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36576000" cy="27432000"/>
  <p:notesSz cx="6858000" cy="9144000"/>
  <p:defaultTextStyle>
    <a:defPPr>
      <a:defRPr lang="en-US"/>
    </a:defPPr>
    <a:lvl1pPr marL="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1pPr>
    <a:lvl2pPr marL="1828216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2pPr>
    <a:lvl3pPr marL="3656431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3pPr>
    <a:lvl4pPr marL="5484647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4pPr>
    <a:lvl5pPr marL="7312858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5pPr>
    <a:lvl6pPr marL="914107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6pPr>
    <a:lvl7pPr marL="1096929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7pPr>
    <a:lvl8pPr marL="1279750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8pPr>
    <a:lvl9pPr marL="1462572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0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30" d="100"/>
          <a:sy n="30" d="100"/>
        </p:scale>
        <p:origin x="1434" y="168"/>
      </p:cViewPr>
      <p:guideLst>
        <p:guide orient="horz" pos="8640"/>
        <p:guide pos="115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745793" y="1250224"/>
            <a:ext cx="33333446" cy="2520377"/>
          </a:xfrm>
          <a:prstGeom prst="rect">
            <a:avLst/>
          </a:prstGeom>
          <a:noFill/>
        </p:spPr>
        <p:txBody>
          <a:bodyPr lIns="91428" tIns="45714" rIns="91428" bIns="45714">
            <a:norm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Poster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745793" y="4506323"/>
            <a:ext cx="33333446" cy="809625"/>
          </a:xfrm>
          <a:prstGeom prst="rect">
            <a:avLst/>
          </a:prstGeom>
          <a:noFill/>
        </p:spPr>
        <p:txBody>
          <a:bodyPr lIns="91428" tIns="45714" rIns="91428" bIns="45714">
            <a:noAutofit/>
          </a:bodyPr>
          <a:lstStyle>
            <a:lvl1pPr algn="l">
              <a:buNone/>
              <a:defRPr sz="41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Project URL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745793" y="3770601"/>
            <a:ext cx="33333446" cy="735724"/>
          </a:xfrm>
          <a:prstGeom prst="rect">
            <a:avLst/>
          </a:prstGeom>
          <a:noFill/>
        </p:spPr>
        <p:txBody>
          <a:bodyPr lIns="91428" tIns="45714" rIns="91428" bIns="45714" anchor="ctr">
            <a:noAutofit/>
          </a:bodyPr>
          <a:lstStyle>
            <a:lvl1pPr algn="l">
              <a:buNone/>
              <a:defRPr sz="5166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/>
              <a:t>Click to add PIs: PI Names and Affiliations </a:t>
            </a:r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745793" y="14870337"/>
            <a:ext cx="33333446" cy="3810000"/>
          </a:xfrm>
          <a:prstGeom prst="rect">
            <a:avLst/>
          </a:prstGeom>
          <a:noFill/>
        </p:spPr>
        <p:txBody>
          <a:bodyPr lIns="91428" tIns="45714" rIns="91428" bIns="45714" numCol="2">
            <a:normAutofit/>
          </a:bodyPr>
          <a:lstStyle>
            <a:lvl1pPr marL="226209" indent="0" algn="l">
              <a:buNone/>
              <a:tabLst/>
              <a:defRPr sz="5000">
                <a:solidFill>
                  <a:schemeClr val="tx1"/>
                </a:solidFill>
                <a:latin typeface="+mj-lt"/>
              </a:defRPr>
            </a:lvl1pPr>
            <a:lvl2pPr marL="1295193" indent="-609503" algn="l">
              <a:defRPr sz="4167">
                <a:solidFill>
                  <a:schemeClr val="tx1"/>
                </a:solidFill>
                <a:latin typeface="+mj-lt"/>
              </a:defRPr>
            </a:lvl2pPr>
            <a:lvl3pPr marL="1752319" indent="-380939" algn="l">
              <a:defRPr sz="3583">
                <a:solidFill>
                  <a:schemeClr val="tx1"/>
                </a:solidFill>
                <a:latin typeface="+mj-lt"/>
              </a:defRPr>
            </a:lvl3pPr>
            <a:lvl4pPr marL="2361822" indent="-533314" algn="l">
              <a:defRPr sz="3417">
                <a:solidFill>
                  <a:schemeClr val="tx1"/>
                </a:solidFill>
                <a:latin typeface="+mj-lt"/>
              </a:defRPr>
            </a:lvl4pPr>
            <a:lvl5pPr marL="2818950" indent="-380939" algn="l">
              <a:defRPr sz="3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Add Solution (technical approach , key innovations, new contributions)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757493" y="19085498"/>
            <a:ext cx="10749893" cy="573324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26210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2133259" indent="-609503">
              <a:defRPr sz="4000">
                <a:solidFill>
                  <a:schemeClr val="tx1"/>
                </a:solidFill>
              </a:defRPr>
            </a:lvl2pPr>
            <a:lvl3pPr marL="2590386" indent="-380939">
              <a:defRPr sz="3583">
                <a:solidFill>
                  <a:schemeClr val="tx1"/>
                </a:solidFill>
              </a:defRPr>
            </a:lvl3pPr>
            <a:lvl4pPr marL="3276076" indent="-380939">
              <a:defRPr sz="3000">
                <a:solidFill>
                  <a:schemeClr val="tx1"/>
                </a:solidFill>
              </a:defRPr>
            </a:lvl4pPr>
            <a:lvl5pPr marL="3657015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Broader Impact (impact on society </a:t>
            </a:r>
            <a:r>
              <a:rPr lang="mr-IN" dirty="0"/>
              <a:t>–</a:t>
            </a:r>
            <a:r>
              <a:rPr lang="en-US" dirty="0"/>
              <a:t> who will care)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745793" y="8753037"/>
            <a:ext cx="16153106" cy="580630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150806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1371380" indent="-609503">
              <a:defRPr sz="4000">
                <a:solidFill>
                  <a:schemeClr val="tx1"/>
                </a:solidFill>
              </a:defRPr>
            </a:lvl2pPr>
            <a:lvl3pPr marL="1828508" indent="-380939">
              <a:defRPr sz="3583">
                <a:solidFill>
                  <a:schemeClr val="tx1"/>
                </a:solidFill>
              </a:defRPr>
            </a:lvl3pPr>
            <a:lvl4pPr marL="2361822" indent="-380939">
              <a:defRPr sz="3000">
                <a:solidFill>
                  <a:schemeClr val="tx1"/>
                </a:solidFill>
              </a:defRPr>
            </a:lvl4pPr>
            <a:lvl5pPr marL="2742761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Add Challenge Content (Key problem(s) to be addressed and their significance)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8926133" y="8753037"/>
            <a:ext cx="16153106" cy="580630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26209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1371380" indent="-609503">
              <a:defRPr sz="4000">
                <a:solidFill>
                  <a:schemeClr val="tx1"/>
                </a:solidFill>
              </a:defRPr>
            </a:lvl2pPr>
            <a:lvl3pPr marL="1828508" indent="-380939">
              <a:defRPr sz="3583">
                <a:solidFill>
                  <a:schemeClr val="tx1"/>
                </a:solidFill>
              </a:defRPr>
            </a:lvl3pPr>
            <a:lvl4pPr marL="2361822" indent="-380939">
              <a:defRPr sz="3000">
                <a:solidFill>
                  <a:schemeClr val="tx1"/>
                </a:solidFill>
              </a:defRPr>
            </a:lvl4pPr>
            <a:lvl5pPr marL="2742761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Add Scientific Impact (How project contributions might generalize to other CPS research)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13053131" y="19115791"/>
            <a:ext cx="10749893" cy="570294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26210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2133259" indent="-609503">
              <a:defRPr sz="4000">
                <a:solidFill>
                  <a:schemeClr val="tx1"/>
                </a:solidFill>
              </a:defRPr>
            </a:lvl2pPr>
            <a:lvl3pPr marL="2590386" indent="-380939">
              <a:defRPr sz="3583">
                <a:solidFill>
                  <a:schemeClr val="tx1"/>
                </a:solidFill>
              </a:defRPr>
            </a:lvl3pPr>
            <a:lvl4pPr marL="3276076" indent="-380939">
              <a:defRPr sz="3000">
                <a:solidFill>
                  <a:schemeClr val="tx1"/>
                </a:solidFill>
              </a:defRPr>
            </a:lvl4pPr>
            <a:lvl5pPr marL="3657015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Broader Impact (education and outreach)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24329344" y="19115791"/>
            <a:ext cx="10749893" cy="570294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75404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2133259" indent="-609503">
              <a:defRPr sz="4000">
                <a:solidFill>
                  <a:schemeClr val="tx1"/>
                </a:solidFill>
              </a:defRPr>
            </a:lvl2pPr>
            <a:lvl3pPr marL="2590386" indent="-380939">
              <a:defRPr sz="3583">
                <a:solidFill>
                  <a:schemeClr val="tx1"/>
                </a:solidFill>
              </a:defRPr>
            </a:lvl3pPr>
            <a:lvl4pPr marL="3276076" indent="-380939">
              <a:defRPr sz="3000">
                <a:solidFill>
                  <a:schemeClr val="tx1"/>
                </a:solidFill>
              </a:defRPr>
            </a:lvl4pPr>
            <a:lvl5pPr marL="3657015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Broader Impact (quantify potential impact)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745793" y="6025361"/>
            <a:ext cx="33333446" cy="23170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0" indent="0">
              <a:buNone/>
              <a:defRPr sz="5000">
                <a:solidFill>
                  <a:schemeClr val="tx1"/>
                </a:solidFill>
              </a:defRPr>
            </a:lvl1pPr>
            <a:lvl2pPr marL="1371380" indent="-609503">
              <a:defRPr sz="4000">
                <a:solidFill>
                  <a:srgbClr val="FFFFFF"/>
                </a:solidFill>
              </a:defRPr>
            </a:lvl2pPr>
            <a:lvl3pPr marL="1828508" indent="-380939">
              <a:defRPr sz="3583">
                <a:solidFill>
                  <a:srgbClr val="FFFFFF"/>
                </a:solidFill>
              </a:defRPr>
            </a:lvl3pPr>
            <a:lvl4pPr marL="2361822" indent="-380939">
              <a:defRPr sz="3000">
                <a:solidFill>
                  <a:srgbClr val="FFFFFF"/>
                </a:solidFill>
              </a:defRPr>
            </a:lvl4pPr>
            <a:lvl5pPr marL="2742761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Use this space as you wish, but consider this structure.</a:t>
            </a:r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t="164" b="89551"/>
          <a:stretch/>
        </p:blipFill>
        <p:spPr>
          <a:xfrm>
            <a:off x="0" y="25138380"/>
            <a:ext cx="36576000" cy="2293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/>
          <a:srcRect t="64032" b="-332"/>
          <a:stretch/>
        </p:blipFill>
        <p:spPr>
          <a:xfrm>
            <a:off x="0" y="0"/>
            <a:ext cx="36576000" cy="598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828508" rtl="0" eaLnBrk="1" latinLnBrk="0" hangingPunct="1">
        <a:spcBef>
          <a:spcPct val="0"/>
        </a:spcBef>
        <a:buNone/>
        <a:defRPr sz="17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380" indent="-1371380" algn="l" defTabSz="1828508" rtl="0" eaLnBrk="1" latinLnBrk="0" hangingPunct="1">
        <a:spcBef>
          <a:spcPct val="20000"/>
        </a:spcBef>
        <a:buFont typeface="Arial"/>
        <a:buChar char="•"/>
        <a:defRPr sz="12833" kern="1200">
          <a:solidFill>
            <a:schemeClr val="tx1"/>
          </a:solidFill>
          <a:latin typeface="+mn-lt"/>
          <a:ea typeface="+mn-ea"/>
          <a:cs typeface="+mn-cs"/>
        </a:defRPr>
      </a:lvl1pPr>
      <a:lvl2pPr marL="2971324" indent="-1142818" algn="l" defTabSz="1828508" rtl="0" eaLnBrk="1" latinLnBrk="0" hangingPunct="1">
        <a:spcBef>
          <a:spcPct val="20000"/>
        </a:spcBef>
        <a:buFont typeface="Arial"/>
        <a:buChar char="–"/>
        <a:defRPr sz="11166" kern="1200">
          <a:solidFill>
            <a:schemeClr val="tx1"/>
          </a:solidFill>
          <a:latin typeface="+mn-lt"/>
          <a:ea typeface="+mn-ea"/>
          <a:cs typeface="+mn-cs"/>
        </a:defRPr>
      </a:lvl2pPr>
      <a:lvl3pPr marL="4571269" indent="-914253" algn="l" defTabSz="1828508" rtl="0" eaLnBrk="1" latinLnBrk="0" hangingPunct="1">
        <a:spcBef>
          <a:spcPct val="20000"/>
        </a:spcBef>
        <a:buFont typeface="Arial"/>
        <a:buChar char="•"/>
        <a:defRPr sz="9583" kern="1200">
          <a:solidFill>
            <a:schemeClr val="tx1"/>
          </a:solidFill>
          <a:latin typeface="+mn-lt"/>
          <a:ea typeface="+mn-ea"/>
          <a:cs typeface="+mn-cs"/>
        </a:defRPr>
      </a:lvl3pPr>
      <a:lvl4pPr marL="6399776" indent="-914253" algn="l" defTabSz="1828508" rtl="0" eaLnBrk="1" latinLnBrk="0" hangingPunct="1">
        <a:spcBef>
          <a:spcPct val="20000"/>
        </a:spcBef>
        <a:buFont typeface="Arial"/>
        <a:buChar char="–"/>
        <a:defRPr sz="8083" kern="1200">
          <a:solidFill>
            <a:schemeClr val="tx1"/>
          </a:solidFill>
          <a:latin typeface="+mn-lt"/>
          <a:ea typeface="+mn-ea"/>
          <a:cs typeface="+mn-cs"/>
        </a:defRPr>
      </a:lvl4pPr>
      <a:lvl5pPr marL="8228283" indent="-914253" algn="l" defTabSz="1828508" rtl="0" eaLnBrk="1" latinLnBrk="0" hangingPunct="1">
        <a:spcBef>
          <a:spcPct val="20000"/>
        </a:spcBef>
        <a:buFont typeface="Arial"/>
        <a:buChar char="»"/>
        <a:defRPr sz="8083" kern="1200">
          <a:solidFill>
            <a:schemeClr val="tx1"/>
          </a:solidFill>
          <a:latin typeface="+mn-lt"/>
          <a:ea typeface="+mn-ea"/>
          <a:cs typeface="+mn-cs"/>
        </a:defRPr>
      </a:lvl5pPr>
      <a:lvl6pPr marL="10056790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6pPr>
      <a:lvl7pPr marL="11885298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7pPr>
      <a:lvl8pPr marL="13713806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8pPr>
      <a:lvl9pPr marL="15542312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1pPr>
      <a:lvl2pPr marL="182850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2pPr>
      <a:lvl3pPr marL="365701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3pPr>
      <a:lvl4pPr marL="5485522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4pPr>
      <a:lvl5pPr marL="731403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5pPr>
      <a:lvl6pPr marL="914253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6pPr>
      <a:lvl7pPr marL="1097104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7pPr>
      <a:lvl8pPr marL="12799551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8pPr>
      <a:lvl9pPr marL="14628059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41359" y="25984200"/>
            <a:ext cx="8062420" cy="11734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/>
              <a:t>Add Your Logo and/or project info here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7940001" y="25943560"/>
            <a:ext cx="7162800" cy="11226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/>
              <a:t>Award ID#: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50205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12</Words>
  <Application>Microsoft Office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Vanderbilt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King, Frankie D</cp:lastModifiedBy>
  <cp:revision>39</cp:revision>
  <dcterms:created xsi:type="dcterms:W3CDTF">2015-11-02T16:42:22Z</dcterms:created>
  <dcterms:modified xsi:type="dcterms:W3CDTF">2025-01-09T20:37:11Z</dcterms:modified>
</cp:coreProperties>
</file>