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36576000" cy="27432000"/>
  <p:notesSz cx="6858000" cy="9144000"/>
  <p:defaultTextStyle>
    <a:defPPr>
      <a:defRPr lang="en-US"/>
    </a:defPPr>
    <a:lvl1pPr marL="0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1pPr>
    <a:lvl2pPr marL="1828689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2pPr>
    <a:lvl3pPr marL="3657377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3pPr>
    <a:lvl4pPr marL="5486066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4pPr>
    <a:lvl5pPr marL="7314755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5pPr>
    <a:lvl6pPr marL="9143443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6pPr>
    <a:lvl7pPr marL="10972132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7pPr>
    <a:lvl8pPr marL="12800820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8pPr>
    <a:lvl9pPr marL="14629511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400" userDrawn="1">
          <p15:clr>
            <a:srgbClr val="A4A3A4"/>
          </p15:clr>
        </p15:guide>
        <p15:guide id="3" orient="horz" pos="8640" userDrawn="1">
          <p15:clr>
            <a:srgbClr val="A4A3A4"/>
          </p15:clr>
        </p15:guide>
        <p15:guide id="4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748" autoAdjust="0"/>
  </p:normalViewPr>
  <p:slideViewPr>
    <p:cSldViewPr>
      <p:cViewPr varScale="1">
        <p:scale>
          <a:sx n="16" d="100"/>
          <a:sy n="16" d="100"/>
        </p:scale>
        <p:origin x="1740" y="120"/>
      </p:cViewPr>
      <p:guideLst>
        <p:guide orient="horz" pos="1800"/>
        <p:guide pos="2400"/>
        <p:guide orient="horz" pos="8640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75063-9993-4DEC-A066-72797459C3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A1022-717D-459B-AEC5-1E47678CE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58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1pPr>
    <a:lvl2pPr marL="1828689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2pPr>
    <a:lvl3pPr marL="3657377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3pPr>
    <a:lvl4pPr marL="5486066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4pPr>
    <a:lvl5pPr marL="7314755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5pPr>
    <a:lvl6pPr marL="9143443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6pPr>
    <a:lvl7pPr marL="10972132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7pPr>
    <a:lvl8pPr marL="12800820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8pPr>
    <a:lvl9pPr marL="14629511" algn="l" defTabSz="3657377" rtl="0" eaLnBrk="1" latinLnBrk="0" hangingPunct="1">
      <a:defRPr sz="47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CPS is a multi-disciplinary program, and PI Meeting</a:t>
            </a:r>
            <a:r>
              <a:rPr lang="en-US" baseline="0" dirty="0"/>
              <a:t> attendees include academics, industry professionals, government representatives, and others with wide-ranging expertise. Building continuing support for the CPS program and growing the CPS community requires that we convey the essence and broader impacts of CPS-funded research to diverse stakeholders in a clear, concise, and visual way, quantifying impacts where possible.  The summary should be understandable by the broader CPS community– those who know CPS, but aren’t in your specific domain.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Use this template as a guide to prepare your project abstract, poster, video, and presentation (if you are invited to give a project presentation). This template is only a guide in which you can use your own graphics but are encouraged to address </a:t>
            </a:r>
            <a:r>
              <a:rPr lang="en-US" baseline="0"/>
              <a:t>the topics </a:t>
            </a:r>
            <a:r>
              <a:rPr lang="en-US" baseline="0" dirty="0"/>
              <a:t>requested at a minimum.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For all PIs invited to present, please prepare 1-2 slides addressing the topics identified. Consider including your graphic on a separate slide if space is a concern. These slides may be used to promote the program both within and outside NSF. For project abstract, posters, and videos, please prepare one page for each.     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A1022-717D-459B-AEC5-1E47678CE4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85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3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3201" y="609600"/>
            <a:ext cx="23779088" cy="2438400"/>
          </a:xfrm>
          <a:prstGeom prst="rect">
            <a:avLst/>
          </a:prstGeom>
        </p:spPr>
        <p:txBody>
          <a:bodyPr lIns="438903" tIns="219451" rIns="438903" bIns="21945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10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4"/>
            <a:ext cx="8229600" cy="23406100"/>
          </a:xfrm>
          <a:prstGeom prst="rect">
            <a:avLst/>
          </a:prstGeom>
        </p:spPr>
        <p:txBody>
          <a:bodyPr vert="eaVert" lIns="438903" tIns="219451" rIns="438903" bIns="21945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4"/>
            <a:ext cx="240792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7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3201" y="609600"/>
            <a:ext cx="23779088" cy="2438400"/>
          </a:xfrm>
          <a:prstGeom prst="rect">
            <a:avLst/>
          </a:prstGeom>
        </p:spPr>
        <p:txBody>
          <a:bodyPr lIns="438903" tIns="219451" rIns="438903" bIns="21945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9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3" y="17627603"/>
            <a:ext cx="31089600" cy="5448300"/>
          </a:xfrm>
          <a:prstGeom prst="rect">
            <a:avLst/>
          </a:prstGeom>
        </p:spPr>
        <p:txBody>
          <a:bodyPr lIns="438903" tIns="219451" rIns="438903" bIns="219451" anchor="t"/>
          <a:lstStyle>
            <a:lvl1pPr algn="l">
              <a:defRPr sz="15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3" y="11626854"/>
            <a:ext cx="31089600" cy="6000748"/>
          </a:xfrm>
        </p:spPr>
        <p:txBody>
          <a:bodyPr anchor="b"/>
          <a:lstStyle>
            <a:lvl1pPr marL="0" indent="0">
              <a:buNone/>
              <a:defRPr sz="8083">
                <a:solidFill>
                  <a:schemeClr val="tx1">
                    <a:tint val="75000"/>
                  </a:schemeClr>
                </a:solidFill>
              </a:defRPr>
            </a:lvl1pPr>
            <a:lvl2pPr marL="1828689" indent="0">
              <a:buNone/>
              <a:defRPr sz="7250">
                <a:solidFill>
                  <a:schemeClr val="tx1">
                    <a:tint val="75000"/>
                  </a:schemeClr>
                </a:solidFill>
              </a:defRPr>
            </a:lvl2pPr>
            <a:lvl3pPr marL="3657377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3pPr>
            <a:lvl4pPr marL="5486066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4pPr>
            <a:lvl5pPr marL="7314755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5pPr>
            <a:lvl6pPr marL="9143443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6pPr>
            <a:lvl7pPr marL="10972132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7pPr>
            <a:lvl8pPr marL="12800820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8pPr>
            <a:lvl9pPr marL="14629511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3201" y="609600"/>
            <a:ext cx="23779088" cy="2438400"/>
          </a:xfrm>
          <a:prstGeom prst="rect">
            <a:avLst/>
          </a:prstGeom>
        </p:spPr>
        <p:txBody>
          <a:bodyPr lIns="438903" tIns="219451" rIns="438903" bIns="21945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2"/>
            <a:ext cx="16154400" cy="18103853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83"/>
            </a:lvl3pPr>
            <a:lvl4pPr>
              <a:defRPr sz="7250"/>
            </a:lvl4pPr>
            <a:lvl5pPr>
              <a:defRPr sz="7250"/>
            </a:lvl5pPr>
            <a:lvl6pPr>
              <a:defRPr sz="7250"/>
            </a:lvl6pPr>
            <a:lvl7pPr>
              <a:defRPr sz="7250"/>
            </a:lvl7pPr>
            <a:lvl8pPr>
              <a:defRPr sz="7250"/>
            </a:lvl8pPr>
            <a:lvl9pPr>
              <a:defRPr sz="7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2"/>
            <a:ext cx="16154400" cy="18103853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83"/>
            </a:lvl3pPr>
            <a:lvl4pPr>
              <a:defRPr sz="7250"/>
            </a:lvl4pPr>
            <a:lvl5pPr>
              <a:defRPr sz="7250"/>
            </a:lvl5pPr>
            <a:lvl6pPr>
              <a:defRPr sz="7250"/>
            </a:lvl6pPr>
            <a:lvl7pPr>
              <a:defRPr sz="7250"/>
            </a:lvl7pPr>
            <a:lvl8pPr>
              <a:defRPr sz="7250"/>
            </a:lvl8pPr>
            <a:lvl9pPr>
              <a:defRPr sz="7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3201" y="609600"/>
            <a:ext cx="23779088" cy="2438400"/>
          </a:xfrm>
          <a:prstGeom prst="rect">
            <a:avLst/>
          </a:prstGeom>
        </p:spPr>
        <p:txBody>
          <a:bodyPr lIns="438903" tIns="219451" rIns="438903" bIns="21945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6140453"/>
            <a:ext cx="16160753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689" indent="0">
              <a:buNone/>
              <a:defRPr sz="8083" b="1"/>
            </a:lvl2pPr>
            <a:lvl3pPr marL="3657377" indent="0">
              <a:buNone/>
              <a:defRPr sz="7250" b="1"/>
            </a:lvl3pPr>
            <a:lvl4pPr marL="5486066" indent="0">
              <a:buNone/>
              <a:defRPr sz="6416" b="1"/>
            </a:lvl4pPr>
            <a:lvl5pPr marL="7314755" indent="0">
              <a:buNone/>
              <a:defRPr sz="6416" b="1"/>
            </a:lvl5pPr>
            <a:lvl6pPr marL="9143443" indent="0">
              <a:buNone/>
              <a:defRPr sz="6416" b="1"/>
            </a:lvl6pPr>
            <a:lvl7pPr marL="10972132" indent="0">
              <a:buNone/>
              <a:defRPr sz="6416" b="1"/>
            </a:lvl7pPr>
            <a:lvl8pPr marL="12800820" indent="0">
              <a:buNone/>
              <a:defRPr sz="6416" b="1"/>
            </a:lvl8pPr>
            <a:lvl9pPr marL="14629511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1" y="8699500"/>
            <a:ext cx="16160753" cy="15805153"/>
          </a:xfrm>
        </p:spPr>
        <p:txBody>
          <a:bodyPr/>
          <a:lstStyle>
            <a:lvl1pPr>
              <a:defRPr sz="9583"/>
            </a:lvl1pPr>
            <a:lvl2pPr>
              <a:defRPr sz="8083"/>
            </a:lvl2pPr>
            <a:lvl3pPr>
              <a:defRPr sz="7250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3" y="6140453"/>
            <a:ext cx="16167100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689" indent="0">
              <a:buNone/>
              <a:defRPr sz="8083" b="1"/>
            </a:lvl2pPr>
            <a:lvl3pPr marL="3657377" indent="0">
              <a:buNone/>
              <a:defRPr sz="7250" b="1"/>
            </a:lvl3pPr>
            <a:lvl4pPr marL="5486066" indent="0">
              <a:buNone/>
              <a:defRPr sz="6416" b="1"/>
            </a:lvl4pPr>
            <a:lvl5pPr marL="7314755" indent="0">
              <a:buNone/>
              <a:defRPr sz="6416" b="1"/>
            </a:lvl5pPr>
            <a:lvl6pPr marL="9143443" indent="0">
              <a:buNone/>
              <a:defRPr sz="6416" b="1"/>
            </a:lvl6pPr>
            <a:lvl7pPr marL="10972132" indent="0">
              <a:buNone/>
              <a:defRPr sz="6416" b="1"/>
            </a:lvl7pPr>
            <a:lvl8pPr marL="12800820" indent="0">
              <a:buNone/>
              <a:defRPr sz="6416" b="1"/>
            </a:lvl8pPr>
            <a:lvl9pPr marL="14629511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3" y="8699500"/>
            <a:ext cx="16167100" cy="15805153"/>
          </a:xfrm>
        </p:spPr>
        <p:txBody>
          <a:bodyPr/>
          <a:lstStyle>
            <a:lvl1pPr>
              <a:defRPr sz="9583"/>
            </a:lvl1pPr>
            <a:lvl2pPr>
              <a:defRPr sz="8083"/>
            </a:lvl2pPr>
            <a:lvl3pPr>
              <a:defRPr sz="7250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3201" y="609600"/>
            <a:ext cx="23779088" cy="2438400"/>
          </a:xfrm>
          <a:prstGeom prst="rect">
            <a:avLst/>
          </a:prstGeom>
        </p:spPr>
        <p:txBody>
          <a:bodyPr lIns="438903" tIns="219451" rIns="438903" bIns="219451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7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3" y="1092200"/>
            <a:ext cx="12033253" cy="4648200"/>
          </a:xfrm>
          <a:prstGeom prst="rect">
            <a:avLst/>
          </a:prstGeom>
        </p:spPr>
        <p:txBody>
          <a:bodyPr lIns="438903" tIns="219451" rIns="438903" bIns="219451" anchor="b"/>
          <a:lstStyle>
            <a:lvl1pPr algn="l">
              <a:defRPr sz="808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2"/>
            <a:ext cx="20447000" cy="23412453"/>
          </a:xfrm>
        </p:spPr>
        <p:txBody>
          <a:bodyPr/>
          <a:lstStyle>
            <a:lvl1pPr>
              <a:defRPr sz="12833"/>
            </a:lvl1pPr>
            <a:lvl2pPr>
              <a:defRPr sz="11166"/>
            </a:lvl2pPr>
            <a:lvl3pPr>
              <a:defRPr sz="9583"/>
            </a:lvl3pPr>
            <a:lvl4pPr>
              <a:defRPr sz="8083"/>
            </a:lvl4pPr>
            <a:lvl5pPr>
              <a:defRPr sz="8083"/>
            </a:lvl5pPr>
            <a:lvl6pPr>
              <a:defRPr sz="8083"/>
            </a:lvl6pPr>
            <a:lvl7pPr>
              <a:defRPr sz="8083"/>
            </a:lvl7pPr>
            <a:lvl8pPr>
              <a:defRPr sz="8083"/>
            </a:lvl8pPr>
            <a:lvl9pPr>
              <a:defRPr sz="80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3" y="5740402"/>
            <a:ext cx="12033253" cy="18764253"/>
          </a:xfrm>
        </p:spPr>
        <p:txBody>
          <a:bodyPr/>
          <a:lstStyle>
            <a:lvl1pPr marL="0" indent="0">
              <a:buNone/>
              <a:defRPr sz="5583"/>
            </a:lvl1pPr>
            <a:lvl2pPr marL="1828689" indent="0">
              <a:buNone/>
              <a:defRPr sz="4750"/>
            </a:lvl2pPr>
            <a:lvl3pPr marL="3657377" indent="0">
              <a:buNone/>
              <a:defRPr sz="4000"/>
            </a:lvl3pPr>
            <a:lvl4pPr marL="5486066" indent="0">
              <a:buNone/>
              <a:defRPr sz="3583"/>
            </a:lvl4pPr>
            <a:lvl5pPr marL="7314755" indent="0">
              <a:buNone/>
              <a:defRPr sz="3583"/>
            </a:lvl5pPr>
            <a:lvl6pPr marL="9143443" indent="0">
              <a:buNone/>
              <a:defRPr sz="3583"/>
            </a:lvl6pPr>
            <a:lvl7pPr marL="10972132" indent="0">
              <a:buNone/>
              <a:defRPr sz="3583"/>
            </a:lvl7pPr>
            <a:lvl8pPr marL="12800820" indent="0">
              <a:buNone/>
              <a:defRPr sz="3583"/>
            </a:lvl8pPr>
            <a:lvl9pPr marL="14629511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3" y="19202400"/>
            <a:ext cx="21945600" cy="2266953"/>
          </a:xfrm>
          <a:prstGeom prst="rect">
            <a:avLst/>
          </a:prstGeom>
        </p:spPr>
        <p:txBody>
          <a:bodyPr lIns="438903" tIns="219451" rIns="438903" bIns="219451" anchor="b"/>
          <a:lstStyle>
            <a:lvl1pPr algn="l">
              <a:defRPr sz="808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3" y="2451100"/>
            <a:ext cx="21945600" cy="16459200"/>
          </a:xfrm>
        </p:spPr>
        <p:txBody>
          <a:bodyPr/>
          <a:lstStyle>
            <a:lvl1pPr marL="0" indent="0">
              <a:buNone/>
              <a:defRPr sz="12833"/>
            </a:lvl1pPr>
            <a:lvl2pPr marL="1828689" indent="0">
              <a:buNone/>
              <a:defRPr sz="11166"/>
            </a:lvl2pPr>
            <a:lvl3pPr marL="3657377" indent="0">
              <a:buNone/>
              <a:defRPr sz="9583"/>
            </a:lvl3pPr>
            <a:lvl4pPr marL="5486066" indent="0">
              <a:buNone/>
              <a:defRPr sz="8083"/>
            </a:lvl4pPr>
            <a:lvl5pPr marL="7314755" indent="0">
              <a:buNone/>
              <a:defRPr sz="8083"/>
            </a:lvl5pPr>
            <a:lvl6pPr marL="9143443" indent="0">
              <a:buNone/>
              <a:defRPr sz="8083"/>
            </a:lvl6pPr>
            <a:lvl7pPr marL="10972132" indent="0">
              <a:buNone/>
              <a:defRPr sz="8083"/>
            </a:lvl7pPr>
            <a:lvl8pPr marL="12800820" indent="0">
              <a:buNone/>
              <a:defRPr sz="8083"/>
            </a:lvl8pPr>
            <a:lvl9pPr marL="14629511" indent="0">
              <a:buNone/>
              <a:defRPr sz="808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3" y="21469353"/>
            <a:ext cx="21945600" cy="3219448"/>
          </a:xfrm>
        </p:spPr>
        <p:txBody>
          <a:bodyPr/>
          <a:lstStyle>
            <a:lvl1pPr marL="0" indent="0">
              <a:buNone/>
              <a:defRPr sz="5583"/>
            </a:lvl1pPr>
            <a:lvl2pPr marL="1828689" indent="0">
              <a:buNone/>
              <a:defRPr sz="4750"/>
            </a:lvl2pPr>
            <a:lvl3pPr marL="3657377" indent="0">
              <a:buNone/>
              <a:defRPr sz="4000"/>
            </a:lvl3pPr>
            <a:lvl4pPr marL="5486066" indent="0">
              <a:buNone/>
              <a:defRPr sz="3583"/>
            </a:lvl4pPr>
            <a:lvl5pPr marL="7314755" indent="0">
              <a:buNone/>
              <a:defRPr sz="3583"/>
            </a:lvl5pPr>
            <a:lvl6pPr marL="9143443" indent="0">
              <a:buNone/>
              <a:defRPr sz="3583"/>
            </a:lvl6pPr>
            <a:lvl7pPr marL="10972132" indent="0">
              <a:buNone/>
              <a:defRPr sz="3583"/>
            </a:lvl7pPr>
            <a:lvl8pPr marL="12800820" indent="0">
              <a:buNone/>
              <a:defRPr sz="3583"/>
            </a:lvl8pPr>
            <a:lvl9pPr marL="14629511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8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75" b="24031"/>
          <a:stretch/>
        </p:blipFill>
        <p:spPr>
          <a:xfrm>
            <a:off x="0" y="-1"/>
            <a:ext cx="36576000" cy="518160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7896" y="5181602"/>
            <a:ext cx="32918400" cy="18103853"/>
          </a:xfrm>
          <a:prstGeom prst="rect">
            <a:avLst/>
          </a:prstGeom>
        </p:spPr>
        <p:txBody>
          <a:bodyPr vert="horz" lIns="438903" tIns="219451" rIns="438903" bIns="219451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3"/>
            <a:ext cx="8534400" cy="14605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l">
              <a:defRPr sz="4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515FE-86DA-46E8-97A8-F979ED4F2AC8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3"/>
            <a:ext cx="11582400" cy="14605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ctr">
              <a:defRPr sz="4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3"/>
            <a:ext cx="8534400" cy="14605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r">
              <a:defRPr sz="4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CD605-7E30-478A-B494-E42CC6F5E88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609600"/>
            <a:ext cx="35356800" cy="3588025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 wrap="square" lIns="365753" tIns="182876" rIns="365753" bIns="182876" rtlCol="0">
            <a:spAutoFit/>
          </a:bodyPr>
          <a:lstStyle/>
          <a:p>
            <a:pPr algn="ctr"/>
            <a:r>
              <a:rPr lang="en-US" sz="8083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Seventh Annual </a:t>
            </a:r>
          </a:p>
          <a:p>
            <a:pPr algn="ctr"/>
            <a:r>
              <a:rPr lang="en-US" sz="8083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Cyber-Physical Systems Principal Investigators’ Meeting</a:t>
            </a:r>
            <a:br>
              <a:rPr lang="en-US" sz="8083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75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Arlington, VA | October 31 – November 1, 2016</a:t>
            </a:r>
          </a:p>
        </p:txBody>
      </p:sp>
      <p:pic>
        <p:nvPicPr>
          <p:cNvPr id="11" name="Picture 10" descr="NSFlog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825500"/>
            <a:ext cx="3746500" cy="37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2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377" rtl="0" eaLnBrk="1" latinLnBrk="0" hangingPunct="1">
        <a:spcBef>
          <a:spcPct val="0"/>
        </a:spcBef>
        <a:buNone/>
        <a:defRPr lang="en-US" sz="6416" b="1" kern="1200" baseline="0" dirty="0" smtClean="0">
          <a:solidFill>
            <a:schemeClr val="bg1"/>
          </a:solidFill>
          <a:effectLst>
            <a:outerShdw blurRad="53975" dist="114300" dir="2700000" algn="tl">
              <a:srgbClr val="000000">
                <a:alpha val="43000"/>
              </a:srgbClr>
            </a:outerShdw>
          </a:effectLst>
          <a:latin typeface="Calibri" panose="020F0502020204030204" pitchFamily="34" charset="0"/>
          <a:ea typeface="+mj-ea"/>
          <a:cs typeface="+mj-cs"/>
          <a:sym typeface="Wingdings 2"/>
        </a:defRPr>
      </a:lvl1pPr>
    </p:titleStyle>
    <p:bodyStyle>
      <a:lvl1pPr marL="1371517" indent="-1371517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12833" kern="1200">
          <a:solidFill>
            <a:schemeClr val="tx1"/>
          </a:solidFill>
          <a:latin typeface="+mn-lt"/>
          <a:ea typeface="+mn-ea"/>
          <a:cs typeface="+mn-cs"/>
        </a:defRPr>
      </a:lvl1pPr>
      <a:lvl2pPr marL="2971619" indent="-1142931" algn="l" defTabSz="3657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11166" kern="1200">
          <a:solidFill>
            <a:schemeClr val="tx1"/>
          </a:solidFill>
          <a:latin typeface="+mn-lt"/>
          <a:ea typeface="+mn-ea"/>
          <a:cs typeface="+mn-cs"/>
        </a:defRPr>
      </a:lvl2pPr>
      <a:lvl3pPr marL="4571722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9583" kern="1200">
          <a:solidFill>
            <a:schemeClr val="tx1"/>
          </a:solidFill>
          <a:latin typeface="+mn-lt"/>
          <a:ea typeface="+mn-ea"/>
          <a:cs typeface="+mn-cs"/>
        </a:defRPr>
      </a:lvl3pPr>
      <a:lvl4pPr marL="6400411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8083" kern="1200">
          <a:solidFill>
            <a:schemeClr val="tx1"/>
          </a:solidFill>
          <a:latin typeface="+mn-lt"/>
          <a:ea typeface="+mn-ea"/>
          <a:cs typeface="+mn-cs"/>
        </a:defRPr>
      </a:lvl4pPr>
      <a:lvl5pPr marL="8229099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»"/>
        <a:defRPr sz="8083" kern="1200">
          <a:solidFill>
            <a:schemeClr val="tx1"/>
          </a:solidFill>
          <a:latin typeface="+mn-lt"/>
          <a:ea typeface="+mn-ea"/>
          <a:cs typeface="+mn-cs"/>
        </a:defRPr>
      </a:lvl5pPr>
      <a:lvl6pPr marL="10057788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8083" kern="1200">
          <a:solidFill>
            <a:schemeClr val="tx1"/>
          </a:solidFill>
          <a:latin typeface="+mn-lt"/>
          <a:ea typeface="+mn-ea"/>
          <a:cs typeface="+mn-cs"/>
        </a:defRPr>
      </a:lvl6pPr>
      <a:lvl7pPr marL="11886476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8083" kern="1200">
          <a:solidFill>
            <a:schemeClr val="tx1"/>
          </a:solidFill>
          <a:latin typeface="+mn-lt"/>
          <a:ea typeface="+mn-ea"/>
          <a:cs typeface="+mn-cs"/>
        </a:defRPr>
      </a:lvl7pPr>
      <a:lvl8pPr marL="13715166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8083" kern="1200">
          <a:solidFill>
            <a:schemeClr val="tx1"/>
          </a:solidFill>
          <a:latin typeface="+mn-lt"/>
          <a:ea typeface="+mn-ea"/>
          <a:cs typeface="+mn-cs"/>
        </a:defRPr>
      </a:lvl8pPr>
      <a:lvl9pPr marL="15543855" indent="-914344" algn="l" defTabSz="3657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80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89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2pPr>
      <a:lvl3pPr marL="3657377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3pPr>
      <a:lvl4pPr marL="5486066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4pPr>
      <a:lvl5pPr marL="7314755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5pPr>
      <a:lvl6pPr marL="9143443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132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820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511" algn="l" defTabSz="3657377" rtl="0" eaLnBrk="1" latinLnBrk="0" hangingPunct="1">
        <a:defRPr sz="7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59000" y="6032500"/>
            <a:ext cx="32613600" cy="3664970"/>
          </a:xfrm>
          <a:prstGeom prst="rect">
            <a:avLst/>
          </a:prstGeom>
          <a:noFill/>
        </p:spPr>
        <p:txBody>
          <a:bodyPr wrap="square" lIns="365753" tIns="182876" rIns="365753" bIns="182876" rtlCol="0">
            <a:spAutoFit/>
          </a:bodyPr>
          <a:lstStyle/>
          <a:p>
            <a:pPr algn="ctr"/>
            <a:r>
              <a:rPr lang="en-US" sz="6666" b="1" dirty="0"/>
              <a:t>Template for Project Abstracts, Posters, Videos, and Presentations (</a:t>
            </a:r>
            <a:r>
              <a:rPr lang="en-US" sz="6666" b="1" i="1" dirty="0"/>
              <a:t>if invited to present</a:t>
            </a:r>
            <a:r>
              <a:rPr lang="en-US" sz="6666" b="1" dirty="0"/>
              <a:t>)</a:t>
            </a:r>
          </a:p>
          <a:p>
            <a:pPr algn="ctr"/>
            <a:r>
              <a:rPr lang="en-US" sz="8750" b="1" dirty="0"/>
              <a:t> </a:t>
            </a:r>
            <a:r>
              <a:rPr lang="en-US" sz="6000" b="1" dirty="0"/>
              <a:t>(Please add: Project Title/Award #/Award Date/Name and Institution per PIs/Co-PIs)</a:t>
            </a:r>
            <a:endParaRPr lang="en-US" sz="6000" dirty="0"/>
          </a:p>
          <a:p>
            <a:pPr algn="ctr"/>
            <a:r>
              <a:rPr lang="en-US" sz="6000" i="1" dirty="0"/>
              <a:t>(a </a:t>
            </a:r>
            <a:r>
              <a:rPr lang="en-US" sz="6000" b="1" i="1" dirty="0"/>
              <a:t>concise </a:t>
            </a:r>
            <a:r>
              <a:rPr lang="en-US" sz="6000" i="1" dirty="0"/>
              <a:t>and </a:t>
            </a:r>
            <a:r>
              <a:rPr lang="en-US" sz="6000" b="1" i="1" dirty="0"/>
              <a:t>visual</a:t>
            </a:r>
            <a:r>
              <a:rPr lang="en-US" sz="6000" i="1" dirty="0"/>
              <a:t> description of your project with limited jargon)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0" y="25339121"/>
            <a:ext cx="15544800" cy="2087615"/>
          </a:xfrm>
          <a:prstGeom prst="rect">
            <a:avLst/>
          </a:prstGeom>
          <a:noFill/>
        </p:spPr>
        <p:txBody>
          <a:bodyPr wrap="square" lIns="365753" tIns="182876" rIns="365753" bIns="182876" rtlCol="0">
            <a:spAutoFit/>
          </a:bodyPr>
          <a:lstStyle/>
          <a:p>
            <a:r>
              <a:rPr lang="en-US" sz="5583" b="1" u="sng" dirty="0"/>
              <a:t>Graphical representation </a:t>
            </a:r>
            <a:r>
              <a:rPr lang="en-US" sz="5583" dirty="0"/>
              <a:t>of your approach and its place within the broader application domain. </a:t>
            </a:r>
          </a:p>
        </p:txBody>
      </p:sp>
      <p:pic>
        <p:nvPicPr>
          <p:cNvPr id="2050" name="Picture 2" descr="http://cdn.vectorstock.com/i/composite/35,38/cloud-flowchart-charts-vector-10135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0449" y="11761037"/>
            <a:ext cx="13530353" cy="1183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25978953" y="9753600"/>
            <a:ext cx="10058400" cy="4290688"/>
          </a:xfrm>
          <a:prstGeom prst="rect">
            <a:avLst/>
          </a:prstGeom>
        </p:spPr>
        <p:txBody>
          <a:bodyPr vert="horz" lIns="365753" tIns="182876" rIns="365753" bIns="182876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583" b="1" u="sng" dirty="0"/>
              <a:t>Scientific Impact: </a:t>
            </a:r>
          </a:p>
          <a:p>
            <a:r>
              <a:rPr lang="en-US" sz="6750" dirty="0"/>
              <a:t>How might project contributions generalize to other CPS research?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923164" y="17678400"/>
            <a:ext cx="10058400" cy="6705600"/>
          </a:xfrm>
          <a:prstGeom prst="rect">
            <a:avLst/>
          </a:prstGeom>
        </p:spPr>
        <p:txBody>
          <a:bodyPr vert="horz" lIns="365753" tIns="182876" rIns="365753" bIns="182876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50" b="1" u="sng" dirty="0"/>
              <a:t>Solution: </a:t>
            </a:r>
          </a:p>
          <a:p>
            <a:r>
              <a:rPr lang="en-US" sz="6416" dirty="0"/>
              <a:t>Technical approach, in brief</a:t>
            </a:r>
          </a:p>
          <a:p>
            <a:r>
              <a:rPr lang="en-US" sz="6416" dirty="0"/>
              <a:t>Highlight </a:t>
            </a:r>
            <a:r>
              <a:rPr lang="en-US" sz="6416" i="1" dirty="0"/>
              <a:t>key innovations </a:t>
            </a:r>
            <a:r>
              <a:rPr lang="en-US" sz="6416" dirty="0"/>
              <a:t>(new contributions)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870407" y="9497830"/>
            <a:ext cx="10058400" cy="4546460"/>
          </a:xfrm>
          <a:prstGeom prst="rect">
            <a:avLst/>
          </a:prstGeom>
        </p:spPr>
        <p:txBody>
          <a:bodyPr vert="horz" lIns="365753" tIns="182876" rIns="365753" bIns="182876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583" b="1" u="sng" dirty="0"/>
              <a:t>Challenge: </a:t>
            </a:r>
          </a:p>
          <a:p>
            <a:r>
              <a:rPr lang="en-US" sz="6750" dirty="0"/>
              <a:t>Key problem(s) to be addressed and their significance.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6517601" y="18028360"/>
            <a:ext cx="9678633" cy="9403644"/>
          </a:xfrm>
          <a:prstGeom prst="rect">
            <a:avLst/>
          </a:prstGeom>
        </p:spPr>
        <p:txBody>
          <a:bodyPr vert="horz" lIns="365753" tIns="182876" rIns="365753" bIns="182876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583" b="1" u="sng" dirty="0"/>
              <a:t>Broader Impact: </a:t>
            </a:r>
          </a:p>
          <a:p>
            <a:r>
              <a:rPr lang="en-US" sz="6750" dirty="0"/>
              <a:t>What is the impact on society? </a:t>
            </a:r>
          </a:p>
          <a:p>
            <a:r>
              <a:rPr lang="en-US" sz="6750" dirty="0"/>
              <a:t>Who will care?</a:t>
            </a:r>
          </a:p>
          <a:p>
            <a:r>
              <a:rPr lang="en-US" sz="6750" dirty="0"/>
              <a:t>Education and Outreach</a:t>
            </a:r>
          </a:p>
          <a:p>
            <a:r>
              <a:rPr lang="en-US" sz="6750" i="1" dirty="0"/>
              <a:t>Quantify</a:t>
            </a:r>
            <a:r>
              <a:rPr lang="en-US" sz="6750" dirty="0"/>
              <a:t> potential impacts if possible. How much better? Not just “improved.”</a:t>
            </a:r>
          </a:p>
        </p:txBody>
      </p:sp>
      <p:pic>
        <p:nvPicPr>
          <p:cNvPr id="17" name="Picture 4" descr="http://us.123rf.com/400wm/400/400/tupungato/tupungato1007/tupungato100700040/7464249-high-voltage-electricity-pylon-in-switzerland-power-gri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5834" y="17480160"/>
            <a:ext cx="2658620" cy="3982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clipartbest.com/cliparts/xig/49r/xig49r6iA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9603" y="12580590"/>
            <a:ext cx="4933284" cy="28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/>
          <p:cNvCxnSpPr/>
          <p:nvPr/>
        </p:nvCxnSpPr>
        <p:spPr>
          <a:xfrm flipV="1">
            <a:off x="1801816" y="16756224"/>
            <a:ext cx="8866184" cy="7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212800" y="16756224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1277600" y="9841944"/>
            <a:ext cx="14811040" cy="15905880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53" tIns="182876" rIns="365753" bIns="182876" rtlCol="0" anchor="ctr"/>
          <a:lstStyle/>
          <a:p>
            <a:pPr algn="ctr"/>
            <a:endParaRPr lang="en-US" sz="6041"/>
          </a:p>
        </p:txBody>
      </p:sp>
      <p:pic>
        <p:nvPicPr>
          <p:cNvPr id="21" name="Picture 12" descr="http://www.clipartbest.com/cliparts/bcy/6db/bcy6dbKcL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0449" y="15849600"/>
            <a:ext cx="4843553" cy="484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ontent Placeholder 2"/>
          <p:cNvSpPr txBox="1">
            <a:spLocks/>
          </p:cNvSpPr>
          <p:nvPr/>
        </p:nvSpPr>
        <p:spPr>
          <a:xfrm>
            <a:off x="335856" y="24172093"/>
            <a:ext cx="9417744" cy="23393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5753" tIns="182876" rIns="365753" bIns="182876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16" dirty="0"/>
              <a:t>Project info (number, institution, contacts,...)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970000" y="10858500"/>
            <a:ext cx="8797152" cy="1966949"/>
          </a:xfrm>
          <a:prstGeom prst="rect">
            <a:avLst/>
          </a:prstGeom>
          <a:noFill/>
        </p:spPr>
        <p:txBody>
          <a:bodyPr wrap="none" lIns="106680" tIns="53340" rIns="106680" bIns="53340" rtlCol="0">
            <a:spAutoFit/>
          </a:bodyPr>
          <a:lstStyle/>
          <a:p>
            <a:r>
              <a:rPr lang="en-US" sz="6041" dirty="0"/>
              <a:t>Replace the graphic below</a:t>
            </a:r>
          </a:p>
          <a:p>
            <a:r>
              <a:rPr lang="en-US" sz="6041" dirty="0"/>
              <a:t>with a graphic of your own.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4B895-1FAA-2FDA-C5DB-FE04BAB15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50" b="36150"/>
          <a:stretch/>
        </p:blipFill>
        <p:spPr>
          <a:xfrm>
            <a:off x="0" y="-35545"/>
            <a:ext cx="36576000" cy="625291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648B822-0DDB-40C3-773E-3B707E42E976}"/>
              </a:ext>
            </a:extLst>
          </p:cNvPr>
          <p:cNvSpPr/>
          <p:nvPr/>
        </p:nvSpPr>
        <p:spPr>
          <a:xfrm>
            <a:off x="0" y="-35545"/>
            <a:ext cx="36576000" cy="1394988"/>
          </a:xfrm>
          <a:prstGeom prst="rect">
            <a:avLst/>
          </a:prstGeom>
          <a:solidFill>
            <a:schemeClr val="dk1">
              <a:alpha val="56791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4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ED297A-0F93-E2D3-12BC-19C8B35F71E6}"/>
              </a:ext>
            </a:extLst>
          </p:cNvPr>
          <p:cNvSpPr txBox="1"/>
          <p:nvPr/>
        </p:nvSpPr>
        <p:spPr>
          <a:xfrm>
            <a:off x="5461000" y="147661"/>
            <a:ext cx="2641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</a:rPr>
              <a:t>2025 </a:t>
            </a:r>
            <a:r>
              <a:rPr lang="en-US" sz="6000" dirty="0">
                <a:solidFill>
                  <a:schemeClr val="bg1"/>
                </a:solidFill>
              </a:rPr>
              <a:t>NSF CYBER-PHYSICAL SYSTEMS PRINCIPAL INVESTIGATORS’ MEETING</a:t>
            </a:r>
          </a:p>
        </p:txBody>
      </p:sp>
      <p:pic>
        <p:nvPicPr>
          <p:cNvPr id="9" name="Picture 8" descr="NSFlogo.png">
            <a:extLst>
              <a:ext uri="{FF2B5EF4-FFF2-40B4-BE49-F238E27FC236}">
                <a16:creationId xmlns:a16="http://schemas.microsoft.com/office/drawing/2014/main" id="{EFB49666-ADCB-4DE8-52B1-D41D07CE18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0" y="316554"/>
            <a:ext cx="3746500" cy="37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280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373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Nguyen, Tho H.</dc:creator>
  <cp:lastModifiedBy>King, Frankie D</cp:lastModifiedBy>
  <cp:revision>77</cp:revision>
  <cp:lastPrinted>2016-08-28T16:25:01Z</cp:lastPrinted>
  <dcterms:created xsi:type="dcterms:W3CDTF">2014-10-09T15:54:44Z</dcterms:created>
  <dcterms:modified xsi:type="dcterms:W3CDTF">2025-01-09T20:10:40Z</dcterms:modified>
</cp:coreProperties>
</file>