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5"/>
  </p:notesMasterIdLst>
  <p:sldIdLst>
    <p:sldId id="257" r:id="rId2"/>
    <p:sldId id="262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613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4"/>
    <p:restoredTop sz="94648"/>
  </p:normalViewPr>
  <p:slideViewPr>
    <p:cSldViewPr snapToGrid="0" snapToObjects="1">
      <p:cViewPr varScale="1">
        <p:scale>
          <a:sx n="89" d="100"/>
          <a:sy n="89" d="100"/>
        </p:scale>
        <p:origin x="33" y="51"/>
      </p:cViewPr>
      <p:guideLst>
        <p:guide orient="horz" pos="2160"/>
        <p:guide pos="3840"/>
        <p:guide orient="horz" pos="2613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5959-0AC9-1E47-A7E7-78DB15622085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A3374-B546-404F-8119-70EE0E7E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" y="18255"/>
            <a:ext cx="10292239" cy="1139985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5600" y="2171699"/>
            <a:ext cx="4114801" cy="1907637"/>
          </a:xfrm>
        </p:spPr>
        <p:txBody>
          <a:bodyPr/>
          <a:lstStyle/>
          <a:p>
            <a:pPr lvl="0"/>
            <a:r>
              <a:rPr lang="en-US" dirty="0"/>
              <a:t>Challenge</a:t>
            </a:r>
          </a:p>
          <a:p>
            <a:pPr lvl="1"/>
            <a:r>
              <a:rPr lang="en-US" dirty="0"/>
              <a:t>Key problem(s) to be addressed and their significance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82630" y="4079338"/>
            <a:ext cx="3026740" cy="2029630"/>
          </a:xfrm>
        </p:spPr>
        <p:txBody>
          <a:bodyPr/>
          <a:lstStyle/>
          <a:p>
            <a:pPr lvl="0"/>
            <a:r>
              <a:rPr lang="en-US" dirty="0"/>
              <a:t>Scientific Impact</a:t>
            </a:r>
          </a:p>
          <a:p>
            <a:pPr lvl="1"/>
            <a:r>
              <a:rPr lang="en-US" dirty="0"/>
              <a:t>How might project contributions generalize to other CPS research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C2C84D-B2F1-DE46-8726-1C821557924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7188" y="4079340"/>
            <a:ext cx="4114801" cy="2029630"/>
          </a:xfrm>
        </p:spPr>
        <p:txBody>
          <a:bodyPr/>
          <a:lstStyle/>
          <a:p>
            <a:pPr lvl="0"/>
            <a:r>
              <a:rPr lang="en-US" dirty="0"/>
              <a:t>Solution</a:t>
            </a:r>
          </a:p>
          <a:p>
            <a:pPr lvl="1"/>
            <a:r>
              <a:rPr lang="en-US" dirty="0"/>
              <a:t>Technical Approach in brief</a:t>
            </a:r>
          </a:p>
          <a:p>
            <a:pPr lvl="1"/>
            <a:r>
              <a:rPr lang="en-US" dirty="0"/>
              <a:t>Highlight Key Innovations (new contributions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7A0FB33-8EB2-4649-9081-6685E306E4E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71594" y="2184031"/>
            <a:ext cx="4114801" cy="3924937"/>
          </a:xfrm>
        </p:spPr>
        <p:txBody>
          <a:bodyPr/>
          <a:lstStyle>
            <a:lvl2pPr>
              <a:defRPr i="0">
                <a:latin typeface="+mn-lt"/>
              </a:defRPr>
            </a:lvl2pPr>
          </a:lstStyle>
          <a:p>
            <a:pPr lvl="0"/>
            <a:r>
              <a:rPr lang="en-US" dirty="0"/>
              <a:t>Broader Impact</a:t>
            </a:r>
          </a:p>
          <a:p>
            <a:pPr lvl="1"/>
            <a:r>
              <a:rPr lang="en-US" dirty="0"/>
              <a:t>What is the impact on society?</a:t>
            </a:r>
          </a:p>
          <a:p>
            <a:pPr lvl="1"/>
            <a:r>
              <a:rPr lang="en-US" dirty="0"/>
              <a:t>Who will care?</a:t>
            </a:r>
          </a:p>
          <a:p>
            <a:pPr lvl="1"/>
            <a:r>
              <a:rPr lang="en-US" dirty="0"/>
              <a:t>Education and Outreach</a:t>
            </a:r>
          </a:p>
          <a:p>
            <a:pPr lvl="1"/>
            <a:r>
              <a:rPr lang="en-US" dirty="0"/>
              <a:t>Quantify potential impacts</a:t>
            </a:r>
            <a:br>
              <a:rPr lang="en-US" dirty="0"/>
            </a:br>
            <a:r>
              <a:rPr lang="en-US" dirty="0"/>
              <a:t>If possible. How much better? Not just improved.</a:t>
            </a:r>
          </a:p>
          <a:p>
            <a:pPr lvl="1"/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851FE7D-75F8-2D44-A13D-F0996491023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555034" y="2171701"/>
            <a:ext cx="3054336" cy="19076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1395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04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CCD8-DE09-C34E-A02A-0371595C3FF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6F97-749F-B546-B03C-782E358BD1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98224-B8EB-6B40-AA09-3BBAEF739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5426" b="42902"/>
          <a:stretch/>
        </p:blipFill>
        <p:spPr>
          <a:xfrm>
            <a:off x="-2" y="1"/>
            <a:ext cx="12233313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1C68EE-0408-0447-80FA-E5AE94106B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25032" b="25032"/>
          <a:stretch/>
        </p:blipFill>
        <p:spPr>
          <a:xfrm>
            <a:off x="-1" y="6258717"/>
            <a:ext cx="12192001" cy="590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4B2C1-A1AD-AF42-B77B-2077F543A753}"/>
              </a:ext>
            </a:extLst>
          </p:cNvPr>
          <p:cNvSpPr txBox="1">
            <a:spLocks/>
          </p:cNvSpPr>
          <p:nvPr userDrawn="1"/>
        </p:nvSpPr>
        <p:spPr>
          <a:xfrm>
            <a:off x="83748" y="6325080"/>
            <a:ext cx="7650956" cy="228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aseline="0" dirty="0">
                <a:solidFill>
                  <a:schemeClr val="bg1"/>
                </a:solidFill>
                <a:latin typeface="+mn-lt"/>
              </a:rPr>
              <a:t>2022 NRI &amp; FRR Principal Investigators' Meeting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1595AE3-DE84-B34F-9F38-330464B33119}"/>
              </a:ext>
            </a:extLst>
          </p:cNvPr>
          <p:cNvSpPr txBox="1">
            <a:spLocks/>
          </p:cNvSpPr>
          <p:nvPr userDrawn="1"/>
        </p:nvSpPr>
        <p:spPr>
          <a:xfrm>
            <a:off x="83748" y="6525731"/>
            <a:ext cx="8825658" cy="294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April 19-22, 2022</a:t>
            </a:r>
          </a:p>
        </p:txBody>
      </p:sp>
    </p:spTree>
    <p:extLst>
      <p:ext uri="{BB962C8B-B14F-4D97-AF65-F5344CB8AC3E}">
        <p14:creationId xmlns:p14="http://schemas.microsoft.com/office/powerpoint/2010/main" val="334408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gif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6A7E4C5-E321-4B0A-8D20-E6CF441E8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2" y="5332068"/>
            <a:ext cx="914400" cy="9144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3BDBB5-003C-43AF-8E1E-2389DFCF3766}"/>
              </a:ext>
            </a:extLst>
          </p:cNvPr>
          <p:cNvSpPr txBox="1">
            <a:spLocks/>
          </p:cNvSpPr>
          <p:nvPr/>
        </p:nvSpPr>
        <p:spPr>
          <a:xfrm>
            <a:off x="1816769" y="5332069"/>
            <a:ext cx="5979694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Prof </a:t>
            </a:r>
            <a:r>
              <a:rPr lang="en-US" sz="2000" b="1" dirty="0"/>
              <a:t>Sam Burden</a:t>
            </a:r>
            <a:r>
              <a:rPr lang="en-US" sz="2000" dirty="0"/>
              <a:t>, UW PI</a:t>
            </a:r>
            <a:endParaRPr lang="en-US" sz="20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University of Washington, Seattle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NSF Award #1924303, Sep 19 – Aug 22</a:t>
            </a:r>
          </a:p>
        </p:txBody>
      </p:sp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5E03B91-FDDB-4C94-BAE9-63EF440C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2068"/>
            <a:ext cx="914400" cy="914400"/>
          </a:xfrm>
          <a:prstGeom prst="rect">
            <a:avLst/>
          </a:prstGeom>
        </p:spPr>
      </p:pic>
      <p:pic>
        <p:nvPicPr>
          <p:cNvPr id="1026" name="Picture 2" descr="Aaron Johnson">
            <a:extLst>
              <a:ext uri="{FF2B5EF4-FFF2-40B4-BE49-F238E27FC236}">
                <a16:creationId xmlns:a16="http://schemas.microsoft.com/office/drawing/2014/main" id="{6E5A7EF9-C33E-47C9-A0F4-9E39E0344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1"/>
          <a:stretch/>
        </p:blipFill>
        <p:spPr bwMode="auto">
          <a:xfrm>
            <a:off x="6180178" y="5332068"/>
            <a:ext cx="921046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4E7D5F0D-D2A7-4F11-9E26-89D849C619D3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66" y="5332067"/>
            <a:ext cx="914400" cy="9144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B63F42-CCC2-47BE-BFD5-71567D19481F}"/>
              </a:ext>
            </a:extLst>
          </p:cNvPr>
          <p:cNvSpPr txBox="1">
            <a:spLocks/>
          </p:cNvSpPr>
          <p:nvPr/>
        </p:nvSpPr>
        <p:spPr>
          <a:xfrm>
            <a:off x="8047708" y="5338159"/>
            <a:ext cx="4681703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Prof </a:t>
            </a:r>
            <a:r>
              <a:rPr lang="en-US" sz="2000" b="1" dirty="0"/>
              <a:t>Aaron Johnson</a:t>
            </a:r>
            <a:r>
              <a:rPr lang="en-US" sz="2000" dirty="0"/>
              <a:t>, CMU PI</a:t>
            </a:r>
            <a:endParaRPr lang="en-US" sz="20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Carnegie Mellon University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NSF Award #1924726, Sep 19 – Aug 22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DE2856-F5E7-4604-95B0-8ECDEF25AD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219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NRI: FND: COLLAB: </a:t>
            </a:r>
            <a:r>
              <a:rPr lang="en-US" sz="3600" b="1" dirty="0">
                <a:solidFill>
                  <a:schemeClr val="bg1"/>
                </a:solidFill>
              </a:rPr>
              <a:t>Design of Dynamic </a:t>
            </a:r>
            <a:r>
              <a:rPr lang="en-US" sz="3600" b="1" dirty="0" err="1">
                <a:solidFill>
                  <a:schemeClr val="bg1"/>
                </a:solidFill>
              </a:rPr>
              <a:t>Multibehavioral</a:t>
            </a:r>
            <a:r>
              <a:rPr lang="en-US" sz="3600" b="1" dirty="0">
                <a:solidFill>
                  <a:schemeClr val="bg1"/>
                </a:solidFill>
              </a:rPr>
              <a:t> Robots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new tools to consider design tradeoff and enable more capable robotic systems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E4E4231-78AB-4594-AF32-FED29D48221A}"/>
              </a:ext>
            </a:extLst>
          </p:cNvPr>
          <p:cNvSpPr txBox="1">
            <a:spLocks/>
          </p:cNvSpPr>
          <p:nvPr/>
        </p:nvSpPr>
        <p:spPr>
          <a:xfrm>
            <a:off x="215901" y="1327176"/>
            <a:ext cx="3196034" cy="1907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Challenge:</a:t>
            </a:r>
          </a:p>
          <a:p>
            <a:pPr algn="l"/>
            <a:r>
              <a:rPr lang="en-US" sz="2000" dirty="0"/>
              <a:t>How do we design a robot that is good at multiple behaviors?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E8AB964-78C8-4E97-AFD5-D344A56C2438}"/>
              </a:ext>
            </a:extLst>
          </p:cNvPr>
          <p:cNvSpPr txBox="1">
            <a:spLocks/>
          </p:cNvSpPr>
          <p:nvPr/>
        </p:nvSpPr>
        <p:spPr>
          <a:xfrm>
            <a:off x="7927418" y="1325563"/>
            <a:ext cx="4114801" cy="1219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Scientific Impact</a:t>
            </a:r>
          </a:p>
          <a:p>
            <a:pPr marL="0" indent="0">
              <a:buNone/>
            </a:pPr>
            <a:r>
              <a:rPr lang="en-US" sz="2000" dirty="0"/>
              <a:t>The analytical and computational techniques we create will contribute toward establishing a systematic paradigm for robot design.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19BAF35-F6F9-462D-8996-8EAF30F13159}"/>
              </a:ext>
            </a:extLst>
          </p:cNvPr>
          <p:cNvSpPr txBox="1">
            <a:spLocks/>
          </p:cNvSpPr>
          <p:nvPr/>
        </p:nvSpPr>
        <p:spPr>
          <a:xfrm>
            <a:off x="217488" y="3036989"/>
            <a:ext cx="3387245" cy="2222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Solution</a:t>
            </a:r>
          </a:p>
          <a:p>
            <a:pPr marL="0" indent="0">
              <a:buNone/>
            </a:pPr>
            <a:r>
              <a:rPr lang="en-US" sz="2000" dirty="0"/>
              <a:t>Lift reduced-order model  performances to a common design parameter tradespace, then use techniques from Pareto optimization to navigate that tradespace.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3E6C617-294C-4AB1-BC71-95CBEC98EC55}"/>
              </a:ext>
            </a:extLst>
          </p:cNvPr>
          <p:cNvSpPr txBox="1">
            <a:spLocks/>
          </p:cNvSpPr>
          <p:nvPr/>
        </p:nvSpPr>
        <p:spPr>
          <a:xfrm>
            <a:off x="7861540" y="3145674"/>
            <a:ext cx="4330460" cy="2113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Broader Impact</a:t>
            </a:r>
          </a:p>
          <a:p>
            <a:pPr marL="0" indent="0">
              <a:buNone/>
            </a:pPr>
            <a:r>
              <a:rPr lang="en-US" sz="2000" dirty="0"/>
              <a:t>Design for </a:t>
            </a:r>
            <a:r>
              <a:rPr lang="en-US" sz="2000" dirty="0" err="1"/>
              <a:t>multibehaviorality</a:t>
            </a:r>
            <a:r>
              <a:rPr lang="en-US" sz="2000" dirty="0"/>
              <a:t> will help produce e.g. home assistance robots that must move and interact in human environments. </a:t>
            </a:r>
          </a:p>
          <a:p>
            <a:pPr marL="0" indent="0">
              <a:buNone/>
            </a:pPr>
            <a:r>
              <a:rPr lang="en-US" sz="2000" dirty="0"/>
              <a:t>Integrated into teaching and outreach.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96DE2F4B-BA61-48C6-AC57-6D36394A93EC}"/>
              </a:ext>
            </a:extLst>
          </p:cNvPr>
          <p:cNvSpPr txBox="1">
            <a:spLocks/>
          </p:cNvSpPr>
          <p:nvPr/>
        </p:nvSpPr>
        <p:spPr>
          <a:xfrm>
            <a:off x="3485691" y="4688834"/>
            <a:ext cx="4238122" cy="6638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This project will study the relationship between design spaces and develop methods for navigating the tradeoffs between behaviors.</a:t>
            </a:r>
          </a:p>
        </p:txBody>
      </p:sp>
      <p:pic>
        <p:nvPicPr>
          <p:cNvPr id="24" name="Content Placeholder 55" descr="A picture containing table&#10;&#10;Description automatically generated">
            <a:extLst>
              <a:ext uri="{FF2B5EF4-FFF2-40B4-BE49-F238E27FC236}">
                <a16:creationId xmlns:a16="http://schemas.microsoft.com/office/drawing/2014/main" id="{B9E3F564-71C5-4724-88BA-165ADA736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692" y="1602199"/>
            <a:ext cx="4238120" cy="1128456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100237-0EDB-4DB3-893C-F0199C7D5A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692" y="3228387"/>
            <a:ext cx="4238121" cy="1340965"/>
          </a:xfrm>
          <a:prstGeom prst="rect">
            <a:avLst/>
          </a:prstGeom>
        </p:spPr>
      </p:pic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17BF7C7-3549-4166-8D9B-308FE2F193CA}"/>
              </a:ext>
            </a:extLst>
          </p:cNvPr>
          <p:cNvSpPr txBox="1">
            <a:spLocks/>
          </p:cNvSpPr>
          <p:nvPr/>
        </p:nvSpPr>
        <p:spPr>
          <a:xfrm>
            <a:off x="3485692" y="2639675"/>
            <a:ext cx="4238120" cy="54128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Most mobile manipulation systems are built by combining independent manipulation and locomotion system.</a:t>
            </a:r>
          </a:p>
        </p:txBody>
      </p:sp>
    </p:spTree>
    <p:extLst>
      <p:ext uri="{BB962C8B-B14F-4D97-AF65-F5344CB8AC3E}">
        <p14:creationId xmlns:p14="http://schemas.microsoft.com/office/powerpoint/2010/main" val="71451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F47F4FC1-3D9A-41A7-8B61-B80D2808A00A}"/>
              </a:ext>
            </a:extLst>
          </p:cNvPr>
          <p:cNvGrpSpPr/>
          <p:nvPr/>
        </p:nvGrpSpPr>
        <p:grpSpPr>
          <a:xfrm>
            <a:off x="8160330" y="1077011"/>
            <a:ext cx="3816098" cy="4860495"/>
            <a:chOff x="9145452" y="2331744"/>
            <a:chExt cx="2830975" cy="3605762"/>
          </a:xfrm>
        </p:grpSpPr>
        <p:pic>
          <p:nvPicPr>
            <p:cNvPr id="31" name="Picture 30" descr="Diagram&#10;&#10;Description automatically generated">
              <a:extLst>
                <a:ext uri="{FF2B5EF4-FFF2-40B4-BE49-F238E27FC236}">
                  <a16:creationId xmlns:a16="http://schemas.microsoft.com/office/drawing/2014/main" id="{1CA13F64-949D-445A-A3D4-FFC171E4A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7658"/>
            <a:stretch/>
          </p:blipFill>
          <p:spPr>
            <a:xfrm>
              <a:off x="9145452" y="2331744"/>
              <a:ext cx="2830975" cy="3605762"/>
            </a:xfrm>
            <a:prstGeom prst="rect">
              <a:avLst/>
            </a:prstGeom>
          </p:spPr>
        </p:pic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AD6E348-B44B-4AEE-A850-3E4D5C331DBB}"/>
                </a:ext>
              </a:extLst>
            </p:cNvPr>
            <p:cNvSpPr/>
            <p:nvPr/>
          </p:nvSpPr>
          <p:spPr>
            <a:xfrm>
              <a:off x="9319955" y="3111264"/>
              <a:ext cx="2656472" cy="2455347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4B118B-A4DD-40C3-AA7D-7427F2A60B02}"/>
              </a:ext>
            </a:extLst>
          </p:cNvPr>
          <p:cNvGrpSpPr/>
          <p:nvPr/>
        </p:nvGrpSpPr>
        <p:grpSpPr>
          <a:xfrm>
            <a:off x="0" y="5937509"/>
            <a:ext cx="7796463" cy="914401"/>
            <a:chOff x="0" y="5332068"/>
            <a:chExt cx="7796463" cy="914401"/>
          </a:xfrm>
        </p:grpSpPr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A87C2210-EB7E-497B-A729-2E5143593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442" y="5332068"/>
              <a:ext cx="914400" cy="914400"/>
            </a:xfrm>
            <a:prstGeom prst="rect">
              <a:avLst/>
            </a:prstGeom>
          </p:spPr>
        </p:pic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457DCCE7-DF54-4C60-B0B6-3661C24F220B}"/>
                </a:ext>
              </a:extLst>
            </p:cNvPr>
            <p:cNvSpPr txBox="1">
              <a:spLocks/>
            </p:cNvSpPr>
            <p:nvPr/>
          </p:nvSpPr>
          <p:spPr>
            <a:xfrm>
              <a:off x="1816769" y="5332069"/>
              <a:ext cx="5979694" cy="914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/>
                <a:t>Prof </a:t>
              </a:r>
              <a:r>
                <a:rPr lang="en-US" sz="2000" b="1" dirty="0"/>
                <a:t>Sam Burden</a:t>
              </a:r>
              <a:r>
                <a:rPr lang="en-US" sz="2000" dirty="0"/>
                <a:t>, UW PI</a:t>
              </a:r>
              <a:endParaRPr lang="en-US" sz="2000" b="1" dirty="0"/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/>
                <a:t>University of Washington, Seattle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/>
                <a:t>NSF Award #1924303, Sep 19 – Aug 22</a:t>
              </a:r>
            </a:p>
          </p:txBody>
        </p:sp>
        <p:pic>
          <p:nvPicPr>
            <p:cNvPr id="26" name="Picture 25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4DDC7984-073E-435F-BB70-C4AE035A9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332068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Picture 2" descr="Aaron Johnson">
            <a:extLst>
              <a:ext uri="{FF2B5EF4-FFF2-40B4-BE49-F238E27FC236}">
                <a16:creationId xmlns:a16="http://schemas.microsoft.com/office/drawing/2014/main" id="{A5B26CEA-7044-4989-A805-31B78940A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1"/>
          <a:stretch/>
        </p:blipFill>
        <p:spPr bwMode="auto">
          <a:xfrm>
            <a:off x="6180178" y="5937509"/>
            <a:ext cx="921046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6297AFB1-AF7F-4D06-91A8-BD36B4B5DF45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66" y="5937508"/>
            <a:ext cx="914400" cy="914400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527F4C0-6D09-442F-AF38-E1BFC1C94C28}"/>
              </a:ext>
            </a:extLst>
          </p:cNvPr>
          <p:cNvSpPr txBox="1">
            <a:spLocks/>
          </p:cNvSpPr>
          <p:nvPr/>
        </p:nvSpPr>
        <p:spPr>
          <a:xfrm>
            <a:off x="8047708" y="5943600"/>
            <a:ext cx="4681703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Prof </a:t>
            </a:r>
            <a:r>
              <a:rPr lang="en-US" sz="2000" b="1" dirty="0"/>
              <a:t>Aaron Johnson</a:t>
            </a:r>
            <a:r>
              <a:rPr lang="en-US" sz="2000" dirty="0"/>
              <a:t>, CMU PI</a:t>
            </a:r>
            <a:endParaRPr lang="en-US" sz="20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Carnegie Mellon University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NSF Award #1924726, Sep 19 – Aug 22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B3FE4DD-4EAD-4E5D-9858-07A3CF2EF461}"/>
              </a:ext>
            </a:extLst>
          </p:cNvPr>
          <p:cNvGrpSpPr/>
          <p:nvPr/>
        </p:nvGrpSpPr>
        <p:grpSpPr>
          <a:xfrm>
            <a:off x="-191455" y="1467670"/>
            <a:ext cx="4798264" cy="3697060"/>
            <a:chOff x="-191455" y="1467670"/>
            <a:chExt cx="4798264" cy="369706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C8E8897-B618-4112-B4D6-9311B029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91455" y="2549128"/>
              <a:ext cx="4016448" cy="225004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D690314-7CB3-4A4F-A853-CE18E1D74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0497" y="3275017"/>
              <a:ext cx="736312" cy="1449892"/>
            </a:xfrm>
            <a:prstGeom prst="rect">
              <a:avLst/>
            </a:prstGeom>
          </p:spPr>
        </p:pic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FEB3FA25-502B-40D5-ABC2-BE6ADF646A74}"/>
                </a:ext>
              </a:extLst>
            </p:cNvPr>
            <p:cNvSpPr txBox="1">
              <a:spLocks/>
            </p:cNvSpPr>
            <p:nvPr/>
          </p:nvSpPr>
          <p:spPr>
            <a:xfrm>
              <a:off x="215900" y="1467670"/>
              <a:ext cx="4390909" cy="19076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b="1" i="1" dirty="0"/>
                <a:t>Challenge:</a:t>
              </a:r>
            </a:p>
            <a:p>
              <a:pPr algn="l"/>
              <a:r>
                <a:rPr lang="en-US" dirty="0"/>
                <a:t>How to design one </a:t>
              </a:r>
              <a:r>
                <a:rPr lang="en-US" dirty="0">
                  <a:solidFill>
                    <a:srgbClr val="7030A0"/>
                  </a:solidFill>
                </a:rPr>
                <a:t>robot </a:t>
              </a:r>
              <a:r>
                <a:rPr lang="en-US" dirty="0"/>
                <a:t>for both </a:t>
              </a:r>
              <a:r>
                <a:rPr lang="en-US" b="1" dirty="0">
                  <a:solidFill>
                    <a:srgbClr val="FF0000"/>
                  </a:solidFill>
                </a:rPr>
                <a:t>locomotion</a:t>
              </a:r>
              <a:r>
                <a:rPr lang="en-US" dirty="0"/>
                <a:t> </a:t>
              </a:r>
              <a:r>
                <a:rPr lang="en-US" b="1" i="1" dirty="0"/>
                <a:t>and</a:t>
              </a:r>
              <a:r>
                <a:rPr lang="en-US" dirty="0"/>
                <a:t> </a:t>
              </a:r>
              <a:r>
                <a:rPr lang="en-US" b="1" dirty="0">
                  <a:solidFill>
                    <a:srgbClr val="00B0F0"/>
                  </a:solidFill>
                </a:rPr>
                <a:t>manipulation</a:t>
              </a:r>
              <a:r>
                <a:rPr lang="en-US" i="1" dirty="0"/>
                <a:t>?</a:t>
              </a:r>
              <a:br>
                <a:rPr lang="en-US" dirty="0"/>
              </a:br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445CCE7-17F0-45F1-973B-B4B0C2E2D7D3}"/>
                </a:ext>
              </a:extLst>
            </p:cNvPr>
            <p:cNvSpPr/>
            <p:nvPr/>
          </p:nvSpPr>
          <p:spPr>
            <a:xfrm>
              <a:off x="986007" y="3278789"/>
              <a:ext cx="714456" cy="152038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FB517C-AB1D-4627-85A0-03A51EFEF56B}"/>
                </a:ext>
              </a:extLst>
            </p:cNvPr>
            <p:cNvSpPr txBox="1"/>
            <p:nvPr/>
          </p:nvSpPr>
          <p:spPr>
            <a:xfrm>
              <a:off x="581263" y="4795398"/>
              <a:ext cx="15127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locomotion</a:t>
              </a:r>
              <a:endParaRPr lang="en-US" b="1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72291E9-B773-4D17-B933-FAEBB4D41202}"/>
                </a:ext>
              </a:extLst>
            </p:cNvPr>
            <p:cNvSpPr/>
            <p:nvPr/>
          </p:nvSpPr>
          <p:spPr>
            <a:xfrm>
              <a:off x="2980377" y="3275017"/>
              <a:ext cx="714456" cy="152038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60243F-F676-41EA-8CA6-46C17D85E00E}"/>
                </a:ext>
              </a:extLst>
            </p:cNvPr>
            <p:cNvSpPr txBox="1"/>
            <p:nvPr/>
          </p:nvSpPr>
          <p:spPr>
            <a:xfrm>
              <a:off x="2581231" y="4791626"/>
              <a:ext cx="15127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</a:rPr>
                <a:t>manipulation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BDBB5A54-E811-4682-94F2-6AB15BC40320}"/>
              </a:ext>
            </a:extLst>
          </p:cNvPr>
          <p:cNvSpPr txBox="1">
            <a:spLocks/>
          </p:cNvSpPr>
          <p:nvPr/>
        </p:nvSpPr>
        <p:spPr>
          <a:xfrm>
            <a:off x="5022185" y="1467670"/>
            <a:ext cx="3303667" cy="2222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/>
              <a:t>Solution:</a:t>
            </a:r>
          </a:p>
          <a:p>
            <a:pPr marL="0" indent="0">
              <a:buNone/>
            </a:pPr>
            <a:r>
              <a:rPr lang="en-US" sz="2400" dirty="0"/>
              <a:t>Formulate dynamic behaviors as objective functions, solve multi-objective optimization problem involving </a:t>
            </a:r>
            <a:r>
              <a:rPr lang="en-US" sz="2400" b="1" dirty="0">
                <a:solidFill>
                  <a:srgbClr val="FFC000"/>
                </a:solidFill>
              </a:rPr>
              <a:t>design parameters</a:t>
            </a:r>
            <a:r>
              <a:rPr lang="en-US" sz="2400" dirty="0"/>
              <a:t>, e.g. spring stiffness and geometry</a:t>
            </a:r>
            <a:r>
              <a:rPr lang="en-US" sz="2400" b="1" dirty="0"/>
              <a:t>.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0048889-173B-40C0-BD99-70F9AECB4A9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219765" cy="1059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NRI: FND: COLLAB: </a:t>
            </a:r>
            <a:r>
              <a:rPr lang="en-US" sz="3600" b="1" dirty="0"/>
              <a:t>Design of Dynamic </a:t>
            </a:r>
            <a:r>
              <a:rPr lang="en-US" sz="3600" b="1" dirty="0" err="1"/>
              <a:t>Multibehavioral</a:t>
            </a:r>
            <a:r>
              <a:rPr lang="en-US" sz="3600" b="1" dirty="0"/>
              <a:t> Robots</a:t>
            </a:r>
            <a:br>
              <a:rPr lang="en-US" sz="3600" dirty="0"/>
            </a:br>
            <a:r>
              <a:rPr lang="en-US" sz="2400" i="1" dirty="0"/>
              <a:t>new tools to consider design tradeoff and enable more capable robotic systems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41798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34B118B-A4DD-40C3-AA7D-7427F2A60B02}"/>
              </a:ext>
            </a:extLst>
          </p:cNvPr>
          <p:cNvGrpSpPr/>
          <p:nvPr/>
        </p:nvGrpSpPr>
        <p:grpSpPr>
          <a:xfrm>
            <a:off x="0" y="5937509"/>
            <a:ext cx="7796463" cy="914401"/>
            <a:chOff x="0" y="5332068"/>
            <a:chExt cx="7796463" cy="914401"/>
          </a:xfrm>
        </p:grpSpPr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A87C2210-EB7E-497B-A729-2E5143593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442" y="5332068"/>
              <a:ext cx="914400" cy="914400"/>
            </a:xfrm>
            <a:prstGeom prst="rect">
              <a:avLst/>
            </a:prstGeom>
          </p:spPr>
        </p:pic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457DCCE7-DF54-4C60-B0B6-3661C24F220B}"/>
                </a:ext>
              </a:extLst>
            </p:cNvPr>
            <p:cNvSpPr txBox="1">
              <a:spLocks/>
            </p:cNvSpPr>
            <p:nvPr/>
          </p:nvSpPr>
          <p:spPr>
            <a:xfrm>
              <a:off x="1816769" y="5332069"/>
              <a:ext cx="5979694" cy="914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/>
                <a:t>Prof </a:t>
              </a:r>
              <a:r>
                <a:rPr lang="en-US" sz="2000" b="1" dirty="0"/>
                <a:t>Sam Burden</a:t>
              </a:r>
              <a:r>
                <a:rPr lang="en-US" sz="2000" dirty="0"/>
                <a:t>, UW PI</a:t>
              </a:r>
              <a:endParaRPr lang="en-US" sz="2000" b="1" dirty="0"/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/>
                <a:t>University of Washington, Seattle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dirty="0"/>
                <a:t>NSF Award #1924303, Sep 19 – Aug 22</a:t>
              </a:r>
            </a:p>
          </p:txBody>
        </p:sp>
        <p:pic>
          <p:nvPicPr>
            <p:cNvPr id="26" name="Picture 25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4DDC7984-073E-435F-BB70-C4AE035A9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32068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Picture 2" descr="Aaron Johnson">
            <a:extLst>
              <a:ext uri="{FF2B5EF4-FFF2-40B4-BE49-F238E27FC236}">
                <a16:creationId xmlns:a16="http://schemas.microsoft.com/office/drawing/2014/main" id="{A5B26CEA-7044-4989-A805-31B78940A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1"/>
          <a:stretch/>
        </p:blipFill>
        <p:spPr bwMode="auto">
          <a:xfrm>
            <a:off x="6180178" y="5937509"/>
            <a:ext cx="921046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6297AFB1-AF7F-4D06-91A8-BD36B4B5DF45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66" y="5937508"/>
            <a:ext cx="914400" cy="914400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527F4C0-6D09-442F-AF38-E1BFC1C94C28}"/>
              </a:ext>
            </a:extLst>
          </p:cNvPr>
          <p:cNvSpPr txBox="1">
            <a:spLocks/>
          </p:cNvSpPr>
          <p:nvPr/>
        </p:nvSpPr>
        <p:spPr>
          <a:xfrm>
            <a:off x="8047708" y="5943600"/>
            <a:ext cx="4681703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Prof </a:t>
            </a:r>
            <a:r>
              <a:rPr lang="en-US" sz="2000" b="1" dirty="0"/>
              <a:t>Aaron Johnson</a:t>
            </a:r>
            <a:r>
              <a:rPr lang="en-US" sz="2000" dirty="0"/>
              <a:t>, CMU PI</a:t>
            </a:r>
            <a:endParaRPr lang="en-US" sz="20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Carnegie Mellon University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NSF Award #1924726, Sep 19 – Aug 22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BDBB5A54-E811-4682-94F2-6AB15BC40320}"/>
              </a:ext>
            </a:extLst>
          </p:cNvPr>
          <p:cNvSpPr txBox="1">
            <a:spLocks/>
          </p:cNvSpPr>
          <p:nvPr/>
        </p:nvSpPr>
        <p:spPr>
          <a:xfrm>
            <a:off x="5022185" y="1467670"/>
            <a:ext cx="3303667" cy="2222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/>
              <a:t>Results: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4A522B-F808-4230-8706-6A857B375C48}"/>
              </a:ext>
            </a:extLst>
          </p:cNvPr>
          <p:cNvGrpSpPr/>
          <p:nvPr/>
        </p:nvGrpSpPr>
        <p:grpSpPr>
          <a:xfrm>
            <a:off x="6429347" y="844747"/>
            <a:ext cx="5438274" cy="5098853"/>
            <a:chOff x="6429347" y="844747"/>
            <a:chExt cx="5438274" cy="50988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D32EE6-022A-4701-917B-5AABBA43855F}"/>
                </a:ext>
              </a:extLst>
            </p:cNvPr>
            <p:cNvGrpSpPr/>
            <p:nvPr/>
          </p:nvGrpSpPr>
          <p:grpSpPr>
            <a:xfrm>
              <a:off x="6823736" y="3239371"/>
              <a:ext cx="2473029" cy="1854771"/>
              <a:chOff x="7148115" y="3442889"/>
              <a:chExt cx="2473029" cy="1854771"/>
            </a:xfrm>
          </p:grpSpPr>
          <p:pic>
            <p:nvPicPr>
              <p:cNvPr id="43" name="Picture 42" descr="Chart, line chart&#10;&#10;Description automatically generated">
                <a:extLst>
                  <a:ext uri="{FF2B5EF4-FFF2-40B4-BE49-F238E27FC236}">
                    <a16:creationId xmlns:a16="http://schemas.microsoft.com/office/drawing/2014/main" id="{2D8CF1E3-F21E-442A-A0F4-DC026DB1D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8115" y="3442889"/>
                <a:ext cx="2473029" cy="1854771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F4A55F1-E5CA-4BD3-BFB5-E4C07876A730}"/>
                  </a:ext>
                </a:extLst>
              </p:cNvPr>
              <p:cNvSpPr/>
              <p:nvPr/>
            </p:nvSpPr>
            <p:spPr>
              <a:xfrm>
                <a:off x="9143029" y="3654700"/>
                <a:ext cx="396226" cy="2385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7513ED8-41E2-427B-8982-BE38B7B27F6D}"/>
                </a:ext>
              </a:extLst>
            </p:cNvPr>
            <p:cNvGrpSpPr/>
            <p:nvPr/>
          </p:nvGrpSpPr>
          <p:grpSpPr>
            <a:xfrm>
              <a:off x="9049501" y="3239371"/>
              <a:ext cx="2473029" cy="1854771"/>
              <a:chOff x="9373880" y="3442889"/>
              <a:chExt cx="2473029" cy="1854771"/>
            </a:xfrm>
          </p:grpSpPr>
          <p:pic>
            <p:nvPicPr>
              <p:cNvPr id="41" name="Picture 40" descr="Chart, histogram&#10;&#10;Description automatically generated">
                <a:extLst>
                  <a:ext uri="{FF2B5EF4-FFF2-40B4-BE49-F238E27FC236}">
                    <a16:creationId xmlns:a16="http://schemas.microsoft.com/office/drawing/2014/main" id="{FF24D136-A7ED-489C-A781-77DA6386D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373880" y="3442889"/>
                <a:ext cx="2473029" cy="1854771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FE71807-ABF9-451E-AB64-1E6E1E6BE66A}"/>
                  </a:ext>
                </a:extLst>
              </p:cNvPr>
              <p:cNvSpPr/>
              <p:nvPr/>
            </p:nvSpPr>
            <p:spPr>
              <a:xfrm>
                <a:off x="11367876" y="3654700"/>
                <a:ext cx="396226" cy="299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Picture 21" descr="Chart&#10;&#10;Description automatically generated">
              <a:extLst>
                <a:ext uri="{FF2B5EF4-FFF2-40B4-BE49-F238E27FC236}">
                  <a16:creationId xmlns:a16="http://schemas.microsoft.com/office/drawing/2014/main" id="{3330115B-F6E6-4F16-8466-579AD59E4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8570" r="11775"/>
            <a:stretch/>
          </p:blipFill>
          <p:spPr>
            <a:xfrm>
              <a:off x="6776845" y="967706"/>
              <a:ext cx="2317848" cy="1806794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3CE6F5-9FF1-4508-9C64-82A00EB26AA9}"/>
                </a:ext>
              </a:extLst>
            </p:cNvPr>
            <p:cNvGrpSpPr/>
            <p:nvPr/>
          </p:nvGrpSpPr>
          <p:grpSpPr>
            <a:xfrm>
              <a:off x="9009581" y="844747"/>
              <a:ext cx="2627189" cy="1935845"/>
              <a:chOff x="9333960" y="1048265"/>
              <a:chExt cx="2627189" cy="1935845"/>
            </a:xfrm>
          </p:grpSpPr>
          <p:pic>
            <p:nvPicPr>
              <p:cNvPr id="21" name="Picture 20" descr="Chart&#10;&#10;Description automatically generated">
                <a:extLst>
                  <a:ext uri="{FF2B5EF4-FFF2-40B4-BE49-F238E27FC236}">
                    <a16:creationId xmlns:a16="http://schemas.microsoft.com/office/drawing/2014/main" id="{A96BE0AA-B318-40D0-AC87-6C5BA66111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t="5815"/>
              <a:stretch/>
            </p:blipFill>
            <p:spPr>
              <a:xfrm>
                <a:off x="9333960" y="1122871"/>
                <a:ext cx="2627189" cy="1861239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1A46575-A8AA-4E4D-A664-AFA10999BA30}"/>
                  </a:ext>
                </a:extLst>
              </p:cNvPr>
              <p:cNvSpPr/>
              <p:nvPr/>
            </p:nvSpPr>
            <p:spPr>
              <a:xfrm>
                <a:off x="10058400" y="1048265"/>
                <a:ext cx="1507589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4F96583-7976-48CA-8331-71207480AB06}"/>
                </a:ext>
              </a:extLst>
            </p:cNvPr>
            <p:cNvSpPr txBox="1"/>
            <p:nvPr/>
          </p:nvSpPr>
          <p:spPr>
            <a:xfrm>
              <a:off x="6429347" y="2635236"/>
              <a:ext cx="543827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FFC000"/>
                  </a:solidFill>
                </a:rPr>
                <a:t>optimized design</a:t>
              </a:r>
              <a:r>
                <a:rPr lang="en-US" sz="2400" dirty="0">
                  <a:solidFill>
                    <a:srgbClr val="FFC000"/>
                  </a:solidFill>
                </a:rPr>
                <a:t> </a:t>
              </a:r>
              <a:r>
                <a:rPr lang="en-US" sz="2400" dirty="0"/>
                <a:t>requires less effort for both </a:t>
              </a:r>
              <a:r>
                <a:rPr lang="en-US" sz="2400" b="1" dirty="0">
                  <a:solidFill>
                    <a:srgbClr val="FF0000"/>
                  </a:solidFill>
                </a:rPr>
                <a:t>locomotion</a:t>
              </a:r>
              <a:r>
                <a:rPr lang="en-US" sz="2400" dirty="0"/>
                <a:t> </a:t>
              </a:r>
              <a:r>
                <a:rPr lang="en-US" sz="2400" b="1" i="1" dirty="0"/>
                <a:t>and</a:t>
              </a:r>
              <a:r>
                <a:rPr lang="en-US" sz="2400" dirty="0"/>
                <a:t> </a:t>
              </a:r>
              <a:r>
                <a:rPr lang="en-US" sz="2400" b="1" dirty="0">
                  <a:solidFill>
                    <a:srgbClr val="00B0F0"/>
                  </a:solidFill>
                </a:rPr>
                <a:t>manipulation </a:t>
              </a:r>
              <a:r>
                <a:rPr lang="en-US" sz="2400" dirty="0"/>
                <a:t>…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7034ED-EDC4-4660-A072-FA2DFDF5CDB4}"/>
                </a:ext>
              </a:extLst>
            </p:cNvPr>
            <p:cNvSpPr txBox="1"/>
            <p:nvPr/>
          </p:nvSpPr>
          <p:spPr>
            <a:xfrm>
              <a:off x="6429347" y="5112603"/>
              <a:ext cx="543827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400" dirty="0"/>
                <a:t>… and strictly (Pareto-)dominates optimal no-spring design for both behaviors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1727BF-9A77-4C5E-9CC6-AF6B79D30D6E}"/>
              </a:ext>
            </a:extLst>
          </p:cNvPr>
          <p:cNvGrpSpPr/>
          <p:nvPr/>
        </p:nvGrpSpPr>
        <p:grpSpPr>
          <a:xfrm>
            <a:off x="-191455" y="1467670"/>
            <a:ext cx="4798264" cy="3697060"/>
            <a:chOff x="-191455" y="1467670"/>
            <a:chExt cx="4798264" cy="369706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57DA388-7012-4E52-9957-E8AF75C57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91455" y="2549128"/>
              <a:ext cx="4016448" cy="225004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9918EFD-9FDF-4855-B7D1-4DBD2495B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70497" y="3275017"/>
              <a:ext cx="736312" cy="1449892"/>
            </a:xfrm>
            <a:prstGeom prst="rect">
              <a:avLst/>
            </a:prstGeom>
          </p:spPr>
        </p:pic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76665C68-5279-4B52-AD5A-2FF1722FBA5D}"/>
                </a:ext>
              </a:extLst>
            </p:cNvPr>
            <p:cNvSpPr txBox="1">
              <a:spLocks/>
            </p:cNvSpPr>
            <p:nvPr/>
          </p:nvSpPr>
          <p:spPr>
            <a:xfrm>
              <a:off x="215900" y="1467670"/>
              <a:ext cx="4390909" cy="19076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b="1" i="1" dirty="0"/>
                <a:t>Challenge:</a:t>
              </a:r>
            </a:p>
            <a:p>
              <a:pPr algn="l"/>
              <a:r>
                <a:rPr lang="en-US" dirty="0"/>
                <a:t>How to design one </a:t>
              </a:r>
              <a:r>
                <a:rPr lang="en-US" dirty="0">
                  <a:solidFill>
                    <a:srgbClr val="7030A0"/>
                  </a:solidFill>
                </a:rPr>
                <a:t>robot </a:t>
              </a:r>
              <a:r>
                <a:rPr lang="en-US" dirty="0"/>
                <a:t>for both </a:t>
              </a:r>
              <a:r>
                <a:rPr lang="en-US" b="1" dirty="0">
                  <a:solidFill>
                    <a:srgbClr val="FF0000"/>
                  </a:solidFill>
                </a:rPr>
                <a:t>locomotion</a:t>
              </a:r>
              <a:r>
                <a:rPr lang="en-US" dirty="0"/>
                <a:t> </a:t>
              </a:r>
              <a:r>
                <a:rPr lang="en-US" b="1" i="1" dirty="0"/>
                <a:t>and</a:t>
              </a:r>
              <a:r>
                <a:rPr lang="en-US" dirty="0"/>
                <a:t> </a:t>
              </a:r>
              <a:r>
                <a:rPr lang="en-US" b="1" dirty="0">
                  <a:solidFill>
                    <a:srgbClr val="00B0F0"/>
                  </a:solidFill>
                </a:rPr>
                <a:t>manipulation</a:t>
              </a:r>
              <a:r>
                <a:rPr lang="en-US" i="1" dirty="0"/>
                <a:t>?</a:t>
              </a:r>
              <a:br>
                <a:rPr lang="en-US" dirty="0"/>
              </a:br>
              <a:endParaRPr lang="en-US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BAD72B1-ED34-4D1D-90AF-750B9983A984}"/>
                </a:ext>
              </a:extLst>
            </p:cNvPr>
            <p:cNvSpPr/>
            <p:nvPr/>
          </p:nvSpPr>
          <p:spPr>
            <a:xfrm>
              <a:off x="986007" y="3278789"/>
              <a:ext cx="714456" cy="152038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D4A8812-E7F5-4D87-87E9-EBAD746B35B7}"/>
                </a:ext>
              </a:extLst>
            </p:cNvPr>
            <p:cNvSpPr txBox="1"/>
            <p:nvPr/>
          </p:nvSpPr>
          <p:spPr>
            <a:xfrm>
              <a:off x="581263" y="4795398"/>
              <a:ext cx="15127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locomotion</a:t>
              </a:r>
              <a:endParaRPr lang="en-US" b="1" dirty="0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03AB3AF0-4B26-4459-8712-26378EBE7BF3}"/>
                </a:ext>
              </a:extLst>
            </p:cNvPr>
            <p:cNvSpPr/>
            <p:nvPr/>
          </p:nvSpPr>
          <p:spPr>
            <a:xfrm>
              <a:off x="2980377" y="3275017"/>
              <a:ext cx="714456" cy="152038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882E054-78F7-46C2-B056-70CD0F697271}"/>
                </a:ext>
              </a:extLst>
            </p:cNvPr>
            <p:cNvSpPr txBox="1"/>
            <p:nvPr/>
          </p:nvSpPr>
          <p:spPr>
            <a:xfrm>
              <a:off x="2581231" y="4791626"/>
              <a:ext cx="15127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</a:rPr>
                <a:t>manipulation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D6E31516-A1EE-4E7E-AAFA-52F8D1FA6B0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219765" cy="1059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NRI: FND: COLLAB: </a:t>
            </a:r>
            <a:r>
              <a:rPr lang="en-US" sz="3600" b="1" dirty="0"/>
              <a:t>Design of Dynamic </a:t>
            </a:r>
            <a:r>
              <a:rPr lang="en-US" sz="3600" b="1" dirty="0" err="1"/>
              <a:t>Multibehavioral</a:t>
            </a:r>
            <a:r>
              <a:rPr lang="en-US" sz="3600" b="1" dirty="0"/>
              <a:t> Robots</a:t>
            </a:r>
            <a:br>
              <a:rPr lang="en-US" sz="3600" dirty="0"/>
            </a:br>
            <a:r>
              <a:rPr lang="en-US" sz="2400" i="1" dirty="0"/>
              <a:t>new tools to consider design tradeoff and enable more capable robotic systems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0558528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83116E"/>
      </a:accent4>
      <a:accent5>
        <a:srgbClr val="185994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1032</TotalTime>
  <Words>398</Words>
  <Application>Microsoft Office PowerPoint</Application>
  <PresentationFormat>Widescreen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Default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National Robotics Initiative (NRI)  Principal Investigators' Meeting</dc:title>
  <dc:creator>Microsoft Office User</dc:creator>
  <cp:lastModifiedBy>Sam Burden</cp:lastModifiedBy>
  <cp:revision>32</cp:revision>
  <dcterms:created xsi:type="dcterms:W3CDTF">2018-10-29T01:51:13Z</dcterms:created>
  <dcterms:modified xsi:type="dcterms:W3CDTF">2022-03-30T21:28:45Z</dcterms:modified>
</cp:coreProperties>
</file>