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93" r:id="rId3"/>
    <p:sldId id="372" r:id="rId4"/>
    <p:sldId id="2048" r:id="rId5"/>
    <p:sldId id="370" r:id="rId6"/>
    <p:sldId id="289" r:id="rId7"/>
    <p:sldId id="407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64660" autoAdjust="0"/>
  </p:normalViewPr>
  <p:slideViewPr>
    <p:cSldViewPr snapToGrid="0" snapToObjects="1">
      <p:cViewPr varScale="1">
        <p:scale>
          <a:sx n="65" d="100"/>
          <a:sy n="65" d="100"/>
        </p:scale>
        <p:origin x="22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2C3A32-291F-4DBD-91F5-B2458474F9F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600B50-7077-4548-9915-6F70C33BCC65}">
      <dgm:prSet phldrT="[Text]" custT="1"/>
      <dgm:spPr/>
      <dgm:t>
        <a:bodyPr/>
        <a:lstStyle/>
        <a:p>
          <a:r>
            <a:rPr lang="en-US" sz="2000" b="1" dirty="0"/>
            <a:t>Basic research</a:t>
          </a:r>
        </a:p>
      </dgm:t>
    </dgm:pt>
    <dgm:pt modelId="{5CE04F47-4D9C-4D3F-A244-318064BA7C24}" type="parTrans" cxnId="{96134102-8DDC-4DD9-8E5D-FD6273EE32C5}">
      <dgm:prSet/>
      <dgm:spPr/>
      <dgm:t>
        <a:bodyPr/>
        <a:lstStyle/>
        <a:p>
          <a:endParaRPr lang="en-US" sz="2000"/>
        </a:p>
      </dgm:t>
    </dgm:pt>
    <dgm:pt modelId="{6CCC5919-A68C-490E-9424-91DB0D295443}" type="sibTrans" cxnId="{96134102-8DDC-4DD9-8E5D-FD6273EE32C5}">
      <dgm:prSet custT="1"/>
      <dgm:spPr/>
      <dgm:t>
        <a:bodyPr/>
        <a:lstStyle/>
        <a:p>
          <a:endParaRPr lang="en-US" sz="2000"/>
        </a:p>
      </dgm:t>
    </dgm:pt>
    <dgm:pt modelId="{DF62E535-07E4-4698-8EEB-3C0816528547}">
      <dgm:prSet custT="1"/>
      <dgm:spPr/>
      <dgm:t>
        <a:bodyPr/>
        <a:lstStyle/>
        <a:p>
          <a:r>
            <a:rPr lang="en-US" sz="2000" dirty="0"/>
            <a:t>Emerging Frontiers in Research and Innovation</a:t>
          </a:r>
        </a:p>
      </dgm:t>
    </dgm:pt>
    <dgm:pt modelId="{8E523398-9FF4-40B8-A2EF-2CCEE7DF99D4}" type="parTrans" cxnId="{B7E3380B-F1D7-4EAD-BF02-1A34CF2F9C19}">
      <dgm:prSet/>
      <dgm:spPr/>
      <dgm:t>
        <a:bodyPr/>
        <a:lstStyle/>
        <a:p>
          <a:endParaRPr lang="en-US" sz="2000"/>
        </a:p>
      </dgm:t>
    </dgm:pt>
    <dgm:pt modelId="{D79B301E-2D0C-4DF8-81AF-542B9BFFD9F3}" type="sibTrans" cxnId="{B7E3380B-F1D7-4EAD-BF02-1A34CF2F9C19}">
      <dgm:prSet/>
      <dgm:spPr/>
      <dgm:t>
        <a:bodyPr/>
        <a:lstStyle/>
        <a:p>
          <a:endParaRPr lang="en-US" sz="2000"/>
        </a:p>
      </dgm:t>
    </dgm:pt>
    <dgm:pt modelId="{9145BB67-B733-43C4-A3E7-1342BF7CF2A5}">
      <dgm:prSet custT="1"/>
      <dgm:spPr/>
      <dgm:t>
        <a:bodyPr/>
        <a:lstStyle/>
        <a:p>
          <a:r>
            <a:rPr lang="en-US" sz="2000" b="1" dirty="0"/>
            <a:t>Research infra-structure</a:t>
          </a:r>
        </a:p>
      </dgm:t>
    </dgm:pt>
    <dgm:pt modelId="{F6E68AB1-153B-4ADC-83EA-99B9FA4DE358}" type="parTrans" cxnId="{CD6097DD-0FAA-4807-9F15-92035C7EDBCF}">
      <dgm:prSet/>
      <dgm:spPr/>
      <dgm:t>
        <a:bodyPr/>
        <a:lstStyle/>
        <a:p>
          <a:endParaRPr lang="en-US" sz="2000"/>
        </a:p>
      </dgm:t>
    </dgm:pt>
    <dgm:pt modelId="{38FC227D-F276-443D-9A66-AEC9F1F8D107}" type="sibTrans" cxnId="{CD6097DD-0FAA-4807-9F15-92035C7EDBCF}">
      <dgm:prSet custT="1"/>
      <dgm:spPr/>
      <dgm:t>
        <a:bodyPr/>
        <a:lstStyle/>
        <a:p>
          <a:endParaRPr lang="en-US" sz="2000"/>
        </a:p>
      </dgm:t>
    </dgm:pt>
    <dgm:pt modelId="{5E317CCF-28E6-4F19-9744-2021AB3F8A81}">
      <dgm:prSet custT="1"/>
      <dgm:spPr/>
      <dgm:t>
        <a:bodyPr/>
        <a:lstStyle/>
        <a:p>
          <a:r>
            <a:rPr lang="en-US" sz="2000" dirty="0"/>
            <a:t>Natural Hazards Engineering Research Infrastructure</a:t>
          </a:r>
        </a:p>
      </dgm:t>
    </dgm:pt>
    <dgm:pt modelId="{E64501C5-9C6B-4FC3-8D02-888499D89A33}" type="parTrans" cxnId="{050E93A2-1390-4430-85E5-9452577F6642}">
      <dgm:prSet/>
      <dgm:spPr/>
      <dgm:t>
        <a:bodyPr/>
        <a:lstStyle/>
        <a:p>
          <a:endParaRPr lang="en-US" sz="2000"/>
        </a:p>
      </dgm:t>
    </dgm:pt>
    <dgm:pt modelId="{412207CB-B57F-44D5-B251-51314B92B59C}" type="sibTrans" cxnId="{050E93A2-1390-4430-85E5-9452577F6642}">
      <dgm:prSet/>
      <dgm:spPr/>
      <dgm:t>
        <a:bodyPr/>
        <a:lstStyle/>
        <a:p>
          <a:endParaRPr lang="en-US" sz="2000"/>
        </a:p>
      </dgm:t>
    </dgm:pt>
    <dgm:pt modelId="{2EC97361-C47D-44FD-A1BD-98D94FC47742}">
      <dgm:prSet custT="1"/>
      <dgm:spPr/>
      <dgm:t>
        <a:bodyPr/>
        <a:lstStyle/>
        <a:p>
          <a:r>
            <a:rPr lang="en-US" sz="2000" b="1" dirty="0"/>
            <a:t>Centers</a:t>
          </a:r>
        </a:p>
      </dgm:t>
    </dgm:pt>
    <dgm:pt modelId="{FCCBF5A1-1A7A-41D4-8E65-ECFF56D0A87D}" type="parTrans" cxnId="{25A919C1-EB27-4B87-8089-F4024495427E}">
      <dgm:prSet/>
      <dgm:spPr/>
      <dgm:t>
        <a:bodyPr/>
        <a:lstStyle/>
        <a:p>
          <a:endParaRPr lang="en-US" sz="2000"/>
        </a:p>
      </dgm:t>
    </dgm:pt>
    <dgm:pt modelId="{E7D473BD-7288-47AB-8C23-62A9808EC283}" type="sibTrans" cxnId="{25A919C1-EB27-4B87-8089-F4024495427E}">
      <dgm:prSet custT="1"/>
      <dgm:spPr/>
      <dgm:t>
        <a:bodyPr/>
        <a:lstStyle/>
        <a:p>
          <a:endParaRPr lang="en-US" sz="2000"/>
        </a:p>
      </dgm:t>
    </dgm:pt>
    <dgm:pt modelId="{6096309E-9D28-48A3-A20C-A3ACDA444565}">
      <dgm:prSet custT="1"/>
      <dgm:spPr/>
      <dgm:t>
        <a:bodyPr/>
        <a:lstStyle/>
        <a:p>
          <a:r>
            <a:rPr lang="en-US" sz="2000" dirty="0"/>
            <a:t>Engineering Research Centers</a:t>
          </a:r>
        </a:p>
      </dgm:t>
    </dgm:pt>
    <dgm:pt modelId="{785570FA-8FCD-4961-8047-B76C7DE3787D}" type="parTrans" cxnId="{F92E97C1-FA9B-4927-A16A-EF337D2F4B66}">
      <dgm:prSet/>
      <dgm:spPr/>
      <dgm:t>
        <a:bodyPr/>
        <a:lstStyle/>
        <a:p>
          <a:endParaRPr lang="en-US" sz="2000"/>
        </a:p>
      </dgm:t>
    </dgm:pt>
    <dgm:pt modelId="{02F162AA-A7ED-4C7F-9053-3D9FBDFC0957}" type="sibTrans" cxnId="{F92E97C1-FA9B-4927-A16A-EF337D2F4B66}">
      <dgm:prSet/>
      <dgm:spPr/>
      <dgm:t>
        <a:bodyPr/>
        <a:lstStyle/>
        <a:p>
          <a:endParaRPr lang="en-US" sz="2000"/>
        </a:p>
      </dgm:t>
    </dgm:pt>
    <dgm:pt modelId="{7B66D6B9-B350-46E7-A820-F8EE085B9767}">
      <dgm:prSet custT="1"/>
      <dgm:spPr/>
      <dgm:t>
        <a:bodyPr/>
        <a:lstStyle/>
        <a:p>
          <a:r>
            <a:rPr lang="en-US" sz="2000" dirty="0"/>
            <a:t>Industry-University Cooperative Research Centers</a:t>
          </a:r>
        </a:p>
      </dgm:t>
    </dgm:pt>
    <dgm:pt modelId="{8DC59C25-0C41-4C20-B4E6-7F7F5D99FE62}" type="parTrans" cxnId="{8C5E6FAF-A230-42D0-8477-311F76385B1A}">
      <dgm:prSet/>
      <dgm:spPr/>
      <dgm:t>
        <a:bodyPr/>
        <a:lstStyle/>
        <a:p>
          <a:endParaRPr lang="en-US" sz="2000"/>
        </a:p>
      </dgm:t>
    </dgm:pt>
    <dgm:pt modelId="{4714815C-5E28-4E56-8852-B8F4123FF946}" type="sibTrans" cxnId="{8C5E6FAF-A230-42D0-8477-311F76385B1A}">
      <dgm:prSet/>
      <dgm:spPr/>
      <dgm:t>
        <a:bodyPr/>
        <a:lstStyle/>
        <a:p>
          <a:endParaRPr lang="en-US" sz="2000"/>
        </a:p>
      </dgm:t>
    </dgm:pt>
    <dgm:pt modelId="{1714C525-A17C-42B1-8529-CA2857F5513A}">
      <dgm:prSet custT="1"/>
      <dgm:spPr/>
      <dgm:t>
        <a:bodyPr/>
        <a:lstStyle/>
        <a:p>
          <a:r>
            <a:rPr lang="en-US" sz="2000" b="1" dirty="0"/>
            <a:t>Tech trans-</a:t>
          </a:r>
          <a:r>
            <a:rPr lang="en-US" sz="2000" b="1" dirty="0" err="1"/>
            <a:t>lation</a:t>
          </a:r>
          <a:endParaRPr lang="en-US" sz="2000" b="1" dirty="0"/>
        </a:p>
      </dgm:t>
    </dgm:pt>
    <dgm:pt modelId="{D6160C95-3CE4-4F54-97B2-7AD1CC057DD0}" type="parTrans" cxnId="{29DFB387-8429-4417-939D-D6FAA46109A2}">
      <dgm:prSet/>
      <dgm:spPr/>
      <dgm:t>
        <a:bodyPr/>
        <a:lstStyle/>
        <a:p>
          <a:endParaRPr lang="en-US" sz="2000"/>
        </a:p>
      </dgm:t>
    </dgm:pt>
    <dgm:pt modelId="{23DF90C6-EC26-4B4F-BB63-96FDCAE6D73E}" type="sibTrans" cxnId="{29DFB387-8429-4417-939D-D6FAA46109A2}">
      <dgm:prSet custT="1"/>
      <dgm:spPr/>
      <dgm:t>
        <a:bodyPr/>
        <a:lstStyle/>
        <a:p>
          <a:endParaRPr lang="en-US" sz="2000"/>
        </a:p>
      </dgm:t>
    </dgm:pt>
    <dgm:pt modelId="{10FD53FF-BB63-42F9-B849-DA97F52140ED}">
      <dgm:prSet custT="1"/>
      <dgm:spPr/>
      <dgm:t>
        <a:bodyPr/>
        <a:lstStyle/>
        <a:p>
          <a:r>
            <a:rPr lang="en-US" sz="2000" dirty="0"/>
            <a:t>Partnerships for Innovation</a:t>
          </a:r>
        </a:p>
      </dgm:t>
    </dgm:pt>
    <dgm:pt modelId="{E90D9BDF-FF78-42BF-BC58-B50F8A39E7CF}" type="parTrans" cxnId="{02903BEF-5A7D-41DB-96F4-5733DC754870}">
      <dgm:prSet/>
      <dgm:spPr/>
      <dgm:t>
        <a:bodyPr/>
        <a:lstStyle/>
        <a:p>
          <a:endParaRPr lang="en-US" sz="2000"/>
        </a:p>
      </dgm:t>
    </dgm:pt>
    <dgm:pt modelId="{8EFF3219-7BFA-4CF2-9B5A-7EE05D38E76D}" type="sibTrans" cxnId="{02903BEF-5A7D-41DB-96F4-5733DC754870}">
      <dgm:prSet/>
      <dgm:spPr/>
      <dgm:t>
        <a:bodyPr/>
        <a:lstStyle/>
        <a:p>
          <a:endParaRPr lang="en-US" sz="2000"/>
        </a:p>
      </dgm:t>
    </dgm:pt>
    <dgm:pt modelId="{D255D7A7-5F61-4A16-86B3-DA5FBF2F070B}">
      <dgm:prSet custT="1"/>
      <dgm:spPr/>
      <dgm:t>
        <a:bodyPr/>
        <a:lstStyle/>
        <a:p>
          <a:r>
            <a:rPr lang="en-US" sz="2000" b="1" dirty="0"/>
            <a:t>Work-force prep</a:t>
          </a:r>
        </a:p>
      </dgm:t>
    </dgm:pt>
    <dgm:pt modelId="{3D423055-DD45-41CF-B357-8BA4A965F07C}" type="parTrans" cxnId="{E8921A7B-F8FE-4229-BC63-C9D2E64A1348}">
      <dgm:prSet/>
      <dgm:spPr/>
      <dgm:t>
        <a:bodyPr/>
        <a:lstStyle/>
        <a:p>
          <a:endParaRPr lang="en-US" sz="2000"/>
        </a:p>
      </dgm:t>
    </dgm:pt>
    <dgm:pt modelId="{1B449552-7BE3-4F9D-B906-0AC759D2ED5E}" type="sibTrans" cxnId="{E8921A7B-F8FE-4229-BC63-C9D2E64A1348}">
      <dgm:prSet custT="1"/>
      <dgm:spPr/>
      <dgm:t>
        <a:bodyPr/>
        <a:lstStyle/>
        <a:p>
          <a:endParaRPr lang="en-US" sz="2000"/>
        </a:p>
      </dgm:t>
    </dgm:pt>
    <dgm:pt modelId="{41008F91-6D26-40CA-816C-39E6ED86136E}">
      <dgm:prSet custT="1"/>
      <dgm:spPr/>
      <dgm:t>
        <a:bodyPr/>
        <a:lstStyle/>
        <a:p>
          <a:r>
            <a:rPr lang="en-US" sz="2000" dirty="0"/>
            <a:t>I-Corps™</a:t>
          </a:r>
        </a:p>
      </dgm:t>
    </dgm:pt>
    <dgm:pt modelId="{5F5D696D-C585-46AB-906A-C0C6D92D75DF}" type="parTrans" cxnId="{941FCF6F-BD12-45D1-901F-6E82EBD4201E}">
      <dgm:prSet/>
      <dgm:spPr/>
      <dgm:t>
        <a:bodyPr/>
        <a:lstStyle/>
        <a:p>
          <a:endParaRPr lang="en-US" sz="2000"/>
        </a:p>
      </dgm:t>
    </dgm:pt>
    <dgm:pt modelId="{45DA9020-6D05-4265-93CC-66773060EC9B}" type="sibTrans" cxnId="{941FCF6F-BD12-45D1-901F-6E82EBD4201E}">
      <dgm:prSet/>
      <dgm:spPr/>
      <dgm:t>
        <a:bodyPr/>
        <a:lstStyle/>
        <a:p>
          <a:endParaRPr lang="en-US" sz="2000"/>
        </a:p>
      </dgm:t>
    </dgm:pt>
    <dgm:pt modelId="{D3378F0A-C044-4946-BBF5-D88E0DE66317}">
      <dgm:prSet custT="1"/>
      <dgm:spPr/>
      <dgm:t>
        <a:bodyPr/>
        <a:lstStyle/>
        <a:p>
          <a:r>
            <a:rPr lang="en-US" sz="2000" dirty="0"/>
            <a:t>INTERN</a:t>
          </a:r>
        </a:p>
      </dgm:t>
    </dgm:pt>
    <dgm:pt modelId="{83F21BCA-F21A-4A4E-A7C6-960365C9B828}" type="parTrans" cxnId="{B9EE8D2F-BFC2-4BED-9AA8-E4D34DF1E092}">
      <dgm:prSet/>
      <dgm:spPr/>
      <dgm:t>
        <a:bodyPr/>
        <a:lstStyle/>
        <a:p>
          <a:endParaRPr lang="en-US" sz="2000"/>
        </a:p>
      </dgm:t>
    </dgm:pt>
    <dgm:pt modelId="{462B1798-FF52-4F74-8679-C2B9C103A990}" type="sibTrans" cxnId="{B9EE8D2F-BFC2-4BED-9AA8-E4D34DF1E092}">
      <dgm:prSet/>
      <dgm:spPr/>
      <dgm:t>
        <a:bodyPr/>
        <a:lstStyle/>
        <a:p>
          <a:endParaRPr lang="en-US" sz="2000"/>
        </a:p>
      </dgm:t>
    </dgm:pt>
    <dgm:pt modelId="{F53C4915-3E32-4B94-BBED-623629C96BEC}" type="pres">
      <dgm:prSet presAssocID="{8E2C3A32-291F-4DBD-91F5-B2458474F9FC}" presName="Name0" presStyleCnt="0">
        <dgm:presLayoutVars>
          <dgm:chMax/>
          <dgm:chPref/>
          <dgm:dir/>
          <dgm:animLvl val="lvl"/>
        </dgm:presLayoutVars>
      </dgm:prSet>
      <dgm:spPr/>
    </dgm:pt>
    <dgm:pt modelId="{881276D6-AC6C-47A5-B726-8E7D3FF8EC49}" type="pres">
      <dgm:prSet presAssocID="{CF600B50-7077-4548-9915-6F70C33BCC65}" presName="composite" presStyleCnt="0"/>
      <dgm:spPr/>
    </dgm:pt>
    <dgm:pt modelId="{12A61192-7A18-4469-973F-FBD974651034}" type="pres">
      <dgm:prSet presAssocID="{CF600B50-7077-4548-9915-6F70C33BCC65}" presName="Parent1" presStyleLbl="node1" presStyleIdx="0" presStyleCnt="10" custScaleX="124147" custLinFactNeighborX="4024">
        <dgm:presLayoutVars>
          <dgm:chMax val="1"/>
          <dgm:chPref val="1"/>
          <dgm:bulletEnabled val="1"/>
        </dgm:presLayoutVars>
      </dgm:prSet>
      <dgm:spPr/>
    </dgm:pt>
    <dgm:pt modelId="{53AEDE6F-BC05-4EEE-B9C3-C06A396744E3}" type="pres">
      <dgm:prSet presAssocID="{CF600B50-7077-4548-9915-6F70C33BCC65}" presName="Childtext1" presStyleLbl="revTx" presStyleIdx="0" presStyleCnt="5" custScaleX="133828" custLinFactNeighborX="56126" custLinFactNeighborY="5445">
        <dgm:presLayoutVars>
          <dgm:chMax val="0"/>
          <dgm:chPref val="0"/>
          <dgm:bulletEnabled val="1"/>
        </dgm:presLayoutVars>
      </dgm:prSet>
      <dgm:spPr/>
    </dgm:pt>
    <dgm:pt modelId="{5B509EB2-99ED-49EE-82A0-1F16A3A65330}" type="pres">
      <dgm:prSet presAssocID="{CF600B50-7077-4548-9915-6F70C33BCC65}" presName="BalanceSpacing" presStyleCnt="0"/>
      <dgm:spPr/>
    </dgm:pt>
    <dgm:pt modelId="{10D46D4C-C7D9-442C-B307-F274F41FCD0A}" type="pres">
      <dgm:prSet presAssocID="{CF600B50-7077-4548-9915-6F70C33BCC65}" presName="BalanceSpacing1" presStyleCnt="0"/>
      <dgm:spPr/>
    </dgm:pt>
    <dgm:pt modelId="{0B550024-D957-467A-8F5E-F4CDAB8E60D4}" type="pres">
      <dgm:prSet presAssocID="{6CCC5919-A68C-490E-9424-91DB0D295443}" presName="Accent1Text" presStyleLbl="node1" presStyleIdx="1" presStyleCnt="10" custScaleX="124147" custLinFactNeighborX="-21126"/>
      <dgm:spPr/>
    </dgm:pt>
    <dgm:pt modelId="{36AA81F4-47E9-4BFB-B4A4-B98C8CE3CE56}" type="pres">
      <dgm:prSet presAssocID="{6CCC5919-A68C-490E-9424-91DB0D295443}" presName="spaceBetweenRectangles" presStyleCnt="0"/>
      <dgm:spPr/>
    </dgm:pt>
    <dgm:pt modelId="{25B95C41-E008-4C5C-A287-1973BA0C60EA}" type="pres">
      <dgm:prSet presAssocID="{9145BB67-B733-43C4-A3E7-1342BF7CF2A5}" presName="composite" presStyleCnt="0"/>
      <dgm:spPr/>
    </dgm:pt>
    <dgm:pt modelId="{1138FE1C-684C-4B92-8255-966176A32962}" type="pres">
      <dgm:prSet presAssocID="{9145BB67-B733-43C4-A3E7-1342BF7CF2A5}" presName="Parent1" presStyleLbl="node1" presStyleIdx="2" presStyleCnt="10" custScaleX="124147" custLinFactNeighborX="-28168">
        <dgm:presLayoutVars>
          <dgm:chMax val="1"/>
          <dgm:chPref val="1"/>
          <dgm:bulletEnabled val="1"/>
        </dgm:presLayoutVars>
      </dgm:prSet>
      <dgm:spPr/>
    </dgm:pt>
    <dgm:pt modelId="{162B6DE0-35D0-4A69-BBFC-1E9ED2F41C8E}" type="pres">
      <dgm:prSet presAssocID="{9145BB67-B733-43C4-A3E7-1342BF7CF2A5}" presName="Childtext1" presStyleLbl="revTx" presStyleIdx="1" presStyleCnt="5" custScaleX="130874" custLinFactNeighborX="-70505" custLinFactNeighborY="-7294">
        <dgm:presLayoutVars>
          <dgm:chMax val="0"/>
          <dgm:chPref val="0"/>
          <dgm:bulletEnabled val="1"/>
        </dgm:presLayoutVars>
      </dgm:prSet>
      <dgm:spPr/>
    </dgm:pt>
    <dgm:pt modelId="{464ED863-C393-48CA-92D9-415DA354E9C3}" type="pres">
      <dgm:prSet presAssocID="{9145BB67-B733-43C4-A3E7-1342BF7CF2A5}" presName="BalanceSpacing" presStyleCnt="0"/>
      <dgm:spPr/>
    </dgm:pt>
    <dgm:pt modelId="{F330A273-91FF-44DA-BE52-534BC6BC0BCC}" type="pres">
      <dgm:prSet presAssocID="{9145BB67-B733-43C4-A3E7-1342BF7CF2A5}" presName="BalanceSpacing1" presStyleCnt="0"/>
      <dgm:spPr/>
    </dgm:pt>
    <dgm:pt modelId="{BFD6C3F8-158D-4B7D-B61B-04294DAC2A72}" type="pres">
      <dgm:prSet presAssocID="{38FC227D-F276-443D-9A66-AEC9F1F8D107}" presName="Accent1Text" presStyleLbl="node1" presStyleIdx="3" presStyleCnt="10" custScaleX="124147" custLinFactNeighborX="-3018"/>
      <dgm:spPr/>
    </dgm:pt>
    <dgm:pt modelId="{5AF20510-04EB-4B07-B1EF-2D281F0CF1BC}" type="pres">
      <dgm:prSet presAssocID="{38FC227D-F276-443D-9A66-AEC9F1F8D107}" presName="spaceBetweenRectangles" presStyleCnt="0"/>
      <dgm:spPr/>
    </dgm:pt>
    <dgm:pt modelId="{9D359DB7-51D6-4094-A32C-D240962F663F}" type="pres">
      <dgm:prSet presAssocID="{2EC97361-C47D-44FD-A1BD-98D94FC47742}" presName="composite" presStyleCnt="0"/>
      <dgm:spPr/>
    </dgm:pt>
    <dgm:pt modelId="{2768CD83-F4C5-459F-A70E-71C313DBA0C5}" type="pres">
      <dgm:prSet presAssocID="{2EC97361-C47D-44FD-A1BD-98D94FC47742}" presName="Parent1" presStyleLbl="node1" presStyleIdx="4" presStyleCnt="10" custScaleX="124147" custLinFactNeighborX="14084">
        <dgm:presLayoutVars>
          <dgm:chMax val="1"/>
          <dgm:chPref val="1"/>
          <dgm:bulletEnabled val="1"/>
        </dgm:presLayoutVars>
      </dgm:prSet>
      <dgm:spPr/>
    </dgm:pt>
    <dgm:pt modelId="{D5C488A1-8095-46AB-ADBE-1640D3B6D111}" type="pres">
      <dgm:prSet presAssocID="{2EC97361-C47D-44FD-A1BD-98D94FC47742}" presName="Childtext1" presStyleLbl="revTx" presStyleIdx="2" presStyleCnt="5" custScaleX="170786" custLinFactNeighborX="83058" custLinFactNeighborY="0">
        <dgm:presLayoutVars>
          <dgm:chMax val="0"/>
          <dgm:chPref val="0"/>
          <dgm:bulletEnabled val="1"/>
        </dgm:presLayoutVars>
      </dgm:prSet>
      <dgm:spPr/>
    </dgm:pt>
    <dgm:pt modelId="{85918C0D-51A9-4D77-A22D-21C0E0E9C1B7}" type="pres">
      <dgm:prSet presAssocID="{2EC97361-C47D-44FD-A1BD-98D94FC47742}" presName="BalanceSpacing" presStyleCnt="0"/>
      <dgm:spPr/>
    </dgm:pt>
    <dgm:pt modelId="{5B894280-50A8-4968-B31B-62391221BFB7}" type="pres">
      <dgm:prSet presAssocID="{2EC97361-C47D-44FD-A1BD-98D94FC47742}" presName="BalanceSpacing1" presStyleCnt="0"/>
      <dgm:spPr/>
    </dgm:pt>
    <dgm:pt modelId="{85EE675B-D4FF-4138-9032-D57447F014B7}" type="pres">
      <dgm:prSet presAssocID="{E7D473BD-7288-47AB-8C23-62A9808EC283}" presName="Accent1Text" presStyleLbl="node1" presStyleIdx="5" presStyleCnt="10" custScaleX="124147" custLinFactNeighborX="-11066"/>
      <dgm:spPr/>
    </dgm:pt>
    <dgm:pt modelId="{F8BBA975-7EDA-4FE2-B506-E06DC31478F9}" type="pres">
      <dgm:prSet presAssocID="{E7D473BD-7288-47AB-8C23-62A9808EC283}" presName="spaceBetweenRectangles" presStyleCnt="0"/>
      <dgm:spPr/>
    </dgm:pt>
    <dgm:pt modelId="{8190883E-EF74-4F02-B192-0C3155202DED}" type="pres">
      <dgm:prSet presAssocID="{1714C525-A17C-42B1-8529-CA2857F5513A}" presName="composite" presStyleCnt="0"/>
      <dgm:spPr/>
    </dgm:pt>
    <dgm:pt modelId="{06AA9EDF-190A-4F17-97ED-20B4E508598F}" type="pres">
      <dgm:prSet presAssocID="{1714C525-A17C-42B1-8529-CA2857F5513A}" presName="Parent1" presStyleLbl="node1" presStyleIdx="6" presStyleCnt="10" custScaleX="124147" custLinFactNeighborX="-25150">
        <dgm:presLayoutVars>
          <dgm:chMax val="1"/>
          <dgm:chPref val="1"/>
          <dgm:bulletEnabled val="1"/>
        </dgm:presLayoutVars>
      </dgm:prSet>
      <dgm:spPr/>
    </dgm:pt>
    <dgm:pt modelId="{2D0829F4-27E7-44C7-B882-D503101BEE4F}" type="pres">
      <dgm:prSet presAssocID="{1714C525-A17C-42B1-8529-CA2857F5513A}" presName="Childtext1" presStyleLbl="revTx" presStyleIdx="3" presStyleCnt="5" custLinFactNeighborX="-57436" custLinFactNeighborY="5835">
        <dgm:presLayoutVars>
          <dgm:chMax val="0"/>
          <dgm:chPref val="0"/>
          <dgm:bulletEnabled val="1"/>
        </dgm:presLayoutVars>
      </dgm:prSet>
      <dgm:spPr/>
    </dgm:pt>
    <dgm:pt modelId="{DB3BF9A4-6DC0-4CFA-A97A-0CCB5FB57611}" type="pres">
      <dgm:prSet presAssocID="{1714C525-A17C-42B1-8529-CA2857F5513A}" presName="BalanceSpacing" presStyleCnt="0"/>
      <dgm:spPr/>
    </dgm:pt>
    <dgm:pt modelId="{07357854-4B95-4895-BC6D-E6BCEA407820}" type="pres">
      <dgm:prSet presAssocID="{1714C525-A17C-42B1-8529-CA2857F5513A}" presName="BalanceSpacing1" presStyleCnt="0"/>
      <dgm:spPr/>
    </dgm:pt>
    <dgm:pt modelId="{3B8525C5-5CB6-41E7-BF78-1B5A2FE7AFD5}" type="pres">
      <dgm:prSet presAssocID="{23DF90C6-EC26-4B4F-BB63-96FDCAE6D73E}" presName="Accent1Text" presStyleLbl="node1" presStyleIdx="7" presStyleCnt="10" custScaleX="124147"/>
      <dgm:spPr/>
    </dgm:pt>
    <dgm:pt modelId="{25BE96B7-29DD-430B-B946-C70FAC39B5CC}" type="pres">
      <dgm:prSet presAssocID="{23DF90C6-EC26-4B4F-BB63-96FDCAE6D73E}" presName="spaceBetweenRectangles" presStyleCnt="0"/>
      <dgm:spPr/>
    </dgm:pt>
    <dgm:pt modelId="{42E0FE54-03BE-44E0-876F-DCAE744C2928}" type="pres">
      <dgm:prSet presAssocID="{D255D7A7-5F61-4A16-86B3-DA5FBF2F070B}" presName="composite" presStyleCnt="0"/>
      <dgm:spPr/>
    </dgm:pt>
    <dgm:pt modelId="{0A06A76E-64A6-440C-9C94-BA29FB222569}" type="pres">
      <dgm:prSet presAssocID="{D255D7A7-5F61-4A16-86B3-DA5FBF2F070B}" presName="Parent1" presStyleLbl="node1" presStyleIdx="8" presStyleCnt="10" custScaleX="124147" custLinFactNeighborX="-11066">
        <dgm:presLayoutVars>
          <dgm:chMax val="1"/>
          <dgm:chPref val="1"/>
          <dgm:bulletEnabled val="1"/>
        </dgm:presLayoutVars>
      </dgm:prSet>
      <dgm:spPr/>
    </dgm:pt>
    <dgm:pt modelId="{69F3284C-E80B-44F0-A905-ADEE7E5B61A2}" type="pres">
      <dgm:prSet presAssocID="{D255D7A7-5F61-4A16-86B3-DA5FBF2F070B}" presName="Childtext1" presStyleLbl="revTx" presStyleIdx="4" presStyleCnt="5" custLinFactNeighborX="35336" custLinFactNeighborY="-10490">
        <dgm:presLayoutVars>
          <dgm:chMax val="0"/>
          <dgm:chPref val="0"/>
          <dgm:bulletEnabled val="1"/>
        </dgm:presLayoutVars>
      </dgm:prSet>
      <dgm:spPr/>
    </dgm:pt>
    <dgm:pt modelId="{AD240EB5-F1F0-49A5-ACA0-53ECD37227B8}" type="pres">
      <dgm:prSet presAssocID="{D255D7A7-5F61-4A16-86B3-DA5FBF2F070B}" presName="BalanceSpacing" presStyleCnt="0"/>
      <dgm:spPr/>
    </dgm:pt>
    <dgm:pt modelId="{2D8D6166-9F85-45F0-AC48-B3C9FF8B56D4}" type="pres">
      <dgm:prSet presAssocID="{D255D7A7-5F61-4A16-86B3-DA5FBF2F070B}" presName="BalanceSpacing1" presStyleCnt="0"/>
      <dgm:spPr/>
    </dgm:pt>
    <dgm:pt modelId="{28C3EF7B-6A07-488E-B169-82D66B7320B7}" type="pres">
      <dgm:prSet presAssocID="{1B449552-7BE3-4F9D-B906-0AC759D2ED5E}" presName="Accent1Text" presStyleLbl="node1" presStyleIdx="9" presStyleCnt="10" custScaleX="124147" custLinFactNeighborX="-36216"/>
      <dgm:spPr/>
    </dgm:pt>
  </dgm:ptLst>
  <dgm:cxnLst>
    <dgm:cxn modelId="{96134102-8DDC-4DD9-8E5D-FD6273EE32C5}" srcId="{8E2C3A32-291F-4DBD-91F5-B2458474F9FC}" destId="{CF600B50-7077-4548-9915-6F70C33BCC65}" srcOrd="0" destOrd="0" parTransId="{5CE04F47-4D9C-4D3F-A244-318064BA7C24}" sibTransId="{6CCC5919-A68C-490E-9424-91DB0D295443}"/>
    <dgm:cxn modelId="{5A495B0A-ED16-433F-B2A4-8F4FE128939A}" type="presOf" srcId="{D255D7A7-5F61-4A16-86B3-DA5FBF2F070B}" destId="{0A06A76E-64A6-440C-9C94-BA29FB222569}" srcOrd="0" destOrd="0" presId="urn:microsoft.com/office/officeart/2008/layout/AlternatingHexagons"/>
    <dgm:cxn modelId="{B7E3380B-F1D7-4EAD-BF02-1A34CF2F9C19}" srcId="{CF600B50-7077-4548-9915-6F70C33BCC65}" destId="{DF62E535-07E4-4698-8EEB-3C0816528547}" srcOrd="0" destOrd="0" parTransId="{8E523398-9FF4-40B8-A2EF-2CCEE7DF99D4}" sibTransId="{D79B301E-2D0C-4DF8-81AF-542B9BFFD9F3}"/>
    <dgm:cxn modelId="{D61AFE14-0135-4ACC-BF9A-A4D42B0F55AF}" type="presOf" srcId="{5E317CCF-28E6-4F19-9744-2021AB3F8A81}" destId="{162B6DE0-35D0-4A69-BBFC-1E9ED2F41C8E}" srcOrd="0" destOrd="0" presId="urn:microsoft.com/office/officeart/2008/layout/AlternatingHexagons"/>
    <dgm:cxn modelId="{29C03518-41D5-4B69-A2C0-5B3FCD79EFCE}" type="presOf" srcId="{6CCC5919-A68C-490E-9424-91DB0D295443}" destId="{0B550024-D957-467A-8F5E-F4CDAB8E60D4}" srcOrd="0" destOrd="0" presId="urn:microsoft.com/office/officeart/2008/layout/AlternatingHexagons"/>
    <dgm:cxn modelId="{D6B42B25-1DE6-4A88-813C-6BD46F63A1A9}" type="presOf" srcId="{E7D473BD-7288-47AB-8C23-62A9808EC283}" destId="{85EE675B-D4FF-4138-9032-D57447F014B7}" srcOrd="0" destOrd="0" presId="urn:microsoft.com/office/officeart/2008/layout/AlternatingHexagons"/>
    <dgm:cxn modelId="{B9EE8D2F-BFC2-4BED-9AA8-E4D34DF1E092}" srcId="{D255D7A7-5F61-4A16-86B3-DA5FBF2F070B}" destId="{D3378F0A-C044-4946-BBF5-D88E0DE66317}" srcOrd="1" destOrd="0" parTransId="{83F21BCA-F21A-4A4E-A7C6-960365C9B828}" sibTransId="{462B1798-FF52-4F74-8679-C2B9C103A990}"/>
    <dgm:cxn modelId="{6887DC31-596E-4A05-AB88-8553799D5F8B}" type="presOf" srcId="{23DF90C6-EC26-4B4F-BB63-96FDCAE6D73E}" destId="{3B8525C5-5CB6-41E7-BF78-1B5A2FE7AFD5}" srcOrd="0" destOrd="0" presId="urn:microsoft.com/office/officeart/2008/layout/AlternatingHexagons"/>
    <dgm:cxn modelId="{80BAE142-2522-4CC0-9391-29BBB8DC9B78}" type="presOf" srcId="{9145BB67-B733-43C4-A3E7-1342BF7CF2A5}" destId="{1138FE1C-684C-4B92-8255-966176A32962}" srcOrd="0" destOrd="0" presId="urn:microsoft.com/office/officeart/2008/layout/AlternatingHexagons"/>
    <dgm:cxn modelId="{2ABECE43-5D74-4DCC-BE40-420E43EFE372}" type="presOf" srcId="{38FC227D-F276-443D-9A66-AEC9F1F8D107}" destId="{BFD6C3F8-158D-4B7D-B61B-04294DAC2A72}" srcOrd="0" destOrd="0" presId="urn:microsoft.com/office/officeart/2008/layout/AlternatingHexagons"/>
    <dgm:cxn modelId="{61580849-BD38-4198-87CA-2246B97FF194}" type="presOf" srcId="{7B66D6B9-B350-46E7-A820-F8EE085B9767}" destId="{D5C488A1-8095-46AB-ADBE-1640D3B6D111}" srcOrd="0" destOrd="1" presId="urn:microsoft.com/office/officeart/2008/layout/AlternatingHexagons"/>
    <dgm:cxn modelId="{C5B89C4F-1F80-4CC3-97BE-2E94D3DA0FDC}" type="presOf" srcId="{10FD53FF-BB63-42F9-B849-DA97F52140ED}" destId="{2D0829F4-27E7-44C7-B882-D503101BEE4F}" srcOrd="0" destOrd="0" presId="urn:microsoft.com/office/officeart/2008/layout/AlternatingHexagons"/>
    <dgm:cxn modelId="{1F927969-5BF4-45F6-95B7-2607875AA969}" type="presOf" srcId="{DF62E535-07E4-4698-8EEB-3C0816528547}" destId="{53AEDE6F-BC05-4EEE-B9C3-C06A396744E3}" srcOrd="0" destOrd="0" presId="urn:microsoft.com/office/officeart/2008/layout/AlternatingHexagons"/>
    <dgm:cxn modelId="{941FCF6F-BD12-45D1-901F-6E82EBD4201E}" srcId="{D255D7A7-5F61-4A16-86B3-DA5FBF2F070B}" destId="{41008F91-6D26-40CA-816C-39E6ED86136E}" srcOrd="0" destOrd="0" parTransId="{5F5D696D-C585-46AB-906A-C0C6D92D75DF}" sibTransId="{45DA9020-6D05-4265-93CC-66773060EC9B}"/>
    <dgm:cxn modelId="{A8282572-4AC1-4D4F-A2D5-D36EF05B8D5D}" type="presOf" srcId="{41008F91-6D26-40CA-816C-39E6ED86136E}" destId="{69F3284C-E80B-44F0-A905-ADEE7E5B61A2}" srcOrd="0" destOrd="0" presId="urn:microsoft.com/office/officeart/2008/layout/AlternatingHexagons"/>
    <dgm:cxn modelId="{E8921A7B-F8FE-4229-BC63-C9D2E64A1348}" srcId="{8E2C3A32-291F-4DBD-91F5-B2458474F9FC}" destId="{D255D7A7-5F61-4A16-86B3-DA5FBF2F070B}" srcOrd="4" destOrd="0" parTransId="{3D423055-DD45-41CF-B357-8BA4A965F07C}" sibTransId="{1B449552-7BE3-4F9D-B906-0AC759D2ED5E}"/>
    <dgm:cxn modelId="{29DFB387-8429-4417-939D-D6FAA46109A2}" srcId="{8E2C3A32-291F-4DBD-91F5-B2458474F9FC}" destId="{1714C525-A17C-42B1-8529-CA2857F5513A}" srcOrd="3" destOrd="0" parTransId="{D6160C95-3CE4-4F54-97B2-7AD1CC057DD0}" sibTransId="{23DF90C6-EC26-4B4F-BB63-96FDCAE6D73E}"/>
    <dgm:cxn modelId="{050E93A2-1390-4430-85E5-9452577F6642}" srcId="{9145BB67-B733-43C4-A3E7-1342BF7CF2A5}" destId="{5E317CCF-28E6-4F19-9744-2021AB3F8A81}" srcOrd="0" destOrd="0" parTransId="{E64501C5-9C6B-4FC3-8D02-888499D89A33}" sibTransId="{412207CB-B57F-44D5-B251-51314B92B59C}"/>
    <dgm:cxn modelId="{AB24E9A2-A020-4E5A-BB77-4820475305A7}" type="presOf" srcId="{6096309E-9D28-48A3-A20C-A3ACDA444565}" destId="{D5C488A1-8095-46AB-ADBE-1640D3B6D111}" srcOrd="0" destOrd="0" presId="urn:microsoft.com/office/officeart/2008/layout/AlternatingHexagons"/>
    <dgm:cxn modelId="{046EDEA7-A364-4730-B9B8-85839E02E98F}" type="presOf" srcId="{CF600B50-7077-4548-9915-6F70C33BCC65}" destId="{12A61192-7A18-4469-973F-FBD974651034}" srcOrd="0" destOrd="0" presId="urn:microsoft.com/office/officeart/2008/layout/AlternatingHexagons"/>
    <dgm:cxn modelId="{8C5E6FAF-A230-42D0-8477-311F76385B1A}" srcId="{2EC97361-C47D-44FD-A1BD-98D94FC47742}" destId="{7B66D6B9-B350-46E7-A820-F8EE085B9767}" srcOrd="1" destOrd="0" parTransId="{8DC59C25-0C41-4C20-B4E6-7F7F5D99FE62}" sibTransId="{4714815C-5E28-4E56-8852-B8F4123FF946}"/>
    <dgm:cxn modelId="{9F4AE6BD-6EC7-4BD5-B681-D621F2CCB2AA}" type="presOf" srcId="{1714C525-A17C-42B1-8529-CA2857F5513A}" destId="{06AA9EDF-190A-4F17-97ED-20B4E508598F}" srcOrd="0" destOrd="0" presId="urn:microsoft.com/office/officeart/2008/layout/AlternatingHexagons"/>
    <dgm:cxn modelId="{25A919C1-EB27-4B87-8089-F4024495427E}" srcId="{8E2C3A32-291F-4DBD-91F5-B2458474F9FC}" destId="{2EC97361-C47D-44FD-A1BD-98D94FC47742}" srcOrd="2" destOrd="0" parTransId="{FCCBF5A1-1A7A-41D4-8E65-ECFF56D0A87D}" sibTransId="{E7D473BD-7288-47AB-8C23-62A9808EC283}"/>
    <dgm:cxn modelId="{F92E97C1-FA9B-4927-A16A-EF337D2F4B66}" srcId="{2EC97361-C47D-44FD-A1BD-98D94FC47742}" destId="{6096309E-9D28-48A3-A20C-A3ACDA444565}" srcOrd="0" destOrd="0" parTransId="{785570FA-8FCD-4961-8047-B76C7DE3787D}" sibTransId="{02F162AA-A7ED-4C7F-9053-3D9FBDFC0957}"/>
    <dgm:cxn modelId="{42C890CD-E511-4F99-B102-E1DFFF78C955}" type="presOf" srcId="{D3378F0A-C044-4946-BBF5-D88E0DE66317}" destId="{69F3284C-E80B-44F0-A905-ADEE7E5B61A2}" srcOrd="0" destOrd="1" presId="urn:microsoft.com/office/officeart/2008/layout/AlternatingHexagons"/>
    <dgm:cxn modelId="{93CD5ED9-8DB9-4849-9C2A-891D9304FDDD}" type="presOf" srcId="{1B449552-7BE3-4F9D-B906-0AC759D2ED5E}" destId="{28C3EF7B-6A07-488E-B169-82D66B7320B7}" srcOrd="0" destOrd="0" presId="urn:microsoft.com/office/officeart/2008/layout/AlternatingHexagons"/>
    <dgm:cxn modelId="{CD6097DD-0FAA-4807-9F15-92035C7EDBCF}" srcId="{8E2C3A32-291F-4DBD-91F5-B2458474F9FC}" destId="{9145BB67-B733-43C4-A3E7-1342BF7CF2A5}" srcOrd="1" destOrd="0" parTransId="{F6E68AB1-153B-4ADC-83EA-99B9FA4DE358}" sibTransId="{38FC227D-F276-443D-9A66-AEC9F1F8D107}"/>
    <dgm:cxn modelId="{02903BEF-5A7D-41DB-96F4-5733DC754870}" srcId="{1714C525-A17C-42B1-8529-CA2857F5513A}" destId="{10FD53FF-BB63-42F9-B849-DA97F52140ED}" srcOrd="0" destOrd="0" parTransId="{E90D9BDF-FF78-42BF-BC58-B50F8A39E7CF}" sibTransId="{8EFF3219-7BFA-4CF2-9B5A-7EE05D38E76D}"/>
    <dgm:cxn modelId="{124C98F1-46FC-4307-B707-8663BFE978A8}" type="presOf" srcId="{2EC97361-C47D-44FD-A1BD-98D94FC47742}" destId="{2768CD83-F4C5-459F-A70E-71C313DBA0C5}" srcOrd="0" destOrd="0" presId="urn:microsoft.com/office/officeart/2008/layout/AlternatingHexagons"/>
    <dgm:cxn modelId="{4BF697F5-E8AC-4D29-9D55-C24A3D718BA6}" type="presOf" srcId="{8E2C3A32-291F-4DBD-91F5-B2458474F9FC}" destId="{F53C4915-3E32-4B94-BBED-623629C96BEC}" srcOrd="0" destOrd="0" presId="urn:microsoft.com/office/officeart/2008/layout/AlternatingHexagons"/>
    <dgm:cxn modelId="{23686A49-96EB-4A71-9290-483691CCA79E}" type="presParOf" srcId="{F53C4915-3E32-4B94-BBED-623629C96BEC}" destId="{881276D6-AC6C-47A5-B726-8E7D3FF8EC49}" srcOrd="0" destOrd="0" presId="urn:microsoft.com/office/officeart/2008/layout/AlternatingHexagons"/>
    <dgm:cxn modelId="{AF1512AD-2B4F-4DBF-9468-67C41A955E3E}" type="presParOf" srcId="{881276D6-AC6C-47A5-B726-8E7D3FF8EC49}" destId="{12A61192-7A18-4469-973F-FBD974651034}" srcOrd="0" destOrd="0" presId="urn:microsoft.com/office/officeart/2008/layout/AlternatingHexagons"/>
    <dgm:cxn modelId="{A3F5CF57-1952-400C-9617-F4E6C1E3B920}" type="presParOf" srcId="{881276D6-AC6C-47A5-B726-8E7D3FF8EC49}" destId="{53AEDE6F-BC05-4EEE-B9C3-C06A396744E3}" srcOrd="1" destOrd="0" presId="urn:microsoft.com/office/officeart/2008/layout/AlternatingHexagons"/>
    <dgm:cxn modelId="{EC3DFCB2-2823-40D0-9DD1-556D9D180995}" type="presParOf" srcId="{881276D6-AC6C-47A5-B726-8E7D3FF8EC49}" destId="{5B509EB2-99ED-49EE-82A0-1F16A3A65330}" srcOrd="2" destOrd="0" presId="urn:microsoft.com/office/officeart/2008/layout/AlternatingHexagons"/>
    <dgm:cxn modelId="{9F3A6671-CB0E-4A65-A6A3-23D4EEA805CF}" type="presParOf" srcId="{881276D6-AC6C-47A5-B726-8E7D3FF8EC49}" destId="{10D46D4C-C7D9-442C-B307-F274F41FCD0A}" srcOrd="3" destOrd="0" presId="urn:microsoft.com/office/officeart/2008/layout/AlternatingHexagons"/>
    <dgm:cxn modelId="{3AF38D90-A7CC-439A-A698-9F0B7718D230}" type="presParOf" srcId="{881276D6-AC6C-47A5-B726-8E7D3FF8EC49}" destId="{0B550024-D957-467A-8F5E-F4CDAB8E60D4}" srcOrd="4" destOrd="0" presId="urn:microsoft.com/office/officeart/2008/layout/AlternatingHexagons"/>
    <dgm:cxn modelId="{0F1FC8A4-4FD9-4416-85D4-19902D3817E1}" type="presParOf" srcId="{F53C4915-3E32-4B94-BBED-623629C96BEC}" destId="{36AA81F4-47E9-4BFB-B4A4-B98C8CE3CE56}" srcOrd="1" destOrd="0" presId="urn:microsoft.com/office/officeart/2008/layout/AlternatingHexagons"/>
    <dgm:cxn modelId="{E5AEC849-BE21-4775-8F9D-911741D57FD6}" type="presParOf" srcId="{F53C4915-3E32-4B94-BBED-623629C96BEC}" destId="{25B95C41-E008-4C5C-A287-1973BA0C60EA}" srcOrd="2" destOrd="0" presId="urn:microsoft.com/office/officeart/2008/layout/AlternatingHexagons"/>
    <dgm:cxn modelId="{0FEF9B6C-6B1A-4AC9-B83E-8A4090CEC12C}" type="presParOf" srcId="{25B95C41-E008-4C5C-A287-1973BA0C60EA}" destId="{1138FE1C-684C-4B92-8255-966176A32962}" srcOrd="0" destOrd="0" presId="urn:microsoft.com/office/officeart/2008/layout/AlternatingHexagons"/>
    <dgm:cxn modelId="{428E4345-C3E4-41CD-9677-43493D7A6FC5}" type="presParOf" srcId="{25B95C41-E008-4C5C-A287-1973BA0C60EA}" destId="{162B6DE0-35D0-4A69-BBFC-1E9ED2F41C8E}" srcOrd="1" destOrd="0" presId="urn:microsoft.com/office/officeart/2008/layout/AlternatingHexagons"/>
    <dgm:cxn modelId="{D6B5D50B-89D3-4899-93A3-0E2CDE11454E}" type="presParOf" srcId="{25B95C41-E008-4C5C-A287-1973BA0C60EA}" destId="{464ED863-C393-48CA-92D9-415DA354E9C3}" srcOrd="2" destOrd="0" presId="urn:microsoft.com/office/officeart/2008/layout/AlternatingHexagons"/>
    <dgm:cxn modelId="{DD2508AA-4135-4568-9F7B-D022F98CD45F}" type="presParOf" srcId="{25B95C41-E008-4C5C-A287-1973BA0C60EA}" destId="{F330A273-91FF-44DA-BE52-534BC6BC0BCC}" srcOrd="3" destOrd="0" presId="urn:microsoft.com/office/officeart/2008/layout/AlternatingHexagons"/>
    <dgm:cxn modelId="{A79FE119-85F0-4B54-97CC-F3A708E7C4F4}" type="presParOf" srcId="{25B95C41-E008-4C5C-A287-1973BA0C60EA}" destId="{BFD6C3F8-158D-4B7D-B61B-04294DAC2A72}" srcOrd="4" destOrd="0" presId="urn:microsoft.com/office/officeart/2008/layout/AlternatingHexagons"/>
    <dgm:cxn modelId="{31B7F4B6-0D98-4800-96F7-D2E86AFBA0AF}" type="presParOf" srcId="{F53C4915-3E32-4B94-BBED-623629C96BEC}" destId="{5AF20510-04EB-4B07-B1EF-2D281F0CF1BC}" srcOrd="3" destOrd="0" presId="urn:microsoft.com/office/officeart/2008/layout/AlternatingHexagons"/>
    <dgm:cxn modelId="{73EEA499-333D-41D4-81A4-C8692CA96B56}" type="presParOf" srcId="{F53C4915-3E32-4B94-BBED-623629C96BEC}" destId="{9D359DB7-51D6-4094-A32C-D240962F663F}" srcOrd="4" destOrd="0" presId="urn:microsoft.com/office/officeart/2008/layout/AlternatingHexagons"/>
    <dgm:cxn modelId="{BAF73C4D-C082-4EC9-A1E4-13BB169655A6}" type="presParOf" srcId="{9D359DB7-51D6-4094-A32C-D240962F663F}" destId="{2768CD83-F4C5-459F-A70E-71C313DBA0C5}" srcOrd="0" destOrd="0" presId="urn:microsoft.com/office/officeart/2008/layout/AlternatingHexagons"/>
    <dgm:cxn modelId="{5BCBCDCA-BE8F-4EF5-AABD-0554FF1C8CC4}" type="presParOf" srcId="{9D359DB7-51D6-4094-A32C-D240962F663F}" destId="{D5C488A1-8095-46AB-ADBE-1640D3B6D111}" srcOrd="1" destOrd="0" presId="urn:microsoft.com/office/officeart/2008/layout/AlternatingHexagons"/>
    <dgm:cxn modelId="{81C17A72-269F-49E5-AE81-183B72474AF6}" type="presParOf" srcId="{9D359DB7-51D6-4094-A32C-D240962F663F}" destId="{85918C0D-51A9-4D77-A22D-21C0E0E9C1B7}" srcOrd="2" destOrd="0" presId="urn:microsoft.com/office/officeart/2008/layout/AlternatingHexagons"/>
    <dgm:cxn modelId="{46AE1347-F3B2-4FA3-861F-58214F08309B}" type="presParOf" srcId="{9D359DB7-51D6-4094-A32C-D240962F663F}" destId="{5B894280-50A8-4968-B31B-62391221BFB7}" srcOrd="3" destOrd="0" presId="urn:microsoft.com/office/officeart/2008/layout/AlternatingHexagons"/>
    <dgm:cxn modelId="{D5702E7A-77B8-4D1E-AE0A-D4C0DB678572}" type="presParOf" srcId="{9D359DB7-51D6-4094-A32C-D240962F663F}" destId="{85EE675B-D4FF-4138-9032-D57447F014B7}" srcOrd="4" destOrd="0" presId="urn:microsoft.com/office/officeart/2008/layout/AlternatingHexagons"/>
    <dgm:cxn modelId="{CA0DDE47-B09F-4819-B7AC-A2497B06A4B6}" type="presParOf" srcId="{F53C4915-3E32-4B94-BBED-623629C96BEC}" destId="{F8BBA975-7EDA-4FE2-B506-E06DC31478F9}" srcOrd="5" destOrd="0" presId="urn:microsoft.com/office/officeart/2008/layout/AlternatingHexagons"/>
    <dgm:cxn modelId="{B21CA47B-F101-4CFE-9A73-27327068AED8}" type="presParOf" srcId="{F53C4915-3E32-4B94-BBED-623629C96BEC}" destId="{8190883E-EF74-4F02-B192-0C3155202DED}" srcOrd="6" destOrd="0" presId="urn:microsoft.com/office/officeart/2008/layout/AlternatingHexagons"/>
    <dgm:cxn modelId="{C3FA76A2-CB64-451B-8EA9-3BCF182EC3B9}" type="presParOf" srcId="{8190883E-EF74-4F02-B192-0C3155202DED}" destId="{06AA9EDF-190A-4F17-97ED-20B4E508598F}" srcOrd="0" destOrd="0" presId="urn:microsoft.com/office/officeart/2008/layout/AlternatingHexagons"/>
    <dgm:cxn modelId="{C265C2CA-1716-431E-8BF3-162F6F021F74}" type="presParOf" srcId="{8190883E-EF74-4F02-B192-0C3155202DED}" destId="{2D0829F4-27E7-44C7-B882-D503101BEE4F}" srcOrd="1" destOrd="0" presId="urn:microsoft.com/office/officeart/2008/layout/AlternatingHexagons"/>
    <dgm:cxn modelId="{0C9107DF-B54F-4BD1-891E-4D5FA3FF0F51}" type="presParOf" srcId="{8190883E-EF74-4F02-B192-0C3155202DED}" destId="{DB3BF9A4-6DC0-4CFA-A97A-0CCB5FB57611}" srcOrd="2" destOrd="0" presId="urn:microsoft.com/office/officeart/2008/layout/AlternatingHexagons"/>
    <dgm:cxn modelId="{ED894C3C-4146-4375-B28C-84C13D2F72A8}" type="presParOf" srcId="{8190883E-EF74-4F02-B192-0C3155202DED}" destId="{07357854-4B95-4895-BC6D-E6BCEA407820}" srcOrd="3" destOrd="0" presId="urn:microsoft.com/office/officeart/2008/layout/AlternatingHexagons"/>
    <dgm:cxn modelId="{1F1D9878-2A98-4BF3-A860-9C5F36773C46}" type="presParOf" srcId="{8190883E-EF74-4F02-B192-0C3155202DED}" destId="{3B8525C5-5CB6-41E7-BF78-1B5A2FE7AFD5}" srcOrd="4" destOrd="0" presId="urn:microsoft.com/office/officeart/2008/layout/AlternatingHexagons"/>
    <dgm:cxn modelId="{30CF92B4-C919-4681-8F1B-FB79E635E869}" type="presParOf" srcId="{F53C4915-3E32-4B94-BBED-623629C96BEC}" destId="{25BE96B7-29DD-430B-B946-C70FAC39B5CC}" srcOrd="7" destOrd="0" presId="urn:microsoft.com/office/officeart/2008/layout/AlternatingHexagons"/>
    <dgm:cxn modelId="{EA62EF90-E564-4DD4-B64C-CB8F2DD31815}" type="presParOf" srcId="{F53C4915-3E32-4B94-BBED-623629C96BEC}" destId="{42E0FE54-03BE-44E0-876F-DCAE744C2928}" srcOrd="8" destOrd="0" presId="urn:microsoft.com/office/officeart/2008/layout/AlternatingHexagons"/>
    <dgm:cxn modelId="{0031FEB7-2995-4805-8EFB-9DE20BA309EB}" type="presParOf" srcId="{42E0FE54-03BE-44E0-876F-DCAE744C2928}" destId="{0A06A76E-64A6-440C-9C94-BA29FB222569}" srcOrd="0" destOrd="0" presId="urn:microsoft.com/office/officeart/2008/layout/AlternatingHexagons"/>
    <dgm:cxn modelId="{CFED3605-95D4-45AB-B96D-F5A060564E14}" type="presParOf" srcId="{42E0FE54-03BE-44E0-876F-DCAE744C2928}" destId="{69F3284C-E80B-44F0-A905-ADEE7E5B61A2}" srcOrd="1" destOrd="0" presId="urn:microsoft.com/office/officeart/2008/layout/AlternatingHexagons"/>
    <dgm:cxn modelId="{6A66A926-170B-4AA3-92CC-62869930ECC6}" type="presParOf" srcId="{42E0FE54-03BE-44E0-876F-DCAE744C2928}" destId="{AD240EB5-F1F0-49A5-ACA0-53ECD37227B8}" srcOrd="2" destOrd="0" presId="urn:microsoft.com/office/officeart/2008/layout/AlternatingHexagons"/>
    <dgm:cxn modelId="{BFF1E8A7-A7EF-4279-8AF8-3ACAA67DB6EB}" type="presParOf" srcId="{42E0FE54-03BE-44E0-876F-DCAE744C2928}" destId="{2D8D6166-9F85-45F0-AC48-B3C9FF8B56D4}" srcOrd="3" destOrd="0" presId="urn:microsoft.com/office/officeart/2008/layout/AlternatingHexagons"/>
    <dgm:cxn modelId="{2A6C0A20-4772-4A4B-AD9E-F64FF73F64A7}" type="presParOf" srcId="{42E0FE54-03BE-44E0-876F-DCAE744C2928}" destId="{28C3EF7B-6A07-488E-B169-82D66B7320B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61192-7A18-4469-973F-FBD974651034}">
      <dsp:nvSpPr>
        <dsp:cNvPr id="0" name=""/>
        <dsp:cNvSpPr/>
      </dsp:nvSpPr>
      <dsp:spPr>
        <a:xfrm rot="5400000">
          <a:off x="6104790" y="-60108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Basic research</a:t>
          </a:r>
        </a:p>
      </dsp:txBody>
      <dsp:txXfrm rot="-5400000">
        <a:off x="6323049" y="262204"/>
        <a:ext cx="1122764" cy="1039521"/>
      </dsp:txXfrm>
    </dsp:sp>
    <dsp:sp modelId="{53AEDE6F-BC05-4EEE-B9C3-C06A396744E3}">
      <dsp:nvSpPr>
        <dsp:cNvPr id="0" name=""/>
        <dsp:cNvSpPr/>
      </dsp:nvSpPr>
      <dsp:spPr>
        <a:xfrm>
          <a:off x="8231645" y="365121"/>
          <a:ext cx="2328818" cy="935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Emerging Frontiers in Research and Innovation</a:t>
          </a:r>
        </a:p>
      </dsp:txBody>
      <dsp:txXfrm>
        <a:off x="8231645" y="365121"/>
        <a:ext cx="2328818" cy="935568"/>
      </dsp:txXfrm>
    </dsp:sp>
    <dsp:sp modelId="{0B550024-D957-467A-8F5E-F4CDAB8E60D4}">
      <dsp:nvSpPr>
        <dsp:cNvPr id="0" name=""/>
        <dsp:cNvSpPr/>
      </dsp:nvSpPr>
      <dsp:spPr>
        <a:xfrm rot="5400000">
          <a:off x="4298511" y="-60108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4516770" y="262204"/>
        <a:ext cx="1122764" cy="1039521"/>
      </dsp:txXfrm>
    </dsp:sp>
    <dsp:sp modelId="{1138FE1C-684C-4B92-8255-966176A32962}">
      <dsp:nvSpPr>
        <dsp:cNvPr id="0" name=""/>
        <dsp:cNvSpPr/>
      </dsp:nvSpPr>
      <dsp:spPr>
        <a:xfrm rot="5400000">
          <a:off x="5209871" y="1263408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Research infra-structure</a:t>
          </a:r>
        </a:p>
      </dsp:txBody>
      <dsp:txXfrm rot="-5400000">
        <a:off x="5428130" y="1585720"/>
        <a:ext cx="1122764" cy="1039521"/>
      </dsp:txXfrm>
    </dsp:sp>
    <dsp:sp modelId="{162B6DE0-35D0-4A69-BBFC-1E9ED2F41C8E}">
      <dsp:nvSpPr>
        <dsp:cNvPr id="0" name=""/>
        <dsp:cNvSpPr/>
      </dsp:nvSpPr>
      <dsp:spPr>
        <a:xfrm>
          <a:off x="2505903" y="1569457"/>
          <a:ext cx="2203948" cy="935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Natural Hazards Engineering Research Infrastructure</a:t>
          </a:r>
        </a:p>
      </dsp:txBody>
      <dsp:txXfrm>
        <a:off x="2505903" y="1569457"/>
        <a:ext cx="2203948" cy="935568"/>
      </dsp:txXfrm>
    </dsp:sp>
    <dsp:sp modelId="{BFD6C3F8-158D-4B7D-B61B-04294DAC2A72}">
      <dsp:nvSpPr>
        <dsp:cNvPr id="0" name=""/>
        <dsp:cNvSpPr/>
      </dsp:nvSpPr>
      <dsp:spPr>
        <a:xfrm rot="5400000">
          <a:off x="7016150" y="1263408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7234409" y="1585720"/>
        <a:ext cx="1122764" cy="1039521"/>
      </dsp:txXfrm>
    </dsp:sp>
    <dsp:sp modelId="{2768CD83-F4C5-459F-A70E-71C313DBA0C5}">
      <dsp:nvSpPr>
        <dsp:cNvPr id="0" name=""/>
        <dsp:cNvSpPr/>
      </dsp:nvSpPr>
      <dsp:spPr>
        <a:xfrm rot="5400000">
          <a:off x="6080480" y="2586926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Centers</a:t>
          </a:r>
        </a:p>
      </dsp:txBody>
      <dsp:txXfrm rot="-5400000">
        <a:off x="6298739" y="2909238"/>
        <a:ext cx="1122764" cy="1039521"/>
      </dsp:txXfrm>
    </dsp:sp>
    <dsp:sp modelId="{D5C488A1-8095-46AB-ADBE-1640D3B6D111}">
      <dsp:nvSpPr>
        <dsp:cNvPr id="0" name=""/>
        <dsp:cNvSpPr/>
      </dsp:nvSpPr>
      <dsp:spPr>
        <a:xfrm>
          <a:off x="8217959" y="2961215"/>
          <a:ext cx="2971945" cy="935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Engineering Research Centers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Industry-University Cooperative Research Centers</a:t>
          </a:r>
        </a:p>
      </dsp:txBody>
      <dsp:txXfrm>
        <a:off x="8217959" y="2961215"/>
        <a:ext cx="2971945" cy="935568"/>
      </dsp:txXfrm>
    </dsp:sp>
    <dsp:sp modelId="{85EE675B-D4FF-4138-9032-D57447F014B7}">
      <dsp:nvSpPr>
        <dsp:cNvPr id="0" name=""/>
        <dsp:cNvSpPr/>
      </dsp:nvSpPr>
      <dsp:spPr>
        <a:xfrm rot="5400000">
          <a:off x="4274201" y="2586926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4492460" y="2909238"/>
        <a:ext cx="1122764" cy="1039521"/>
      </dsp:txXfrm>
    </dsp:sp>
    <dsp:sp modelId="{06AA9EDF-190A-4F17-97ED-20B4E508598F}">
      <dsp:nvSpPr>
        <dsp:cNvPr id="0" name=""/>
        <dsp:cNvSpPr/>
      </dsp:nvSpPr>
      <dsp:spPr>
        <a:xfrm rot="5400000">
          <a:off x="5120831" y="3910444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Tech trans-</a:t>
          </a:r>
          <a:r>
            <a:rPr lang="en-US" sz="2000" b="1" kern="1200" dirty="0" err="1"/>
            <a:t>lation</a:t>
          </a:r>
          <a:endParaRPr lang="en-US" sz="2000" b="1" kern="1200" dirty="0"/>
        </a:p>
      </dsp:txBody>
      <dsp:txXfrm rot="-5400000">
        <a:off x="5339090" y="4232756"/>
        <a:ext cx="1122764" cy="1039521"/>
      </dsp:txXfrm>
    </dsp:sp>
    <dsp:sp modelId="{2D0829F4-27E7-44C7-B882-D503101BEE4F}">
      <dsp:nvSpPr>
        <dsp:cNvPr id="0" name=""/>
        <dsp:cNvSpPr/>
      </dsp:nvSpPr>
      <dsp:spPr>
        <a:xfrm>
          <a:off x="2855970" y="4339323"/>
          <a:ext cx="1684023" cy="935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Partnerships for Innovation</a:t>
          </a:r>
        </a:p>
      </dsp:txBody>
      <dsp:txXfrm>
        <a:off x="2855970" y="4339323"/>
        <a:ext cx="1684023" cy="935568"/>
      </dsp:txXfrm>
    </dsp:sp>
    <dsp:sp modelId="{3B8525C5-5CB6-41E7-BF78-1B5A2FE7AFD5}">
      <dsp:nvSpPr>
        <dsp:cNvPr id="0" name=""/>
        <dsp:cNvSpPr/>
      </dsp:nvSpPr>
      <dsp:spPr>
        <a:xfrm rot="5400000">
          <a:off x="6927110" y="3910444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7145369" y="4232756"/>
        <a:ext cx="1122764" cy="1039521"/>
      </dsp:txXfrm>
    </dsp:sp>
    <dsp:sp modelId="{0A06A76E-64A6-440C-9C94-BA29FB222569}">
      <dsp:nvSpPr>
        <dsp:cNvPr id="0" name=""/>
        <dsp:cNvSpPr/>
      </dsp:nvSpPr>
      <dsp:spPr>
        <a:xfrm rot="5400000">
          <a:off x="6047248" y="5233962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Work-force prep</a:t>
          </a:r>
        </a:p>
      </dsp:txBody>
      <dsp:txXfrm rot="-5400000">
        <a:off x="6265507" y="5556274"/>
        <a:ext cx="1122764" cy="1039521"/>
      </dsp:txXfrm>
    </dsp:sp>
    <dsp:sp modelId="{69F3284C-E80B-44F0-A905-ADEE7E5B61A2}">
      <dsp:nvSpPr>
        <dsp:cNvPr id="0" name=""/>
        <dsp:cNvSpPr/>
      </dsp:nvSpPr>
      <dsp:spPr>
        <a:xfrm>
          <a:off x="8311362" y="5510110"/>
          <a:ext cx="1740157" cy="935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I-Corps™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INTERN</a:t>
          </a:r>
        </a:p>
      </dsp:txBody>
      <dsp:txXfrm>
        <a:off x="8311362" y="5510110"/>
        <a:ext cx="1740157" cy="935568"/>
      </dsp:txXfrm>
    </dsp:sp>
    <dsp:sp modelId="{28C3EF7B-6A07-488E-B169-82D66B7320B7}">
      <dsp:nvSpPr>
        <dsp:cNvPr id="0" name=""/>
        <dsp:cNvSpPr/>
      </dsp:nvSpPr>
      <dsp:spPr>
        <a:xfrm rot="5400000">
          <a:off x="4240969" y="5233962"/>
          <a:ext cx="1559281" cy="168414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-5400000">
        <a:off x="4459228" y="5556274"/>
        <a:ext cx="1122764" cy="1039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FE9800-FD77-3448-8782-E2CC6FA577B9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8A0CC66-7280-FE4C-8EA0-F0BA5510C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4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745419">
              <a:defRPr/>
            </a:pPr>
            <a:fld id="{DA78C458-01B1-4040-A68D-2DC04EB5ACA9}" type="slidenum">
              <a:rPr lang="en-US">
                <a:solidFill>
                  <a:prstClr val="black"/>
                </a:solidFill>
                <a:latin typeface="Calibri"/>
              </a:rPr>
              <a:pPr defTabSz="745419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8316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723900"/>
            <a:ext cx="6419850" cy="3611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279D9D-F0C8-4CFD-98D4-A87D607EEEF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724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Fundamental research by individuals and teams</a:t>
            </a:r>
          </a:p>
          <a:p>
            <a:pPr lvl="1"/>
            <a:r>
              <a:rPr lang="en-US" dirty="0"/>
              <a:t>Emerging Frontiers in Research and Innovation, with </a:t>
            </a:r>
            <a:r>
              <a:rPr lang="en-US" b="1" dirty="0"/>
              <a:t>AFOSR</a:t>
            </a:r>
          </a:p>
          <a:p>
            <a:r>
              <a:rPr lang="en-US" dirty="0"/>
              <a:t>Research infrastructure</a:t>
            </a:r>
          </a:p>
          <a:p>
            <a:pPr lvl="1"/>
            <a:r>
              <a:rPr lang="en-US" dirty="0"/>
              <a:t>Natural Hazards Engineering Research Infrastructure, in support of </a:t>
            </a:r>
            <a:r>
              <a:rPr lang="en-US" b="1" dirty="0"/>
              <a:t>National Earthquake Hazards Reduction Program </a:t>
            </a:r>
            <a:r>
              <a:rPr lang="en-US" dirty="0"/>
              <a:t>(NEHRP)</a:t>
            </a:r>
          </a:p>
          <a:p>
            <a:r>
              <a:rPr lang="en-US" dirty="0"/>
              <a:t>Centers</a:t>
            </a:r>
          </a:p>
          <a:p>
            <a:pPr lvl="1"/>
            <a:r>
              <a:rPr lang="en-US" dirty="0"/>
              <a:t>Engineering Research Centers</a:t>
            </a:r>
          </a:p>
          <a:p>
            <a:pPr lvl="1"/>
            <a:r>
              <a:rPr lang="en-US" dirty="0"/>
              <a:t>Industry-University Cooperative Research Centers</a:t>
            </a:r>
          </a:p>
          <a:p>
            <a:r>
              <a:rPr lang="en-US" dirty="0"/>
              <a:t>Technology translation research</a:t>
            </a:r>
          </a:p>
          <a:p>
            <a:pPr lvl="1"/>
            <a:r>
              <a:rPr lang="en-US" dirty="0"/>
              <a:t>Partnerships for Innovation</a:t>
            </a:r>
          </a:p>
          <a:p>
            <a:r>
              <a:rPr lang="en-US" dirty="0"/>
              <a:t>Education and workforce preparation</a:t>
            </a:r>
          </a:p>
          <a:p>
            <a:pPr lvl="1"/>
            <a:r>
              <a:rPr lang="en-US" dirty="0"/>
              <a:t>Innovation Corps (I-Corps™), with the </a:t>
            </a:r>
            <a:r>
              <a:rPr lang="en-US" b="1" dirty="0"/>
              <a:t>state of Ohio</a:t>
            </a:r>
          </a:p>
          <a:p>
            <a:pPr lvl="1"/>
            <a:r>
              <a:rPr lang="en-US" dirty="0"/>
              <a:t>INTERN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0CC66-7280-FE4C-8EA0-F0BA5510CE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03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28B8-678F-4F26-B6AC-5DCEFDBC113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>
              <a:defRPr/>
            </a:pPr>
            <a:fld id="{A15C1C9C-4C3E-46DE-B938-9C7061AD734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8289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5325"/>
            <a:ext cx="6188075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D28B8-678F-4F26-B6AC-5DCEFDBC113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2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B69B-F941-BB4D-B84F-5191684EF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8B6C1-591B-334F-A729-4D29DCFF91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7E94F-F538-CF4D-9EF6-3C75C5B9D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C1B95-351A-E64B-A85F-84E80BF6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A18D9-F6F6-4149-9C4C-CD31F724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5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C20B-16D9-6B42-AC26-5A82F6633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C3793-5883-9C46-90BF-79982A6CB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7D26B-C383-A848-BBD6-6B64B7E5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F6BD1-C616-0742-840D-7C3563A5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888CC-C1B7-C64D-9F4E-9CC6A4C0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7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89A9E-A4DC-5945-A7F4-A412C2BD2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8DBF3-667D-D04F-A7BA-B810E2297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65B4F-2929-674B-8C70-0CDCC239E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FED61-0089-AC4D-8CC6-38A8BFFC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54F61-6C2E-524E-935E-CAFBADDC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1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52DF1-7C3B-9746-BF09-2BE384A9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D772B-5BCF-8D43-B0E5-B9F382D03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D7269-1113-1047-9665-1DBA29DC9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282E0-E218-8948-9F6C-4442C3A50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6B9DC-3B3F-284D-9F0C-C220EB65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89A65F-C1C4-274D-B9F3-EB0D1A1E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2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9B6A-2DA8-A64B-8E44-51BCFDB7A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49728-315F-C441-9080-BBD730720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A4EB1A-A66D-2644-94A5-D9CFD31B9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EDA57A-8736-D140-81E1-0EF0BA41F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FD3306-224E-744C-8D23-ECADD8329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8F035E-B8B5-F147-A9B9-F5D15DB59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702CD4-5ADD-1344-A892-8D484213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E7257-F544-244F-A45F-49449B95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0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7C853-8CFE-A54D-91F2-C1FDFE7D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BAB102-779B-2E45-A1D5-46A9EF70D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7C204-B69D-154D-901B-98D37D81A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537E76-54AB-4B4E-8ADA-0C762A1A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8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57296D-BE56-4E45-A518-65FB0C95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14DAB-7C5F-FE48-AB10-6690ED36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4856A-441D-0442-B9D8-F3CB6455A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9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CDB1-79D5-8840-822F-81DBCB429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C853C-4B8F-C04A-A027-93128038A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5BC4C-68DC-954C-81B1-33EED4ECC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359CA-DD71-554D-9BBA-DB3661DD0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43D2-DDAF-5B49-8AF8-5169DDDA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D861C-A7D8-CF46-AAE9-196A1CECB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8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A2BCA-D2DF-F748-A832-9B7A03415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F3F7B4-B09F-204F-A018-CE5F50C78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C7443-7984-3D4D-B066-8EF8AF52B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CCE5E-3A50-B340-92E4-AA3915535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E741B-3B17-2547-8C2E-1ECF1090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0FCF3-BC71-4245-B5AA-63F4B42E0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4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1EA3-7546-2A4B-A107-13E24EF99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60206-7DD6-3B45-8BFE-B5355B9E3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DB105-95EE-6149-ABE3-054ADAA4F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95419-DE29-6D45-9919-CDA05125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CC7CF-8DA5-2544-AD0E-2911891B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9E18A6-B7C4-5C49-BB49-9020B4882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EE9B2-C3D3-6741-9B7B-0F975EB25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E35F7-0701-EA43-932E-758BA3D6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1B910-4991-5543-AEC2-E53A40EB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73CE2-18F9-2D45-AD25-6589E8A5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B9B575-6336-204F-B42B-16326B54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67071-DD40-AE46-8783-4F5FE215D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29D84-05A4-5143-B517-4A89A4873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3EB02-A5F1-0B42-8966-FACFDF2ABDA2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C2647-B1D1-314E-B874-6E7E3F942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E567D-6C0B-3D4F-A6E8-82E105AFA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D587D-49CC-E54F-B371-923E8D1EB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7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tiff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3C316C-FB2F-EE43-9239-F648DDB71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758" y="1964411"/>
            <a:ext cx="5454139" cy="36163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DCD02B-30C3-C041-8C8C-6A415C7EB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727"/>
            <a:ext cx="12192000" cy="2387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BD7FAA-08AA-8640-9CCE-CD6E0DE95558}"/>
              </a:ext>
            </a:extLst>
          </p:cNvPr>
          <p:cNvSpPr txBox="1"/>
          <p:nvPr/>
        </p:nvSpPr>
        <p:spPr>
          <a:xfrm>
            <a:off x="1860468" y="5417787"/>
            <a:ext cx="8742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Jim Kurose, Assistant Director, Computer and Information Science and Engineering</a:t>
            </a:r>
          </a:p>
          <a:p>
            <a:pPr algn="ctr"/>
            <a:r>
              <a:rPr lang="en-US" sz="2000" dirty="0"/>
              <a:t>Linda Blevins, Deputy Assistant Director, Engineering</a:t>
            </a:r>
          </a:p>
        </p:txBody>
      </p:sp>
    </p:spTree>
    <p:extLst>
      <p:ext uri="{BB962C8B-B14F-4D97-AF65-F5344CB8AC3E}">
        <p14:creationId xmlns:p14="http://schemas.microsoft.com/office/powerpoint/2010/main" val="1228459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770481" y="1568858"/>
            <a:ext cx="1252096" cy="2523143"/>
          </a:xfrm>
          <a:prstGeom prst="rect">
            <a:avLst/>
          </a:prstGeom>
          <a:solidFill>
            <a:srgbClr val="1B8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defTabSz="609576"/>
            <a:endParaRPr lang="en-U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91621" y="1568859"/>
            <a:ext cx="1739018" cy="1282751"/>
          </a:xfrm>
          <a:prstGeom prst="rect">
            <a:avLst/>
          </a:prstGeom>
          <a:solidFill>
            <a:srgbClr val="1A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09576"/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873826" y="1568859"/>
            <a:ext cx="1272226" cy="2523142"/>
          </a:xfrm>
          <a:prstGeom prst="rect">
            <a:avLst/>
          </a:prstGeom>
          <a:solidFill>
            <a:srgbClr val="1A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09576"/>
            <a:endParaRPr lang="en-US" sz="28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4554001" y="2996069"/>
            <a:ext cx="498023" cy="101117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2885" y="2406697"/>
            <a:ext cx="1059140" cy="54507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2884" y="2996069"/>
            <a:ext cx="525035" cy="1011175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5197455" y="1585422"/>
            <a:ext cx="1564760" cy="1282751"/>
          </a:xfrm>
          <a:prstGeom prst="rect">
            <a:avLst/>
          </a:prstGeom>
          <a:solidFill>
            <a:srgbClr val="1B8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2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731" y="1690001"/>
            <a:ext cx="586188" cy="114022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771421" y="1964166"/>
            <a:ext cx="105534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Quantum Leap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75636" y="2940210"/>
            <a:ext cx="1730419" cy="1144075"/>
          </a:xfrm>
          <a:prstGeom prst="rect">
            <a:avLst/>
          </a:prstGeom>
          <a:solidFill>
            <a:srgbClr val="1B8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2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774149" y="3158829"/>
            <a:ext cx="10816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Navigating the New Arctic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197454" y="2944062"/>
            <a:ext cx="1584293" cy="1147938"/>
          </a:xfrm>
          <a:prstGeom prst="rect">
            <a:avLst/>
          </a:prstGeom>
          <a:solidFill>
            <a:srgbClr val="1A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2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175972" y="3113547"/>
            <a:ext cx="93984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Rules </a:t>
            </a:r>
          </a:p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of </a:t>
            </a:r>
          </a:p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Life</a:t>
            </a:r>
            <a:endParaRPr lang="en-US" sz="14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73034" y="2984200"/>
            <a:ext cx="113098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Harnessing the Data Revolution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022573" y="1656025"/>
            <a:ext cx="1171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Work at the</a:t>
            </a:r>
          </a:p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Human-Technology</a:t>
            </a:r>
          </a:p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  <a:cs typeface="Arial" panose="020B0604020202020204" pitchFamily="34" charset="0"/>
              </a:rPr>
              <a:t>Frontier</a:t>
            </a:r>
          </a:p>
          <a:p>
            <a:pPr algn="ctr" defTabSz="609576"/>
            <a:endParaRPr lang="en-US" sz="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4354" y="1705720"/>
            <a:ext cx="670459" cy="1045463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845" y="1949684"/>
            <a:ext cx="1129864" cy="89493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9591" y="3031236"/>
            <a:ext cx="688031" cy="101231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814" y="3005464"/>
            <a:ext cx="562959" cy="100670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3C730DC-90C4-A54E-AFC3-AE05AEB493A6}"/>
              </a:ext>
            </a:extLst>
          </p:cNvPr>
          <p:cNvGrpSpPr/>
          <p:nvPr/>
        </p:nvGrpSpPr>
        <p:grpSpPr>
          <a:xfrm>
            <a:off x="7074940" y="1620040"/>
            <a:ext cx="4153493" cy="2020215"/>
            <a:chOff x="6976750" y="803257"/>
            <a:chExt cx="4153493" cy="2020215"/>
          </a:xfrm>
        </p:grpSpPr>
        <p:sp>
          <p:nvSpPr>
            <p:cNvPr id="80" name="Rectangle 79"/>
            <p:cNvSpPr/>
            <p:nvPr/>
          </p:nvSpPr>
          <p:spPr>
            <a:xfrm>
              <a:off x="6976750" y="803257"/>
              <a:ext cx="4022173" cy="1985283"/>
            </a:xfrm>
            <a:prstGeom prst="rect">
              <a:avLst/>
            </a:prstGeom>
            <a:noFill/>
            <a:ln w="3175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76"/>
              <a:endParaRPr lang="en-US" sz="29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058085" y="884480"/>
              <a:ext cx="407215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76"/>
              <a:r>
                <a:rPr lang="en-US" sz="2000" dirty="0">
                  <a:solidFill>
                    <a:prstClr val="black"/>
                  </a:solidFill>
                  <a:latin typeface="Calibri" panose="020F0502020204030204"/>
                </a:rPr>
                <a:t>“ … bold questions that will drive NSF's long-term research agenda -- questions that will ensure future generations continue to reap the benefits of fundamental S&amp;E research. ”  </a:t>
              </a:r>
              <a:r>
                <a:rPr lang="en-US" sz="1600" i="1" dirty="0">
                  <a:solidFill>
                    <a:prstClr val="black"/>
                  </a:solidFill>
                  <a:latin typeface="Calibri" panose="020F0502020204030204"/>
                </a:rPr>
                <a:t>F. C</a:t>
              </a:r>
              <a:r>
                <a:rPr lang="en-US" sz="1600" dirty="0"/>
                <a:t>ó</a:t>
              </a:r>
              <a:r>
                <a:rPr lang="en-US" sz="1600" i="1" dirty="0">
                  <a:solidFill>
                    <a:prstClr val="black"/>
                  </a:solidFill>
                  <a:latin typeface="Calibri" panose="020F0502020204030204"/>
                </a:rPr>
                <a:t>rdova, NSF Director</a:t>
              </a:r>
              <a:endParaRPr lang="en-US" sz="2000" i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813638" y="492525"/>
            <a:ext cx="6564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76"/>
            <a:r>
              <a:rPr lang="en-US" sz="4800" b="1" dirty="0">
                <a:solidFill>
                  <a:srgbClr val="000090"/>
                </a:solidFill>
                <a:latin typeface="Calibri" panose="020F0502020204030204"/>
              </a:rPr>
              <a:t>NSF “Big Research Ideas”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9DCED8-BC31-E948-A106-829B372517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31337" y="3071928"/>
            <a:ext cx="704805" cy="10123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42B328F-8668-2341-902D-F081B0391675}"/>
              </a:ext>
            </a:extLst>
          </p:cNvPr>
          <p:cNvSpPr/>
          <p:nvPr/>
        </p:nvSpPr>
        <p:spPr>
          <a:xfrm>
            <a:off x="785418" y="1576478"/>
            <a:ext cx="1253108" cy="25166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3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AC434A5-68F9-8546-8D09-FD8A4FF1178A}"/>
              </a:ext>
            </a:extLst>
          </p:cNvPr>
          <p:cNvSpPr/>
          <p:nvPr/>
        </p:nvSpPr>
        <p:spPr>
          <a:xfrm>
            <a:off x="2099223" y="1576479"/>
            <a:ext cx="1723199" cy="12919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3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7EF5846-6A97-3141-9CED-F181D68E5DA7}"/>
              </a:ext>
            </a:extLst>
          </p:cNvPr>
          <p:cNvSpPr/>
          <p:nvPr/>
        </p:nvSpPr>
        <p:spPr>
          <a:xfrm>
            <a:off x="5182073" y="1591368"/>
            <a:ext cx="1580142" cy="12919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3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6891CAA-3583-A24E-8D13-9E429FAEDA51}"/>
              </a:ext>
            </a:extLst>
          </p:cNvPr>
          <p:cNvSpPr/>
          <p:nvPr/>
        </p:nvSpPr>
        <p:spPr>
          <a:xfrm>
            <a:off x="2098930" y="2956985"/>
            <a:ext cx="1723491" cy="11425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3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9A72E1F-AF70-DE4A-96E5-0C934A73C4D5}"/>
              </a:ext>
            </a:extLst>
          </p:cNvPr>
          <p:cNvSpPr/>
          <p:nvPr/>
        </p:nvSpPr>
        <p:spPr>
          <a:xfrm>
            <a:off x="3891062" y="1589681"/>
            <a:ext cx="1245969" cy="25098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3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EE5EDBF-4C42-B94A-A5BE-E89BB638976A}"/>
              </a:ext>
            </a:extLst>
          </p:cNvPr>
          <p:cNvSpPr/>
          <p:nvPr/>
        </p:nvSpPr>
        <p:spPr>
          <a:xfrm>
            <a:off x="5195504" y="2951766"/>
            <a:ext cx="1566711" cy="11335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6"/>
            <a:endParaRPr lang="en-US" sz="3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1" name="Content Placeholder 3">
            <a:extLst>
              <a:ext uri="{FF2B5EF4-FFF2-40B4-BE49-F238E27FC236}">
                <a16:creationId xmlns:a16="http://schemas.microsoft.com/office/drawing/2014/main" id="{376BB388-A285-2448-B372-EAAD9BA3B457}"/>
              </a:ext>
            </a:extLst>
          </p:cNvPr>
          <p:cNvSpPr txBox="1">
            <a:spLocks/>
          </p:cNvSpPr>
          <p:nvPr/>
        </p:nvSpPr>
        <p:spPr>
          <a:xfrm>
            <a:off x="770481" y="4382444"/>
            <a:ext cx="10611604" cy="209837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  <a:buClr>
                <a:srgbClr val="0D2690"/>
              </a:buClr>
              <a:buFont typeface="Wingdings" pitchFamily="2" charset="2"/>
              <a:buChar char="§"/>
            </a:pPr>
            <a:r>
              <a:rPr lang="en-US" sz="2400" dirty="0"/>
              <a:t>new in FY19, with foundation set in FY 17, 18</a:t>
            </a:r>
          </a:p>
          <a:p>
            <a:pPr>
              <a:lnSpc>
                <a:spcPct val="95000"/>
              </a:lnSpc>
              <a:buClr>
                <a:srgbClr val="0D2690"/>
              </a:buClr>
              <a:buFont typeface="Wingdings" pitchFamily="2" charset="2"/>
              <a:buChar char="§"/>
            </a:pPr>
            <a:r>
              <a:rPr lang="en-US" sz="2400" dirty="0"/>
              <a:t>convergence research </a:t>
            </a:r>
          </a:p>
          <a:p>
            <a:pPr>
              <a:lnSpc>
                <a:spcPct val="95000"/>
              </a:lnSpc>
              <a:buClr>
                <a:srgbClr val="0D2690"/>
              </a:buClr>
              <a:buFont typeface="Wingdings" pitchFamily="2" charset="2"/>
              <a:buChar char="§"/>
            </a:pPr>
            <a:r>
              <a:rPr lang="en-US" sz="2400" dirty="0"/>
              <a:t>$30M/year per Idea, 5-year planning cycle, centrally and collaboratively managed</a:t>
            </a:r>
          </a:p>
          <a:p>
            <a:pPr>
              <a:lnSpc>
                <a:spcPct val="95000"/>
              </a:lnSpc>
              <a:buClr>
                <a:srgbClr val="0D2690"/>
              </a:buClr>
              <a:buFont typeface="Wingdings" pitchFamily="2" charset="2"/>
              <a:buChar char="§"/>
            </a:pPr>
            <a:r>
              <a:rPr lang="en-US" sz="2400" dirty="0"/>
              <a:t>process research ideas: NSF INCLUDES, midscale research infrastructure, NSF 2026, growing convergence research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C95D10C-582F-F74E-9F8E-ECC835EEEE91}"/>
              </a:ext>
            </a:extLst>
          </p:cNvPr>
          <p:cNvSpPr txBox="1"/>
          <p:nvPr/>
        </p:nvSpPr>
        <p:spPr>
          <a:xfrm>
            <a:off x="3932480" y="1668391"/>
            <a:ext cx="112067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76">
              <a:lnSpc>
                <a:spcPct val="90000"/>
              </a:lnSpc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Windows on the Universe</a:t>
            </a:r>
            <a:endParaRPr lang="en-US" sz="1400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554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384" y="217710"/>
            <a:ext cx="9144000" cy="73041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D2690"/>
                </a:solidFill>
                <a:latin typeface="+mn-lt"/>
              </a:rPr>
              <a:t>Convergence Accelerators</a:t>
            </a:r>
          </a:p>
        </p:txBody>
      </p:sp>
      <p:pic>
        <p:nvPicPr>
          <p:cNvPr id="1026" name="Picture 2" descr="mage result for convergence grand challenges national academi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2079" y="1721408"/>
            <a:ext cx="1026676" cy="154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556" y="2542394"/>
            <a:ext cx="1102859" cy="1428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005" y="1802311"/>
            <a:ext cx="7516287" cy="4637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 indent="-280988">
              <a:spcAft>
                <a:spcPts val="375"/>
              </a:spcAft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ea typeface="Arial" charset="0"/>
                <a:cs typeface="Arial" charset="0"/>
              </a:rPr>
              <a:t>time-limited entities: accelerating impactful convergence research in areas of national importance</a:t>
            </a:r>
          </a:p>
          <a:p>
            <a:pPr marL="346075" indent="-280988">
              <a:spcAft>
                <a:spcPts val="375"/>
              </a:spcAft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ea typeface="Arial" charset="0"/>
                <a:cs typeface="Arial" charset="0"/>
              </a:rPr>
              <a:t>separate from directorates in leadership, budget, and programmatics (but relying on, and building on foundational disciplinary research)</a:t>
            </a:r>
          </a:p>
          <a:p>
            <a:pPr marL="346075" indent="-280988">
              <a:spcAft>
                <a:spcPts val="375"/>
              </a:spcAft>
              <a:buClr>
                <a:srgbClr val="000090"/>
              </a:buClr>
              <a:buFont typeface="Wingdings" charset="2"/>
              <a:buChar char="§"/>
            </a:pPr>
            <a:r>
              <a:rPr lang="en-US" sz="2400" dirty="0">
                <a:ea typeface="Arial" charset="0"/>
                <a:cs typeface="Arial" charset="0"/>
              </a:rPr>
              <a:t>emphasis on translational research, partnerships</a:t>
            </a:r>
          </a:p>
          <a:p>
            <a:pPr marL="285750" indent="-285750">
              <a:buClr>
                <a:srgbClr val="011790"/>
              </a:buClr>
              <a:buFont typeface="Wingdings" pitchFamily="2" charset="2"/>
              <a:buChar char="§"/>
            </a:pPr>
            <a:r>
              <a:rPr lang="en-US" sz="2400" dirty="0"/>
              <a:t>projects with clear goals, milestones, directed deliverables (e.g., 6-months) </a:t>
            </a:r>
          </a:p>
          <a:p>
            <a:pPr marL="285750" indent="-285750">
              <a:buClr>
                <a:srgbClr val="011790"/>
              </a:buClr>
              <a:buFont typeface="Wingdings" pitchFamily="2" charset="2"/>
              <a:buChar char="§"/>
            </a:pPr>
            <a:r>
              <a:rPr lang="en-US" sz="2400" dirty="0"/>
              <a:t>more intentional, more directed management</a:t>
            </a:r>
          </a:p>
          <a:p>
            <a:pPr marL="285750" indent="-285750">
              <a:buClr>
                <a:srgbClr val="011790"/>
              </a:buClr>
              <a:buFont typeface="Wingdings" pitchFamily="2" charset="2"/>
              <a:buChar char="§"/>
            </a:pPr>
            <a:r>
              <a:rPr lang="en-US" sz="2400" dirty="0"/>
              <a:t>mission-driven evaluation</a:t>
            </a:r>
          </a:p>
          <a:p>
            <a:pPr marL="346075" indent="-280988">
              <a:spcAft>
                <a:spcPts val="375"/>
              </a:spcAft>
              <a:buClr>
                <a:srgbClr val="000090"/>
              </a:buClr>
              <a:buFont typeface="Wingdings" charset="2"/>
              <a:buChar char="§"/>
            </a:pPr>
            <a:endParaRPr lang="en-US" sz="2400" dirty="0">
              <a:ea typeface="Arial" charset="0"/>
              <a:cs typeface="Arial" charset="0"/>
            </a:endParaRPr>
          </a:p>
          <a:p>
            <a:pPr marL="73422">
              <a:spcAft>
                <a:spcPts val="375"/>
              </a:spcAft>
              <a:buClr>
                <a:srgbClr val="000090"/>
              </a:buClr>
            </a:pPr>
            <a:endParaRPr lang="en-US" dirty="0">
              <a:ea typeface="Arial" charset="0"/>
              <a:cs typeface="Arial" charset="0"/>
            </a:endParaRPr>
          </a:p>
        </p:txBody>
      </p:sp>
      <p:pic>
        <p:nvPicPr>
          <p:cNvPr id="3" name="Picture 2" descr="https://static1.squarespace.com/static/570561df4d088ef84160338a/t/576bf7a09f7456da799855ef/1485229796719/?format=300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496" y="1750692"/>
            <a:ext cx="1161626" cy="150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514778" y="954728"/>
            <a:ext cx="9018907" cy="465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Accelerating Discovery through Convergence Research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41F77B-FB3B-464C-9319-F07D1F921473}"/>
              </a:ext>
            </a:extLst>
          </p:cNvPr>
          <p:cNvGrpSpPr/>
          <p:nvPr/>
        </p:nvGrpSpPr>
        <p:grpSpPr>
          <a:xfrm>
            <a:off x="7901936" y="4323301"/>
            <a:ext cx="3431874" cy="1700613"/>
            <a:chOff x="6983285" y="2911023"/>
            <a:chExt cx="3305430" cy="19910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526AE3-AD33-194C-A5D9-72D28B46A87A}"/>
                </a:ext>
              </a:extLst>
            </p:cNvPr>
            <p:cNvSpPr/>
            <p:nvPr/>
          </p:nvSpPr>
          <p:spPr>
            <a:xfrm rot="16200000">
              <a:off x="6419506" y="3743852"/>
              <a:ext cx="1985657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A609C0-9972-5347-8137-4561D1F2DC87}"/>
                </a:ext>
              </a:extLst>
            </p:cNvPr>
            <p:cNvSpPr txBox="1"/>
            <p:nvPr/>
          </p:nvSpPr>
          <p:spPr>
            <a:xfrm rot="16200000">
              <a:off x="7170235" y="4475879"/>
              <a:ext cx="494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BIO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BD2709E-083B-E644-BB5A-FA0861FE1575}"/>
                </a:ext>
              </a:extLst>
            </p:cNvPr>
            <p:cNvSpPr/>
            <p:nvPr/>
          </p:nvSpPr>
          <p:spPr>
            <a:xfrm rot="16200000">
              <a:off x="6808459" y="3743852"/>
              <a:ext cx="1985657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6282CC-051F-894A-9247-D40E581EA9BE}"/>
                </a:ext>
              </a:extLst>
            </p:cNvPr>
            <p:cNvSpPr txBox="1"/>
            <p:nvPr/>
          </p:nvSpPr>
          <p:spPr>
            <a:xfrm rot="16200000">
              <a:off x="7533538" y="4455287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CISE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541BEDC-D56C-2245-8CE1-B72979542081}"/>
                </a:ext>
              </a:extLst>
            </p:cNvPr>
            <p:cNvSpPr/>
            <p:nvPr/>
          </p:nvSpPr>
          <p:spPr>
            <a:xfrm rot="16200000">
              <a:off x="7197412" y="3743852"/>
              <a:ext cx="1985656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7A2468-5560-C84F-B7C2-B6DFE5169964}"/>
                </a:ext>
              </a:extLst>
            </p:cNvPr>
            <p:cNvSpPr txBox="1"/>
            <p:nvPr/>
          </p:nvSpPr>
          <p:spPr>
            <a:xfrm rot="16200000">
              <a:off x="7930506" y="4460902"/>
              <a:ext cx="5293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EHR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37AABC6-9337-5B42-9204-BC893C8F7EE0}"/>
                </a:ext>
              </a:extLst>
            </p:cNvPr>
            <p:cNvSpPr/>
            <p:nvPr/>
          </p:nvSpPr>
          <p:spPr>
            <a:xfrm rot="16200000">
              <a:off x="7586366" y="3743852"/>
              <a:ext cx="1985655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D537ED-C5A2-1549-9804-E5256CABD9C9}"/>
                </a:ext>
              </a:extLst>
            </p:cNvPr>
            <p:cNvSpPr txBox="1"/>
            <p:nvPr/>
          </p:nvSpPr>
          <p:spPr>
            <a:xfrm rot="16200000">
              <a:off x="8309042" y="4452947"/>
              <a:ext cx="5501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ENG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1C541B-B6AD-5847-A45F-56A02CC99C33}"/>
                </a:ext>
              </a:extLst>
            </p:cNvPr>
            <p:cNvSpPr/>
            <p:nvPr/>
          </p:nvSpPr>
          <p:spPr>
            <a:xfrm rot="16200000">
              <a:off x="7975318" y="3743853"/>
              <a:ext cx="1985656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22F8D81-7042-A24B-81FB-0BCE6429E7CB}"/>
                </a:ext>
              </a:extLst>
            </p:cNvPr>
            <p:cNvSpPr txBox="1"/>
            <p:nvPr/>
          </p:nvSpPr>
          <p:spPr>
            <a:xfrm rot="16200000">
              <a:off x="8697321" y="4452666"/>
              <a:ext cx="5514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GEO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EE7CE53-47CB-B94D-92ED-17E9EB935099}"/>
                </a:ext>
              </a:extLst>
            </p:cNvPr>
            <p:cNvSpPr/>
            <p:nvPr/>
          </p:nvSpPr>
          <p:spPr>
            <a:xfrm rot="16200000">
              <a:off x="8364271" y="3743853"/>
              <a:ext cx="1985656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888D0A-CF17-C64E-B13A-41241796F52F}"/>
                </a:ext>
              </a:extLst>
            </p:cNvPr>
            <p:cNvSpPr txBox="1"/>
            <p:nvPr/>
          </p:nvSpPr>
          <p:spPr>
            <a:xfrm rot="16200000">
              <a:off x="9076528" y="4447330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MPS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5D5C-BE92-8949-A792-C0BB68529AFF}"/>
                </a:ext>
              </a:extLst>
            </p:cNvPr>
            <p:cNvSpPr/>
            <p:nvPr/>
          </p:nvSpPr>
          <p:spPr>
            <a:xfrm rot="16200000">
              <a:off x="8753224" y="3743853"/>
              <a:ext cx="1985656" cy="320000"/>
            </a:xfrm>
            <a:prstGeom prst="rect">
              <a:avLst/>
            </a:prstGeom>
            <a:solidFill>
              <a:srgbClr val="3EA9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796758-CE99-7A45-82A9-F3DD5C4D2B46}"/>
                </a:ext>
              </a:extLst>
            </p:cNvPr>
            <p:cNvSpPr txBox="1"/>
            <p:nvPr/>
          </p:nvSpPr>
          <p:spPr>
            <a:xfrm rot="16200000">
              <a:off x="9502348" y="4473070"/>
              <a:ext cx="4972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SBE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6C3C6C3-7014-3240-BFF1-1FA633546136}"/>
                </a:ext>
              </a:extLst>
            </p:cNvPr>
            <p:cNvSpPr/>
            <p:nvPr/>
          </p:nvSpPr>
          <p:spPr>
            <a:xfrm>
              <a:off x="6983285" y="3065526"/>
              <a:ext cx="3286373" cy="255725"/>
            </a:xfrm>
            <a:prstGeom prst="rect">
              <a:avLst/>
            </a:prstGeom>
            <a:solidFill>
              <a:srgbClr val="BF5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F755C3-6DBB-2742-8C90-6F86BC8F17DD}"/>
                </a:ext>
              </a:extLst>
            </p:cNvPr>
            <p:cNvSpPr txBox="1"/>
            <p:nvPr/>
          </p:nvSpPr>
          <p:spPr>
            <a:xfrm>
              <a:off x="7468326" y="3016293"/>
              <a:ext cx="24444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HDR Convergence Accelerator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5C5617B-E79E-C44F-8930-B84E32F799FF}"/>
                </a:ext>
              </a:extLst>
            </p:cNvPr>
            <p:cNvGrpSpPr/>
            <p:nvPr/>
          </p:nvGrpSpPr>
          <p:grpSpPr>
            <a:xfrm>
              <a:off x="6996486" y="3365587"/>
              <a:ext cx="3286373" cy="307777"/>
              <a:chOff x="9957663" y="2223154"/>
              <a:chExt cx="3773979" cy="403582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24A76C9-07C6-9B40-B8C4-59587BFFEA57}"/>
                  </a:ext>
                </a:extLst>
              </p:cNvPr>
              <p:cNvSpPr/>
              <p:nvPr/>
            </p:nvSpPr>
            <p:spPr>
              <a:xfrm>
                <a:off x="9957663" y="2285775"/>
                <a:ext cx="3773979" cy="335326"/>
              </a:xfrm>
              <a:prstGeom prst="rect">
                <a:avLst/>
              </a:prstGeom>
              <a:solidFill>
                <a:srgbClr val="BF538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954F3E4-66F9-C14E-A46D-88E1B7764F8A}"/>
                  </a:ext>
                </a:extLst>
              </p:cNvPr>
              <p:cNvSpPr txBox="1"/>
              <p:nvPr/>
            </p:nvSpPr>
            <p:spPr>
              <a:xfrm>
                <a:off x="10285541" y="2223154"/>
                <a:ext cx="3087906" cy="403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FW-HTF  Convergence Accelerator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5C8ECB5-85D8-D24F-A363-FD33F6A6B920}"/>
                </a:ext>
              </a:extLst>
            </p:cNvPr>
            <p:cNvGrpSpPr/>
            <p:nvPr/>
          </p:nvGrpSpPr>
          <p:grpSpPr>
            <a:xfrm>
              <a:off x="7002342" y="3716389"/>
              <a:ext cx="3286373" cy="307777"/>
              <a:chOff x="9957663" y="2234175"/>
              <a:chExt cx="3773979" cy="403580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1C4A751-593B-2141-A27D-B29C0F0452B7}"/>
                  </a:ext>
                </a:extLst>
              </p:cNvPr>
              <p:cNvSpPr/>
              <p:nvPr/>
            </p:nvSpPr>
            <p:spPr>
              <a:xfrm>
                <a:off x="9957663" y="2285775"/>
                <a:ext cx="3773979" cy="335326"/>
              </a:xfrm>
              <a:prstGeom prst="rect">
                <a:avLst/>
              </a:prstGeom>
              <a:solidFill>
                <a:srgbClr val="BF538C">
                  <a:alpha val="57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635A64B-EC4C-B146-B9F6-D19966FD6A40}"/>
                  </a:ext>
                </a:extLst>
              </p:cNvPr>
              <p:cNvSpPr txBox="1"/>
              <p:nvPr/>
            </p:nvSpPr>
            <p:spPr>
              <a:xfrm>
                <a:off x="10860904" y="2234175"/>
                <a:ext cx="1980822" cy="403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i="1" dirty="0">
                    <a:solidFill>
                      <a:schemeClr val="bg1"/>
                    </a:solidFill>
                  </a:rPr>
                  <a:t>Future accelerator(s)</a:t>
                </a:r>
              </a:p>
            </p:txBody>
          </p:sp>
        </p:grpSp>
      </p:grp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033C741C-289A-2E4D-AB89-E6DE08480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03850" y="6439478"/>
            <a:ext cx="2844800" cy="365125"/>
          </a:xfrm>
        </p:spPr>
        <p:txBody>
          <a:bodyPr/>
          <a:lstStyle/>
          <a:p>
            <a:fld id="{2066355A-084C-D24E-9AD2-7E4FC41EA627}" type="slidenum">
              <a:rPr lang="en-US" sz="2000" smtClean="0">
                <a:solidFill>
                  <a:schemeClr val="bg1"/>
                </a:solidFill>
              </a:rPr>
              <a:pPr/>
              <a:t>3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60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D405C-3E94-4A47-8399-BCFCD08AD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333750" cy="561276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ENG builds and catalyzes partnerships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21FF2CF-1501-4A8F-95EF-750DBC5396BA}"/>
              </a:ext>
            </a:extLst>
          </p:cNvPr>
          <p:cNvGraphicFramePr/>
          <p:nvPr>
            <p:extLst/>
          </p:nvPr>
        </p:nvGraphicFramePr>
        <p:xfrm>
          <a:off x="1002087" y="0"/>
          <a:ext cx="1325982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1216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94267" y="574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0090"/>
                </a:solidFill>
                <a:latin typeface="Arial" charset="0"/>
                <a:ea typeface="ＭＳ Ｐゴシック" charset="0"/>
                <a:cs typeface="Arial" charset="0"/>
              </a:rPr>
              <a:t>CISE Partnerships: Many dimensions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15725" y="1201900"/>
            <a:ext cx="11302142" cy="8245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Partnerships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build capacity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,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leverage resources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,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increase the speed of translation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from discovery to innovation</a:t>
            </a:r>
          </a:p>
          <a:p>
            <a:endParaRPr lang="en-US" sz="2200" dirty="0">
              <a:ea typeface="ＭＳ Ｐゴシック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499158" y="2624136"/>
            <a:ext cx="4179395" cy="2990603"/>
            <a:chOff x="2333599" y="2680166"/>
            <a:chExt cx="4179395" cy="2990603"/>
          </a:xfrm>
        </p:grpSpPr>
        <p:grpSp>
          <p:nvGrpSpPr>
            <p:cNvPr id="11" name="Group 10"/>
            <p:cNvGrpSpPr/>
            <p:nvPr/>
          </p:nvGrpSpPr>
          <p:grpSpPr>
            <a:xfrm>
              <a:off x="2333599" y="2680166"/>
              <a:ext cx="4179395" cy="2990603"/>
              <a:chOff x="391345" y="2363999"/>
              <a:chExt cx="4179395" cy="4074583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6349" y="2363999"/>
                <a:ext cx="2936875" cy="4074583"/>
              </a:xfrm>
              <a:prstGeom prst="rect">
                <a:avLst/>
              </a:prstGeom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1665005" y="5905261"/>
                <a:ext cx="1360372" cy="465461"/>
              </a:xfrm>
              <a:prstGeom prst="rect">
                <a:avLst/>
              </a:prstGeom>
              <a:noFill/>
            </p:spPr>
            <p:txBody>
              <a:bodyPr wrap="none" lIns="64008" tIns="32004" rIns="64008" bIns="32004" rtlCol="0">
                <a:spAutoFit/>
              </a:bodyPr>
              <a:lstStyle/>
              <a:p>
                <a:r>
                  <a:rPr lang="en-US" dirty="0"/>
                  <a:t>societal org’s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238500" y="5006577"/>
                <a:ext cx="940336" cy="738435"/>
              </a:xfrm>
              <a:prstGeom prst="rect">
                <a:avLst/>
              </a:prstGeom>
              <a:noFill/>
            </p:spPr>
            <p:txBody>
              <a:bodyPr wrap="none" lIns="64008" tIns="32004" rIns="64008" bIns="32004" rtlCol="0">
                <a:spAutoFit/>
              </a:bodyPr>
              <a:lstStyle/>
              <a:p>
                <a:pPr>
                  <a:lnSpc>
                    <a:spcPts val="1834"/>
                  </a:lnSpc>
                </a:pPr>
                <a:r>
                  <a:rPr lang="en-US" dirty="0"/>
                  <a:t>Federal </a:t>
                </a:r>
              </a:p>
              <a:p>
                <a:pPr>
                  <a:lnSpc>
                    <a:spcPts val="1834"/>
                  </a:lnSpc>
                </a:pPr>
                <a:r>
                  <a:rPr lang="en-US" dirty="0"/>
                  <a:t>agencies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950391" y="2434378"/>
                <a:ext cx="1007520" cy="507394"/>
              </a:xfrm>
              <a:prstGeom prst="rect">
                <a:avLst/>
              </a:prstGeom>
              <a:noFill/>
            </p:spPr>
            <p:txBody>
              <a:bodyPr wrap="none" lIns="64008" tIns="32004" rIns="64008" bIns="32004" rtlCol="0">
                <a:spAutoFit/>
              </a:bodyPr>
              <a:lstStyle/>
              <a:p>
                <a:r>
                  <a:rPr lang="en-US" sz="2000" b="1" dirty="0">
                    <a:solidFill>
                      <a:srgbClr val="011790"/>
                    </a:solidFill>
                  </a:rPr>
                  <a:t>industry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91345" y="3343790"/>
                <a:ext cx="1206484" cy="465461"/>
              </a:xfrm>
              <a:prstGeom prst="rect">
                <a:avLst/>
              </a:prstGeom>
              <a:noFill/>
            </p:spPr>
            <p:txBody>
              <a:bodyPr wrap="none" lIns="64008" tIns="32004" rIns="64008" bIns="32004" rtlCol="0">
                <a:spAutoFit/>
              </a:bodyPr>
              <a:lstStyle/>
              <a:p>
                <a:r>
                  <a:rPr lang="en-US" dirty="0"/>
                  <a:t>universities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75917" y="5111513"/>
                <a:ext cx="1091068" cy="465461"/>
              </a:xfrm>
              <a:prstGeom prst="rect">
                <a:avLst/>
              </a:prstGeom>
              <a:noFill/>
            </p:spPr>
            <p:txBody>
              <a:bodyPr wrap="none" lIns="64008" tIns="32004" rIns="64008" bIns="32004" rtlCol="0">
                <a:spAutoFit/>
              </a:bodyPr>
              <a:lstStyle/>
              <a:p>
                <a:r>
                  <a:rPr lang="en-US" dirty="0"/>
                  <a:t>local gov’t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227575" y="3541316"/>
                <a:ext cx="1343165" cy="465461"/>
              </a:xfrm>
              <a:prstGeom prst="rect">
                <a:avLst/>
              </a:prstGeom>
              <a:noFill/>
            </p:spPr>
            <p:txBody>
              <a:bodyPr wrap="none" lIns="64008" tIns="32004" rIns="64008" bIns="32004" rtlCol="0">
                <a:spAutoFit/>
              </a:bodyPr>
              <a:lstStyle/>
              <a:p>
                <a:r>
                  <a:rPr lang="en-US" dirty="0"/>
                  <a:t>international</a:t>
                </a:r>
              </a:p>
            </p:txBody>
          </p:sp>
        </p:grpSp>
        <p:pic>
          <p:nvPicPr>
            <p:cNvPr id="14" name="Picture 13" descr="nsf1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70930" y="3234893"/>
              <a:ext cx="1871813" cy="188263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959208" y="4333085"/>
              <a:ext cx="7252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CISE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129481" y="2226611"/>
            <a:ext cx="6931052" cy="3785652"/>
            <a:chOff x="3184175" y="2269443"/>
            <a:chExt cx="5413287" cy="3785652"/>
          </a:xfrm>
        </p:grpSpPr>
        <p:sp>
          <p:nvSpPr>
            <p:cNvPr id="16" name="Rectangle 15"/>
            <p:cNvSpPr/>
            <p:nvPr/>
          </p:nvSpPr>
          <p:spPr>
            <a:xfrm>
              <a:off x="4997831" y="2269443"/>
              <a:ext cx="3599631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9708" indent="-186524">
                <a:buClr>
                  <a:srgbClr val="185894"/>
                </a:buClr>
                <a:buFont typeface="Wingdings" charset="2"/>
                <a:buChar char="§"/>
              </a:pPr>
              <a:r>
                <a:rPr lang="en-US" sz="2400" b="1" dirty="0">
                  <a:solidFill>
                    <a:srgbClr val="011790"/>
                  </a:solidFill>
                </a:rPr>
                <a:t>Joint NSF/industry research solicitations:  </a:t>
              </a:r>
              <a:r>
                <a:rPr lang="en-US" sz="2400" dirty="0"/>
                <a:t>Intel (5), SRC (8), VMware (2), PAI(1)</a:t>
              </a:r>
            </a:p>
            <a:p>
              <a:pPr marL="285750" indent="-285750">
                <a:buClr>
                  <a:srgbClr val="000090"/>
                </a:buClr>
                <a:buFont typeface="Wingdings" charset="2"/>
                <a:buChar char="§"/>
              </a:pPr>
              <a:r>
                <a:rPr lang="en-US" sz="2400" b="1" dirty="0">
                  <a:solidFill>
                    <a:srgbClr val="011790"/>
                  </a:solidFill>
                </a:rPr>
                <a:t>Research infrastructure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: </a:t>
              </a:r>
              <a:r>
                <a:rPr lang="en-US" sz="2400" dirty="0"/>
                <a:t>PAWR: Platforms for Advanced Wireless Research, cloud credit for BIGDATA, (AWS, Google, Microsoft, IBM)</a:t>
              </a:r>
            </a:p>
            <a:p>
              <a:pPr marL="285750" indent="-285750">
                <a:buClr>
                  <a:srgbClr val="000090"/>
                </a:buClr>
                <a:buFont typeface="Wingdings" charset="2"/>
                <a:buChar char="§"/>
              </a:pPr>
              <a:r>
                <a:rPr lang="en-US" sz="2400" b="1" dirty="0">
                  <a:solidFill>
                    <a:srgbClr val="011790"/>
                  </a:solidFill>
                </a:rPr>
                <a:t>Individual project-based: </a:t>
              </a:r>
              <a:r>
                <a:rPr lang="en-US" sz="2400" dirty="0"/>
                <a:t>I/UCRC, Intrans, GOALI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184175" y="2885612"/>
              <a:ext cx="1813656" cy="0"/>
            </a:xfrm>
            <a:prstGeom prst="line">
              <a:avLst/>
            </a:prstGeom>
            <a:ln w="25400"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15725" y="5209812"/>
            <a:ext cx="3540155" cy="1446894"/>
            <a:chOff x="5442571" y="4952406"/>
            <a:chExt cx="3217133" cy="1446894"/>
          </a:xfrm>
        </p:grpSpPr>
        <p:sp>
          <p:nvSpPr>
            <p:cNvPr id="4" name="TextBox 3"/>
            <p:cNvSpPr txBox="1"/>
            <p:nvPr/>
          </p:nvSpPr>
          <p:spPr>
            <a:xfrm>
              <a:off x="6454817" y="5445193"/>
              <a:ext cx="22048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/>
                <a:t>Prescription 3: </a:t>
              </a:r>
              <a:r>
                <a:rPr lang="en-US" sz="1400" dirty="0"/>
                <a:t>Establishing a More Robust National Government-University-Industry Research Partnership</a:t>
              </a:r>
            </a:p>
          </p:txBody>
        </p:sp>
        <p:pic>
          <p:nvPicPr>
            <p:cNvPr id="19" name="Picture 18" descr="Cover_RestoringFoundation.pdf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42571" y="4952406"/>
              <a:ext cx="949058" cy="1355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695943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3">
            <a:extLst>
              <a:ext uri="{FF2B5EF4-FFF2-40B4-BE49-F238E27FC236}">
                <a16:creationId xmlns:a16="http://schemas.microsoft.com/office/drawing/2014/main" id="{D4DFC1C3-F489-7446-BF7A-2DEC796E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062" y="106885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0F2691"/>
                </a:solidFill>
                <a:latin typeface="+mn-lt"/>
              </a:rPr>
              <a:t>2019 Budget Process: underway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5851C6-94A6-3549-AA30-B2C4BE30FAD8}"/>
              </a:ext>
            </a:extLst>
          </p:cNvPr>
          <p:cNvSpPr txBox="1"/>
          <p:nvPr/>
        </p:nvSpPr>
        <p:spPr>
          <a:xfrm>
            <a:off x="7548645" y="1970156"/>
            <a:ext cx="3982956" cy="329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26" lvl="2" indent="-300026" defTabSz="609551">
              <a:lnSpc>
                <a:spcPct val="85000"/>
              </a:lnSpc>
              <a:buClr>
                <a:srgbClr val="0F269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rgbClr val="242654"/>
                </a:solidFill>
                <a:latin typeface="Calibri" panose="020F0502020204030204"/>
                <a:ea typeface="Arial" charset="0"/>
                <a:cs typeface="Arial" charset="0"/>
              </a:rPr>
              <a:t>NSF currently operating under a Continuing Resolution (CR) until Dec. 7, 2018</a:t>
            </a:r>
          </a:p>
          <a:p>
            <a:pPr marL="757208" lvl="3" indent="-300026" defTabSz="609551">
              <a:lnSpc>
                <a:spcPct val="85000"/>
              </a:lnSpc>
              <a:buClr>
                <a:srgbClr val="0F269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Arial" charset="0"/>
                <a:cs typeface="Arial" charset="0"/>
              </a:rPr>
              <a:t>NASA, NOAA, NIST also on CR</a:t>
            </a:r>
          </a:p>
          <a:p>
            <a:pPr marL="757208" lvl="3" indent="-300026" defTabSz="609551">
              <a:lnSpc>
                <a:spcPct val="85000"/>
              </a:lnSpc>
              <a:buClr>
                <a:srgbClr val="0F269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Arial" charset="0"/>
                <a:cs typeface="Arial" charset="0"/>
              </a:rPr>
              <a:t>DOD, DOE, NIH have FY19 budgets</a:t>
            </a:r>
          </a:p>
          <a:p>
            <a:pPr marL="0" lvl="2" defTabSz="609551">
              <a:lnSpc>
                <a:spcPct val="90000"/>
              </a:lnSpc>
              <a:buClr>
                <a:srgbClr val="4667AC"/>
              </a:buClr>
            </a:pPr>
            <a:endParaRPr lang="en-US" sz="20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75725D-0DB9-1D41-ACC0-C0F7F5B94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79" y="1343223"/>
            <a:ext cx="5322751" cy="15745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9B199D-DC99-6545-B30B-43CF785A1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785" y="2917799"/>
            <a:ext cx="2994843" cy="22278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D441EE-987A-5643-9773-443BF9D73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10" y="5798211"/>
            <a:ext cx="6226891" cy="5026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9A7B92-3AFD-454A-A1AB-362ABB9F09F8}"/>
              </a:ext>
            </a:extLst>
          </p:cNvPr>
          <p:cNvSpPr txBox="1"/>
          <p:nvPr/>
        </p:nvSpPr>
        <p:spPr>
          <a:xfrm>
            <a:off x="7905219" y="6056529"/>
            <a:ext cx="3269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63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Source: https://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www.aip.org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fyi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4544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hanks.png">
            <a:extLst>
              <a:ext uri="{FF2B5EF4-FFF2-40B4-BE49-F238E27FC236}">
                <a16:creationId xmlns:a16="http://schemas.microsoft.com/office/drawing/2014/main" id="{3311D0AA-AFC9-E149-BE54-09894E5A0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1601" y="-217430"/>
            <a:ext cx="5388461" cy="44236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47EDD1-E195-AC43-A6BD-062BADE20612}"/>
              </a:ext>
            </a:extLst>
          </p:cNvPr>
          <p:cNvSpPr txBox="1"/>
          <p:nvPr/>
        </p:nvSpPr>
        <p:spPr>
          <a:xfrm>
            <a:off x="3151601" y="3371353"/>
            <a:ext cx="586045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…. to our CISE and ENG CPS teams</a:t>
            </a:r>
          </a:p>
          <a:p>
            <a:r>
              <a:rPr lang="en-US" sz="3200" dirty="0"/>
              <a:t>…. to our AAAS Fellows</a:t>
            </a:r>
          </a:p>
          <a:p>
            <a:r>
              <a:rPr lang="en-US" sz="3200" dirty="0"/>
              <a:t>…. to our agency partners</a:t>
            </a:r>
          </a:p>
          <a:p>
            <a:r>
              <a:rPr lang="en-US" sz="3200" dirty="0"/>
              <a:t>…. to the Program Committee</a:t>
            </a:r>
          </a:p>
          <a:p>
            <a:r>
              <a:rPr lang="en-US" sz="3200" dirty="0"/>
              <a:t>…. to the CPS VO</a:t>
            </a:r>
          </a:p>
        </p:txBody>
      </p:sp>
    </p:spTree>
    <p:extLst>
      <p:ext uri="{BB962C8B-B14F-4D97-AF65-F5344CB8AC3E}">
        <p14:creationId xmlns:p14="http://schemas.microsoft.com/office/powerpoint/2010/main" val="242149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499</Words>
  <Application>Microsoft Macintosh PowerPoint</Application>
  <PresentationFormat>Widescreen</PresentationFormat>
  <Paragraphs>92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Convergence Accelerators</vt:lpstr>
      <vt:lpstr>ENG builds and catalyzes partnerships</vt:lpstr>
      <vt:lpstr>CISE Partnerships: Many dimensions</vt:lpstr>
      <vt:lpstr>2019 Budget Process: underway</vt:lpstr>
      <vt:lpstr>PowerPoint Presentation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Kurose, James</dc:creator>
  <cp:lastModifiedBy>Kurose, James</cp:lastModifiedBy>
  <cp:revision>17</cp:revision>
  <cp:lastPrinted>2018-11-14T20:23:23Z</cp:lastPrinted>
  <dcterms:created xsi:type="dcterms:W3CDTF">2018-11-14T10:52:05Z</dcterms:created>
  <dcterms:modified xsi:type="dcterms:W3CDTF">2018-11-14T23:11:10Z</dcterms:modified>
</cp:coreProperties>
</file>