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613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62"/>
    <p:restoredTop sz="94663"/>
  </p:normalViewPr>
  <p:slideViewPr>
    <p:cSldViewPr snapToGrid="0" snapToObjects="1">
      <p:cViewPr varScale="1">
        <p:scale>
          <a:sx n="98" d="100"/>
          <a:sy n="98" d="100"/>
        </p:scale>
        <p:origin x="200" y="504"/>
      </p:cViewPr>
      <p:guideLst>
        <p:guide orient="horz" pos="2160"/>
        <p:guide pos="3840"/>
        <p:guide orient="horz" pos="2613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E5959-0AC9-1E47-A7E7-78DB15622085}" type="datetimeFigureOut">
              <a:rPr lang="en-US" smtClean="0"/>
              <a:t>4/11/22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A3374-B546-404F-8119-70EE0E7E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74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3374-B546-404F-8119-70EE0E7EB0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8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3374-B546-404F-8119-70EE0E7EB0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8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3374-B546-404F-8119-70EE0E7EB0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7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A3374-B546-404F-8119-70EE0E7EB0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4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9080" y="18255"/>
            <a:ext cx="10292239" cy="1139985"/>
          </a:xfrm>
        </p:spPr>
        <p:txBody>
          <a:bodyPr>
            <a:normAutofit/>
          </a:bodyPr>
          <a:lstStyle>
            <a:lvl1pPr>
              <a:defRPr sz="4000"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5600" y="2171699"/>
            <a:ext cx="4114801" cy="1907637"/>
          </a:xfrm>
        </p:spPr>
        <p:txBody>
          <a:bodyPr/>
          <a:lstStyle/>
          <a:p>
            <a:pPr lvl="0"/>
            <a:r>
              <a:rPr lang="en-US" dirty="0"/>
              <a:t>Challenge</a:t>
            </a:r>
          </a:p>
          <a:p>
            <a:pPr lvl="1"/>
            <a:r>
              <a:rPr lang="en-US" dirty="0"/>
              <a:t>Key problem(s) to be addressed and their significance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82630" y="4079338"/>
            <a:ext cx="3026740" cy="2029630"/>
          </a:xfrm>
        </p:spPr>
        <p:txBody>
          <a:bodyPr/>
          <a:lstStyle/>
          <a:p>
            <a:pPr lvl="0"/>
            <a:r>
              <a:rPr lang="en-US" dirty="0"/>
              <a:t>Scientific Impact</a:t>
            </a:r>
          </a:p>
          <a:p>
            <a:pPr lvl="1"/>
            <a:r>
              <a:rPr lang="en-US" dirty="0"/>
              <a:t>How might project contributions generalize to other CPS research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C493E0-F735-6C46-8BED-D993EB0D1205}"/>
              </a:ext>
            </a:extLst>
          </p:cNvPr>
          <p:cNvSpPr txBox="1"/>
          <p:nvPr userDrawn="1"/>
        </p:nvSpPr>
        <p:spPr>
          <a:xfrm>
            <a:off x="355600" y="1290320"/>
            <a:ext cx="1145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add: Project Title/Award #/Award Date/Name and Institution per </a:t>
            </a:r>
            <a:r>
              <a:rPr lang="en-US" sz="2400" dirty="0" err="1"/>
              <a:t>Pis</a:t>
            </a:r>
            <a:r>
              <a:rPr lang="en-US" sz="2400" dirty="0"/>
              <a:t>/Co-</a:t>
            </a:r>
            <a:r>
              <a:rPr lang="en-US" sz="2400" dirty="0" err="1"/>
              <a:t>Pis</a:t>
            </a:r>
            <a:endParaRPr lang="en-US" sz="2400" dirty="0"/>
          </a:p>
          <a:p>
            <a:pPr algn="ctr"/>
            <a:r>
              <a:rPr lang="en-US" i="1" dirty="0"/>
              <a:t>(a concise and visual description of your project with limited jargon)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6C2C84D-B2F1-DE46-8726-1C821557924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57188" y="4079340"/>
            <a:ext cx="4114801" cy="2029630"/>
          </a:xfrm>
        </p:spPr>
        <p:txBody>
          <a:bodyPr/>
          <a:lstStyle/>
          <a:p>
            <a:pPr lvl="0"/>
            <a:r>
              <a:rPr lang="en-US" dirty="0"/>
              <a:t>Solution</a:t>
            </a:r>
          </a:p>
          <a:p>
            <a:pPr lvl="1"/>
            <a:r>
              <a:rPr lang="en-US" dirty="0"/>
              <a:t>Technical Approach in brief</a:t>
            </a:r>
          </a:p>
          <a:p>
            <a:pPr lvl="1"/>
            <a:r>
              <a:rPr lang="en-US" dirty="0"/>
              <a:t>Highlight Key Innovations (new contributions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7A0FB33-8EB2-4649-9081-6685E306E4E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671594" y="2184031"/>
            <a:ext cx="4114801" cy="3924937"/>
          </a:xfrm>
        </p:spPr>
        <p:txBody>
          <a:bodyPr/>
          <a:lstStyle>
            <a:lvl2pPr>
              <a:defRPr i="0">
                <a:latin typeface="+mn-lt"/>
              </a:defRPr>
            </a:lvl2pPr>
          </a:lstStyle>
          <a:p>
            <a:pPr lvl="0"/>
            <a:r>
              <a:rPr lang="en-US" dirty="0"/>
              <a:t>Broader Impact</a:t>
            </a:r>
          </a:p>
          <a:p>
            <a:pPr lvl="1"/>
            <a:r>
              <a:rPr lang="en-US" dirty="0"/>
              <a:t>What is the impact on society?</a:t>
            </a:r>
          </a:p>
          <a:p>
            <a:pPr lvl="1"/>
            <a:r>
              <a:rPr lang="en-US" dirty="0"/>
              <a:t>Who will care?</a:t>
            </a:r>
          </a:p>
          <a:p>
            <a:pPr lvl="1"/>
            <a:r>
              <a:rPr lang="en-US" dirty="0"/>
              <a:t>Education and Outreach</a:t>
            </a:r>
          </a:p>
          <a:p>
            <a:pPr lvl="1"/>
            <a:r>
              <a:rPr lang="en-US" dirty="0"/>
              <a:t>Quantify potential impacts</a:t>
            </a:r>
            <a:br>
              <a:rPr lang="en-US" dirty="0"/>
            </a:br>
            <a:r>
              <a:rPr lang="en-US" dirty="0"/>
              <a:t>If possible. How much better? Not just improved.</a:t>
            </a:r>
          </a:p>
          <a:p>
            <a:pPr lvl="1"/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2851FE7D-75F8-2D44-A13D-F09964910236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555034" y="2171701"/>
            <a:ext cx="3054336" cy="19076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1395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0049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FCCD8-DE09-C34E-A02A-0371595C3FF3}" type="datetimeFigureOut">
              <a:rPr lang="en-US" smtClean="0"/>
              <a:t>4/11/22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36F97-749F-B546-B03C-782E358BD1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98224-B8EB-6B40-AA09-3BBAEF7397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5426" b="42902"/>
          <a:stretch/>
        </p:blipFill>
        <p:spPr>
          <a:xfrm>
            <a:off x="-2" y="1"/>
            <a:ext cx="12233313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1C68EE-0408-0447-80FA-E5AE94106BC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25032" b="25032"/>
          <a:stretch/>
        </p:blipFill>
        <p:spPr>
          <a:xfrm>
            <a:off x="-1" y="6258717"/>
            <a:ext cx="12192001" cy="5905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2F4B2C1-A1AD-AF42-B77B-2077F543A753}"/>
              </a:ext>
            </a:extLst>
          </p:cNvPr>
          <p:cNvSpPr txBox="1">
            <a:spLocks/>
          </p:cNvSpPr>
          <p:nvPr userDrawn="1"/>
        </p:nvSpPr>
        <p:spPr>
          <a:xfrm>
            <a:off x="83748" y="6325080"/>
            <a:ext cx="7650956" cy="2289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aseline="0" dirty="0">
                <a:solidFill>
                  <a:schemeClr val="bg1"/>
                </a:solidFill>
                <a:latin typeface="+mn-lt"/>
              </a:rPr>
              <a:t>2022 NRI &amp; FRR Principal Investigators' Meeting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11595AE3-DE84-B34F-9F38-330464B33119}"/>
              </a:ext>
            </a:extLst>
          </p:cNvPr>
          <p:cNvSpPr txBox="1">
            <a:spLocks/>
          </p:cNvSpPr>
          <p:nvPr userDrawn="1"/>
        </p:nvSpPr>
        <p:spPr>
          <a:xfrm>
            <a:off x="83748" y="6525731"/>
            <a:ext cx="8825658" cy="294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April 19-22, 2022</a:t>
            </a:r>
          </a:p>
        </p:txBody>
      </p:sp>
    </p:spTree>
    <p:extLst>
      <p:ext uri="{BB962C8B-B14F-4D97-AF65-F5344CB8AC3E}">
        <p14:creationId xmlns:p14="http://schemas.microsoft.com/office/powerpoint/2010/main" val="334408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f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tiff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iff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1529EB-F4AE-4149-82C9-8AAA48BF7933}"/>
              </a:ext>
            </a:extLst>
          </p:cNvPr>
          <p:cNvSpPr txBox="1">
            <a:spLocks/>
          </p:cNvSpPr>
          <p:nvPr/>
        </p:nvSpPr>
        <p:spPr>
          <a:xfrm>
            <a:off x="276181" y="217863"/>
            <a:ext cx="10515600" cy="86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NRI:INT:COLLAB: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 Active Contact Pads with Tunable Stiffness and Adhesion for Customizable Robotic Grasping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69B1A-8BE9-4745-B399-2CAC97EEF099}"/>
              </a:ext>
            </a:extLst>
          </p:cNvPr>
          <p:cNvSpPr txBox="1"/>
          <p:nvPr/>
        </p:nvSpPr>
        <p:spPr>
          <a:xfrm>
            <a:off x="355600" y="1290320"/>
            <a:ext cx="1145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675" algn="ctr"/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CMMI 1830362 • </a:t>
            </a:r>
            <a:r>
              <a:rPr 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Carmel Majidi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(CMU) • </a:t>
            </a:r>
            <a:r>
              <a:rPr 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Kevin Turner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(Penn) • </a:t>
            </a:r>
            <a:r>
              <a:rPr lang="en-US" sz="2000" b="1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Wanliang</a:t>
            </a:r>
            <a:r>
              <a:rPr lang="en-US" sz="2000" b="1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Shan </a:t>
            </a: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(Syracuse)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B2A7EC2-1C89-B542-8680-1F59968F2B6D}"/>
              </a:ext>
            </a:extLst>
          </p:cNvPr>
          <p:cNvSpPr txBox="1">
            <a:spLocks/>
          </p:cNvSpPr>
          <p:nvPr/>
        </p:nvSpPr>
        <p:spPr>
          <a:xfrm>
            <a:off x="3335807" y="1975474"/>
            <a:ext cx="2731617" cy="35922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CHALLENGE</a:t>
            </a:r>
          </a:p>
          <a:p>
            <a:pPr marL="236538" indent="-2365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Universal &amp; Customizable Robot Grasping </a:t>
            </a:r>
          </a:p>
          <a:p>
            <a:pPr marL="236538" indent="-236538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Match the versatility of natural grippers in handling a wide variety of objects.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94ECDC-B711-944B-8918-3C8A25E9C043}"/>
              </a:ext>
            </a:extLst>
          </p:cNvPr>
          <p:cNvSpPr txBox="1"/>
          <p:nvPr/>
        </p:nvSpPr>
        <p:spPr>
          <a:xfrm>
            <a:off x="6208916" y="1953275"/>
            <a:ext cx="5930006" cy="2173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SOLUTIONS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  <a:p>
            <a:pPr marL="236538" indent="-2254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Polymer composites that dynamically change modulus and adhesion in response to electrical stimulation</a:t>
            </a:r>
          </a:p>
          <a:p>
            <a:pPr marL="236538" indent="-2254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 robotic end effectors for grasping and manipulation</a:t>
            </a:r>
          </a:p>
          <a:p>
            <a:pPr marL="236538" indent="-225425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Sensing stickers for measuring interfacial forces</a:t>
            </a:r>
          </a:p>
          <a:p>
            <a:pPr>
              <a:lnSpc>
                <a:spcPct val="114000"/>
              </a:lnSpc>
            </a:pPr>
            <a:endParaRPr lang="en-US" sz="2400" dirty="0"/>
          </a:p>
        </p:txBody>
      </p:sp>
      <p:pic>
        <p:nvPicPr>
          <p:cNvPr id="18" name="Picture 17" descr="A close up of a machine&#10;&#10;Description automatically generated">
            <a:extLst>
              <a:ext uri="{FF2B5EF4-FFF2-40B4-BE49-F238E27FC236}">
                <a16:creationId xmlns:a16="http://schemas.microsoft.com/office/drawing/2014/main" id="{4521BDB2-9430-1243-BECC-74695034AA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36667" r="47917" b="35926"/>
          <a:stretch/>
        </p:blipFill>
        <p:spPr>
          <a:xfrm rot="5400000">
            <a:off x="11983" y="2243857"/>
            <a:ext cx="3592207" cy="30554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CC0E7D8-31A4-0E41-A1EE-8CB728707E29}"/>
              </a:ext>
            </a:extLst>
          </p:cNvPr>
          <p:cNvGrpSpPr/>
          <p:nvPr/>
        </p:nvGrpSpPr>
        <p:grpSpPr>
          <a:xfrm>
            <a:off x="6435151" y="3732171"/>
            <a:ext cx="5477535" cy="1967555"/>
            <a:chOff x="6826568" y="4190367"/>
            <a:chExt cx="4829726" cy="173485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7EB9EA1-DCF8-6240-92CF-DA963BAC9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56" t="19592" r="36324" b="26646"/>
            <a:stretch/>
          </p:blipFill>
          <p:spPr>
            <a:xfrm flipH="1">
              <a:off x="8381444" y="4190367"/>
              <a:ext cx="1598293" cy="173485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7406CA8-59C4-2346-B0E1-CB47879D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7999" y="4248276"/>
              <a:ext cx="1598295" cy="163635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897254A-FA5C-454B-9800-9653B94A8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6568" y="4262050"/>
              <a:ext cx="1598295" cy="1580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87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1529EB-F4AE-4149-82C9-8AAA48BF7933}"/>
              </a:ext>
            </a:extLst>
          </p:cNvPr>
          <p:cNvSpPr txBox="1">
            <a:spLocks/>
          </p:cNvSpPr>
          <p:nvPr/>
        </p:nvSpPr>
        <p:spPr>
          <a:xfrm>
            <a:off x="276181" y="217863"/>
            <a:ext cx="10515600" cy="86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NRI:INT:COLLAB: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 Active Contact Pads with Tunable Stiffness and Adhesion for Customizable Robotic Grasping</a:t>
            </a:r>
            <a:endParaRPr lang="en-US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742FD1-A853-D341-82A8-F66D828E3916}"/>
              </a:ext>
            </a:extLst>
          </p:cNvPr>
          <p:cNvGrpSpPr/>
          <p:nvPr/>
        </p:nvGrpSpPr>
        <p:grpSpPr>
          <a:xfrm>
            <a:off x="168170" y="1806223"/>
            <a:ext cx="11805572" cy="3943067"/>
            <a:chOff x="-289030" y="1694680"/>
            <a:chExt cx="15459020" cy="51633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67F7104-1474-0445-AA96-F0C461074079}"/>
                </a:ext>
              </a:extLst>
            </p:cNvPr>
            <p:cNvGrpSpPr/>
            <p:nvPr/>
          </p:nvGrpSpPr>
          <p:grpSpPr>
            <a:xfrm>
              <a:off x="-289030" y="1694680"/>
              <a:ext cx="15459020" cy="2200592"/>
              <a:chOff x="16981700" y="9290861"/>
              <a:chExt cx="15459020" cy="22005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7230B08-1FFB-0147-B4A6-F04888F764EF}"/>
                  </a:ext>
                </a:extLst>
              </p:cNvPr>
              <p:cNvSpPr/>
              <p:nvPr/>
            </p:nvSpPr>
            <p:spPr>
              <a:xfrm>
                <a:off x="26230825" y="9346575"/>
                <a:ext cx="6209895" cy="1894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Discovery of novel stiffness &amp; adhesion tuning materials</a:t>
                </a:r>
              </a:p>
              <a:p>
                <a:r>
                  <a:rPr lang="en-US" sz="1600" dirty="0" err="1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Nasab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A.M., Sharifi, S., Chen, S., Jiao, Y. and Shan, W., </a:t>
                </a:r>
                <a:r>
                  <a:rPr lang="en-US" sz="1600" i="1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Advanced Intelligent Systems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2000166 (2020).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9529189-35E9-C141-A1B3-0A8C9AE1D98D}"/>
                  </a:ext>
                </a:extLst>
              </p:cNvPr>
              <p:cNvGrpSpPr/>
              <p:nvPr/>
            </p:nvGrpSpPr>
            <p:grpSpPr>
              <a:xfrm>
                <a:off x="16981700" y="9290861"/>
                <a:ext cx="9111287" cy="2200592"/>
                <a:chOff x="17356865" y="7785336"/>
                <a:chExt cx="9111287" cy="2200592"/>
              </a:xfrm>
            </p:grpSpPr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472E0416-A0CD-4D47-A942-7545652268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0000" t="8877"/>
                <a:stretch/>
              </p:blipFill>
              <p:spPr>
                <a:xfrm>
                  <a:off x="17356865" y="7785336"/>
                  <a:ext cx="1709057" cy="2200592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7D7E4D08-853E-7E42-B1DC-5B2E9A00BC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9125065" y="7804809"/>
                  <a:ext cx="7343087" cy="216644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DDE8F6-126F-9E4E-ACF6-416FB3258EE6}"/>
                </a:ext>
              </a:extLst>
            </p:cNvPr>
            <p:cNvGrpSpPr/>
            <p:nvPr/>
          </p:nvGrpSpPr>
          <p:grpSpPr>
            <a:xfrm>
              <a:off x="-171785" y="4132279"/>
              <a:ext cx="15341775" cy="2725721"/>
              <a:chOff x="17098945" y="11570854"/>
              <a:chExt cx="15341775" cy="272572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A5BE10-156E-3142-9A6B-3DD17021A6C2}"/>
                  </a:ext>
                </a:extLst>
              </p:cNvPr>
              <p:cNvGrpSpPr/>
              <p:nvPr/>
            </p:nvGrpSpPr>
            <p:grpSpPr>
              <a:xfrm>
                <a:off x="22420215" y="11570854"/>
                <a:ext cx="10020505" cy="2725721"/>
                <a:chOff x="24307173" y="11653911"/>
                <a:chExt cx="7707094" cy="2096440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66F4A3F9-F89D-C64F-A4A2-E83FF1B89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307173" y="11653911"/>
                  <a:ext cx="2987840" cy="2096440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7D99E74-9EC2-FC40-B12D-462F89BC88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453772" y="11812064"/>
                  <a:ext cx="2357092" cy="1727823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C283D41D-5468-024A-A0F5-F39C539DD7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893367" y="11869525"/>
                  <a:ext cx="2120900" cy="1612900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D8D6B1-83E4-C847-AF26-3D969305CA51}"/>
                  </a:ext>
                </a:extLst>
              </p:cNvPr>
              <p:cNvSpPr txBox="1"/>
              <p:nvPr/>
            </p:nvSpPr>
            <p:spPr>
              <a:xfrm>
                <a:off x="17098945" y="11612441"/>
                <a:ext cx="5799102" cy="2539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0" i="0" u="none" strike="noStrike" dirty="0"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Computational Modeling of Soft Gripper Mechanics</a:t>
                </a:r>
              </a:p>
              <a:p>
                <a:pPr marL="238125" indent="-238125"/>
                <a:r>
                  <a:rPr lang="en-US" sz="1600" b="0" i="0" u="none" strike="noStrike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Zhao, C., Chen, X., Shan, W. and Wan, K.T., </a:t>
                </a:r>
                <a:r>
                  <a:rPr lang="en-US" sz="1600" b="0" i="1" u="none" strike="noStrike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International Journal of Solids and Structures</a:t>
                </a:r>
                <a:r>
                  <a:rPr lang="en-US" sz="1600" b="0" i="0" u="none" strike="noStrike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 </a:t>
                </a:r>
                <a:r>
                  <a:rPr lang="en-US" sz="1600" b="0" i="1" u="none" strike="noStrike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236</a:t>
                </a:r>
                <a:r>
                  <a:rPr lang="en-US" sz="1600" b="0" i="0" u="none" strike="noStrike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p.111351 (2022).</a:t>
                </a:r>
              </a:p>
              <a:p>
                <a:pPr marL="238125" indent="-238125"/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Stabile, C.J., Levine, D.J., </a:t>
                </a:r>
                <a:r>
                  <a:rPr lang="en-US" sz="1600" dirty="0" err="1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Iyer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, G.M., Majidi, C., and Turner, K.T., </a:t>
                </a:r>
                <a:r>
                  <a:rPr lang="en-US" sz="1600" i="1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IEEE RA-L </a:t>
                </a:r>
                <a:r>
                  <a:rPr lang="en-US" sz="1600" dirty="0">
                    <a:solidFill>
                      <a:schemeClr val="bg1">
                        <a:lumMod val="50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(2022).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9E4F250-213C-8845-8AF2-E5ED5238E49C}"/>
              </a:ext>
            </a:extLst>
          </p:cNvPr>
          <p:cNvSpPr txBox="1"/>
          <p:nvPr/>
        </p:nvSpPr>
        <p:spPr>
          <a:xfrm>
            <a:off x="238656" y="1331478"/>
            <a:ext cx="5930006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SCIENTIFIC IMPACT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1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1529EB-F4AE-4149-82C9-8AAA48BF7933}"/>
              </a:ext>
            </a:extLst>
          </p:cNvPr>
          <p:cNvSpPr txBox="1">
            <a:spLocks/>
          </p:cNvSpPr>
          <p:nvPr/>
        </p:nvSpPr>
        <p:spPr>
          <a:xfrm>
            <a:off x="276181" y="217863"/>
            <a:ext cx="10515600" cy="86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NRI:INT:COLLAB: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 Active Contact Pads with Tunable Stiffness and Adhesion for Customizable Robotic Grasping</a:t>
            </a:r>
            <a:endParaRPr lang="en-US" i="1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0242ED-0E92-2841-8199-68489803DF5B}"/>
              </a:ext>
            </a:extLst>
          </p:cNvPr>
          <p:cNvGrpSpPr/>
          <p:nvPr/>
        </p:nvGrpSpPr>
        <p:grpSpPr>
          <a:xfrm>
            <a:off x="424591" y="1464179"/>
            <a:ext cx="3993336" cy="1328837"/>
            <a:chOff x="17897188" y="5375768"/>
            <a:chExt cx="6786389" cy="225826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EF46D1-D207-8646-BA93-F991E8058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97188" y="5375768"/>
              <a:ext cx="2415555" cy="22582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AF68AF9-F2C8-2947-8771-BE6942A04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012"/>
            <a:stretch/>
          </p:blipFill>
          <p:spPr>
            <a:xfrm>
              <a:off x="22737717" y="5375768"/>
              <a:ext cx="1945860" cy="22582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64B27F9-DD93-224C-B849-E07471933D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77" r="50719"/>
            <a:stretch/>
          </p:blipFill>
          <p:spPr>
            <a:xfrm>
              <a:off x="20472009" y="5375768"/>
              <a:ext cx="2106442" cy="225826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BFE7B31-BEC6-744C-9E31-A6D94C234B91}"/>
              </a:ext>
            </a:extLst>
          </p:cNvPr>
          <p:cNvGrpSpPr/>
          <p:nvPr/>
        </p:nvGrpSpPr>
        <p:grpSpPr>
          <a:xfrm>
            <a:off x="4577949" y="1469732"/>
            <a:ext cx="2527467" cy="1328837"/>
            <a:chOff x="21102526" y="20491389"/>
            <a:chExt cx="5072568" cy="266694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6F754AD-2F47-F144-AEC3-B79924BEA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102526" y="20491389"/>
              <a:ext cx="2635249" cy="265122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89209EB-AE70-7C44-80C3-8CFA90E58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842721" y="20499756"/>
              <a:ext cx="2332373" cy="2658578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67B5C35-A0CB-6F4E-AFCE-525F3744E2DD}"/>
              </a:ext>
            </a:extLst>
          </p:cNvPr>
          <p:cNvSpPr/>
          <p:nvPr/>
        </p:nvSpPr>
        <p:spPr>
          <a:xfrm>
            <a:off x="355600" y="2871809"/>
            <a:ext cx="909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Coulson, R., Stabile, C.J., Turner, K.T. and Majidi, C.,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Robotics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press (2021).</a:t>
            </a:r>
          </a:p>
          <a:p>
            <a:pPr marL="287338" indent="-287338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Coulson, R., Li, C., Majidi, C. and Pollard, N.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IEEE-RAS Humanoids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(2021).</a:t>
            </a:r>
          </a:p>
          <a:p>
            <a:pPr marL="287338" indent="-287338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Luo, A.,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Pande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S.S., and Turner, K.T.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Robotics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press (2022).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E2C9681-11B7-AE4C-80C1-04B006B49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6642" y="1476922"/>
            <a:ext cx="2265558" cy="135933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1CD1438-931C-8040-9B7E-21C82A25902B}"/>
              </a:ext>
            </a:extLst>
          </p:cNvPr>
          <p:cNvSpPr/>
          <p:nvPr/>
        </p:nvSpPr>
        <p:spPr>
          <a:xfrm>
            <a:off x="2893059" y="5381078"/>
            <a:ext cx="9096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Hellebrekers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, T., Zhang, K., Veloso, M., Kroemer, O. and Majidi, C.,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IEEE/RSJ IROS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 (2020).</a:t>
            </a: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Hellebrekers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T., Chang, N., Chin, K., Ford, M.J., Kroemer, O. and Majidi, C.,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IEEE RA-L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 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(3), 3892-3898 (2020).</a:t>
            </a:r>
          </a:p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Bhirangi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R.,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Hellebrekers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T., Majidi, C. and Gupta, A.,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Conference on Robot Learning (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CoRL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(2021).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324508-6180-074E-8343-6EFABD48EB07}"/>
              </a:ext>
            </a:extLst>
          </p:cNvPr>
          <p:cNvGrpSpPr/>
          <p:nvPr/>
        </p:nvGrpSpPr>
        <p:grpSpPr>
          <a:xfrm>
            <a:off x="2962050" y="3851272"/>
            <a:ext cx="9027609" cy="1517486"/>
            <a:chOff x="17142938" y="15340154"/>
            <a:chExt cx="17126358" cy="287883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16EF017-4EFF-D04F-93B7-B0396D723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72315" y="15562280"/>
              <a:ext cx="5645509" cy="265671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A28ED97-0B18-4743-B026-62FBB8024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142938" y="15340154"/>
              <a:ext cx="4340063" cy="287883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9139D6E-6977-0C4B-8F1E-C994A379E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480166" y="15562280"/>
              <a:ext cx="3013098" cy="265671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3683BE0-4FBD-E447-BF82-D77D31D04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610054" y="15562280"/>
              <a:ext cx="3659242" cy="265671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6D13285-70E4-C043-BE44-CC30404549C1}"/>
              </a:ext>
            </a:extLst>
          </p:cNvPr>
          <p:cNvSpPr/>
          <p:nvPr/>
        </p:nvSpPr>
        <p:spPr>
          <a:xfrm>
            <a:off x="9460620" y="1460761"/>
            <a:ext cx="2529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Robot Gripper Implementations with Novel Material Architectures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992ED0-8BEF-B044-AE22-047A7AFEE365}"/>
              </a:ext>
            </a:extLst>
          </p:cNvPr>
          <p:cNvSpPr/>
          <p:nvPr/>
        </p:nvSpPr>
        <p:spPr>
          <a:xfrm>
            <a:off x="355600" y="3865090"/>
            <a:ext cx="26064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Soft Magnetic Skin for Tactile Sensing and Grasp Detection</a:t>
            </a:r>
          </a:p>
        </p:txBody>
      </p:sp>
    </p:spTree>
    <p:extLst>
      <p:ext uri="{BB962C8B-B14F-4D97-AF65-F5344CB8AC3E}">
        <p14:creationId xmlns:p14="http://schemas.microsoft.com/office/powerpoint/2010/main" val="256985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1529EB-F4AE-4149-82C9-8AAA48BF7933}"/>
              </a:ext>
            </a:extLst>
          </p:cNvPr>
          <p:cNvSpPr txBox="1">
            <a:spLocks/>
          </p:cNvSpPr>
          <p:nvPr/>
        </p:nvSpPr>
        <p:spPr>
          <a:xfrm>
            <a:off x="276181" y="217863"/>
            <a:ext cx="10515600" cy="861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NRI:INT:COLLAB: </a:t>
            </a: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Soft Active Contact Pads with Tunable Stiffness and Adhesion for Customizable Robotic Grasping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FD4764-0C46-E344-80C1-38D03B82054A}"/>
              </a:ext>
            </a:extLst>
          </p:cNvPr>
          <p:cNvSpPr txBox="1"/>
          <p:nvPr/>
        </p:nvSpPr>
        <p:spPr>
          <a:xfrm>
            <a:off x="238656" y="1331478"/>
            <a:ext cx="5930006" cy="474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BROADER IMPACT</a:t>
            </a:r>
            <a:endParaRPr lang="en-US" sz="2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D726FB0-85A5-3047-9B9E-8453224C3D5E}"/>
              </a:ext>
            </a:extLst>
          </p:cNvPr>
          <p:cNvSpPr txBox="1">
            <a:spLocks/>
          </p:cNvSpPr>
          <p:nvPr/>
        </p:nvSpPr>
        <p:spPr>
          <a:xfrm>
            <a:off x="238656" y="1806223"/>
            <a:ext cx="5370239" cy="2822927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120645" indent="0" algn="l" defTabSz="1462806" rtl="0" eaLnBrk="1" latinLnBrk="0" hangingPunct="1">
              <a:spcBef>
                <a:spcPct val="20000"/>
              </a:spcBef>
              <a:buFont typeface="Arial"/>
              <a:buNone/>
              <a:tabLst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104" indent="-487602" algn="l" defTabSz="1462806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2806" indent="-304751" algn="l" defTabSz="1462806" rtl="0" eaLnBrk="1" latinLnBrk="0" hangingPunct="1">
              <a:spcBef>
                <a:spcPct val="20000"/>
              </a:spcBef>
              <a:buFont typeface="Arial"/>
              <a:buChar char="•"/>
              <a:defRPr sz="28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89458" indent="-304751" algn="l" defTabSz="1462806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209" indent="-304751" algn="l" defTabSz="1462806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045432" indent="-731402" algn="l" defTabSz="1462806" rtl="0" eaLnBrk="1" latinLnBrk="0" hangingPunct="1">
              <a:spcBef>
                <a:spcPct val="20000"/>
              </a:spcBef>
              <a:buFont typeface="Arial"/>
              <a:buChar char="•"/>
              <a:defRPr sz="5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508238" indent="-731402" algn="l" defTabSz="1462806" rtl="0" eaLnBrk="1" latinLnBrk="0" hangingPunct="1">
              <a:spcBef>
                <a:spcPct val="20000"/>
              </a:spcBef>
              <a:buFont typeface="Arial"/>
              <a:buChar char="•"/>
              <a:defRPr sz="5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1045" indent="-731402" algn="l" defTabSz="1462806" rtl="0" eaLnBrk="1" latinLnBrk="0" hangingPunct="1">
              <a:spcBef>
                <a:spcPct val="20000"/>
              </a:spcBef>
              <a:buFont typeface="Arial"/>
              <a:buChar char="•"/>
              <a:defRPr sz="5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433850" indent="-731402" algn="l" defTabSz="1462806" rtl="0" eaLnBrk="1" latinLnBrk="0" hangingPunct="1">
              <a:spcBef>
                <a:spcPct val="20000"/>
              </a:spcBef>
              <a:buFont typeface="Arial"/>
              <a:buChar char="•"/>
              <a:defRPr sz="5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STEM educational outreach at CMU/Penn/SU</a:t>
            </a:r>
          </a:p>
          <a:p>
            <a:pPr marL="236538" lvl="0" indent="-177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Graduate research training for PhDs and MS researchers</a:t>
            </a:r>
          </a:p>
          <a:p>
            <a:pPr marL="236538" indent="-177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Current exploration of IP licensing and commercial translation of materials technologies with companies in robotics, healthcare, and prosthetics</a:t>
            </a:r>
          </a:p>
        </p:txBody>
      </p:sp>
      <p:pic>
        <p:nvPicPr>
          <p:cNvPr id="1026" name="Picture 2" descr="Christopher Stabile">
            <a:extLst>
              <a:ext uri="{FF2B5EF4-FFF2-40B4-BE49-F238E27FC236}">
                <a16:creationId xmlns:a16="http://schemas.microsoft.com/office/drawing/2014/main" id="{73217FFA-2D4D-7A45-88EA-D6A05A1BA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527" y="1458587"/>
            <a:ext cx="1384873" cy="138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AE8EB2-7E12-D84E-A62D-2A9F83FC3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7" r="11156" b="45386"/>
          <a:stretch/>
        </p:blipFill>
        <p:spPr>
          <a:xfrm>
            <a:off x="9004997" y="1458587"/>
            <a:ext cx="1384873" cy="13740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AA6C76-DFE9-CD4E-8CC5-B8C5CE419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043" r="22277" b="41154"/>
          <a:stretch/>
        </p:blipFill>
        <p:spPr>
          <a:xfrm>
            <a:off x="10479467" y="1458587"/>
            <a:ext cx="1384873" cy="13728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E7C0FF-8C43-EB43-A4B8-123106EA48E0}"/>
              </a:ext>
            </a:extLst>
          </p:cNvPr>
          <p:cNvSpPr txBox="1"/>
          <p:nvPr/>
        </p:nvSpPr>
        <p:spPr>
          <a:xfrm>
            <a:off x="7514464" y="2843460"/>
            <a:ext cx="1490533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Chris Stabile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037B1B-DF96-B646-8015-647EE0371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26" y="3387018"/>
            <a:ext cx="1060761" cy="10607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EE30FA-B089-1049-AE32-1756DFD99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716" y="1533230"/>
            <a:ext cx="1005409" cy="12235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733C8-7856-1B4B-830F-8025460F3D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88" t="677" r="8656" b="1405"/>
          <a:stretch/>
        </p:blipFill>
        <p:spPr>
          <a:xfrm>
            <a:off x="6168662" y="5043731"/>
            <a:ext cx="1060761" cy="96558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4489589-EDCC-7B4B-BDB8-2DE64B185382}"/>
              </a:ext>
            </a:extLst>
          </p:cNvPr>
          <p:cNvSpPr txBox="1"/>
          <p:nvPr/>
        </p:nvSpPr>
        <p:spPr>
          <a:xfrm>
            <a:off x="8952167" y="2831457"/>
            <a:ext cx="1490533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David Levine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3D3C8A-C5C0-744D-B2BB-93D5C70ECE48}"/>
              </a:ext>
            </a:extLst>
          </p:cNvPr>
          <p:cNvSpPr txBox="1"/>
          <p:nvPr/>
        </p:nvSpPr>
        <p:spPr>
          <a:xfrm>
            <a:off x="10462811" y="2831457"/>
            <a:ext cx="1490533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Aoyi</a:t>
            </a: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Luo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EA026-ADDF-3441-8A9B-01360ABDD3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504" t="14213" r="28485" b="27971"/>
          <a:stretch/>
        </p:blipFill>
        <p:spPr>
          <a:xfrm>
            <a:off x="7570009" y="3199572"/>
            <a:ext cx="1345391" cy="13642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883A8D-2F33-9F49-B187-FB5C761CCC28}"/>
              </a:ext>
            </a:extLst>
          </p:cNvPr>
          <p:cNvSpPr txBox="1"/>
          <p:nvPr/>
        </p:nvSpPr>
        <p:spPr>
          <a:xfrm>
            <a:off x="7444961" y="4563835"/>
            <a:ext cx="1629537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Ryan Coulson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7CE9F3-FA8F-E344-B789-CBB59EC78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4943" y="3199572"/>
            <a:ext cx="1023197" cy="136426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717423-CE51-A748-95D8-5CE3A0AA15CA}"/>
              </a:ext>
            </a:extLst>
          </p:cNvPr>
          <p:cNvSpPr txBox="1"/>
          <p:nvPr/>
        </p:nvSpPr>
        <p:spPr>
          <a:xfrm>
            <a:off x="9082611" y="4563835"/>
            <a:ext cx="1345392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Kiyn</a:t>
            </a: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Chin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4DA7A-269B-4347-9C9B-B823A4233D7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178" t="8746" r="27326" b="22005"/>
          <a:stretch/>
        </p:blipFill>
        <p:spPr>
          <a:xfrm>
            <a:off x="10469043" y="3197736"/>
            <a:ext cx="1377517" cy="13679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9647EE1-9AF5-B841-ADEA-74052429EE10}"/>
              </a:ext>
            </a:extLst>
          </p:cNvPr>
          <p:cNvSpPr txBox="1"/>
          <p:nvPr/>
        </p:nvSpPr>
        <p:spPr>
          <a:xfrm>
            <a:off x="10056932" y="4546898"/>
            <a:ext cx="2201740" cy="315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Tess </a:t>
            </a:r>
            <a:r>
              <a:rPr lang="en-US" sz="1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Hellebrekers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38E40-3CB9-1046-A1CC-63392532CCD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8973" t="10110" r="16066" b="32412"/>
          <a:stretch/>
        </p:blipFill>
        <p:spPr>
          <a:xfrm>
            <a:off x="7598265" y="4870635"/>
            <a:ext cx="1384873" cy="137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93C19-DCF0-E746-8D0D-6AC82594992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40344" t="30390" r="20604" b="41006"/>
          <a:stretch/>
        </p:blipFill>
        <p:spPr>
          <a:xfrm>
            <a:off x="9974526" y="4879242"/>
            <a:ext cx="1368811" cy="137287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4B5F181-D358-B34B-B9B9-6D82DC9FBF39}"/>
              </a:ext>
            </a:extLst>
          </p:cNvPr>
          <p:cNvSpPr txBox="1"/>
          <p:nvPr/>
        </p:nvSpPr>
        <p:spPr>
          <a:xfrm>
            <a:off x="11343337" y="5682518"/>
            <a:ext cx="814769" cy="56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Amir </a:t>
            </a:r>
            <a:r>
              <a:rPr lang="en-US" sz="1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Nasab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7389E5-628D-9D47-BF6B-8C328F4B9ABD}"/>
              </a:ext>
            </a:extLst>
          </p:cNvPr>
          <p:cNvSpPr txBox="1"/>
          <p:nvPr/>
        </p:nvSpPr>
        <p:spPr>
          <a:xfrm>
            <a:off x="8977300" y="5647604"/>
            <a:ext cx="814769" cy="560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b="1" dirty="0" err="1">
                <a:latin typeface="Helvetica Neue Light" panose="02000403000000020004" pitchFamily="2" charset="0"/>
                <a:ea typeface="Helvetica Neue Light" panose="02000403000000020004" pitchFamily="2" charset="0"/>
              </a:rPr>
              <a:t>Chenxu</a:t>
            </a:r>
            <a:r>
              <a:rPr lang="en-US" sz="1400" b="1" dirty="0">
                <a:latin typeface="Helvetica Neue Light" panose="02000403000000020004" pitchFamily="2" charset="0"/>
                <a:ea typeface="Helvetica Neue Light" panose="02000403000000020004" pitchFamily="2" charset="0"/>
              </a:rPr>
              <a:t> Zhao</a:t>
            </a:r>
            <a:endParaRPr lang="en-US" sz="1400" dirty="0"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03961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ustom 1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83116E"/>
      </a:accent4>
      <a:accent5>
        <a:srgbClr val="185994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1023</TotalTime>
  <Words>500</Words>
  <Application>Microsoft Macintosh PowerPoint</Application>
  <PresentationFormat>Widescreen</PresentationFormat>
  <Paragraphs>42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Helvetica Neue</vt:lpstr>
      <vt:lpstr>Helvetica Neue Light</vt:lpstr>
      <vt:lpstr>Default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National Robotics Initiative (NRI)  Principal Investigators' Meeting</dc:title>
  <dc:creator>Microsoft Office User</dc:creator>
  <cp:lastModifiedBy>cmajidi</cp:lastModifiedBy>
  <cp:revision>20</cp:revision>
  <dcterms:created xsi:type="dcterms:W3CDTF">2018-10-29T01:51:13Z</dcterms:created>
  <dcterms:modified xsi:type="dcterms:W3CDTF">2022-04-11T14:21:47Z</dcterms:modified>
</cp:coreProperties>
</file>