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3" r:id="rId2"/>
    <p:sldId id="264" r:id="rId3"/>
  </p:sldIdLst>
  <p:sldSz cx="43891200" cy="32918400"/>
  <p:notesSz cx="6858000" cy="9144000"/>
  <p:defaultTextStyle>
    <a:defPPr>
      <a:defRPr lang="en-US"/>
    </a:defPPr>
    <a:lvl1pPr marL="0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1pPr>
    <a:lvl2pPr marL="2194514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2pPr>
    <a:lvl3pPr marL="4389028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3pPr>
    <a:lvl4pPr marL="6583543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4pPr>
    <a:lvl5pPr marL="8778057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5pPr>
    <a:lvl6pPr marL="10972571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6pPr>
    <a:lvl7pPr marL="13167085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7pPr>
    <a:lvl8pPr marL="15361599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8pPr>
    <a:lvl9pPr marL="17556115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803" autoAdjust="0"/>
  </p:normalViewPr>
  <p:slideViewPr>
    <p:cSldViewPr>
      <p:cViewPr>
        <p:scale>
          <a:sx n="23" d="100"/>
          <a:sy n="23" d="100"/>
        </p:scale>
        <p:origin x="-1592" y="-104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75063-9993-4DEC-A066-72797459C389}" type="datetimeFigureOut">
              <a:rPr lang="en-US" smtClean="0"/>
              <a:t>9/5/17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A1022-717D-459B-AEC5-1E47678CE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58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902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194514" algn="l" defTabSz="438902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389028" algn="l" defTabSz="438902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583543" algn="l" defTabSz="438902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778057" algn="l" defTabSz="438902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972571" algn="l" defTabSz="438902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3167085" algn="l" defTabSz="438902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361599" algn="l" defTabSz="438902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556115" algn="l" defTabSz="4389028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CPS is a multi-disciplinary program, and PI Meeting</a:t>
            </a:r>
            <a:r>
              <a:rPr lang="en-US" baseline="0" dirty="0" smtClean="0"/>
              <a:t> attendees include academics, industry professionals, government representatives, and others with wide-ranging expertise. Building continuing support for the CPS program and growing the CPS community requires that we convey the essence and broader impacts of CPS-funded research to diverse stakeholders in a clear, concise, and visual way, quantifying impacts where possible.  The summary should be understandable by the broader CPS community– those who know CPS, but aren’t in your specific domain.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Use this template as a guide to prepare your project abstract, poster, video, and presentation (if you are invited to give a project presentation). This template is only a guide in which you can use your own graphics but are encouraged to address </a:t>
            </a:r>
            <a:r>
              <a:rPr lang="en-US" baseline="0" smtClean="0"/>
              <a:t>the topics </a:t>
            </a:r>
            <a:r>
              <a:rPr lang="en-US" baseline="0" dirty="0" smtClean="0"/>
              <a:t>requested at a minimum.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For all PIs invited to present, please prepare 1-2 slides addressing the topics identified. Consider including your graphic on a separate slide if space is a concern. These slides may be used to promote the program both within and outside NSF. For project abstract, posters, and videos, please prepare one page for each.     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3A1022-717D-459B-AEC5-1E47678CE4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85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15FE-86DA-46E8-97A8-F979ED4F2AC8}" type="datetimeFigureOut">
              <a:rPr lang="en-US" smtClean="0"/>
              <a:t>9/5/17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605-7E30-478A-B494-E42CC6F5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39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5841" y="731520"/>
            <a:ext cx="28534905" cy="2926080"/>
          </a:xfrm>
          <a:prstGeom prst="rect">
            <a:avLst/>
          </a:prstGeom>
        </p:spPr>
        <p:txBody>
          <a:bodyPr lIns="438903" tIns="219451" rIns="438903" bIns="21945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15FE-86DA-46E8-97A8-F979ED4F2AC8}" type="datetimeFigureOut">
              <a:rPr lang="en-US" smtClean="0"/>
              <a:t>9/5/17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605-7E30-478A-B494-E42CC6F5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99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3"/>
            <a:ext cx="37307520" cy="6537960"/>
          </a:xfrm>
          <a:prstGeom prst="rect">
            <a:avLst/>
          </a:prstGeom>
        </p:spPr>
        <p:txBody>
          <a:bodyPr lIns="438903" tIns="219451" rIns="438903" bIns="219451"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5"/>
            <a:ext cx="37307520" cy="7200897"/>
          </a:xfrm>
        </p:spPr>
        <p:txBody>
          <a:bodyPr anchor="b"/>
          <a:lstStyle>
            <a:lvl1pPr marL="0" indent="0">
              <a:buNone/>
              <a:defRPr sz="9700">
                <a:solidFill>
                  <a:schemeClr val="tx1">
                    <a:tint val="75000"/>
                  </a:schemeClr>
                </a:solidFill>
              </a:defRPr>
            </a:lvl1pPr>
            <a:lvl2pPr marL="2194514" indent="0">
              <a:buNone/>
              <a:defRPr sz="8700">
                <a:solidFill>
                  <a:schemeClr val="tx1">
                    <a:tint val="75000"/>
                  </a:schemeClr>
                </a:solidFill>
              </a:defRPr>
            </a:lvl2pPr>
            <a:lvl3pPr marL="4389028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54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057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571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085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599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115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15FE-86DA-46E8-97A8-F979ED4F2AC8}" type="datetimeFigureOut">
              <a:rPr lang="en-US" smtClean="0"/>
              <a:t>9/5/17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605-7E30-478A-B494-E42CC6F5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39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5841" y="731520"/>
            <a:ext cx="28534905" cy="2926080"/>
          </a:xfrm>
          <a:prstGeom prst="rect">
            <a:avLst/>
          </a:prstGeom>
        </p:spPr>
        <p:txBody>
          <a:bodyPr lIns="438903" tIns="219451" rIns="438903" bIns="21945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2"/>
            <a:ext cx="19385280" cy="21724623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2"/>
            <a:ext cx="19385280" cy="21724623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15FE-86DA-46E8-97A8-F979ED4F2AC8}" type="datetimeFigureOut">
              <a:rPr lang="en-US" smtClean="0"/>
              <a:t>9/5/17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605-7E30-478A-B494-E42CC6F5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2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5841" y="731520"/>
            <a:ext cx="28534905" cy="2926080"/>
          </a:xfrm>
          <a:prstGeom prst="rect">
            <a:avLst/>
          </a:prstGeom>
        </p:spPr>
        <p:txBody>
          <a:bodyPr lIns="438903" tIns="219451" rIns="438903" bIns="219451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1" y="7368543"/>
            <a:ext cx="19392903" cy="3070857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14" indent="0">
              <a:buNone/>
              <a:defRPr sz="9700" b="1"/>
            </a:lvl2pPr>
            <a:lvl3pPr marL="4389028" indent="0">
              <a:buNone/>
              <a:defRPr sz="8700" b="1"/>
            </a:lvl3pPr>
            <a:lvl4pPr marL="6583543" indent="0">
              <a:buNone/>
              <a:defRPr sz="7700" b="1"/>
            </a:lvl4pPr>
            <a:lvl5pPr marL="8778057" indent="0">
              <a:buNone/>
              <a:defRPr sz="7700" b="1"/>
            </a:lvl5pPr>
            <a:lvl6pPr marL="10972571" indent="0">
              <a:buNone/>
              <a:defRPr sz="7700" b="1"/>
            </a:lvl6pPr>
            <a:lvl7pPr marL="13167085" indent="0">
              <a:buNone/>
              <a:defRPr sz="7700" b="1"/>
            </a:lvl7pPr>
            <a:lvl8pPr marL="15361599" indent="0">
              <a:buNone/>
              <a:defRPr sz="7700" b="1"/>
            </a:lvl8pPr>
            <a:lvl9pPr marL="17556115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1" y="10439400"/>
            <a:ext cx="19392903" cy="18966183"/>
          </a:xfrm>
        </p:spPr>
        <p:txBody>
          <a:bodyPr/>
          <a:lstStyle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3" y="7368543"/>
            <a:ext cx="19400520" cy="3070857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14" indent="0">
              <a:buNone/>
              <a:defRPr sz="9700" b="1"/>
            </a:lvl2pPr>
            <a:lvl3pPr marL="4389028" indent="0">
              <a:buNone/>
              <a:defRPr sz="8700" b="1"/>
            </a:lvl3pPr>
            <a:lvl4pPr marL="6583543" indent="0">
              <a:buNone/>
              <a:defRPr sz="7700" b="1"/>
            </a:lvl4pPr>
            <a:lvl5pPr marL="8778057" indent="0">
              <a:buNone/>
              <a:defRPr sz="7700" b="1"/>
            </a:lvl5pPr>
            <a:lvl6pPr marL="10972571" indent="0">
              <a:buNone/>
              <a:defRPr sz="7700" b="1"/>
            </a:lvl6pPr>
            <a:lvl7pPr marL="13167085" indent="0">
              <a:buNone/>
              <a:defRPr sz="7700" b="1"/>
            </a:lvl7pPr>
            <a:lvl8pPr marL="15361599" indent="0">
              <a:buNone/>
              <a:defRPr sz="7700" b="1"/>
            </a:lvl8pPr>
            <a:lvl9pPr marL="17556115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3" y="10439400"/>
            <a:ext cx="19400520" cy="18966183"/>
          </a:xfrm>
        </p:spPr>
        <p:txBody>
          <a:bodyPr/>
          <a:lstStyle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15FE-86DA-46E8-97A8-F979ED4F2AC8}" type="datetimeFigureOut">
              <a:rPr lang="en-US" smtClean="0"/>
              <a:t>9/5/17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605-7E30-478A-B494-E42CC6F5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87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5841" y="731520"/>
            <a:ext cx="28534905" cy="2926080"/>
          </a:xfrm>
          <a:prstGeom prst="rect">
            <a:avLst/>
          </a:prstGeom>
        </p:spPr>
        <p:txBody>
          <a:bodyPr lIns="438903" tIns="219451" rIns="438903" bIns="21945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15FE-86DA-46E8-97A8-F979ED4F2AC8}" type="datetimeFigureOut">
              <a:rPr lang="en-US" smtClean="0"/>
              <a:t>9/5/17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605-7E30-478A-B494-E42CC6F5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078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15FE-86DA-46E8-97A8-F979ED4F2AC8}" type="datetimeFigureOut">
              <a:rPr lang="en-US" smtClean="0"/>
              <a:t>9/5/17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605-7E30-478A-B494-E42CC6F5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55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3" cy="5577840"/>
          </a:xfrm>
          <a:prstGeom prst="rect">
            <a:avLst/>
          </a:prstGeom>
        </p:spPr>
        <p:txBody>
          <a:bodyPr lIns="438903" tIns="219451" rIns="438903" bIns="219451" anchor="b"/>
          <a:lstStyle>
            <a:lvl1pPr algn="l">
              <a:defRPr sz="9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2"/>
            <a:ext cx="24536400" cy="28094943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700"/>
            </a:lvl4pPr>
            <a:lvl5pPr>
              <a:defRPr sz="9700"/>
            </a:lvl5pPr>
            <a:lvl6pPr>
              <a:defRPr sz="9700"/>
            </a:lvl6pPr>
            <a:lvl7pPr>
              <a:defRPr sz="9700"/>
            </a:lvl7pPr>
            <a:lvl8pPr>
              <a:defRPr sz="9700"/>
            </a:lvl8pPr>
            <a:lvl9pPr>
              <a:defRPr sz="9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2"/>
            <a:ext cx="14439903" cy="22517103"/>
          </a:xfrm>
        </p:spPr>
        <p:txBody>
          <a:bodyPr/>
          <a:lstStyle>
            <a:lvl1pPr marL="0" indent="0">
              <a:buNone/>
              <a:defRPr sz="6700"/>
            </a:lvl1pPr>
            <a:lvl2pPr marL="2194514" indent="0">
              <a:buNone/>
              <a:defRPr sz="5700"/>
            </a:lvl2pPr>
            <a:lvl3pPr marL="4389028" indent="0">
              <a:buNone/>
              <a:defRPr sz="4800"/>
            </a:lvl3pPr>
            <a:lvl4pPr marL="6583543" indent="0">
              <a:buNone/>
              <a:defRPr sz="4300"/>
            </a:lvl4pPr>
            <a:lvl5pPr marL="8778057" indent="0">
              <a:buNone/>
              <a:defRPr sz="4300"/>
            </a:lvl5pPr>
            <a:lvl6pPr marL="10972571" indent="0">
              <a:buNone/>
              <a:defRPr sz="4300"/>
            </a:lvl6pPr>
            <a:lvl7pPr marL="13167085" indent="0">
              <a:buNone/>
              <a:defRPr sz="4300"/>
            </a:lvl7pPr>
            <a:lvl8pPr marL="15361599" indent="0">
              <a:buNone/>
              <a:defRPr sz="4300"/>
            </a:lvl8pPr>
            <a:lvl9pPr marL="17556115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15FE-86DA-46E8-97A8-F979ED4F2AC8}" type="datetimeFigureOut">
              <a:rPr lang="en-US" smtClean="0"/>
              <a:t>9/5/17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605-7E30-478A-B494-E42CC6F5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8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0"/>
            <a:ext cx="26334720" cy="2720343"/>
          </a:xfrm>
          <a:prstGeom prst="rect">
            <a:avLst/>
          </a:prstGeom>
        </p:spPr>
        <p:txBody>
          <a:bodyPr lIns="438903" tIns="219451" rIns="438903" bIns="219451" anchor="b"/>
          <a:lstStyle>
            <a:lvl1pPr algn="l">
              <a:defRPr sz="9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14" indent="0">
              <a:buNone/>
              <a:defRPr sz="13400"/>
            </a:lvl2pPr>
            <a:lvl3pPr marL="4389028" indent="0">
              <a:buNone/>
              <a:defRPr sz="11500"/>
            </a:lvl3pPr>
            <a:lvl4pPr marL="6583543" indent="0">
              <a:buNone/>
              <a:defRPr sz="9700"/>
            </a:lvl4pPr>
            <a:lvl5pPr marL="8778057" indent="0">
              <a:buNone/>
              <a:defRPr sz="9700"/>
            </a:lvl5pPr>
            <a:lvl6pPr marL="10972571" indent="0">
              <a:buNone/>
              <a:defRPr sz="9700"/>
            </a:lvl6pPr>
            <a:lvl7pPr marL="13167085" indent="0">
              <a:buNone/>
              <a:defRPr sz="9700"/>
            </a:lvl7pPr>
            <a:lvl8pPr marL="15361599" indent="0">
              <a:buNone/>
              <a:defRPr sz="9700"/>
            </a:lvl8pPr>
            <a:lvl9pPr marL="17556115" indent="0">
              <a:buNone/>
              <a:defRPr sz="9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3"/>
            <a:ext cx="26334720" cy="3863337"/>
          </a:xfrm>
        </p:spPr>
        <p:txBody>
          <a:bodyPr/>
          <a:lstStyle>
            <a:lvl1pPr marL="0" indent="0">
              <a:buNone/>
              <a:defRPr sz="6700"/>
            </a:lvl1pPr>
            <a:lvl2pPr marL="2194514" indent="0">
              <a:buNone/>
              <a:defRPr sz="5700"/>
            </a:lvl2pPr>
            <a:lvl3pPr marL="4389028" indent="0">
              <a:buNone/>
              <a:defRPr sz="4800"/>
            </a:lvl3pPr>
            <a:lvl4pPr marL="6583543" indent="0">
              <a:buNone/>
              <a:defRPr sz="4300"/>
            </a:lvl4pPr>
            <a:lvl5pPr marL="8778057" indent="0">
              <a:buNone/>
              <a:defRPr sz="4300"/>
            </a:lvl5pPr>
            <a:lvl6pPr marL="10972571" indent="0">
              <a:buNone/>
              <a:defRPr sz="4300"/>
            </a:lvl6pPr>
            <a:lvl7pPr marL="13167085" indent="0">
              <a:buNone/>
              <a:defRPr sz="4300"/>
            </a:lvl7pPr>
            <a:lvl8pPr marL="15361599" indent="0">
              <a:buNone/>
              <a:defRPr sz="4300"/>
            </a:lvl8pPr>
            <a:lvl9pPr marL="17556115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15FE-86DA-46E8-97A8-F979ED4F2AC8}" type="datetimeFigureOut">
              <a:rPr lang="en-US" smtClean="0"/>
              <a:t>9/5/17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605-7E30-478A-B494-E42CC6F5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786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5841" y="731520"/>
            <a:ext cx="28534905" cy="2926080"/>
          </a:xfrm>
          <a:prstGeom prst="rect">
            <a:avLst/>
          </a:prstGeom>
        </p:spPr>
        <p:txBody>
          <a:bodyPr lIns="438903" tIns="219451" rIns="438903" bIns="21945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15FE-86DA-46E8-97A8-F979ED4F2AC8}" type="datetimeFigureOut">
              <a:rPr lang="en-US" smtClean="0"/>
              <a:t>9/5/17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605-7E30-478A-B494-E42CC6F5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00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5"/>
            <a:ext cx="9875520" cy="28087320"/>
          </a:xfrm>
          <a:prstGeom prst="rect">
            <a:avLst/>
          </a:prstGeom>
        </p:spPr>
        <p:txBody>
          <a:bodyPr vert="eaVert" lIns="438903" tIns="219451" rIns="438903" bIns="21945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5"/>
            <a:ext cx="2889504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15FE-86DA-46E8-97A8-F979ED4F2AC8}" type="datetimeFigureOut">
              <a:rPr lang="en-US" smtClean="0"/>
              <a:t>9/5/17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605-7E30-478A-B494-E42CC6F5E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7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lideTemplateHeader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5800"/>
            <a:ext cx="42367200" cy="490599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01475" y="6217922"/>
            <a:ext cx="39502080" cy="21724623"/>
          </a:xfrm>
          <a:prstGeom prst="rect">
            <a:avLst/>
          </a:prstGeom>
        </p:spPr>
        <p:txBody>
          <a:bodyPr vert="horz" lIns="438903" tIns="219451" rIns="438903" bIns="219451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3"/>
            <a:ext cx="102412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515FE-86DA-46E8-97A8-F979ED4F2AC8}" type="datetimeFigureOut">
              <a:rPr lang="en-US" smtClean="0"/>
              <a:t>9/5/17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3"/>
            <a:ext cx="138988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3"/>
            <a:ext cx="102412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CD605-7E30-478A-B494-E42CC6F5E88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731520" y="731520"/>
            <a:ext cx="42428160" cy="4305784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438903" tIns="219451" rIns="438903" bIns="219451" rtlCol="0">
            <a:spAutoFit/>
          </a:bodyPr>
          <a:lstStyle/>
          <a:p>
            <a:pPr algn="ctr"/>
            <a:r>
              <a:rPr lang="en-US" sz="97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Seventh Annual </a:t>
            </a:r>
          </a:p>
          <a:p>
            <a:pPr algn="ctr"/>
            <a:r>
              <a:rPr lang="en-US" sz="97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Cyber-Physical Systems Principal Investigators’ Meeting</a:t>
            </a:r>
            <a:br>
              <a:rPr lang="en-US" sz="97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57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Arlington, VA | October 31 – November 1, 2016</a:t>
            </a:r>
          </a:p>
        </p:txBody>
      </p:sp>
      <p:pic>
        <p:nvPicPr>
          <p:cNvPr id="11" name="Picture 10" descr="NSFlogo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90600"/>
            <a:ext cx="4495800" cy="450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2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389028" rtl="0" eaLnBrk="1" latinLnBrk="0" hangingPunct="1">
        <a:spcBef>
          <a:spcPct val="0"/>
        </a:spcBef>
        <a:buNone/>
        <a:defRPr lang="en-US" sz="7700" b="1" kern="1200" baseline="0" dirty="0" smtClean="0">
          <a:solidFill>
            <a:schemeClr val="bg1"/>
          </a:solidFill>
          <a:effectLst>
            <a:outerShdw blurRad="53975" dist="114300" dir="2700000" algn="tl">
              <a:srgbClr val="000000">
                <a:alpha val="43000"/>
              </a:srgbClr>
            </a:outerShdw>
          </a:effectLst>
          <a:latin typeface="Calibri" panose="020F0502020204030204" pitchFamily="34" charset="0"/>
          <a:ea typeface="+mj-ea"/>
          <a:cs typeface="+mj-cs"/>
          <a:sym typeface="Wingdings 2"/>
        </a:defRPr>
      </a:lvl1pPr>
    </p:titleStyle>
    <p:bodyStyle>
      <a:lvl1pPr marL="1645886" indent="-1645886" algn="l" defTabSz="438902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086" indent="-1371572" algn="l" defTabSz="4389028" rtl="0" eaLnBrk="1" latinLnBrk="0" hangingPunct="1">
        <a:spcBef>
          <a:spcPct val="20000"/>
        </a:spcBef>
        <a:buFont typeface="Arial" panose="020B0604020202020204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286" indent="-1097257" algn="l" defTabSz="4389028" rtl="0" eaLnBrk="1" latinLnBrk="0" hangingPunct="1">
        <a:spcBef>
          <a:spcPct val="20000"/>
        </a:spcBef>
        <a:buFont typeface="Arial" panose="020B0604020202020204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800" indent="-1097257" algn="l" defTabSz="4389028" rtl="0" eaLnBrk="1" latinLnBrk="0" hangingPunct="1">
        <a:spcBef>
          <a:spcPct val="20000"/>
        </a:spcBef>
        <a:buFont typeface="Arial" panose="020B0604020202020204" pitchFamily="34" charset="0"/>
        <a:buChar char="–"/>
        <a:defRPr sz="97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314" indent="-1097257" algn="l" defTabSz="4389028" rtl="0" eaLnBrk="1" latinLnBrk="0" hangingPunct="1">
        <a:spcBef>
          <a:spcPct val="20000"/>
        </a:spcBef>
        <a:buFont typeface="Arial" panose="020B0604020202020204" pitchFamily="34" charset="0"/>
        <a:buChar char="»"/>
        <a:defRPr sz="97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828" indent="-1097257" algn="l" defTabSz="4389028" rtl="0" eaLnBrk="1" latinLnBrk="0" hangingPunct="1">
        <a:spcBef>
          <a:spcPct val="20000"/>
        </a:spcBef>
        <a:buFont typeface="Arial" panose="020B0604020202020204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342" indent="-1097257" algn="l" defTabSz="4389028" rtl="0" eaLnBrk="1" latinLnBrk="0" hangingPunct="1">
        <a:spcBef>
          <a:spcPct val="20000"/>
        </a:spcBef>
        <a:buFont typeface="Arial" panose="020B0604020202020204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858" indent="-1097257" algn="l" defTabSz="4389028" rtl="0" eaLnBrk="1" latinLnBrk="0" hangingPunct="1">
        <a:spcBef>
          <a:spcPct val="20000"/>
        </a:spcBef>
        <a:buFont typeface="Arial" panose="020B0604020202020204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372" indent="-1097257" algn="l" defTabSz="4389028" rtl="0" eaLnBrk="1" latinLnBrk="0" hangingPunct="1">
        <a:spcBef>
          <a:spcPct val="20000"/>
        </a:spcBef>
        <a:buFont typeface="Arial" panose="020B0604020202020204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14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028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057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571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085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599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115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nner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" b="28504"/>
          <a:stretch/>
        </p:blipFill>
        <p:spPr>
          <a:xfrm>
            <a:off x="-5668" y="0"/>
            <a:ext cx="43896868" cy="72616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7239000"/>
            <a:ext cx="39136320" cy="4475061"/>
          </a:xfrm>
          <a:prstGeom prst="rect">
            <a:avLst/>
          </a:prstGeom>
          <a:noFill/>
        </p:spPr>
        <p:txBody>
          <a:bodyPr wrap="square" lIns="438903" tIns="219451" rIns="438903" bIns="219451" rtlCol="0">
            <a:spAutoFit/>
          </a:bodyPr>
          <a:lstStyle/>
          <a:p>
            <a:pPr algn="ctr"/>
            <a:r>
              <a:rPr lang="en-US" sz="8000" b="1" dirty="0"/>
              <a:t>Template for Project Abstracts, Posters, Videos, and Presentations (</a:t>
            </a:r>
            <a:r>
              <a:rPr lang="en-US" sz="8000" b="1" i="1" dirty="0"/>
              <a:t>if invited to present</a:t>
            </a:r>
            <a:r>
              <a:rPr lang="en-US" sz="8000" b="1" dirty="0"/>
              <a:t>)</a:t>
            </a:r>
          </a:p>
          <a:p>
            <a:pPr algn="ctr"/>
            <a:r>
              <a:rPr lang="en-US" sz="10500" b="1" dirty="0"/>
              <a:t> </a:t>
            </a:r>
            <a:r>
              <a:rPr lang="en-US" sz="7200" b="1" dirty="0" smtClean="0"/>
              <a:t>(Please add: Project Title/Award #/Award Date/Name and Institution per </a:t>
            </a:r>
            <a:r>
              <a:rPr lang="en-US" sz="7200" b="1" dirty="0"/>
              <a:t>PIs/Co-PIs)</a:t>
            </a:r>
            <a:endParaRPr lang="en-US" sz="7200" dirty="0"/>
          </a:p>
          <a:p>
            <a:pPr algn="ctr"/>
            <a:r>
              <a:rPr lang="en-US" sz="7200" i="1" dirty="0"/>
              <a:t>(a </a:t>
            </a:r>
            <a:r>
              <a:rPr lang="en-US" sz="7200" b="1" i="1" dirty="0"/>
              <a:t>concise </a:t>
            </a:r>
            <a:r>
              <a:rPr lang="en-US" sz="7200" i="1" dirty="0"/>
              <a:t>and </a:t>
            </a:r>
            <a:r>
              <a:rPr lang="en-US" sz="7200" b="1" i="1" dirty="0"/>
              <a:t>visual</a:t>
            </a:r>
            <a:r>
              <a:rPr lang="en-US" sz="7200" i="1" dirty="0"/>
              <a:t> description of your project with limited jargon)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0" y="30406945"/>
            <a:ext cx="18653760" cy="2505291"/>
          </a:xfrm>
          <a:prstGeom prst="rect">
            <a:avLst/>
          </a:prstGeom>
          <a:noFill/>
        </p:spPr>
        <p:txBody>
          <a:bodyPr wrap="square" lIns="438903" tIns="219451" rIns="438903" bIns="219451" rtlCol="0">
            <a:spAutoFit/>
          </a:bodyPr>
          <a:lstStyle/>
          <a:p>
            <a:r>
              <a:rPr lang="en-US" sz="6700" b="1" u="sng" dirty="0"/>
              <a:t>Graphical representation </a:t>
            </a:r>
            <a:r>
              <a:rPr lang="en-US" sz="6700" dirty="0"/>
              <a:t>of your approach and its place within the broader application domain. </a:t>
            </a:r>
          </a:p>
        </p:txBody>
      </p:sp>
      <p:pic>
        <p:nvPicPr>
          <p:cNvPr id="2050" name="Picture 2" descr="http://cdn.vectorstock.com/i/composite/35,38/cloud-flowchart-charts-vector-101353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4538" y="14113244"/>
            <a:ext cx="16236423" cy="1420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31174743" y="11704320"/>
            <a:ext cx="12070080" cy="5148825"/>
          </a:xfrm>
          <a:prstGeom prst="rect">
            <a:avLst/>
          </a:prstGeom>
        </p:spPr>
        <p:txBody>
          <a:bodyPr vert="horz" lIns="438903" tIns="219451" rIns="438903" bIns="219451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100" b="1" u="sng" dirty="0"/>
              <a:t>Scientific Impact: </a:t>
            </a:r>
          </a:p>
          <a:p>
            <a:r>
              <a:rPr lang="en-US" sz="8100" dirty="0"/>
              <a:t>How might project contributions generalize to other CPS research?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307797" y="21214080"/>
            <a:ext cx="12070080" cy="8046720"/>
          </a:xfrm>
          <a:prstGeom prst="rect">
            <a:avLst/>
          </a:prstGeom>
        </p:spPr>
        <p:txBody>
          <a:bodyPr vert="horz" lIns="438903" tIns="219451" rIns="438903" bIns="219451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700" b="1" u="sng" dirty="0"/>
              <a:t>Solution: </a:t>
            </a:r>
          </a:p>
          <a:p>
            <a:r>
              <a:rPr lang="en-US" sz="7700" dirty="0"/>
              <a:t>Technical approach, in brief</a:t>
            </a:r>
          </a:p>
          <a:p>
            <a:r>
              <a:rPr lang="en-US" sz="7700" dirty="0"/>
              <a:t>Highlight </a:t>
            </a:r>
            <a:r>
              <a:rPr lang="en-US" sz="7700" i="1" dirty="0"/>
              <a:t>key innovations </a:t>
            </a:r>
            <a:r>
              <a:rPr lang="en-US" sz="7700" dirty="0"/>
              <a:t>(new contributions)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244489" y="11397396"/>
            <a:ext cx="12070080" cy="5455752"/>
          </a:xfrm>
          <a:prstGeom prst="rect">
            <a:avLst/>
          </a:prstGeom>
        </p:spPr>
        <p:txBody>
          <a:bodyPr vert="horz" lIns="438903" tIns="219451" rIns="438903" bIns="219451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100" b="1" u="sng" dirty="0"/>
              <a:t>Challenge: </a:t>
            </a:r>
          </a:p>
          <a:p>
            <a:r>
              <a:rPr lang="en-US" sz="8100" dirty="0"/>
              <a:t>Key problem(s) to be addressed and their significance.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1821121" y="21634031"/>
            <a:ext cx="11614359" cy="11284373"/>
          </a:xfrm>
          <a:prstGeom prst="rect">
            <a:avLst/>
          </a:prstGeom>
        </p:spPr>
        <p:txBody>
          <a:bodyPr vert="horz" lIns="438903" tIns="219451" rIns="438903" bIns="219451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100" b="1" u="sng" dirty="0"/>
              <a:t>Broader Impact: </a:t>
            </a:r>
          </a:p>
          <a:p>
            <a:r>
              <a:rPr lang="en-US" sz="8100" dirty="0"/>
              <a:t>What is the impact on society? </a:t>
            </a:r>
          </a:p>
          <a:p>
            <a:r>
              <a:rPr lang="en-US" sz="8100" dirty="0"/>
              <a:t>Who will care?</a:t>
            </a:r>
          </a:p>
          <a:p>
            <a:r>
              <a:rPr lang="en-US" sz="8100" dirty="0"/>
              <a:t>Education and Outreach</a:t>
            </a:r>
          </a:p>
          <a:p>
            <a:r>
              <a:rPr lang="en-US" sz="8100" i="1" dirty="0"/>
              <a:t>Quantify</a:t>
            </a:r>
            <a:r>
              <a:rPr lang="en-US" sz="8100" dirty="0"/>
              <a:t> potential impacts if possible. How much better? Not just “improved.”</a:t>
            </a:r>
          </a:p>
        </p:txBody>
      </p:sp>
      <p:pic>
        <p:nvPicPr>
          <p:cNvPr id="17" name="Picture 4" descr="http://us.123rf.com/400wm/400/400/tupungato/tupungato1007/tupungato100700040/7464249-high-voltage-electricity-pylon-in-switzerland-power-gri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9001" y="20976192"/>
            <a:ext cx="3190344" cy="477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clipartbest.com/cliparts/xig/49r/xig49r6iA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9523" y="15096708"/>
            <a:ext cx="5919941" cy="341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/>
          <p:cNvCxnSpPr/>
          <p:nvPr/>
        </p:nvCxnSpPr>
        <p:spPr>
          <a:xfrm flipV="1">
            <a:off x="2162179" y="20107469"/>
            <a:ext cx="10639421" cy="93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1455360" y="20107469"/>
            <a:ext cx="10972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13533120" y="11810333"/>
            <a:ext cx="17773248" cy="19087056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8903" tIns="219451" rIns="438903" bIns="219451" rtlCol="0" anchor="ctr"/>
          <a:lstStyle/>
          <a:p>
            <a:pPr algn="ctr"/>
            <a:endParaRPr lang="en-US"/>
          </a:p>
        </p:txBody>
      </p:sp>
      <p:pic>
        <p:nvPicPr>
          <p:cNvPr id="21" name="Picture 12" descr="http://www.clipartbest.com/cliparts/bcy/6db/bcy6dbKcL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4538" y="19019520"/>
            <a:ext cx="5812263" cy="581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ontent Placeholder 2"/>
          <p:cNvSpPr txBox="1">
            <a:spLocks/>
          </p:cNvSpPr>
          <p:nvPr/>
        </p:nvSpPr>
        <p:spPr>
          <a:xfrm>
            <a:off x="403027" y="29006512"/>
            <a:ext cx="11301293" cy="28072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438903" tIns="219451" rIns="438903" bIns="219451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300" dirty="0"/>
              <a:t>Project info (number, institution, contacts,...)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764000" y="13030200"/>
            <a:ext cx="12667315" cy="2806922"/>
          </a:xfrm>
          <a:prstGeom prst="rect">
            <a:avLst/>
          </a:prstGeom>
          <a:noFill/>
        </p:spPr>
        <p:txBody>
          <a:bodyPr wrap="none" lIns="128016" tIns="64008" rIns="128016" bIns="64008" rtlCol="0">
            <a:spAutoFit/>
          </a:bodyPr>
          <a:lstStyle/>
          <a:p>
            <a:r>
              <a:rPr lang="en-US" dirty="0" smtClean="0"/>
              <a:t>Replace the graphic below</a:t>
            </a:r>
          </a:p>
          <a:p>
            <a:r>
              <a:rPr lang="en-US" dirty="0"/>
              <a:t>w</a:t>
            </a:r>
            <a:r>
              <a:rPr lang="en-US" dirty="0" smtClean="0"/>
              <a:t>ith a graphic of your own.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280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3868400"/>
            <a:ext cx="12571305" cy="3536343"/>
          </a:xfrm>
          <a:prstGeom prst="rect">
            <a:avLst/>
          </a:prstGeom>
          <a:noFill/>
        </p:spPr>
        <p:txBody>
          <a:bodyPr wrap="square" lIns="438903" tIns="219451" rIns="438903" bIns="219451" rtlCol="0">
            <a:spAutoFit/>
          </a:bodyPr>
          <a:lstStyle/>
          <a:p>
            <a:r>
              <a:rPr lang="en-US" sz="6700" b="1" u="sng" dirty="0"/>
              <a:t>Graphical representation </a:t>
            </a:r>
            <a:r>
              <a:rPr lang="en-US" sz="6700" dirty="0"/>
              <a:t>of your approach and its place within the broader application domain. </a:t>
            </a:r>
          </a:p>
        </p:txBody>
      </p:sp>
      <p:pic>
        <p:nvPicPr>
          <p:cNvPr id="6" name="Picture 2" descr="http://cdn.vectorstock.com/i/composite/35,38/cloud-flowchart-charts-vector-10135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0" y="9829800"/>
            <a:ext cx="16824960" cy="1601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us.123rf.com/400wm/400/400/tupungato/tupungato1007/tupungato100700040/7464249-high-voltage-electricity-pylon-in-switzerland-power-gri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9001" y="18781632"/>
            <a:ext cx="3190344" cy="477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clipartbest.com/cliparts/xig/49r/xig49r6iA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9523" y="12902148"/>
            <a:ext cx="5919941" cy="341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12725400" y="7543800"/>
            <a:ext cx="18653760" cy="21579840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8903" tIns="219451" rIns="438903" bIns="219451" rtlCol="0" anchor="ctr"/>
          <a:lstStyle/>
          <a:p>
            <a:pPr algn="ctr"/>
            <a:endParaRPr lang="en-US"/>
          </a:p>
        </p:txBody>
      </p:sp>
      <p:pic>
        <p:nvPicPr>
          <p:cNvPr id="10" name="Picture 12" descr="http://www.clipartbest.com/cliparts/bcy/6db/bcy6dbKcL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4538" y="16824960"/>
            <a:ext cx="5812263" cy="581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2057400" y="7924800"/>
            <a:ext cx="11614359" cy="5642189"/>
          </a:xfrm>
          <a:prstGeom prst="rect">
            <a:avLst/>
          </a:prstGeom>
        </p:spPr>
        <p:txBody>
          <a:bodyPr vert="horz" lIns="438903" tIns="219451" rIns="438903" bIns="219451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100" b="1" dirty="0"/>
              <a:t>Graphic(s) on separate slide if space requires.</a:t>
            </a:r>
          </a:p>
        </p:txBody>
      </p:sp>
      <p:pic>
        <p:nvPicPr>
          <p:cNvPr id="12" name="Picture 11" descr="banner.jpe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8" b="28504"/>
          <a:stretch/>
        </p:blipFill>
        <p:spPr>
          <a:xfrm>
            <a:off x="-5668" y="0"/>
            <a:ext cx="43896868" cy="726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2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407</Words>
  <Application>Microsoft Macintosh PowerPoint</Application>
  <PresentationFormat>Custom</PresentationFormat>
  <Paragraphs>27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Nguyen, Tho H.</dc:creator>
  <cp:lastModifiedBy>Emily Wehby</cp:lastModifiedBy>
  <cp:revision>71</cp:revision>
  <cp:lastPrinted>2016-08-28T16:25:01Z</cp:lastPrinted>
  <dcterms:created xsi:type="dcterms:W3CDTF">2014-10-09T15:54:44Z</dcterms:created>
  <dcterms:modified xsi:type="dcterms:W3CDTF">2017-09-06T00:31:32Z</dcterms:modified>
</cp:coreProperties>
</file>