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</p:sldIdLst>
  <p:sldSz cx="27432000" cy="36576000"/>
  <p:notesSz cx="6858000" cy="9144000"/>
  <p:defaultTextStyle>
    <a:defPPr>
      <a:defRPr lang="en-US"/>
    </a:defPPr>
    <a:lvl1pPr marL="0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1pPr>
    <a:lvl2pPr marL="1827631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2pPr>
    <a:lvl3pPr marL="3655262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3pPr>
    <a:lvl4pPr marL="5482892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4pPr>
    <a:lvl5pPr marL="7310519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5pPr>
    <a:lvl6pPr marL="9138146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6pPr>
    <a:lvl7pPr marL="10965777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7pPr>
    <a:lvl8pPr marL="12793408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8pPr>
    <a:lvl9pPr marL="14621039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 userDrawn="1">
          <p15:clr>
            <a:srgbClr val="A4A3A4"/>
          </p15:clr>
        </p15:guide>
        <p15:guide id="2" pos="86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21" d="100"/>
          <a:sy n="21" d="100"/>
        </p:scale>
        <p:origin x="3488" y="288"/>
      </p:cViewPr>
      <p:guideLst>
        <p:guide orient="horz" pos="1152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1296705" y="1146621"/>
            <a:ext cx="25012722" cy="3186767"/>
          </a:xfrm>
          <a:prstGeom prst="rect">
            <a:avLst/>
          </a:prstGeom>
          <a:noFill/>
          <a:ln>
            <a:noFill/>
          </a:ln>
        </p:spPr>
        <p:txBody>
          <a:bodyPr lIns="91397" tIns="45701" rIns="91397" bIns="45701">
            <a:normAutofit/>
          </a:bodyPr>
          <a:lstStyle>
            <a:lvl1pPr algn="l">
              <a:defRPr sz="68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Poster Title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296705" y="5314345"/>
            <a:ext cx="25012722" cy="1079498"/>
          </a:xfrm>
          <a:prstGeom prst="rect">
            <a:avLst/>
          </a:prstGeom>
          <a:noFill/>
          <a:ln>
            <a:noFill/>
          </a:ln>
        </p:spPr>
        <p:txBody>
          <a:bodyPr lIns="91397" tIns="45701" rIns="91397" bIns="45701">
            <a:noAutofit/>
          </a:bodyPr>
          <a:lstStyle>
            <a:lvl1pPr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Project URL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296705" y="4333388"/>
            <a:ext cx="25012722" cy="980965"/>
          </a:xfrm>
          <a:prstGeom prst="rect">
            <a:avLst/>
          </a:prstGeom>
          <a:noFill/>
          <a:ln>
            <a:noFill/>
          </a:ln>
        </p:spPr>
        <p:txBody>
          <a:bodyPr lIns="91397" tIns="45701" rIns="91397" bIns="45701" anchor="ctr">
            <a:noAutofit/>
          </a:bodyPr>
          <a:lstStyle>
            <a:lvl1pPr algn="l">
              <a:buNone/>
              <a:defRPr sz="5166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dirty="0"/>
              <a:t>Click to add PIs: PI Names and Affiliations </a:t>
            </a:r>
          </a:p>
        </p:txBody>
      </p:sp>
      <p:sp>
        <p:nvSpPr>
          <p:cNvPr id="15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309345" y="21104165"/>
            <a:ext cx="25000083" cy="5080000"/>
          </a:xfrm>
          <a:prstGeom prst="rect">
            <a:avLst/>
          </a:prstGeom>
          <a:noFill/>
        </p:spPr>
        <p:txBody>
          <a:bodyPr lIns="91397" tIns="45701" rIns="91397" bIns="45701" numCol="2">
            <a:normAutofit/>
          </a:bodyPr>
          <a:lstStyle>
            <a:lvl1pPr marL="158744" indent="0" algn="l">
              <a:buNone/>
              <a:tabLst/>
              <a:defRPr sz="4833">
                <a:solidFill>
                  <a:schemeClr val="tx1"/>
                </a:solidFill>
                <a:latin typeface="+mj-lt"/>
              </a:defRPr>
            </a:lvl1pPr>
            <a:lvl2pPr marL="1294777" indent="-609307" algn="l">
              <a:defRPr sz="4000">
                <a:solidFill>
                  <a:schemeClr val="tx1"/>
                </a:solidFill>
                <a:latin typeface="+mj-lt"/>
              </a:defRPr>
            </a:lvl2pPr>
            <a:lvl3pPr marL="1751758" indent="-380816" algn="l">
              <a:defRPr sz="3583">
                <a:solidFill>
                  <a:schemeClr val="tx1"/>
                </a:solidFill>
                <a:latin typeface="+mj-lt"/>
              </a:defRPr>
            </a:lvl3pPr>
            <a:lvl4pPr marL="2361070" indent="-533147" algn="l">
              <a:defRPr sz="3583">
                <a:solidFill>
                  <a:schemeClr val="tx1"/>
                </a:solidFill>
                <a:latin typeface="+mj-lt"/>
              </a:defRPr>
            </a:lvl4pPr>
            <a:lvl5pPr marL="2818047" indent="-380816" algn="l">
              <a:defRPr sz="2833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Add Solution (technical approach , key innovations, new contributions)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1318124" y="26927587"/>
            <a:ext cx="8062419" cy="7235418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317488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2132579" indent="-609307">
              <a:defRPr sz="4000">
                <a:solidFill>
                  <a:schemeClr val="tx1"/>
                </a:solidFill>
              </a:defRPr>
            </a:lvl2pPr>
            <a:lvl3pPr marL="2589556" indent="-380816">
              <a:defRPr sz="3583">
                <a:solidFill>
                  <a:schemeClr val="tx1"/>
                </a:solidFill>
              </a:defRPr>
            </a:lvl3pPr>
            <a:lvl4pPr marL="3275029" indent="-380816">
              <a:defRPr sz="2833">
                <a:solidFill>
                  <a:schemeClr val="tx1"/>
                </a:solidFill>
              </a:defRPr>
            </a:lvl4pPr>
            <a:lvl5pPr marL="3655845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Broader Impact (impact on society </a:t>
            </a:r>
            <a:r>
              <a:rPr lang="mr-IN" dirty="0"/>
              <a:t>–</a:t>
            </a:r>
            <a:r>
              <a:rPr lang="en-US" dirty="0"/>
              <a:t> who will care)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1309344" y="12610952"/>
            <a:ext cx="12114828" cy="7741733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158744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1370941" indent="-609307">
              <a:defRPr sz="4000">
                <a:solidFill>
                  <a:schemeClr val="tx1"/>
                </a:solidFill>
              </a:defRPr>
            </a:lvl2pPr>
            <a:lvl3pPr marL="1827923" indent="-380816">
              <a:defRPr sz="3583">
                <a:solidFill>
                  <a:schemeClr val="tx1"/>
                </a:solidFill>
              </a:defRPr>
            </a:lvl3pPr>
            <a:lvl4pPr marL="2361070" indent="-380816">
              <a:defRPr sz="2833">
                <a:solidFill>
                  <a:schemeClr val="tx1"/>
                </a:solidFill>
              </a:defRPr>
            </a:lvl4pPr>
            <a:lvl5pPr marL="2741882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Add Challenge Content (Key problem(s) to be addressed and their significance)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14007831" y="12610952"/>
            <a:ext cx="12114828" cy="7741733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158744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1370941" indent="-609307">
              <a:defRPr sz="4000">
                <a:solidFill>
                  <a:schemeClr val="tx1"/>
                </a:solidFill>
              </a:defRPr>
            </a:lvl2pPr>
            <a:lvl3pPr marL="1827923" indent="-380816">
              <a:defRPr sz="3583">
                <a:solidFill>
                  <a:schemeClr val="tx1"/>
                </a:solidFill>
              </a:defRPr>
            </a:lvl3pPr>
            <a:lvl4pPr marL="2361070" indent="-380816">
              <a:defRPr sz="2833">
                <a:solidFill>
                  <a:schemeClr val="tx1"/>
                </a:solidFill>
              </a:defRPr>
            </a:lvl4pPr>
            <a:lvl5pPr marL="2741882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Add Scientific Impact (How project contributions might generalize to other CPS research)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9789854" y="26967969"/>
            <a:ext cx="8062419" cy="7195029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211659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2132579" indent="-609307">
              <a:defRPr sz="4000">
                <a:solidFill>
                  <a:schemeClr val="tx1"/>
                </a:solidFill>
              </a:defRPr>
            </a:lvl2pPr>
            <a:lvl3pPr marL="2589556" indent="-380816">
              <a:defRPr sz="3583">
                <a:solidFill>
                  <a:schemeClr val="tx1"/>
                </a:solidFill>
              </a:defRPr>
            </a:lvl3pPr>
            <a:lvl4pPr marL="3275029" indent="-380816">
              <a:defRPr sz="2833">
                <a:solidFill>
                  <a:schemeClr val="tx1"/>
                </a:solidFill>
              </a:defRPr>
            </a:lvl4pPr>
            <a:lvl5pPr marL="3655845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Broader Impact (education and outreach)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18247013" y="26967969"/>
            <a:ext cx="8062419" cy="7195029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158744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2132579" indent="-609307">
              <a:defRPr sz="4000">
                <a:solidFill>
                  <a:schemeClr val="tx1"/>
                </a:solidFill>
              </a:defRPr>
            </a:lvl2pPr>
            <a:lvl3pPr marL="2589556" indent="-380816">
              <a:defRPr sz="3583">
                <a:solidFill>
                  <a:schemeClr val="tx1"/>
                </a:solidFill>
              </a:defRPr>
            </a:lvl3pPr>
            <a:lvl4pPr marL="3275029" indent="-380816">
              <a:defRPr sz="2833">
                <a:solidFill>
                  <a:schemeClr val="tx1"/>
                </a:solidFill>
              </a:defRPr>
            </a:lvl4pPr>
            <a:lvl5pPr marL="3655845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Broader Impact (quantify potential impact)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25" hasCustomPrompt="1"/>
          </p:nvPr>
        </p:nvSpPr>
        <p:spPr>
          <a:xfrm>
            <a:off x="1296705" y="7483016"/>
            <a:ext cx="25012722" cy="4591738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0" indent="0">
              <a:buNone/>
              <a:defRPr sz="4833" baseline="0">
                <a:solidFill>
                  <a:schemeClr val="tx1"/>
                </a:solidFill>
              </a:defRPr>
            </a:lvl1pPr>
            <a:lvl2pPr marL="1370941" indent="-609307">
              <a:defRPr sz="4000">
                <a:solidFill>
                  <a:srgbClr val="FFFFFF"/>
                </a:solidFill>
              </a:defRPr>
            </a:lvl2pPr>
            <a:lvl3pPr marL="1827923" indent="-380816">
              <a:defRPr sz="3583">
                <a:solidFill>
                  <a:srgbClr val="FFFFFF"/>
                </a:solidFill>
              </a:defRPr>
            </a:lvl3pPr>
            <a:lvl4pPr marL="2361070" indent="-380816">
              <a:defRPr sz="2833">
                <a:solidFill>
                  <a:srgbClr val="FFFFFF"/>
                </a:solidFill>
              </a:defRPr>
            </a:lvl4pPr>
            <a:lvl5pPr marL="2741882" indent="-380816">
              <a:defRPr sz="2833">
                <a:solidFill>
                  <a:srgbClr val="FFFFFF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Use this space as you wish, but consider this structure.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210247D-923B-9E43-8F55-06B43DCC9B71}"/>
              </a:ext>
            </a:extLst>
          </p:cNvPr>
          <p:cNvSpPr txBox="1">
            <a:spLocks/>
          </p:cNvSpPr>
          <p:nvPr userDrawn="1"/>
        </p:nvSpPr>
        <p:spPr>
          <a:xfrm>
            <a:off x="1567039" y="34996120"/>
            <a:ext cx="12440792" cy="1146377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 dirty="0"/>
              <a:t>2019 NSF Cyber-Physical Systems Principal Investigators' Meeting</a:t>
            </a:r>
          </a:p>
          <a:p>
            <a:pPr marL="158744" indent="0">
              <a:buNone/>
            </a:pPr>
            <a:r>
              <a:rPr lang="en-US" sz="3600" dirty="0"/>
              <a:t>November 21-22, 2019  |  Crystal City, Virginia</a:t>
            </a:r>
          </a:p>
        </p:txBody>
      </p:sp>
    </p:spTree>
    <p:extLst>
      <p:ext uri="{BB962C8B-B14F-4D97-AF65-F5344CB8AC3E}">
        <p14:creationId xmlns:p14="http://schemas.microsoft.com/office/powerpoint/2010/main" val="329972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9AC722-86BA-7F44-92B8-4B3437892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868" b="-1"/>
          <a:stretch/>
        </p:blipFill>
        <p:spPr>
          <a:xfrm>
            <a:off x="9020" y="0"/>
            <a:ext cx="27422980" cy="6812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A40574-90BF-024A-9683-1579AD141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87487"/>
          <a:stretch/>
        </p:blipFill>
        <p:spPr>
          <a:xfrm>
            <a:off x="0" y="34483459"/>
            <a:ext cx="27422980" cy="209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5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defTabSz="1827923" rtl="0" eaLnBrk="1" latinLnBrk="0" hangingPunct="1">
        <a:spcBef>
          <a:spcPct val="0"/>
        </a:spcBef>
        <a:buNone/>
        <a:defRPr sz="175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0941" indent="-1370941" algn="l" defTabSz="1827923" rtl="0" eaLnBrk="1" latinLnBrk="0" hangingPunct="1">
        <a:spcBef>
          <a:spcPct val="20000"/>
        </a:spcBef>
        <a:buFont typeface="Arial"/>
        <a:buChar char="•"/>
        <a:defRPr sz="12833" kern="1200">
          <a:solidFill>
            <a:schemeClr val="tx1"/>
          </a:solidFill>
          <a:latin typeface="+mn-lt"/>
          <a:ea typeface="+mn-ea"/>
          <a:cs typeface="+mn-cs"/>
        </a:defRPr>
      </a:lvl1pPr>
      <a:lvl2pPr marL="2970373" indent="-1142450" algn="l" defTabSz="1827923" rtl="0" eaLnBrk="1" latinLnBrk="0" hangingPunct="1">
        <a:spcBef>
          <a:spcPct val="20000"/>
        </a:spcBef>
        <a:buFont typeface="Arial"/>
        <a:buChar char="–"/>
        <a:defRPr sz="11166" kern="1200">
          <a:solidFill>
            <a:schemeClr val="tx1"/>
          </a:solidFill>
          <a:latin typeface="+mn-lt"/>
          <a:ea typeface="+mn-ea"/>
          <a:cs typeface="+mn-cs"/>
        </a:defRPr>
      </a:lvl2pPr>
      <a:lvl3pPr marL="4569806" indent="-913959" algn="l" defTabSz="1827923" rtl="0" eaLnBrk="1" latinLnBrk="0" hangingPunct="1">
        <a:spcBef>
          <a:spcPct val="20000"/>
        </a:spcBef>
        <a:buFont typeface="Arial"/>
        <a:buChar char="•"/>
        <a:defRPr sz="9583" kern="1200">
          <a:solidFill>
            <a:schemeClr val="tx1"/>
          </a:solidFill>
          <a:latin typeface="+mn-lt"/>
          <a:ea typeface="+mn-ea"/>
          <a:cs typeface="+mn-cs"/>
        </a:defRPr>
      </a:lvl3pPr>
      <a:lvl4pPr marL="6397728" indent="-913959" algn="l" defTabSz="1827923" rtl="0" eaLnBrk="1" latinLnBrk="0" hangingPunct="1">
        <a:spcBef>
          <a:spcPct val="20000"/>
        </a:spcBef>
        <a:buFont typeface="Arial"/>
        <a:buChar char="–"/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225651" indent="-913959" algn="l" defTabSz="1827923" rtl="0" eaLnBrk="1" latinLnBrk="0" hangingPunct="1">
        <a:spcBef>
          <a:spcPct val="20000"/>
        </a:spcBef>
        <a:buFont typeface="Arial"/>
        <a:buChar char="»"/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3574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1496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9420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537338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1pPr>
      <a:lvl2pPr marL="1827923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2pPr>
      <a:lvl3pPr marL="3655845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3pPr>
      <a:lvl4pPr marL="5483769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4pPr>
      <a:lvl5pPr marL="7311688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5pPr>
      <a:lvl6pPr marL="9139610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6pPr>
      <a:lvl7pPr marL="10967533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7pPr>
      <a:lvl8pPr marL="12795456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8pPr>
      <a:lvl9pPr marL="14623379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9253201" y="34945320"/>
            <a:ext cx="7162800" cy="11226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/>
              <a:t>Award ID#: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59568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3</Words>
  <Application>Microsoft Macintosh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Vanderbilt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Karns</dc:creator>
  <cp:lastModifiedBy>Karns, Amy L</cp:lastModifiedBy>
  <cp:revision>33</cp:revision>
  <dcterms:created xsi:type="dcterms:W3CDTF">2015-11-02T16:42:22Z</dcterms:created>
  <dcterms:modified xsi:type="dcterms:W3CDTF">2019-09-27T14:52:03Z</dcterms:modified>
</cp:coreProperties>
</file>