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64" r:id="rId3"/>
  </p:sldIdLst>
  <p:sldSz cx="43891200" cy="32918400"/>
  <p:notesSz cx="6858000" cy="9144000"/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368">
          <p15:clr>
            <a:srgbClr val="A4A3A4"/>
          </p15:clr>
        </p15:guide>
        <p15:guide id="4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0797" autoAdjust="0"/>
  </p:normalViewPr>
  <p:slideViewPr>
    <p:cSldViewPr>
      <p:cViewPr varScale="1">
        <p:scale>
          <a:sx n="23" d="100"/>
          <a:sy n="23" d="100"/>
        </p:scale>
        <p:origin x="1672" y="240"/>
      </p:cViewPr>
      <p:guideLst>
        <p:guide orient="horz" pos="2160"/>
        <p:guide pos="2880"/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75063-9993-4DEC-A066-72797459C389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A1022-717D-459B-AEC5-1E47678CE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5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6115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CPS is a multi-disciplinary program, and PI Meeting</a:t>
            </a:r>
            <a:r>
              <a:rPr lang="en-US" baseline="0" dirty="0"/>
              <a:t> attendees include academics, industry professionals, government representatives, and others with wide-ranging expertise. Building continuing support for the CPS program and growing the CPS community requires that we convey the essence and broader impacts of CPS-funded research to diverse stakeholders in a clear, concise, and visual way, quantifying impacts where possible.  The summary should be understandable by the broader CPS community– those who know CPS, but aren’t in your specific domain.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Use this template as a guide to prepare your project abstract, poster, video, and presentation (if you are invited to give a project presentation). This template is only a guide in which you can use your own graphics but are encouraged to address </a:t>
            </a:r>
            <a:r>
              <a:rPr lang="en-US" baseline="0"/>
              <a:t>the topics </a:t>
            </a:r>
            <a:r>
              <a:rPr lang="en-US" baseline="0" dirty="0"/>
              <a:t>requested at a minimum.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For all PIs invited to present, please prepare 1-2 slides addressing the topics identified. Consider including your graphic on a separate slide if space is a concern. These slides may be used to promote the program both within and outside NSF. For project abstract, posters, and videos, please prepare one page for each.   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A1022-717D-459B-AEC5-1E47678CE4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8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15FE-86DA-46E8-97A8-F979ED4F2AC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605-7E30-478A-B494-E42CC6F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3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5841" y="731520"/>
            <a:ext cx="28534905" cy="2926080"/>
          </a:xfrm>
          <a:prstGeom prst="rect">
            <a:avLst/>
          </a:prstGeom>
        </p:spPr>
        <p:txBody>
          <a:bodyPr lIns="438903" tIns="219451" rIns="438903" bIns="21945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15FE-86DA-46E8-97A8-F979ED4F2AC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605-7E30-478A-B494-E42CC6F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  <a:prstGeom prst="rect">
            <a:avLst/>
          </a:prstGeom>
        </p:spPr>
        <p:txBody>
          <a:bodyPr vert="eaVert" lIns="438903" tIns="219451" rIns="438903" bIns="21945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15FE-86DA-46E8-97A8-F979ED4F2AC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605-7E30-478A-B494-E42CC6F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7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5841" y="731520"/>
            <a:ext cx="28534905" cy="2926080"/>
          </a:xfrm>
          <a:prstGeom prst="rect">
            <a:avLst/>
          </a:prstGeom>
        </p:spPr>
        <p:txBody>
          <a:bodyPr lIns="438903" tIns="219451" rIns="438903" bIns="21945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15FE-86DA-46E8-97A8-F979ED4F2AC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605-7E30-478A-B494-E42CC6F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3" y="21153123"/>
            <a:ext cx="37307520" cy="6537960"/>
          </a:xfrm>
          <a:prstGeom prst="rect">
            <a:avLst/>
          </a:prstGeom>
        </p:spPr>
        <p:txBody>
          <a:bodyPr lIns="438903" tIns="219451" rIns="438903" bIns="219451"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3" y="13952225"/>
            <a:ext cx="37307520" cy="7200897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194514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 marL="438902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5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057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57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08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59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11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15FE-86DA-46E8-97A8-F979ED4F2AC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605-7E30-478A-B494-E42CC6F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3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5841" y="731520"/>
            <a:ext cx="28534905" cy="2926080"/>
          </a:xfrm>
          <a:prstGeom prst="rect">
            <a:avLst/>
          </a:prstGeom>
        </p:spPr>
        <p:txBody>
          <a:bodyPr lIns="438903" tIns="219451" rIns="438903" bIns="21945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2"/>
            <a:ext cx="19385280" cy="21724623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7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15FE-86DA-46E8-97A8-F979ED4F2AC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605-7E30-478A-B494-E42CC6F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5841" y="731520"/>
            <a:ext cx="28534905" cy="2926080"/>
          </a:xfrm>
          <a:prstGeom prst="rect">
            <a:avLst/>
          </a:prstGeom>
        </p:spPr>
        <p:txBody>
          <a:bodyPr lIns="438903" tIns="219451" rIns="438903" bIns="21945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3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14" indent="0">
              <a:buNone/>
              <a:defRPr sz="9700" b="1"/>
            </a:lvl2pPr>
            <a:lvl3pPr marL="4389028" indent="0">
              <a:buNone/>
              <a:defRPr sz="8700" b="1"/>
            </a:lvl3pPr>
            <a:lvl4pPr marL="6583543" indent="0">
              <a:buNone/>
              <a:defRPr sz="7700" b="1"/>
            </a:lvl4pPr>
            <a:lvl5pPr marL="8778057" indent="0">
              <a:buNone/>
              <a:defRPr sz="7700" b="1"/>
            </a:lvl5pPr>
            <a:lvl6pPr marL="10972571" indent="0">
              <a:buNone/>
              <a:defRPr sz="7700" b="1"/>
            </a:lvl6pPr>
            <a:lvl7pPr marL="13167085" indent="0">
              <a:buNone/>
              <a:defRPr sz="7700" b="1"/>
            </a:lvl7pPr>
            <a:lvl8pPr marL="15361599" indent="0">
              <a:buNone/>
              <a:defRPr sz="7700" b="1"/>
            </a:lvl8pPr>
            <a:lvl9pPr marL="17556115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0"/>
            <a:ext cx="19400520" cy="18966183"/>
          </a:xfrm>
        </p:spPr>
        <p:txBody>
          <a:bodyPr/>
          <a:lstStyle>
            <a:lvl1pPr>
              <a:defRPr sz="11500"/>
            </a:lvl1pPr>
            <a:lvl2pPr>
              <a:defRPr sz="97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15FE-86DA-46E8-97A8-F979ED4F2AC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605-7E30-478A-B494-E42CC6F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5841" y="731520"/>
            <a:ext cx="28534905" cy="2926080"/>
          </a:xfrm>
          <a:prstGeom prst="rect">
            <a:avLst/>
          </a:prstGeom>
        </p:spPr>
        <p:txBody>
          <a:bodyPr lIns="438903" tIns="219451" rIns="438903" bIns="21945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15FE-86DA-46E8-97A8-F979ED4F2AC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605-7E30-478A-B494-E42CC6F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7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15FE-86DA-46E8-97A8-F979ED4F2AC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605-7E30-478A-B494-E42CC6F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3" cy="5577840"/>
          </a:xfrm>
          <a:prstGeom prst="rect">
            <a:avLst/>
          </a:prstGeom>
        </p:spPr>
        <p:txBody>
          <a:bodyPr lIns="438903" tIns="219451" rIns="438903" bIns="219451" anchor="b"/>
          <a:lstStyle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2"/>
            <a:ext cx="24536400" cy="280949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2"/>
            <a:ext cx="14439903" cy="22517103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15FE-86DA-46E8-97A8-F979ED4F2AC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605-7E30-478A-B494-E42CC6F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0"/>
            <a:ext cx="26334720" cy="2720343"/>
          </a:xfrm>
          <a:prstGeom prst="rect">
            <a:avLst/>
          </a:prstGeom>
        </p:spPr>
        <p:txBody>
          <a:bodyPr lIns="438903" tIns="219451" rIns="438903" bIns="219451" anchor="b"/>
          <a:lstStyle>
            <a:lvl1pPr algn="l">
              <a:defRPr sz="9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14" indent="0">
              <a:buNone/>
              <a:defRPr sz="13400"/>
            </a:lvl2pPr>
            <a:lvl3pPr marL="4389028" indent="0">
              <a:buNone/>
              <a:defRPr sz="11500"/>
            </a:lvl3pPr>
            <a:lvl4pPr marL="6583543" indent="0">
              <a:buNone/>
              <a:defRPr sz="9700"/>
            </a:lvl4pPr>
            <a:lvl5pPr marL="8778057" indent="0">
              <a:buNone/>
              <a:defRPr sz="9700"/>
            </a:lvl5pPr>
            <a:lvl6pPr marL="10972571" indent="0">
              <a:buNone/>
              <a:defRPr sz="9700"/>
            </a:lvl6pPr>
            <a:lvl7pPr marL="13167085" indent="0">
              <a:buNone/>
              <a:defRPr sz="9700"/>
            </a:lvl7pPr>
            <a:lvl8pPr marL="15361599" indent="0">
              <a:buNone/>
              <a:defRPr sz="9700"/>
            </a:lvl8pPr>
            <a:lvl9pPr marL="17556115" indent="0">
              <a:buNone/>
              <a:defRPr sz="9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7"/>
          </a:xfrm>
        </p:spPr>
        <p:txBody>
          <a:bodyPr/>
          <a:lstStyle>
            <a:lvl1pPr marL="0" indent="0">
              <a:buNone/>
              <a:defRPr sz="6700"/>
            </a:lvl1pPr>
            <a:lvl2pPr marL="2194514" indent="0">
              <a:buNone/>
              <a:defRPr sz="5700"/>
            </a:lvl2pPr>
            <a:lvl3pPr marL="4389028" indent="0">
              <a:buNone/>
              <a:defRPr sz="4800"/>
            </a:lvl3pPr>
            <a:lvl4pPr marL="6583543" indent="0">
              <a:buNone/>
              <a:defRPr sz="4300"/>
            </a:lvl4pPr>
            <a:lvl5pPr marL="8778057" indent="0">
              <a:buNone/>
              <a:defRPr sz="4300"/>
            </a:lvl5pPr>
            <a:lvl6pPr marL="10972571" indent="0">
              <a:buNone/>
              <a:defRPr sz="4300"/>
            </a:lvl6pPr>
            <a:lvl7pPr marL="13167085" indent="0">
              <a:buNone/>
              <a:defRPr sz="4300"/>
            </a:lvl7pPr>
            <a:lvl8pPr marL="15361599" indent="0">
              <a:buNone/>
              <a:defRPr sz="4300"/>
            </a:lvl8pPr>
            <a:lvl9pPr marL="17556115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515FE-86DA-46E8-97A8-F979ED4F2AC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CD605-7E30-478A-B494-E42CC6F5E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8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TemplateHeade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42367200" cy="4905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1475" y="6217922"/>
            <a:ext cx="39502080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515FE-86DA-46E8-97A8-F979ED4F2AC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3"/>
            <a:ext cx="138988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3"/>
            <a:ext cx="1024128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CD605-7E30-478A-B494-E42CC6F5E8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31520" y="731520"/>
            <a:ext cx="42428160" cy="430578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438903" tIns="219451" rIns="438903" bIns="219451" rtlCol="0">
            <a:spAutoFit/>
          </a:bodyPr>
          <a:lstStyle/>
          <a:p>
            <a:pPr algn="ctr"/>
            <a:r>
              <a:rPr lang="en-US" sz="9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Seventh Annual </a:t>
            </a:r>
          </a:p>
          <a:p>
            <a:pPr algn="ctr"/>
            <a:r>
              <a:rPr lang="en-US" sz="9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Cyber-Physical Systems Principal Investigators’ Meeting</a:t>
            </a:r>
            <a:br>
              <a:rPr lang="en-US" sz="9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57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Arlington, VA | October 31 – November 1, 2016</a:t>
            </a:r>
          </a:p>
        </p:txBody>
      </p:sp>
      <p:pic>
        <p:nvPicPr>
          <p:cNvPr id="11" name="Picture 10" descr="NSF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4495800" cy="45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028" rtl="0" eaLnBrk="1" latinLnBrk="0" hangingPunct="1">
        <a:spcBef>
          <a:spcPct val="0"/>
        </a:spcBef>
        <a:buNone/>
        <a:defRPr lang="en-US" sz="7700" b="1" kern="1200" baseline="0" dirty="0" smtClean="0">
          <a:solidFill>
            <a:schemeClr val="bg1"/>
          </a:solidFill>
          <a:effectLst>
            <a:outerShdw blurRad="53975" dist="114300" dir="2700000" algn="tl">
              <a:srgbClr val="000000">
                <a:alpha val="43000"/>
              </a:srgbClr>
            </a:outerShdw>
          </a:effectLst>
          <a:latin typeface="Calibri" panose="020F0502020204030204" pitchFamily="34" charset="0"/>
          <a:ea typeface="+mj-ea"/>
          <a:cs typeface="+mj-cs"/>
          <a:sym typeface="Wingdings 2"/>
        </a:defRPr>
      </a:lvl1pPr>
    </p:titleStyle>
    <p:bodyStyle>
      <a:lvl1pPr marL="1645886" indent="-1645886" algn="l" defTabSz="4389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8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2" indent="-1097257" algn="l" defTabSz="4389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18"/>
          <a:stretch/>
        </p:blipFill>
        <p:spPr>
          <a:xfrm>
            <a:off x="0" y="-114282"/>
            <a:ext cx="43891200" cy="7276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7239000"/>
            <a:ext cx="39136320" cy="4505839"/>
          </a:xfrm>
          <a:prstGeom prst="rect">
            <a:avLst/>
          </a:prstGeom>
          <a:noFill/>
        </p:spPr>
        <p:txBody>
          <a:bodyPr wrap="square" lIns="438903" tIns="219451" rIns="438903" bIns="219451" rtlCol="0">
            <a:spAutoFit/>
          </a:bodyPr>
          <a:lstStyle/>
          <a:p>
            <a:pPr algn="ctr"/>
            <a:r>
              <a:rPr lang="en-US" b="1" dirty="0"/>
              <a:t>Template for Lightning Talks and Other Presentations </a:t>
            </a:r>
            <a:r>
              <a:rPr lang="en-US" sz="8000" b="1" dirty="0"/>
              <a:t>(</a:t>
            </a:r>
            <a:r>
              <a:rPr lang="en-US" sz="8000" b="1" i="1" dirty="0"/>
              <a:t>if invited to present</a:t>
            </a:r>
            <a:r>
              <a:rPr lang="en-US" sz="8000" b="1" dirty="0"/>
              <a:t>)</a:t>
            </a:r>
          </a:p>
          <a:p>
            <a:pPr algn="ctr"/>
            <a:r>
              <a:rPr lang="en-US" sz="10500" b="1" dirty="0"/>
              <a:t> </a:t>
            </a:r>
            <a:r>
              <a:rPr lang="en-US" sz="7200" b="1" dirty="0"/>
              <a:t>(Please add: Project Title/Award #/Award Date/Name and Institution per PIs/Co-PIs)</a:t>
            </a:r>
            <a:endParaRPr lang="en-US" sz="7200" dirty="0"/>
          </a:p>
          <a:p>
            <a:pPr algn="ctr"/>
            <a:r>
              <a:rPr lang="en-US" sz="7200" i="1" dirty="0"/>
              <a:t>(a </a:t>
            </a:r>
            <a:r>
              <a:rPr lang="en-US" sz="7200" b="1" i="1" dirty="0"/>
              <a:t>concise </a:t>
            </a:r>
            <a:r>
              <a:rPr lang="en-US" sz="7200" i="1" dirty="0"/>
              <a:t>and </a:t>
            </a:r>
            <a:r>
              <a:rPr lang="en-US" sz="7200" b="1" i="1" dirty="0"/>
              <a:t>visual</a:t>
            </a:r>
            <a:r>
              <a:rPr lang="en-US" sz="7200" i="1" dirty="0"/>
              <a:t> description of your project with limited jargon)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01600" y="30406945"/>
            <a:ext cx="18653760" cy="2505291"/>
          </a:xfrm>
          <a:prstGeom prst="rect">
            <a:avLst/>
          </a:prstGeom>
          <a:noFill/>
        </p:spPr>
        <p:txBody>
          <a:bodyPr wrap="square" lIns="438903" tIns="219451" rIns="438903" bIns="219451" rtlCol="0">
            <a:spAutoFit/>
          </a:bodyPr>
          <a:lstStyle/>
          <a:p>
            <a:r>
              <a:rPr lang="en-US" sz="6700" b="1" u="sng" dirty="0"/>
              <a:t>Graphical representation </a:t>
            </a:r>
            <a:r>
              <a:rPr lang="en-US" sz="6700" dirty="0"/>
              <a:t>of your approach and its place within the broader application domain. </a:t>
            </a:r>
          </a:p>
        </p:txBody>
      </p:sp>
      <p:pic>
        <p:nvPicPr>
          <p:cNvPr id="2050" name="Picture 2" descr="http://cdn.vectorstock.com/i/composite/35,38/cloud-flowchart-charts-vector-10135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538" y="14113244"/>
            <a:ext cx="16236423" cy="14201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1174743" y="11704320"/>
            <a:ext cx="12070080" cy="5148825"/>
          </a:xfrm>
          <a:prstGeom prst="rect">
            <a:avLst/>
          </a:prstGeom>
        </p:spPr>
        <p:txBody>
          <a:bodyPr vert="horz" lIns="438903" tIns="219451" rIns="438903" bIns="219451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100" b="1" u="sng" dirty="0"/>
              <a:t>Scientific Impact: </a:t>
            </a:r>
          </a:p>
          <a:p>
            <a:r>
              <a:rPr lang="en-US" sz="8100" dirty="0"/>
              <a:t>How might project contributions generalize to other CPS research?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07797" y="21214080"/>
            <a:ext cx="12070080" cy="8046720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700" b="1" u="sng" dirty="0"/>
              <a:t>Solution: </a:t>
            </a:r>
          </a:p>
          <a:p>
            <a:r>
              <a:rPr lang="en-US" sz="7700" dirty="0"/>
              <a:t>Technical approach, in brief</a:t>
            </a:r>
          </a:p>
          <a:p>
            <a:r>
              <a:rPr lang="en-US" sz="7700" dirty="0"/>
              <a:t>Highlight </a:t>
            </a:r>
            <a:r>
              <a:rPr lang="en-US" sz="7700" i="1" dirty="0"/>
              <a:t>key innovations </a:t>
            </a:r>
            <a:r>
              <a:rPr lang="en-US" sz="7700" dirty="0"/>
              <a:t>(new contributions)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244489" y="11397396"/>
            <a:ext cx="12070080" cy="5455752"/>
          </a:xfrm>
          <a:prstGeom prst="rect">
            <a:avLst/>
          </a:prstGeom>
        </p:spPr>
        <p:txBody>
          <a:bodyPr vert="horz" lIns="438903" tIns="219451" rIns="438903" bIns="219451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100" b="1" u="sng" dirty="0"/>
              <a:t>Challenge: </a:t>
            </a:r>
          </a:p>
          <a:p>
            <a:r>
              <a:rPr lang="en-US" sz="8100" dirty="0"/>
              <a:t>Key problem(s) to be addressed and their significance.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1821121" y="21634031"/>
            <a:ext cx="11614359" cy="11284373"/>
          </a:xfrm>
          <a:prstGeom prst="rect">
            <a:avLst/>
          </a:prstGeom>
        </p:spPr>
        <p:txBody>
          <a:bodyPr vert="horz" lIns="438903" tIns="219451" rIns="438903" bIns="219451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100" b="1" u="sng" dirty="0"/>
              <a:t>Broader Impact: </a:t>
            </a:r>
          </a:p>
          <a:p>
            <a:r>
              <a:rPr lang="en-US" sz="8100" dirty="0"/>
              <a:t>What is the impact on society? </a:t>
            </a:r>
          </a:p>
          <a:p>
            <a:r>
              <a:rPr lang="en-US" sz="8100" dirty="0"/>
              <a:t>Who will care?</a:t>
            </a:r>
          </a:p>
          <a:p>
            <a:r>
              <a:rPr lang="en-US" sz="8100" dirty="0"/>
              <a:t>Education and Outreach</a:t>
            </a:r>
          </a:p>
          <a:p>
            <a:r>
              <a:rPr lang="en-US" sz="8100" i="1" dirty="0"/>
              <a:t>Quantify</a:t>
            </a:r>
            <a:r>
              <a:rPr lang="en-US" sz="8100" dirty="0"/>
              <a:t> potential impacts if possible. How much better? Not just “improved.”</a:t>
            </a:r>
          </a:p>
        </p:txBody>
      </p:sp>
      <p:pic>
        <p:nvPicPr>
          <p:cNvPr id="17" name="Picture 4" descr="http://us.123rf.com/400wm/400/400/tupungato/tupungato1007/tupungato100700040/7464249-high-voltage-electricity-pylon-in-switzerland-power-gri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001" y="20976192"/>
            <a:ext cx="3190344" cy="4779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clipartbest.com/cliparts/xig/49r/xig49r6iA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23" y="15096708"/>
            <a:ext cx="5919941" cy="3413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2162179" y="20107469"/>
            <a:ext cx="10639421" cy="9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455360" y="20107469"/>
            <a:ext cx="1097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533120" y="11810333"/>
            <a:ext cx="17773248" cy="19087056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03" tIns="219451" rIns="438903" bIns="219451" rtlCol="0" anchor="ctr"/>
          <a:lstStyle/>
          <a:p>
            <a:pPr algn="ctr"/>
            <a:endParaRPr lang="en-US"/>
          </a:p>
        </p:txBody>
      </p:sp>
      <p:pic>
        <p:nvPicPr>
          <p:cNvPr id="21" name="Picture 12" descr="http://www.clipartbest.com/cliparts/bcy/6db/bcy6dbKcL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538" y="19019520"/>
            <a:ext cx="5812263" cy="5812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403027" y="29006512"/>
            <a:ext cx="11301293" cy="2807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438903" tIns="219451" rIns="438903" bIns="21945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00" dirty="0"/>
              <a:t>Project info (number, institution, contacts,...)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0" y="13030200"/>
            <a:ext cx="12667315" cy="2806922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en-US" dirty="0"/>
              <a:t>Replace the graphic below</a:t>
            </a:r>
          </a:p>
          <a:p>
            <a:r>
              <a:rPr lang="en-US" dirty="0"/>
              <a:t>with a graphic of your own.</a:t>
            </a:r>
          </a:p>
        </p:txBody>
      </p:sp>
    </p:spTree>
    <p:extLst>
      <p:ext uri="{BB962C8B-B14F-4D97-AF65-F5344CB8AC3E}">
        <p14:creationId xmlns:p14="http://schemas.microsoft.com/office/powerpoint/2010/main" val="59928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868400"/>
            <a:ext cx="12571305" cy="3536343"/>
          </a:xfrm>
          <a:prstGeom prst="rect">
            <a:avLst/>
          </a:prstGeom>
          <a:noFill/>
        </p:spPr>
        <p:txBody>
          <a:bodyPr wrap="square" lIns="438903" tIns="219451" rIns="438903" bIns="219451" rtlCol="0">
            <a:spAutoFit/>
          </a:bodyPr>
          <a:lstStyle/>
          <a:p>
            <a:r>
              <a:rPr lang="en-US" sz="6700" b="1" u="sng" dirty="0"/>
              <a:t>Graphical representation </a:t>
            </a:r>
            <a:r>
              <a:rPr lang="en-US" sz="6700" dirty="0"/>
              <a:t>of your approach and its place within the broader application domain. </a:t>
            </a:r>
          </a:p>
        </p:txBody>
      </p:sp>
      <p:pic>
        <p:nvPicPr>
          <p:cNvPr id="6" name="Picture 2" descr="http://cdn.vectorstock.com/i/composite/35,38/cloud-flowchart-charts-vector-1013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0" y="9829800"/>
            <a:ext cx="16824960" cy="16018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s.123rf.com/400wm/400/400/tupungato/tupungato1007/tupungato100700040/7464249-high-voltage-electricity-pylon-in-switzerland-power-gr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001" y="18781632"/>
            <a:ext cx="3190344" cy="4779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ipartbest.com/cliparts/xig/49r/xig49r6i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523" y="12902148"/>
            <a:ext cx="5919941" cy="3413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12725400" y="7543800"/>
            <a:ext cx="18653760" cy="2157984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03" tIns="219451" rIns="438903" bIns="219451" rtlCol="0" anchor="ctr"/>
          <a:lstStyle/>
          <a:p>
            <a:pPr algn="ctr"/>
            <a:endParaRPr lang="en-US"/>
          </a:p>
        </p:txBody>
      </p:sp>
      <p:pic>
        <p:nvPicPr>
          <p:cNvPr id="10" name="Picture 12" descr="http://www.clipartbest.com/cliparts/bcy/6db/bcy6dbKcL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538" y="16824960"/>
            <a:ext cx="5812263" cy="5812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057400" y="7924800"/>
            <a:ext cx="11614359" cy="5642189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100" b="1" dirty="0"/>
              <a:t>Graphic(s) on separate slide if space requires.</a:t>
            </a:r>
          </a:p>
        </p:txBody>
      </p:sp>
      <p:pic>
        <p:nvPicPr>
          <p:cNvPr id="12" name="Picture 11" descr="banner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" b="28504"/>
          <a:stretch/>
        </p:blipFill>
        <p:spPr>
          <a:xfrm>
            <a:off x="-5668" y="0"/>
            <a:ext cx="43896868" cy="72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386</Words>
  <Application>Microsoft Macintosh PowerPoint</Application>
  <PresentationFormat>Custom</PresentationFormat>
  <Paragraphs>27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Tho H.</dc:creator>
  <cp:lastModifiedBy>Karns, Amy L</cp:lastModifiedBy>
  <cp:revision>73</cp:revision>
  <cp:lastPrinted>2016-08-28T16:25:01Z</cp:lastPrinted>
  <dcterms:created xsi:type="dcterms:W3CDTF">2014-10-09T15:54:44Z</dcterms:created>
  <dcterms:modified xsi:type="dcterms:W3CDTF">2019-10-16T11:17:20Z</dcterms:modified>
</cp:coreProperties>
</file>