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8" r:id="rId2"/>
    <p:sldId id="257" r:id="rId3"/>
    <p:sldId id="256" r:id="rId4"/>
    <p:sldId id="262" r:id="rId5"/>
    <p:sldId id="320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E639E-80C4-44CC-AEDA-DD95E756AA7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FC497-6A9F-40EE-AAA5-9FEAE3304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5b58804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15b58804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C482E-8766-4078-B568-680DFEE6E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00CB9-8410-411C-9C3A-4148E1073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1FEB4-76F8-4218-817B-08BF8D76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343D-C1C5-4602-A2EB-1BFF7F67A8D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34B48-9F47-481D-B1B6-F31B6E112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2C8CF-0053-49F5-A526-55B54CF1E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6EC5-C9C6-4BA4-8A34-A6AFF5BF5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58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833B9-A4C3-40C9-919A-83B1EBB3C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260B80-FDCA-460C-9B18-B183958B7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D9DD5-F2B7-41DC-84DE-F9DC3FA40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343D-C1C5-4602-A2EB-1BFF7F67A8D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DC83A-F410-42FF-AD5E-CBCA36AF4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E0B17-5E98-40DD-A4C2-AC10BAF86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6EC5-C9C6-4BA4-8A34-A6AFF5BF5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05BF1-2F11-4CFE-98DB-F156607F90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25FD26-6703-42CE-9B63-3AF22333C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FF531-278B-4373-85D8-2DEF33B2B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343D-C1C5-4602-A2EB-1BFF7F67A8D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8AD76-663D-4D49-98D4-80FA274E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FC539-ECA4-440C-BB01-2201AC207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6EC5-C9C6-4BA4-8A34-A6AFF5BF5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85A0B-C974-4867-8FBF-5EE68937D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42599-7809-4D17-96B0-C2F72E869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8EF09-FDC1-46F1-BDDC-CEF1336C2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343D-C1C5-4602-A2EB-1BFF7F67A8D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F87BB-5A50-4452-A313-41C284678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91AE2-B4A0-4E79-AC75-A1A83B4F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6EC5-C9C6-4BA4-8A34-A6AFF5BF5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0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3897-9188-47EB-BC07-32E08531A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60A43-FB19-41EC-9F24-6FD8D984E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AAE3F-D19A-4C3B-B6AC-CB5218025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343D-C1C5-4602-A2EB-1BFF7F67A8D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59EFE-04AA-4635-8C1F-4E3F75C3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3873C-7A97-44CF-B38A-D10AC341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6EC5-C9C6-4BA4-8A34-A6AFF5BF5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8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4379C-8B52-4ABB-B5AD-EE1FA66D0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EC03A-7832-4BE1-BC16-FD8E9B144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C75E2-E0C0-445B-A9BC-26B9B6A38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64D61-A7D2-4167-8CA8-191C5AE00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343D-C1C5-4602-A2EB-1BFF7F67A8D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BEE79-CBF8-4465-B9F5-486899FB0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4431E-F6F5-4002-B532-DEC65930B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6EC5-C9C6-4BA4-8A34-A6AFF5BF5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5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64DAA-A69C-4BF1-88AD-CD5764F0C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2EE25-46C9-4D27-93A4-33B5AE46B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A8010-7B2D-4877-A37F-67030F0B8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24910C-415F-40C7-BB7F-B414B4289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81DFCF-829F-4E4F-91F0-A88FF5D67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735696-8ED3-42AD-BBD6-F67578D2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343D-C1C5-4602-A2EB-1BFF7F67A8D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13C8E-CF53-4960-AAD0-6AB57058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1C6F2E-FF8C-4534-A91F-A33E8FD2F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6EC5-C9C6-4BA4-8A34-A6AFF5BF5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7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7A8B3-2F4B-4DDB-B655-21B99837B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0B1C5F-CBB9-4731-B352-BA303E792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343D-C1C5-4602-A2EB-1BFF7F67A8D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96E04-C16A-442B-96B3-55CEA809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D2B9C-1443-4377-8C24-B65BEB92C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6EC5-C9C6-4BA4-8A34-A6AFF5BF5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9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51A420-30D9-4CF7-8962-DDF3ABE2B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343D-C1C5-4602-A2EB-1BFF7F67A8D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20966-21E3-4079-982D-3733A14F2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D8AC2-6C68-4FAC-9CAB-954A6BB86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6EC5-C9C6-4BA4-8A34-A6AFF5BF5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3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CD912-9A5C-45DA-A99C-4C412A9AF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7DEE7-3FCF-4F2C-ABCA-EC0BBF428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95E6D-E607-4A7C-97AC-AAC0C9924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2A38D-C0DE-4955-AC4B-E5C8978C2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343D-C1C5-4602-A2EB-1BFF7F67A8D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1CFCC-DFF3-45C0-AE95-515CCD65B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E61BD-A9FC-42D7-8B98-A12461EF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6EC5-C9C6-4BA4-8A34-A6AFF5BF5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95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75AD1-BC49-489F-91BC-F22F026B6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0B26FD-F498-4BFB-BC2F-D9EECBE464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AA014-C4E4-4F1E-9809-F0AECB170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44FC6-C0DC-4739-86A3-0A8CAB0D2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343D-C1C5-4602-A2EB-1BFF7F67A8D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1BCA3-406E-4DE6-B5FB-48246E84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0BC77-4A01-4E04-9482-7B5CF28E3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6EC5-C9C6-4BA4-8A34-A6AFF5BF5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5FDA4F-7538-4D62-8AB1-E9FF6B52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B9CF1-7DB7-45BC-B75B-44E96484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BE445-1A4C-4C13-B77F-63828DBA6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4343D-C1C5-4602-A2EB-1BFF7F67A8D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39E6C-52D6-4422-8B31-4B3CD3FAF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22314-9439-4116-B8BD-92169DF17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16EC5-C9C6-4BA4-8A34-A6AFF5BF5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74CD0-5D33-430A-A045-003787F1D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1" y="265113"/>
            <a:ext cx="9148302" cy="2387600"/>
          </a:xfrm>
        </p:spPr>
        <p:txBody>
          <a:bodyPr anchor="t">
            <a:noAutofit/>
          </a:bodyPr>
          <a:lstStyle/>
          <a:p>
            <a:pPr algn="l"/>
            <a:r>
              <a:rPr lang="en-US" sz="4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Customizing Semi-Autonomous Nursing Robots using Human Expertise</a:t>
            </a:r>
            <a:r>
              <a:rPr lang="en-US" sz="44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4C5C55-2184-4567-ADF7-228E20D1C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044" y="2291187"/>
            <a:ext cx="4360946" cy="3048910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Kris Hauser (PI)</a:t>
            </a:r>
            <a:br>
              <a:rPr lang="en-US" dirty="0"/>
            </a:br>
            <a:r>
              <a:rPr lang="en-US" sz="2000" dirty="0">
                <a:solidFill>
                  <a:schemeClr val="tx2"/>
                </a:solidFill>
              </a:rPr>
              <a:t>Department of Computer Science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Department of Electrical and Computer Engineering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University of Illinois at Urbana-Champaign</a:t>
            </a:r>
          </a:p>
          <a:p>
            <a:pPr algn="l"/>
            <a:r>
              <a:rPr lang="en-US" sz="2600" dirty="0"/>
              <a:t>Ryan Shaw (Co-PI)</a:t>
            </a:r>
            <a:br>
              <a:rPr lang="en-US" sz="2600" dirty="0"/>
            </a:br>
            <a:r>
              <a:rPr lang="en-US" sz="2000" dirty="0">
                <a:solidFill>
                  <a:schemeClr val="tx2"/>
                </a:solidFill>
              </a:rPr>
              <a:t>Department of Nursing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Duke University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5840B-BF9D-4C3E-BAEA-4B7F578DE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20" y="5669378"/>
            <a:ext cx="1496430" cy="43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11F7F39-5CDC-4069-8C26-5FE859511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7" b="27405"/>
          <a:stretch/>
        </p:blipFill>
        <p:spPr>
          <a:xfrm>
            <a:off x="9034272" y="6101913"/>
            <a:ext cx="3013008" cy="743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AE6423-9C11-4C7B-B079-32125D3471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b="36250"/>
          <a:stretch/>
        </p:blipFill>
        <p:spPr>
          <a:xfrm>
            <a:off x="45288" y="6211162"/>
            <a:ext cx="2993009" cy="52377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1DD9543-BB5C-48D4-B6F1-2C187D7E264B}"/>
              </a:ext>
            </a:extLst>
          </p:cNvPr>
          <p:cNvGrpSpPr/>
          <p:nvPr/>
        </p:nvGrpSpPr>
        <p:grpSpPr>
          <a:xfrm>
            <a:off x="4596547" y="2246953"/>
            <a:ext cx="7309704" cy="3638692"/>
            <a:chOff x="728515" y="17782040"/>
            <a:chExt cx="9106861" cy="453329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135764E-031A-42A7-A0AE-D52F26C18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515" y="17785623"/>
              <a:ext cx="6026849" cy="452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D291DF22-1A3A-48F7-B778-1EE547CF4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031"/>
            <a:stretch/>
          </p:blipFill>
          <p:spPr>
            <a:xfrm>
              <a:off x="6831387" y="19995631"/>
              <a:ext cx="3003989" cy="2319706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1A15F447-F5F1-4E66-8A03-E46EFC9AF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647" y="17782040"/>
              <a:ext cx="3003988" cy="211795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6368C3E-3D96-4D6C-B6E9-ADF5473280BE}"/>
              </a:ext>
            </a:extLst>
          </p:cNvPr>
          <p:cNvSpPr txBox="1"/>
          <p:nvPr/>
        </p:nvSpPr>
        <p:spPr>
          <a:xfrm>
            <a:off x="5473088" y="1848895"/>
            <a:ext cx="301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NRI #1830366 / #2025782</a:t>
            </a:r>
          </a:p>
        </p:txBody>
      </p:sp>
    </p:spTree>
    <p:extLst>
      <p:ext uri="{BB962C8B-B14F-4D97-AF65-F5344CB8AC3E}">
        <p14:creationId xmlns:p14="http://schemas.microsoft.com/office/powerpoint/2010/main" val="11201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B774D-50F2-4AFD-8432-C62CF89F8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96" y="-128869"/>
            <a:ext cx="10515600" cy="1325563"/>
          </a:xfrm>
        </p:spPr>
        <p:txBody>
          <a:bodyPr/>
          <a:lstStyle/>
          <a:p>
            <a:r>
              <a:rPr lang="en-US" dirty="0"/>
              <a:t>Current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55BB5-3BB0-4B74-AD30-26B36BCA3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96" y="1059552"/>
            <a:ext cx="5614121" cy="4351338"/>
          </a:xfrm>
        </p:spPr>
        <p:txBody>
          <a:bodyPr/>
          <a:lstStyle/>
          <a:p>
            <a:r>
              <a:rPr lang="en-US" dirty="0"/>
              <a:t>TRINA 2.0 hardware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5E65CC-7FB4-4134-B060-719F1CFF4BA5}"/>
              </a:ext>
            </a:extLst>
          </p:cNvPr>
          <p:cNvGrpSpPr/>
          <p:nvPr/>
        </p:nvGrpSpPr>
        <p:grpSpPr>
          <a:xfrm>
            <a:off x="0" y="1696403"/>
            <a:ext cx="5766094" cy="5049629"/>
            <a:chOff x="24669501" y="6027188"/>
            <a:chExt cx="7282159" cy="6377315"/>
          </a:xfrm>
        </p:grpSpPr>
        <p:pic>
          <p:nvPicPr>
            <p:cNvPr id="5" name="Picture 4" descr="A picture containing indoor, table, sitting, small&#10;&#10;Description automatically generated">
              <a:extLst>
                <a:ext uri="{FF2B5EF4-FFF2-40B4-BE49-F238E27FC236}">
                  <a16:creationId xmlns:a16="http://schemas.microsoft.com/office/drawing/2014/main" id="{E3152B11-E2A1-4DE1-8389-53B702BD1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1" t="9728" r="8087"/>
            <a:stretch/>
          </p:blipFill>
          <p:spPr>
            <a:xfrm>
              <a:off x="24669501" y="6027188"/>
              <a:ext cx="6908474" cy="63773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0E82DC-8DF4-43C2-8A79-E216A6DDC2AF}"/>
                </a:ext>
              </a:extLst>
            </p:cNvPr>
            <p:cNvSpPr txBox="1"/>
            <p:nvPr/>
          </p:nvSpPr>
          <p:spPr>
            <a:xfrm>
              <a:off x="24947812" y="6233286"/>
              <a:ext cx="3102780" cy="46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Telepresence screen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5AB440-91DA-4CB6-B40D-85A2CC77B106}"/>
                </a:ext>
              </a:extLst>
            </p:cNvPr>
            <p:cNvSpPr txBox="1"/>
            <p:nvPr/>
          </p:nvSpPr>
          <p:spPr>
            <a:xfrm>
              <a:off x="28568709" y="6083158"/>
              <a:ext cx="2812316" cy="46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360⁰ camera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9C0780-060A-45A1-8165-7EB675937712}"/>
                </a:ext>
              </a:extLst>
            </p:cNvPr>
            <p:cNvSpPr txBox="1"/>
            <p:nvPr/>
          </p:nvSpPr>
          <p:spPr>
            <a:xfrm>
              <a:off x="25423728" y="7019164"/>
              <a:ext cx="2812316" cy="46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Stereo camera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6930E9-5525-4719-8F63-6FD21FB57DB7}"/>
                </a:ext>
              </a:extLst>
            </p:cNvPr>
            <p:cNvSpPr txBox="1"/>
            <p:nvPr/>
          </p:nvSpPr>
          <p:spPr>
            <a:xfrm>
              <a:off x="29139344" y="10981561"/>
              <a:ext cx="2812316" cy="802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Fetch Freight</a:t>
              </a:r>
              <a:b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mobile base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D14520-6028-43E4-9B02-50090C73DBD4}"/>
                </a:ext>
              </a:extLst>
            </p:cNvPr>
            <p:cNvSpPr txBox="1"/>
            <p:nvPr/>
          </p:nvSpPr>
          <p:spPr>
            <a:xfrm>
              <a:off x="29541712" y="9692848"/>
              <a:ext cx="2099798" cy="802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UR5 6DOF arms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81FB4E-9B63-48C7-9ADC-E706CF0DE480}"/>
                </a:ext>
              </a:extLst>
            </p:cNvPr>
            <p:cNvSpPr txBox="1"/>
            <p:nvPr/>
          </p:nvSpPr>
          <p:spPr>
            <a:xfrm>
              <a:off x="29628615" y="6613522"/>
              <a:ext cx="2099797" cy="802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Swappable end effectors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2C3247-85B4-4862-8E41-7C71C6DDFE61}"/>
                </a:ext>
              </a:extLst>
            </p:cNvPr>
            <p:cNvSpPr txBox="1"/>
            <p:nvPr/>
          </p:nvSpPr>
          <p:spPr>
            <a:xfrm>
              <a:off x="24739510" y="10630479"/>
              <a:ext cx="2312079" cy="802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Eye-in-hand RGBD cameras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7B63D06-06E4-4679-AA60-9A0836677D87}"/>
                </a:ext>
              </a:extLst>
            </p:cNvPr>
            <p:cNvCxnSpPr/>
            <p:nvPr/>
          </p:nvCxnSpPr>
          <p:spPr>
            <a:xfrm>
              <a:off x="27047905" y="6694951"/>
              <a:ext cx="702750" cy="32421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1DD7156-2925-492D-837B-465EE9834E18}"/>
                </a:ext>
              </a:extLst>
            </p:cNvPr>
            <p:cNvCxnSpPr>
              <a:cxnSpLocks/>
            </p:cNvCxnSpPr>
            <p:nvPr/>
          </p:nvCxnSpPr>
          <p:spPr>
            <a:xfrm>
              <a:off x="27293936" y="7434134"/>
              <a:ext cx="456719" cy="4669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2A4E8F4-EDF1-4FFD-9FE8-8297E3851F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36045" y="6487767"/>
              <a:ext cx="655454" cy="21556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6453A7D-26B8-495C-8C75-F62DC96D72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558149" y="7444519"/>
              <a:ext cx="655454" cy="21556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E1053E2-582E-4830-ADB8-B3BDB92F74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661844" y="9054886"/>
              <a:ext cx="217744" cy="63532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6908297-0ACE-4D3C-A522-E3DD5AADCB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47113" y="11779066"/>
              <a:ext cx="711036" cy="15014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A61D2EC-0C28-431C-AE07-A959D92B4A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23383" y="9873065"/>
              <a:ext cx="300872" cy="75741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C1D9297-7D7D-4943-9234-A69E1A838C37}"/>
              </a:ext>
            </a:extLst>
          </p:cNvPr>
          <p:cNvSpPr txBox="1">
            <a:spLocks/>
          </p:cNvSpPr>
          <p:nvPr/>
        </p:nvSpPr>
        <p:spPr>
          <a:xfrm>
            <a:off x="5540930" y="5497947"/>
            <a:ext cx="2989242" cy="597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/>
              <a:t>Engaging undergraduates in research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12EC95C-EE83-4FC2-A58E-EF3E5DEC7FE6}"/>
              </a:ext>
            </a:extLst>
          </p:cNvPr>
          <p:cNvSpPr txBox="1">
            <a:spLocks/>
          </p:cNvSpPr>
          <p:nvPr/>
        </p:nvSpPr>
        <p:spPr>
          <a:xfrm>
            <a:off x="5541008" y="57792"/>
            <a:ext cx="341764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Intelligent User Interfaces with open-world perception</a:t>
            </a:r>
          </a:p>
        </p:txBody>
      </p:sp>
      <p:pic>
        <p:nvPicPr>
          <p:cNvPr id="23" name="Picture 22" descr="A kitchen with a table in a room&#10;&#10;Description automatically generated">
            <a:extLst>
              <a:ext uri="{FF2B5EF4-FFF2-40B4-BE49-F238E27FC236}">
                <a16:creationId xmlns:a16="http://schemas.microsoft.com/office/drawing/2014/main" id="{0FDE29A5-FBE0-433C-9C5D-249ACDDEC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68" y="2836754"/>
            <a:ext cx="2674399" cy="2428354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E2F9295-32A8-438B-A3DF-F07B1CB41708}"/>
              </a:ext>
            </a:extLst>
          </p:cNvPr>
          <p:cNvSpPr txBox="1">
            <a:spLocks/>
          </p:cNvSpPr>
          <p:nvPr/>
        </p:nvSpPr>
        <p:spPr>
          <a:xfrm>
            <a:off x="8316024" y="3898042"/>
            <a:ext cx="3456437" cy="597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Automating medical examinations</a:t>
            </a:r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1F904D-ED7D-48F0-85CD-FE856DD472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6" b="32808"/>
          <a:stretch/>
        </p:blipFill>
        <p:spPr>
          <a:xfrm>
            <a:off x="5470201" y="6061572"/>
            <a:ext cx="3095723" cy="553775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2CAF8A55-71AB-4D27-8332-C84A39BAFFA2}"/>
              </a:ext>
            </a:extLst>
          </p:cNvPr>
          <p:cNvSpPr txBox="1">
            <a:spLocks/>
          </p:cNvSpPr>
          <p:nvPr/>
        </p:nvSpPr>
        <p:spPr>
          <a:xfrm>
            <a:off x="8316024" y="2907054"/>
            <a:ext cx="3649480" cy="597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Point-and-click teleoperation</a:t>
            </a:r>
          </a:p>
        </p:txBody>
      </p:sp>
      <p:pic>
        <p:nvPicPr>
          <p:cNvPr id="33" name="Google Shape;186;p20">
            <a:extLst>
              <a:ext uri="{FF2B5EF4-FFF2-40B4-BE49-F238E27FC236}">
                <a16:creationId xmlns:a16="http://schemas.microsoft.com/office/drawing/2014/main" id="{038B6F6D-BBE9-49DD-8360-AB130C7C157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978"/>
          <a:stretch/>
        </p:blipFill>
        <p:spPr>
          <a:xfrm>
            <a:off x="5551768" y="693970"/>
            <a:ext cx="3420664" cy="209087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02E1A52A-A081-4110-8D3D-8C16AF623D99}"/>
              </a:ext>
            </a:extLst>
          </p:cNvPr>
          <p:cNvSpPr txBox="1">
            <a:spLocks/>
          </p:cNvSpPr>
          <p:nvPr/>
        </p:nvSpPr>
        <p:spPr>
          <a:xfrm>
            <a:off x="8316024" y="3407934"/>
            <a:ext cx="3456437" cy="597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Teleoperator assistance</a:t>
            </a:r>
          </a:p>
        </p:txBody>
      </p:sp>
      <p:pic>
        <p:nvPicPr>
          <p:cNvPr id="26" name="Picture 25" descr="A picture containing person&#10;&#10;Description automatically generated">
            <a:extLst>
              <a:ext uri="{FF2B5EF4-FFF2-40B4-BE49-F238E27FC236}">
                <a16:creationId xmlns:a16="http://schemas.microsoft.com/office/drawing/2014/main" id="{C74DA391-56B2-4504-A454-DCE09F2BBE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72"/>
          <a:stretch/>
        </p:blipFill>
        <p:spPr>
          <a:xfrm rot="10800000">
            <a:off x="8590626" y="4622963"/>
            <a:ext cx="3401854" cy="207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INASemifinalsScenario-4x">
            <a:hlinkClick r:id="" action="ppaction://media"/>
            <a:extLst>
              <a:ext uri="{FF2B5EF4-FFF2-40B4-BE49-F238E27FC236}">
                <a16:creationId xmlns:a16="http://schemas.microsoft.com/office/drawing/2014/main" id="{C49635E3-71CE-4569-8CA1-DDC23A7CEC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620027"/>
            <a:ext cx="9311951" cy="523797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F5586A3-BBA6-4B12-86A4-DD3BFF196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31" y="180329"/>
            <a:ext cx="10515600" cy="1325563"/>
          </a:xfrm>
        </p:spPr>
        <p:txBody>
          <a:bodyPr/>
          <a:lstStyle/>
          <a:p>
            <a:r>
              <a:rPr lang="en-US" dirty="0"/>
              <a:t>Medical Consultation Scenario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BC8057-C487-4666-B615-2EDA64BE292D}"/>
              </a:ext>
            </a:extLst>
          </p:cNvPr>
          <p:cNvSpPr txBox="1"/>
          <p:nvPr/>
        </p:nvSpPr>
        <p:spPr>
          <a:xfrm>
            <a:off x="9386597" y="2633665"/>
            <a:ext cx="249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Patient consultation with remote doctor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D8403-8F14-43A9-A2F9-3D34CF9A170E}"/>
              </a:ext>
            </a:extLst>
          </p:cNvPr>
          <p:cNvSpPr txBox="1"/>
          <p:nvPr/>
        </p:nvSpPr>
        <p:spPr>
          <a:xfrm>
            <a:off x="9386597" y="3578005"/>
            <a:ext cx="27058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TRINA capabilities demonstrated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perator/recipient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ine manipulation with motion scaling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Bimanual manipulation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Handover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isual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tereo 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ead movement tracking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502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80;p19">
            <a:extLst>
              <a:ext uri="{FF2B5EF4-FFF2-40B4-BE49-F238E27FC236}">
                <a16:creationId xmlns:a16="http://schemas.microsoft.com/office/drawing/2014/main" id="{15F49A84-CD48-425B-8E96-3F03C234D6F1}"/>
              </a:ext>
            </a:extLst>
          </p:cNvPr>
          <p:cNvSpPr txBox="1"/>
          <p:nvPr/>
        </p:nvSpPr>
        <p:spPr>
          <a:xfrm>
            <a:off x="4833547" y="1476385"/>
            <a:ext cx="6983376" cy="1777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lnSpc>
                <a:spcPct val="115000"/>
              </a:lnSpc>
              <a:spcBef>
                <a:spcPts val="300"/>
              </a:spcBef>
              <a:buClr>
                <a:schemeClr val="dk1"/>
              </a:buClr>
              <a:buSzPts val="14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Perception: Label-free segmentation + attribute prediction</a:t>
            </a:r>
          </a:p>
          <a:p>
            <a:pPr marL="609585" indent="-423323">
              <a:lnSpc>
                <a:spcPct val="115000"/>
              </a:lnSpc>
              <a:spcBef>
                <a:spcPts val="300"/>
              </a:spcBef>
              <a:buClr>
                <a:schemeClr val="dk1"/>
              </a:buClr>
              <a:buSzPts val="14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Prediction of k-most-likely actions from perception + history features using expert operator data</a:t>
            </a:r>
          </a:p>
          <a:p>
            <a:pPr marL="609585" indent="-423323">
              <a:lnSpc>
                <a:spcPct val="115000"/>
              </a:lnSpc>
              <a:spcBef>
                <a:spcPts val="300"/>
              </a:spcBef>
              <a:buClr>
                <a:schemeClr val="dk1"/>
              </a:buClr>
              <a:buSzPts val="14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&gt;90% accuracy in top-5 prediction across tasks</a:t>
            </a: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180" name="Google Shape;180;p19"/>
          <p:cNvSpPr txBox="1"/>
          <p:nvPr/>
        </p:nvSpPr>
        <p:spPr>
          <a:xfrm>
            <a:off x="68665" y="-16771"/>
            <a:ext cx="7732917" cy="9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600" dirty="0">
                <a:solidFill>
                  <a:schemeClr val="dk1"/>
                </a:solidFill>
                <a:latin typeface="+mj-lt"/>
              </a:rPr>
              <a:t>Teleoperator Assistance in Open Worlds</a:t>
            </a:r>
            <a:endParaRPr sz="3600" dirty="0">
              <a:solidFill>
                <a:schemeClr val="dk1"/>
              </a:solidFill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62752A-1EE1-4FA2-A261-53F05FF48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319" y="3253754"/>
            <a:ext cx="3494910" cy="350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93D1BA-083C-49FC-913F-3A681693AD42}"/>
              </a:ext>
            </a:extLst>
          </p:cNvPr>
          <p:cNvSpPr txBox="1"/>
          <p:nvPr/>
        </p:nvSpPr>
        <p:spPr>
          <a:xfrm>
            <a:off x="149892" y="758489"/>
            <a:ext cx="7314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[P. Naughton and K. Hauser,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Structured Action Prediction for Teleoperation in Open Worlds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IEEE Robotics and Automation Letters, 2022]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6988F4-D22E-404E-9225-A174198D59B8}"/>
              </a:ext>
            </a:extLst>
          </p:cNvPr>
          <p:cNvGrpSpPr/>
          <p:nvPr/>
        </p:nvGrpSpPr>
        <p:grpSpPr>
          <a:xfrm>
            <a:off x="8580229" y="3170053"/>
            <a:ext cx="3611771" cy="3579747"/>
            <a:chOff x="3708160" y="2965765"/>
            <a:chExt cx="3611771" cy="357974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2257813-65A1-46C5-963D-D680F732B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473" y="4585344"/>
              <a:ext cx="3404502" cy="1960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4D3C9606-8A78-4466-9F96-7B7A5C1AE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472" y="3231394"/>
              <a:ext cx="3404503" cy="1144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0CFD4D8-B8E9-4B3E-A835-4D53FD66CCB3}"/>
                </a:ext>
              </a:extLst>
            </p:cNvPr>
            <p:cNvSpPr txBox="1"/>
            <p:nvPr/>
          </p:nvSpPr>
          <p:spPr>
            <a:xfrm>
              <a:off x="3708160" y="2965765"/>
              <a:ext cx="36117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Teleop</a:t>
              </a:r>
              <a:r>
                <a:rPr lang="en-US" sz="1400" dirty="0"/>
                <a:t> w/ cartesian constraint scores (max 1.6)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0F7404-4DA3-43A8-B3DB-FDF1980CA7F8}"/>
                </a:ext>
              </a:extLst>
            </p:cNvPr>
            <p:cNvSpPr txBox="1"/>
            <p:nvPr/>
          </p:nvSpPr>
          <p:spPr>
            <a:xfrm>
              <a:off x="3708160" y="4322053"/>
              <a:ext cx="36117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Snap-to plane scores (max </a:t>
              </a:r>
              <a:r>
                <a:rPr lang="en-US" sz="1400" b="1" dirty="0"/>
                <a:t>11.9</a:t>
              </a:r>
              <a:r>
                <a:rPr lang="en-US" sz="1400" dirty="0"/>
                <a:t>)</a:t>
              </a:r>
            </a:p>
          </p:txBody>
        </p:sp>
      </p:grpSp>
      <p:pic>
        <p:nvPicPr>
          <p:cNvPr id="1031" name="Picture 7">
            <a:extLst>
              <a:ext uri="{FF2B5EF4-FFF2-40B4-BE49-F238E27FC236}">
                <a16:creationId xmlns:a16="http://schemas.microsoft.com/office/drawing/2014/main" id="{26DAE5E4-FE8D-4522-AC85-7720706C7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15" y="4559345"/>
            <a:ext cx="3749889" cy="213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466AAFF7-3620-44E4-8EB2-05AA45F83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0" y="1660160"/>
            <a:ext cx="328612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916AAED-92F0-4543-8D8A-0219F1EA0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165" y="1660160"/>
            <a:ext cx="143827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C49B650C-4278-48DE-AC5A-02FA63BA9E42}"/>
              </a:ext>
            </a:extLst>
          </p:cNvPr>
          <p:cNvSpPr/>
          <p:nvPr/>
        </p:nvSpPr>
        <p:spPr>
          <a:xfrm>
            <a:off x="1938109" y="3832703"/>
            <a:ext cx="749030" cy="49611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A1A3F-C80C-4E6A-9725-B84B55E9E184}"/>
              </a:ext>
            </a:extLst>
          </p:cNvPr>
          <p:cNvSpPr txBox="1"/>
          <p:nvPr/>
        </p:nvSpPr>
        <p:spPr>
          <a:xfrm>
            <a:off x="2917198" y="3757592"/>
            <a:ext cx="1916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Expert Action Recommender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235A95-345B-4244-B7B5-E98A36B46CDD}"/>
              </a:ext>
            </a:extLst>
          </p:cNvPr>
          <p:cNvSpPr txBox="1"/>
          <p:nvPr/>
        </p:nvSpPr>
        <p:spPr>
          <a:xfrm>
            <a:off x="195988" y="1380903"/>
            <a:ext cx="3611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Classical menu-based UI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47819C-B21A-42C0-98CC-39970809D33A}"/>
              </a:ext>
            </a:extLst>
          </p:cNvPr>
          <p:cNvSpPr txBox="1"/>
          <p:nvPr/>
        </p:nvSpPr>
        <p:spPr>
          <a:xfrm>
            <a:off x="599672" y="4271156"/>
            <a:ext cx="3611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Intelligent UI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75504-E291-4D12-B0CB-212BFE37D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05" y="81590"/>
            <a:ext cx="6643576" cy="581284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First Automated Auscultation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D31052-217E-43E0-9D4C-5E3F47347587}"/>
              </a:ext>
            </a:extLst>
          </p:cNvPr>
          <p:cNvGrpSpPr/>
          <p:nvPr/>
        </p:nvGrpSpPr>
        <p:grpSpPr>
          <a:xfrm>
            <a:off x="1514786" y="2728141"/>
            <a:ext cx="3686628" cy="3078766"/>
            <a:chOff x="61686" y="3477117"/>
            <a:chExt cx="3686628" cy="3078766"/>
          </a:xfrm>
        </p:grpSpPr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064DE7E2-0998-45AD-9FE8-22622EE6E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86" y="3477117"/>
              <a:ext cx="3686628" cy="3078766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8DFDDC7-1380-4B0A-927B-AA279F1F1B3B}"/>
                </a:ext>
              </a:extLst>
            </p:cNvPr>
            <p:cNvSpPr/>
            <p:nvPr/>
          </p:nvSpPr>
          <p:spPr>
            <a:xfrm>
              <a:off x="1647964" y="4983573"/>
              <a:ext cx="148682" cy="1334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D4C55FD-7BAC-4E0E-8CA6-E5BBA2663A8A}"/>
                </a:ext>
              </a:extLst>
            </p:cNvPr>
            <p:cNvSpPr/>
            <p:nvPr/>
          </p:nvSpPr>
          <p:spPr>
            <a:xfrm>
              <a:off x="1937523" y="4983573"/>
              <a:ext cx="148682" cy="1334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794B726-FC77-4A15-A3D1-514068DE1FF8}"/>
                </a:ext>
              </a:extLst>
            </p:cNvPr>
            <p:cNvSpPr/>
            <p:nvPr/>
          </p:nvSpPr>
          <p:spPr>
            <a:xfrm>
              <a:off x="1945143" y="5170263"/>
              <a:ext cx="148682" cy="1334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31753F-850E-4DC6-A834-E1806094EAD2}"/>
                </a:ext>
              </a:extLst>
            </p:cNvPr>
            <p:cNvSpPr/>
            <p:nvPr/>
          </p:nvSpPr>
          <p:spPr>
            <a:xfrm>
              <a:off x="1948953" y="5356953"/>
              <a:ext cx="148682" cy="1334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BFD6918-1169-4EEF-9E8E-937A62F20760}"/>
                </a:ext>
              </a:extLst>
            </p:cNvPr>
            <p:cNvSpPr/>
            <p:nvPr/>
          </p:nvSpPr>
          <p:spPr>
            <a:xfrm>
              <a:off x="2051823" y="5509353"/>
              <a:ext cx="148682" cy="1334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C8D3F42-6973-4E57-9A75-45B5BD446297}"/>
              </a:ext>
            </a:extLst>
          </p:cNvPr>
          <p:cNvSpPr txBox="1"/>
          <p:nvPr/>
        </p:nvSpPr>
        <p:spPr>
          <a:xfrm>
            <a:off x="164805" y="3210380"/>
            <a:ext cx="2743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Anatomical model / auscultation locations registered to patient scan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1C5FA9-EEA4-43C2-85E7-EB67357E1001}"/>
              </a:ext>
            </a:extLst>
          </p:cNvPr>
          <p:cNvSpPr txBox="1"/>
          <p:nvPr/>
        </p:nvSpPr>
        <p:spPr>
          <a:xfrm>
            <a:off x="211931" y="1048222"/>
            <a:ext cx="8366330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i="1" dirty="0"/>
              <a:t>Auscultation</a:t>
            </a:r>
            <a:r>
              <a:rPr lang="en-US" sz="2400" dirty="0"/>
              <a:t>: using stethoscope to listen to heart and lung sounds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3D vision to estimate reference anatomical landmarks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Probe at landmarks using digital stethoscope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Adjust locations if sound quality is poor (nonparametric Bayesian inference + informative path planning)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Send audio to doctor for interpretation</a:t>
            </a:r>
          </a:p>
        </p:txBody>
      </p:sp>
      <p:pic>
        <p:nvPicPr>
          <p:cNvPr id="8" name="physical_baseline">
            <a:hlinkClick r:id="" action="ppaction://media"/>
            <a:extLst>
              <a:ext uri="{FF2B5EF4-FFF2-40B4-BE49-F238E27FC236}">
                <a16:creationId xmlns:a16="http://schemas.microsoft.com/office/drawing/2014/main" id="{D4BBC929-69F7-4E20-8815-507221DBE1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573" y="3086101"/>
            <a:ext cx="6341496" cy="35670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71B9C3E-BC11-4C00-81B0-A19CA2CC5A93}"/>
              </a:ext>
            </a:extLst>
          </p:cNvPr>
          <p:cNvSpPr txBox="1"/>
          <p:nvPr/>
        </p:nvSpPr>
        <p:spPr>
          <a:xfrm>
            <a:off x="164805" y="570248"/>
            <a:ext cx="6341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[Y. Zhu, A. Smith and K. Hauser,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Automated Heart and Lung Auscultation in Robotic Physical Examinations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IEEE Robotics and Automation Letters, 2022]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F42CFC7-0130-4E03-9DB7-5E9B2D882071}"/>
              </a:ext>
            </a:extLst>
          </p:cNvPr>
          <p:cNvSpPr/>
          <p:nvPr/>
        </p:nvSpPr>
        <p:spPr>
          <a:xfrm>
            <a:off x="211931" y="5660116"/>
            <a:ext cx="5036609" cy="10741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/>
              <a:t>Experiments on N=4 male subjects</a:t>
            </a:r>
          </a:p>
          <a:p>
            <a:r>
              <a:rPr lang="en-US" sz="1600" dirty="0"/>
              <a:t>Our approach has higher quality than registration only</a:t>
            </a:r>
          </a:p>
          <a:p>
            <a:r>
              <a:rPr lang="en-US" sz="1600" dirty="0"/>
              <a:t>Similar quality and faster than robot teleoperated by med student </a:t>
            </a:r>
          </a:p>
        </p:txBody>
      </p:sp>
    </p:spTree>
    <p:extLst>
      <p:ext uri="{BB962C8B-B14F-4D97-AF65-F5344CB8AC3E}">
        <p14:creationId xmlns:p14="http://schemas.microsoft.com/office/powerpoint/2010/main" val="81172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3423A-058F-45DC-ACD5-C29016925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26CC2-DFA4-4AAE-A799-4216E83EC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Scaling up Intelligent UI to dozens of actions</a:t>
            </a:r>
          </a:p>
          <a:p>
            <a:r>
              <a:rPr lang="en-US" dirty="0"/>
              <a:t>User studies with Registered Nurses @ Duke</a:t>
            </a:r>
          </a:p>
          <a:p>
            <a:r>
              <a:rPr lang="en-US" dirty="0"/>
              <a:t>ANA Avatar XPRIZE Finals</a:t>
            </a:r>
          </a:p>
        </p:txBody>
      </p:sp>
      <p:pic>
        <p:nvPicPr>
          <p:cNvPr id="4" name="Picture 3" descr="A picture containing text, wall, indoor, screen&#10;&#10;Description automatically generated">
            <a:extLst>
              <a:ext uri="{FF2B5EF4-FFF2-40B4-BE49-F238E27FC236}">
                <a16:creationId xmlns:a16="http://schemas.microsoft.com/office/drawing/2014/main" id="{072C4D2B-96B8-46D9-9241-AA00E6D29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5" t="11540" r="12220" b="7633"/>
          <a:stretch/>
        </p:blipFill>
        <p:spPr>
          <a:xfrm>
            <a:off x="4333209" y="4383245"/>
            <a:ext cx="3723062" cy="2129298"/>
          </a:xfrm>
          <a:prstGeom prst="rect">
            <a:avLst/>
          </a:prstGeom>
        </p:spPr>
      </p:pic>
      <p:pic>
        <p:nvPicPr>
          <p:cNvPr id="5" name="Picture 4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F57E7F7-3BA1-458F-A2F9-5132B41E5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7" b="2819"/>
          <a:stretch/>
        </p:blipFill>
        <p:spPr>
          <a:xfrm>
            <a:off x="436834" y="4383245"/>
            <a:ext cx="3839208" cy="2108996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0DC15B14-7FF6-463E-AF15-E1BB67662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606" y="4383244"/>
            <a:ext cx="3785419" cy="212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3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343</Words>
  <Application>Microsoft Office PowerPoint</Application>
  <PresentationFormat>Widescreen</PresentationFormat>
  <Paragraphs>54</Paragraphs>
  <Slides>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Segoe UI</vt:lpstr>
      <vt:lpstr>Segoe UI Semibold</vt:lpstr>
      <vt:lpstr>Office Theme</vt:lpstr>
      <vt:lpstr>Customizing Semi-Autonomous Nursing Robots using Human Expertise </vt:lpstr>
      <vt:lpstr>Current Progress</vt:lpstr>
      <vt:lpstr>Medical Consultation Scenario</vt:lpstr>
      <vt:lpstr>PowerPoint Presentation</vt:lpstr>
      <vt:lpstr>First Automated Auscultation</vt:lpstr>
      <vt:lpstr>Next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 Hauser</dc:creator>
  <cp:lastModifiedBy>Kris Hauser</cp:lastModifiedBy>
  <cp:revision>20</cp:revision>
  <dcterms:created xsi:type="dcterms:W3CDTF">2021-02-18T04:42:16Z</dcterms:created>
  <dcterms:modified xsi:type="dcterms:W3CDTF">2022-04-04T17:08:57Z</dcterms:modified>
</cp:coreProperties>
</file>