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613">
          <p15:clr>
            <a:srgbClr val="A4A3A4"/>
          </p15:clr>
        </p15:guide>
        <p15:guide id="4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06"/>
    <p:restoredTop sz="94626"/>
  </p:normalViewPr>
  <p:slideViewPr>
    <p:cSldViewPr snapToGrid="0" snapToObjects="1">
      <p:cViewPr varScale="1">
        <p:scale>
          <a:sx n="121" d="100"/>
          <a:sy n="121" d="100"/>
        </p:scale>
        <p:origin x="600" y="168"/>
      </p:cViewPr>
      <p:guideLst>
        <p:guide orient="horz" pos="2160"/>
        <p:guide pos="3840"/>
        <p:guide orient="horz" pos="2613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E5959-0AC9-1E47-A7E7-78DB15622085}" type="datetimeFigureOut">
              <a:rPr lang="en-US" smtClean="0"/>
              <a:t>3/9/23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A3374-B546-404F-8119-70EE0E7EB0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774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9A3374-B546-404F-8119-70EE0E7EB0C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786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9080" y="18255"/>
            <a:ext cx="10292239" cy="1139985"/>
          </a:xfrm>
        </p:spPr>
        <p:txBody>
          <a:bodyPr>
            <a:normAutofit/>
          </a:bodyPr>
          <a:lstStyle>
            <a:lvl1pPr>
              <a:defRPr sz="4000"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55600" y="2171699"/>
            <a:ext cx="4114801" cy="1907637"/>
          </a:xfrm>
        </p:spPr>
        <p:txBody>
          <a:bodyPr/>
          <a:lstStyle/>
          <a:p>
            <a:pPr lvl="0"/>
            <a:r>
              <a:rPr lang="en-US" dirty="0"/>
              <a:t>Challenge</a:t>
            </a:r>
          </a:p>
          <a:p>
            <a:pPr lvl="1"/>
            <a:r>
              <a:rPr lang="en-US" dirty="0"/>
              <a:t>Key problem(s) to be addressed and their significance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82630" y="4079338"/>
            <a:ext cx="3026740" cy="2029630"/>
          </a:xfrm>
        </p:spPr>
        <p:txBody>
          <a:bodyPr/>
          <a:lstStyle/>
          <a:p>
            <a:pPr lvl="0"/>
            <a:r>
              <a:rPr lang="en-US" dirty="0"/>
              <a:t>Scientific Impact</a:t>
            </a:r>
          </a:p>
          <a:p>
            <a:pPr lvl="1"/>
            <a:r>
              <a:rPr lang="en-US" dirty="0"/>
              <a:t>How might project contributions generalize to other CPS research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C493E0-F735-6C46-8BED-D993EB0D1205}"/>
              </a:ext>
            </a:extLst>
          </p:cNvPr>
          <p:cNvSpPr txBox="1"/>
          <p:nvPr userDrawn="1"/>
        </p:nvSpPr>
        <p:spPr>
          <a:xfrm>
            <a:off x="355600" y="1290320"/>
            <a:ext cx="114503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Please add: Project Title/Award #/Award Date/Name and Institution per </a:t>
            </a:r>
            <a:r>
              <a:rPr lang="en-US" sz="2400" dirty="0" err="1"/>
              <a:t>Pis</a:t>
            </a:r>
            <a:r>
              <a:rPr lang="en-US" sz="2400" dirty="0"/>
              <a:t>/Co-</a:t>
            </a:r>
            <a:r>
              <a:rPr lang="en-US" sz="2400" dirty="0" err="1"/>
              <a:t>Pis</a:t>
            </a:r>
            <a:endParaRPr lang="en-US" sz="2400" dirty="0"/>
          </a:p>
          <a:p>
            <a:pPr algn="ctr"/>
            <a:r>
              <a:rPr lang="en-US" i="1" dirty="0"/>
              <a:t>(a concise and visual description of your project with limited jargon)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86C2C84D-B2F1-DE46-8726-1C8215579244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57188" y="4079340"/>
            <a:ext cx="4114801" cy="2029630"/>
          </a:xfrm>
        </p:spPr>
        <p:txBody>
          <a:bodyPr/>
          <a:lstStyle/>
          <a:p>
            <a:pPr lvl="0"/>
            <a:r>
              <a:rPr lang="en-US" dirty="0"/>
              <a:t>Solution</a:t>
            </a:r>
          </a:p>
          <a:p>
            <a:pPr lvl="1"/>
            <a:r>
              <a:rPr lang="en-US" dirty="0"/>
              <a:t>Technical Approach in brief</a:t>
            </a:r>
          </a:p>
          <a:p>
            <a:pPr lvl="1"/>
            <a:r>
              <a:rPr lang="en-US" dirty="0"/>
              <a:t>Highlight Key Innovations (new contributions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57A0FB33-8EB2-4649-9081-6685E306E4E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71594" y="2184031"/>
            <a:ext cx="4114801" cy="3924937"/>
          </a:xfrm>
        </p:spPr>
        <p:txBody>
          <a:bodyPr/>
          <a:lstStyle>
            <a:lvl2pPr>
              <a:defRPr i="0">
                <a:latin typeface="+mn-lt"/>
              </a:defRPr>
            </a:lvl2pPr>
          </a:lstStyle>
          <a:p>
            <a:pPr lvl="0"/>
            <a:r>
              <a:rPr lang="en-US" dirty="0"/>
              <a:t>Broader Impact</a:t>
            </a:r>
          </a:p>
          <a:p>
            <a:pPr lvl="1"/>
            <a:r>
              <a:rPr lang="en-US" dirty="0"/>
              <a:t>What is the impact on society?</a:t>
            </a:r>
          </a:p>
          <a:p>
            <a:pPr lvl="1"/>
            <a:r>
              <a:rPr lang="en-US" dirty="0"/>
              <a:t>Who will care?</a:t>
            </a:r>
          </a:p>
          <a:p>
            <a:pPr lvl="1"/>
            <a:r>
              <a:rPr lang="en-US" dirty="0"/>
              <a:t>Education and Outreach</a:t>
            </a:r>
          </a:p>
          <a:p>
            <a:pPr lvl="1"/>
            <a:r>
              <a:rPr lang="en-US" dirty="0"/>
              <a:t>Quantify potential impacts</a:t>
            </a:r>
            <a:br>
              <a:rPr lang="en-US" dirty="0"/>
            </a:br>
            <a:r>
              <a:rPr lang="en-US" dirty="0"/>
              <a:t>If possible. How much better? Not just improved.</a:t>
            </a:r>
          </a:p>
          <a:p>
            <a:pPr lvl="1"/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851FE7D-75F8-2D44-A13D-F09964910236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4555034" y="2171701"/>
            <a:ext cx="3054336" cy="190763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613951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80049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FCCD8-DE09-C34E-A02A-0371595C3FF3}" type="datetimeFigureOut">
              <a:rPr lang="en-US" smtClean="0"/>
              <a:t>3/9/23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36F97-749F-B546-B03C-782E358BD1E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898224-B8EB-6B40-AA09-3BBAEF73971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39164" b="39164"/>
          <a:stretch/>
        </p:blipFill>
        <p:spPr>
          <a:xfrm>
            <a:off x="-2" y="1"/>
            <a:ext cx="12233313" cy="13255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1C68EE-0408-0447-80FA-E5AE94106BC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t="25160" b="25160"/>
          <a:stretch/>
        </p:blipFill>
        <p:spPr>
          <a:xfrm>
            <a:off x="-1" y="6258717"/>
            <a:ext cx="12192001" cy="590551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2F4B2C1-A1AD-AF42-B77B-2077F543A753}"/>
              </a:ext>
            </a:extLst>
          </p:cNvPr>
          <p:cNvSpPr txBox="1">
            <a:spLocks/>
          </p:cNvSpPr>
          <p:nvPr userDrawn="1"/>
        </p:nvSpPr>
        <p:spPr>
          <a:xfrm>
            <a:off x="83748" y="6325080"/>
            <a:ext cx="7650956" cy="22891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aseline="0" dirty="0">
                <a:solidFill>
                  <a:schemeClr val="bg1"/>
                </a:solidFill>
                <a:latin typeface="+mn-lt"/>
              </a:rPr>
              <a:t>2023 NRI &amp; FRR Principal Investigators' Meeting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1595AE3-DE84-B34F-9F38-330464B33119}"/>
              </a:ext>
            </a:extLst>
          </p:cNvPr>
          <p:cNvSpPr txBox="1">
            <a:spLocks/>
          </p:cNvSpPr>
          <p:nvPr userDrawn="1"/>
        </p:nvSpPr>
        <p:spPr>
          <a:xfrm>
            <a:off x="83748" y="6525731"/>
            <a:ext cx="8825658" cy="29497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May 2-3, 2023</a:t>
            </a:r>
          </a:p>
        </p:txBody>
      </p:sp>
    </p:spTree>
    <p:extLst>
      <p:ext uri="{BB962C8B-B14F-4D97-AF65-F5344CB8AC3E}">
        <p14:creationId xmlns:p14="http://schemas.microsoft.com/office/powerpoint/2010/main" val="3344089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0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6181" y="1378601"/>
            <a:ext cx="8825658" cy="861420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February 27-28, 2020  |  ARLINGTON, VIRGINIA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71529EB-F4AE-4149-82C9-8AAA48BF7933}"/>
              </a:ext>
            </a:extLst>
          </p:cNvPr>
          <p:cNvSpPr txBox="1">
            <a:spLocks/>
          </p:cNvSpPr>
          <p:nvPr/>
        </p:nvSpPr>
        <p:spPr>
          <a:xfrm>
            <a:off x="259080" y="18256"/>
            <a:ext cx="10515600" cy="8614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Presentation Title</a:t>
            </a:r>
            <a:endParaRPr lang="en-US" i="1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5DDB297-37C2-654E-AAFF-53C56C37B1E6}"/>
              </a:ext>
            </a:extLst>
          </p:cNvPr>
          <p:cNvSpPr txBox="1">
            <a:spLocks/>
          </p:cNvSpPr>
          <p:nvPr/>
        </p:nvSpPr>
        <p:spPr>
          <a:xfrm>
            <a:off x="355601" y="2124334"/>
            <a:ext cx="3493668" cy="1907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/>
              <a:t>Challenge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Key problem(s) to be addressed and their significance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B99E5F8B-483C-014D-9148-4D66E4AAF9F3}"/>
              </a:ext>
            </a:extLst>
          </p:cNvPr>
          <p:cNvSpPr txBox="1">
            <a:spLocks/>
          </p:cNvSpPr>
          <p:nvPr/>
        </p:nvSpPr>
        <p:spPr>
          <a:xfrm>
            <a:off x="7659853" y="2124334"/>
            <a:ext cx="3983042" cy="121915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Scientific Impact</a:t>
            </a:r>
          </a:p>
          <a:p>
            <a:r>
              <a:rPr lang="en-US" sz="2000" dirty="0"/>
              <a:t>How might project contributions generalize to other CPS research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D69B1A-8BE9-4745-B399-2CAC97EEF099}"/>
              </a:ext>
            </a:extLst>
          </p:cNvPr>
          <p:cNvSpPr txBox="1"/>
          <p:nvPr/>
        </p:nvSpPr>
        <p:spPr>
          <a:xfrm>
            <a:off x="355600" y="1290320"/>
            <a:ext cx="114503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Please add: Project Title/Award #/Award Date/Name and Institution per </a:t>
            </a:r>
            <a:r>
              <a:rPr lang="en-US" sz="2400" dirty="0" err="1"/>
              <a:t>Pis</a:t>
            </a:r>
            <a:r>
              <a:rPr lang="en-US" sz="2400" dirty="0"/>
              <a:t>/Co-</a:t>
            </a:r>
            <a:r>
              <a:rPr lang="en-US" sz="2400" dirty="0" err="1"/>
              <a:t>Pis</a:t>
            </a:r>
            <a:endParaRPr lang="en-US" sz="2400" dirty="0"/>
          </a:p>
          <a:p>
            <a:pPr algn="ctr"/>
            <a:r>
              <a:rPr lang="en-US" i="1" dirty="0"/>
              <a:t>(a concise and visual description of your project with limited jargon)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0CD92A97-A82B-BB46-A821-CB2657F78F67}"/>
              </a:ext>
            </a:extLst>
          </p:cNvPr>
          <p:cNvSpPr txBox="1">
            <a:spLocks/>
          </p:cNvSpPr>
          <p:nvPr/>
        </p:nvSpPr>
        <p:spPr>
          <a:xfrm>
            <a:off x="357188" y="3746999"/>
            <a:ext cx="3493667" cy="20296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Solution</a:t>
            </a:r>
          </a:p>
          <a:p>
            <a:r>
              <a:rPr lang="en-US" sz="2000" dirty="0"/>
              <a:t>Technical Approach in brief</a:t>
            </a:r>
          </a:p>
          <a:p>
            <a:r>
              <a:rPr lang="en-US" sz="2000" dirty="0"/>
              <a:t>Highlight Key Innovations (new contributions)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157A9F94-3805-074F-9A02-03A748EE3837}"/>
              </a:ext>
            </a:extLst>
          </p:cNvPr>
          <p:cNvSpPr txBox="1">
            <a:spLocks/>
          </p:cNvSpPr>
          <p:nvPr/>
        </p:nvSpPr>
        <p:spPr>
          <a:xfrm>
            <a:off x="7671594" y="3514508"/>
            <a:ext cx="4114801" cy="25007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Broader Impact</a:t>
            </a:r>
          </a:p>
          <a:p>
            <a:r>
              <a:rPr lang="en-US" sz="2000" dirty="0"/>
              <a:t>What is the impact on society?</a:t>
            </a:r>
          </a:p>
          <a:p>
            <a:r>
              <a:rPr lang="en-US" sz="2000" dirty="0"/>
              <a:t>Who will care?</a:t>
            </a:r>
          </a:p>
          <a:p>
            <a:r>
              <a:rPr lang="en-US" sz="2000" dirty="0"/>
              <a:t>Education and Outreach</a:t>
            </a:r>
          </a:p>
          <a:p>
            <a:r>
              <a:rPr lang="en-US" sz="2000" i="1" dirty="0"/>
              <a:t>Quantify</a:t>
            </a:r>
            <a:r>
              <a:rPr lang="en-US" sz="2000" dirty="0"/>
              <a:t> potential impacts</a:t>
            </a:r>
            <a:br>
              <a:rPr lang="en-US" sz="2000" dirty="0"/>
            </a:br>
            <a:r>
              <a:rPr lang="en-US" sz="2000" dirty="0"/>
              <a:t>If possible. How much better? Not just improved.</a:t>
            </a:r>
          </a:p>
          <a:p>
            <a:pPr lvl="1"/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8C6C3036-D851-C646-8AA3-BD7D8584B6CB}"/>
              </a:ext>
            </a:extLst>
          </p:cNvPr>
          <p:cNvSpPr txBox="1">
            <a:spLocks/>
          </p:cNvSpPr>
          <p:nvPr/>
        </p:nvSpPr>
        <p:spPr>
          <a:xfrm>
            <a:off x="3862596" y="4865313"/>
            <a:ext cx="3616200" cy="5412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Graphical Representation of your approach and its place within the broader application domain</a:t>
            </a:r>
          </a:p>
        </p:txBody>
      </p:sp>
      <p:pic>
        <p:nvPicPr>
          <p:cNvPr id="16" name="Picture 15" descr="A screenshot of a cell phone&#10;&#10;Description automatically generated">
            <a:extLst>
              <a:ext uri="{FF2B5EF4-FFF2-40B4-BE49-F238E27FC236}">
                <a16:creationId xmlns:a16="http://schemas.microsoft.com/office/drawing/2014/main" id="{473474A0-6A26-F243-B54B-9AE2E7AF8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8" y="2504145"/>
            <a:ext cx="3493667" cy="222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87186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Custom 1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83116E"/>
      </a:accent4>
      <a:accent5>
        <a:srgbClr val="185994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989</TotalTime>
  <Words>121</Words>
  <Application>Microsoft Macintosh PowerPoint</Application>
  <PresentationFormat>Widescreen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Default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2018 National Robotics Initiative (NRI)  Principal Investigators' Meeting</dc:title>
  <dc:creator>Microsoft Office User</dc:creator>
  <cp:lastModifiedBy>Karns, Amy L</cp:lastModifiedBy>
  <cp:revision>18</cp:revision>
  <dcterms:created xsi:type="dcterms:W3CDTF">2018-10-29T01:51:13Z</dcterms:created>
  <dcterms:modified xsi:type="dcterms:W3CDTF">2023-03-09T21:40:08Z</dcterms:modified>
</cp:coreProperties>
</file>