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notesMasterIdLst>
    <p:notesMasterId r:id="rId5"/>
  </p:notes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2613">
          <p15:clr>
            <a:srgbClr val="A4A3A4"/>
          </p15:clr>
        </p15:guide>
        <p15:guide id="4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81"/>
    <p:restoredTop sz="86259"/>
  </p:normalViewPr>
  <p:slideViewPr>
    <p:cSldViewPr snapToGrid="0" snapToObjects="1">
      <p:cViewPr varScale="1">
        <p:scale>
          <a:sx n="105" d="100"/>
          <a:sy n="105" d="100"/>
        </p:scale>
        <p:origin x="1656" y="192"/>
      </p:cViewPr>
      <p:guideLst>
        <p:guide orient="horz" pos="2160"/>
        <p:guide pos="3840"/>
        <p:guide orient="horz" pos="2613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4E5959-0AC9-1E47-A7E7-78DB15622085}" type="datetimeFigureOut">
              <a:rPr lang="en-US" smtClean="0"/>
              <a:t>3/30/22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9A3374-B546-404F-8119-70EE0E7EB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774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9A3374-B546-404F-8119-70EE0E7EB0C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786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9A3374-B546-404F-8119-70EE0E7EB0C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479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9080" y="18255"/>
            <a:ext cx="10292239" cy="1139985"/>
          </a:xfrm>
        </p:spPr>
        <p:txBody>
          <a:bodyPr>
            <a:normAutofit/>
          </a:bodyPr>
          <a:lstStyle>
            <a:lvl1pPr>
              <a:defRPr sz="4000" b="0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55600" y="2171699"/>
            <a:ext cx="4114801" cy="1907637"/>
          </a:xfrm>
        </p:spPr>
        <p:txBody>
          <a:bodyPr/>
          <a:lstStyle/>
          <a:p>
            <a:pPr lvl="0"/>
            <a:r>
              <a:rPr lang="en-US" dirty="0"/>
              <a:t>Challenge</a:t>
            </a:r>
          </a:p>
          <a:p>
            <a:pPr lvl="1"/>
            <a:r>
              <a:rPr lang="en-US" dirty="0"/>
              <a:t>Key problem(s) to be addressed and their significance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82630" y="4079338"/>
            <a:ext cx="3026740" cy="2029630"/>
          </a:xfrm>
        </p:spPr>
        <p:txBody>
          <a:bodyPr/>
          <a:lstStyle/>
          <a:p>
            <a:pPr lvl="0"/>
            <a:r>
              <a:rPr lang="en-US" dirty="0"/>
              <a:t>Scientific Impact</a:t>
            </a:r>
          </a:p>
          <a:p>
            <a:pPr lvl="1"/>
            <a:r>
              <a:rPr lang="en-US" dirty="0"/>
              <a:t>How might project contributions generalize to other CPS research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86C2C84D-B2F1-DE46-8726-1C8215579244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357188" y="4079340"/>
            <a:ext cx="4114801" cy="2029630"/>
          </a:xfrm>
        </p:spPr>
        <p:txBody>
          <a:bodyPr/>
          <a:lstStyle/>
          <a:p>
            <a:pPr lvl="0"/>
            <a:r>
              <a:rPr lang="en-US" dirty="0"/>
              <a:t>Solution</a:t>
            </a:r>
          </a:p>
          <a:p>
            <a:pPr lvl="1"/>
            <a:r>
              <a:rPr lang="en-US" dirty="0"/>
              <a:t>Technical Approach in brief</a:t>
            </a:r>
          </a:p>
          <a:p>
            <a:pPr lvl="1"/>
            <a:r>
              <a:rPr lang="en-US" dirty="0"/>
              <a:t>Highlight Key Innovations (new contributions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57A0FB33-8EB2-4649-9081-6685E306E4EC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671594" y="2184031"/>
            <a:ext cx="4114801" cy="3924937"/>
          </a:xfrm>
        </p:spPr>
        <p:txBody>
          <a:bodyPr/>
          <a:lstStyle>
            <a:lvl2pPr>
              <a:defRPr i="0">
                <a:latin typeface="+mn-lt"/>
              </a:defRPr>
            </a:lvl2pPr>
          </a:lstStyle>
          <a:p>
            <a:pPr lvl="0"/>
            <a:r>
              <a:rPr lang="en-US" dirty="0"/>
              <a:t>Broader Impact</a:t>
            </a:r>
          </a:p>
          <a:p>
            <a:pPr lvl="1"/>
            <a:r>
              <a:rPr lang="en-US" dirty="0"/>
              <a:t>What is the impact on society?</a:t>
            </a:r>
          </a:p>
          <a:p>
            <a:pPr lvl="1"/>
            <a:r>
              <a:rPr lang="en-US" dirty="0"/>
              <a:t>Who will care?</a:t>
            </a:r>
          </a:p>
          <a:p>
            <a:pPr lvl="1"/>
            <a:r>
              <a:rPr lang="en-US" dirty="0"/>
              <a:t>Education and Outreach</a:t>
            </a:r>
          </a:p>
          <a:p>
            <a:pPr lvl="1"/>
            <a:r>
              <a:rPr lang="en-US" dirty="0"/>
              <a:t>Quantify potential impacts</a:t>
            </a:r>
            <a:br>
              <a:rPr lang="en-US" dirty="0"/>
            </a:br>
            <a:r>
              <a:rPr lang="en-US" dirty="0"/>
              <a:t>If possible. How much better? Not just improved.</a:t>
            </a:r>
          </a:p>
          <a:p>
            <a:pPr lvl="1"/>
            <a:endParaRPr lang="en-US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2851FE7D-75F8-2D44-A13D-F09964910236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4555034" y="2171701"/>
            <a:ext cx="3054336" cy="190763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3613951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80049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8FCCD8-DE09-C34E-A02A-0371595C3FF3}" type="datetimeFigureOut">
              <a:rPr lang="en-US" smtClean="0"/>
              <a:t>3/30/22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836F97-749F-B546-B03C-782E358BD1E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E898224-B8EB-6B40-AA09-3BBAEF7397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35426" b="42902"/>
          <a:stretch/>
        </p:blipFill>
        <p:spPr>
          <a:xfrm>
            <a:off x="-2" y="1"/>
            <a:ext cx="12233313" cy="13255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D1C68EE-0408-0447-80FA-E5AE94106BC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 t="25032" b="25032"/>
          <a:stretch/>
        </p:blipFill>
        <p:spPr>
          <a:xfrm>
            <a:off x="-1" y="6258717"/>
            <a:ext cx="12192001" cy="590551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2F4B2C1-A1AD-AF42-B77B-2077F543A753}"/>
              </a:ext>
            </a:extLst>
          </p:cNvPr>
          <p:cNvSpPr txBox="1">
            <a:spLocks/>
          </p:cNvSpPr>
          <p:nvPr userDrawn="1"/>
        </p:nvSpPr>
        <p:spPr>
          <a:xfrm>
            <a:off x="83748" y="6325080"/>
            <a:ext cx="7650956" cy="22891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aseline="0" dirty="0">
                <a:solidFill>
                  <a:schemeClr val="bg1"/>
                </a:solidFill>
                <a:latin typeface="+mn-lt"/>
              </a:rPr>
              <a:t>2022 NRI &amp; FRR Principal Investigators' Meeting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11595AE3-DE84-B34F-9F38-330464B33119}"/>
              </a:ext>
            </a:extLst>
          </p:cNvPr>
          <p:cNvSpPr txBox="1">
            <a:spLocks/>
          </p:cNvSpPr>
          <p:nvPr userDrawn="1"/>
        </p:nvSpPr>
        <p:spPr>
          <a:xfrm>
            <a:off x="83748" y="6525731"/>
            <a:ext cx="8825658" cy="29497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>
                <a:solidFill>
                  <a:schemeClr val="bg1"/>
                </a:solidFill>
              </a:rPr>
              <a:t>April 19-22, 2022</a:t>
            </a:r>
          </a:p>
        </p:txBody>
      </p:sp>
    </p:spTree>
    <p:extLst>
      <p:ext uri="{BB962C8B-B14F-4D97-AF65-F5344CB8AC3E}">
        <p14:creationId xmlns:p14="http://schemas.microsoft.com/office/powerpoint/2010/main" val="3344089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0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6181" y="1378601"/>
            <a:ext cx="8825658" cy="861420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February 27-28, 2020  |  ARLINGTON, VIRGINIA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71529EB-F4AE-4149-82C9-8AAA48BF7933}"/>
              </a:ext>
            </a:extLst>
          </p:cNvPr>
          <p:cNvSpPr txBox="1">
            <a:spLocks/>
          </p:cNvSpPr>
          <p:nvPr/>
        </p:nvSpPr>
        <p:spPr>
          <a:xfrm>
            <a:off x="259080" y="18256"/>
            <a:ext cx="10515600" cy="8614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/>
              <a:t>FND: Mutually Aware Social Navigation</a:t>
            </a:r>
            <a:endParaRPr lang="en-US" b="1" i="1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5DDB297-37C2-654E-AAFF-53C56C37B1E6}"/>
              </a:ext>
            </a:extLst>
          </p:cNvPr>
          <p:cNvSpPr txBox="1">
            <a:spLocks/>
          </p:cNvSpPr>
          <p:nvPr/>
        </p:nvSpPr>
        <p:spPr>
          <a:xfrm>
            <a:off x="259080" y="2609705"/>
            <a:ext cx="3590189" cy="35556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dirty="0"/>
              <a:t>Challenge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Improve the way robots reason about human spatial behavior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Develop navigation methods that lead to understandable and appropriate motion patterns in social environments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0D69B1A-8BE9-4745-B399-2CAC97EEF099}"/>
              </a:ext>
            </a:extLst>
          </p:cNvPr>
          <p:cNvSpPr txBox="1"/>
          <p:nvPr/>
        </p:nvSpPr>
        <p:spPr>
          <a:xfrm>
            <a:off x="276181" y="1290320"/>
            <a:ext cx="1163963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IIS 1734361 • Aaron Steinfeld • Carnegie Mellon University</a:t>
            </a:r>
          </a:p>
          <a:p>
            <a:r>
              <a:rPr lang="en-US" i="1" dirty="0"/>
              <a:t>Lead Students: </a:t>
            </a:r>
            <a:r>
              <a:rPr lang="en-US" dirty="0"/>
              <a:t>Allan Wang (PhD, est. graduation 2023) &amp; </a:t>
            </a:r>
            <a:r>
              <a:rPr lang="en-US" dirty="0" err="1"/>
              <a:t>Abhijat</a:t>
            </a:r>
            <a:r>
              <a:rPr lang="en-US" dirty="0"/>
              <a:t> Biswas (MS, graduated)</a:t>
            </a:r>
            <a:br>
              <a:rPr lang="en-US" dirty="0"/>
            </a:br>
            <a:r>
              <a:rPr lang="en-US" i="1" dirty="0"/>
              <a:t>Collaborators: </a:t>
            </a:r>
            <a:r>
              <a:rPr lang="en-US" dirty="0"/>
              <a:t>Henny </a:t>
            </a:r>
            <a:r>
              <a:rPr lang="en-US" dirty="0" err="1"/>
              <a:t>Admoni</a:t>
            </a:r>
            <a:r>
              <a:rPr lang="en-US" dirty="0"/>
              <a:t> (RI), Jean Oh (RI), </a:t>
            </a:r>
            <a:r>
              <a:rPr lang="en-US" dirty="0" err="1"/>
              <a:t>Zakia</a:t>
            </a:r>
            <a:r>
              <a:rPr lang="en-US" dirty="0"/>
              <a:t> </a:t>
            </a:r>
            <a:r>
              <a:rPr lang="en-US" dirty="0" err="1"/>
              <a:t>Hammal</a:t>
            </a:r>
            <a:r>
              <a:rPr lang="en-US" dirty="0"/>
              <a:t> (RI), </a:t>
            </a:r>
            <a:r>
              <a:rPr lang="en-US" dirty="0" err="1"/>
              <a:t>Christoforos</a:t>
            </a:r>
            <a:r>
              <a:rPr lang="en-US" dirty="0"/>
              <a:t> </a:t>
            </a:r>
            <a:r>
              <a:rPr lang="en-US" dirty="0" err="1"/>
              <a:t>Mavrogiannis</a:t>
            </a:r>
            <a:r>
              <a:rPr lang="en-US" dirty="0"/>
              <a:t> (UW), Francesca </a:t>
            </a:r>
            <a:r>
              <a:rPr lang="en-US" dirty="0" err="1"/>
              <a:t>Baldini</a:t>
            </a:r>
            <a:r>
              <a:rPr lang="en-US" dirty="0"/>
              <a:t> (Caltech), Peter Trautman (Honda Research Institute USA), &amp; </a:t>
            </a:r>
            <a:r>
              <a:rPr lang="en-US" dirty="0" err="1"/>
              <a:t>Marynel</a:t>
            </a:r>
            <a:r>
              <a:rPr lang="en-US" dirty="0"/>
              <a:t> Vázquez (Yale)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157A9F94-3805-074F-9A02-03A748EE3837}"/>
              </a:ext>
            </a:extLst>
          </p:cNvPr>
          <p:cNvSpPr txBox="1">
            <a:spLocks/>
          </p:cNvSpPr>
          <p:nvPr/>
        </p:nvSpPr>
        <p:spPr>
          <a:xfrm>
            <a:off x="7945395" y="2609706"/>
            <a:ext cx="3970424" cy="355566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Broader Impact</a:t>
            </a:r>
          </a:p>
          <a:p>
            <a:r>
              <a:rPr lang="en-US" sz="2000" dirty="0"/>
              <a:t>Create appropriate and accepted robot behaviors for public settings</a:t>
            </a:r>
          </a:p>
          <a:p>
            <a:r>
              <a:rPr lang="en-US" sz="2000" dirty="0"/>
              <a:t>Data and software for reuse and educational purposes</a:t>
            </a:r>
          </a:p>
          <a:p>
            <a:r>
              <a:rPr lang="en-US" sz="2000" dirty="0"/>
              <a:t>Accelerate system development, open-source technology</a:t>
            </a:r>
          </a:p>
          <a:p>
            <a:r>
              <a:rPr lang="en-US" sz="2000" dirty="0"/>
              <a:t>Increase capacity in the field</a:t>
            </a:r>
          </a:p>
        </p:txBody>
      </p:sp>
      <p:pic>
        <p:nvPicPr>
          <p:cNvPr id="15" name="Picture 14" descr="Picture of Grand Central Station main hall with many people moving around">
            <a:extLst>
              <a:ext uri="{FF2B5EF4-FFF2-40B4-BE49-F238E27FC236}">
                <a16:creationId xmlns:a16="http://schemas.microsoft.com/office/drawing/2014/main" id="{69048F5B-B479-6742-BB52-2A735DA2C2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47" t="36398" r="28699" b="3075"/>
          <a:stretch/>
        </p:blipFill>
        <p:spPr>
          <a:xfrm>
            <a:off x="4117337" y="2609705"/>
            <a:ext cx="3559990" cy="355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871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B2AC1-C249-2C4E-A681-95C47F548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Advances This Year: Dataset and Tools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76D4B-7267-7640-8C06-6AF7CEE049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9079" y="1520814"/>
            <a:ext cx="6351785" cy="4534929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Dataset:</a:t>
            </a:r>
            <a:r>
              <a:rPr lang="en-US" dirty="0"/>
              <a:t> robot-perspective view, ground-truth labels, &amp; natural motion</a:t>
            </a:r>
          </a:p>
          <a:p>
            <a:pPr marL="457200" lvl="1" indent="0">
              <a:buNone/>
            </a:pPr>
            <a:r>
              <a:rPr lang="en-US" dirty="0"/>
              <a:t>tbd.ri.cmu.edu/tbd-social-navigation-datasets</a:t>
            </a:r>
          </a:p>
          <a:p>
            <a:r>
              <a:rPr lang="en-US" b="1" dirty="0" err="1"/>
              <a:t>SocNavBench</a:t>
            </a:r>
            <a:r>
              <a:rPr lang="en-US" b="1" dirty="0"/>
              <a:t>:</a:t>
            </a:r>
            <a:r>
              <a:rPr lang="en-US" dirty="0"/>
              <a:t> a simulator with photo-realistic capabilities and curated social navigation scenarios grounded in real-world pedestrian data</a:t>
            </a:r>
          </a:p>
          <a:p>
            <a:pPr marL="457200" lvl="1" indent="0">
              <a:buNone/>
            </a:pPr>
            <a:r>
              <a:rPr lang="en-US" dirty="0" err="1"/>
              <a:t>github.com</a:t>
            </a:r>
            <a:r>
              <a:rPr lang="en-US" dirty="0"/>
              <a:t>/CMU-TBD/</a:t>
            </a:r>
            <a:r>
              <a:rPr lang="en-US" dirty="0" err="1"/>
              <a:t>SocNavBench</a:t>
            </a:r>
            <a:endParaRPr lang="en-US" dirty="0"/>
          </a:p>
          <a:p>
            <a:r>
              <a:rPr lang="en-US" b="1" dirty="0"/>
              <a:t>ICRA 2022 Workshop on Social Robot Navigation</a:t>
            </a:r>
            <a:r>
              <a:rPr lang="en-US" dirty="0"/>
              <a:t>: co-organizing a hands-on workshop with Yale</a:t>
            </a:r>
            <a:endParaRPr lang="en-US" b="1" dirty="0"/>
          </a:p>
          <a:p>
            <a:pPr marL="457200" lvl="1" indent="0">
              <a:buNone/>
            </a:pPr>
            <a:r>
              <a:rPr lang="en-US" dirty="0"/>
              <a:t>seannavbench2022.netlify.app</a:t>
            </a:r>
          </a:p>
        </p:txBody>
      </p:sp>
      <p:pic>
        <p:nvPicPr>
          <p:cNvPr id="14" name="Picture 13" descr="Two overhead views of atrium with labeled pedestrian motions">
            <a:extLst>
              <a:ext uri="{FF2B5EF4-FFF2-40B4-BE49-F238E27FC236}">
                <a16:creationId xmlns:a16="http://schemas.microsoft.com/office/drawing/2014/main" id="{BD673B02-7901-2F4F-B5B5-861E616B66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 b="54545"/>
          <a:stretch/>
        </p:blipFill>
        <p:spPr>
          <a:xfrm>
            <a:off x="6627820" y="1580950"/>
            <a:ext cx="5501660" cy="2174789"/>
          </a:xfrm>
          <a:prstGeom prst="rect">
            <a:avLst/>
          </a:prstGeom>
        </p:spPr>
      </p:pic>
      <p:pic>
        <p:nvPicPr>
          <p:cNvPr id="16" name="Picture 15" descr="Table&#10;&#10;Time length, # of pedestrians, and label frequency data for various datasets, including ours">
            <a:extLst>
              <a:ext uri="{FF2B5EF4-FFF2-40B4-BE49-F238E27FC236}">
                <a16:creationId xmlns:a16="http://schemas.microsoft.com/office/drawing/2014/main" id="{FB4D2BDD-4786-AD48-8E0A-9A8CA1FA4C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5557" y="3872908"/>
            <a:ext cx="5533923" cy="1864619"/>
          </a:xfrm>
          <a:prstGeom prst="rect">
            <a:avLst/>
          </a:prstGeom>
        </p:spPr>
      </p:pic>
      <p:sp>
        <p:nvSpPr>
          <p:cNvPr id="17" name="Donut 16">
            <a:extLst>
              <a:ext uri="{FF2B5EF4-FFF2-40B4-BE49-F238E27FC236}">
                <a16:creationId xmlns:a16="http://schemas.microsoft.com/office/drawing/2014/main" id="{36FF64A8-71BB-8F43-9953-7BB3E6DC32F6}"/>
              </a:ext>
            </a:extLst>
          </p:cNvPr>
          <p:cNvSpPr/>
          <p:nvPr/>
        </p:nvSpPr>
        <p:spPr>
          <a:xfrm>
            <a:off x="7919048" y="2484159"/>
            <a:ext cx="655608" cy="603849"/>
          </a:xfrm>
          <a:prstGeom prst="donut">
            <a:avLst>
              <a:gd name="adj" fmla="val 7857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C13CF34-AE6F-864A-8059-1CE2EEFD5EF5}"/>
              </a:ext>
            </a:extLst>
          </p:cNvPr>
          <p:cNvSpPr txBox="1"/>
          <p:nvPr/>
        </p:nvSpPr>
        <p:spPr>
          <a:xfrm>
            <a:off x="10411766" y="6405258"/>
            <a:ext cx="17177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Steinfeld IIS 1734361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4D7EFFA-1D72-9B42-A2A2-839244AD4B3C}"/>
              </a:ext>
            </a:extLst>
          </p:cNvPr>
          <p:cNvSpPr txBox="1"/>
          <p:nvPr/>
        </p:nvSpPr>
        <p:spPr>
          <a:xfrm>
            <a:off x="8644232" y="5684813"/>
            <a:ext cx="3552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 and more data collection planned</a:t>
            </a:r>
          </a:p>
        </p:txBody>
      </p:sp>
    </p:spTree>
    <p:extLst>
      <p:ext uri="{BB962C8B-B14F-4D97-AF65-F5344CB8AC3E}">
        <p14:creationId xmlns:p14="http://schemas.microsoft.com/office/powerpoint/2010/main" val="2899487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B2AC1-C249-2C4E-A681-95C47F548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Advances This Year: Social Navigation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76D4B-7267-7640-8C06-6AF7CEE049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9079" y="1526875"/>
            <a:ext cx="7582332" cy="4414159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Wang, et al. </a:t>
            </a:r>
            <a:r>
              <a:rPr lang="en-US" b="1" dirty="0" err="1"/>
              <a:t>CoRL</a:t>
            </a:r>
            <a:r>
              <a:rPr lang="en-US" b="1" dirty="0"/>
              <a:t> 2022:</a:t>
            </a:r>
            <a:r>
              <a:rPr lang="en-US" dirty="0"/>
              <a:t> Gestalt-based Model Predictive Control framework (G-MPC), a group-based motion prediction for navigation in crowded environments</a:t>
            </a:r>
          </a:p>
          <a:p>
            <a:pPr marL="457200" lvl="1" indent="0">
              <a:buNone/>
            </a:pPr>
            <a:r>
              <a:rPr lang="en-US" dirty="0" err="1"/>
              <a:t>openreview.net</a:t>
            </a:r>
            <a:r>
              <a:rPr lang="en-US" dirty="0"/>
              <a:t>/</a:t>
            </a:r>
            <a:r>
              <a:rPr lang="en-US" dirty="0" err="1"/>
              <a:t>forum?id</a:t>
            </a:r>
            <a:r>
              <a:rPr lang="en-US" dirty="0"/>
              <a:t>=</a:t>
            </a:r>
            <a:r>
              <a:rPr lang="en-US" dirty="0" err="1"/>
              <a:t>knObbYqSowX</a:t>
            </a:r>
            <a:endParaRPr lang="en-US" dirty="0"/>
          </a:p>
          <a:p>
            <a:r>
              <a:rPr lang="en-US" dirty="0"/>
              <a:t>S</a:t>
            </a:r>
            <a:r>
              <a:rPr lang="en-US" b="1" dirty="0"/>
              <a:t>urvey article:</a:t>
            </a:r>
            <a:r>
              <a:rPr lang="en-US" dirty="0"/>
              <a:t> documenting the core challenges of social robot navigation (in review)</a:t>
            </a:r>
          </a:p>
          <a:p>
            <a:r>
              <a:rPr lang="en-US" b="1" dirty="0"/>
              <a:t>New algorithms: </a:t>
            </a:r>
            <a:r>
              <a:rPr lang="en-US" dirty="0"/>
              <a:t>group motion and personal space in order to provide more nuanced understanding than current state of the art (in preparation)</a:t>
            </a:r>
          </a:p>
          <a:p>
            <a:endParaRPr lang="en-US" b="1" dirty="0"/>
          </a:p>
        </p:txBody>
      </p:sp>
      <p:pic>
        <p:nvPicPr>
          <p:cNvPr id="5" name="Picture 4" descr="Left: a robot cuts through a crowd because it treats each person as an individual. Right: a robot drive around a crowd it is treating as a single group.">
            <a:extLst>
              <a:ext uri="{FF2B5EF4-FFF2-40B4-BE49-F238E27FC236}">
                <a16:creationId xmlns:a16="http://schemas.microsoft.com/office/drawing/2014/main" id="{008D1D0F-F9EE-F64E-9990-929B34F2E6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0010" y="1526875"/>
            <a:ext cx="3945498" cy="1431986"/>
          </a:xfrm>
          <a:prstGeom prst="rect">
            <a:avLst/>
          </a:prstGeom>
        </p:spPr>
      </p:pic>
      <p:pic>
        <p:nvPicPr>
          <p:cNvPr id="7" name="Picture 6" descr="Chart, scatter chart&#10;&#10;Description automatically generated">
            <a:extLst>
              <a:ext uri="{FF2B5EF4-FFF2-40B4-BE49-F238E27FC236}">
                <a16:creationId xmlns:a16="http://schemas.microsoft.com/office/drawing/2014/main" id="{94EBE374-A674-C340-B7EC-B8E7185078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9434" y="3158129"/>
            <a:ext cx="3871224" cy="228513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705D00C-0493-5D46-82A0-7B30840393E6}"/>
              </a:ext>
            </a:extLst>
          </p:cNvPr>
          <p:cNvSpPr txBox="1"/>
          <p:nvPr/>
        </p:nvSpPr>
        <p:spPr>
          <a:xfrm>
            <a:off x="10411766" y="6405258"/>
            <a:ext cx="17177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Steinfeld IIS 1734361</a:t>
            </a:r>
          </a:p>
        </p:txBody>
      </p:sp>
    </p:spTree>
    <p:extLst>
      <p:ext uri="{BB962C8B-B14F-4D97-AF65-F5344CB8AC3E}">
        <p14:creationId xmlns:p14="http://schemas.microsoft.com/office/powerpoint/2010/main" val="778203587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Custom 1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83116E"/>
      </a:accent4>
      <a:accent5>
        <a:srgbClr val="185994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1163</TotalTime>
  <Words>304</Words>
  <Application>Microsoft Macintosh PowerPoint</Application>
  <PresentationFormat>Widescreen</PresentationFormat>
  <Paragraphs>29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Default Theme</vt:lpstr>
      <vt:lpstr>PowerPoint Presentation</vt:lpstr>
      <vt:lpstr>Advances This Year: Dataset and Tools</vt:lpstr>
      <vt:lpstr>Advances This Year: Social Navigation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2018 National Robotics Initiative (NRI)  Principal Investigators' Meeting</dc:title>
  <dc:creator>Microsoft Office User</dc:creator>
  <cp:lastModifiedBy>Aaron M Steinfeld</cp:lastModifiedBy>
  <cp:revision>33</cp:revision>
  <dcterms:created xsi:type="dcterms:W3CDTF">2018-10-29T01:51:13Z</dcterms:created>
  <dcterms:modified xsi:type="dcterms:W3CDTF">2022-03-30T15:00:14Z</dcterms:modified>
</cp:coreProperties>
</file>