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Lst>
  <p:notesMasterIdLst>
    <p:notesMasterId r:id="rId6"/>
  </p:notesMasterIdLst>
  <p:sldIdLst>
    <p:sldId id="256" r:id="rId2"/>
    <p:sldId id="259" r:id="rId3"/>
    <p:sldId id="264" r:id="rId4"/>
    <p:sldId id="262"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orient="horz" pos="2613">
          <p15:clr>
            <a:srgbClr val="A4A3A4"/>
          </p15:clr>
        </p15:guide>
        <p15:guide id="4"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251"/>
    <p:restoredTop sz="68182"/>
  </p:normalViewPr>
  <p:slideViewPr>
    <p:cSldViewPr snapToGrid="0" snapToObjects="1">
      <p:cViewPr varScale="1">
        <p:scale>
          <a:sx n="82" d="100"/>
          <a:sy n="82" d="100"/>
        </p:scale>
        <p:origin x="824" y="176"/>
      </p:cViewPr>
      <p:guideLst>
        <p:guide orient="horz" pos="2160"/>
        <p:guide pos="3840"/>
        <p:guide orient="horz" pos="2613"/>
        <p:guide pos="3839"/>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4E5959-0AC9-1E47-A7E7-78DB15622085}" type="datetimeFigureOut">
              <a:rPr lang="en-US" smtClean="0"/>
              <a:t>3/30/22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9A3374-B546-404F-8119-70EE0E7EB0CE}" type="slidenum">
              <a:rPr lang="en-US" smtClean="0"/>
              <a:t>‹#›</a:t>
            </a:fld>
            <a:endParaRPr lang="en-US"/>
          </a:p>
        </p:txBody>
      </p:sp>
    </p:spTree>
    <p:extLst>
      <p:ext uri="{BB962C8B-B14F-4D97-AF65-F5344CB8AC3E}">
        <p14:creationId xmlns:p14="http://schemas.microsoft.com/office/powerpoint/2010/main" val="3397774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I am Sebastian </a:t>
            </a:r>
            <a:r>
              <a:rPr lang="en-US" dirty="0" err="1"/>
              <a:t>Elbaum</a:t>
            </a:r>
            <a:r>
              <a:rPr lang="en-US" dirty="0"/>
              <a:t>, a Professor at the University of Virginia. Together with my colleagues at the University of Nebraska, we lead the “Raining drones” projects which aims to enable the launch and recovery of UAS from moving platforms entailing complex and aggressive multi-vehicle maneuvers, and with those capabilities produce more accurate lower atmosphere models  for weather prediction</a:t>
            </a:r>
          </a:p>
        </p:txBody>
      </p:sp>
      <p:sp>
        <p:nvSpPr>
          <p:cNvPr id="4" name="Slide Number Placeholder 3"/>
          <p:cNvSpPr>
            <a:spLocks noGrp="1"/>
          </p:cNvSpPr>
          <p:nvPr>
            <p:ph type="sldNum" sz="quarter" idx="5"/>
          </p:nvPr>
        </p:nvSpPr>
        <p:spPr/>
        <p:txBody>
          <a:bodyPr/>
          <a:lstStyle/>
          <a:p>
            <a:fld id="{A69A3374-B546-404F-8119-70EE0E7EB0CE}" type="slidenum">
              <a:rPr lang="en-US" smtClean="0"/>
              <a:t>1</a:t>
            </a:fld>
            <a:endParaRPr lang="en-US"/>
          </a:p>
        </p:txBody>
      </p:sp>
    </p:spTree>
    <p:extLst>
      <p:ext uri="{BB962C8B-B14F-4D97-AF65-F5344CB8AC3E}">
        <p14:creationId xmlns:p14="http://schemas.microsoft.com/office/powerpoint/2010/main" val="665786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activities that we have carried out can be organized in three groups.</a:t>
            </a:r>
          </a:p>
          <a:p>
            <a:endParaRPr lang="en-US" dirty="0"/>
          </a:p>
          <a:p>
            <a:r>
              <a:rPr lang="en-US" dirty="0"/>
              <a:t>First, we have pursued the development and deployment of planning and control stack to perform aggressive areal maneuvers outdoors, including drone engagements, which I will demonstrate later</a:t>
            </a:r>
          </a:p>
          <a:p>
            <a:endParaRPr lang="en-US" dirty="0"/>
          </a:p>
          <a:p>
            <a:r>
              <a:rPr lang="en-US" dirty="0"/>
              <a:t>Second, in terms of improving the characterization of the lower layers of the atmosphere my colleagues at UNL have developed a tethered system that enables long term monitoring of atmospheric condition that continuously evaluate trajectories that optimize sensing of the atmosphere with changing winds and atmospheric properties. We aim to evaluate these in the field in the coming year.</a:t>
            </a:r>
          </a:p>
          <a:p>
            <a:endParaRPr lang="en-US" dirty="0"/>
          </a:p>
          <a:p>
            <a:r>
              <a:rPr lang="en-US" dirty="0"/>
              <a:t>Third, as we are building these aerial systems we have developed three general frameworks to more broadly support: control and planning, validation through a mix-reality simulation, and automatic debugging mechanisms for swarm deployments. </a:t>
            </a:r>
          </a:p>
        </p:txBody>
      </p:sp>
      <p:sp>
        <p:nvSpPr>
          <p:cNvPr id="4" name="Slide Number Placeholder 3"/>
          <p:cNvSpPr>
            <a:spLocks noGrp="1"/>
          </p:cNvSpPr>
          <p:nvPr>
            <p:ph type="sldNum" sz="quarter" idx="5"/>
          </p:nvPr>
        </p:nvSpPr>
        <p:spPr/>
        <p:txBody>
          <a:bodyPr/>
          <a:lstStyle/>
          <a:p>
            <a:fld id="{A69A3374-B546-404F-8119-70EE0E7EB0CE}" type="slidenum">
              <a:rPr lang="en-US" smtClean="0"/>
              <a:t>2</a:t>
            </a:fld>
            <a:endParaRPr lang="en-US"/>
          </a:p>
        </p:txBody>
      </p:sp>
    </p:spTree>
    <p:extLst>
      <p:ext uri="{BB962C8B-B14F-4D97-AF65-F5344CB8AC3E}">
        <p14:creationId xmlns:p14="http://schemas.microsoft.com/office/powerpoint/2010/main" val="39065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video shows the Freja framework to support aggressive outdoor maneuver and complex trajectories</a:t>
            </a:r>
          </a:p>
        </p:txBody>
      </p:sp>
      <p:sp>
        <p:nvSpPr>
          <p:cNvPr id="4" name="Slide Number Placeholder 3"/>
          <p:cNvSpPr>
            <a:spLocks noGrp="1"/>
          </p:cNvSpPr>
          <p:nvPr>
            <p:ph type="sldNum" sz="quarter" idx="5"/>
          </p:nvPr>
        </p:nvSpPr>
        <p:spPr/>
        <p:txBody>
          <a:bodyPr/>
          <a:lstStyle/>
          <a:p>
            <a:fld id="{A69A3374-B546-404F-8119-70EE0E7EB0CE}" type="slidenum">
              <a:rPr lang="en-US" smtClean="0"/>
              <a:t>3</a:t>
            </a:fld>
            <a:endParaRPr lang="en-US"/>
          </a:p>
        </p:txBody>
      </p:sp>
    </p:spTree>
    <p:extLst>
      <p:ext uri="{BB962C8B-B14F-4D97-AF65-F5344CB8AC3E}">
        <p14:creationId xmlns:p14="http://schemas.microsoft.com/office/powerpoint/2010/main" val="765627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reach out to us if you have </a:t>
            </a:r>
            <a:r>
              <a:rPr lang="en-US"/>
              <a:t>any questions.</a:t>
            </a:r>
            <a:endParaRPr lang="en-US" dirty="0"/>
          </a:p>
        </p:txBody>
      </p:sp>
      <p:sp>
        <p:nvSpPr>
          <p:cNvPr id="4" name="Slide Number Placeholder 3"/>
          <p:cNvSpPr>
            <a:spLocks noGrp="1"/>
          </p:cNvSpPr>
          <p:nvPr>
            <p:ph type="sldNum" sz="quarter" idx="5"/>
          </p:nvPr>
        </p:nvSpPr>
        <p:spPr/>
        <p:txBody>
          <a:bodyPr/>
          <a:lstStyle/>
          <a:p>
            <a:fld id="{A69A3374-B546-404F-8119-70EE0E7EB0CE}" type="slidenum">
              <a:rPr lang="en-US" smtClean="0"/>
              <a:t>4</a:t>
            </a:fld>
            <a:endParaRPr lang="en-US"/>
          </a:p>
        </p:txBody>
      </p:sp>
    </p:spTree>
    <p:extLst>
      <p:ext uri="{BB962C8B-B14F-4D97-AF65-F5344CB8AC3E}">
        <p14:creationId xmlns:p14="http://schemas.microsoft.com/office/powerpoint/2010/main" val="1936248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080" y="18255"/>
            <a:ext cx="10292239" cy="1139985"/>
          </a:xfrm>
        </p:spPr>
        <p:txBody>
          <a:bodyPr>
            <a:normAutofit/>
          </a:bodyPr>
          <a:lstStyle>
            <a:lvl1pPr>
              <a:defRPr sz="4000" b="0" i="0">
                <a:solidFill>
                  <a:schemeClr val="bg1"/>
                </a:solidFill>
              </a:defRPr>
            </a:lvl1pPr>
          </a:lstStyle>
          <a:p>
            <a:r>
              <a:rPr lang="en-US" dirty="0"/>
              <a:t>Presentation Title</a:t>
            </a:r>
          </a:p>
        </p:txBody>
      </p:sp>
      <p:sp>
        <p:nvSpPr>
          <p:cNvPr id="3" name="Content Placeholder 2"/>
          <p:cNvSpPr>
            <a:spLocks noGrp="1"/>
          </p:cNvSpPr>
          <p:nvPr>
            <p:ph sz="half" idx="1" hasCustomPrompt="1"/>
          </p:nvPr>
        </p:nvSpPr>
        <p:spPr>
          <a:xfrm>
            <a:off x="355600" y="2171699"/>
            <a:ext cx="4114801" cy="1907637"/>
          </a:xfrm>
        </p:spPr>
        <p:txBody>
          <a:bodyPr/>
          <a:lstStyle/>
          <a:p>
            <a:pPr lvl="0"/>
            <a:r>
              <a:rPr lang="en-US" dirty="0"/>
              <a:t>Challenge</a:t>
            </a:r>
          </a:p>
          <a:p>
            <a:pPr lvl="1"/>
            <a:r>
              <a:rPr lang="en-US" dirty="0"/>
              <a:t>Key problem(s) to be addressed and their significance</a:t>
            </a:r>
          </a:p>
        </p:txBody>
      </p:sp>
      <p:sp>
        <p:nvSpPr>
          <p:cNvPr id="4" name="Content Placeholder 3"/>
          <p:cNvSpPr>
            <a:spLocks noGrp="1"/>
          </p:cNvSpPr>
          <p:nvPr>
            <p:ph sz="half" idx="2" hasCustomPrompt="1"/>
          </p:nvPr>
        </p:nvSpPr>
        <p:spPr>
          <a:xfrm>
            <a:off x="4582630" y="4079338"/>
            <a:ext cx="3026740" cy="2029630"/>
          </a:xfrm>
        </p:spPr>
        <p:txBody>
          <a:bodyPr/>
          <a:lstStyle/>
          <a:p>
            <a:pPr lvl="0"/>
            <a:r>
              <a:rPr lang="en-US" dirty="0"/>
              <a:t>Scientific Impact</a:t>
            </a:r>
          </a:p>
          <a:p>
            <a:pPr lvl="1"/>
            <a:r>
              <a:rPr lang="en-US" dirty="0"/>
              <a:t>How might project contributions generalize to other CPS research</a:t>
            </a:r>
          </a:p>
        </p:txBody>
      </p:sp>
      <p:sp>
        <p:nvSpPr>
          <p:cNvPr id="8" name="TextBox 7">
            <a:extLst>
              <a:ext uri="{FF2B5EF4-FFF2-40B4-BE49-F238E27FC236}">
                <a16:creationId xmlns:a16="http://schemas.microsoft.com/office/drawing/2014/main" id="{10C493E0-F735-6C46-8BED-D993EB0D1205}"/>
              </a:ext>
            </a:extLst>
          </p:cNvPr>
          <p:cNvSpPr txBox="1"/>
          <p:nvPr userDrawn="1"/>
        </p:nvSpPr>
        <p:spPr>
          <a:xfrm>
            <a:off x="355600" y="1290320"/>
            <a:ext cx="11450320" cy="738664"/>
          </a:xfrm>
          <a:prstGeom prst="rect">
            <a:avLst/>
          </a:prstGeom>
          <a:noFill/>
        </p:spPr>
        <p:txBody>
          <a:bodyPr wrap="square" rtlCol="0">
            <a:spAutoFit/>
          </a:bodyPr>
          <a:lstStyle/>
          <a:p>
            <a:pPr algn="ctr"/>
            <a:r>
              <a:rPr lang="en-US" sz="2400" dirty="0"/>
              <a:t>Please add: Project Title/Award #/Award Date/Name and Institution per </a:t>
            </a:r>
            <a:r>
              <a:rPr lang="en-US" sz="2400" dirty="0" err="1"/>
              <a:t>Pis</a:t>
            </a:r>
            <a:r>
              <a:rPr lang="en-US" sz="2400" dirty="0"/>
              <a:t>/Co-</a:t>
            </a:r>
            <a:r>
              <a:rPr lang="en-US" sz="2400" dirty="0" err="1"/>
              <a:t>Pis</a:t>
            </a:r>
            <a:endParaRPr lang="en-US" sz="2400" dirty="0"/>
          </a:p>
          <a:p>
            <a:pPr algn="ctr"/>
            <a:r>
              <a:rPr lang="en-US" i="1" dirty="0"/>
              <a:t>(a concise and visual description of your project with limited jargon)</a:t>
            </a:r>
          </a:p>
        </p:txBody>
      </p:sp>
      <p:sp>
        <p:nvSpPr>
          <p:cNvPr id="9" name="Content Placeholder 3">
            <a:extLst>
              <a:ext uri="{FF2B5EF4-FFF2-40B4-BE49-F238E27FC236}">
                <a16:creationId xmlns:a16="http://schemas.microsoft.com/office/drawing/2014/main" id="{86C2C84D-B2F1-DE46-8726-1C8215579244}"/>
              </a:ext>
            </a:extLst>
          </p:cNvPr>
          <p:cNvSpPr>
            <a:spLocks noGrp="1"/>
          </p:cNvSpPr>
          <p:nvPr>
            <p:ph sz="half" idx="13" hasCustomPrompt="1"/>
          </p:nvPr>
        </p:nvSpPr>
        <p:spPr>
          <a:xfrm>
            <a:off x="357188" y="4079340"/>
            <a:ext cx="4114801" cy="2029630"/>
          </a:xfrm>
        </p:spPr>
        <p:txBody>
          <a:bodyPr/>
          <a:lstStyle/>
          <a:p>
            <a:pPr lvl="0"/>
            <a:r>
              <a:rPr lang="en-US" dirty="0"/>
              <a:t>Solution</a:t>
            </a:r>
          </a:p>
          <a:p>
            <a:pPr lvl="1"/>
            <a:r>
              <a:rPr lang="en-US" dirty="0"/>
              <a:t>Technical Approach in brief</a:t>
            </a:r>
          </a:p>
          <a:p>
            <a:pPr lvl="1"/>
            <a:r>
              <a:rPr lang="en-US" dirty="0"/>
              <a:t>Highlight Key Innovations (new contributions</a:t>
            </a:r>
          </a:p>
        </p:txBody>
      </p:sp>
      <p:sp>
        <p:nvSpPr>
          <p:cNvPr id="10" name="Content Placeholder 3">
            <a:extLst>
              <a:ext uri="{FF2B5EF4-FFF2-40B4-BE49-F238E27FC236}">
                <a16:creationId xmlns:a16="http://schemas.microsoft.com/office/drawing/2014/main" id="{57A0FB33-8EB2-4649-9081-6685E306E4EC}"/>
              </a:ext>
            </a:extLst>
          </p:cNvPr>
          <p:cNvSpPr>
            <a:spLocks noGrp="1"/>
          </p:cNvSpPr>
          <p:nvPr>
            <p:ph sz="half" idx="14" hasCustomPrompt="1"/>
          </p:nvPr>
        </p:nvSpPr>
        <p:spPr>
          <a:xfrm>
            <a:off x="7671594" y="2184031"/>
            <a:ext cx="4114801" cy="3924937"/>
          </a:xfrm>
        </p:spPr>
        <p:txBody>
          <a:bodyPr/>
          <a:lstStyle>
            <a:lvl2pPr>
              <a:defRPr i="0">
                <a:latin typeface="+mn-lt"/>
              </a:defRPr>
            </a:lvl2pPr>
          </a:lstStyle>
          <a:p>
            <a:pPr lvl="0"/>
            <a:r>
              <a:rPr lang="en-US" dirty="0"/>
              <a:t>Broader Impact</a:t>
            </a:r>
          </a:p>
          <a:p>
            <a:pPr lvl="1"/>
            <a:r>
              <a:rPr lang="en-US" dirty="0"/>
              <a:t>What is the impact on society?</a:t>
            </a:r>
          </a:p>
          <a:p>
            <a:pPr lvl="1"/>
            <a:r>
              <a:rPr lang="en-US" dirty="0"/>
              <a:t>Who will care?</a:t>
            </a:r>
          </a:p>
          <a:p>
            <a:pPr lvl="1"/>
            <a:r>
              <a:rPr lang="en-US" dirty="0"/>
              <a:t>Education and Outreach</a:t>
            </a:r>
          </a:p>
          <a:p>
            <a:pPr lvl="1"/>
            <a:r>
              <a:rPr lang="en-US" dirty="0"/>
              <a:t>Quantify potential impacts</a:t>
            </a:r>
            <a:br>
              <a:rPr lang="en-US" dirty="0"/>
            </a:br>
            <a:r>
              <a:rPr lang="en-US" dirty="0"/>
              <a:t>If possible. How much better? Not just improved.</a:t>
            </a:r>
          </a:p>
          <a:p>
            <a:pPr lvl="1"/>
            <a:endParaRPr lang="en-US" dirty="0"/>
          </a:p>
        </p:txBody>
      </p:sp>
      <p:sp>
        <p:nvSpPr>
          <p:cNvPr id="12" name="Picture Placeholder 2">
            <a:extLst>
              <a:ext uri="{FF2B5EF4-FFF2-40B4-BE49-F238E27FC236}">
                <a16:creationId xmlns:a16="http://schemas.microsoft.com/office/drawing/2014/main" id="{2851FE7D-75F8-2D44-A13D-F09964910236}"/>
              </a:ext>
            </a:extLst>
          </p:cNvPr>
          <p:cNvSpPr>
            <a:spLocks noGrp="1"/>
          </p:cNvSpPr>
          <p:nvPr>
            <p:ph type="pic" idx="15" hasCustomPrompt="1"/>
          </p:nvPr>
        </p:nvSpPr>
        <p:spPr>
          <a:xfrm>
            <a:off x="4555034" y="2171701"/>
            <a:ext cx="3054336" cy="1907638"/>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Picture</a:t>
            </a:r>
          </a:p>
        </p:txBody>
      </p:sp>
    </p:spTree>
    <p:extLst>
      <p:ext uri="{BB962C8B-B14F-4D97-AF65-F5344CB8AC3E}">
        <p14:creationId xmlns:p14="http://schemas.microsoft.com/office/powerpoint/2010/main" val="3613951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800490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8FCCD8-DE09-C34E-A02A-0371595C3FF3}" type="datetimeFigureOut">
              <a:rPr lang="en-US" smtClean="0"/>
              <a:t>3/30/22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836F97-749F-B546-B03C-782E358BD1ED}" type="slidenum">
              <a:rPr lang="en-US" smtClean="0"/>
              <a:t>‹#›</a:t>
            </a:fld>
            <a:endParaRPr lang="en-US"/>
          </a:p>
        </p:txBody>
      </p:sp>
      <p:pic>
        <p:nvPicPr>
          <p:cNvPr id="7" name="Picture 6">
            <a:extLst>
              <a:ext uri="{FF2B5EF4-FFF2-40B4-BE49-F238E27FC236}">
                <a16:creationId xmlns:a16="http://schemas.microsoft.com/office/drawing/2014/main" id="{2E898224-B8EB-6B40-AA09-3BBAEF739713}"/>
              </a:ext>
            </a:extLst>
          </p:cNvPr>
          <p:cNvPicPr>
            <a:picLocks noChangeAspect="1"/>
          </p:cNvPicPr>
          <p:nvPr userDrawn="1"/>
        </p:nvPicPr>
        <p:blipFill rotWithShape="1">
          <a:blip r:embed="rId4"/>
          <a:srcRect t="35019" b="28652"/>
          <a:stretch/>
        </p:blipFill>
        <p:spPr>
          <a:xfrm>
            <a:off x="-2" y="1"/>
            <a:ext cx="12233313" cy="1325563"/>
          </a:xfrm>
          <a:prstGeom prst="rect">
            <a:avLst/>
          </a:prstGeom>
        </p:spPr>
      </p:pic>
      <p:pic>
        <p:nvPicPr>
          <p:cNvPr id="8" name="Picture 7">
            <a:extLst>
              <a:ext uri="{FF2B5EF4-FFF2-40B4-BE49-F238E27FC236}">
                <a16:creationId xmlns:a16="http://schemas.microsoft.com/office/drawing/2014/main" id="{DD1C68EE-0408-0447-80FA-E5AE94106BC1}"/>
              </a:ext>
            </a:extLst>
          </p:cNvPr>
          <p:cNvPicPr>
            <a:picLocks noChangeAspect="1"/>
          </p:cNvPicPr>
          <p:nvPr userDrawn="1"/>
        </p:nvPicPr>
        <p:blipFill rotWithShape="1">
          <a:blip r:embed="rId5"/>
          <a:srcRect r="17327" b="58663"/>
          <a:stretch/>
        </p:blipFill>
        <p:spPr>
          <a:xfrm>
            <a:off x="-18450" y="6469447"/>
            <a:ext cx="12192001" cy="365125"/>
          </a:xfrm>
          <a:prstGeom prst="rect">
            <a:avLst/>
          </a:prstGeom>
        </p:spPr>
      </p:pic>
      <p:sp>
        <p:nvSpPr>
          <p:cNvPr id="9" name="Title 1">
            <a:extLst>
              <a:ext uri="{FF2B5EF4-FFF2-40B4-BE49-F238E27FC236}">
                <a16:creationId xmlns:a16="http://schemas.microsoft.com/office/drawing/2014/main" id="{32F4B2C1-A1AD-AF42-B77B-2077F543A753}"/>
              </a:ext>
            </a:extLst>
          </p:cNvPr>
          <p:cNvSpPr txBox="1">
            <a:spLocks/>
          </p:cNvSpPr>
          <p:nvPr userDrawn="1"/>
        </p:nvSpPr>
        <p:spPr>
          <a:xfrm>
            <a:off x="18449" y="6537553"/>
            <a:ext cx="7650956" cy="22891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baseline="0" dirty="0">
                <a:solidFill>
                  <a:schemeClr val="bg1"/>
                </a:solidFill>
                <a:latin typeface="+mn-lt"/>
              </a:rPr>
              <a:t>2022 NRI &amp; FRR Principal Investigators' Meeting</a:t>
            </a:r>
          </a:p>
        </p:txBody>
      </p:sp>
    </p:spTree>
    <p:extLst>
      <p:ext uri="{BB962C8B-B14F-4D97-AF65-F5344CB8AC3E}">
        <p14:creationId xmlns:p14="http://schemas.microsoft.com/office/powerpoint/2010/main" val="3344089113"/>
      </p:ext>
    </p:extLst>
  </p:cSld>
  <p:clrMap bg1="lt1" tx1="dk1" bg2="lt2" tx2="dk2" accent1="accent1" accent2="accent2" accent3="accent3" accent4="accent4" accent5="accent5" accent6="accent6" hlink="hlink" folHlink="folHlink"/>
  <p:sldLayoutIdLst>
    <p:sldLayoutId id="2147483712" r:id="rId1"/>
    <p:sldLayoutId id="214748370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hyperlink" Target="https://github.com/unl-nimbus-lab/Freyja"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hyperlink" Target="https://github.com/unl-nimbus-lab/Freyja" TargetMode="External"/><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6181" y="1378601"/>
            <a:ext cx="8825658" cy="861420"/>
          </a:xfrm>
        </p:spPr>
        <p:txBody>
          <a:bodyPr>
            <a:normAutofit/>
          </a:bodyPr>
          <a:lstStyle/>
          <a:p>
            <a:r>
              <a:rPr lang="en-US" sz="1600" dirty="0">
                <a:solidFill>
                  <a:schemeClr val="bg1"/>
                </a:solidFill>
              </a:rPr>
              <a:t>February 27-28, 2020  |  ARLINGTON, VIRGINIA</a:t>
            </a:r>
          </a:p>
        </p:txBody>
      </p:sp>
      <p:sp>
        <p:nvSpPr>
          <p:cNvPr id="8" name="Title 1">
            <a:extLst>
              <a:ext uri="{FF2B5EF4-FFF2-40B4-BE49-F238E27FC236}">
                <a16:creationId xmlns:a16="http://schemas.microsoft.com/office/drawing/2014/main" id="{B71529EB-F4AE-4149-82C9-8AAA48BF7933}"/>
              </a:ext>
            </a:extLst>
          </p:cNvPr>
          <p:cNvSpPr txBox="1">
            <a:spLocks/>
          </p:cNvSpPr>
          <p:nvPr/>
        </p:nvSpPr>
        <p:spPr>
          <a:xfrm>
            <a:off x="259080" y="18255"/>
            <a:ext cx="10515600" cy="1346849"/>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3600" b="0" i="0" kern="1200">
                <a:solidFill>
                  <a:schemeClr val="bg1"/>
                </a:solidFill>
                <a:latin typeface="+mj-lt"/>
                <a:ea typeface="+mj-ea"/>
                <a:cs typeface="+mj-cs"/>
              </a:defRPr>
            </a:lvl1pPr>
          </a:lstStyle>
          <a:p>
            <a:pPr algn="l"/>
            <a:r>
              <a:rPr lang="en-US" dirty="0"/>
              <a:t>Raining Drones: Mid-Air Release &amp; </a:t>
            </a:r>
            <a:br>
              <a:rPr lang="en-US" dirty="0"/>
            </a:br>
            <a:r>
              <a:rPr lang="en-US" dirty="0"/>
              <a:t>Recovery of Atmospheric Sensing Systems</a:t>
            </a:r>
          </a:p>
          <a:p>
            <a:pPr algn="l"/>
            <a:r>
              <a:rPr lang="en-US" sz="2000" dirty="0"/>
              <a:t>IIS-1925052 &amp; IIS-1924777: 2019-2022</a:t>
            </a:r>
            <a:endParaRPr lang="en-US" dirty="0"/>
          </a:p>
        </p:txBody>
      </p:sp>
      <p:sp>
        <p:nvSpPr>
          <p:cNvPr id="9" name="Content Placeholder 2">
            <a:extLst>
              <a:ext uri="{FF2B5EF4-FFF2-40B4-BE49-F238E27FC236}">
                <a16:creationId xmlns:a16="http://schemas.microsoft.com/office/drawing/2014/main" id="{E5DDB297-37C2-654E-AAFF-53C56C37B1E6}"/>
              </a:ext>
            </a:extLst>
          </p:cNvPr>
          <p:cNvSpPr txBox="1">
            <a:spLocks/>
          </p:cNvSpPr>
          <p:nvPr/>
        </p:nvSpPr>
        <p:spPr>
          <a:xfrm>
            <a:off x="344715" y="2080790"/>
            <a:ext cx="3216335" cy="1740095"/>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2800" dirty="0"/>
              <a:t>Challenge</a:t>
            </a:r>
          </a:p>
          <a:p>
            <a:pPr marL="342900" indent="-342900" algn="l">
              <a:buFont typeface="Arial" panose="020B0604020202020204" pitchFamily="34" charset="0"/>
              <a:buChar char="•"/>
            </a:pPr>
            <a:r>
              <a:rPr lang="en-US" sz="2000" dirty="0"/>
              <a:t>Launch and recover UAS from moving platforms</a:t>
            </a:r>
          </a:p>
          <a:p>
            <a:pPr marL="342900" indent="-342900" algn="l">
              <a:buFont typeface="Arial" panose="020B0604020202020204" pitchFamily="34" charset="0"/>
              <a:buChar char="•"/>
            </a:pPr>
            <a:r>
              <a:rPr lang="en-US" sz="2000" dirty="0"/>
              <a:t>Improve atmospheric sensing systems</a:t>
            </a:r>
          </a:p>
        </p:txBody>
      </p:sp>
      <p:sp>
        <p:nvSpPr>
          <p:cNvPr id="11" name="TextBox 10">
            <a:extLst>
              <a:ext uri="{FF2B5EF4-FFF2-40B4-BE49-F238E27FC236}">
                <a16:creationId xmlns:a16="http://schemas.microsoft.com/office/drawing/2014/main" id="{C0D69B1A-8BE9-4745-B399-2CAC97EEF099}"/>
              </a:ext>
            </a:extLst>
          </p:cNvPr>
          <p:cNvSpPr txBox="1"/>
          <p:nvPr/>
        </p:nvSpPr>
        <p:spPr>
          <a:xfrm>
            <a:off x="0" y="1290320"/>
            <a:ext cx="9591891" cy="830997"/>
          </a:xfrm>
          <a:prstGeom prst="rect">
            <a:avLst/>
          </a:prstGeom>
          <a:noFill/>
        </p:spPr>
        <p:txBody>
          <a:bodyPr wrap="square" rtlCol="0">
            <a:spAutoFit/>
          </a:bodyPr>
          <a:lstStyle/>
          <a:p>
            <a:pPr algn="ctr"/>
            <a:r>
              <a:rPr lang="en-US" sz="2400" dirty="0"/>
              <a:t>University of Nebraska-Lincoln: Carrick Detweiler, Adam Houston</a:t>
            </a:r>
          </a:p>
          <a:p>
            <a:pPr algn="ctr"/>
            <a:r>
              <a:rPr lang="en-US" sz="2400" dirty="0"/>
              <a:t>University of Virginia: Sebastian </a:t>
            </a:r>
            <a:r>
              <a:rPr lang="en-US" sz="2400" dirty="0" err="1"/>
              <a:t>Elbaum</a:t>
            </a:r>
            <a:endParaRPr lang="en-US" sz="2400" dirty="0"/>
          </a:p>
        </p:txBody>
      </p:sp>
      <p:sp>
        <p:nvSpPr>
          <p:cNvPr id="12" name="Content Placeholder 3">
            <a:extLst>
              <a:ext uri="{FF2B5EF4-FFF2-40B4-BE49-F238E27FC236}">
                <a16:creationId xmlns:a16="http://schemas.microsoft.com/office/drawing/2014/main" id="{0CD92A97-A82B-BB46-A821-CB2657F78F67}"/>
              </a:ext>
            </a:extLst>
          </p:cNvPr>
          <p:cNvSpPr txBox="1">
            <a:spLocks/>
          </p:cNvSpPr>
          <p:nvPr/>
        </p:nvSpPr>
        <p:spPr>
          <a:xfrm>
            <a:off x="346303" y="3703454"/>
            <a:ext cx="3214748" cy="250071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t>Solution</a:t>
            </a:r>
          </a:p>
          <a:p>
            <a:r>
              <a:rPr lang="en-US" sz="2000" dirty="0"/>
              <a:t>In-flight docking with optimal trajectories</a:t>
            </a:r>
          </a:p>
          <a:p>
            <a:r>
              <a:rPr lang="en-US" sz="2000" dirty="0"/>
              <a:t>Software analysis of probabilistic systems</a:t>
            </a:r>
          </a:p>
          <a:p>
            <a:r>
              <a:rPr lang="en-US" sz="2000" dirty="0"/>
              <a:t>Characterization of UAS atmospheric sensing</a:t>
            </a:r>
          </a:p>
        </p:txBody>
      </p:sp>
      <p:sp>
        <p:nvSpPr>
          <p:cNvPr id="13" name="Content Placeholder 3">
            <a:extLst>
              <a:ext uri="{FF2B5EF4-FFF2-40B4-BE49-F238E27FC236}">
                <a16:creationId xmlns:a16="http://schemas.microsoft.com/office/drawing/2014/main" id="{157A9F94-3805-074F-9A02-03A748EE3837}"/>
              </a:ext>
            </a:extLst>
          </p:cNvPr>
          <p:cNvSpPr txBox="1">
            <a:spLocks/>
          </p:cNvSpPr>
          <p:nvPr/>
        </p:nvSpPr>
        <p:spPr>
          <a:xfrm>
            <a:off x="7859486" y="2637170"/>
            <a:ext cx="4245428" cy="3611274"/>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t>Scientific &amp; Broader Impact</a:t>
            </a:r>
          </a:p>
          <a:p>
            <a:r>
              <a:rPr lang="en-US" sz="2000" dirty="0"/>
              <a:t>Enable interactions of heterogenous UAS platforms while in motion</a:t>
            </a:r>
          </a:p>
          <a:p>
            <a:r>
              <a:rPr lang="en-US" sz="2000" dirty="0"/>
              <a:t>Evaluation of UAS based atmospheric sensing systems and sensors</a:t>
            </a:r>
          </a:p>
          <a:p>
            <a:r>
              <a:rPr lang="en-US" sz="2000" dirty="0"/>
              <a:t>Improve understanding of the lower atmospheric models</a:t>
            </a:r>
          </a:p>
          <a:p>
            <a:r>
              <a:rPr lang="en-US" sz="2000" dirty="0"/>
              <a:t>Generate unprecedented datasets</a:t>
            </a:r>
          </a:p>
          <a:p>
            <a:endParaRPr lang="en-US" sz="2000" dirty="0"/>
          </a:p>
          <a:p>
            <a:pPr lvl="1"/>
            <a:endParaRPr lang="en-US" dirty="0"/>
          </a:p>
        </p:txBody>
      </p:sp>
      <p:sp>
        <p:nvSpPr>
          <p:cNvPr id="15" name="Rectangle 14">
            <a:extLst>
              <a:ext uri="{FF2B5EF4-FFF2-40B4-BE49-F238E27FC236}">
                <a16:creationId xmlns:a16="http://schemas.microsoft.com/office/drawing/2014/main" id="{70E06B5A-0552-2F40-BE63-C3E6F2C44B03}"/>
              </a:ext>
            </a:extLst>
          </p:cNvPr>
          <p:cNvSpPr/>
          <p:nvPr/>
        </p:nvSpPr>
        <p:spPr>
          <a:xfrm>
            <a:off x="9591891" y="0"/>
            <a:ext cx="2600110" cy="2387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TALKING HEAD</a:t>
            </a:r>
          </a:p>
        </p:txBody>
      </p:sp>
      <p:pic>
        <p:nvPicPr>
          <p:cNvPr id="17" name="Picture 16">
            <a:extLst>
              <a:ext uri="{FF2B5EF4-FFF2-40B4-BE49-F238E27FC236}">
                <a16:creationId xmlns:a16="http://schemas.microsoft.com/office/drawing/2014/main" id="{7122F1B1-79CC-0F4C-BFAA-A3BB1C1BCF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2070" y="5259516"/>
            <a:ext cx="1060792" cy="988927"/>
          </a:xfrm>
          <a:prstGeom prst="rect">
            <a:avLst/>
          </a:prstGeom>
        </p:spPr>
      </p:pic>
      <p:pic>
        <p:nvPicPr>
          <p:cNvPr id="18" name="Picture 17">
            <a:extLst>
              <a:ext uri="{FF2B5EF4-FFF2-40B4-BE49-F238E27FC236}">
                <a16:creationId xmlns:a16="http://schemas.microsoft.com/office/drawing/2014/main" id="{DBC1FEF6-6B9A-D747-B3E9-236F9676F065}"/>
              </a:ext>
            </a:extLst>
          </p:cNvPr>
          <p:cNvPicPr>
            <a:picLocks noChangeAspect="1"/>
          </p:cNvPicPr>
          <p:nvPr/>
        </p:nvPicPr>
        <p:blipFill rotWithShape="1">
          <a:blip r:embed="rId4"/>
          <a:srcRect l="8046" r="7075"/>
          <a:stretch/>
        </p:blipFill>
        <p:spPr>
          <a:xfrm>
            <a:off x="5295352" y="5256987"/>
            <a:ext cx="2183444" cy="991456"/>
          </a:xfrm>
          <a:prstGeom prst="rect">
            <a:avLst/>
          </a:prstGeom>
        </p:spPr>
      </p:pic>
      <p:pic>
        <p:nvPicPr>
          <p:cNvPr id="20" name="Picture 19">
            <a:extLst>
              <a:ext uri="{FF2B5EF4-FFF2-40B4-BE49-F238E27FC236}">
                <a16:creationId xmlns:a16="http://schemas.microsoft.com/office/drawing/2014/main" id="{FBEB56C0-DCD9-BD40-AB21-320F806E52BD}"/>
              </a:ext>
            </a:extLst>
          </p:cNvPr>
          <p:cNvPicPr>
            <a:picLocks noChangeAspect="1"/>
          </p:cNvPicPr>
          <p:nvPr/>
        </p:nvPicPr>
        <p:blipFill>
          <a:blip r:embed="rId5"/>
          <a:stretch>
            <a:fillRect/>
          </a:stretch>
        </p:blipFill>
        <p:spPr>
          <a:xfrm>
            <a:off x="3517507" y="2069956"/>
            <a:ext cx="4385521" cy="3082232"/>
          </a:xfrm>
          <a:prstGeom prst="rect">
            <a:avLst/>
          </a:prstGeom>
        </p:spPr>
      </p:pic>
      <p:sp>
        <p:nvSpPr>
          <p:cNvPr id="14" name="TextBox 13">
            <a:extLst>
              <a:ext uri="{FF2B5EF4-FFF2-40B4-BE49-F238E27FC236}">
                <a16:creationId xmlns:a16="http://schemas.microsoft.com/office/drawing/2014/main" id="{205796EE-B404-1044-8379-267698504571}"/>
              </a:ext>
            </a:extLst>
          </p:cNvPr>
          <p:cNvSpPr txBox="1"/>
          <p:nvPr/>
        </p:nvSpPr>
        <p:spPr>
          <a:xfrm>
            <a:off x="4121512" y="6497463"/>
            <a:ext cx="5192062" cy="369332"/>
          </a:xfrm>
          <a:prstGeom prst="rect">
            <a:avLst/>
          </a:prstGeom>
          <a:noFill/>
        </p:spPr>
        <p:txBody>
          <a:bodyPr wrap="none" rtlCol="0">
            <a:spAutoFit/>
          </a:bodyPr>
          <a:lstStyle/>
          <a:p>
            <a:r>
              <a:rPr lang="en-US" dirty="0">
                <a:solidFill>
                  <a:schemeClr val="bg1"/>
                </a:solidFill>
              </a:rPr>
              <a:t>Contact: </a:t>
            </a:r>
            <a:r>
              <a:rPr lang="en-US" dirty="0" err="1">
                <a:solidFill>
                  <a:schemeClr val="bg1"/>
                </a:solidFill>
              </a:rPr>
              <a:t>carrick@cse.unl.edu</a:t>
            </a:r>
            <a:r>
              <a:rPr lang="en-US" dirty="0">
                <a:solidFill>
                  <a:schemeClr val="bg1"/>
                </a:solidFill>
              </a:rPr>
              <a:t>,  </a:t>
            </a:r>
            <a:r>
              <a:rPr lang="en-US" dirty="0" err="1">
                <a:solidFill>
                  <a:schemeClr val="bg1"/>
                </a:solidFill>
              </a:rPr>
              <a:t>selbaum@virginia.edu</a:t>
            </a:r>
            <a:endParaRPr lang="en-US" dirty="0">
              <a:solidFill>
                <a:schemeClr val="bg1"/>
              </a:solidFill>
            </a:endParaRPr>
          </a:p>
        </p:txBody>
      </p:sp>
    </p:spTree>
    <p:extLst>
      <p:ext uri="{BB962C8B-B14F-4D97-AF65-F5344CB8AC3E}">
        <p14:creationId xmlns:p14="http://schemas.microsoft.com/office/powerpoint/2010/main" val="1667871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71529EB-F4AE-4149-82C9-8AAA48BF7933}"/>
              </a:ext>
            </a:extLst>
          </p:cNvPr>
          <p:cNvSpPr txBox="1">
            <a:spLocks/>
          </p:cNvSpPr>
          <p:nvPr/>
        </p:nvSpPr>
        <p:spPr>
          <a:xfrm>
            <a:off x="259080" y="18255"/>
            <a:ext cx="9332811" cy="1346849"/>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3600" b="0" i="0" kern="1200">
                <a:solidFill>
                  <a:schemeClr val="bg1"/>
                </a:solidFill>
                <a:latin typeface="+mj-lt"/>
                <a:ea typeface="+mj-ea"/>
                <a:cs typeface="+mj-cs"/>
              </a:defRPr>
            </a:lvl1pPr>
          </a:lstStyle>
          <a:p>
            <a:pPr algn="l"/>
            <a:r>
              <a:rPr lang="en-US" dirty="0"/>
              <a:t>Raining Drones: Mid-Air Release &amp; </a:t>
            </a:r>
            <a:br>
              <a:rPr lang="en-US" dirty="0"/>
            </a:br>
            <a:r>
              <a:rPr lang="en-US" dirty="0"/>
              <a:t>Recovery of Atmospheric Sensing Systems</a:t>
            </a:r>
          </a:p>
          <a:p>
            <a:pPr algn="l"/>
            <a:r>
              <a:rPr lang="en-US" sz="2000" dirty="0"/>
              <a:t>University of Nebraska-Lincoln: Detweiler, Houston; University of Virginia: </a:t>
            </a:r>
            <a:r>
              <a:rPr lang="en-US" sz="2000" dirty="0" err="1"/>
              <a:t>Elbaum</a:t>
            </a:r>
            <a:endParaRPr lang="en-US" sz="2000" dirty="0"/>
          </a:p>
        </p:txBody>
      </p:sp>
      <p:sp>
        <p:nvSpPr>
          <p:cNvPr id="15" name="Rectangle 14">
            <a:extLst>
              <a:ext uri="{FF2B5EF4-FFF2-40B4-BE49-F238E27FC236}">
                <a16:creationId xmlns:a16="http://schemas.microsoft.com/office/drawing/2014/main" id="{70E06B5A-0552-2F40-BE63-C3E6F2C44B03}"/>
              </a:ext>
            </a:extLst>
          </p:cNvPr>
          <p:cNvSpPr/>
          <p:nvPr/>
        </p:nvSpPr>
        <p:spPr>
          <a:xfrm>
            <a:off x="9591891" y="0"/>
            <a:ext cx="2600110" cy="2387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TALKING HEAD</a:t>
            </a:r>
          </a:p>
        </p:txBody>
      </p:sp>
      <p:pic>
        <p:nvPicPr>
          <p:cNvPr id="17" name="Picture 16">
            <a:extLst>
              <a:ext uri="{FF2B5EF4-FFF2-40B4-BE49-F238E27FC236}">
                <a16:creationId xmlns:a16="http://schemas.microsoft.com/office/drawing/2014/main" id="{7122F1B1-79CC-0F4C-BFAA-A3BB1C1BCF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4420" y="6256214"/>
            <a:ext cx="670260" cy="624852"/>
          </a:xfrm>
          <a:prstGeom prst="rect">
            <a:avLst/>
          </a:prstGeom>
        </p:spPr>
      </p:pic>
      <p:pic>
        <p:nvPicPr>
          <p:cNvPr id="18" name="Picture 17">
            <a:extLst>
              <a:ext uri="{FF2B5EF4-FFF2-40B4-BE49-F238E27FC236}">
                <a16:creationId xmlns:a16="http://schemas.microsoft.com/office/drawing/2014/main" id="{DBC1FEF6-6B9A-D747-B3E9-236F9676F065}"/>
              </a:ext>
            </a:extLst>
          </p:cNvPr>
          <p:cNvPicPr>
            <a:picLocks noChangeAspect="1"/>
          </p:cNvPicPr>
          <p:nvPr/>
        </p:nvPicPr>
        <p:blipFill rotWithShape="1">
          <a:blip r:embed="rId4"/>
          <a:srcRect l="8046" r="7075"/>
          <a:stretch/>
        </p:blipFill>
        <p:spPr>
          <a:xfrm>
            <a:off x="10849596" y="6248442"/>
            <a:ext cx="1342403" cy="609557"/>
          </a:xfrm>
          <a:prstGeom prst="rect">
            <a:avLst/>
          </a:prstGeom>
        </p:spPr>
      </p:pic>
      <p:sp>
        <p:nvSpPr>
          <p:cNvPr id="31" name="TextBox 30">
            <a:extLst>
              <a:ext uri="{FF2B5EF4-FFF2-40B4-BE49-F238E27FC236}">
                <a16:creationId xmlns:a16="http://schemas.microsoft.com/office/drawing/2014/main" id="{69E12A56-B3D5-F144-A137-B18E3F9050B7}"/>
              </a:ext>
            </a:extLst>
          </p:cNvPr>
          <p:cNvSpPr txBox="1"/>
          <p:nvPr/>
        </p:nvSpPr>
        <p:spPr>
          <a:xfrm>
            <a:off x="4121512" y="6497463"/>
            <a:ext cx="5192062" cy="369332"/>
          </a:xfrm>
          <a:prstGeom prst="rect">
            <a:avLst/>
          </a:prstGeom>
          <a:noFill/>
        </p:spPr>
        <p:txBody>
          <a:bodyPr wrap="none" rtlCol="0">
            <a:spAutoFit/>
          </a:bodyPr>
          <a:lstStyle/>
          <a:p>
            <a:r>
              <a:rPr lang="en-US" dirty="0">
                <a:solidFill>
                  <a:schemeClr val="bg1"/>
                </a:solidFill>
              </a:rPr>
              <a:t>Contact: </a:t>
            </a:r>
            <a:r>
              <a:rPr lang="en-US" dirty="0" err="1">
                <a:solidFill>
                  <a:schemeClr val="bg1"/>
                </a:solidFill>
              </a:rPr>
              <a:t>carrick@cse.unl.edu</a:t>
            </a:r>
            <a:r>
              <a:rPr lang="en-US" dirty="0">
                <a:solidFill>
                  <a:schemeClr val="bg1"/>
                </a:solidFill>
              </a:rPr>
              <a:t>,  </a:t>
            </a:r>
            <a:r>
              <a:rPr lang="en-US" dirty="0" err="1">
                <a:solidFill>
                  <a:schemeClr val="bg1"/>
                </a:solidFill>
              </a:rPr>
              <a:t>selbaum@virginia.edu</a:t>
            </a:r>
            <a:endParaRPr lang="en-US" dirty="0">
              <a:solidFill>
                <a:schemeClr val="bg1"/>
              </a:solidFill>
            </a:endParaRPr>
          </a:p>
        </p:txBody>
      </p:sp>
      <p:pic>
        <p:nvPicPr>
          <p:cNvPr id="124" name="Picture 123">
            <a:extLst>
              <a:ext uri="{FF2B5EF4-FFF2-40B4-BE49-F238E27FC236}">
                <a16:creationId xmlns:a16="http://schemas.microsoft.com/office/drawing/2014/main" id="{AC35CB71-9466-5A46-8ADA-F7E5CA45C6C9}"/>
              </a:ext>
            </a:extLst>
          </p:cNvPr>
          <p:cNvPicPr>
            <a:picLocks noChangeAspect="1"/>
          </p:cNvPicPr>
          <p:nvPr/>
        </p:nvPicPr>
        <p:blipFill>
          <a:blip r:embed="rId5"/>
          <a:stretch>
            <a:fillRect/>
          </a:stretch>
        </p:blipFill>
        <p:spPr>
          <a:xfrm>
            <a:off x="7356789" y="5215795"/>
            <a:ext cx="4289361" cy="973559"/>
          </a:xfrm>
          <a:prstGeom prst="rect">
            <a:avLst/>
          </a:prstGeom>
        </p:spPr>
      </p:pic>
      <p:sp>
        <p:nvSpPr>
          <p:cNvPr id="125" name="TextBox 124">
            <a:extLst>
              <a:ext uri="{FF2B5EF4-FFF2-40B4-BE49-F238E27FC236}">
                <a16:creationId xmlns:a16="http://schemas.microsoft.com/office/drawing/2014/main" id="{B783CAA9-1D9E-2249-B9EC-668981306944}"/>
              </a:ext>
            </a:extLst>
          </p:cNvPr>
          <p:cNvSpPr txBox="1"/>
          <p:nvPr/>
        </p:nvSpPr>
        <p:spPr>
          <a:xfrm>
            <a:off x="7159274" y="4751660"/>
            <a:ext cx="4661043" cy="584775"/>
          </a:xfrm>
          <a:prstGeom prst="rect">
            <a:avLst/>
          </a:prstGeom>
          <a:noFill/>
        </p:spPr>
        <p:txBody>
          <a:bodyPr wrap="square">
            <a:spAutoFit/>
          </a:bodyPr>
          <a:lstStyle/>
          <a:p>
            <a:r>
              <a:rPr lang="en-US" sz="1600" b="1" dirty="0" err="1"/>
              <a:t>Swarmbug</a:t>
            </a:r>
            <a:r>
              <a:rPr lang="en-US" sz="1600" b="1" dirty="0"/>
              <a:t>: </a:t>
            </a:r>
            <a:r>
              <a:rPr lang="en-US" sz="1600" dirty="0"/>
              <a:t>debug, fix, validates buggy behaviors caused by swarm misconfigurations.</a:t>
            </a:r>
          </a:p>
        </p:txBody>
      </p:sp>
      <p:pic>
        <p:nvPicPr>
          <p:cNvPr id="126" name="Picture 125">
            <a:extLst>
              <a:ext uri="{FF2B5EF4-FFF2-40B4-BE49-F238E27FC236}">
                <a16:creationId xmlns:a16="http://schemas.microsoft.com/office/drawing/2014/main" id="{41A30987-FAD7-DF49-BDEA-844AB14C4574}"/>
              </a:ext>
            </a:extLst>
          </p:cNvPr>
          <p:cNvPicPr>
            <a:picLocks noChangeAspect="1"/>
          </p:cNvPicPr>
          <p:nvPr/>
        </p:nvPicPr>
        <p:blipFill rotWithShape="1">
          <a:blip r:embed="rId6"/>
          <a:srcRect r="20385"/>
          <a:stretch/>
        </p:blipFill>
        <p:spPr>
          <a:xfrm>
            <a:off x="7259656" y="3267747"/>
            <a:ext cx="2573463" cy="1405384"/>
          </a:xfrm>
          <a:prstGeom prst="rect">
            <a:avLst/>
          </a:prstGeom>
        </p:spPr>
      </p:pic>
      <p:sp>
        <p:nvSpPr>
          <p:cNvPr id="127" name="TextBox 126">
            <a:extLst>
              <a:ext uri="{FF2B5EF4-FFF2-40B4-BE49-F238E27FC236}">
                <a16:creationId xmlns:a16="http://schemas.microsoft.com/office/drawing/2014/main" id="{E739C144-0D3D-9949-B7E0-EA12D16389C7}"/>
              </a:ext>
            </a:extLst>
          </p:cNvPr>
          <p:cNvSpPr txBox="1"/>
          <p:nvPr/>
        </p:nvSpPr>
        <p:spPr>
          <a:xfrm>
            <a:off x="7119579" y="2728118"/>
            <a:ext cx="4763783" cy="584775"/>
          </a:xfrm>
          <a:prstGeom prst="rect">
            <a:avLst/>
          </a:prstGeom>
          <a:noFill/>
        </p:spPr>
        <p:txBody>
          <a:bodyPr wrap="square">
            <a:spAutoFit/>
          </a:bodyPr>
          <a:lstStyle/>
          <a:p>
            <a:r>
              <a:rPr lang="en-US" sz="1600" b="1" dirty="0"/>
              <a:t>World in the loop (WIL): </a:t>
            </a:r>
            <a:r>
              <a:rPr lang="en-US" sz="1600" dirty="0"/>
              <a:t>reducing simulation-reality gap with mix-reality</a:t>
            </a:r>
          </a:p>
        </p:txBody>
      </p:sp>
      <p:sp>
        <p:nvSpPr>
          <p:cNvPr id="10" name="TextBox 9">
            <a:extLst>
              <a:ext uri="{FF2B5EF4-FFF2-40B4-BE49-F238E27FC236}">
                <a16:creationId xmlns:a16="http://schemas.microsoft.com/office/drawing/2014/main" id="{4E81AA4E-67F1-9E47-96E3-C1C4E2B51B97}"/>
              </a:ext>
            </a:extLst>
          </p:cNvPr>
          <p:cNvSpPr txBox="1"/>
          <p:nvPr/>
        </p:nvSpPr>
        <p:spPr>
          <a:xfrm>
            <a:off x="135346" y="1539673"/>
            <a:ext cx="3834961" cy="1200329"/>
          </a:xfrm>
          <a:prstGeom prst="rect">
            <a:avLst/>
          </a:prstGeom>
          <a:noFill/>
        </p:spPr>
        <p:txBody>
          <a:bodyPr wrap="none" rtlCol="0">
            <a:spAutoFit/>
          </a:bodyPr>
          <a:lstStyle/>
          <a:p>
            <a:pPr algn="ctr"/>
            <a:r>
              <a:rPr lang="en-US" sz="2400" dirty="0"/>
              <a:t>Planning and Control</a:t>
            </a:r>
          </a:p>
          <a:p>
            <a:pPr algn="ctr"/>
            <a:r>
              <a:rPr lang="en-US" sz="2400" dirty="0"/>
              <a:t>For Aggressive Maneuvers</a:t>
            </a:r>
          </a:p>
          <a:p>
            <a:pPr algn="ctr"/>
            <a:r>
              <a:rPr lang="en-US" sz="2400" dirty="0"/>
              <a:t>And Rapid Aerial Deployment</a:t>
            </a:r>
          </a:p>
        </p:txBody>
      </p:sp>
      <p:sp>
        <p:nvSpPr>
          <p:cNvPr id="128" name="TextBox 127">
            <a:extLst>
              <a:ext uri="{FF2B5EF4-FFF2-40B4-BE49-F238E27FC236}">
                <a16:creationId xmlns:a16="http://schemas.microsoft.com/office/drawing/2014/main" id="{28CC8D95-9A35-2E47-905B-EC33FE665635}"/>
              </a:ext>
            </a:extLst>
          </p:cNvPr>
          <p:cNvSpPr txBox="1"/>
          <p:nvPr/>
        </p:nvSpPr>
        <p:spPr>
          <a:xfrm>
            <a:off x="7123045" y="1524120"/>
            <a:ext cx="2569678" cy="830997"/>
          </a:xfrm>
          <a:prstGeom prst="rect">
            <a:avLst/>
          </a:prstGeom>
          <a:noFill/>
        </p:spPr>
        <p:txBody>
          <a:bodyPr wrap="none" rtlCol="0">
            <a:spAutoFit/>
          </a:bodyPr>
          <a:lstStyle/>
          <a:p>
            <a:r>
              <a:rPr lang="en-US" sz="2400" dirty="0"/>
              <a:t>Development</a:t>
            </a:r>
          </a:p>
          <a:p>
            <a:r>
              <a:rPr lang="en-US" sz="2400" dirty="0"/>
              <a:t>Techniques &amp; Tools</a:t>
            </a:r>
          </a:p>
        </p:txBody>
      </p:sp>
      <p:sp>
        <p:nvSpPr>
          <p:cNvPr id="129" name="TextBox 128">
            <a:extLst>
              <a:ext uri="{FF2B5EF4-FFF2-40B4-BE49-F238E27FC236}">
                <a16:creationId xmlns:a16="http://schemas.microsoft.com/office/drawing/2014/main" id="{881441D1-D08F-7D40-8CE9-E80DD79A4E54}"/>
              </a:ext>
            </a:extLst>
          </p:cNvPr>
          <p:cNvSpPr txBox="1"/>
          <p:nvPr/>
        </p:nvSpPr>
        <p:spPr>
          <a:xfrm>
            <a:off x="4565749" y="1562080"/>
            <a:ext cx="1840825" cy="830997"/>
          </a:xfrm>
          <a:prstGeom prst="rect">
            <a:avLst/>
          </a:prstGeom>
          <a:noFill/>
        </p:spPr>
        <p:txBody>
          <a:bodyPr wrap="none" rtlCol="0">
            <a:spAutoFit/>
          </a:bodyPr>
          <a:lstStyle/>
          <a:p>
            <a:r>
              <a:rPr lang="en-US" sz="2400" dirty="0"/>
              <a:t>Atmospheric</a:t>
            </a:r>
          </a:p>
          <a:p>
            <a:r>
              <a:rPr lang="en-US" sz="2400" dirty="0"/>
              <a:t>Deployments</a:t>
            </a:r>
          </a:p>
        </p:txBody>
      </p:sp>
      <p:pic>
        <p:nvPicPr>
          <p:cNvPr id="130" name="Picture 129">
            <a:extLst>
              <a:ext uri="{FF2B5EF4-FFF2-40B4-BE49-F238E27FC236}">
                <a16:creationId xmlns:a16="http://schemas.microsoft.com/office/drawing/2014/main" id="{FA500762-BF01-1C48-B28E-744FC6B4BF65}"/>
              </a:ext>
            </a:extLst>
          </p:cNvPr>
          <p:cNvPicPr>
            <a:picLocks noChangeAspect="1"/>
          </p:cNvPicPr>
          <p:nvPr/>
        </p:nvPicPr>
        <p:blipFill>
          <a:blip r:embed="rId7"/>
          <a:stretch>
            <a:fillRect/>
          </a:stretch>
        </p:blipFill>
        <p:spPr>
          <a:xfrm>
            <a:off x="313657" y="3786658"/>
            <a:ext cx="3493769" cy="2070065"/>
          </a:xfrm>
          <a:prstGeom prst="rect">
            <a:avLst/>
          </a:prstGeom>
        </p:spPr>
      </p:pic>
      <p:pic>
        <p:nvPicPr>
          <p:cNvPr id="132" name="Picture 131">
            <a:extLst>
              <a:ext uri="{FF2B5EF4-FFF2-40B4-BE49-F238E27FC236}">
                <a16:creationId xmlns:a16="http://schemas.microsoft.com/office/drawing/2014/main" id="{B17030A1-0A33-3742-BDD8-5BF546AB2CDD}"/>
              </a:ext>
            </a:extLst>
          </p:cNvPr>
          <p:cNvPicPr>
            <a:picLocks noChangeAspect="1"/>
          </p:cNvPicPr>
          <p:nvPr/>
        </p:nvPicPr>
        <p:blipFill>
          <a:blip r:embed="rId8"/>
          <a:stretch>
            <a:fillRect/>
          </a:stretch>
        </p:blipFill>
        <p:spPr>
          <a:xfrm>
            <a:off x="308638" y="2848888"/>
            <a:ext cx="3493770" cy="828884"/>
          </a:xfrm>
          <a:prstGeom prst="rect">
            <a:avLst/>
          </a:prstGeom>
        </p:spPr>
      </p:pic>
      <p:sp>
        <p:nvSpPr>
          <p:cNvPr id="134" name="TextBox 133">
            <a:extLst>
              <a:ext uri="{FF2B5EF4-FFF2-40B4-BE49-F238E27FC236}">
                <a16:creationId xmlns:a16="http://schemas.microsoft.com/office/drawing/2014/main" id="{A523257E-F269-0246-8254-63919BEA740D}"/>
              </a:ext>
            </a:extLst>
          </p:cNvPr>
          <p:cNvSpPr txBox="1"/>
          <p:nvPr/>
        </p:nvSpPr>
        <p:spPr>
          <a:xfrm>
            <a:off x="7123045" y="2344789"/>
            <a:ext cx="6128950" cy="369332"/>
          </a:xfrm>
          <a:prstGeom prst="rect">
            <a:avLst/>
          </a:prstGeom>
          <a:noFill/>
        </p:spPr>
        <p:txBody>
          <a:bodyPr wrap="square">
            <a:spAutoFit/>
          </a:bodyPr>
          <a:lstStyle/>
          <a:p>
            <a:r>
              <a:rPr lang="en-US" sz="1800" u="sng" dirty="0">
                <a:solidFill>
                  <a:srgbClr val="1155CC"/>
                </a:solidFill>
                <a:latin typeface="Arial" panose="020B0604020202020204" pitchFamily="34" charset="0"/>
                <a:hlinkClick r:id="rId9"/>
              </a:rPr>
              <a:t>https://github.com/unl-nimbus-lab/Freyja</a:t>
            </a:r>
            <a:endParaRPr lang="en-US" dirty="0"/>
          </a:p>
        </p:txBody>
      </p:sp>
      <p:pic>
        <p:nvPicPr>
          <p:cNvPr id="3" name="Picture 2">
            <a:extLst>
              <a:ext uri="{FF2B5EF4-FFF2-40B4-BE49-F238E27FC236}">
                <a16:creationId xmlns:a16="http://schemas.microsoft.com/office/drawing/2014/main" id="{79A0E6C5-8B5F-A44F-88E1-455630C25D42}"/>
              </a:ext>
            </a:extLst>
          </p:cNvPr>
          <p:cNvPicPr>
            <a:picLocks noChangeAspect="1"/>
          </p:cNvPicPr>
          <p:nvPr/>
        </p:nvPicPr>
        <p:blipFill>
          <a:blip r:embed="rId10"/>
          <a:stretch>
            <a:fillRect/>
          </a:stretch>
        </p:blipFill>
        <p:spPr>
          <a:xfrm>
            <a:off x="4121512" y="2386004"/>
            <a:ext cx="2864477" cy="2148358"/>
          </a:xfrm>
          <a:prstGeom prst="rect">
            <a:avLst/>
          </a:prstGeom>
        </p:spPr>
      </p:pic>
      <p:pic>
        <p:nvPicPr>
          <p:cNvPr id="5" name="Picture 4">
            <a:extLst>
              <a:ext uri="{FF2B5EF4-FFF2-40B4-BE49-F238E27FC236}">
                <a16:creationId xmlns:a16="http://schemas.microsoft.com/office/drawing/2014/main" id="{D087386A-EFDE-5E47-8A04-4B7544E50B2A}"/>
              </a:ext>
            </a:extLst>
          </p:cNvPr>
          <p:cNvPicPr>
            <a:picLocks noChangeAspect="1"/>
          </p:cNvPicPr>
          <p:nvPr/>
        </p:nvPicPr>
        <p:blipFill rotWithShape="1">
          <a:blip r:embed="rId11"/>
          <a:srcRect r="57950"/>
          <a:stretch/>
        </p:blipFill>
        <p:spPr>
          <a:xfrm>
            <a:off x="4045916" y="4370087"/>
            <a:ext cx="1325418" cy="2020824"/>
          </a:xfrm>
          <a:prstGeom prst="rect">
            <a:avLst/>
          </a:prstGeom>
        </p:spPr>
      </p:pic>
      <p:pic>
        <p:nvPicPr>
          <p:cNvPr id="7" name="Picture 6">
            <a:extLst>
              <a:ext uri="{FF2B5EF4-FFF2-40B4-BE49-F238E27FC236}">
                <a16:creationId xmlns:a16="http://schemas.microsoft.com/office/drawing/2014/main" id="{82E1FD29-57AE-A449-AAA4-0D298ECBDD18}"/>
              </a:ext>
            </a:extLst>
          </p:cNvPr>
          <p:cNvPicPr>
            <a:picLocks noChangeAspect="1"/>
          </p:cNvPicPr>
          <p:nvPr/>
        </p:nvPicPr>
        <p:blipFill>
          <a:blip r:embed="rId12"/>
          <a:stretch>
            <a:fillRect/>
          </a:stretch>
        </p:blipFill>
        <p:spPr>
          <a:xfrm>
            <a:off x="5511002" y="4502884"/>
            <a:ext cx="1648272" cy="1868300"/>
          </a:xfrm>
          <a:prstGeom prst="rect">
            <a:avLst/>
          </a:prstGeom>
        </p:spPr>
      </p:pic>
    </p:spTree>
    <p:extLst>
      <p:ext uri="{BB962C8B-B14F-4D97-AF65-F5344CB8AC3E}">
        <p14:creationId xmlns:p14="http://schemas.microsoft.com/office/powerpoint/2010/main" val="15506281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reyja-lowres" descr="freyja-lowres">
            <a:hlinkClick r:id="" action="ppaction://media"/>
            <a:extLst>
              <a:ext uri="{FF2B5EF4-FFF2-40B4-BE49-F238E27FC236}">
                <a16:creationId xmlns:a16="http://schemas.microsoft.com/office/drawing/2014/main" id="{0D2D16E1-C0E8-DE4D-A8DB-3BB363B76C19}"/>
              </a:ext>
            </a:extLst>
          </p:cNvPr>
          <p:cNvPicPr>
            <a:picLocks noChangeAspect="1"/>
          </p:cNvPicPr>
          <p:nvPr>
            <a:videoFile r:link="rId1"/>
            <p:extLst>
              <p:ext uri="{DAA4B4D4-6D71-4841-9C94-3DE7FCFB9230}">
                <p14:media xmlns:p14="http://schemas.microsoft.com/office/powerpoint/2010/main" r:embed="rId2">
                  <p14:trim st="51490.3876" end="45991.7062"/>
                </p14:media>
              </p:ext>
            </p:extLst>
          </p:nvPr>
        </p:nvPicPr>
        <p:blipFill>
          <a:blip r:embed="rId5"/>
          <a:stretch>
            <a:fillRect/>
          </a:stretch>
        </p:blipFill>
        <p:spPr>
          <a:xfrm>
            <a:off x="4763" y="3175"/>
            <a:ext cx="12187236" cy="6855320"/>
          </a:xfrm>
          <a:prstGeom prst="rect">
            <a:avLst/>
          </a:prstGeom>
        </p:spPr>
      </p:pic>
      <p:sp>
        <p:nvSpPr>
          <p:cNvPr id="15" name="Rectangle 14">
            <a:extLst>
              <a:ext uri="{FF2B5EF4-FFF2-40B4-BE49-F238E27FC236}">
                <a16:creationId xmlns:a16="http://schemas.microsoft.com/office/drawing/2014/main" id="{70E06B5A-0552-2F40-BE63-C3E6F2C44B03}"/>
              </a:ext>
            </a:extLst>
          </p:cNvPr>
          <p:cNvSpPr/>
          <p:nvPr/>
        </p:nvSpPr>
        <p:spPr>
          <a:xfrm>
            <a:off x="9591891" y="0"/>
            <a:ext cx="2600110" cy="2387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TALKING HEAD</a:t>
            </a:r>
          </a:p>
        </p:txBody>
      </p:sp>
      <p:sp>
        <p:nvSpPr>
          <p:cNvPr id="9" name="Snip Single Corner Rectangle 8">
            <a:extLst>
              <a:ext uri="{FF2B5EF4-FFF2-40B4-BE49-F238E27FC236}">
                <a16:creationId xmlns:a16="http://schemas.microsoft.com/office/drawing/2014/main" id="{45C3236A-5E7E-3343-9A4E-5B20E287A00A}"/>
              </a:ext>
            </a:extLst>
          </p:cNvPr>
          <p:cNvSpPr/>
          <p:nvPr/>
        </p:nvSpPr>
        <p:spPr>
          <a:xfrm>
            <a:off x="0" y="6265137"/>
            <a:ext cx="12192000" cy="596533"/>
          </a:xfrm>
          <a:prstGeom prst="snip1Rect">
            <a:avLst>
              <a:gd name="adj" fmla="val 1716"/>
            </a:avLst>
          </a:prstGeom>
          <a:solidFill>
            <a:schemeClr val="bg1">
              <a:lumMod val="95000"/>
            </a:schemeClr>
          </a:solidFill>
          <a:scene3d>
            <a:camera prst="orthographicFront">
              <a:rot lat="0" lon="0" rev="0"/>
            </a:camera>
            <a:lightRig rig="threePt" dir="t"/>
          </a:scene3d>
        </p:spPr>
        <p:style>
          <a:lnRef idx="2">
            <a:schemeClr val="accent2"/>
          </a:lnRef>
          <a:fillRef idx="1">
            <a:schemeClr val="lt1"/>
          </a:fillRef>
          <a:effectRef idx="0">
            <a:schemeClr val="accent2"/>
          </a:effectRef>
          <a:fontRef idx="minor">
            <a:schemeClr val="dk1"/>
          </a:fontRef>
        </p:style>
        <p:txBody>
          <a:bodyPr rtlCol="0" anchor="ctr">
            <a:scene3d>
              <a:camera prst="orthographicFront">
                <a:rot lat="0" lon="0" rev="0"/>
              </a:camera>
              <a:lightRig rig="threePt" dir="t"/>
            </a:scene3d>
            <a:flatTx/>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fontAlgn="base"/>
            <a:r>
              <a:rPr lang="en-US" sz="2400" dirty="0"/>
              <a:t>High-level flight stack for precise multirotor control: </a:t>
            </a:r>
            <a:r>
              <a:rPr lang="en-US" sz="2000" u="sng" dirty="0">
                <a:solidFill>
                  <a:srgbClr val="1155CC"/>
                </a:solidFill>
                <a:latin typeface="Arial" panose="020B0604020202020204" pitchFamily="34" charset="0"/>
                <a:hlinkClick r:id="rId6"/>
              </a:rPr>
              <a:t>https://github.com/unl-nimbus-lab/Freyja</a:t>
            </a:r>
            <a:endParaRPr lang="en-US" sz="2000" dirty="0">
              <a:solidFill>
                <a:srgbClr val="000000"/>
              </a:solidFill>
              <a:latin typeface="Arial" panose="020B0604020202020204" pitchFamily="34" charset="0"/>
            </a:endParaRPr>
          </a:p>
        </p:txBody>
      </p:sp>
    </p:spTree>
    <p:extLst>
      <p:ext uri="{BB962C8B-B14F-4D97-AF65-F5344CB8AC3E}">
        <p14:creationId xmlns:p14="http://schemas.microsoft.com/office/powerpoint/2010/main" val="2596435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6181" y="1378601"/>
            <a:ext cx="8825658" cy="861420"/>
          </a:xfrm>
        </p:spPr>
        <p:txBody>
          <a:bodyPr>
            <a:normAutofit/>
          </a:bodyPr>
          <a:lstStyle/>
          <a:p>
            <a:r>
              <a:rPr lang="en-US" sz="1600" dirty="0">
                <a:solidFill>
                  <a:schemeClr val="bg1"/>
                </a:solidFill>
              </a:rPr>
              <a:t>February 27-28, 2020  |  ARLINGTON, VIRGINIA</a:t>
            </a:r>
          </a:p>
        </p:txBody>
      </p:sp>
      <p:sp>
        <p:nvSpPr>
          <p:cNvPr id="8" name="Title 1">
            <a:extLst>
              <a:ext uri="{FF2B5EF4-FFF2-40B4-BE49-F238E27FC236}">
                <a16:creationId xmlns:a16="http://schemas.microsoft.com/office/drawing/2014/main" id="{B71529EB-F4AE-4149-82C9-8AAA48BF7933}"/>
              </a:ext>
            </a:extLst>
          </p:cNvPr>
          <p:cNvSpPr txBox="1">
            <a:spLocks/>
          </p:cNvSpPr>
          <p:nvPr/>
        </p:nvSpPr>
        <p:spPr>
          <a:xfrm>
            <a:off x="259080" y="18255"/>
            <a:ext cx="10515600" cy="1346849"/>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3600" b="0" i="0" kern="1200">
                <a:solidFill>
                  <a:schemeClr val="bg1"/>
                </a:solidFill>
                <a:latin typeface="+mj-lt"/>
                <a:ea typeface="+mj-ea"/>
                <a:cs typeface="+mj-cs"/>
              </a:defRPr>
            </a:lvl1pPr>
          </a:lstStyle>
          <a:p>
            <a:pPr algn="l"/>
            <a:r>
              <a:rPr lang="en-US" dirty="0"/>
              <a:t>Raining Drones: Mid-Air Release &amp; </a:t>
            </a:r>
            <a:br>
              <a:rPr lang="en-US" dirty="0"/>
            </a:br>
            <a:r>
              <a:rPr lang="en-US" dirty="0"/>
              <a:t>Recovery of Atmospheric Sensing Systems</a:t>
            </a:r>
          </a:p>
          <a:p>
            <a:pPr algn="l"/>
            <a:r>
              <a:rPr lang="en-US" sz="2000" dirty="0"/>
              <a:t>IIS-1925052 &amp; IIS-1924777: 2019-2022</a:t>
            </a:r>
            <a:endParaRPr lang="en-US" dirty="0"/>
          </a:p>
        </p:txBody>
      </p:sp>
      <p:sp>
        <p:nvSpPr>
          <p:cNvPr id="9" name="Content Placeholder 2">
            <a:extLst>
              <a:ext uri="{FF2B5EF4-FFF2-40B4-BE49-F238E27FC236}">
                <a16:creationId xmlns:a16="http://schemas.microsoft.com/office/drawing/2014/main" id="{E5DDB297-37C2-654E-AAFF-53C56C37B1E6}"/>
              </a:ext>
            </a:extLst>
          </p:cNvPr>
          <p:cNvSpPr txBox="1">
            <a:spLocks/>
          </p:cNvSpPr>
          <p:nvPr/>
        </p:nvSpPr>
        <p:spPr>
          <a:xfrm>
            <a:off x="344715" y="2080790"/>
            <a:ext cx="3216335" cy="1740095"/>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2800" dirty="0"/>
              <a:t>Challenge</a:t>
            </a:r>
          </a:p>
          <a:p>
            <a:pPr marL="342900" indent="-342900" algn="l">
              <a:buFont typeface="Arial" panose="020B0604020202020204" pitchFamily="34" charset="0"/>
              <a:buChar char="•"/>
            </a:pPr>
            <a:r>
              <a:rPr lang="en-US" sz="2000" dirty="0"/>
              <a:t>Launch and recover UAS from moving platforms</a:t>
            </a:r>
          </a:p>
          <a:p>
            <a:pPr marL="342900" indent="-342900" algn="l">
              <a:buFont typeface="Arial" panose="020B0604020202020204" pitchFamily="34" charset="0"/>
              <a:buChar char="•"/>
            </a:pPr>
            <a:r>
              <a:rPr lang="en-US" sz="2000" dirty="0"/>
              <a:t>Improve atmospheric sensing systems</a:t>
            </a:r>
          </a:p>
        </p:txBody>
      </p:sp>
      <p:sp>
        <p:nvSpPr>
          <p:cNvPr id="11" name="TextBox 10">
            <a:extLst>
              <a:ext uri="{FF2B5EF4-FFF2-40B4-BE49-F238E27FC236}">
                <a16:creationId xmlns:a16="http://schemas.microsoft.com/office/drawing/2014/main" id="{C0D69B1A-8BE9-4745-B399-2CAC97EEF099}"/>
              </a:ext>
            </a:extLst>
          </p:cNvPr>
          <p:cNvSpPr txBox="1"/>
          <p:nvPr/>
        </p:nvSpPr>
        <p:spPr>
          <a:xfrm>
            <a:off x="0" y="1290320"/>
            <a:ext cx="9591891" cy="830997"/>
          </a:xfrm>
          <a:prstGeom prst="rect">
            <a:avLst/>
          </a:prstGeom>
          <a:noFill/>
        </p:spPr>
        <p:txBody>
          <a:bodyPr wrap="square" rtlCol="0">
            <a:spAutoFit/>
          </a:bodyPr>
          <a:lstStyle/>
          <a:p>
            <a:pPr algn="ctr"/>
            <a:r>
              <a:rPr lang="en-US" sz="2400" dirty="0"/>
              <a:t>University of Nebraska-Lincoln: Carrick Detweiler, Adam Houston</a:t>
            </a:r>
          </a:p>
          <a:p>
            <a:pPr algn="ctr"/>
            <a:r>
              <a:rPr lang="en-US" sz="2400" dirty="0"/>
              <a:t>University of Virginia: Sebastian </a:t>
            </a:r>
            <a:r>
              <a:rPr lang="en-US" sz="2400" dirty="0" err="1"/>
              <a:t>Elbaum</a:t>
            </a:r>
            <a:endParaRPr lang="en-US" sz="2400" dirty="0"/>
          </a:p>
        </p:txBody>
      </p:sp>
      <p:sp>
        <p:nvSpPr>
          <p:cNvPr id="12" name="Content Placeholder 3">
            <a:extLst>
              <a:ext uri="{FF2B5EF4-FFF2-40B4-BE49-F238E27FC236}">
                <a16:creationId xmlns:a16="http://schemas.microsoft.com/office/drawing/2014/main" id="{0CD92A97-A82B-BB46-A821-CB2657F78F67}"/>
              </a:ext>
            </a:extLst>
          </p:cNvPr>
          <p:cNvSpPr txBox="1">
            <a:spLocks/>
          </p:cNvSpPr>
          <p:nvPr/>
        </p:nvSpPr>
        <p:spPr>
          <a:xfrm>
            <a:off x="346303" y="3703454"/>
            <a:ext cx="3214748" cy="250071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t>Solution</a:t>
            </a:r>
          </a:p>
          <a:p>
            <a:r>
              <a:rPr lang="en-US" sz="2000" dirty="0"/>
              <a:t>In-flight docking with optimal trajectories</a:t>
            </a:r>
          </a:p>
          <a:p>
            <a:r>
              <a:rPr lang="en-US" sz="2000" dirty="0"/>
              <a:t>Software analysis of probabilistic systems</a:t>
            </a:r>
          </a:p>
          <a:p>
            <a:r>
              <a:rPr lang="en-US" sz="2000" dirty="0"/>
              <a:t>Characterization of UAS atmospheric sensing</a:t>
            </a:r>
          </a:p>
        </p:txBody>
      </p:sp>
      <p:sp>
        <p:nvSpPr>
          <p:cNvPr id="13" name="Content Placeholder 3">
            <a:extLst>
              <a:ext uri="{FF2B5EF4-FFF2-40B4-BE49-F238E27FC236}">
                <a16:creationId xmlns:a16="http://schemas.microsoft.com/office/drawing/2014/main" id="{157A9F94-3805-074F-9A02-03A748EE3837}"/>
              </a:ext>
            </a:extLst>
          </p:cNvPr>
          <p:cNvSpPr txBox="1">
            <a:spLocks/>
          </p:cNvSpPr>
          <p:nvPr/>
        </p:nvSpPr>
        <p:spPr>
          <a:xfrm>
            <a:off x="7859486" y="2637170"/>
            <a:ext cx="4245428" cy="3611274"/>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t>Scientific &amp; Broader Impact</a:t>
            </a:r>
          </a:p>
          <a:p>
            <a:r>
              <a:rPr lang="en-US" sz="2000" dirty="0"/>
              <a:t>Enable interactions of heterogenous UAS platforms while in motion</a:t>
            </a:r>
          </a:p>
          <a:p>
            <a:r>
              <a:rPr lang="en-US" sz="2000" dirty="0"/>
              <a:t>Evaluation of UAS based atmospheric sensing systems and sensors</a:t>
            </a:r>
          </a:p>
          <a:p>
            <a:r>
              <a:rPr lang="en-US" sz="2000" dirty="0"/>
              <a:t>Improve understanding of the lower atmospheric models</a:t>
            </a:r>
          </a:p>
          <a:p>
            <a:r>
              <a:rPr lang="en-US" sz="2000" dirty="0"/>
              <a:t>Generate unprecedented datasets</a:t>
            </a:r>
          </a:p>
          <a:p>
            <a:endParaRPr lang="en-US" sz="2000" dirty="0"/>
          </a:p>
          <a:p>
            <a:pPr lvl="1"/>
            <a:endParaRPr lang="en-US" dirty="0"/>
          </a:p>
        </p:txBody>
      </p:sp>
      <p:sp>
        <p:nvSpPr>
          <p:cNvPr id="15" name="Rectangle 14">
            <a:extLst>
              <a:ext uri="{FF2B5EF4-FFF2-40B4-BE49-F238E27FC236}">
                <a16:creationId xmlns:a16="http://schemas.microsoft.com/office/drawing/2014/main" id="{70E06B5A-0552-2F40-BE63-C3E6F2C44B03}"/>
              </a:ext>
            </a:extLst>
          </p:cNvPr>
          <p:cNvSpPr/>
          <p:nvPr/>
        </p:nvSpPr>
        <p:spPr>
          <a:xfrm>
            <a:off x="9591891" y="0"/>
            <a:ext cx="2600110" cy="2387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TALKING HEAD</a:t>
            </a:r>
          </a:p>
        </p:txBody>
      </p:sp>
      <p:pic>
        <p:nvPicPr>
          <p:cNvPr id="17" name="Picture 16">
            <a:extLst>
              <a:ext uri="{FF2B5EF4-FFF2-40B4-BE49-F238E27FC236}">
                <a16:creationId xmlns:a16="http://schemas.microsoft.com/office/drawing/2014/main" id="{7122F1B1-79CC-0F4C-BFAA-A3BB1C1BCF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2070" y="5259516"/>
            <a:ext cx="1060792" cy="988927"/>
          </a:xfrm>
          <a:prstGeom prst="rect">
            <a:avLst/>
          </a:prstGeom>
        </p:spPr>
      </p:pic>
      <p:pic>
        <p:nvPicPr>
          <p:cNvPr id="18" name="Picture 17">
            <a:extLst>
              <a:ext uri="{FF2B5EF4-FFF2-40B4-BE49-F238E27FC236}">
                <a16:creationId xmlns:a16="http://schemas.microsoft.com/office/drawing/2014/main" id="{DBC1FEF6-6B9A-D747-B3E9-236F9676F065}"/>
              </a:ext>
            </a:extLst>
          </p:cNvPr>
          <p:cNvPicPr>
            <a:picLocks noChangeAspect="1"/>
          </p:cNvPicPr>
          <p:nvPr/>
        </p:nvPicPr>
        <p:blipFill rotWithShape="1">
          <a:blip r:embed="rId4"/>
          <a:srcRect l="8046" r="7075"/>
          <a:stretch/>
        </p:blipFill>
        <p:spPr>
          <a:xfrm>
            <a:off x="5295352" y="5256987"/>
            <a:ext cx="2183444" cy="991456"/>
          </a:xfrm>
          <a:prstGeom prst="rect">
            <a:avLst/>
          </a:prstGeom>
        </p:spPr>
      </p:pic>
      <p:pic>
        <p:nvPicPr>
          <p:cNvPr id="20" name="Picture 19">
            <a:extLst>
              <a:ext uri="{FF2B5EF4-FFF2-40B4-BE49-F238E27FC236}">
                <a16:creationId xmlns:a16="http://schemas.microsoft.com/office/drawing/2014/main" id="{FBEB56C0-DCD9-BD40-AB21-320F806E52BD}"/>
              </a:ext>
            </a:extLst>
          </p:cNvPr>
          <p:cNvPicPr>
            <a:picLocks noChangeAspect="1"/>
          </p:cNvPicPr>
          <p:nvPr/>
        </p:nvPicPr>
        <p:blipFill>
          <a:blip r:embed="rId5"/>
          <a:stretch>
            <a:fillRect/>
          </a:stretch>
        </p:blipFill>
        <p:spPr>
          <a:xfrm>
            <a:off x="3517507" y="2069956"/>
            <a:ext cx="4385521" cy="3082232"/>
          </a:xfrm>
          <a:prstGeom prst="rect">
            <a:avLst/>
          </a:prstGeom>
        </p:spPr>
      </p:pic>
      <p:sp>
        <p:nvSpPr>
          <p:cNvPr id="14" name="TextBox 13">
            <a:extLst>
              <a:ext uri="{FF2B5EF4-FFF2-40B4-BE49-F238E27FC236}">
                <a16:creationId xmlns:a16="http://schemas.microsoft.com/office/drawing/2014/main" id="{F41E0F11-10CA-F24C-90C1-259B0ACC32EB}"/>
              </a:ext>
            </a:extLst>
          </p:cNvPr>
          <p:cNvSpPr txBox="1"/>
          <p:nvPr/>
        </p:nvSpPr>
        <p:spPr>
          <a:xfrm>
            <a:off x="4121512" y="6497463"/>
            <a:ext cx="5192062" cy="369332"/>
          </a:xfrm>
          <a:prstGeom prst="rect">
            <a:avLst/>
          </a:prstGeom>
          <a:noFill/>
        </p:spPr>
        <p:txBody>
          <a:bodyPr wrap="none" rtlCol="0">
            <a:spAutoFit/>
          </a:bodyPr>
          <a:lstStyle/>
          <a:p>
            <a:r>
              <a:rPr lang="en-US" dirty="0">
                <a:solidFill>
                  <a:schemeClr val="bg1"/>
                </a:solidFill>
              </a:rPr>
              <a:t>Contact: </a:t>
            </a:r>
            <a:r>
              <a:rPr lang="en-US" dirty="0" err="1">
                <a:solidFill>
                  <a:schemeClr val="bg1"/>
                </a:solidFill>
              </a:rPr>
              <a:t>carrick@cse.unl.edu</a:t>
            </a:r>
            <a:r>
              <a:rPr lang="en-US" dirty="0">
                <a:solidFill>
                  <a:schemeClr val="bg1"/>
                </a:solidFill>
              </a:rPr>
              <a:t>,  </a:t>
            </a:r>
            <a:r>
              <a:rPr lang="en-US" dirty="0" err="1">
                <a:solidFill>
                  <a:schemeClr val="bg1"/>
                </a:solidFill>
              </a:rPr>
              <a:t>selbaum@virginia.edu</a:t>
            </a:r>
            <a:endParaRPr lang="en-US" dirty="0">
              <a:solidFill>
                <a:schemeClr val="bg1"/>
              </a:solidFill>
            </a:endParaRPr>
          </a:p>
        </p:txBody>
      </p:sp>
    </p:spTree>
    <p:extLst>
      <p:ext uri="{BB962C8B-B14F-4D97-AF65-F5344CB8AC3E}">
        <p14:creationId xmlns:p14="http://schemas.microsoft.com/office/powerpoint/2010/main" val="1426694576"/>
      </p:ext>
    </p:extLst>
  </p:cSld>
  <p:clrMapOvr>
    <a:masterClrMapping/>
  </p:clrMapOvr>
</p:sld>
</file>

<file path=ppt/theme/theme1.xml><?xml version="1.0" encoding="utf-8"?>
<a:theme xmlns:a="http://schemas.openxmlformats.org/drawingml/2006/main" name="Default Theme">
  <a:themeElements>
    <a:clrScheme name="Custom 1">
      <a:dk1>
        <a:sysClr val="windowText" lastClr="000000"/>
      </a:dk1>
      <a:lt1>
        <a:sysClr val="window" lastClr="FFFFFF"/>
      </a:lt1>
      <a:dk2>
        <a:srgbClr val="283138"/>
      </a:dk2>
      <a:lt2>
        <a:srgbClr val="FF8600"/>
      </a:lt2>
      <a:accent1>
        <a:srgbClr val="838D9B"/>
      </a:accent1>
      <a:accent2>
        <a:srgbClr val="D2610C"/>
      </a:accent2>
      <a:accent3>
        <a:srgbClr val="80716A"/>
      </a:accent3>
      <a:accent4>
        <a:srgbClr val="83116E"/>
      </a:accent4>
      <a:accent5>
        <a:srgbClr val="185994"/>
      </a:accent5>
      <a:accent6>
        <a:srgbClr val="6F6C7D"/>
      </a:accent6>
      <a:hlink>
        <a:srgbClr val="6187E3"/>
      </a:hlink>
      <a:folHlink>
        <a:srgbClr val="7B8EB8"/>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1619</TotalTime>
  <Words>585</Words>
  <Application>Microsoft Macintosh PowerPoint</Application>
  <PresentationFormat>Widescreen</PresentationFormat>
  <Paragraphs>68</Paragraphs>
  <Slides>4</Slides>
  <Notes>4</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vt:i4>
      </vt:variant>
    </vt:vector>
  </HeadingPairs>
  <TitlesOfParts>
    <vt:vector size="8" baseType="lpstr">
      <vt:lpstr>Arial</vt:lpstr>
      <vt:lpstr>Calibri</vt:lpstr>
      <vt:lpstr>Calibri Light</vt:lpstr>
      <vt:lpstr>Default Theme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2018 National Robotics Initiative (NRI)  Principal Investigators' Meeting</dc:title>
  <dc:creator>Microsoft Office User</dc:creator>
  <cp:lastModifiedBy>Elbaum, Sebastian (se4ja)</cp:lastModifiedBy>
  <cp:revision>45</cp:revision>
  <cp:lastPrinted>2022-03-29T21:45:47Z</cp:lastPrinted>
  <dcterms:created xsi:type="dcterms:W3CDTF">2018-10-29T01:51:13Z</dcterms:created>
  <dcterms:modified xsi:type="dcterms:W3CDTF">2022-03-30T22:04:08Z</dcterms:modified>
</cp:coreProperties>
</file>