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613">
          <p15:clr>
            <a:srgbClr val="A4A3A4"/>
          </p15:clr>
        </p15:guide>
        <p15:guide id="4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4"/>
    <p:restoredTop sz="94648"/>
  </p:normalViewPr>
  <p:slideViewPr>
    <p:cSldViewPr snapToGrid="0" snapToObjects="1">
      <p:cViewPr varScale="1">
        <p:scale>
          <a:sx n="83" d="100"/>
          <a:sy n="83" d="100"/>
        </p:scale>
        <p:origin x="114" y="402"/>
      </p:cViewPr>
      <p:guideLst>
        <p:guide orient="horz" pos="2160"/>
        <p:guide pos="3840"/>
        <p:guide orient="horz" pos="2613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E5959-0AC9-1E47-A7E7-78DB15622085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A3374-B546-404F-8119-70EE0E7EB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7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A3374-B546-404F-8119-70EE0E7EB0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8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080" y="18255"/>
            <a:ext cx="10292239" cy="1139985"/>
          </a:xfrm>
        </p:spPr>
        <p:txBody>
          <a:bodyPr>
            <a:normAutofit/>
          </a:bodyPr>
          <a:lstStyle>
            <a:lvl1pPr>
              <a:defRPr sz="400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5600" y="2171699"/>
            <a:ext cx="4114801" cy="1907637"/>
          </a:xfrm>
        </p:spPr>
        <p:txBody>
          <a:bodyPr/>
          <a:lstStyle/>
          <a:p>
            <a:pPr lvl="0"/>
            <a:r>
              <a:rPr lang="en-US" dirty="0"/>
              <a:t>Challenge</a:t>
            </a:r>
          </a:p>
          <a:p>
            <a:pPr lvl="1"/>
            <a:r>
              <a:rPr lang="en-US" dirty="0"/>
              <a:t>Key problem(s) to be addressed and their significance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82630" y="4079338"/>
            <a:ext cx="3026740" cy="2029630"/>
          </a:xfrm>
        </p:spPr>
        <p:txBody>
          <a:bodyPr/>
          <a:lstStyle/>
          <a:p>
            <a:pPr lvl="0"/>
            <a:r>
              <a:rPr lang="en-US" dirty="0"/>
              <a:t>Scientific Impact</a:t>
            </a:r>
          </a:p>
          <a:p>
            <a:pPr lvl="1"/>
            <a:r>
              <a:rPr lang="en-US" dirty="0"/>
              <a:t>How might project contributions generalize to other CPS research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C493E0-F735-6C46-8BED-D993EB0D1205}"/>
              </a:ext>
            </a:extLst>
          </p:cNvPr>
          <p:cNvSpPr txBox="1"/>
          <p:nvPr userDrawn="1"/>
        </p:nvSpPr>
        <p:spPr>
          <a:xfrm>
            <a:off x="355600" y="1290320"/>
            <a:ext cx="1145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Please add: Project Title/Award #/Award Date/Name and Institution per </a:t>
            </a:r>
            <a:r>
              <a:rPr lang="en-US" sz="2400" dirty="0" err="1"/>
              <a:t>Pis</a:t>
            </a:r>
            <a:r>
              <a:rPr lang="en-US" sz="2400" dirty="0"/>
              <a:t>/Co-</a:t>
            </a:r>
            <a:r>
              <a:rPr lang="en-US" sz="2400" dirty="0" err="1"/>
              <a:t>Pis</a:t>
            </a:r>
            <a:endParaRPr lang="en-US" sz="2400" dirty="0"/>
          </a:p>
          <a:p>
            <a:pPr algn="ctr"/>
            <a:r>
              <a:rPr lang="en-US" i="1" dirty="0"/>
              <a:t>(a concise and visual description of your project with limited jargon)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6C2C84D-B2F1-DE46-8726-1C821557924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57188" y="4079340"/>
            <a:ext cx="4114801" cy="2029630"/>
          </a:xfrm>
        </p:spPr>
        <p:txBody>
          <a:bodyPr/>
          <a:lstStyle/>
          <a:p>
            <a:pPr lvl="0"/>
            <a:r>
              <a:rPr lang="en-US" dirty="0"/>
              <a:t>Solution</a:t>
            </a:r>
          </a:p>
          <a:p>
            <a:pPr lvl="1"/>
            <a:r>
              <a:rPr lang="en-US" dirty="0"/>
              <a:t>Technical Approach in brief</a:t>
            </a:r>
          </a:p>
          <a:p>
            <a:pPr lvl="1"/>
            <a:r>
              <a:rPr lang="en-US" dirty="0"/>
              <a:t>Highlight Key Innovations (new contributions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7A0FB33-8EB2-4649-9081-6685E306E4E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71594" y="2184031"/>
            <a:ext cx="4114801" cy="3924937"/>
          </a:xfrm>
        </p:spPr>
        <p:txBody>
          <a:bodyPr/>
          <a:lstStyle>
            <a:lvl2pPr>
              <a:defRPr i="0">
                <a:latin typeface="+mn-lt"/>
              </a:defRPr>
            </a:lvl2pPr>
          </a:lstStyle>
          <a:p>
            <a:pPr lvl="0"/>
            <a:r>
              <a:rPr lang="en-US" dirty="0"/>
              <a:t>Broader Impact</a:t>
            </a:r>
          </a:p>
          <a:p>
            <a:pPr lvl="1"/>
            <a:r>
              <a:rPr lang="en-US" dirty="0"/>
              <a:t>What is the impact on society?</a:t>
            </a:r>
          </a:p>
          <a:p>
            <a:pPr lvl="1"/>
            <a:r>
              <a:rPr lang="en-US" dirty="0"/>
              <a:t>Who will care?</a:t>
            </a:r>
          </a:p>
          <a:p>
            <a:pPr lvl="1"/>
            <a:r>
              <a:rPr lang="en-US" dirty="0"/>
              <a:t>Education and Outreach</a:t>
            </a:r>
          </a:p>
          <a:p>
            <a:pPr lvl="1"/>
            <a:r>
              <a:rPr lang="en-US" dirty="0"/>
              <a:t>Quantify potential impacts</a:t>
            </a:r>
            <a:br>
              <a:rPr lang="en-US" dirty="0"/>
            </a:br>
            <a:r>
              <a:rPr lang="en-US" dirty="0"/>
              <a:t>If possible. How much better? Not just improved.</a:t>
            </a:r>
          </a:p>
          <a:p>
            <a:pPr lvl="1"/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851FE7D-75F8-2D44-A13D-F0996491023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555034" y="2171701"/>
            <a:ext cx="3054336" cy="19076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61395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8004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FCCD8-DE09-C34E-A02A-0371595C3FF3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36F97-749F-B546-B03C-782E358BD1E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898224-B8EB-6B40-AA09-3BBAEF7397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5426" b="42902"/>
          <a:stretch/>
        </p:blipFill>
        <p:spPr>
          <a:xfrm>
            <a:off x="-2" y="1"/>
            <a:ext cx="12233313" cy="1325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1C68EE-0408-0447-80FA-E5AE94106BC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t="25032" b="25032"/>
          <a:stretch/>
        </p:blipFill>
        <p:spPr>
          <a:xfrm>
            <a:off x="-1" y="6258717"/>
            <a:ext cx="12192001" cy="59055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2F4B2C1-A1AD-AF42-B77B-2077F543A753}"/>
              </a:ext>
            </a:extLst>
          </p:cNvPr>
          <p:cNvSpPr txBox="1">
            <a:spLocks/>
          </p:cNvSpPr>
          <p:nvPr userDrawn="1"/>
        </p:nvSpPr>
        <p:spPr>
          <a:xfrm>
            <a:off x="83748" y="6325080"/>
            <a:ext cx="7650956" cy="2289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aseline="0" dirty="0">
                <a:solidFill>
                  <a:schemeClr val="bg1"/>
                </a:solidFill>
                <a:latin typeface="+mn-lt"/>
              </a:rPr>
              <a:t>2022 NRI &amp; FRR Principal Investigators' Meeting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1595AE3-DE84-B34F-9F38-330464B33119}"/>
              </a:ext>
            </a:extLst>
          </p:cNvPr>
          <p:cNvSpPr txBox="1">
            <a:spLocks/>
          </p:cNvSpPr>
          <p:nvPr userDrawn="1"/>
        </p:nvSpPr>
        <p:spPr>
          <a:xfrm>
            <a:off x="83748" y="6525731"/>
            <a:ext cx="8825658" cy="2949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April 19-22, 2022</a:t>
            </a:r>
          </a:p>
        </p:txBody>
      </p:sp>
    </p:spTree>
    <p:extLst>
      <p:ext uri="{BB962C8B-B14F-4D97-AF65-F5344CB8AC3E}">
        <p14:creationId xmlns:p14="http://schemas.microsoft.com/office/powerpoint/2010/main" val="334408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71529EB-F4AE-4149-82C9-8AAA48BF7933}"/>
              </a:ext>
            </a:extLst>
          </p:cNvPr>
          <p:cNvSpPr txBox="1">
            <a:spLocks/>
          </p:cNvSpPr>
          <p:nvPr/>
        </p:nvSpPr>
        <p:spPr>
          <a:xfrm>
            <a:off x="106152" y="412067"/>
            <a:ext cx="12085847" cy="8614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Human-Guided Robot Teams for Manipulating Large Flexible Sheets in Manufacturing Applications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Satyandra K. Gupta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University of Southern California; Award # 1925084  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A49FBE3-ABF1-49C9-A3C3-017B0E515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81" y="1378601"/>
            <a:ext cx="8825658" cy="861420"/>
          </a:xfrm>
        </p:spPr>
        <p:txBody>
          <a:bodyPr>
            <a:norm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February 27-28, </a:t>
            </a:r>
            <a:r>
              <a:rPr lang="en-US" sz="1600" dirty="0">
                <a:solidFill>
                  <a:schemeClr val="bg1"/>
                </a:solidFill>
              </a:rPr>
              <a:t>2020  |  ARLINGTON, VIRGINIA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930F986-2A0E-4EB1-AD6E-ACA544FB8BC0}"/>
              </a:ext>
            </a:extLst>
          </p:cNvPr>
          <p:cNvSpPr txBox="1">
            <a:spLocks/>
          </p:cNvSpPr>
          <p:nvPr/>
        </p:nvSpPr>
        <p:spPr>
          <a:xfrm>
            <a:off x="119062" y="1405502"/>
            <a:ext cx="7998571" cy="2454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 marL="231775" indent="-231775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Advanced composites are critical to many industries  </a:t>
            </a:r>
          </a:p>
          <a:p>
            <a:pPr marL="231775" indent="-231775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Layup of prepreg sheets is one of the main processes for realizing composite parts with complex geometries    </a:t>
            </a:r>
          </a:p>
          <a:p>
            <a:pPr marL="231775" indent="-231775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Sheet layup process requires significant manual labor </a:t>
            </a:r>
          </a:p>
          <a:p>
            <a:pPr marL="231775" indent="-231775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Sheet layup automation can reduce ergonomic challenges and increase process throughput 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A0A3EDB-87CB-4960-B948-2A4741372897}"/>
              </a:ext>
            </a:extLst>
          </p:cNvPr>
          <p:cNvSpPr txBox="1">
            <a:spLocks/>
          </p:cNvSpPr>
          <p:nvPr/>
        </p:nvSpPr>
        <p:spPr>
          <a:xfrm>
            <a:off x="90711" y="3597789"/>
            <a:ext cx="7908406" cy="20296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Develop deliberative planning algorithms for collaborative manipulation by proactively accounting for interventions by controllers and humans during execution to handle contingencies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Develop algorithms for monitoring of the task progress during the execution and initiating interventions to ensure that part is manufactured in a safe and efficient manner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Integrate research results with manufacturing and robotics courses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EC80F5F-D1E7-433B-9CB8-910500C69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118" y="1716180"/>
            <a:ext cx="4073819" cy="376321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ED020EC-BE10-4BE4-AA5E-E1E3FC1B19A7}"/>
              </a:ext>
            </a:extLst>
          </p:cNvPr>
          <p:cNvSpPr txBox="1"/>
          <p:nvPr/>
        </p:nvSpPr>
        <p:spPr>
          <a:xfrm>
            <a:off x="7999118" y="5436134"/>
            <a:ext cx="4073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cs typeface="Arial" panose="020B0604020202020204" pitchFamily="34" charset="0"/>
              </a:rPr>
              <a:t>Illustration of a hybrid cell that can be used for composite sheet layup</a:t>
            </a:r>
          </a:p>
        </p:txBody>
      </p:sp>
    </p:spTree>
    <p:extLst>
      <p:ext uri="{BB962C8B-B14F-4D97-AF65-F5344CB8AC3E}">
        <p14:creationId xmlns:p14="http://schemas.microsoft.com/office/powerpoint/2010/main" val="166787186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1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83116E"/>
      </a:accent4>
      <a:accent5>
        <a:srgbClr val="185994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1049</TotalTime>
  <Words>145</Words>
  <Application>Microsoft Office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Default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National Robotics Initiative (NRI)  Principal Investigators' Meeting</dc:title>
  <dc:creator>Microsoft Office User</dc:creator>
  <cp:lastModifiedBy>Satyandra Kumar Gupta</cp:lastModifiedBy>
  <cp:revision>21</cp:revision>
  <dcterms:created xsi:type="dcterms:W3CDTF">2018-10-29T01:51:13Z</dcterms:created>
  <dcterms:modified xsi:type="dcterms:W3CDTF">2022-04-10T00:19:35Z</dcterms:modified>
</cp:coreProperties>
</file>