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261" r:id="rId2"/>
    <p:sldId id="653" r:id="rId3"/>
    <p:sldId id="609" r:id="rId4"/>
    <p:sldId id="295" r:id="rId5"/>
    <p:sldId id="336" r:id="rId6"/>
    <p:sldId id="317" r:id="rId7"/>
    <p:sldId id="621" r:id="rId8"/>
    <p:sldId id="315" r:id="rId9"/>
    <p:sldId id="303" r:id="rId10"/>
    <p:sldId id="360"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4" autoAdjust="0"/>
    <p:restoredTop sz="94660"/>
  </p:normalViewPr>
  <p:slideViewPr>
    <p:cSldViewPr snapToGrid="0">
      <p:cViewPr varScale="1">
        <p:scale>
          <a:sx n="128" d="100"/>
          <a:sy n="128" d="100"/>
        </p:scale>
        <p:origin x="1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11E607-93C5-4171-A11F-E667A6432CEE}" type="datetimeFigureOut">
              <a:rPr lang="en-US" smtClean="0"/>
              <a:t>4/14/22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1CD8D5-9D9A-46E7-A0BF-AA8F887668E3}" type="slidenum">
              <a:rPr lang="en-US" smtClean="0"/>
              <a:t>‹#›</a:t>
            </a:fld>
            <a:endParaRPr lang="en-US"/>
          </a:p>
        </p:txBody>
      </p:sp>
    </p:spTree>
    <p:extLst>
      <p:ext uri="{BB962C8B-B14F-4D97-AF65-F5344CB8AC3E}">
        <p14:creationId xmlns:p14="http://schemas.microsoft.com/office/powerpoint/2010/main" val="39781105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CMR10"/>
              </a:rPr>
              <a:t>Fluid-driven robots are one of the most commonly used types of soft robots</a:t>
            </a:r>
            <a:r>
              <a:rPr lang="en-US" sz="1800" dirty="0">
                <a:latin typeface="Arial" panose="020B0604020202020204" pitchFamily="34" charset="0"/>
              </a:rPr>
              <a:t>. They </a:t>
            </a:r>
            <a:r>
              <a:rPr lang="en-US" b="0" i="0" dirty="0">
                <a:effectLst/>
                <a:latin typeface="Arial" panose="020B0604020202020204" pitchFamily="34" charset="0"/>
              </a:rPr>
              <a:t>have been developed into a wide range of applications, wearables, prosthetics, bioinspired robots. Etc.</a:t>
            </a:r>
          </a:p>
          <a:p>
            <a:endParaRPr lang="en-US" b="0" i="0" dirty="0">
              <a:effectLst/>
              <a:latin typeface="Arial" panose="020B0604020202020204" pitchFamily="34" charset="0"/>
            </a:endParaRPr>
          </a:p>
          <a:p>
            <a:pPr defTabSz="914266">
              <a:defRPr/>
            </a:pPr>
            <a:r>
              <a:rPr lang="en-US" b="0" i="0" dirty="0">
                <a:solidFill>
                  <a:srgbClr val="000000"/>
                </a:solidFill>
                <a:effectLst/>
                <a:latin typeface="Arial" panose="020B0604020202020204" pitchFamily="34" charset="0"/>
              </a:rPr>
              <a:t>While these fluidic robots have the properties such as gentleness, robustness, flexibility, when you look behind the scene, they are typically tethered to rigid and bulky power sources power source to drive these robot.</a:t>
            </a:r>
          </a:p>
          <a:p>
            <a:endParaRPr lang="en-US" b="0" i="0" dirty="0">
              <a:effectLst/>
              <a:latin typeface="Arial" panose="020B0604020202020204" pitchFamily="34" charset="0"/>
            </a:endParaRPr>
          </a:p>
          <a:p>
            <a:endParaRPr lang="en-US" b="0" i="0" dirty="0">
              <a:effectLst/>
              <a:latin typeface="Arial" panose="020B0604020202020204" pitchFamily="34" charset="0"/>
            </a:endParaRPr>
          </a:p>
          <a:p>
            <a:endParaRPr lang="en-US" b="0" i="0" dirty="0">
              <a:effectLst/>
              <a:latin typeface="Arial" panose="020B0604020202020204" pitchFamily="34" charset="0"/>
            </a:endParaRPr>
          </a:p>
          <a:p>
            <a:endParaRPr lang="en-US" b="0" i="0" dirty="0">
              <a:effectLst/>
              <a:latin typeface="Arial" panose="020B0604020202020204" pitchFamily="34" charset="0"/>
            </a:endParaRPr>
          </a:p>
          <a:p>
            <a:endParaRPr lang="en-US" b="0" i="0" dirty="0">
              <a:effectLst/>
              <a:latin typeface="Arial" panose="020B0604020202020204" pitchFamily="34" charset="0"/>
            </a:endParaRPr>
          </a:p>
          <a:p>
            <a:endParaRPr lang="en-US" b="0" i="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327922C9-9615-4AD1-A616-5033B02F1B26}" type="slidenum">
              <a:rPr lang="en-US" smtClean="0"/>
              <a:t>1</a:t>
            </a:fld>
            <a:endParaRPr lang="en-US"/>
          </a:p>
        </p:txBody>
      </p:sp>
    </p:spTree>
    <p:extLst>
      <p:ext uri="{BB962C8B-B14F-4D97-AF65-F5344CB8AC3E}">
        <p14:creationId xmlns:p14="http://schemas.microsoft.com/office/powerpoint/2010/main" val="36783106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sum up this section, we developed an electrically control soft valve based on high power density DEAs, We first time demonstrate both open and closed loop control, as well as the tele-operation of hydraulic actuators,</a:t>
            </a:r>
            <a:endParaRPr lang="en-US" dirty="0"/>
          </a:p>
        </p:txBody>
      </p:sp>
      <p:sp>
        <p:nvSpPr>
          <p:cNvPr id="4" name="Slide Number Placeholder 3"/>
          <p:cNvSpPr>
            <a:spLocks noGrp="1"/>
          </p:cNvSpPr>
          <p:nvPr>
            <p:ph type="sldNum" sz="quarter" idx="5"/>
          </p:nvPr>
        </p:nvSpPr>
        <p:spPr/>
        <p:txBody>
          <a:bodyPr/>
          <a:lstStyle/>
          <a:p>
            <a:fld id="{9F0B89C2-0D1A-4F5B-87A0-1D8679184000}" type="slidenum">
              <a:rPr lang="en-US" smtClean="0"/>
              <a:t>10</a:t>
            </a:fld>
            <a:endParaRPr lang="en-US"/>
          </a:p>
        </p:txBody>
      </p:sp>
    </p:spTree>
    <p:extLst>
      <p:ext uri="{BB962C8B-B14F-4D97-AF65-F5344CB8AC3E}">
        <p14:creationId xmlns:p14="http://schemas.microsoft.com/office/powerpoint/2010/main" val="3517648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CMR10"/>
              </a:rPr>
              <a:t>Fluid-driven robots are one of the most commonly used types of soft robots</a:t>
            </a:r>
            <a:r>
              <a:rPr lang="en-US" sz="1800" dirty="0">
                <a:latin typeface="Arial" panose="020B0604020202020204" pitchFamily="34" charset="0"/>
              </a:rPr>
              <a:t>. They </a:t>
            </a:r>
            <a:r>
              <a:rPr lang="en-US" b="0" i="0" dirty="0">
                <a:effectLst/>
                <a:latin typeface="Arial" panose="020B0604020202020204" pitchFamily="34" charset="0"/>
              </a:rPr>
              <a:t>have been developed into a wide range of applications, wearables, prosthetics, bioinspired robots. Etc.</a:t>
            </a:r>
          </a:p>
          <a:p>
            <a:endParaRPr lang="en-US" b="0" i="0" dirty="0">
              <a:effectLst/>
              <a:latin typeface="Arial" panose="020B0604020202020204" pitchFamily="34" charset="0"/>
            </a:endParaRPr>
          </a:p>
          <a:p>
            <a:pPr defTabSz="914266">
              <a:defRPr/>
            </a:pPr>
            <a:r>
              <a:rPr lang="en-US" b="0" i="0" dirty="0">
                <a:solidFill>
                  <a:srgbClr val="000000"/>
                </a:solidFill>
                <a:effectLst/>
                <a:latin typeface="Arial" panose="020B0604020202020204" pitchFamily="34" charset="0"/>
              </a:rPr>
              <a:t>While these fluidic robots have the properties such as gentleness, robustness, flexibility, when you look behind the scene, they are typically tethered to rigid and bulky power sources power source to drive these robot.</a:t>
            </a:r>
          </a:p>
          <a:p>
            <a:endParaRPr lang="en-US" b="0" i="0" dirty="0">
              <a:effectLst/>
              <a:latin typeface="Arial" panose="020B0604020202020204" pitchFamily="34" charset="0"/>
            </a:endParaRPr>
          </a:p>
          <a:p>
            <a:endParaRPr lang="en-US" b="0" i="0" dirty="0">
              <a:effectLst/>
              <a:latin typeface="Arial" panose="020B0604020202020204" pitchFamily="34" charset="0"/>
            </a:endParaRPr>
          </a:p>
          <a:p>
            <a:endParaRPr lang="en-US" b="0" i="0" dirty="0">
              <a:effectLst/>
              <a:latin typeface="Arial" panose="020B0604020202020204" pitchFamily="34" charset="0"/>
            </a:endParaRPr>
          </a:p>
          <a:p>
            <a:endParaRPr lang="en-US" b="0" i="0" dirty="0">
              <a:effectLst/>
              <a:latin typeface="Arial" panose="020B0604020202020204" pitchFamily="34" charset="0"/>
            </a:endParaRPr>
          </a:p>
          <a:p>
            <a:endParaRPr lang="en-US" b="0" i="0" dirty="0">
              <a:effectLst/>
              <a:latin typeface="Arial" panose="020B0604020202020204" pitchFamily="34" charset="0"/>
            </a:endParaRPr>
          </a:p>
          <a:p>
            <a:endParaRPr lang="en-US" b="0" i="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327922C9-9615-4AD1-A616-5033B02F1B26}" type="slidenum">
              <a:rPr lang="en-US" smtClean="0"/>
              <a:t>2</a:t>
            </a:fld>
            <a:endParaRPr lang="en-US"/>
          </a:p>
        </p:txBody>
      </p:sp>
    </p:spTree>
    <p:extLst>
      <p:ext uri="{BB962C8B-B14F-4D97-AF65-F5344CB8AC3E}">
        <p14:creationId xmlns:p14="http://schemas.microsoft.com/office/powerpoint/2010/main" val="1990018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87">
              <a:defRPr/>
            </a:pPr>
            <a:r>
              <a:rPr lang="en-US" sz="2000" dirty="0">
                <a:solidFill>
                  <a:srgbClr val="000000"/>
                </a:solidFill>
                <a:latin typeface="Segoe UI" panose="020B0502040204020203" pitchFamily="34" charset="0"/>
              </a:rPr>
              <a:t>These power systems </a:t>
            </a:r>
            <a:r>
              <a:rPr lang="en-US" sz="2000" b="1" dirty="0">
                <a:solidFill>
                  <a:srgbClr val="000000"/>
                </a:solidFill>
                <a:latin typeface="Segoe UI" panose="020B0502040204020203" pitchFamily="34" charset="0"/>
              </a:rPr>
              <a:t>significantly</a:t>
            </a:r>
            <a:r>
              <a:rPr lang="en-US" sz="2000" dirty="0">
                <a:solidFill>
                  <a:srgbClr val="000000"/>
                </a:solidFill>
                <a:latin typeface="Segoe UI" panose="020B0502040204020203" pitchFamily="34" charset="0"/>
              </a:rPr>
              <a:t> limits the </a:t>
            </a:r>
            <a:r>
              <a:rPr lang="en-US" sz="2000" b="0" dirty="0">
                <a:solidFill>
                  <a:srgbClr val="000000"/>
                </a:solidFill>
                <a:latin typeface="Segoe UI" panose="020B0502040204020203" pitchFamily="34" charset="0"/>
              </a:rPr>
              <a:t>mobility, compactness, and adaptability of the robot.</a:t>
            </a:r>
            <a:endParaRPr lang="en-US" sz="2000" b="0" dirty="0">
              <a:solidFill>
                <a:prstClr val="black"/>
              </a:solidFill>
              <a:latin typeface="Segoe UI" panose="020B0502040204020203" pitchFamily="34" charset="0"/>
            </a:endParaRPr>
          </a:p>
          <a:p>
            <a:pPr algn="l"/>
            <a:endParaRPr lang="en-US" sz="2000" dirty="0"/>
          </a:p>
          <a:p>
            <a:pPr defTabSz="914266">
              <a:defRPr/>
            </a:pPr>
            <a:r>
              <a:rPr lang="en-US" sz="1900" dirty="0">
                <a:latin typeface="CMR10"/>
              </a:rPr>
              <a:t>While </a:t>
            </a:r>
            <a:r>
              <a:rPr lang="en-US" sz="1900" dirty="0" err="1">
                <a:latin typeface="CMR10"/>
              </a:rPr>
              <a:t>microcompressors</a:t>
            </a:r>
            <a:r>
              <a:rPr lang="en-US" sz="1900" dirty="0">
                <a:latin typeface="CMR10"/>
              </a:rPr>
              <a:t> or miniature pumps could be used for conditions where low pressure is required, they are still composed of rigid component and therefore not ideal for applications where delicate objects are involved.</a:t>
            </a:r>
          </a:p>
          <a:p>
            <a:pPr algn="l"/>
            <a:endParaRPr lang="en-US" sz="1900" dirty="0">
              <a:solidFill>
                <a:srgbClr val="000000"/>
              </a:solidFill>
              <a:latin typeface="CMR10"/>
            </a:endParaRPr>
          </a:p>
          <a:p>
            <a:pPr defTabSz="914266">
              <a:defRPr/>
            </a:pPr>
            <a:endParaRPr lang="en-US" b="0" i="0" dirty="0">
              <a:solidFill>
                <a:srgbClr val="000000"/>
              </a:solidFill>
              <a:effectLst/>
              <a:latin typeface="Arial" panose="020B0604020202020204" pitchFamily="34" charset="0"/>
            </a:endParaRPr>
          </a:p>
          <a:p>
            <a:endParaRPr lang="en-US" b="0" i="0" dirty="0">
              <a:effectLst/>
              <a:latin typeface="Arial" panose="020B0604020202020204" pitchFamily="34" charset="0"/>
            </a:endParaRPr>
          </a:p>
          <a:p>
            <a:endParaRPr lang="en-US" b="0" i="0" dirty="0">
              <a:effectLst/>
              <a:latin typeface="Arial" panose="020B0604020202020204" pitchFamily="34" charset="0"/>
            </a:endParaRPr>
          </a:p>
          <a:p>
            <a:endParaRPr lang="en-US" b="0" i="0" dirty="0">
              <a:effectLst/>
              <a:latin typeface="Arial" panose="020B0604020202020204" pitchFamily="34" charset="0"/>
            </a:endParaRPr>
          </a:p>
          <a:p>
            <a:endParaRPr lang="en-US" b="0" i="0" dirty="0">
              <a:effectLst/>
              <a:latin typeface="Arial" panose="020B0604020202020204" pitchFamily="34" charset="0"/>
            </a:endParaRPr>
          </a:p>
          <a:p>
            <a:endParaRPr lang="en-US" b="0" i="0" dirty="0">
              <a:effectLst/>
              <a:latin typeface="Arial" panose="020B0604020202020204" pitchFamily="34" charset="0"/>
            </a:endParaRPr>
          </a:p>
          <a:p>
            <a:endParaRPr lang="en-US" b="0" i="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327922C9-9615-4AD1-A616-5033B02F1B26}" type="slidenum">
              <a:rPr lang="en-US" smtClean="0"/>
              <a:t>3</a:t>
            </a:fld>
            <a:endParaRPr lang="en-US"/>
          </a:p>
        </p:txBody>
      </p:sp>
    </p:spTree>
    <p:extLst>
      <p:ext uri="{BB962C8B-B14F-4D97-AF65-F5344CB8AC3E}">
        <p14:creationId xmlns:p14="http://schemas.microsoft.com/office/powerpoint/2010/main" val="1900547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our goal is to develop a lightweight and compact soft valve that could control these hydraulic actuators; </a:t>
            </a:r>
          </a:p>
          <a:p>
            <a:endParaRPr lang="en-US" dirty="0"/>
          </a:p>
          <a:p>
            <a:r>
              <a:rPr lang="en-US" dirty="0"/>
              <a:t>To be more specific,</a:t>
            </a:r>
          </a:p>
          <a:p>
            <a:r>
              <a:rPr lang="en-US" dirty="0"/>
              <a:t>We want the valve to regulate a pressure of at least 10 kPa, and provide a flow rate no lower than 6 mL/min. </a:t>
            </a:r>
          </a:p>
          <a:p>
            <a:endParaRPr lang="en-US" dirty="0"/>
          </a:p>
          <a:p>
            <a:r>
              <a:rPr lang="en-US" dirty="0"/>
              <a:t>In addition, to achieve precise motion controls, the valve should have a short response time.</a:t>
            </a:r>
          </a:p>
          <a:p>
            <a:endParaRPr lang="en-US" dirty="0"/>
          </a:p>
          <a:p>
            <a:r>
              <a:rPr lang="en-US" dirty="0"/>
              <a:t>Lastly, we would like the soft valve to not require any immobile pressure source, preferably to be electrically responsive for the control purposes.</a:t>
            </a:r>
          </a:p>
          <a:p>
            <a:endParaRPr lang="en-US" dirty="0"/>
          </a:p>
        </p:txBody>
      </p:sp>
      <p:sp>
        <p:nvSpPr>
          <p:cNvPr id="4" name="Slide Number Placeholder 3"/>
          <p:cNvSpPr>
            <a:spLocks noGrp="1"/>
          </p:cNvSpPr>
          <p:nvPr>
            <p:ph type="sldNum" sz="quarter" idx="5"/>
          </p:nvPr>
        </p:nvSpPr>
        <p:spPr/>
        <p:txBody>
          <a:bodyPr/>
          <a:lstStyle/>
          <a:p>
            <a:fld id="{327922C9-9615-4AD1-A616-5033B02F1B26}" type="slidenum">
              <a:rPr lang="en-US" smtClean="0"/>
              <a:t>4</a:t>
            </a:fld>
            <a:endParaRPr lang="en-US"/>
          </a:p>
        </p:txBody>
      </p:sp>
    </p:spTree>
    <p:extLst>
      <p:ext uri="{BB962C8B-B14F-4D97-AF65-F5344CB8AC3E}">
        <p14:creationId xmlns:p14="http://schemas.microsoft.com/office/powerpoint/2010/main" val="3148024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900" dirty="0">
                <a:latin typeface="CMR10"/>
              </a:rPr>
              <a:t>Let me show you the advantage of using the </a:t>
            </a:r>
            <a:r>
              <a:rPr lang="en-US" sz="1900" dirty="0" err="1">
                <a:latin typeface="CMR10"/>
              </a:rPr>
              <a:t>Elastosil</a:t>
            </a:r>
            <a:r>
              <a:rPr lang="en-US" sz="1900" dirty="0">
                <a:latin typeface="CMR10"/>
              </a:rPr>
              <a:t> silicone as the elastomer for the DEA. </a:t>
            </a:r>
          </a:p>
          <a:p>
            <a:pPr algn="l"/>
            <a:endParaRPr lang="en-US" sz="1900" dirty="0">
              <a:latin typeface="CMR10"/>
            </a:endParaRPr>
          </a:p>
          <a:p>
            <a:pPr algn="l"/>
            <a:r>
              <a:rPr lang="en-US" sz="1900" dirty="0">
                <a:latin typeface="CMR10"/>
              </a:rPr>
              <a:t>Experimentally, the power density can be estimated using DEA’s blocked force, free displacement, and operation frequency</a:t>
            </a:r>
          </a:p>
          <a:p>
            <a:pPr algn="l"/>
            <a:endParaRPr lang="en-US" sz="1900" b="1" dirty="0">
              <a:latin typeface="CMR10"/>
            </a:endParaRPr>
          </a:p>
          <a:p>
            <a:pPr algn="l"/>
            <a:r>
              <a:rPr lang="en-US" sz="1900" dirty="0">
                <a:latin typeface="CMR10"/>
              </a:rPr>
              <a:t>We compare our work with a DEA of the same design developed in previous work Due the low viscoelasticity of the silicone, our DEA has a higher resonant frequency, with a much larger free displacement at the resonance.</a:t>
            </a:r>
          </a:p>
          <a:p>
            <a:pPr algn="l"/>
            <a:endParaRPr lang="en-US" sz="1900" dirty="0">
              <a:latin typeface="CMR10"/>
            </a:endParaRPr>
          </a:p>
          <a:p>
            <a:pPr algn="l"/>
            <a:r>
              <a:rPr lang="en-US" sz="1900" dirty="0">
                <a:latin typeface="CMR10"/>
              </a:rPr>
              <a:t>This behavior substantially increase the displacement term and the frequency term in the power density equation.</a:t>
            </a:r>
          </a:p>
        </p:txBody>
      </p:sp>
      <p:sp>
        <p:nvSpPr>
          <p:cNvPr id="4" name="Slide Number Placeholder 3"/>
          <p:cNvSpPr>
            <a:spLocks noGrp="1"/>
          </p:cNvSpPr>
          <p:nvPr>
            <p:ph type="sldNum" sz="quarter" idx="5"/>
          </p:nvPr>
        </p:nvSpPr>
        <p:spPr/>
        <p:txBody>
          <a:bodyPr/>
          <a:lstStyle/>
          <a:p>
            <a:fld id="{327922C9-9615-4AD1-A616-5033B02F1B26}" type="slidenum">
              <a:rPr lang="en-US" smtClean="0"/>
              <a:t>5</a:t>
            </a:fld>
            <a:endParaRPr lang="en-US"/>
          </a:p>
        </p:txBody>
      </p:sp>
    </p:spTree>
    <p:extLst>
      <p:ext uri="{BB962C8B-B14F-4D97-AF65-F5344CB8AC3E}">
        <p14:creationId xmlns:p14="http://schemas.microsoft.com/office/powerpoint/2010/main" val="2187300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900" dirty="0">
                <a:latin typeface="CMR10"/>
              </a:rPr>
              <a:t>The DEAs are combined with the soft channel using a mechanical frame, with the channel mounted to the bottom plate of the frame, and the DEA attached to the top plate. The DEA is in contact with the soft channel via a rigid </a:t>
            </a:r>
            <a:r>
              <a:rPr lang="en-US" sz="1900" dirty="0" err="1">
                <a:latin typeface="CMR10"/>
              </a:rPr>
              <a:t>indentor</a:t>
            </a:r>
            <a:r>
              <a:rPr lang="en-US" sz="1900" dirty="0">
                <a:latin typeface="CMR10"/>
              </a:rPr>
              <a:t>.</a:t>
            </a:r>
          </a:p>
          <a:p>
            <a:pPr algn="l"/>
            <a:endParaRPr lang="en-US" sz="1900" dirty="0">
              <a:latin typeface="CMR10"/>
            </a:endParaRPr>
          </a:p>
          <a:p>
            <a:pPr algn="l"/>
            <a:endParaRPr lang="en-US" sz="1900" dirty="0">
              <a:latin typeface="CMR10"/>
            </a:endParaRPr>
          </a:p>
        </p:txBody>
      </p:sp>
      <p:sp>
        <p:nvSpPr>
          <p:cNvPr id="4" name="Slide Number Placeholder 3"/>
          <p:cNvSpPr>
            <a:spLocks noGrp="1"/>
          </p:cNvSpPr>
          <p:nvPr>
            <p:ph type="sldNum" sz="quarter" idx="5"/>
          </p:nvPr>
        </p:nvSpPr>
        <p:spPr/>
        <p:txBody>
          <a:bodyPr/>
          <a:lstStyle/>
          <a:p>
            <a:fld id="{9F0B89C2-0D1A-4F5B-87A0-1D8679184000}" type="slidenum">
              <a:rPr lang="en-US" smtClean="0"/>
              <a:t>6</a:t>
            </a:fld>
            <a:endParaRPr lang="en-US"/>
          </a:p>
        </p:txBody>
      </p:sp>
    </p:spTree>
    <p:extLst>
      <p:ext uri="{BB962C8B-B14F-4D97-AF65-F5344CB8AC3E}">
        <p14:creationId xmlns:p14="http://schemas.microsoft.com/office/powerpoint/2010/main" val="35825828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latin typeface="CMR10"/>
              </a:rPr>
              <a:t>when the DEA is at rest, the valve is open, allowing free flows through the channel</a:t>
            </a:r>
          </a:p>
          <a:p>
            <a:pPr algn="l"/>
            <a:endParaRPr lang="en-US" dirty="0">
              <a:latin typeface="CMR10"/>
            </a:endParaRPr>
          </a:p>
          <a:p>
            <a:pPr algn="l"/>
            <a:r>
              <a:rPr lang="en-US" dirty="0">
                <a:latin typeface="CMR10"/>
              </a:rPr>
              <a:t>When a sinusoidal voltage signal is applied to the DEA, the it oscillates along its axial direction, fully or partially closing the valve depending on the magnitude of the voltage applied. </a:t>
            </a:r>
          </a:p>
          <a:p>
            <a:pPr algn="l"/>
            <a:endParaRPr lang="en-US" dirty="0">
              <a:latin typeface="CMR10"/>
            </a:endParaRPr>
          </a:p>
          <a:p>
            <a:r>
              <a:rPr lang="en-US" dirty="0"/>
              <a:t>So I want to bring up a question here. Since the DEA is operated at its resonant frequency, how shall we select the channel material to make the valve resembles a regular quasi-static behavior? We want the valve to either open, partially open, or closed, but not oscillating between two status.</a:t>
            </a:r>
          </a:p>
          <a:p>
            <a:endParaRPr lang="en-US" dirty="0"/>
          </a:p>
          <a:p>
            <a:r>
              <a:rPr lang="en-US" dirty="0"/>
              <a:t>Intuitively, we would like the channel to be made of a dissipative material, so that it could damp out the high frequency input of the actuator.</a:t>
            </a:r>
          </a:p>
        </p:txBody>
      </p:sp>
      <p:sp>
        <p:nvSpPr>
          <p:cNvPr id="4" name="Slide Number Placeholder 3"/>
          <p:cNvSpPr>
            <a:spLocks noGrp="1"/>
          </p:cNvSpPr>
          <p:nvPr>
            <p:ph type="sldNum" sz="quarter" idx="5"/>
          </p:nvPr>
        </p:nvSpPr>
        <p:spPr/>
        <p:txBody>
          <a:bodyPr/>
          <a:lstStyle/>
          <a:p>
            <a:fld id="{9F0B89C2-0D1A-4F5B-87A0-1D8679184000}" type="slidenum">
              <a:rPr lang="en-US" smtClean="0"/>
              <a:t>7</a:t>
            </a:fld>
            <a:endParaRPr lang="en-US"/>
          </a:p>
        </p:txBody>
      </p:sp>
    </p:spTree>
    <p:extLst>
      <p:ext uri="{BB962C8B-B14F-4D97-AF65-F5344CB8AC3E}">
        <p14:creationId xmlns:p14="http://schemas.microsoft.com/office/powerpoint/2010/main" val="32931675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 I’m </a:t>
            </a:r>
            <a:r>
              <a:rPr lang="en-US" dirty="0" err="1"/>
              <a:t>gonna</a:t>
            </a:r>
            <a:r>
              <a:rPr lang="en-US" dirty="0"/>
              <a:t> present the open loop control of a macro-scale actuator.</a:t>
            </a:r>
          </a:p>
          <a:p>
            <a:endParaRPr lang="en-US" dirty="0"/>
          </a:p>
          <a:p>
            <a:r>
              <a:rPr lang="en-US" dirty="0"/>
              <a:t>On the left,  valve remains open throughout the process.</a:t>
            </a:r>
          </a:p>
          <a:p>
            <a:r>
              <a:rPr lang="en-US" dirty="0"/>
              <a:t>On</a:t>
            </a:r>
            <a:r>
              <a:rPr lang="zh-CN" altLang="en-US" dirty="0"/>
              <a:t> </a:t>
            </a:r>
            <a:r>
              <a:rPr lang="en-US" altLang="zh-CN" dirty="0"/>
              <a:t>the</a:t>
            </a:r>
            <a:r>
              <a:rPr lang="zh-CN" altLang="en-US" dirty="0"/>
              <a:t> </a:t>
            </a:r>
            <a:r>
              <a:rPr lang="en-US" altLang="zh-CN" dirty="0"/>
              <a:t>right,</a:t>
            </a:r>
            <a:r>
              <a:rPr lang="zh-CN" altLang="en-US" dirty="0"/>
              <a:t> </a:t>
            </a:r>
            <a:r>
              <a:rPr lang="en-US" altLang="zh-CN" dirty="0"/>
              <a:t>valve</a:t>
            </a:r>
            <a:r>
              <a:rPr lang="zh-CN" altLang="en-US" dirty="0"/>
              <a:t> </a:t>
            </a:r>
            <a:r>
              <a:rPr lang="en-US" altLang="zh-CN" dirty="0"/>
              <a:t>is</a:t>
            </a:r>
            <a:r>
              <a:rPr lang="zh-CN" altLang="en-US" dirty="0"/>
              <a:t> </a:t>
            </a:r>
            <a:r>
              <a:rPr lang="en-US" altLang="zh-CN" dirty="0"/>
              <a:t>operated at 1800V, and closed the channel for a few seconds. This leads to a fully stop of the actuator which caused a difference in the bending motion.</a:t>
            </a:r>
          </a:p>
          <a:p>
            <a:endParaRPr lang="en-US" dirty="0"/>
          </a:p>
          <a:p>
            <a:r>
              <a:rPr lang="en-US" dirty="0"/>
              <a:t>Then I’m </a:t>
            </a:r>
            <a:r>
              <a:rPr lang="en-US" dirty="0" err="1"/>
              <a:t>gonna</a:t>
            </a:r>
            <a:r>
              <a:rPr lang="en-US" dirty="0"/>
              <a:t> demonstrate a deceleration  control of the actuator.</a:t>
            </a:r>
          </a:p>
          <a:p>
            <a:endParaRPr lang="en-US" dirty="0"/>
          </a:p>
          <a:p>
            <a:pPr defTabSz="966387">
              <a:defRPr/>
            </a:pPr>
            <a:r>
              <a:rPr lang="en-US" dirty="0"/>
              <a:t>Again, on the left, the valve remains open throughout the actuation process.</a:t>
            </a:r>
          </a:p>
          <a:p>
            <a:pPr defTabSz="966387">
              <a:defRPr/>
            </a:pPr>
            <a:r>
              <a:rPr lang="en-US" dirty="0"/>
              <a:t>On the right,--valve is </a:t>
            </a:r>
            <a:r>
              <a:rPr lang="en-US" altLang="zh-CN" dirty="0"/>
              <a:t>at operated at 1400V this time. This control </a:t>
            </a:r>
            <a:r>
              <a:rPr lang="en-US" altLang="zh-CN" b="0" dirty="0"/>
              <a:t>slows down </a:t>
            </a:r>
            <a:r>
              <a:rPr lang="en-US" altLang="zh-CN" dirty="0"/>
              <a:t>the bending motion instead of stopping it, and it shows that the actuation speed could be tuned by the valve input voltage.</a:t>
            </a:r>
            <a:endParaRPr lang="en-US" dirty="0"/>
          </a:p>
          <a:p>
            <a:endParaRPr lang="en-US" dirty="0"/>
          </a:p>
        </p:txBody>
      </p:sp>
      <p:sp>
        <p:nvSpPr>
          <p:cNvPr id="4" name="Slide Number Placeholder 3"/>
          <p:cNvSpPr>
            <a:spLocks noGrp="1"/>
          </p:cNvSpPr>
          <p:nvPr>
            <p:ph type="sldNum" sz="quarter" idx="5"/>
          </p:nvPr>
        </p:nvSpPr>
        <p:spPr/>
        <p:txBody>
          <a:bodyPr/>
          <a:lstStyle/>
          <a:p>
            <a:fld id="{9F0B89C2-0D1A-4F5B-87A0-1D8679184000}" type="slidenum">
              <a:rPr lang="en-US" smtClean="0"/>
              <a:t>8</a:t>
            </a:fld>
            <a:endParaRPr lang="en-US"/>
          </a:p>
        </p:txBody>
      </p:sp>
    </p:spTree>
    <p:extLst>
      <p:ext uri="{BB962C8B-B14F-4D97-AF65-F5344CB8AC3E}">
        <p14:creationId xmlns:p14="http://schemas.microsoft.com/office/powerpoint/2010/main" val="2203217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a macro-scale actuator, the DEA valve can also control a small-volume actuator due to its high operation band width. </a:t>
            </a:r>
          </a:p>
          <a:p>
            <a:r>
              <a:rPr lang="en-US" dirty="0"/>
              <a:t>This hydraulic system has a less than 2s actuation time.</a:t>
            </a:r>
          </a:p>
          <a:p>
            <a:endParaRPr lang="en-US" dirty="0"/>
          </a:p>
          <a:p>
            <a:r>
              <a:rPr lang="en-US" dirty="0"/>
              <a:t>As we operated the valve at 1800 V, the  actuator was stopped during the bending process. </a:t>
            </a:r>
          </a:p>
        </p:txBody>
      </p:sp>
      <p:sp>
        <p:nvSpPr>
          <p:cNvPr id="4" name="Slide Number Placeholder 3"/>
          <p:cNvSpPr>
            <a:spLocks noGrp="1"/>
          </p:cNvSpPr>
          <p:nvPr>
            <p:ph type="sldNum" sz="quarter" idx="5"/>
          </p:nvPr>
        </p:nvSpPr>
        <p:spPr/>
        <p:txBody>
          <a:bodyPr/>
          <a:lstStyle/>
          <a:p>
            <a:fld id="{9F0B89C2-0D1A-4F5B-87A0-1D8679184000}" type="slidenum">
              <a:rPr lang="en-US" smtClean="0"/>
              <a:t>9</a:t>
            </a:fld>
            <a:endParaRPr lang="en-US"/>
          </a:p>
        </p:txBody>
      </p:sp>
    </p:spTree>
    <p:extLst>
      <p:ext uri="{BB962C8B-B14F-4D97-AF65-F5344CB8AC3E}">
        <p14:creationId xmlns:p14="http://schemas.microsoft.com/office/powerpoint/2010/main" val="3436976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A42C0B8-7AFA-4B39-993F-8B9296361BF0}" type="datetimeFigureOut">
              <a:rPr lang="en-US" smtClean="0"/>
              <a:t>4/14/22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62DC9E-0F0F-449A-A5A1-B8F0E61EF77B}" type="slidenum">
              <a:rPr lang="en-US" smtClean="0"/>
              <a:t>‹#›</a:t>
            </a:fld>
            <a:endParaRPr lang="en-US"/>
          </a:p>
        </p:txBody>
      </p:sp>
    </p:spTree>
    <p:extLst>
      <p:ext uri="{BB962C8B-B14F-4D97-AF65-F5344CB8AC3E}">
        <p14:creationId xmlns:p14="http://schemas.microsoft.com/office/powerpoint/2010/main" val="3589521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42C0B8-7AFA-4B39-993F-8B9296361BF0}" type="datetimeFigureOut">
              <a:rPr lang="en-US" smtClean="0"/>
              <a:t>4/14/22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62DC9E-0F0F-449A-A5A1-B8F0E61EF77B}" type="slidenum">
              <a:rPr lang="en-US" smtClean="0"/>
              <a:t>‹#›</a:t>
            </a:fld>
            <a:endParaRPr lang="en-US"/>
          </a:p>
        </p:txBody>
      </p:sp>
    </p:spTree>
    <p:extLst>
      <p:ext uri="{BB962C8B-B14F-4D97-AF65-F5344CB8AC3E}">
        <p14:creationId xmlns:p14="http://schemas.microsoft.com/office/powerpoint/2010/main" val="363552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42C0B8-7AFA-4B39-993F-8B9296361BF0}" type="datetimeFigureOut">
              <a:rPr lang="en-US" smtClean="0"/>
              <a:t>4/14/22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62DC9E-0F0F-449A-A5A1-B8F0E61EF77B}" type="slidenum">
              <a:rPr lang="en-US" smtClean="0"/>
              <a:t>‹#›</a:t>
            </a:fld>
            <a:endParaRPr lang="en-US"/>
          </a:p>
        </p:txBody>
      </p:sp>
    </p:spTree>
    <p:extLst>
      <p:ext uri="{BB962C8B-B14F-4D97-AF65-F5344CB8AC3E}">
        <p14:creationId xmlns:p14="http://schemas.microsoft.com/office/powerpoint/2010/main" val="1423663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42C0B8-7AFA-4B39-993F-8B9296361BF0}" type="datetimeFigureOut">
              <a:rPr lang="en-US" smtClean="0"/>
              <a:t>4/14/22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62DC9E-0F0F-449A-A5A1-B8F0E61EF77B}" type="slidenum">
              <a:rPr lang="en-US" smtClean="0"/>
              <a:t>‹#›</a:t>
            </a:fld>
            <a:endParaRPr lang="en-US"/>
          </a:p>
        </p:txBody>
      </p:sp>
    </p:spTree>
    <p:extLst>
      <p:ext uri="{BB962C8B-B14F-4D97-AF65-F5344CB8AC3E}">
        <p14:creationId xmlns:p14="http://schemas.microsoft.com/office/powerpoint/2010/main" val="165564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42C0B8-7AFA-4B39-993F-8B9296361BF0}" type="datetimeFigureOut">
              <a:rPr lang="en-US" smtClean="0"/>
              <a:t>4/14/22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62DC9E-0F0F-449A-A5A1-B8F0E61EF77B}" type="slidenum">
              <a:rPr lang="en-US" smtClean="0"/>
              <a:t>‹#›</a:t>
            </a:fld>
            <a:endParaRPr lang="en-US"/>
          </a:p>
        </p:txBody>
      </p:sp>
    </p:spTree>
    <p:extLst>
      <p:ext uri="{BB962C8B-B14F-4D97-AF65-F5344CB8AC3E}">
        <p14:creationId xmlns:p14="http://schemas.microsoft.com/office/powerpoint/2010/main" val="3181399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A42C0B8-7AFA-4B39-993F-8B9296361BF0}" type="datetimeFigureOut">
              <a:rPr lang="en-US" smtClean="0"/>
              <a:t>4/14/22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62DC9E-0F0F-449A-A5A1-B8F0E61EF77B}" type="slidenum">
              <a:rPr lang="en-US" smtClean="0"/>
              <a:t>‹#›</a:t>
            </a:fld>
            <a:endParaRPr lang="en-US"/>
          </a:p>
        </p:txBody>
      </p:sp>
    </p:spTree>
    <p:extLst>
      <p:ext uri="{BB962C8B-B14F-4D97-AF65-F5344CB8AC3E}">
        <p14:creationId xmlns:p14="http://schemas.microsoft.com/office/powerpoint/2010/main" val="390871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A42C0B8-7AFA-4B39-993F-8B9296361BF0}" type="datetimeFigureOut">
              <a:rPr lang="en-US" smtClean="0"/>
              <a:t>4/14/22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62DC9E-0F0F-449A-A5A1-B8F0E61EF77B}" type="slidenum">
              <a:rPr lang="en-US" smtClean="0"/>
              <a:t>‹#›</a:t>
            </a:fld>
            <a:endParaRPr lang="en-US"/>
          </a:p>
        </p:txBody>
      </p:sp>
    </p:spTree>
    <p:extLst>
      <p:ext uri="{BB962C8B-B14F-4D97-AF65-F5344CB8AC3E}">
        <p14:creationId xmlns:p14="http://schemas.microsoft.com/office/powerpoint/2010/main" val="1701104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A42C0B8-7AFA-4B39-993F-8B9296361BF0}" type="datetimeFigureOut">
              <a:rPr lang="en-US" smtClean="0"/>
              <a:t>4/14/22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62DC9E-0F0F-449A-A5A1-B8F0E61EF77B}" type="slidenum">
              <a:rPr lang="en-US" smtClean="0"/>
              <a:t>‹#›</a:t>
            </a:fld>
            <a:endParaRPr lang="en-US"/>
          </a:p>
        </p:txBody>
      </p:sp>
    </p:spTree>
    <p:extLst>
      <p:ext uri="{BB962C8B-B14F-4D97-AF65-F5344CB8AC3E}">
        <p14:creationId xmlns:p14="http://schemas.microsoft.com/office/powerpoint/2010/main" val="3752744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42C0B8-7AFA-4B39-993F-8B9296361BF0}" type="datetimeFigureOut">
              <a:rPr lang="en-US" smtClean="0"/>
              <a:t>4/14/22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62DC9E-0F0F-449A-A5A1-B8F0E61EF77B}" type="slidenum">
              <a:rPr lang="en-US" smtClean="0"/>
              <a:t>‹#›</a:t>
            </a:fld>
            <a:endParaRPr lang="en-US"/>
          </a:p>
        </p:txBody>
      </p:sp>
    </p:spTree>
    <p:extLst>
      <p:ext uri="{BB962C8B-B14F-4D97-AF65-F5344CB8AC3E}">
        <p14:creationId xmlns:p14="http://schemas.microsoft.com/office/powerpoint/2010/main" val="3319266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A42C0B8-7AFA-4B39-993F-8B9296361BF0}" type="datetimeFigureOut">
              <a:rPr lang="en-US" smtClean="0"/>
              <a:t>4/14/22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62DC9E-0F0F-449A-A5A1-B8F0E61EF77B}" type="slidenum">
              <a:rPr lang="en-US" smtClean="0"/>
              <a:t>‹#›</a:t>
            </a:fld>
            <a:endParaRPr lang="en-US"/>
          </a:p>
        </p:txBody>
      </p:sp>
    </p:spTree>
    <p:extLst>
      <p:ext uri="{BB962C8B-B14F-4D97-AF65-F5344CB8AC3E}">
        <p14:creationId xmlns:p14="http://schemas.microsoft.com/office/powerpoint/2010/main" val="1852518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A42C0B8-7AFA-4B39-993F-8B9296361BF0}" type="datetimeFigureOut">
              <a:rPr lang="en-US" smtClean="0"/>
              <a:t>4/14/22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62DC9E-0F0F-449A-A5A1-B8F0E61EF77B}" type="slidenum">
              <a:rPr lang="en-US" smtClean="0"/>
              <a:t>‹#›</a:t>
            </a:fld>
            <a:endParaRPr lang="en-US"/>
          </a:p>
        </p:txBody>
      </p:sp>
    </p:spTree>
    <p:extLst>
      <p:ext uri="{BB962C8B-B14F-4D97-AF65-F5344CB8AC3E}">
        <p14:creationId xmlns:p14="http://schemas.microsoft.com/office/powerpoint/2010/main" val="372930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42C0B8-7AFA-4B39-993F-8B9296361BF0}" type="datetimeFigureOut">
              <a:rPr lang="en-US" smtClean="0"/>
              <a:t>4/14/22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62DC9E-0F0F-449A-A5A1-B8F0E61EF77B}" type="slidenum">
              <a:rPr lang="en-US" smtClean="0"/>
              <a:t>‹#›</a:t>
            </a:fld>
            <a:endParaRPr lang="en-US"/>
          </a:p>
        </p:txBody>
      </p:sp>
      <p:pic>
        <p:nvPicPr>
          <p:cNvPr id="8" name="Picture 7">
            <a:extLst>
              <a:ext uri="{FF2B5EF4-FFF2-40B4-BE49-F238E27FC236}">
                <a16:creationId xmlns:a16="http://schemas.microsoft.com/office/drawing/2014/main" id="{FC289CF3-1BA5-45A4-8541-38EF9624BC5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75262" cy="681037"/>
          </a:xfrm>
          <a:prstGeom prst="rect">
            <a:avLst/>
          </a:prstGeom>
        </p:spPr>
      </p:pic>
    </p:spTree>
    <p:extLst>
      <p:ext uri="{BB962C8B-B14F-4D97-AF65-F5344CB8AC3E}">
        <p14:creationId xmlns:p14="http://schemas.microsoft.com/office/powerpoint/2010/main" val="34864178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sv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F9DD6C-D83B-45F9-888B-DC8A2F3CE314}"/>
              </a:ext>
            </a:extLst>
          </p:cNvPr>
          <p:cNvSpPr>
            <a:spLocks noGrp="1"/>
          </p:cNvSpPr>
          <p:nvPr>
            <p:ph type="sldNum" sz="quarter" idx="12"/>
          </p:nvPr>
        </p:nvSpPr>
        <p:spPr/>
        <p:txBody>
          <a:bodyPr/>
          <a:lstStyle/>
          <a:p>
            <a:fld id="{DE4F8599-7A02-4195-BDAA-36FD37507AD1}" type="slidenum">
              <a:rPr lang="en-US" smtClean="0"/>
              <a:t>1</a:t>
            </a:fld>
            <a:endParaRPr lang="en-US"/>
          </a:p>
        </p:txBody>
      </p:sp>
      <p:sp>
        <p:nvSpPr>
          <p:cNvPr id="22" name="TextBox 21">
            <a:extLst>
              <a:ext uri="{FF2B5EF4-FFF2-40B4-BE49-F238E27FC236}">
                <a16:creationId xmlns:a16="http://schemas.microsoft.com/office/drawing/2014/main" id="{26D79D8E-BFF6-4E87-89CA-027138A5380D}"/>
              </a:ext>
            </a:extLst>
          </p:cNvPr>
          <p:cNvSpPr txBox="1"/>
          <p:nvPr/>
        </p:nvSpPr>
        <p:spPr>
          <a:xfrm>
            <a:off x="1265191" y="1729121"/>
            <a:ext cx="7143313" cy="2308324"/>
          </a:xfrm>
          <a:prstGeom prst="rect">
            <a:avLst/>
          </a:prstGeom>
          <a:noFill/>
        </p:spPr>
        <p:txBody>
          <a:bodyPr wrap="square" rtlCol="0" anchor="t">
            <a:spAutoFit/>
          </a:bodyPr>
          <a:lstStyle/>
          <a:p>
            <a:r>
              <a:rPr lang="en-US" sz="3600" b="1" dirty="0"/>
              <a:t>NRI: FND: COLLAB: A Foundational Approach to Muscle Actuators that Lowers Barriers to Muscle-Powered Robotics Research</a:t>
            </a:r>
          </a:p>
        </p:txBody>
      </p:sp>
      <p:sp>
        <p:nvSpPr>
          <p:cNvPr id="23" name="TextBox 22">
            <a:extLst>
              <a:ext uri="{FF2B5EF4-FFF2-40B4-BE49-F238E27FC236}">
                <a16:creationId xmlns:a16="http://schemas.microsoft.com/office/drawing/2014/main" id="{60BFF1AE-FE9C-4078-8EF5-D1A8155B2675}"/>
              </a:ext>
            </a:extLst>
          </p:cNvPr>
          <p:cNvSpPr txBox="1"/>
          <p:nvPr/>
        </p:nvSpPr>
        <p:spPr>
          <a:xfrm>
            <a:off x="2191011" y="4601824"/>
            <a:ext cx="5040482" cy="830997"/>
          </a:xfrm>
          <a:prstGeom prst="rect">
            <a:avLst/>
          </a:prstGeom>
          <a:noFill/>
        </p:spPr>
        <p:txBody>
          <a:bodyPr wrap="none" rtlCol="0">
            <a:spAutoFit/>
          </a:bodyPr>
          <a:lstStyle/>
          <a:p>
            <a:pPr algn="ctr"/>
            <a:r>
              <a:rPr lang="en-US" sz="2400" dirty="0"/>
              <a:t>Co-PI Robert Wood, Harvard University</a:t>
            </a:r>
          </a:p>
          <a:p>
            <a:pPr algn="ctr"/>
            <a:r>
              <a:rPr lang="en-US" sz="2400" dirty="0"/>
              <a:t>(PI: Michael YIP, UCSD)</a:t>
            </a:r>
          </a:p>
        </p:txBody>
      </p:sp>
      <p:sp>
        <p:nvSpPr>
          <p:cNvPr id="16" name="TextBox 15">
            <a:extLst>
              <a:ext uri="{FF2B5EF4-FFF2-40B4-BE49-F238E27FC236}">
                <a16:creationId xmlns:a16="http://schemas.microsoft.com/office/drawing/2014/main" id="{08FD231A-763B-B845-BEC7-D89B2F29C0AE}"/>
              </a:ext>
            </a:extLst>
          </p:cNvPr>
          <p:cNvSpPr txBox="1"/>
          <p:nvPr/>
        </p:nvSpPr>
        <p:spPr>
          <a:xfrm>
            <a:off x="3796225" y="5586808"/>
            <a:ext cx="1830053" cy="369332"/>
          </a:xfrm>
          <a:prstGeom prst="rect">
            <a:avLst/>
          </a:prstGeom>
          <a:noFill/>
        </p:spPr>
        <p:txBody>
          <a:bodyPr wrap="none" rtlCol="0">
            <a:spAutoFit/>
          </a:bodyPr>
          <a:lstStyle/>
          <a:p>
            <a:pPr algn="ctr"/>
            <a:r>
              <a:rPr lang="en-US" dirty="0"/>
              <a:t>Award # 1830291</a:t>
            </a:r>
          </a:p>
        </p:txBody>
      </p:sp>
    </p:spTree>
    <p:extLst>
      <p:ext uri="{BB962C8B-B14F-4D97-AF65-F5344CB8AC3E}">
        <p14:creationId xmlns:p14="http://schemas.microsoft.com/office/powerpoint/2010/main" val="17320858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09093CB-F59E-47A7-96C4-62299C33390C}"/>
              </a:ext>
            </a:extLst>
          </p:cNvPr>
          <p:cNvSpPr>
            <a:spLocks noGrp="1"/>
          </p:cNvSpPr>
          <p:nvPr>
            <p:ph type="sldNum" sz="quarter" idx="12"/>
          </p:nvPr>
        </p:nvSpPr>
        <p:spPr/>
        <p:txBody>
          <a:bodyPr/>
          <a:lstStyle/>
          <a:p>
            <a:fld id="{DCAC4D16-DE89-4A67-8F64-46EC2CA03E63}" type="slidenum">
              <a:rPr lang="en-US" smtClean="0"/>
              <a:t>10</a:t>
            </a:fld>
            <a:endParaRPr lang="en-US" dirty="0"/>
          </a:p>
        </p:txBody>
      </p:sp>
      <p:sp>
        <p:nvSpPr>
          <p:cNvPr id="6" name="TextBox 5">
            <a:extLst>
              <a:ext uri="{FF2B5EF4-FFF2-40B4-BE49-F238E27FC236}">
                <a16:creationId xmlns:a16="http://schemas.microsoft.com/office/drawing/2014/main" id="{0EFCBF60-D1CF-4967-9C75-433BA590B0A8}"/>
              </a:ext>
            </a:extLst>
          </p:cNvPr>
          <p:cNvSpPr txBox="1"/>
          <p:nvPr/>
        </p:nvSpPr>
        <p:spPr>
          <a:xfrm>
            <a:off x="3280823" y="607907"/>
            <a:ext cx="2810898" cy="646331"/>
          </a:xfrm>
          <a:prstGeom prst="rect">
            <a:avLst/>
          </a:prstGeom>
          <a:noFill/>
        </p:spPr>
        <p:txBody>
          <a:bodyPr wrap="none" rtlCol="0">
            <a:spAutoFit/>
          </a:bodyPr>
          <a:lstStyle/>
          <a:p>
            <a:r>
              <a:rPr lang="en-US" sz="3600" b="1" dirty="0"/>
              <a:t>Contributions</a:t>
            </a:r>
          </a:p>
        </p:txBody>
      </p:sp>
      <p:sp>
        <p:nvSpPr>
          <p:cNvPr id="15" name="TextBox 14">
            <a:extLst>
              <a:ext uri="{FF2B5EF4-FFF2-40B4-BE49-F238E27FC236}">
                <a16:creationId xmlns:a16="http://schemas.microsoft.com/office/drawing/2014/main" id="{8990477B-4F81-472D-A80D-73D4C8E77681}"/>
              </a:ext>
            </a:extLst>
          </p:cNvPr>
          <p:cNvSpPr txBox="1"/>
          <p:nvPr/>
        </p:nvSpPr>
        <p:spPr>
          <a:xfrm>
            <a:off x="532080" y="1428939"/>
            <a:ext cx="8079840" cy="1200329"/>
          </a:xfrm>
          <a:prstGeom prst="rect">
            <a:avLst/>
          </a:prstGeom>
          <a:noFill/>
        </p:spPr>
        <p:txBody>
          <a:bodyPr wrap="square" rtlCol="0">
            <a:spAutoFit/>
          </a:bodyPr>
          <a:lstStyle/>
          <a:p>
            <a:r>
              <a:rPr lang="en-US" sz="2400" dirty="0"/>
              <a:t>The first </a:t>
            </a:r>
            <a:r>
              <a:rPr lang="en-US" sz="2400" b="1" dirty="0"/>
              <a:t>electrically-controlled</a:t>
            </a:r>
            <a:r>
              <a:rPr lang="en-US" sz="2400" dirty="0"/>
              <a:t> soft valve based on </a:t>
            </a:r>
            <a:r>
              <a:rPr lang="en-US" sz="2400" b="1" dirty="0"/>
              <a:t>high power density DEAs </a:t>
            </a:r>
            <a:r>
              <a:rPr lang="en-US" sz="2400" dirty="0"/>
              <a:t>that realized </a:t>
            </a:r>
            <a:r>
              <a:rPr lang="en-US" sz="2400" b="1" dirty="0"/>
              <a:t>open- and closed-loop control </a:t>
            </a:r>
            <a:r>
              <a:rPr lang="en-US" sz="2400" dirty="0"/>
              <a:t>of hydraulic actuators of multiple  scales. </a:t>
            </a:r>
          </a:p>
        </p:txBody>
      </p:sp>
      <p:pic>
        <p:nvPicPr>
          <p:cNvPr id="18" name="Graphic 17">
            <a:extLst>
              <a:ext uri="{FF2B5EF4-FFF2-40B4-BE49-F238E27FC236}">
                <a16:creationId xmlns:a16="http://schemas.microsoft.com/office/drawing/2014/main" id="{BE9CE533-B597-4A93-9EFF-D2090DA39E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40037" y="2850136"/>
            <a:ext cx="5328918" cy="3258253"/>
          </a:xfrm>
          <a:prstGeom prst="rect">
            <a:avLst/>
          </a:prstGeom>
        </p:spPr>
      </p:pic>
      <p:cxnSp>
        <p:nvCxnSpPr>
          <p:cNvPr id="19" name="Straight Connector 18">
            <a:extLst>
              <a:ext uri="{FF2B5EF4-FFF2-40B4-BE49-F238E27FC236}">
                <a16:creationId xmlns:a16="http://schemas.microsoft.com/office/drawing/2014/main" id="{2A71CC4B-A679-4FB2-8291-618E5FDD6EBA}"/>
              </a:ext>
            </a:extLst>
          </p:cNvPr>
          <p:cNvCxnSpPr>
            <a:cxnSpLocks/>
          </p:cNvCxnSpPr>
          <p:nvPr/>
        </p:nvCxnSpPr>
        <p:spPr>
          <a:xfrm>
            <a:off x="6734125" y="5936671"/>
            <a:ext cx="569197" cy="0"/>
          </a:xfrm>
          <a:prstGeom prst="line">
            <a:avLst/>
          </a:prstGeom>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DAB64CC9-4975-47DE-8D26-5A80BA86E4D9}"/>
              </a:ext>
            </a:extLst>
          </p:cNvPr>
          <p:cNvSpPr txBox="1"/>
          <p:nvPr/>
        </p:nvSpPr>
        <p:spPr>
          <a:xfrm>
            <a:off x="6753175" y="5685403"/>
            <a:ext cx="844266" cy="307777"/>
          </a:xfrm>
          <a:prstGeom prst="rect">
            <a:avLst/>
          </a:prstGeom>
          <a:noFill/>
        </p:spPr>
        <p:txBody>
          <a:bodyPr wrap="square" rtlCol="0">
            <a:spAutoFit/>
          </a:bodyPr>
          <a:lstStyle/>
          <a:p>
            <a:r>
              <a:rPr lang="en-US" sz="1400" dirty="0"/>
              <a:t>5mm</a:t>
            </a:r>
          </a:p>
        </p:txBody>
      </p:sp>
      <p:sp>
        <p:nvSpPr>
          <p:cNvPr id="8" name="Rectangle 7">
            <a:extLst>
              <a:ext uri="{FF2B5EF4-FFF2-40B4-BE49-F238E27FC236}">
                <a16:creationId xmlns:a16="http://schemas.microsoft.com/office/drawing/2014/main" id="{20CCEC76-6AE6-4F9D-9AE1-F8BA93335A8B}"/>
              </a:ext>
            </a:extLst>
          </p:cNvPr>
          <p:cNvSpPr/>
          <p:nvPr/>
        </p:nvSpPr>
        <p:spPr>
          <a:xfrm>
            <a:off x="5151775" y="6470800"/>
            <a:ext cx="6452755" cy="276999"/>
          </a:xfrm>
          <a:prstGeom prst="rect">
            <a:avLst/>
          </a:prstGeom>
        </p:spPr>
        <p:txBody>
          <a:bodyPr wrap="square">
            <a:spAutoFit/>
          </a:bodyPr>
          <a:lstStyle/>
          <a:p>
            <a:r>
              <a:rPr lang="en-US" sz="1200" dirty="0">
                <a:latin typeface="Times New Roman" panose="02020603050405020304" pitchFamily="18" charset="0"/>
                <a:ea typeface="SimSun" panose="02010600030101010101" pitchFamily="2" charset="-122"/>
                <a:cs typeface="Times New Roman" panose="02020603050405020304" pitchFamily="18" charset="0"/>
              </a:rPr>
              <a:t>S. Xu, Y. Chen, N.P. Hyun, K. Becker, R.J. Wood, </a:t>
            </a:r>
            <a:r>
              <a:rPr lang="en-US" sz="12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PNAS</a:t>
            </a:r>
            <a:r>
              <a:rPr lang="en-US" sz="12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2021</a:t>
            </a:r>
            <a:endParaRPr lang="en-US" sz="1200" b="1" dirty="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9" name="Rectangle 8">
            <a:extLst>
              <a:ext uri="{FF2B5EF4-FFF2-40B4-BE49-F238E27FC236}">
                <a16:creationId xmlns:a16="http://schemas.microsoft.com/office/drawing/2014/main" id="{94C21C66-780F-4EEB-BB9E-396570FB78F8}"/>
              </a:ext>
            </a:extLst>
          </p:cNvPr>
          <p:cNvSpPr/>
          <p:nvPr/>
        </p:nvSpPr>
        <p:spPr>
          <a:xfrm>
            <a:off x="5108742" y="6634919"/>
            <a:ext cx="6452755" cy="276999"/>
          </a:xfrm>
          <a:prstGeom prst="rect">
            <a:avLst/>
          </a:prstGeom>
        </p:spPr>
        <p:txBody>
          <a:bodyPr wrap="square">
            <a:spAutoFit/>
          </a:bodyPr>
          <a:lstStyle/>
          <a:p>
            <a:r>
              <a:rPr lang="en-US" sz="1200" dirty="0">
                <a:latin typeface="Times New Roman" panose="02020603050405020304" pitchFamily="18" charset="0"/>
                <a:ea typeface="SimSun" panose="02010600030101010101" pitchFamily="2" charset="-122"/>
                <a:cs typeface="Times New Roman" panose="02020603050405020304" pitchFamily="18" charset="0"/>
              </a:rPr>
              <a:t> J. </a:t>
            </a:r>
            <a:r>
              <a:rPr lang="en-US" sz="1200" dirty="0" err="1">
                <a:latin typeface="Times New Roman" panose="02020603050405020304" pitchFamily="18" charset="0"/>
                <a:ea typeface="SimSun" panose="02010600030101010101" pitchFamily="2" charset="-122"/>
                <a:cs typeface="Times New Roman" panose="02020603050405020304" pitchFamily="18" charset="0"/>
              </a:rPr>
              <a:t>Poccard-Saudart</a:t>
            </a:r>
            <a:r>
              <a:rPr lang="en-US" sz="1200" b="1" dirty="0">
                <a:latin typeface="Times New Roman" panose="02020603050405020304" pitchFamily="18" charset="0"/>
                <a:ea typeface="SimSun" panose="02010600030101010101" pitchFamily="2" charset="-122"/>
                <a:cs typeface="Times New Roman" panose="02020603050405020304" pitchFamily="18" charset="0"/>
              </a:rPr>
              <a:t>, </a:t>
            </a:r>
            <a:r>
              <a:rPr lang="en-US" sz="1200" dirty="0">
                <a:latin typeface="Times New Roman" panose="02020603050405020304" pitchFamily="18" charset="0"/>
                <a:ea typeface="SimSun" panose="02010600030101010101" pitchFamily="2" charset="-122"/>
                <a:cs typeface="Times New Roman" panose="02020603050405020304" pitchFamily="18" charset="0"/>
              </a:rPr>
              <a:t>S. Xu, et al. </a:t>
            </a:r>
            <a:r>
              <a:rPr lang="en-US" sz="12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RAL-IROS</a:t>
            </a:r>
            <a:r>
              <a:rPr lang="en-US" sz="12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2022, submitted</a:t>
            </a:r>
            <a:endParaRPr lang="en-US" sz="1200" b="1" dirty="0">
              <a:effectLst/>
              <a:latin typeface="Calibri" panose="020F050202020403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038852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F9DD6C-D83B-45F9-888B-DC8A2F3CE314}"/>
              </a:ext>
            </a:extLst>
          </p:cNvPr>
          <p:cNvSpPr>
            <a:spLocks noGrp="1"/>
          </p:cNvSpPr>
          <p:nvPr>
            <p:ph type="sldNum" sz="quarter" idx="12"/>
          </p:nvPr>
        </p:nvSpPr>
        <p:spPr/>
        <p:txBody>
          <a:bodyPr/>
          <a:lstStyle/>
          <a:p>
            <a:fld id="{DE4F8599-7A02-4195-BDAA-36FD37507AD1}" type="slidenum">
              <a:rPr lang="en-US" smtClean="0"/>
              <a:t>2</a:t>
            </a:fld>
            <a:endParaRPr lang="en-US"/>
          </a:p>
        </p:txBody>
      </p:sp>
      <p:sp>
        <p:nvSpPr>
          <p:cNvPr id="17" name="TextBox 16">
            <a:extLst>
              <a:ext uri="{FF2B5EF4-FFF2-40B4-BE49-F238E27FC236}">
                <a16:creationId xmlns:a16="http://schemas.microsoft.com/office/drawing/2014/main" id="{67E6F29B-61F8-4F15-8916-4D18CEAB24DE}"/>
              </a:ext>
            </a:extLst>
          </p:cNvPr>
          <p:cNvSpPr txBox="1"/>
          <p:nvPr/>
        </p:nvSpPr>
        <p:spPr>
          <a:xfrm>
            <a:off x="4084629" y="5094966"/>
            <a:ext cx="330540" cy="246221"/>
          </a:xfrm>
          <a:prstGeom prst="rect">
            <a:avLst/>
          </a:prstGeom>
          <a:noFill/>
        </p:spPr>
        <p:txBody>
          <a:bodyPr wrap="none" rtlCol="0">
            <a:spAutoFit/>
          </a:bodyPr>
          <a:lstStyle/>
          <a:p>
            <a:r>
              <a:rPr lang="en-US" sz="1000" dirty="0"/>
              <a:t>[3]</a:t>
            </a:r>
          </a:p>
        </p:txBody>
      </p:sp>
      <p:pic>
        <p:nvPicPr>
          <p:cNvPr id="28" name="Picture 27">
            <a:extLst>
              <a:ext uri="{FF2B5EF4-FFF2-40B4-BE49-F238E27FC236}">
                <a16:creationId xmlns:a16="http://schemas.microsoft.com/office/drawing/2014/main" id="{67DD876A-8CF9-41D9-AC7B-069368CBC1FD}"/>
              </a:ext>
            </a:extLst>
          </p:cNvPr>
          <p:cNvPicPr>
            <a:picLocks noChangeAspect="1"/>
          </p:cNvPicPr>
          <p:nvPr/>
        </p:nvPicPr>
        <p:blipFill rotWithShape="1">
          <a:blip r:embed="rId3"/>
          <a:srcRect t="4057" b="1"/>
          <a:stretch/>
        </p:blipFill>
        <p:spPr>
          <a:xfrm>
            <a:off x="2029686" y="4230677"/>
            <a:ext cx="2664070" cy="2332859"/>
          </a:xfrm>
          <a:prstGeom prst="rect">
            <a:avLst/>
          </a:prstGeom>
        </p:spPr>
      </p:pic>
      <p:pic>
        <p:nvPicPr>
          <p:cNvPr id="30" name="Picture 29">
            <a:extLst>
              <a:ext uri="{FF2B5EF4-FFF2-40B4-BE49-F238E27FC236}">
                <a16:creationId xmlns:a16="http://schemas.microsoft.com/office/drawing/2014/main" id="{EC0ECB35-FEF7-471A-A665-1F2BEC10FDC9}"/>
              </a:ext>
            </a:extLst>
          </p:cNvPr>
          <p:cNvPicPr>
            <a:picLocks noChangeAspect="1"/>
          </p:cNvPicPr>
          <p:nvPr/>
        </p:nvPicPr>
        <p:blipFill rotWithShape="1">
          <a:blip r:embed="rId4"/>
          <a:srcRect r="9170"/>
          <a:stretch/>
        </p:blipFill>
        <p:spPr>
          <a:xfrm>
            <a:off x="1968020" y="1761587"/>
            <a:ext cx="2725736" cy="2183086"/>
          </a:xfrm>
          <a:prstGeom prst="rect">
            <a:avLst/>
          </a:prstGeom>
        </p:spPr>
      </p:pic>
      <p:sp>
        <p:nvSpPr>
          <p:cNvPr id="22" name="TextBox 21">
            <a:extLst>
              <a:ext uri="{FF2B5EF4-FFF2-40B4-BE49-F238E27FC236}">
                <a16:creationId xmlns:a16="http://schemas.microsoft.com/office/drawing/2014/main" id="{26D79D8E-BFF6-4E87-89CA-027138A5380D}"/>
              </a:ext>
            </a:extLst>
          </p:cNvPr>
          <p:cNvSpPr txBox="1"/>
          <p:nvPr/>
        </p:nvSpPr>
        <p:spPr>
          <a:xfrm>
            <a:off x="2426588" y="627519"/>
            <a:ext cx="4804905" cy="646331"/>
          </a:xfrm>
          <a:prstGeom prst="rect">
            <a:avLst/>
          </a:prstGeom>
          <a:noFill/>
        </p:spPr>
        <p:txBody>
          <a:bodyPr wrap="none" rtlCol="0" anchor="t">
            <a:spAutoFit/>
          </a:bodyPr>
          <a:lstStyle/>
          <a:p>
            <a:r>
              <a:rPr lang="en-US" sz="3600" b="1" dirty="0"/>
              <a:t>Soft Fluid-driven Robots</a:t>
            </a:r>
          </a:p>
        </p:txBody>
      </p:sp>
      <p:sp>
        <p:nvSpPr>
          <p:cNvPr id="23" name="TextBox 22">
            <a:extLst>
              <a:ext uri="{FF2B5EF4-FFF2-40B4-BE49-F238E27FC236}">
                <a16:creationId xmlns:a16="http://schemas.microsoft.com/office/drawing/2014/main" id="{60BFF1AE-FE9C-4078-8EF5-D1A8155B2675}"/>
              </a:ext>
            </a:extLst>
          </p:cNvPr>
          <p:cNvSpPr txBox="1"/>
          <p:nvPr/>
        </p:nvSpPr>
        <p:spPr>
          <a:xfrm>
            <a:off x="1757119" y="1172824"/>
            <a:ext cx="5873274" cy="461665"/>
          </a:xfrm>
          <a:prstGeom prst="rect">
            <a:avLst/>
          </a:prstGeom>
          <a:noFill/>
        </p:spPr>
        <p:txBody>
          <a:bodyPr wrap="none" rtlCol="0">
            <a:spAutoFit/>
          </a:bodyPr>
          <a:lstStyle/>
          <a:p>
            <a:r>
              <a:rPr lang="en-US" sz="2400" dirty="0"/>
              <a:t>Soft robots driven by pressurized liquid or gas</a:t>
            </a:r>
          </a:p>
        </p:txBody>
      </p:sp>
      <p:pic>
        <p:nvPicPr>
          <p:cNvPr id="25" name="Picture 24">
            <a:extLst>
              <a:ext uri="{FF2B5EF4-FFF2-40B4-BE49-F238E27FC236}">
                <a16:creationId xmlns:a16="http://schemas.microsoft.com/office/drawing/2014/main" id="{CCA4D98A-D619-4509-9383-E46AD7559E6C}"/>
              </a:ext>
            </a:extLst>
          </p:cNvPr>
          <p:cNvPicPr>
            <a:picLocks noChangeAspect="1"/>
          </p:cNvPicPr>
          <p:nvPr/>
        </p:nvPicPr>
        <p:blipFill>
          <a:blip r:embed="rId5"/>
          <a:stretch>
            <a:fillRect/>
          </a:stretch>
        </p:blipFill>
        <p:spPr>
          <a:xfrm>
            <a:off x="4935317" y="1891627"/>
            <a:ext cx="2598587" cy="1911337"/>
          </a:xfrm>
          <a:prstGeom prst="rect">
            <a:avLst/>
          </a:prstGeom>
        </p:spPr>
      </p:pic>
      <p:pic>
        <p:nvPicPr>
          <p:cNvPr id="26" name="Picture 25">
            <a:extLst>
              <a:ext uri="{FF2B5EF4-FFF2-40B4-BE49-F238E27FC236}">
                <a16:creationId xmlns:a16="http://schemas.microsoft.com/office/drawing/2014/main" id="{35303EC9-5058-4FFF-BB8E-F68D68AB6EE9}"/>
              </a:ext>
            </a:extLst>
          </p:cNvPr>
          <p:cNvPicPr>
            <a:picLocks noChangeAspect="1"/>
          </p:cNvPicPr>
          <p:nvPr/>
        </p:nvPicPr>
        <p:blipFill rotWithShape="1">
          <a:blip r:embed="rId6"/>
          <a:srcRect l="8254" b="8876"/>
          <a:stretch/>
        </p:blipFill>
        <p:spPr>
          <a:xfrm>
            <a:off x="4965990" y="4298487"/>
            <a:ext cx="2816946" cy="2190672"/>
          </a:xfrm>
          <a:prstGeom prst="rect">
            <a:avLst/>
          </a:prstGeom>
        </p:spPr>
      </p:pic>
      <p:sp>
        <p:nvSpPr>
          <p:cNvPr id="14" name="TextBox 13">
            <a:extLst>
              <a:ext uri="{FF2B5EF4-FFF2-40B4-BE49-F238E27FC236}">
                <a16:creationId xmlns:a16="http://schemas.microsoft.com/office/drawing/2014/main" id="{B9ACF4BA-E2C5-4A6A-AD05-6CC5D1179BD4}"/>
              </a:ext>
            </a:extLst>
          </p:cNvPr>
          <p:cNvSpPr txBox="1"/>
          <p:nvPr/>
        </p:nvSpPr>
        <p:spPr>
          <a:xfrm>
            <a:off x="2199973" y="6475255"/>
            <a:ext cx="1923925" cy="246221"/>
          </a:xfrm>
          <a:prstGeom prst="rect">
            <a:avLst/>
          </a:prstGeom>
          <a:noFill/>
        </p:spPr>
        <p:txBody>
          <a:bodyPr wrap="none" rtlCol="0">
            <a:spAutoFit/>
          </a:bodyPr>
          <a:lstStyle/>
          <a:p>
            <a:r>
              <a:rPr lang="en-US" sz="1000"/>
              <a:t>Roch et al, </a:t>
            </a:r>
            <a:r>
              <a:rPr lang="en-US" sz="1000" i="1"/>
              <a:t>Sci. Transl. Med</a:t>
            </a:r>
            <a:r>
              <a:rPr lang="en-US" sz="1000"/>
              <a:t>, 2017 </a:t>
            </a:r>
            <a:endParaRPr lang="en-US" sz="1000" dirty="0"/>
          </a:p>
        </p:txBody>
      </p:sp>
      <p:sp>
        <p:nvSpPr>
          <p:cNvPr id="15" name="TextBox 14">
            <a:extLst>
              <a:ext uri="{FF2B5EF4-FFF2-40B4-BE49-F238E27FC236}">
                <a16:creationId xmlns:a16="http://schemas.microsoft.com/office/drawing/2014/main" id="{92921F80-E70F-4FEE-954D-8FAB6C351E59}"/>
              </a:ext>
            </a:extLst>
          </p:cNvPr>
          <p:cNvSpPr txBox="1"/>
          <p:nvPr/>
        </p:nvSpPr>
        <p:spPr>
          <a:xfrm>
            <a:off x="2399694" y="3932561"/>
            <a:ext cx="1649811" cy="246221"/>
          </a:xfrm>
          <a:prstGeom prst="rect">
            <a:avLst/>
          </a:prstGeom>
          <a:noFill/>
        </p:spPr>
        <p:txBody>
          <a:bodyPr wrap="none" rtlCol="0">
            <a:spAutoFit/>
          </a:bodyPr>
          <a:lstStyle/>
          <a:p>
            <a:r>
              <a:rPr lang="en-US" sz="1000" dirty="0"/>
              <a:t>Zhao et al, </a:t>
            </a:r>
            <a:r>
              <a:rPr lang="en-US" sz="1000" i="1" dirty="0"/>
              <a:t>Sci. Robot</a:t>
            </a:r>
            <a:r>
              <a:rPr lang="en-US" sz="1000" dirty="0"/>
              <a:t>., 2017 </a:t>
            </a:r>
          </a:p>
        </p:txBody>
      </p:sp>
      <p:sp>
        <p:nvSpPr>
          <p:cNvPr id="19" name="TextBox 18">
            <a:extLst>
              <a:ext uri="{FF2B5EF4-FFF2-40B4-BE49-F238E27FC236}">
                <a16:creationId xmlns:a16="http://schemas.microsoft.com/office/drawing/2014/main" id="{98BC6A30-57F4-4B03-A81A-F7671FFFEB04}"/>
              </a:ext>
            </a:extLst>
          </p:cNvPr>
          <p:cNvSpPr txBox="1"/>
          <p:nvPr/>
        </p:nvSpPr>
        <p:spPr>
          <a:xfrm>
            <a:off x="5706142" y="3903604"/>
            <a:ext cx="1675459" cy="246221"/>
          </a:xfrm>
          <a:prstGeom prst="rect">
            <a:avLst/>
          </a:prstGeom>
          <a:noFill/>
        </p:spPr>
        <p:txBody>
          <a:bodyPr wrap="none" rtlCol="0">
            <a:spAutoFit/>
          </a:bodyPr>
          <a:lstStyle/>
          <a:p>
            <a:r>
              <a:rPr lang="en-US" sz="1000" dirty="0" err="1"/>
              <a:t>Polyferinos</a:t>
            </a:r>
            <a:r>
              <a:rPr lang="en-US" sz="1000" dirty="0"/>
              <a:t> et al, </a:t>
            </a:r>
            <a:r>
              <a:rPr lang="en-US" sz="1000" i="1" dirty="0"/>
              <a:t>ICRA</a:t>
            </a:r>
            <a:r>
              <a:rPr lang="en-US" sz="1000" dirty="0"/>
              <a:t>, 2015 </a:t>
            </a:r>
          </a:p>
        </p:txBody>
      </p:sp>
      <p:sp>
        <p:nvSpPr>
          <p:cNvPr id="21" name="TextBox 20">
            <a:extLst>
              <a:ext uri="{FF2B5EF4-FFF2-40B4-BE49-F238E27FC236}">
                <a16:creationId xmlns:a16="http://schemas.microsoft.com/office/drawing/2014/main" id="{AF040598-A79F-4A76-BC29-F165F835877A}"/>
              </a:ext>
            </a:extLst>
          </p:cNvPr>
          <p:cNvSpPr txBox="1"/>
          <p:nvPr/>
        </p:nvSpPr>
        <p:spPr>
          <a:xfrm>
            <a:off x="5721613" y="6475254"/>
            <a:ext cx="1420582" cy="246221"/>
          </a:xfrm>
          <a:prstGeom prst="rect">
            <a:avLst/>
          </a:prstGeom>
          <a:noFill/>
        </p:spPr>
        <p:txBody>
          <a:bodyPr wrap="none" rtlCol="0">
            <a:spAutoFit/>
          </a:bodyPr>
          <a:lstStyle/>
          <a:p>
            <a:r>
              <a:rPr lang="en-US" sz="1000" dirty="0"/>
              <a:t>Tolley et al, </a:t>
            </a:r>
            <a:r>
              <a:rPr lang="en-US" sz="1000" i="1" dirty="0" err="1"/>
              <a:t>SoRo</a:t>
            </a:r>
            <a:r>
              <a:rPr lang="en-US" sz="1000" dirty="0"/>
              <a:t>, 2014 </a:t>
            </a:r>
          </a:p>
        </p:txBody>
      </p:sp>
    </p:spTree>
    <p:extLst>
      <p:ext uri="{BB962C8B-B14F-4D97-AF65-F5344CB8AC3E}">
        <p14:creationId xmlns:p14="http://schemas.microsoft.com/office/powerpoint/2010/main" val="3705210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F9DD6C-D83B-45F9-888B-DC8A2F3CE314}"/>
              </a:ext>
            </a:extLst>
          </p:cNvPr>
          <p:cNvSpPr>
            <a:spLocks noGrp="1"/>
          </p:cNvSpPr>
          <p:nvPr>
            <p:ph type="sldNum" sz="quarter" idx="12"/>
          </p:nvPr>
        </p:nvSpPr>
        <p:spPr/>
        <p:txBody>
          <a:bodyPr/>
          <a:lstStyle/>
          <a:p>
            <a:fld id="{DE4F8599-7A02-4195-BDAA-36FD37507AD1}" type="slidenum">
              <a:rPr lang="en-US" smtClean="0"/>
              <a:t>3</a:t>
            </a:fld>
            <a:endParaRPr lang="en-US"/>
          </a:p>
        </p:txBody>
      </p:sp>
      <p:pic>
        <p:nvPicPr>
          <p:cNvPr id="6" name="Picture 5">
            <a:extLst>
              <a:ext uri="{FF2B5EF4-FFF2-40B4-BE49-F238E27FC236}">
                <a16:creationId xmlns:a16="http://schemas.microsoft.com/office/drawing/2014/main" id="{1671CC55-E65C-4E1F-94D5-7486B33D2633}"/>
              </a:ext>
            </a:extLst>
          </p:cNvPr>
          <p:cNvPicPr>
            <a:picLocks noChangeAspect="1"/>
          </p:cNvPicPr>
          <p:nvPr/>
        </p:nvPicPr>
        <p:blipFill rotWithShape="1">
          <a:blip r:embed="rId3"/>
          <a:srcRect l="8254" b="8876"/>
          <a:stretch/>
        </p:blipFill>
        <p:spPr>
          <a:xfrm>
            <a:off x="4965990" y="4298487"/>
            <a:ext cx="2816946" cy="2190672"/>
          </a:xfrm>
          <a:prstGeom prst="rect">
            <a:avLst/>
          </a:prstGeom>
        </p:spPr>
      </p:pic>
      <p:pic>
        <p:nvPicPr>
          <p:cNvPr id="30" name="Picture 29">
            <a:extLst>
              <a:ext uri="{FF2B5EF4-FFF2-40B4-BE49-F238E27FC236}">
                <a16:creationId xmlns:a16="http://schemas.microsoft.com/office/drawing/2014/main" id="{EC0ECB35-FEF7-471A-A665-1F2BEC10FDC9}"/>
              </a:ext>
            </a:extLst>
          </p:cNvPr>
          <p:cNvPicPr>
            <a:picLocks noChangeAspect="1"/>
          </p:cNvPicPr>
          <p:nvPr/>
        </p:nvPicPr>
        <p:blipFill rotWithShape="1">
          <a:blip r:embed="rId4"/>
          <a:srcRect r="9170"/>
          <a:stretch/>
        </p:blipFill>
        <p:spPr>
          <a:xfrm>
            <a:off x="1968020" y="1761587"/>
            <a:ext cx="2725736" cy="2183086"/>
          </a:xfrm>
          <a:prstGeom prst="rect">
            <a:avLst/>
          </a:prstGeom>
        </p:spPr>
      </p:pic>
      <p:pic>
        <p:nvPicPr>
          <p:cNvPr id="34" name="Picture 33">
            <a:extLst>
              <a:ext uri="{FF2B5EF4-FFF2-40B4-BE49-F238E27FC236}">
                <a16:creationId xmlns:a16="http://schemas.microsoft.com/office/drawing/2014/main" id="{BE9D6036-17B5-4734-BE44-628E5128F1BB}"/>
              </a:ext>
            </a:extLst>
          </p:cNvPr>
          <p:cNvPicPr>
            <a:picLocks noChangeAspect="1"/>
          </p:cNvPicPr>
          <p:nvPr/>
        </p:nvPicPr>
        <p:blipFill>
          <a:blip r:embed="rId5"/>
          <a:stretch>
            <a:fillRect/>
          </a:stretch>
        </p:blipFill>
        <p:spPr>
          <a:xfrm>
            <a:off x="4935317" y="1891627"/>
            <a:ext cx="2598587" cy="1911337"/>
          </a:xfrm>
          <a:prstGeom prst="rect">
            <a:avLst/>
          </a:prstGeom>
        </p:spPr>
      </p:pic>
      <p:sp>
        <p:nvSpPr>
          <p:cNvPr id="22" name="TextBox 21">
            <a:extLst>
              <a:ext uri="{FF2B5EF4-FFF2-40B4-BE49-F238E27FC236}">
                <a16:creationId xmlns:a16="http://schemas.microsoft.com/office/drawing/2014/main" id="{26D79D8E-BFF6-4E87-89CA-027138A5380D}"/>
              </a:ext>
            </a:extLst>
          </p:cNvPr>
          <p:cNvSpPr txBox="1"/>
          <p:nvPr/>
        </p:nvSpPr>
        <p:spPr>
          <a:xfrm>
            <a:off x="2399694" y="635955"/>
            <a:ext cx="4804905" cy="646331"/>
          </a:xfrm>
          <a:prstGeom prst="rect">
            <a:avLst/>
          </a:prstGeom>
          <a:noFill/>
        </p:spPr>
        <p:txBody>
          <a:bodyPr wrap="none" rtlCol="0" anchor="t">
            <a:spAutoFit/>
          </a:bodyPr>
          <a:lstStyle/>
          <a:p>
            <a:r>
              <a:rPr lang="en-US" sz="3600" b="1" dirty="0"/>
              <a:t>Soft Fluid-driven Robots</a:t>
            </a:r>
          </a:p>
        </p:txBody>
      </p:sp>
      <p:cxnSp>
        <p:nvCxnSpPr>
          <p:cNvPr id="14" name="Straight Arrow Connector 13">
            <a:extLst>
              <a:ext uri="{FF2B5EF4-FFF2-40B4-BE49-F238E27FC236}">
                <a16:creationId xmlns:a16="http://schemas.microsoft.com/office/drawing/2014/main" id="{1856B90E-8B02-4954-BD2D-B3F7F2410BFC}"/>
              </a:ext>
            </a:extLst>
          </p:cNvPr>
          <p:cNvCxnSpPr>
            <a:cxnSpLocks/>
          </p:cNvCxnSpPr>
          <p:nvPr/>
        </p:nvCxnSpPr>
        <p:spPr>
          <a:xfrm flipH="1">
            <a:off x="1387090" y="2109816"/>
            <a:ext cx="863030" cy="299144"/>
          </a:xfrm>
          <a:prstGeom prst="straightConnector1">
            <a:avLst/>
          </a:prstGeom>
          <a:ln w="57150">
            <a:solidFill>
              <a:schemeClr val="accent4">
                <a:lumMod val="60000"/>
                <a:lumOff val="40000"/>
              </a:schemeClr>
            </a:solidFill>
            <a:tailEnd type="triangle"/>
          </a:ln>
        </p:spPr>
        <p:style>
          <a:lnRef idx="1">
            <a:schemeClr val="accent4"/>
          </a:lnRef>
          <a:fillRef idx="0">
            <a:schemeClr val="accent4"/>
          </a:fillRef>
          <a:effectRef idx="0">
            <a:schemeClr val="accent4"/>
          </a:effectRef>
          <a:fontRef idx="minor">
            <a:schemeClr val="tx1"/>
          </a:fontRef>
        </p:style>
      </p:cxnSp>
      <p:sp>
        <p:nvSpPr>
          <p:cNvPr id="23" name="TextBox 22">
            <a:extLst>
              <a:ext uri="{FF2B5EF4-FFF2-40B4-BE49-F238E27FC236}">
                <a16:creationId xmlns:a16="http://schemas.microsoft.com/office/drawing/2014/main" id="{60BFF1AE-FE9C-4078-8EF5-D1A8155B2675}"/>
              </a:ext>
            </a:extLst>
          </p:cNvPr>
          <p:cNvSpPr txBox="1"/>
          <p:nvPr/>
        </p:nvSpPr>
        <p:spPr>
          <a:xfrm>
            <a:off x="523019" y="1172880"/>
            <a:ext cx="8501494" cy="461665"/>
          </a:xfrm>
          <a:prstGeom prst="rect">
            <a:avLst/>
          </a:prstGeom>
          <a:noFill/>
        </p:spPr>
        <p:txBody>
          <a:bodyPr wrap="none" rtlCol="0">
            <a:spAutoFit/>
          </a:bodyPr>
          <a:lstStyle/>
          <a:p>
            <a:r>
              <a:rPr lang="en-US" sz="2400" dirty="0"/>
              <a:t>Fluidic robots need to be tethered to rigid and bulky power sources</a:t>
            </a:r>
          </a:p>
        </p:txBody>
      </p:sp>
      <p:pic>
        <p:nvPicPr>
          <p:cNvPr id="36" name="Picture 35">
            <a:extLst>
              <a:ext uri="{FF2B5EF4-FFF2-40B4-BE49-F238E27FC236}">
                <a16:creationId xmlns:a16="http://schemas.microsoft.com/office/drawing/2014/main" id="{1FB1204D-F8E2-4E3E-8FA6-1859F29F3866}"/>
              </a:ext>
            </a:extLst>
          </p:cNvPr>
          <p:cNvPicPr>
            <a:picLocks noChangeAspect="1"/>
          </p:cNvPicPr>
          <p:nvPr/>
        </p:nvPicPr>
        <p:blipFill>
          <a:blip r:embed="rId6"/>
          <a:stretch>
            <a:fillRect/>
          </a:stretch>
        </p:blipFill>
        <p:spPr>
          <a:xfrm rot="10800000">
            <a:off x="1956821" y="4330304"/>
            <a:ext cx="2816945" cy="2158854"/>
          </a:xfrm>
          <a:prstGeom prst="rect">
            <a:avLst/>
          </a:prstGeom>
        </p:spPr>
      </p:pic>
      <p:cxnSp>
        <p:nvCxnSpPr>
          <p:cNvPr id="33" name="Straight Arrow Connector 32">
            <a:extLst>
              <a:ext uri="{FF2B5EF4-FFF2-40B4-BE49-F238E27FC236}">
                <a16:creationId xmlns:a16="http://schemas.microsoft.com/office/drawing/2014/main" id="{FE188873-C45B-447F-A19E-EBF0EAC90B37}"/>
              </a:ext>
            </a:extLst>
          </p:cNvPr>
          <p:cNvCxnSpPr>
            <a:cxnSpLocks/>
          </p:cNvCxnSpPr>
          <p:nvPr/>
        </p:nvCxnSpPr>
        <p:spPr>
          <a:xfrm flipH="1">
            <a:off x="1461897" y="4411250"/>
            <a:ext cx="1530036" cy="677415"/>
          </a:xfrm>
          <a:prstGeom prst="straightConnector1">
            <a:avLst/>
          </a:prstGeom>
          <a:ln w="57150">
            <a:solidFill>
              <a:schemeClr val="accent4">
                <a:lumMod val="60000"/>
                <a:lumOff val="40000"/>
              </a:schemeClr>
            </a:solidFill>
            <a:tailEnd type="triangle"/>
          </a:ln>
        </p:spPr>
        <p:style>
          <a:lnRef idx="1">
            <a:schemeClr val="accent4"/>
          </a:lnRef>
          <a:fillRef idx="0">
            <a:schemeClr val="accent4"/>
          </a:fillRef>
          <a:effectRef idx="0">
            <a:schemeClr val="accent4"/>
          </a:effectRef>
          <a:fontRef idx="minor">
            <a:schemeClr val="tx1"/>
          </a:fontRef>
        </p:style>
      </p:cxnSp>
      <p:cxnSp>
        <p:nvCxnSpPr>
          <p:cNvPr id="37" name="Straight Arrow Connector 36">
            <a:extLst>
              <a:ext uri="{FF2B5EF4-FFF2-40B4-BE49-F238E27FC236}">
                <a16:creationId xmlns:a16="http://schemas.microsoft.com/office/drawing/2014/main" id="{F37824E8-B261-4C3A-B7E0-FF4144162AF7}"/>
              </a:ext>
            </a:extLst>
          </p:cNvPr>
          <p:cNvCxnSpPr>
            <a:cxnSpLocks/>
          </p:cNvCxnSpPr>
          <p:nvPr/>
        </p:nvCxnSpPr>
        <p:spPr>
          <a:xfrm>
            <a:off x="7021247" y="5135589"/>
            <a:ext cx="580610" cy="532456"/>
          </a:xfrm>
          <a:prstGeom prst="straightConnector1">
            <a:avLst/>
          </a:prstGeom>
          <a:ln w="57150">
            <a:solidFill>
              <a:schemeClr val="accent4">
                <a:lumMod val="60000"/>
                <a:lumOff val="40000"/>
              </a:schemeClr>
            </a:solidFill>
            <a:tailEnd type="triangle"/>
          </a:ln>
        </p:spPr>
        <p:style>
          <a:lnRef idx="1">
            <a:schemeClr val="accent4"/>
          </a:lnRef>
          <a:fillRef idx="0">
            <a:schemeClr val="accent4"/>
          </a:fillRef>
          <a:effectRef idx="0">
            <a:schemeClr val="accent4"/>
          </a:effectRef>
          <a:fontRef idx="minor">
            <a:schemeClr val="tx1"/>
          </a:fontRef>
        </p:style>
      </p:cxnSp>
      <p:sp>
        <p:nvSpPr>
          <p:cNvPr id="38" name="TextBox 37">
            <a:extLst>
              <a:ext uri="{FF2B5EF4-FFF2-40B4-BE49-F238E27FC236}">
                <a16:creationId xmlns:a16="http://schemas.microsoft.com/office/drawing/2014/main" id="{E6FE8A2F-15D0-4D42-AE9D-45BFF01B1D9D}"/>
              </a:ext>
            </a:extLst>
          </p:cNvPr>
          <p:cNvSpPr txBox="1"/>
          <p:nvPr/>
        </p:nvSpPr>
        <p:spPr>
          <a:xfrm>
            <a:off x="7426735" y="5581683"/>
            <a:ext cx="1717265" cy="461665"/>
          </a:xfrm>
          <a:prstGeom prst="rect">
            <a:avLst/>
          </a:prstGeom>
          <a:noFill/>
        </p:spPr>
        <p:txBody>
          <a:bodyPr wrap="none" rtlCol="0">
            <a:spAutoFit/>
          </a:bodyPr>
          <a:lstStyle/>
          <a:p>
            <a:r>
              <a:rPr lang="en-US" sz="2400" dirty="0">
                <a:solidFill>
                  <a:schemeClr val="accent2">
                    <a:lumMod val="75000"/>
                  </a:schemeClr>
                </a:solidFill>
              </a:rPr>
              <a:t>Rigid pumps</a:t>
            </a:r>
          </a:p>
        </p:txBody>
      </p:sp>
      <p:cxnSp>
        <p:nvCxnSpPr>
          <p:cNvPr id="39" name="Straight Arrow Connector 38">
            <a:extLst>
              <a:ext uri="{FF2B5EF4-FFF2-40B4-BE49-F238E27FC236}">
                <a16:creationId xmlns:a16="http://schemas.microsoft.com/office/drawing/2014/main" id="{48832160-1B7E-458A-B98D-0B5028C0C08A}"/>
              </a:ext>
            </a:extLst>
          </p:cNvPr>
          <p:cNvCxnSpPr>
            <a:cxnSpLocks/>
          </p:cNvCxnSpPr>
          <p:nvPr/>
        </p:nvCxnSpPr>
        <p:spPr>
          <a:xfrm>
            <a:off x="7174527" y="2354762"/>
            <a:ext cx="808963" cy="640046"/>
          </a:xfrm>
          <a:prstGeom prst="straightConnector1">
            <a:avLst/>
          </a:prstGeom>
          <a:ln w="57150">
            <a:solidFill>
              <a:schemeClr val="accent4">
                <a:lumMod val="60000"/>
                <a:lumOff val="40000"/>
              </a:schemeClr>
            </a:solidFill>
            <a:tailEnd type="triangle"/>
          </a:ln>
        </p:spPr>
        <p:style>
          <a:lnRef idx="1">
            <a:schemeClr val="accent4"/>
          </a:lnRef>
          <a:fillRef idx="0">
            <a:schemeClr val="accent4"/>
          </a:fillRef>
          <a:effectRef idx="0">
            <a:schemeClr val="accent4"/>
          </a:effectRef>
          <a:fontRef idx="minor">
            <a:schemeClr val="tx1"/>
          </a:fontRef>
        </p:style>
      </p:cxnSp>
      <p:sp>
        <p:nvSpPr>
          <p:cNvPr id="40" name="TextBox 39">
            <a:extLst>
              <a:ext uri="{FF2B5EF4-FFF2-40B4-BE49-F238E27FC236}">
                <a16:creationId xmlns:a16="http://schemas.microsoft.com/office/drawing/2014/main" id="{D4873BBB-CD3E-4E74-96AE-AD45BAAB50C9}"/>
              </a:ext>
            </a:extLst>
          </p:cNvPr>
          <p:cNvSpPr txBox="1"/>
          <p:nvPr/>
        </p:nvSpPr>
        <p:spPr>
          <a:xfrm>
            <a:off x="7622551" y="2326596"/>
            <a:ext cx="1016753" cy="461665"/>
          </a:xfrm>
          <a:prstGeom prst="rect">
            <a:avLst/>
          </a:prstGeom>
          <a:noFill/>
        </p:spPr>
        <p:txBody>
          <a:bodyPr wrap="none" rtlCol="0">
            <a:spAutoFit/>
          </a:bodyPr>
          <a:lstStyle/>
          <a:p>
            <a:r>
              <a:rPr lang="en-US" sz="2400" dirty="0">
                <a:solidFill>
                  <a:schemeClr val="accent2">
                    <a:lumMod val="75000"/>
                  </a:schemeClr>
                </a:solidFill>
              </a:rPr>
              <a:t>Tubing</a:t>
            </a:r>
          </a:p>
        </p:txBody>
      </p:sp>
      <p:grpSp>
        <p:nvGrpSpPr>
          <p:cNvPr id="21" name="Group 20">
            <a:extLst>
              <a:ext uri="{FF2B5EF4-FFF2-40B4-BE49-F238E27FC236}">
                <a16:creationId xmlns:a16="http://schemas.microsoft.com/office/drawing/2014/main" id="{94C08DA2-C33B-427B-9047-BCAB1DF31FC6}"/>
              </a:ext>
            </a:extLst>
          </p:cNvPr>
          <p:cNvGrpSpPr/>
          <p:nvPr/>
        </p:nvGrpSpPr>
        <p:grpSpPr>
          <a:xfrm>
            <a:off x="6805963" y="2992551"/>
            <a:ext cx="2816947" cy="2122370"/>
            <a:chOff x="7689783" y="986312"/>
            <a:chExt cx="1401126" cy="1008890"/>
          </a:xfrm>
        </p:grpSpPr>
        <p:pic>
          <p:nvPicPr>
            <p:cNvPr id="25" name="Picture 24">
              <a:extLst>
                <a:ext uri="{FF2B5EF4-FFF2-40B4-BE49-F238E27FC236}">
                  <a16:creationId xmlns:a16="http://schemas.microsoft.com/office/drawing/2014/main" id="{74CACDA3-5E7B-42D3-8464-D6A5ADB84965}"/>
                </a:ext>
              </a:extLst>
            </p:cNvPr>
            <p:cNvPicPr>
              <a:picLocks noChangeAspect="1"/>
            </p:cNvPicPr>
            <p:nvPr/>
          </p:nvPicPr>
          <p:blipFill rotWithShape="1">
            <a:blip r:embed="rId7"/>
            <a:srcRect l="23128" r="23797" b="9227"/>
            <a:stretch/>
          </p:blipFill>
          <p:spPr>
            <a:xfrm>
              <a:off x="7841327" y="997442"/>
              <a:ext cx="1101992" cy="943784"/>
            </a:xfrm>
            <a:prstGeom prst="rect">
              <a:avLst/>
            </a:prstGeom>
          </p:spPr>
        </p:pic>
        <p:sp>
          <p:nvSpPr>
            <p:cNvPr id="26" name="Rectangle 25">
              <a:extLst>
                <a:ext uri="{FF2B5EF4-FFF2-40B4-BE49-F238E27FC236}">
                  <a16:creationId xmlns:a16="http://schemas.microsoft.com/office/drawing/2014/main" id="{D8D6E499-FCA3-4B27-ADCA-F0AE1B05C3E2}"/>
                </a:ext>
              </a:extLst>
            </p:cNvPr>
            <p:cNvSpPr/>
            <p:nvPr/>
          </p:nvSpPr>
          <p:spPr>
            <a:xfrm>
              <a:off x="7841327" y="1151012"/>
              <a:ext cx="184387" cy="2548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9EFD31B-B3BF-4267-808E-2359BC82559C}"/>
                </a:ext>
              </a:extLst>
            </p:cNvPr>
            <p:cNvSpPr/>
            <p:nvPr/>
          </p:nvSpPr>
          <p:spPr>
            <a:xfrm rot="1349872">
              <a:off x="7689783" y="1387641"/>
              <a:ext cx="232347" cy="2548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14013F6-5089-4BDA-B08F-543B95DC6B19}"/>
                </a:ext>
              </a:extLst>
            </p:cNvPr>
            <p:cNvSpPr/>
            <p:nvPr/>
          </p:nvSpPr>
          <p:spPr>
            <a:xfrm>
              <a:off x="8675556" y="986312"/>
              <a:ext cx="323759" cy="274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98FFEC8-B2EA-4AD8-AD10-378BFB4EB844}"/>
                </a:ext>
              </a:extLst>
            </p:cNvPr>
            <p:cNvSpPr/>
            <p:nvPr/>
          </p:nvSpPr>
          <p:spPr>
            <a:xfrm>
              <a:off x="8763837" y="1246457"/>
              <a:ext cx="312175" cy="2548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925EE85-FF91-48FD-B0E3-B6EC2BAC59D5}"/>
                </a:ext>
              </a:extLst>
            </p:cNvPr>
            <p:cNvSpPr/>
            <p:nvPr/>
          </p:nvSpPr>
          <p:spPr>
            <a:xfrm rot="20252309">
              <a:off x="8826749" y="1493908"/>
              <a:ext cx="186349" cy="2465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7ADF69A-3816-41A0-9714-E954561E4947}"/>
                </a:ext>
              </a:extLst>
            </p:cNvPr>
            <p:cNvSpPr/>
            <p:nvPr/>
          </p:nvSpPr>
          <p:spPr>
            <a:xfrm rot="1626579">
              <a:off x="8880551" y="1812001"/>
              <a:ext cx="210358" cy="1832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4AFC98D2-316D-4884-8A55-0AEFDEDC5048}"/>
              </a:ext>
            </a:extLst>
          </p:cNvPr>
          <p:cNvPicPr>
            <a:picLocks noChangeAspect="1"/>
          </p:cNvPicPr>
          <p:nvPr/>
        </p:nvPicPr>
        <p:blipFill rotWithShape="1">
          <a:blip r:embed="rId8"/>
          <a:srcRect r="7492"/>
          <a:stretch/>
        </p:blipFill>
        <p:spPr>
          <a:xfrm>
            <a:off x="-124833" y="5215954"/>
            <a:ext cx="2324806" cy="1630389"/>
          </a:xfrm>
          <a:prstGeom prst="rect">
            <a:avLst/>
          </a:prstGeom>
        </p:spPr>
      </p:pic>
      <p:sp>
        <p:nvSpPr>
          <p:cNvPr id="18" name="TextBox 17">
            <a:extLst>
              <a:ext uri="{FF2B5EF4-FFF2-40B4-BE49-F238E27FC236}">
                <a16:creationId xmlns:a16="http://schemas.microsoft.com/office/drawing/2014/main" id="{D8338287-84D3-4544-90B3-AD26B10F5E01}"/>
              </a:ext>
            </a:extLst>
          </p:cNvPr>
          <p:cNvSpPr txBox="1"/>
          <p:nvPr/>
        </p:nvSpPr>
        <p:spPr>
          <a:xfrm>
            <a:off x="2199973" y="6475255"/>
            <a:ext cx="1923925" cy="246221"/>
          </a:xfrm>
          <a:prstGeom prst="rect">
            <a:avLst/>
          </a:prstGeom>
          <a:noFill/>
        </p:spPr>
        <p:txBody>
          <a:bodyPr wrap="none" rtlCol="0">
            <a:spAutoFit/>
          </a:bodyPr>
          <a:lstStyle/>
          <a:p>
            <a:r>
              <a:rPr lang="en-US" sz="1000"/>
              <a:t>Roch et al, </a:t>
            </a:r>
            <a:r>
              <a:rPr lang="en-US" sz="1000" i="1"/>
              <a:t>Sci. Transl. Med</a:t>
            </a:r>
            <a:r>
              <a:rPr lang="en-US" sz="1000"/>
              <a:t>, 2017 </a:t>
            </a:r>
            <a:endParaRPr lang="en-US" sz="1000" dirty="0"/>
          </a:p>
        </p:txBody>
      </p:sp>
      <p:sp>
        <p:nvSpPr>
          <p:cNvPr id="41" name="TextBox 40">
            <a:extLst>
              <a:ext uri="{FF2B5EF4-FFF2-40B4-BE49-F238E27FC236}">
                <a16:creationId xmlns:a16="http://schemas.microsoft.com/office/drawing/2014/main" id="{71958F2D-910B-45D7-BD9A-2755CF06B181}"/>
              </a:ext>
            </a:extLst>
          </p:cNvPr>
          <p:cNvSpPr txBox="1"/>
          <p:nvPr/>
        </p:nvSpPr>
        <p:spPr>
          <a:xfrm>
            <a:off x="2399694" y="3932561"/>
            <a:ext cx="1649811" cy="246221"/>
          </a:xfrm>
          <a:prstGeom prst="rect">
            <a:avLst/>
          </a:prstGeom>
          <a:noFill/>
        </p:spPr>
        <p:txBody>
          <a:bodyPr wrap="none" rtlCol="0">
            <a:spAutoFit/>
          </a:bodyPr>
          <a:lstStyle/>
          <a:p>
            <a:r>
              <a:rPr lang="en-US" sz="1000" dirty="0"/>
              <a:t>Zhao et al, </a:t>
            </a:r>
            <a:r>
              <a:rPr lang="en-US" sz="1000" i="1" dirty="0"/>
              <a:t>Sci. Robot</a:t>
            </a:r>
            <a:r>
              <a:rPr lang="en-US" sz="1000" dirty="0"/>
              <a:t>., 2017 </a:t>
            </a:r>
          </a:p>
        </p:txBody>
      </p:sp>
      <p:sp>
        <p:nvSpPr>
          <p:cNvPr id="42" name="TextBox 41">
            <a:extLst>
              <a:ext uri="{FF2B5EF4-FFF2-40B4-BE49-F238E27FC236}">
                <a16:creationId xmlns:a16="http://schemas.microsoft.com/office/drawing/2014/main" id="{CB5BF23E-8325-40D9-8EDA-B30A2114194A}"/>
              </a:ext>
            </a:extLst>
          </p:cNvPr>
          <p:cNvSpPr txBox="1"/>
          <p:nvPr/>
        </p:nvSpPr>
        <p:spPr>
          <a:xfrm>
            <a:off x="5706142" y="3903604"/>
            <a:ext cx="1675459" cy="246221"/>
          </a:xfrm>
          <a:prstGeom prst="rect">
            <a:avLst/>
          </a:prstGeom>
          <a:noFill/>
        </p:spPr>
        <p:txBody>
          <a:bodyPr wrap="none" rtlCol="0">
            <a:spAutoFit/>
          </a:bodyPr>
          <a:lstStyle/>
          <a:p>
            <a:r>
              <a:rPr lang="en-US" sz="1000" dirty="0" err="1"/>
              <a:t>Polyferinos</a:t>
            </a:r>
            <a:r>
              <a:rPr lang="en-US" sz="1000" dirty="0"/>
              <a:t> et al, </a:t>
            </a:r>
            <a:r>
              <a:rPr lang="en-US" sz="1000" i="1" dirty="0"/>
              <a:t>ICRA</a:t>
            </a:r>
            <a:r>
              <a:rPr lang="en-US" sz="1000" dirty="0"/>
              <a:t>, 2015 </a:t>
            </a:r>
          </a:p>
        </p:txBody>
      </p:sp>
      <p:sp>
        <p:nvSpPr>
          <p:cNvPr id="43" name="TextBox 42">
            <a:extLst>
              <a:ext uri="{FF2B5EF4-FFF2-40B4-BE49-F238E27FC236}">
                <a16:creationId xmlns:a16="http://schemas.microsoft.com/office/drawing/2014/main" id="{33011FA2-60F5-45CF-BF12-6665D78A0C00}"/>
              </a:ext>
            </a:extLst>
          </p:cNvPr>
          <p:cNvSpPr txBox="1"/>
          <p:nvPr/>
        </p:nvSpPr>
        <p:spPr>
          <a:xfrm>
            <a:off x="5721613" y="6475254"/>
            <a:ext cx="1420582" cy="246221"/>
          </a:xfrm>
          <a:prstGeom prst="rect">
            <a:avLst/>
          </a:prstGeom>
          <a:noFill/>
        </p:spPr>
        <p:txBody>
          <a:bodyPr wrap="none" rtlCol="0">
            <a:spAutoFit/>
          </a:bodyPr>
          <a:lstStyle/>
          <a:p>
            <a:r>
              <a:rPr lang="en-US" sz="1000" dirty="0"/>
              <a:t>Tolley et al, </a:t>
            </a:r>
            <a:r>
              <a:rPr lang="en-US" sz="1000" i="1" dirty="0" err="1"/>
              <a:t>SoRo</a:t>
            </a:r>
            <a:r>
              <a:rPr lang="en-US" sz="1000" dirty="0"/>
              <a:t>, 2014 </a:t>
            </a:r>
          </a:p>
        </p:txBody>
      </p:sp>
      <p:pic>
        <p:nvPicPr>
          <p:cNvPr id="44" name="Picture 43">
            <a:extLst>
              <a:ext uri="{FF2B5EF4-FFF2-40B4-BE49-F238E27FC236}">
                <a16:creationId xmlns:a16="http://schemas.microsoft.com/office/drawing/2014/main" id="{36DE56F0-774F-40F6-8271-555E74A12390}"/>
              </a:ext>
            </a:extLst>
          </p:cNvPr>
          <p:cNvPicPr>
            <a:picLocks noChangeAspect="1"/>
          </p:cNvPicPr>
          <p:nvPr/>
        </p:nvPicPr>
        <p:blipFill rotWithShape="1">
          <a:blip r:embed="rId9">
            <a:extLst>
              <a:ext uri="{28A0092B-C50C-407E-A947-70E740481C1C}">
                <a14:useLocalDpi xmlns:a14="http://schemas.microsoft.com/office/drawing/2010/main" val="0"/>
              </a:ext>
            </a:extLst>
          </a:blip>
          <a:srcRect l="7340" t="20237" r="9440" b="11129"/>
          <a:stretch/>
        </p:blipFill>
        <p:spPr>
          <a:xfrm>
            <a:off x="186187" y="2579930"/>
            <a:ext cx="1745808" cy="1919759"/>
          </a:xfrm>
          <a:prstGeom prst="rect">
            <a:avLst/>
          </a:prstGeom>
        </p:spPr>
      </p:pic>
      <p:sp>
        <p:nvSpPr>
          <p:cNvPr id="35" name="TextBox 34">
            <a:extLst>
              <a:ext uri="{FF2B5EF4-FFF2-40B4-BE49-F238E27FC236}">
                <a16:creationId xmlns:a16="http://schemas.microsoft.com/office/drawing/2014/main" id="{516AD139-0191-42AD-B56D-B4F258B1F381}"/>
              </a:ext>
            </a:extLst>
          </p:cNvPr>
          <p:cNvSpPr txBox="1"/>
          <p:nvPr/>
        </p:nvSpPr>
        <p:spPr>
          <a:xfrm>
            <a:off x="777959" y="4460559"/>
            <a:ext cx="1016753" cy="461665"/>
          </a:xfrm>
          <a:prstGeom prst="rect">
            <a:avLst/>
          </a:prstGeom>
          <a:noFill/>
        </p:spPr>
        <p:txBody>
          <a:bodyPr wrap="none" rtlCol="0">
            <a:spAutoFit/>
          </a:bodyPr>
          <a:lstStyle/>
          <a:p>
            <a:r>
              <a:rPr lang="en-US" sz="2400" dirty="0">
                <a:solidFill>
                  <a:schemeClr val="accent2">
                    <a:lumMod val="75000"/>
                  </a:schemeClr>
                </a:solidFill>
              </a:rPr>
              <a:t>Tubing</a:t>
            </a:r>
          </a:p>
        </p:txBody>
      </p:sp>
      <p:sp>
        <p:nvSpPr>
          <p:cNvPr id="46" name="TextBox 45">
            <a:extLst>
              <a:ext uri="{FF2B5EF4-FFF2-40B4-BE49-F238E27FC236}">
                <a16:creationId xmlns:a16="http://schemas.microsoft.com/office/drawing/2014/main" id="{958F33E7-4E9F-439C-840D-20C2F764F311}"/>
              </a:ext>
            </a:extLst>
          </p:cNvPr>
          <p:cNvSpPr txBox="1"/>
          <p:nvPr/>
        </p:nvSpPr>
        <p:spPr>
          <a:xfrm>
            <a:off x="802192" y="1779411"/>
            <a:ext cx="1016753" cy="461665"/>
          </a:xfrm>
          <a:prstGeom prst="rect">
            <a:avLst/>
          </a:prstGeom>
          <a:noFill/>
        </p:spPr>
        <p:txBody>
          <a:bodyPr wrap="none" rtlCol="0">
            <a:spAutoFit/>
          </a:bodyPr>
          <a:lstStyle/>
          <a:p>
            <a:r>
              <a:rPr lang="en-US" sz="2400" dirty="0">
                <a:solidFill>
                  <a:schemeClr val="accent2">
                    <a:lumMod val="75000"/>
                  </a:schemeClr>
                </a:solidFill>
              </a:rPr>
              <a:t>Tubing</a:t>
            </a:r>
          </a:p>
        </p:txBody>
      </p:sp>
    </p:spTree>
    <p:extLst>
      <p:ext uri="{BB962C8B-B14F-4D97-AF65-F5344CB8AC3E}">
        <p14:creationId xmlns:p14="http://schemas.microsoft.com/office/powerpoint/2010/main" val="2087691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ABF536B-3180-45C9-B63C-279300C1E31B}"/>
              </a:ext>
            </a:extLst>
          </p:cNvPr>
          <p:cNvSpPr>
            <a:spLocks noGrp="1"/>
          </p:cNvSpPr>
          <p:nvPr>
            <p:ph type="sldNum" sz="quarter" idx="12"/>
          </p:nvPr>
        </p:nvSpPr>
        <p:spPr/>
        <p:txBody>
          <a:bodyPr/>
          <a:lstStyle/>
          <a:p>
            <a:fld id="{DE4F8599-7A02-4195-BDAA-36FD37507AD1}" type="slidenum">
              <a:rPr lang="en-US" smtClean="0"/>
              <a:t>4</a:t>
            </a:fld>
            <a:endParaRPr lang="en-US"/>
          </a:p>
        </p:txBody>
      </p:sp>
      <p:sp>
        <p:nvSpPr>
          <p:cNvPr id="16" name="TextBox 15">
            <a:extLst>
              <a:ext uri="{FF2B5EF4-FFF2-40B4-BE49-F238E27FC236}">
                <a16:creationId xmlns:a16="http://schemas.microsoft.com/office/drawing/2014/main" id="{ACAECE21-42D3-4A16-93C3-D023961D2539}"/>
              </a:ext>
            </a:extLst>
          </p:cNvPr>
          <p:cNvSpPr txBox="1"/>
          <p:nvPr/>
        </p:nvSpPr>
        <p:spPr>
          <a:xfrm>
            <a:off x="92285" y="1593463"/>
            <a:ext cx="1532086" cy="707886"/>
          </a:xfrm>
          <a:prstGeom prst="rect">
            <a:avLst/>
          </a:prstGeom>
          <a:noFill/>
        </p:spPr>
        <p:txBody>
          <a:bodyPr wrap="none" rtlCol="0">
            <a:spAutoFit/>
          </a:bodyPr>
          <a:lstStyle/>
          <a:p>
            <a:pPr algn="ctr"/>
            <a:r>
              <a:rPr lang="en-US" sz="2000" dirty="0">
                <a:solidFill>
                  <a:srgbClr val="FF0000"/>
                </a:solidFill>
              </a:rPr>
              <a:t>0.15-0.5g, </a:t>
            </a:r>
          </a:p>
          <a:p>
            <a:pPr algn="ctr"/>
            <a:r>
              <a:rPr lang="en-US" sz="2000" dirty="0"/>
              <a:t>103-276kPa, </a:t>
            </a:r>
          </a:p>
        </p:txBody>
      </p:sp>
      <p:sp>
        <p:nvSpPr>
          <p:cNvPr id="18" name="TextBox 17">
            <a:extLst>
              <a:ext uri="{FF2B5EF4-FFF2-40B4-BE49-F238E27FC236}">
                <a16:creationId xmlns:a16="http://schemas.microsoft.com/office/drawing/2014/main" id="{6FA36DA5-712A-45CA-90F6-DE5D1C01D1FC}"/>
              </a:ext>
            </a:extLst>
          </p:cNvPr>
          <p:cNvSpPr txBox="1"/>
          <p:nvPr/>
        </p:nvSpPr>
        <p:spPr>
          <a:xfrm>
            <a:off x="2728482" y="4393447"/>
            <a:ext cx="4300473" cy="461665"/>
          </a:xfrm>
          <a:prstGeom prst="rect">
            <a:avLst/>
          </a:prstGeom>
          <a:noFill/>
        </p:spPr>
        <p:txBody>
          <a:bodyPr wrap="none" rtlCol="0">
            <a:spAutoFit/>
          </a:bodyPr>
          <a:lstStyle/>
          <a:p>
            <a:pPr algn="ctr"/>
            <a:r>
              <a:rPr lang="en-US" sz="2400" dirty="0"/>
              <a:t>Able to regulate pressure &gt;10kPa</a:t>
            </a:r>
          </a:p>
        </p:txBody>
      </p:sp>
      <p:sp>
        <p:nvSpPr>
          <p:cNvPr id="19" name="Rectangle 18">
            <a:extLst>
              <a:ext uri="{FF2B5EF4-FFF2-40B4-BE49-F238E27FC236}">
                <a16:creationId xmlns:a16="http://schemas.microsoft.com/office/drawing/2014/main" id="{444A503A-8196-4452-AD53-EB9793497171}"/>
              </a:ext>
            </a:extLst>
          </p:cNvPr>
          <p:cNvSpPr/>
          <p:nvPr/>
        </p:nvSpPr>
        <p:spPr>
          <a:xfrm>
            <a:off x="2644957" y="4880923"/>
            <a:ext cx="4630819" cy="461665"/>
          </a:xfrm>
          <a:prstGeom prst="rect">
            <a:avLst/>
          </a:prstGeom>
        </p:spPr>
        <p:txBody>
          <a:bodyPr wrap="none">
            <a:spAutoFit/>
          </a:bodyPr>
          <a:lstStyle/>
          <a:p>
            <a:pPr algn="ctr"/>
            <a:r>
              <a:rPr lang="en-US" sz="2400" dirty="0"/>
              <a:t>Able to provide flow rate &gt;6mL/min</a:t>
            </a:r>
          </a:p>
        </p:txBody>
      </p:sp>
      <p:sp>
        <p:nvSpPr>
          <p:cNvPr id="20" name="Rectangle 19">
            <a:extLst>
              <a:ext uri="{FF2B5EF4-FFF2-40B4-BE49-F238E27FC236}">
                <a16:creationId xmlns:a16="http://schemas.microsoft.com/office/drawing/2014/main" id="{3FDC527E-CC8D-4BB7-82E4-4464E0013AE1}"/>
              </a:ext>
            </a:extLst>
          </p:cNvPr>
          <p:cNvSpPr/>
          <p:nvPr/>
        </p:nvSpPr>
        <p:spPr>
          <a:xfrm>
            <a:off x="3583517" y="5384067"/>
            <a:ext cx="2811411" cy="461665"/>
          </a:xfrm>
          <a:prstGeom prst="rect">
            <a:avLst/>
          </a:prstGeom>
        </p:spPr>
        <p:txBody>
          <a:bodyPr wrap="none">
            <a:spAutoFit/>
          </a:bodyPr>
          <a:lstStyle/>
          <a:p>
            <a:pPr algn="ctr"/>
            <a:r>
              <a:rPr lang="en-US" sz="2400" dirty="0"/>
              <a:t>Response time &lt;&lt; 2s </a:t>
            </a:r>
          </a:p>
        </p:txBody>
      </p:sp>
      <p:sp>
        <p:nvSpPr>
          <p:cNvPr id="22" name="Rectangle 21">
            <a:extLst>
              <a:ext uri="{FF2B5EF4-FFF2-40B4-BE49-F238E27FC236}">
                <a16:creationId xmlns:a16="http://schemas.microsoft.com/office/drawing/2014/main" id="{29F2B1F8-22BD-4DF9-8FD8-841AA2CD8228}"/>
              </a:ext>
            </a:extLst>
          </p:cNvPr>
          <p:cNvSpPr/>
          <p:nvPr/>
        </p:nvSpPr>
        <p:spPr>
          <a:xfrm>
            <a:off x="3239539" y="3914857"/>
            <a:ext cx="6689010" cy="461665"/>
          </a:xfrm>
          <a:prstGeom prst="rect">
            <a:avLst/>
          </a:prstGeom>
        </p:spPr>
        <p:txBody>
          <a:bodyPr wrap="square">
            <a:spAutoFit/>
          </a:bodyPr>
          <a:lstStyle/>
          <a:p>
            <a:r>
              <a:rPr lang="en-US" sz="2400" dirty="0">
                <a:cs typeface="Arial" panose="020B0604020202020204" pitchFamily="34" charset="0"/>
              </a:rPr>
              <a:t>Lightweight and compact</a:t>
            </a:r>
          </a:p>
        </p:txBody>
      </p:sp>
      <p:sp>
        <p:nvSpPr>
          <p:cNvPr id="23" name="Rectangle 22">
            <a:extLst>
              <a:ext uri="{FF2B5EF4-FFF2-40B4-BE49-F238E27FC236}">
                <a16:creationId xmlns:a16="http://schemas.microsoft.com/office/drawing/2014/main" id="{380CD2D8-C141-4E1D-BD7A-622666C6BD24}"/>
              </a:ext>
            </a:extLst>
          </p:cNvPr>
          <p:cNvSpPr/>
          <p:nvPr/>
        </p:nvSpPr>
        <p:spPr>
          <a:xfrm>
            <a:off x="3314611" y="5852817"/>
            <a:ext cx="3714344" cy="461665"/>
          </a:xfrm>
          <a:prstGeom prst="rect">
            <a:avLst/>
          </a:prstGeom>
        </p:spPr>
        <p:txBody>
          <a:bodyPr wrap="square">
            <a:spAutoFit/>
          </a:bodyPr>
          <a:lstStyle/>
          <a:p>
            <a:r>
              <a:rPr lang="en-US" sz="2400" dirty="0">
                <a:cs typeface="Arial" panose="020B0604020202020204" pitchFamily="34" charset="0"/>
              </a:rPr>
              <a:t>Electrically responsive</a:t>
            </a:r>
          </a:p>
        </p:txBody>
      </p:sp>
      <p:sp>
        <p:nvSpPr>
          <p:cNvPr id="21" name="TextBox 20">
            <a:extLst>
              <a:ext uri="{FF2B5EF4-FFF2-40B4-BE49-F238E27FC236}">
                <a16:creationId xmlns:a16="http://schemas.microsoft.com/office/drawing/2014/main" id="{709FF631-9C9E-4AD7-AB51-A8C4AA457ECB}"/>
              </a:ext>
            </a:extLst>
          </p:cNvPr>
          <p:cNvSpPr txBox="1"/>
          <p:nvPr/>
        </p:nvSpPr>
        <p:spPr>
          <a:xfrm>
            <a:off x="2467284" y="610921"/>
            <a:ext cx="4642233" cy="646331"/>
          </a:xfrm>
          <a:prstGeom prst="rect">
            <a:avLst/>
          </a:prstGeom>
          <a:noFill/>
        </p:spPr>
        <p:txBody>
          <a:bodyPr wrap="none" rtlCol="0">
            <a:spAutoFit/>
          </a:bodyPr>
          <a:lstStyle/>
          <a:p>
            <a:r>
              <a:rPr lang="en-US" sz="3600" b="1" dirty="0"/>
              <a:t>Objective: A Soft Valve </a:t>
            </a:r>
          </a:p>
        </p:txBody>
      </p:sp>
      <p:pic>
        <p:nvPicPr>
          <p:cNvPr id="36" name="Picture 35" descr="A picture containing indoor, glass, food, filled&#10;&#10;Description automatically generated">
            <a:extLst>
              <a:ext uri="{FF2B5EF4-FFF2-40B4-BE49-F238E27FC236}">
                <a16:creationId xmlns:a16="http://schemas.microsoft.com/office/drawing/2014/main" id="{91531733-AEAA-41F4-A51F-DBE072FCC7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3152" y="2332694"/>
            <a:ext cx="1602702" cy="1267674"/>
          </a:xfrm>
          <a:prstGeom prst="rect">
            <a:avLst/>
          </a:prstGeom>
        </p:spPr>
      </p:pic>
      <p:pic>
        <p:nvPicPr>
          <p:cNvPr id="37" name="Picture 36">
            <a:extLst>
              <a:ext uri="{FF2B5EF4-FFF2-40B4-BE49-F238E27FC236}">
                <a16:creationId xmlns:a16="http://schemas.microsoft.com/office/drawing/2014/main" id="{0A9D05CF-718E-4051-9746-8CF1667C8242}"/>
              </a:ext>
            </a:extLst>
          </p:cNvPr>
          <p:cNvPicPr>
            <a:picLocks noChangeAspect="1"/>
          </p:cNvPicPr>
          <p:nvPr/>
        </p:nvPicPr>
        <p:blipFill>
          <a:blip r:embed="rId4"/>
          <a:stretch>
            <a:fillRect/>
          </a:stretch>
        </p:blipFill>
        <p:spPr>
          <a:xfrm>
            <a:off x="7451933" y="2337855"/>
            <a:ext cx="1638811" cy="1203294"/>
          </a:xfrm>
          <a:prstGeom prst="rect">
            <a:avLst/>
          </a:prstGeom>
        </p:spPr>
      </p:pic>
      <p:pic>
        <p:nvPicPr>
          <p:cNvPr id="38" name="Picture 37">
            <a:extLst>
              <a:ext uri="{FF2B5EF4-FFF2-40B4-BE49-F238E27FC236}">
                <a16:creationId xmlns:a16="http://schemas.microsoft.com/office/drawing/2014/main" id="{E39ACC52-4255-4F28-AC72-D83FF43F0D4E}"/>
              </a:ext>
            </a:extLst>
          </p:cNvPr>
          <p:cNvPicPr>
            <a:picLocks noChangeAspect="1"/>
          </p:cNvPicPr>
          <p:nvPr/>
        </p:nvPicPr>
        <p:blipFill>
          <a:blip r:embed="rId5"/>
          <a:stretch>
            <a:fillRect/>
          </a:stretch>
        </p:blipFill>
        <p:spPr>
          <a:xfrm>
            <a:off x="2010268" y="2329476"/>
            <a:ext cx="1634022" cy="1272351"/>
          </a:xfrm>
          <a:prstGeom prst="rect">
            <a:avLst/>
          </a:prstGeom>
        </p:spPr>
      </p:pic>
      <p:pic>
        <p:nvPicPr>
          <p:cNvPr id="39" name="Picture 38">
            <a:extLst>
              <a:ext uri="{FF2B5EF4-FFF2-40B4-BE49-F238E27FC236}">
                <a16:creationId xmlns:a16="http://schemas.microsoft.com/office/drawing/2014/main" id="{A582B4FD-D6D6-4B49-8D07-DDB186EE733F}"/>
              </a:ext>
            </a:extLst>
          </p:cNvPr>
          <p:cNvPicPr>
            <a:picLocks noChangeAspect="1"/>
          </p:cNvPicPr>
          <p:nvPr/>
        </p:nvPicPr>
        <p:blipFill>
          <a:blip r:embed="rId6"/>
          <a:stretch>
            <a:fillRect/>
          </a:stretch>
        </p:blipFill>
        <p:spPr>
          <a:xfrm>
            <a:off x="126321" y="2206971"/>
            <a:ext cx="1711898" cy="1398743"/>
          </a:xfrm>
          <a:prstGeom prst="rect">
            <a:avLst/>
          </a:prstGeom>
        </p:spPr>
      </p:pic>
      <p:sp>
        <p:nvSpPr>
          <p:cNvPr id="40" name="TextBox 39">
            <a:extLst>
              <a:ext uri="{FF2B5EF4-FFF2-40B4-BE49-F238E27FC236}">
                <a16:creationId xmlns:a16="http://schemas.microsoft.com/office/drawing/2014/main" id="{96F39829-5C56-4CCE-B026-3C8216147475}"/>
              </a:ext>
            </a:extLst>
          </p:cNvPr>
          <p:cNvSpPr txBox="1"/>
          <p:nvPr/>
        </p:nvSpPr>
        <p:spPr>
          <a:xfrm>
            <a:off x="3889758" y="3627855"/>
            <a:ext cx="1797287" cy="246221"/>
          </a:xfrm>
          <a:prstGeom prst="rect">
            <a:avLst/>
          </a:prstGeom>
          <a:noFill/>
        </p:spPr>
        <p:txBody>
          <a:bodyPr wrap="none" rtlCol="0">
            <a:spAutoFit/>
          </a:bodyPr>
          <a:lstStyle/>
          <a:p>
            <a:r>
              <a:rPr lang="en-US" sz="1000" dirty="0"/>
              <a:t>Sinatra et al, Sci, Robot., 2019  </a:t>
            </a:r>
          </a:p>
        </p:txBody>
      </p:sp>
      <p:sp>
        <p:nvSpPr>
          <p:cNvPr id="41" name="TextBox 40">
            <a:extLst>
              <a:ext uri="{FF2B5EF4-FFF2-40B4-BE49-F238E27FC236}">
                <a16:creationId xmlns:a16="http://schemas.microsoft.com/office/drawing/2014/main" id="{348D0DE2-4554-4A2A-B471-AE25961D3FD1}"/>
              </a:ext>
            </a:extLst>
          </p:cNvPr>
          <p:cNvSpPr txBox="1"/>
          <p:nvPr/>
        </p:nvSpPr>
        <p:spPr>
          <a:xfrm>
            <a:off x="7451933" y="3618178"/>
            <a:ext cx="1770036" cy="246221"/>
          </a:xfrm>
          <a:prstGeom prst="rect">
            <a:avLst/>
          </a:prstGeom>
          <a:noFill/>
        </p:spPr>
        <p:txBody>
          <a:bodyPr wrap="none" rtlCol="0">
            <a:spAutoFit/>
          </a:bodyPr>
          <a:lstStyle/>
          <a:p>
            <a:r>
              <a:rPr lang="en-US" sz="1000" dirty="0" err="1"/>
              <a:t>Cacucciolo</a:t>
            </a:r>
            <a:r>
              <a:rPr lang="en-US" sz="1000" dirty="0"/>
              <a:t> et al, </a:t>
            </a:r>
            <a:r>
              <a:rPr lang="en-US" sz="1000" i="1" dirty="0"/>
              <a:t>Nature</a:t>
            </a:r>
            <a:r>
              <a:rPr lang="en-US" sz="1000" dirty="0"/>
              <a:t>, 2019 </a:t>
            </a:r>
          </a:p>
        </p:txBody>
      </p:sp>
      <p:sp>
        <p:nvSpPr>
          <p:cNvPr id="42" name="TextBox 41">
            <a:extLst>
              <a:ext uri="{FF2B5EF4-FFF2-40B4-BE49-F238E27FC236}">
                <a16:creationId xmlns:a16="http://schemas.microsoft.com/office/drawing/2014/main" id="{33B09A68-DD21-46D8-855E-067219928DE2}"/>
              </a:ext>
            </a:extLst>
          </p:cNvPr>
          <p:cNvSpPr txBox="1"/>
          <p:nvPr/>
        </p:nvSpPr>
        <p:spPr>
          <a:xfrm>
            <a:off x="1908948" y="3618179"/>
            <a:ext cx="2055371" cy="246221"/>
          </a:xfrm>
          <a:prstGeom prst="rect">
            <a:avLst/>
          </a:prstGeom>
          <a:noFill/>
        </p:spPr>
        <p:txBody>
          <a:bodyPr wrap="none" rtlCol="0">
            <a:spAutoFit/>
          </a:bodyPr>
          <a:lstStyle/>
          <a:p>
            <a:r>
              <a:rPr lang="en-US" sz="1000" dirty="0" err="1">
                <a:solidFill>
                  <a:schemeClr val="tx1"/>
                </a:solidFill>
                <a:cs typeface="Arial" panose="020B0604020202020204" pitchFamily="34" charset="0"/>
              </a:rPr>
              <a:t>Wehner</a:t>
            </a:r>
            <a:r>
              <a:rPr lang="en-US" sz="1000" dirty="0">
                <a:cs typeface="Arial" panose="020B0604020202020204" pitchFamily="34" charset="0"/>
              </a:rPr>
              <a:t> &amp; </a:t>
            </a:r>
            <a:r>
              <a:rPr lang="en-US" sz="1000" dirty="0" err="1">
                <a:cs typeface="Arial" panose="020B0604020202020204" pitchFamily="34" charset="0"/>
              </a:rPr>
              <a:t>Truby</a:t>
            </a:r>
            <a:r>
              <a:rPr lang="en-US" sz="1000" dirty="0">
                <a:cs typeface="Arial" panose="020B0604020202020204" pitchFamily="34" charset="0"/>
              </a:rPr>
              <a:t> et al, </a:t>
            </a:r>
            <a:r>
              <a:rPr lang="en-US" sz="1000" i="1" dirty="0">
                <a:cs typeface="Arial" panose="020B0604020202020204" pitchFamily="34" charset="0"/>
              </a:rPr>
              <a:t>Nature</a:t>
            </a:r>
            <a:r>
              <a:rPr lang="en-US" sz="1000" dirty="0">
                <a:cs typeface="Arial" panose="020B0604020202020204" pitchFamily="34" charset="0"/>
              </a:rPr>
              <a:t>, 2016</a:t>
            </a:r>
            <a:endParaRPr lang="en-US" sz="1000" dirty="0"/>
          </a:p>
        </p:txBody>
      </p:sp>
      <p:sp>
        <p:nvSpPr>
          <p:cNvPr id="43" name="TextBox 42">
            <a:extLst>
              <a:ext uri="{FF2B5EF4-FFF2-40B4-BE49-F238E27FC236}">
                <a16:creationId xmlns:a16="http://schemas.microsoft.com/office/drawing/2014/main" id="{645DB3E8-2A64-4E72-880B-7D78C0EF2F30}"/>
              </a:ext>
            </a:extLst>
          </p:cNvPr>
          <p:cNvSpPr txBox="1"/>
          <p:nvPr/>
        </p:nvSpPr>
        <p:spPr>
          <a:xfrm>
            <a:off x="5799477" y="3626767"/>
            <a:ext cx="1415772" cy="246221"/>
          </a:xfrm>
          <a:prstGeom prst="rect">
            <a:avLst/>
          </a:prstGeom>
          <a:noFill/>
        </p:spPr>
        <p:txBody>
          <a:bodyPr wrap="none" rtlCol="0">
            <a:spAutoFit/>
          </a:bodyPr>
          <a:lstStyle/>
          <a:p>
            <a:r>
              <a:rPr lang="en-US" sz="1000" dirty="0" err="1"/>
              <a:t>Teeple</a:t>
            </a:r>
            <a:r>
              <a:rPr lang="en-US" sz="1000" dirty="0"/>
              <a:t> et al, </a:t>
            </a:r>
            <a:r>
              <a:rPr lang="en-US" sz="1000" i="1" dirty="0"/>
              <a:t>IJRR</a:t>
            </a:r>
            <a:r>
              <a:rPr lang="en-US" sz="1000" dirty="0"/>
              <a:t>, 2020 </a:t>
            </a:r>
          </a:p>
        </p:txBody>
      </p:sp>
      <p:pic>
        <p:nvPicPr>
          <p:cNvPr id="44" name="Picture 43">
            <a:extLst>
              <a:ext uri="{FF2B5EF4-FFF2-40B4-BE49-F238E27FC236}">
                <a16:creationId xmlns:a16="http://schemas.microsoft.com/office/drawing/2014/main" id="{C916B7FB-9E1F-4B83-86DE-27AD37B052A2}"/>
              </a:ext>
            </a:extLst>
          </p:cNvPr>
          <p:cNvPicPr>
            <a:picLocks noChangeAspect="1"/>
          </p:cNvPicPr>
          <p:nvPr/>
        </p:nvPicPr>
        <p:blipFill>
          <a:blip r:embed="rId7"/>
          <a:stretch>
            <a:fillRect/>
          </a:stretch>
        </p:blipFill>
        <p:spPr>
          <a:xfrm>
            <a:off x="5588912" y="2240130"/>
            <a:ext cx="1738770" cy="1398744"/>
          </a:xfrm>
          <a:prstGeom prst="rect">
            <a:avLst/>
          </a:prstGeom>
        </p:spPr>
      </p:pic>
      <p:sp>
        <p:nvSpPr>
          <p:cNvPr id="45" name="TextBox 44">
            <a:extLst>
              <a:ext uri="{FF2B5EF4-FFF2-40B4-BE49-F238E27FC236}">
                <a16:creationId xmlns:a16="http://schemas.microsoft.com/office/drawing/2014/main" id="{E92FA53B-32AB-4302-8B78-07A8415DD431}"/>
              </a:ext>
            </a:extLst>
          </p:cNvPr>
          <p:cNvSpPr txBox="1"/>
          <p:nvPr/>
        </p:nvSpPr>
        <p:spPr>
          <a:xfrm>
            <a:off x="-74458" y="3627855"/>
            <a:ext cx="2082621" cy="246221"/>
          </a:xfrm>
          <a:prstGeom prst="rect">
            <a:avLst/>
          </a:prstGeom>
          <a:noFill/>
        </p:spPr>
        <p:txBody>
          <a:bodyPr wrap="none" rtlCol="0">
            <a:spAutoFit/>
          </a:bodyPr>
          <a:lstStyle/>
          <a:p>
            <a:r>
              <a:rPr lang="en-US" sz="1000" dirty="0">
                <a:solidFill>
                  <a:schemeClr val="tx1"/>
                </a:solidFill>
                <a:cs typeface="Arial" panose="020B0604020202020204" pitchFamily="34" charset="0"/>
              </a:rPr>
              <a:t>Becker </a:t>
            </a:r>
            <a:r>
              <a:rPr lang="en-US" sz="1000" dirty="0">
                <a:cs typeface="Arial" panose="020B0604020202020204" pitchFamily="34" charset="0"/>
              </a:rPr>
              <a:t>et al, </a:t>
            </a:r>
            <a:r>
              <a:rPr lang="en-US" sz="1000" i="1" dirty="0">
                <a:cs typeface="Arial" panose="020B0604020202020204" pitchFamily="34" charset="0"/>
              </a:rPr>
              <a:t>Ad. </a:t>
            </a:r>
            <a:r>
              <a:rPr lang="en-US" sz="1000" i="1" dirty="0" err="1">
                <a:cs typeface="Arial" panose="020B0604020202020204" pitchFamily="34" charset="0"/>
              </a:rPr>
              <a:t>Funct</a:t>
            </a:r>
            <a:r>
              <a:rPr lang="en-US" sz="1000" i="1" dirty="0">
                <a:cs typeface="Arial" panose="020B0604020202020204" pitchFamily="34" charset="0"/>
              </a:rPr>
              <a:t>. Mater,, </a:t>
            </a:r>
            <a:r>
              <a:rPr lang="en-US" sz="1000" dirty="0">
                <a:cs typeface="Arial" panose="020B0604020202020204" pitchFamily="34" charset="0"/>
              </a:rPr>
              <a:t>2016</a:t>
            </a:r>
            <a:endParaRPr lang="en-US" sz="1000" dirty="0"/>
          </a:p>
        </p:txBody>
      </p:sp>
      <p:sp>
        <p:nvSpPr>
          <p:cNvPr id="25" name="TextBox 24">
            <a:extLst>
              <a:ext uri="{FF2B5EF4-FFF2-40B4-BE49-F238E27FC236}">
                <a16:creationId xmlns:a16="http://schemas.microsoft.com/office/drawing/2014/main" id="{4B5EDD6C-CA9F-4755-9C14-32C79EF44776}"/>
              </a:ext>
            </a:extLst>
          </p:cNvPr>
          <p:cNvSpPr txBox="1"/>
          <p:nvPr/>
        </p:nvSpPr>
        <p:spPr>
          <a:xfrm>
            <a:off x="1658407" y="1591810"/>
            <a:ext cx="2069093" cy="707886"/>
          </a:xfrm>
          <a:prstGeom prst="rect">
            <a:avLst/>
          </a:prstGeom>
          <a:noFill/>
        </p:spPr>
        <p:txBody>
          <a:bodyPr wrap="none" rtlCol="0">
            <a:spAutoFit/>
          </a:bodyPr>
          <a:lstStyle/>
          <a:p>
            <a:pPr algn="ctr"/>
            <a:r>
              <a:rPr lang="en-US" sz="2000" dirty="0">
                <a:solidFill>
                  <a:srgbClr val="FF0000"/>
                </a:solidFill>
              </a:rPr>
              <a:t>7g, </a:t>
            </a:r>
          </a:p>
          <a:p>
            <a:pPr algn="ctr"/>
            <a:r>
              <a:rPr lang="en-US" sz="2000" dirty="0"/>
              <a:t>50kPa, 6.4mL/min</a:t>
            </a:r>
          </a:p>
        </p:txBody>
      </p:sp>
      <p:sp>
        <p:nvSpPr>
          <p:cNvPr id="28" name="TextBox 27">
            <a:extLst>
              <a:ext uri="{FF2B5EF4-FFF2-40B4-BE49-F238E27FC236}">
                <a16:creationId xmlns:a16="http://schemas.microsoft.com/office/drawing/2014/main" id="{F1E7C4C3-9CE2-475A-8C9C-177414A78EAD}"/>
              </a:ext>
            </a:extLst>
          </p:cNvPr>
          <p:cNvSpPr txBox="1"/>
          <p:nvPr/>
        </p:nvSpPr>
        <p:spPr>
          <a:xfrm>
            <a:off x="5498629" y="1593463"/>
            <a:ext cx="1762341" cy="707886"/>
          </a:xfrm>
          <a:prstGeom prst="rect">
            <a:avLst/>
          </a:prstGeom>
          <a:noFill/>
        </p:spPr>
        <p:txBody>
          <a:bodyPr wrap="none" rtlCol="0">
            <a:spAutoFit/>
          </a:bodyPr>
          <a:lstStyle/>
          <a:p>
            <a:pPr algn="ctr"/>
            <a:r>
              <a:rPr lang="en-US" sz="2000" dirty="0">
                <a:solidFill>
                  <a:srgbClr val="FF0000"/>
                </a:solidFill>
              </a:rPr>
              <a:t>30g</a:t>
            </a:r>
            <a:r>
              <a:rPr lang="en-US" sz="2000" dirty="0"/>
              <a:t> / actuator, </a:t>
            </a:r>
          </a:p>
          <a:p>
            <a:pPr algn="ctr"/>
            <a:r>
              <a:rPr lang="en-US" sz="2000" dirty="0"/>
              <a:t>200kPa</a:t>
            </a:r>
          </a:p>
        </p:txBody>
      </p:sp>
      <p:sp>
        <p:nvSpPr>
          <p:cNvPr id="29" name="TextBox 28">
            <a:extLst>
              <a:ext uri="{FF2B5EF4-FFF2-40B4-BE49-F238E27FC236}">
                <a16:creationId xmlns:a16="http://schemas.microsoft.com/office/drawing/2014/main" id="{3150467B-7BFC-46C3-86F5-32DD4CA9B72D}"/>
              </a:ext>
            </a:extLst>
          </p:cNvPr>
          <p:cNvSpPr txBox="1"/>
          <p:nvPr/>
        </p:nvSpPr>
        <p:spPr>
          <a:xfrm>
            <a:off x="3678616" y="1613951"/>
            <a:ext cx="1760739" cy="707886"/>
          </a:xfrm>
          <a:prstGeom prst="rect">
            <a:avLst/>
          </a:prstGeom>
          <a:noFill/>
        </p:spPr>
        <p:txBody>
          <a:bodyPr wrap="none" rtlCol="0">
            <a:spAutoFit/>
          </a:bodyPr>
          <a:lstStyle/>
          <a:p>
            <a:pPr algn="ctr"/>
            <a:r>
              <a:rPr lang="en-US" sz="2000" dirty="0">
                <a:solidFill>
                  <a:srgbClr val="FF0000"/>
                </a:solidFill>
              </a:rPr>
              <a:t>~5g</a:t>
            </a:r>
            <a:r>
              <a:rPr lang="en-US" sz="2000" dirty="0"/>
              <a:t> / actuator, </a:t>
            </a:r>
          </a:p>
          <a:p>
            <a:pPr algn="ctr"/>
            <a:r>
              <a:rPr lang="en-US" sz="2000" dirty="0"/>
              <a:t>40kPa</a:t>
            </a:r>
          </a:p>
        </p:txBody>
      </p:sp>
      <p:sp>
        <p:nvSpPr>
          <p:cNvPr id="26" name="TextBox 25">
            <a:extLst>
              <a:ext uri="{FF2B5EF4-FFF2-40B4-BE49-F238E27FC236}">
                <a16:creationId xmlns:a16="http://schemas.microsoft.com/office/drawing/2014/main" id="{D5AC224C-C0A5-4F06-A105-DB1DC506B6DD}"/>
              </a:ext>
            </a:extLst>
          </p:cNvPr>
          <p:cNvSpPr txBox="1"/>
          <p:nvPr/>
        </p:nvSpPr>
        <p:spPr>
          <a:xfrm>
            <a:off x="7346840" y="1586922"/>
            <a:ext cx="1875129" cy="707886"/>
          </a:xfrm>
          <a:prstGeom prst="rect">
            <a:avLst/>
          </a:prstGeom>
          <a:noFill/>
        </p:spPr>
        <p:txBody>
          <a:bodyPr wrap="none" rtlCol="0">
            <a:spAutoFit/>
          </a:bodyPr>
          <a:lstStyle/>
          <a:p>
            <a:pPr algn="ctr"/>
            <a:r>
              <a:rPr lang="en-US" sz="2000" dirty="0">
                <a:solidFill>
                  <a:srgbClr val="FF0000"/>
                </a:solidFill>
              </a:rPr>
              <a:t>30g, </a:t>
            </a:r>
          </a:p>
          <a:p>
            <a:pPr algn="ctr"/>
            <a:r>
              <a:rPr lang="en-US" sz="2000" dirty="0"/>
              <a:t>15kPa, 6mL/min</a:t>
            </a:r>
          </a:p>
        </p:txBody>
      </p:sp>
    </p:spTree>
    <p:extLst>
      <p:ext uri="{BB962C8B-B14F-4D97-AF65-F5344CB8AC3E}">
        <p14:creationId xmlns:p14="http://schemas.microsoft.com/office/powerpoint/2010/main" val="1372899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C91B558B-00F5-4857-979E-6EF91158DAA8}"/>
              </a:ext>
            </a:extLst>
          </p:cNvPr>
          <p:cNvPicPr>
            <a:picLocks noChangeAspect="1"/>
          </p:cNvPicPr>
          <p:nvPr/>
        </p:nvPicPr>
        <p:blipFill rotWithShape="1">
          <a:blip r:embed="rId3"/>
          <a:srcRect t="1305" r="4718"/>
          <a:stretch/>
        </p:blipFill>
        <p:spPr>
          <a:xfrm>
            <a:off x="4401966" y="2997843"/>
            <a:ext cx="4228334" cy="3723633"/>
          </a:xfrm>
          <a:prstGeom prst="rect">
            <a:avLst/>
          </a:prstGeom>
        </p:spPr>
      </p:pic>
      <p:grpSp>
        <p:nvGrpSpPr>
          <p:cNvPr id="5" name="Group 4">
            <a:extLst>
              <a:ext uri="{FF2B5EF4-FFF2-40B4-BE49-F238E27FC236}">
                <a16:creationId xmlns:a16="http://schemas.microsoft.com/office/drawing/2014/main" id="{E6920BFF-2C7C-4DA4-8846-63988BFFBAB6}"/>
              </a:ext>
            </a:extLst>
          </p:cNvPr>
          <p:cNvGrpSpPr/>
          <p:nvPr/>
        </p:nvGrpSpPr>
        <p:grpSpPr>
          <a:xfrm>
            <a:off x="737561" y="3203191"/>
            <a:ext cx="2710132" cy="2790825"/>
            <a:chOff x="3132944" y="4201415"/>
            <a:chExt cx="1896256" cy="1987263"/>
          </a:xfrm>
        </p:grpSpPr>
        <p:pic>
          <p:nvPicPr>
            <p:cNvPr id="6" name="Picture 5">
              <a:extLst>
                <a:ext uri="{FF2B5EF4-FFF2-40B4-BE49-F238E27FC236}">
                  <a16:creationId xmlns:a16="http://schemas.microsoft.com/office/drawing/2014/main" id="{275DF467-FCAA-4C87-947B-F29DC8993B97}"/>
                </a:ext>
              </a:extLst>
            </p:cNvPr>
            <p:cNvPicPr>
              <a:picLocks noChangeAspect="1"/>
            </p:cNvPicPr>
            <p:nvPr/>
          </p:nvPicPr>
          <p:blipFill rotWithShape="1">
            <a:blip r:embed="rId4"/>
            <a:srcRect l="4184" r="60192"/>
            <a:stretch/>
          </p:blipFill>
          <p:spPr>
            <a:xfrm>
              <a:off x="3132944" y="4201415"/>
              <a:ext cx="1896256" cy="1987263"/>
            </a:xfrm>
            <a:prstGeom prst="rect">
              <a:avLst/>
            </a:prstGeom>
          </p:spPr>
        </p:pic>
        <p:sp>
          <p:nvSpPr>
            <p:cNvPr id="7" name="Rectangle: Rounded Corners 6">
              <a:extLst>
                <a:ext uri="{FF2B5EF4-FFF2-40B4-BE49-F238E27FC236}">
                  <a16:creationId xmlns:a16="http://schemas.microsoft.com/office/drawing/2014/main" id="{EE998468-FA6E-4E42-8CC9-3C48E1D3AA7D}"/>
                </a:ext>
              </a:extLst>
            </p:cNvPr>
            <p:cNvSpPr/>
            <p:nvPr/>
          </p:nvSpPr>
          <p:spPr>
            <a:xfrm>
              <a:off x="3132944" y="5988570"/>
              <a:ext cx="304650" cy="179893"/>
            </a:xfrm>
            <a:prstGeom prst="roundRect">
              <a:avLst/>
            </a:prstGeom>
            <a:solidFill>
              <a:srgbClr val="F6FBFC"/>
            </a:solidFill>
            <a:ln>
              <a:solidFill>
                <a:srgbClr val="F3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 name="Straight Connector 7">
            <a:extLst>
              <a:ext uri="{FF2B5EF4-FFF2-40B4-BE49-F238E27FC236}">
                <a16:creationId xmlns:a16="http://schemas.microsoft.com/office/drawing/2014/main" id="{153E116D-41EA-4A02-8DD4-C0ACD13DA19A}"/>
              </a:ext>
            </a:extLst>
          </p:cNvPr>
          <p:cNvCxnSpPr>
            <a:cxnSpLocks/>
          </p:cNvCxnSpPr>
          <p:nvPr/>
        </p:nvCxnSpPr>
        <p:spPr>
          <a:xfrm>
            <a:off x="2972604" y="5694372"/>
            <a:ext cx="426820" cy="0"/>
          </a:xfrm>
          <a:prstGeom prst="line">
            <a:avLst/>
          </a:prstGeom>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6F416FD4-DF86-4D5A-A30B-4D927CC0E7E0}"/>
              </a:ext>
            </a:extLst>
          </p:cNvPr>
          <p:cNvSpPr txBox="1"/>
          <p:nvPr/>
        </p:nvSpPr>
        <p:spPr>
          <a:xfrm>
            <a:off x="2899985" y="5434251"/>
            <a:ext cx="844266" cy="307777"/>
          </a:xfrm>
          <a:prstGeom prst="rect">
            <a:avLst/>
          </a:prstGeom>
          <a:noFill/>
        </p:spPr>
        <p:txBody>
          <a:bodyPr wrap="square" rtlCol="0">
            <a:spAutoFit/>
          </a:bodyPr>
          <a:lstStyle/>
          <a:p>
            <a:r>
              <a:rPr lang="en-US" sz="1400" dirty="0"/>
              <a:t>5mm</a:t>
            </a:r>
          </a:p>
        </p:txBody>
      </p:sp>
      <p:sp>
        <p:nvSpPr>
          <p:cNvPr id="16" name="Slide Number Placeholder 3">
            <a:extLst>
              <a:ext uri="{FF2B5EF4-FFF2-40B4-BE49-F238E27FC236}">
                <a16:creationId xmlns:a16="http://schemas.microsoft.com/office/drawing/2014/main" id="{CDD50EA5-22BE-4AD5-9347-357B0A09C09D}"/>
              </a:ext>
            </a:extLst>
          </p:cNvPr>
          <p:cNvSpPr>
            <a:spLocks noGrp="1"/>
          </p:cNvSpPr>
          <p:nvPr>
            <p:ph type="sldNum" sz="quarter" idx="12"/>
          </p:nvPr>
        </p:nvSpPr>
        <p:spPr>
          <a:xfrm>
            <a:off x="6457950" y="6356351"/>
            <a:ext cx="2057400" cy="365125"/>
          </a:xfrm>
        </p:spPr>
        <p:txBody>
          <a:bodyPr/>
          <a:lstStyle/>
          <a:p>
            <a:fld id="{DCAC4D16-DE89-4A67-8F64-46EC2CA03E63}" type="slidenum">
              <a:rPr lang="en-US" smtClean="0"/>
              <a:t>5</a:t>
            </a:fld>
            <a:endParaRPr lang="en-US" dirty="0"/>
          </a:p>
        </p:txBody>
      </p:sp>
      <p:sp>
        <p:nvSpPr>
          <p:cNvPr id="20" name="TextBox 19">
            <a:extLst>
              <a:ext uri="{FF2B5EF4-FFF2-40B4-BE49-F238E27FC236}">
                <a16:creationId xmlns:a16="http://schemas.microsoft.com/office/drawing/2014/main" id="{F6710A6A-4B2D-49FF-B05C-1C4E882AB2F9}"/>
              </a:ext>
            </a:extLst>
          </p:cNvPr>
          <p:cNvSpPr txBox="1"/>
          <p:nvPr/>
        </p:nvSpPr>
        <p:spPr>
          <a:xfrm>
            <a:off x="379693" y="1380272"/>
            <a:ext cx="2181944" cy="461665"/>
          </a:xfrm>
          <a:prstGeom prst="rect">
            <a:avLst/>
          </a:prstGeom>
          <a:noFill/>
        </p:spPr>
        <p:txBody>
          <a:bodyPr wrap="none" rtlCol="0">
            <a:spAutoFit/>
          </a:bodyPr>
          <a:lstStyle/>
          <a:p>
            <a:r>
              <a:rPr lang="en-US" sz="2400" dirty="0" err="1"/>
              <a:t>Elastosil</a:t>
            </a:r>
            <a:r>
              <a:rPr lang="en-US" sz="2400" dirty="0"/>
              <a:t> P7670 </a:t>
            </a:r>
          </a:p>
        </p:txBody>
      </p:sp>
      <p:cxnSp>
        <p:nvCxnSpPr>
          <p:cNvPr id="21" name="Straight Arrow Connector 20">
            <a:extLst>
              <a:ext uri="{FF2B5EF4-FFF2-40B4-BE49-F238E27FC236}">
                <a16:creationId xmlns:a16="http://schemas.microsoft.com/office/drawing/2014/main" id="{5E24E82D-D9C1-4AC6-BDC1-11D75E2B8541}"/>
              </a:ext>
            </a:extLst>
          </p:cNvPr>
          <p:cNvCxnSpPr/>
          <p:nvPr/>
        </p:nvCxnSpPr>
        <p:spPr>
          <a:xfrm>
            <a:off x="2489378" y="1590759"/>
            <a:ext cx="4857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71FA61F0-2A9F-44DB-B976-110D8EB1C0F7}"/>
              </a:ext>
            </a:extLst>
          </p:cNvPr>
          <p:cNvSpPr txBox="1"/>
          <p:nvPr/>
        </p:nvSpPr>
        <p:spPr>
          <a:xfrm>
            <a:off x="3031687" y="1356692"/>
            <a:ext cx="6298939" cy="461665"/>
          </a:xfrm>
          <a:prstGeom prst="rect">
            <a:avLst/>
          </a:prstGeom>
          <a:noFill/>
        </p:spPr>
        <p:txBody>
          <a:bodyPr wrap="square">
            <a:spAutoFit/>
          </a:bodyPr>
          <a:lstStyle/>
          <a:p>
            <a:r>
              <a:rPr lang="en-US" sz="2400" dirty="0">
                <a:solidFill>
                  <a:srgbClr val="FF0000"/>
                </a:solidFill>
              </a:rPr>
              <a:t>Low viscoelasticity </a:t>
            </a:r>
            <a:r>
              <a:rPr lang="en-US" sz="2400" dirty="0"/>
              <a:t>and high dielectric strength</a:t>
            </a:r>
          </a:p>
        </p:txBody>
      </p:sp>
      <p:sp>
        <p:nvSpPr>
          <p:cNvPr id="25" name="Rectangle 24">
            <a:extLst>
              <a:ext uri="{FF2B5EF4-FFF2-40B4-BE49-F238E27FC236}">
                <a16:creationId xmlns:a16="http://schemas.microsoft.com/office/drawing/2014/main" id="{4902DEC3-F7F9-494D-8C8F-D555E379CC6D}"/>
              </a:ext>
            </a:extLst>
          </p:cNvPr>
          <p:cNvSpPr/>
          <p:nvPr/>
        </p:nvSpPr>
        <p:spPr>
          <a:xfrm>
            <a:off x="2453203" y="629574"/>
            <a:ext cx="4833439" cy="646331"/>
          </a:xfrm>
          <a:prstGeom prst="rect">
            <a:avLst/>
          </a:prstGeom>
        </p:spPr>
        <p:txBody>
          <a:bodyPr wrap="none">
            <a:spAutoFit/>
          </a:bodyPr>
          <a:lstStyle/>
          <a:p>
            <a:r>
              <a:rPr lang="en-US" sz="3600" b="1" dirty="0"/>
              <a:t>High Power Density DEA</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C487FD1E-889E-4EC1-86A9-BD9AA65D6C55}"/>
                  </a:ext>
                </a:extLst>
              </p:cNvPr>
              <p:cNvSpPr txBox="1"/>
              <p:nvPr/>
            </p:nvSpPr>
            <p:spPr>
              <a:xfrm>
                <a:off x="2489378" y="1912732"/>
                <a:ext cx="1547347" cy="7021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𝑝</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rPr>
                        <m:t> </m:t>
                      </m:r>
                      <m:f>
                        <m:fPr>
                          <m:ctrlPr>
                            <a:rPr lang="en-US" sz="2400" b="0" i="1" smtClean="0">
                              <a:latin typeface="Cambria Math" panose="02040503050406030204" pitchFamily="18" charset="0"/>
                            </a:rPr>
                          </m:ctrlPr>
                        </m:fPr>
                        <m:num>
                          <m:r>
                            <a:rPr lang="en-US" sz="2400" b="0" i="1" smtClean="0">
                              <a:solidFill>
                                <a:schemeClr val="tx1"/>
                              </a:solidFill>
                              <a:latin typeface="Cambria Math" panose="02040503050406030204" pitchFamily="18" charset="0"/>
                            </a:rPr>
                            <m:t>𝐹</m:t>
                          </m:r>
                          <m:r>
                            <a:rPr lang="en-US" sz="2400" i="1">
                              <a:solidFill>
                                <a:srgbClr val="FF0000"/>
                              </a:solidFill>
                              <a:latin typeface="Cambria Math" panose="02040503050406030204" pitchFamily="18" charset="0"/>
                              <a:ea typeface="Cambria Math" panose="02040503050406030204" pitchFamily="18" charset="0"/>
                            </a:rPr>
                            <m:t>𝛿</m:t>
                          </m:r>
                        </m:num>
                        <m:den>
                          <m:r>
                            <a:rPr lang="en-US" sz="2400" b="0" i="1" smtClean="0">
                              <a:latin typeface="Cambria Math" panose="02040503050406030204" pitchFamily="18" charset="0"/>
                            </a:rPr>
                            <m:t>2</m:t>
                          </m:r>
                          <m:r>
                            <a:rPr lang="en-US" sz="2400" b="0" i="1" smtClean="0">
                              <a:latin typeface="Cambria Math" panose="02040503050406030204" pitchFamily="18" charset="0"/>
                            </a:rPr>
                            <m:t>𝑚</m:t>
                          </m:r>
                        </m:den>
                      </m:f>
                      <m:r>
                        <a:rPr lang="en-US" sz="2400" b="0" i="1" smtClean="0">
                          <a:latin typeface="Cambria Math" panose="02040503050406030204" pitchFamily="18" charset="0"/>
                          <a:ea typeface="Cambria Math" panose="02040503050406030204" pitchFamily="18" charset="0"/>
                        </a:rPr>
                        <m:t>∙</m:t>
                      </m:r>
                      <m:r>
                        <a:rPr lang="en-US" sz="2400" b="0" i="1" smtClean="0">
                          <a:solidFill>
                            <a:srgbClr val="FF0000"/>
                          </a:solidFill>
                          <a:latin typeface="Cambria Math" panose="02040503050406030204" pitchFamily="18" charset="0"/>
                          <a:ea typeface="Cambria Math" panose="02040503050406030204" pitchFamily="18" charset="0"/>
                        </a:rPr>
                        <m:t>𝑓</m:t>
                      </m:r>
                    </m:oMath>
                  </m:oMathPara>
                </a14:m>
                <a:endParaRPr lang="en-US" sz="2400" dirty="0"/>
              </a:p>
            </p:txBody>
          </p:sp>
        </mc:Choice>
        <mc:Fallback xmlns="">
          <p:sp>
            <p:nvSpPr>
              <p:cNvPr id="30" name="TextBox 29">
                <a:extLst>
                  <a:ext uri="{FF2B5EF4-FFF2-40B4-BE49-F238E27FC236}">
                    <a16:creationId xmlns:a16="http://schemas.microsoft.com/office/drawing/2014/main" id="{C487FD1E-889E-4EC1-86A9-BD9AA65D6C55}"/>
                  </a:ext>
                </a:extLst>
              </p:cNvPr>
              <p:cNvSpPr txBox="1">
                <a:spLocks noRot="1" noChangeAspect="1" noMove="1" noResize="1" noEditPoints="1" noAdjustHandles="1" noChangeArrowheads="1" noChangeShapeType="1" noTextEdit="1"/>
              </p:cNvSpPr>
              <p:nvPr/>
            </p:nvSpPr>
            <p:spPr>
              <a:xfrm>
                <a:off x="2489378" y="1912732"/>
                <a:ext cx="1547347" cy="70218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F3EF69A4-CB16-402C-B17C-E560A0C0222E}"/>
                  </a:ext>
                </a:extLst>
              </p:cNvPr>
              <p:cNvSpPr txBox="1"/>
              <p:nvPr/>
            </p:nvSpPr>
            <p:spPr>
              <a:xfrm>
                <a:off x="4869923" y="1844172"/>
                <a:ext cx="3510842" cy="923330"/>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𝐹</m:t>
                      </m:r>
                      <m:r>
                        <a:rPr lang="en-US" b="0" i="1" smtClean="0">
                          <a:latin typeface="Cambria Math" panose="02040503050406030204" pitchFamily="18" charset="0"/>
                        </a:rPr>
                        <m:t>:</m:t>
                      </m:r>
                      <m:r>
                        <m:rPr>
                          <m:sty m:val="p"/>
                        </m:rPr>
                        <a:rPr lang="en-US" b="0" i="0" smtClean="0">
                          <a:latin typeface="Cambria Math" panose="02040503050406030204" pitchFamily="18" charset="0"/>
                        </a:rPr>
                        <m:t>blocked</m:t>
                      </m:r>
                      <m:r>
                        <a:rPr lang="en-US" b="0" i="0" smtClean="0">
                          <a:latin typeface="Cambria Math" panose="02040503050406030204" pitchFamily="18" charset="0"/>
                        </a:rPr>
                        <m:t> </m:t>
                      </m:r>
                      <m:r>
                        <m:rPr>
                          <m:sty m:val="p"/>
                        </m:rPr>
                        <a:rPr lang="en-US" b="0" i="0" smtClean="0">
                          <a:latin typeface="Cambria Math" panose="02040503050406030204" pitchFamily="18" charset="0"/>
                        </a:rPr>
                        <m:t>force</m:t>
                      </m:r>
                    </m:oMath>
                  </m:oMathPara>
                </a14:m>
                <a:endParaRPr lang="en-US" b="0" dirty="0"/>
              </a:p>
              <a:p>
                <a14:m>
                  <m:oMath xmlns:m="http://schemas.openxmlformats.org/officeDocument/2006/math">
                    <m:r>
                      <a:rPr lang="en-US" i="1" smtClean="0">
                        <a:latin typeface="Cambria Math" panose="02040503050406030204" pitchFamily="18" charset="0"/>
                        <a:ea typeface="Cambria Math" panose="02040503050406030204" pitchFamily="18" charset="0"/>
                      </a:rPr>
                      <m:t>𝛿</m:t>
                    </m:r>
                  </m:oMath>
                </a14:m>
                <a:r>
                  <a:rPr lang="en-US" dirty="0"/>
                  <a:t>: free displacement</a:t>
                </a:r>
              </a:p>
              <a:p>
                <a14:m>
                  <m:oMath xmlns:m="http://schemas.openxmlformats.org/officeDocument/2006/math">
                    <m:r>
                      <a:rPr lang="en-US" b="0" i="1" smtClean="0">
                        <a:latin typeface="Cambria Math" panose="02040503050406030204" pitchFamily="18" charset="0"/>
                        <a:ea typeface="Cambria Math" panose="02040503050406030204" pitchFamily="18" charset="0"/>
                      </a:rPr>
                      <m:t>𝑓</m:t>
                    </m:r>
                  </m:oMath>
                </a14:m>
                <a:r>
                  <a:rPr lang="en-US" dirty="0"/>
                  <a:t>: frequency</a:t>
                </a:r>
              </a:p>
            </p:txBody>
          </p:sp>
        </mc:Choice>
        <mc:Fallback xmlns="">
          <p:sp>
            <p:nvSpPr>
              <p:cNvPr id="31" name="TextBox 30">
                <a:extLst>
                  <a:ext uri="{FF2B5EF4-FFF2-40B4-BE49-F238E27FC236}">
                    <a16:creationId xmlns:a16="http://schemas.microsoft.com/office/drawing/2014/main" id="{F3EF69A4-CB16-402C-B17C-E560A0C0222E}"/>
                  </a:ext>
                </a:extLst>
              </p:cNvPr>
              <p:cNvSpPr txBox="1">
                <a:spLocks noRot="1" noChangeAspect="1" noMove="1" noResize="1" noEditPoints="1" noAdjustHandles="1" noChangeArrowheads="1" noChangeShapeType="1" noTextEdit="1"/>
              </p:cNvSpPr>
              <p:nvPr/>
            </p:nvSpPr>
            <p:spPr>
              <a:xfrm>
                <a:off x="4869923" y="1844172"/>
                <a:ext cx="3510842" cy="923330"/>
              </a:xfrm>
              <a:prstGeom prst="rect">
                <a:avLst/>
              </a:prstGeom>
              <a:blipFill>
                <a:blip r:embed="rId6"/>
                <a:stretch>
                  <a:fillRect l="-521" b="-9934"/>
                </a:stretch>
              </a:blipFill>
            </p:spPr>
            <p:txBody>
              <a:bodyPr/>
              <a:lstStyle/>
              <a:p>
                <a:r>
                  <a:rPr lang="en-US">
                    <a:noFill/>
                  </a:rPr>
                  <a:t> </a:t>
                </a:r>
              </a:p>
            </p:txBody>
          </p:sp>
        </mc:Fallback>
      </mc:AlternateContent>
      <p:cxnSp>
        <p:nvCxnSpPr>
          <p:cNvPr id="34" name="Straight Arrow Connector 33">
            <a:extLst>
              <a:ext uri="{FF2B5EF4-FFF2-40B4-BE49-F238E27FC236}">
                <a16:creationId xmlns:a16="http://schemas.microsoft.com/office/drawing/2014/main" id="{0C73BE72-3EED-4164-8B5B-70767400200F}"/>
              </a:ext>
            </a:extLst>
          </p:cNvPr>
          <p:cNvCxnSpPr/>
          <p:nvPr/>
        </p:nvCxnSpPr>
        <p:spPr>
          <a:xfrm flipH="1">
            <a:off x="6063890" y="3228090"/>
            <a:ext cx="636607" cy="28936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1A2B8EDF-507F-46DF-A03A-7BFA23CB99D4}"/>
              </a:ext>
            </a:extLst>
          </p:cNvPr>
          <p:cNvCxnSpPr>
            <a:cxnSpLocks/>
          </p:cNvCxnSpPr>
          <p:nvPr/>
        </p:nvCxnSpPr>
        <p:spPr>
          <a:xfrm flipH="1">
            <a:off x="5650375" y="3923408"/>
            <a:ext cx="1057667" cy="48075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37" name="TextBox 36">
            <a:extLst>
              <a:ext uri="{FF2B5EF4-FFF2-40B4-BE49-F238E27FC236}">
                <a16:creationId xmlns:a16="http://schemas.microsoft.com/office/drawing/2014/main" id="{EA364053-9243-4BBD-8DC0-1146A66860A4}"/>
              </a:ext>
            </a:extLst>
          </p:cNvPr>
          <p:cNvSpPr txBox="1"/>
          <p:nvPr/>
        </p:nvSpPr>
        <p:spPr>
          <a:xfrm>
            <a:off x="6708042" y="3043292"/>
            <a:ext cx="1351973" cy="461665"/>
          </a:xfrm>
          <a:prstGeom prst="rect">
            <a:avLst/>
          </a:prstGeom>
          <a:noFill/>
        </p:spPr>
        <p:txBody>
          <a:bodyPr wrap="none" rtlCol="0">
            <a:spAutoFit/>
          </a:bodyPr>
          <a:lstStyle/>
          <a:p>
            <a:r>
              <a:rPr lang="en-US" sz="2400" dirty="0"/>
              <a:t>Our work</a:t>
            </a:r>
          </a:p>
        </p:txBody>
      </p:sp>
      <p:sp>
        <p:nvSpPr>
          <p:cNvPr id="38" name="TextBox 37">
            <a:extLst>
              <a:ext uri="{FF2B5EF4-FFF2-40B4-BE49-F238E27FC236}">
                <a16:creationId xmlns:a16="http://schemas.microsoft.com/office/drawing/2014/main" id="{AE67E6AB-5F4A-4DC6-A74D-31DA545D947C}"/>
              </a:ext>
            </a:extLst>
          </p:cNvPr>
          <p:cNvSpPr txBox="1"/>
          <p:nvPr/>
        </p:nvSpPr>
        <p:spPr>
          <a:xfrm>
            <a:off x="6708042" y="3794455"/>
            <a:ext cx="2057399" cy="1200329"/>
          </a:xfrm>
          <a:prstGeom prst="rect">
            <a:avLst/>
          </a:prstGeom>
          <a:noFill/>
        </p:spPr>
        <p:txBody>
          <a:bodyPr wrap="square" rtlCol="0">
            <a:spAutoFit/>
          </a:bodyPr>
          <a:lstStyle/>
          <a:p>
            <a:r>
              <a:rPr lang="en-US" sz="2400" dirty="0"/>
              <a:t>Previous work with the same DEA design</a:t>
            </a:r>
          </a:p>
        </p:txBody>
      </p:sp>
      <p:sp>
        <p:nvSpPr>
          <p:cNvPr id="23" name="TextBox 22">
            <a:extLst>
              <a:ext uri="{FF2B5EF4-FFF2-40B4-BE49-F238E27FC236}">
                <a16:creationId xmlns:a16="http://schemas.microsoft.com/office/drawing/2014/main" id="{7BB8DBBC-FE0E-4D74-B233-E2DE5580C32A}"/>
              </a:ext>
            </a:extLst>
          </p:cNvPr>
          <p:cNvSpPr txBox="1"/>
          <p:nvPr/>
        </p:nvSpPr>
        <p:spPr>
          <a:xfrm>
            <a:off x="6746657" y="4866524"/>
            <a:ext cx="1483098" cy="246221"/>
          </a:xfrm>
          <a:prstGeom prst="rect">
            <a:avLst/>
          </a:prstGeom>
          <a:noFill/>
        </p:spPr>
        <p:txBody>
          <a:bodyPr wrap="none" rtlCol="0">
            <a:spAutoFit/>
          </a:bodyPr>
          <a:lstStyle/>
          <a:p>
            <a:r>
              <a:rPr lang="en-US" sz="1000" dirty="0"/>
              <a:t>Chen et al, </a:t>
            </a:r>
            <a:r>
              <a:rPr lang="en-US" sz="1000" i="1" dirty="0"/>
              <a:t>Nature</a:t>
            </a:r>
            <a:r>
              <a:rPr lang="en-US" sz="1000" dirty="0"/>
              <a:t>, 2019 </a:t>
            </a:r>
          </a:p>
        </p:txBody>
      </p:sp>
    </p:spTree>
    <p:extLst>
      <p:ext uri="{BB962C8B-B14F-4D97-AF65-F5344CB8AC3E}">
        <p14:creationId xmlns:p14="http://schemas.microsoft.com/office/powerpoint/2010/main" val="29314542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7D9FE6-AB32-4AB1-9271-8F846FA0AE2A}"/>
              </a:ext>
            </a:extLst>
          </p:cNvPr>
          <p:cNvSpPr>
            <a:spLocks noGrp="1"/>
          </p:cNvSpPr>
          <p:nvPr>
            <p:ph type="sldNum" sz="quarter" idx="12"/>
          </p:nvPr>
        </p:nvSpPr>
        <p:spPr/>
        <p:txBody>
          <a:bodyPr/>
          <a:lstStyle/>
          <a:p>
            <a:fld id="{DCAC4D16-DE89-4A67-8F64-46EC2CA03E63}" type="slidenum">
              <a:rPr lang="en-US" smtClean="0"/>
              <a:t>6</a:t>
            </a:fld>
            <a:endParaRPr lang="en-US"/>
          </a:p>
        </p:txBody>
      </p:sp>
      <p:sp>
        <p:nvSpPr>
          <p:cNvPr id="6" name="Rectangle 5">
            <a:extLst>
              <a:ext uri="{FF2B5EF4-FFF2-40B4-BE49-F238E27FC236}">
                <a16:creationId xmlns:a16="http://schemas.microsoft.com/office/drawing/2014/main" id="{1116F796-4C36-4F0F-BE63-47A1D968788C}"/>
              </a:ext>
            </a:extLst>
          </p:cNvPr>
          <p:cNvSpPr/>
          <p:nvPr/>
        </p:nvSpPr>
        <p:spPr>
          <a:xfrm>
            <a:off x="3008684" y="641687"/>
            <a:ext cx="3888565" cy="646331"/>
          </a:xfrm>
          <a:prstGeom prst="rect">
            <a:avLst/>
          </a:prstGeom>
        </p:spPr>
        <p:txBody>
          <a:bodyPr wrap="none">
            <a:spAutoFit/>
          </a:bodyPr>
          <a:lstStyle/>
          <a:p>
            <a:r>
              <a:rPr lang="en-US" sz="3600" b="1" dirty="0"/>
              <a:t>Dynamic DEA-valve</a:t>
            </a:r>
          </a:p>
        </p:txBody>
      </p:sp>
      <p:pic>
        <p:nvPicPr>
          <p:cNvPr id="5" name="Picture 4">
            <a:extLst>
              <a:ext uri="{FF2B5EF4-FFF2-40B4-BE49-F238E27FC236}">
                <a16:creationId xmlns:a16="http://schemas.microsoft.com/office/drawing/2014/main" id="{10C8D7CA-CB41-44B3-9DD7-535677158E84}"/>
              </a:ext>
            </a:extLst>
          </p:cNvPr>
          <p:cNvPicPr>
            <a:picLocks noChangeAspect="1"/>
          </p:cNvPicPr>
          <p:nvPr/>
        </p:nvPicPr>
        <p:blipFill>
          <a:blip r:embed="rId3"/>
          <a:stretch>
            <a:fillRect/>
          </a:stretch>
        </p:blipFill>
        <p:spPr>
          <a:xfrm>
            <a:off x="14119" y="2003574"/>
            <a:ext cx="9144000" cy="3383935"/>
          </a:xfrm>
          <a:prstGeom prst="rect">
            <a:avLst/>
          </a:prstGeom>
        </p:spPr>
      </p:pic>
      <p:cxnSp>
        <p:nvCxnSpPr>
          <p:cNvPr id="16" name="Straight Connector 15">
            <a:extLst>
              <a:ext uri="{FF2B5EF4-FFF2-40B4-BE49-F238E27FC236}">
                <a16:creationId xmlns:a16="http://schemas.microsoft.com/office/drawing/2014/main" id="{B5C29A0C-BB23-48F0-A674-86A1209DAD16}"/>
              </a:ext>
            </a:extLst>
          </p:cNvPr>
          <p:cNvCxnSpPr>
            <a:cxnSpLocks/>
          </p:cNvCxnSpPr>
          <p:nvPr/>
        </p:nvCxnSpPr>
        <p:spPr>
          <a:xfrm>
            <a:off x="2909574" y="5311950"/>
            <a:ext cx="569197" cy="0"/>
          </a:xfrm>
          <a:prstGeom prst="line">
            <a:avLst/>
          </a:prstGeom>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DA9FD58E-16B7-4EFE-A37E-8056D8064E33}"/>
              </a:ext>
            </a:extLst>
          </p:cNvPr>
          <p:cNvSpPr txBox="1"/>
          <p:nvPr/>
        </p:nvSpPr>
        <p:spPr>
          <a:xfrm>
            <a:off x="2928624" y="5060682"/>
            <a:ext cx="844266" cy="307777"/>
          </a:xfrm>
          <a:prstGeom prst="rect">
            <a:avLst/>
          </a:prstGeom>
          <a:noFill/>
        </p:spPr>
        <p:txBody>
          <a:bodyPr wrap="square" rtlCol="0">
            <a:spAutoFit/>
          </a:bodyPr>
          <a:lstStyle/>
          <a:p>
            <a:r>
              <a:rPr lang="en-US" sz="1400" dirty="0"/>
              <a:t>5mm</a:t>
            </a:r>
          </a:p>
        </p:txBody>
      </p:sp>
      <p:cxnSp>
        <p:nvCxnSpPr>
          <p:cNvPr id="19" name="Straight Connector 18">
            <a:extLst>
              <a:ext uri="{FF2B5EF4-FFF2-40B4-BE49-F238E27FC236}">
                <a16:creationId xmlns:a16="http://schemas.microsoft.com/office/drawing/2014/main" id="{F94AEC8D-EBB6-4B2E-BFDE-C5E479369C5D}"/>
              </a:ext>
            </a:extLst>
          </p:cNvPr>
          <p:cNvCxnSpPr>
            <a:cxnSpLocks/>
          </p:cNvCxnSpPr>
          <p:nvPr/>
        </p:nvCxnSpPr>
        <p:spPr>
          <a:xfrm>
            <a:off x="8233047" y="5321475"/>
            <a:ext cx="846569" cy="0"/>
          </a:xfrm>
          <a:prstGeom prst="line">
            <a:avLst/>
          </a:prstGeom>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9BD72318-4862-4F2F-B252-7E42A013C5A9}"/>
              </a:ext>
            </a:extLst>
          </p:cNvPr>
          <p:cNvSpPr txBox="1"/>
          <p:nvPr/>
        </p:nvSpPr>
        <p:spPr>
          <a:xfrm>
            <a:off x="8364477" y="5060682"/>
            <a:ext cx="844266" cy="307777"/>
          </a:xfrm>
          <a:prstGeom prst="rect">
            <a:avLst/>
          </a:prstGeom>
          <a:noFill/>
        </p:spPr>
        <p:txBody>
          <a:bodyPr wrap="square" rtlCol="0">
            <a:spAutoFit/>
          </a:bodyPr>
          <a:lstStyle/>
          <a:p>
            <a:r>
              <a:rPr lang="en-US" sz="1400" dirty="0"/>
              <a:t>5mm</a:t>
            </a:r>
          </a:p>
        </p:txBody>
      </p:sp>
      <p:cxnSp>
        <p:nvCxnSpPr>
          <p:cNvPr id="11" name="Straight Arrow Connector 10">
            <a:extLst>
              <a:ext uri="{FF2B5EF4-FFF2-40B4-BE49-F238E27FC236}">
                <a16:creationId xmlns:a16="http://schemas.microsoft.com/office/drawing/2014/main" id="{CEFDA3EC-0EBA-4A1A-ADB2-59C872AB28DC}"/>
              </a:ext>
            </a:extLst>
          </p:cNvPr>
          <p:cNvCxnSpPr/>
          <p:nvPr/>
        </p:nvCxnSpPr>
        <p:spPr>
          <a:xfrm flipH="1">
            <a:off x="2720210" y="3048401"/>
            <a:ext cx="742384" cy="24444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CBCC0862-BAF7-4FFB-8FE3-D751AA99CB35}"/>
              </a:ext>
            </a:extLst>
          </p:cNvPr>
          <p:cNvCxnSpPr>
            <a:cxnSpLocks/>
          </p:cNvCxnSpPr>
          <p:nvPr/>
        </p:nvCxnSpPr>
        <p:spPr>
          <a:xfrm flipH="1">
            <a:off x="2404144" y="2731844"/>
            <a:ext cx="1038438" cy="34192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73940774-3091-44C5-A27F-ED5FA182E132}"/>
              </a:ext>
            </a:extLst>
          </p:cNvPr>
          <p:cNvCxnSpPr/>
          <p:nvPr/>
        </p:nvCxnSpPr>
        <p:spPr>
          <a:xfrm flipH="1">
            <a:off x="3022803" y="3823741"/>
            <a:ext cx="742384" cy="24444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2905A291-24A9-47A3-B16B-6708D4D651AF}"/>
              </a:ext>
            </a:extLst>
          </p:cNvPr>
          <p:cNvSpPr txBox="1"/>
          <p:nvPr/>
        </p:nvSpPr>
        <p:spPr>
          <a:xfrm>
            <a:off x="3422678" y="2459095"/>
            <a:ext cx="699102" cy="461665"/>
          </a:xfrm>
          <a:prstGeom prst="rect">
            <a:avLst/>
          </a:prstGeom>
          <a:noFill/>
        </p:spPr>
        <p:txBody>
          <a:bodyPr wrap="none" rtlCol="0">
            <a:spAutoFit/>
          </a:bodyPr>
          <a:lstStyle/>
          <a:p>
            <a:r>
              <a:rPr lang="en-US" sz="2400" dirty="0"/>
              <a:t>DEA</a:t>
            </a:r>
          </a:p>
        </p:txBody>
      </p:sp>
      <p:sp>
        <p:nvSpPr>
          <p:cNvPr id="22" name="TextBox 21">
            <a:extLst>
              <a:ext uri="{FF2B5EF4-FFF2-40B4-BE49-F238E27FC236}">
                <a16:creationId xmlns:a16="http://schemas.microsoft.com/office/drawing/2014/main" id="{C91BB323-ACDD-4B4A-A7D5-9C1D9E345D92}"/>
              </a:ext>
            </a:extLst>
          </p:cNvPr>
          <p:cNvSpPr txBox="1"/>
          <p:nvPr/>
        </p:nvSpPr>
        <p:spPr>
          <a:xfrm>
            <a:off x="3423339" y="2803110"/>
            <a:ext cx="2429639" cy="461665"/>
          </a:xfrm>
          <a:prstGeom prst="rect">
            <a:avLst/>
          </a:prstGeom>
          <a:noFill/>
        </p:spPr>
        <p:txBody>
          <a:bodyPr wrap="none" rtlCol="0">
            <a:spAutoFit/>
          </a:bodyPr>
          <a:lstStyle/>
          <a:p>
            <a:r>
              <a:rPr lang="en-US" sz="2400" dirty="0"/>
              <a:t>Mechanical frame</a:t>
            </a:r>
          </a:p>
        </p:txBody>
      </p:sp>
      <p:sp>
        <p:nvSpPr>
          <p:cNvPr id="23" name="TextBox 22">
            <a:extLst>
              <a:ext uri="{FF2B5EF4-FFF2-40B4-BE49-F238E27FC236}">
                <a16:creationId xmlns:a16="http://schemas.microsoft.com/office/drawing/2014/main" id="{51173499-D63C-4AD0-8246-1FB3A2CB0D1C}"/>
              </a:ext>
            </a:extLst>
          </p:cNvPr>
          <p:cNvSpPr txBox="1"/>
          <p:nvPr/>
        </p:nvSpPr>
        <p:spPr>
          <a:xfrm>
            <a:off x="3765187" y="3584305"/>
            <a:ext cx="1741182" cy="461665"/>
          </a:xfrm>
          <a:prstGeom prst="rect">
            <a:avLst/>
          </a:prstGeom>
          <a:noFill/>
        </p:spPr>
        <p:txBody>
          <a:bodyPr wrap="none" rtlCol="0">
            <a:spAutoFit/>
          </a:bodyPr>
          <a:lstStyle/>
          <a:p>
            <a:r>
              <a:rPr lang="en-US" sz="2400" dirty="0"/>
              <a:t>Soft channel</a:t>
            </a:r>
          </a:p>
        </p:txBody>
      </p:sp>
      <p:cxnSp>
        <p:nvCxnSpPr>
          <p:cNvPr id="25" name="Straight Connector 24">
            <a:extLst>
              <a:ext uri="{FF2B5EF4-FFF2-40B4-BE49-F238E27FC236}">
                <a16:creationId xmlns:a16="http://schemas.microsoft.com/office/drawing/2014/main" id="{7E57706B-425D-4536-959F-EDBF8B25711F}"/>
              </a:ext>
            </a:extLst>
          </p:cNvPr>
          <p:cNvCxnSpPr>
            <a:cxnSpLocks/>
          </p:cNvCxnSpPr>
          <p:nvPr/>
        </p:nvCxnSpPr>
        <p:spPr>
          <a:xfrm>
            <a:off x="8494118" y="5496996"/>
            <a:ext cx="569197"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26" name="TextBox 25">
            <a:extLst>
              <a:ext uri="{FF2B5EF4-FFF2-40B4-BE49-F238E27FC236}">
                <a16:creationId xmlns:a16="http://schemas.microsoft.com/office/drawing/2014/main" id="{5DFF6D72-CA4F-4443-A045-64F4C0FD4083}"/>
              </a:ext>
            </a:extLst>
          </p:cNvPr>
          <p:cNvSpPr txBox="1"/>
          <p:nvPr/>
        </p:nvSpPr>
        <p:spPr>
          <a:xfrm>
            <a:off x="8487349" y="5245728"/>
            <a:ext cx="844266" cy="307777"/>
          </a:xfrm>
          <a:prstGeom prst="rect">
            <a:avLst/>
          </a:prstGeom>
          <a:noFill/>
        </p:spPr>
        <p:txBody>
          <a:bodyPr wrap="square" rtlCol="0">
            <a:spAutoFit/>
          </a:bodyPr>
          <a:lstStyle/>
          <a:p>
            <a:r>
              <a:rPr lang="en-US" sz="1400" dirty="0">
                <a:solidFill>
                  <a:schemeClr val="bg1"/>
                </a:solidFill>
              </a:rPr>
              <a:t>5mm</a:t>
            </a:r>
          </a:p>
        </p:txBody>
      </p:sp>
      <p:cxnSp>
        <p:nvCxnSpPr>
          <p:cNvPr id="24" name="Straight Arrow Connector 23">
            <a:extLst>
              <a:ext uri="{FF2B5EF4-FFF2-40B4-BE49-F238E27FC236}">
                <a16:creationId xmlns:a16="http://schemas.microsoft.com/office/drawing/2014/main" id="{1E5E923F-810D-40C5-97E0-16B36B9B0147}"/>
              </a:ext>
            </a:extLst>
          </p:cNvPr>
          <p:cNvCxnSpPr>
            <a:cxnSpLocks/>
          </p:cNvCxnSpPr>
          <p:nvPr/>
        </p:nvCxnSpPr>
        <p:spPr>
          <a:xfrm>
            <a:off x="1507771" y="4043962"/>
            <a:ext cx="618050" cy="58651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7F79ED7-34F2-45E1-840B-6766860174B7}"/>
              </a:ext>
            </a:extLst>
          </p:cNvPr>
          <p:cNvSpPr txBox="1"/>
          <p:nvPr/>
        </p:nvSpPr>
        <p:spPr>
          <a:xfrm>
            <a:off x="2017742" y="4155547"/>
            <a:ext cx="1404936" cy="461665"/>
          </a:xfrm>
          <a:prstGeom prst="rect">
            <a:avLst/>
          </a:prstGeom>
          <a:noFill/>
        </p:spPr>
        <p:txBody>
          <a:bodyPr wrap="none" rtlCol="0">
            <a:spAutoFit/>
          </a:bodyPr>
          <a:lstStyle/>
          <a:p>
            <a:r>
              <a:rPr lang="en-US" sz="2400" dirty="0">
                <a:solidFill>
                  <a:schemeClr val="accent1"/>
                </a:solidFill>
              </a:rPr>
              <a:t>Fluid flow</a:t>
            </a:r>
          </a:p>
        </p:txBody>
      </p:sp>
      <p:cxnSp>
        <p:nvCxnSpPr>
          <p:cNvPr id="28" name="Straight Arrow Connector 27">
            <a:extLst>
              <a:ext uri="{FF2B5EF4-FFF2-40B4-BE49-F238E27FC236}">
                <a16:creationId xmlns:a16="http://schemas.microsoft.com/office/drawing/2014/main" id="{FF2C3C8B-B4D9-44A1-AE24-7E3640811FF9}"/>
              </a:ext>
            </a:extLst>
          </p:cNvPr>
          <p:cNvCxnSpPr>
            <a:cxnSpLocks/>
            <a:stCxn id="30" idx="1"/>
          </p:cNvCxnSpPr>
          <p:nvPr/>
        </p:nvCxnSpPr>
        <p:spPr>
          <a:xfrm flipH="1">
            <a:off x="2009867" y="3412807"/>
            <a:ext cx="1432715" cy="49135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30" name="TextBox 29">
            <a:extLst>
              <a:ext uri="{FF2B5EF4-FFF2-40B4-BE49-F238E27FC236}">
                <a16:creationId xmlns:a16="http://schemas.microsoft.com/office/drawing/2014/main" id="{78001CDF-5B62-4F2F-8D1A-CA0F86B2DBA6}"/>
              </a:ext>
            </a:extLst>
          </p:cNvPr>
          <p:cNvSpPr txBox="1"/>
          <p:nvPr/>
        </p:nvSpPr>
        <p:spPr>
          <a:xfrm>
            <a:off x="3442582" y="3181974"/>
            <a:ext cx="1258871" cy="461665"/>
          </a:xfrm>
          <a:prstGeom prst="rect">
            <a:avLst/>
          </a:prstGeom>
          <a:noFill/>
        </p:spPr>
        <p:txBody>
          <a:bodyPr wrap="none" rtlCol="0">
            <a:spAutoFit/>
          </a:bodyPr>
          <a:lstStyle/>
          <a:p>
            <a:r>
              <a:rPr lang="en-US" sz="2400" dirty="0"/>
              <a:t>Indenter</a:t>
            </a:r>
          </a:p>
        </p:txBody>
      </p:sp>
      <p:sp>
        <p:nvSpPr>
          <p:cNvPr id="2" name="TextBox 1">
            <a:extLst>
              <a:ext uri="{FF2B5EF4-FFF2-40B4-BE49-F238E27FC236}">
                <a16:creationId xmlns:a16="http://schemas.microsoft.com/office/drawing/2014/main" id="{E612F3FF-92FC-414B-A583-5FD7D0745B4E}"/>
              </a:ext>
            </a:extLst>
          </p:cNvPr>
          <p:cNvSpPr txBox="1"/>
          <p:nvPr/>
        </p:nvSpPr>
        <p:spPr>
          <a:xfrm>
            <a:off x="14119" y="1675212"/>
            <a:ext cx="4337662" cy="461665"/>
          </a:xfrm>
          <a:prstGeom prst="rect">
            <a:avLst/>
          </a:prstGeom>
          <a:noFill/>
        </p:spPr>
        <p:txBody>
          <a:bodyPr wrap="none" rtlCol="0">
            <a:spAutoFit/>
          </a:bodyPr>
          <a:lstStyle/>
          <a:p>
            <a:r>
              <a:rPr lang="en-US" sz="2400" dirty="0"/>
              <a:t>Operation frequency: 525-575Hz </a:t>
            </a:r>
          </a:p>
        </p:txBody>
      </p:sp>
    </p:spTree>
    <p:extLst>
      <p:ext uri="{BB962C8B-B14F-4D97-AF65-F5344CB8AC3E}">
        <p14:creationId xmlns:p14="http://schemas.microsoft.com/office/powerpoint/2010/main" val="10531014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4A5AE30-3A2A-46B8-B934-EA193F311EDF}"/>
              </a:ext>
            </a:extLst>
          </p:cNvPr>
          <p:cNvPicPr>
            <a:picLocks noChangeAspect="1"/>
          </p:cNvPicPr>
          <p:nvPr/>
        </p:nvPicPr>
        <p:blipFill>
          <a:blip r:embed="rId5"/>
          <a:stretch>
            <a:fillRect/>
          </a:stretch>
        </p:blipFill>
        <p:spPr>
          <a:xfrm>
            <a:off x="679622" y="2202294"/>
            <a:ext cx="3669985" cy="3969808"/>
          </a:xfrm>
          <a:prstGeom prst="rect">
            <a:avLst/>
          </a:prstGeom>
        </p:spPr>
      </p:pic>
      <p:cxnSp>
        <p:nvCxnSpPr>
          <p:cNvPr id="14" name="Straight Connector 13">
            <a:extLst>
              <a:ext uri="{FF2B5EF4-FFF2-40B4-BE49-F238E27FC236}">
                <a16:creationId xmlns:a16="http://schemas.microsoft.com/office/drawing/2014/main" id="{9DA809D8-4EC0-4CC0-A69C-4F91AA3B40E5}"/>
              </a:ext>
            </a:extLst>
          </p:cNvPr>
          <p:cNvCxnSpPr>
            <a:cxnSpLocks/>
          </p:cNvCxnSpPr>
          <p:nvPr/>
        </p:nvCxnSpPr>
        <p:spPr>
          <a:xfrm>
            <a:off x="3710305" y="6065612"/>
            <a:ext cx="569197" cy="0"/>
          </a:xfrm>
          <a:prstGeom prst="line">
            <a:avLst/>
          </a:prstGeom>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5A12ADA3-5AD7-48B6-8871-BE86DEC061ED}"/>
              </a:ext>
            </a:extLst>
          </p:cNvPr>
          <p:cNvSpPr txBox="1"/>
          <p:nvPr/>
        </p:nvSpPr>
        <p:spPr>
          <a:xfrm>
            <a:off x="3727734" y="5787905"/>
            <a:ext cx="844266" cy="307777"/>
          </a:xfrm>
          <a:prstGeom prst="rect">
            <a:avLst/>
          </a:prstGeom>
          <a:noFill/>
        </p:spPr>
        <p:txBody>
          <a:bodyPr wrap="square" rtlCol="0">
            <a:spAutoFit/>
          </a:bodyPr>
          <a:lstStyle/>
          <a:p>
            <a:r>
              <a:rPr lang="en-US" sz="1400" dirty="0"/>
              <a:t>5mm</a:t>
            </a:r>
          </a:p>
        </p:txBody>
      </p:sp>
      <p:sp>
        <p:nvSpPr>
          <p:cNvPr id="4" name="Rectangle 3">
            <a:extLst>
              <a:ext uri="{FF2B5EF4-FFF2-40B4-BE49-F238E27FC236}">
                <a16:creationId xmlns:a16="http://schemas.microsoft.com/office/drawing/2014/main" id="{9159D39C-ED75-4ACA-926C-FC228EAB30B2}"/>
              </a:ext>
            </a:extLst>
          </p:cNvPr>
          <p:cNvSpPr/>
          <p:nvPr/>
        </p:nvSpPr>
        <p:spPr>
          <a:xfrm>
            <a:off x="4185580" y="1665618"/>
            <a:ext cx="369277"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Dual_valve">
            <a:hlinkClick r:id="" action="ppaction://media"/>
            <a:extLst>
              <a:ext uri="{FF2B5EF4-FFF2-40B4-BE49-F238E27FC236}">
                <a16:creationId xmlns:a16="http://schemas.microsoft.com/office/drawing/2014/main" id="{E3797589-5D4B-46DC-BB99-E8BBD2285B5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29259" t="11624" r="36620" b="35924"/>
          <a:stretch/>
        </p:blipFill>
        <p:spPr>
          <a:xfrm rot="10800000">
            <a:off x="4535614" y="2220113"/>
            <a:ext cx="3979736" cy="3924134"/>
          </a:xfrm>
          <a:prstGeom prst="rect">
            <a:avLst/>
          </a:prstGeom>
        </p:spPr>
      </p:pic>
      <p:cxnSp>
        <p:nvCxnSpPr>
          <p:cNvPr id="22" name="Straight Connector 21">
            <a:extLst>
              <a:ext uri="{FF2B5EF4-FFF2-40B4-BE49-F238E27FC236}">
                <a16:creationId xmlns:a16="http://schemas.microsoft.com/office/drawing/2014/main" id="{3D926E66-6993-4AD5-A282-8521532FB2DE}"/>
              </a:ext>
            </a:extLst>
          </p:cNvPr>
          <p:cNvCxnSpPr>
            <a:cxnSpLocks/>
          </p:cNvCxnSpPr>
          <p:nvPr/>
        </p:nvCxnSpPr>
        <p:spPr>
          <a:xfrm>
            <a:off x="7822789" y="6057184"/>
            <a:ext cx="615203"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6BD880BE-A533-436F-8EAF-C35A283192FF}"/>
              </a:ext>
            </a:extLst>
          </p:cNvPr>
          <p:cNvSpPr txBox="1"/>
          <p:nvPr/>
        </p:nvSpPr>
        <p:spPr>
          <a:xfrm>
            <a:off x="7857091" y="5778168"/>
            <a:ext cx="844266" cy="307777"/>
          </a:xfrm>
          <a:prstGeom prst="rect">
            <a:avLst/>
          </a:prstGeom>
          <a:noFill/>
        </p:spPr>
        <p:txBody>
          <a:bodyPr wrap="square" rtlCol="0">
            <a:spAutoFit/>
          </a:bodyPr>
          <a:lstStyle/>
          <a:p>
            <a:r>
              <a:rPr lang="en-US" sz="1400" dirty="0">
                <a:solidFill>
                  <a:schemeClr val="bg1"/>
                </a:solidFill>
              </a:rPr>
              <a:t>5mm</a:t>
            </a:r>
          </a:p>
        </p:txBody>
      </p:sp>
      <p:sp>
        <p:nvSpPr>
          <p:cNvPr id="24" name="TextBox 23">
            <a:extLst>
              <a:ext uri="{FF2B5EF4-FFF2-40B4-BE49-F238E27FC236}">
                <a16:creationId xmlns:a16="http://schemas.microsoft.com/office/drawing/2014/main" id="{FEA4DF3F-F27E-4EF0-8E31-DB181F7B7995}"/>
              </a:ext>
            </a:extLst>
          </p:cNvPr>
          <p:cNvSpPr txBox="1"/>
          <p:nvPr/>
        </p:nvSpPr>
        <p:spPr>
          <a:xfrm>
            <a:off x="4535614" y="2203966"/>
            <a:ext cx="1000595" cy="369332"/>
          </a:xfrm>
          <a:prstGeom prst="rect">
            <a:avLst/>
          </a:prstGeom>
          <a:noFill/>
        </p:spPr>
        <p:txBody>
          <a:bodyPr wrap="none" rtlCol="0">
            <a:spAutoFit/>
          </a:bodyPr>
          <a:lstStyle/>
          <a:p>
            <a:r>
              <a:rPr lang="en-US" dirty="0">
                <a:solidFill>
                  <a:schemeClr val="bg1"/>
                </a:solidFill>
              </a:rPr>
              <a:t>X 0.0016</a:t>
            </a:r>
          </a:p>
        </p:txBody>
      </p:sp>
      <p:sp>
        <p:nvSpPr>
          <p:cNvPr id="15" name="Slide Number Placeholder 3">
            <a:extLst>
              <a:ext uri="{FF2B5EF4-FFF2-40B4-BE49-F238E27FC236}">
                <a16:creationId xmlns:a16="http://schemas.microsoft.com/office/drawing/2014/main" id="{AB1740BE-2528-441F-B10B-9FE72779BE60}"/>
              </a:ext>
            </a:extLst>
          </p:cNvPr>
          <p:cNvSpPr>
            <a:spLocks noGrp="1"/>
          </p:cNvSpPr>
          <p:nvPr>
            <p:ph type="sldNum" sz="quarter" idx="12"/>
          </p:nvPr>
        </p:nvSpPr>
        <p:spPr>
          <a:xfrm>
            <a:off x="6457950" y="6356351"/>
            <a:ext cx="2057400" cy="365125"/>
          </a:xfrm>
        </p:spPr>
        <p:txBody>
          <a:bodyPr/>
          <a:lstStyle/>
          <a:p>
            <a:fld id="{DCAC4D16-DE89-4A67-8F64-46EC2CA03E63}" type="slidenum">
              <a:rPr lang="en-US" smtClean="0"/>
              <a:t>7</a:t>
            </a:fld>
            <a:endParaRPr lang="en-US"/>
          </a:p>
        </p:txBody>
      </p:sp>
      <p:sp>
        <p:nvSpPr>
          <p:cNvPr id="17" name="Rectangle 16">
            <a:extLst>
              <a:ext uri="{FF2B5EF4-FFF2-40B4-BE49-F238E27FC236}">
                <a16:creationId xmlns:a16="http://schemas.microsoft.com/office/drawing/2014/main" id="{CD5C1A5D-F2A3-4E38-ADCE-225DDA296F8C}"/>
              </a:ext>
            </a:extLst>
          </p:cNvPr>
          <p:cNvSpPr/>
          <p:nvPr/>
        </p:nvSpPr>
        <p:spPr>
          <a:xfrm>
            <a:off x="1914414" y="1227068"/>
            <a:ext cx="9222135" cy="523220"/>
          </a:xfrm>
          <a:prstGeom prst="rect">
            <a:avLst/>
          </a:prstGeom>
        </p:spPr>
        <p:txBody>
          <a:bodyPr wrap="square">
            <a:spAutoFit/>
          </a:bodyPr>
          <a:lstStyle/>
          <a:p>
            <a:r>
              <a:rPr lang="en-US" sz="2800" dirty="0"/>
              <a:t>How to select the channel material?</a:t>
            </a:r>
          </a:p>
        </p:txBody>
      </p:sp>
      <p:sp>
        <p:nvSpPr>
          <p:cNvPr id="2" name="TextBox 1">
            <a:extLst>
              <a:ext uri="{FF2B5EF4-FFF2-40B4-BE49-F238E27FC236}">
                <a16:creationId xmlns:a16="http://schemas.microsoft.com/office/drawing/2014/main" id="{F3004175-3430-4C12-B158-5AE77C5A55AB}"/>
              </a:ext>
            </a:extLst>
          </p:cNvPr>
          <p:cNvSpPr txBox="1"/>
          <p:nvPr/>
        </p:nvSpPr>
        <p:spPr>
          <a:xfrm>
            <a:off x="3396229" y="1673344"/>
            <a:ext cx="2775824" cy="461665"/>
          </a:xfrm>
          <a:prstGeom prst="rect">
            <a:avLst/>
          </a:prstGeom>
          <a:noFill/>
        </p:spPr>
        <p:txBody>
          <a:bodyPr wrap="none" rtlCol="0">
            <a:spAutoFit/>
          </a:bodyPr>
          <a:lstStyle/>
          <a:p>
            <a:r>
              <a:rPr lang="en-US" sz="2400" dirty="0"/>
              <a:t>Dissipative material?</a:t>
            </a:r>
          </a:p>
        </p:txBody>
      </p:sp>
      <p:sp>
        <p:nvSpPr>
          <p:cNvPr id="16" name="Rectangle 15">
            <a:extLst>
              <a:ext uri="{FF2B5EF4-FFF2-40B4-BE49-F238E27FC236}">
                <a16:creationId xmlns:a16="http://schemas.microsoft.com/office/drawing/2014/main" id="{8568C9B5-9804-4894-B945-A0A70D44A6DC}"/>
              </a:ext>
            </a:extLst>
          </p:cNvPr>
          <p:cNvSpPr/>
          <p:nvPr/>
        </p:nvSpPr>
        <p:spPr>
          <a:xfrm>
            <a:off x="3008684" y="641687"/>
            <a:ext cx="3888565" cy="646331"/>
          </a:xfrm>
          <a:prstGeom prst="rect">
            <a:avLst/>
          </a:prstGeom>
        </p:spPr>
        <p:txBody>
          <a:bodyPr wrap="none">
            <a:spAutoFit/>
          </a:bodyPr>
          <a:lstStyle/>
          <a:p>
            <a:r>
              <a:rPr lang="en-US" sz="3600" b="1" dirty="0"/>
              <a:t>Dynamic DEA-valve</a:t>
            </a:r>
          </a:p>
        </p:txBody>
      </p:sp>
    </p:spTree>
    <p:extLst>
      <p:ext uri="{BB962C8B-B14F-4D97-AF65-F5344CB8AC3E}">
        <p14:creationId xmlns:p14="http://schemas.microsoft.com/office/powerpoint/2010/main" val="4246876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23"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repeatCount="indefinite" fill="hold" display="0">
                  <p:stCondLst>
                    <p:cond delay="indefinite"/>
                  </p:stCondLst>
                </p:cTn>
                <p:tgtEl>
                  <p:spTgt spid="21"/>
                </p:tgtEl>
              </p:cMediaNode>
            </p:video>
            <p:seq concurrent="1" nextAc="seek">
              <p:cTn id="16" restart="whenNotActive" fill="hold" evtFilter="cancelBubble" nodeType="interactiveSeq">
                <p:stCondLst>
                  <p:cond evt="onClick" delay="0">
                    <p:tgtEl>
                      <p:spTgt spid="21"/>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1"/>
                                        </p:tgtEl>
                                      </p:cBhvr>
                                    </p:cmd>
                                  </p:childTnLst>
                                </p:cTn>
                              </p:par>
                            </p:childTnLst>
                          </p:cTn>
                        </p:par>
                      </p:childTnLst>
                    </p:cTn>
                  </p:par>
                </p:childTnLst>
              </p:cTn>
              <p:nextCondLst>
                <p:cond evt="onClick" delay="0">
                  <p:tgtEl>
                    <p:spTgt spid="21"/>
                  </p:tgtEl>
                </p:cond>
              </p:nextCondLst>
            </p:seq>
          </p:childTnLst>
        </p:cTn>
      </p:par>
    </p:tnLst>
    <p:bldLst>
      <p:bldP spid="17"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2F51CA-1875-44E9-B4FD-74E637B1483D}"/>
              </a:ext>
            </a:extLst>
          </p:cNvPr>
          <p:cNvSpPr>
            <a:spLocks noGrp="1"/>
          </p:cNvSpPr>
          <p:nvPr>
            <p:ph type="sldNum" sz="quarter" idx="12"/>
          </p:nvPr>
        </p:nvSpPr>
        <p:spPr/>
        <p:txBody>
          <a:bodyPr/>
          <a:lstStyle/>
          <a:p>
            <a:fld id="{DCAC4D16-DE89-4A67-8F64-46EC2CA03E63}" type="slidenum">
              <a:rPr lang="en-US" smtClean="0"/>
              <a:t>8</a:t>
            </a:fld>
            <a:endParaRPr lang="en-US"/>
          </a:p>
        </p:txBody>
      </p:sp>
      <p:sp>
        <p:nvSpPr>
          <p:cNvPr id="6" name="Rectangle 5">
            <a:extLst>
              <a:ext uri="{FF2B5EF4-FFF2-40B4-BE49-F238E27FC236}">
                <a16:creationId xmlns:a16="http://schemas.microsoft.com/office/drawing/2014/main" id="{7A9E8CD0-2682-4E97-83F1-A5653511FA49}"/>
              </a:ext>
            </a:extLst>
          </p:cNvPr>
          <p:cNvSpPr/>
          <p:nvPr/>
        </p:nvSpPr>
        <p:spPr>
          <a:xfrm>
            <a:off x="0" y="599087"/>
            <a:ext cx="9144000" cy="1200329"/>
          </a:xfrm>
          <a:prstGeom prst="rect">
            <a:avLst/>
          </a:prstGeom>
        </p:spPr>
        <p:txBody>
          <a:bodyPr wrap="square">
            <a:spAutoFit/>
          </a:bodyPr>
          <a:lstStyle/>
          <a:p>
            <a:pPr algn="ctr"/>
            <a:r>
              <a:rPr lang="en-US" sz="3600" b="1" dirty="0"/>
              <a:t>Demonstration 1: Control of Macro-scale </a:t>
            </a:r>
          </a:p>
          <a:p>
            <a:pPr algn="ctr"/>
            <a:r>
              <a:rPr lang="en-US" sz="3600" b="1" dirty="0"/>
              <a:t>soft actuators</a:t>
            </a:r>
          </a:p>
        </p:txBody>
      </p:sp>
      <p:pic>
        <p:nvPicPr>
          <p:cNvPr id="3" name="Macro_sccale_acuator_control">
            <a:hlinkClick r:id="" action="ppaction://media"/>
            <a:extLst>
              <a:ext uri="{FF2B5EF4-FFF2-40B4-BE49-F238E27FC236}">
                <a16:creationId xmlns:a16="http://schemas.microsoft.com/office/drawing/2014/main" id="{D5068A5E-E06D-4EF1-90AA-87251201A9C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4778" y="1726702"/>
            <a:ext cx="8604174" cy="4737598"/>
          </a:xfrm>
          <a:prstGeom prst="rect">
            <a:avLst/>
          </a:prstGeom>
        </p:spPr>
      </p:pic>
    </p:spTree>
    <p:extLst>
      <p:ext uri="{BB962C8B-B14F-4D97-AF65-F5344CB8AC3E}">
        <p14:creationId xmlns:p14="http://schemas.microsoft.com/office/powerpoint/2010/main" val="342490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3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C980E4-902E-49AE-B789-7D816F03CCBE}"/>
              </a:ext>
            </a:extLst>
          </p:cNvPr>
          <p:cNvSpPr/>
          <p:nvPr/>
        </p:nvSpPr>
        <p:spPr>
          <a:xfrm>
            <a:off x="0" y="619026"/>
            <a:ext cx="8939463" cy="1200329"/>
          </a:xfrm>
          <a:prstGeom prst="rect">
            <a:avLst/>
          </a:prstGeom>
        </p:spPr>
        <p:txBody>
          <a:bodyPr wrap="square">
            <a:spAutoFit/>
          </a:bodyPr>
          <a:lstStyle/>
          <a:p>
            <a:pPr algn="ctr"/>
            <a:r>
              <a:rPr lang="en-US" sz="3600" b="1" dirty="0"/>
              <a:t>Demonstration 2: Control of small volume </a:t>
            </a:r>
          </a:p>
          <a:p>
            <a:pPr algn="ctr"/>
            <a:r>
              <a:rPr lang="en-US" sz="3600" b="1" dirty="0"/>
              <a:t>soft actuators</a:t>
            </a:r>
          </a:p>
        </p:txBody>
      </p:sp>
      <p:sp>
        <p:nvSpPr>
          <p:cNvPr id="7" name="Slide Number Placeholder 3">
            <a:extLst>
              <a:ext uri="{FF2B5EF4-FFF2-40B4-BE49-F238E27FC236}">
                <a16:creationId xmlns:a16="http://schemas.microsoft.com/office/drawing/2014/main" id="{3646759E-FC1A-4FE3-BC68-6070769DEB88}"/>
              </a:ext>
            </a:extLst>
          </p:cNvPr>
          <p:cNvSpPr>
            <a:spLocks noGrp="1"/>
          </p:cNvSpPr>
          <p:nvPr>
            <p:ph type="sldNum" sz="quarter" idx="12"/>
          </p:nvPr>
        </p:nvSpPr>
        <p:spPr>
          <a:xfrm>
            <a:off x="6457950" y="6356351"/>
            <a:ext cx="2057400" cy="365125"/>
          </a:xfrm>
        </p:spPr>
        <p:txBody>
          <a:bodyPr/>
          <a:lstStyle/>
          <a:p>
            <a:fld id="{DCAC4D16-DE89-4A67-8F64-46EC2CA03E63}" type="slidenum">
              <a:rPr lang="en-US" smtClean="0"/>
              <a:t>9</a:t>
            </a:fld>
            <a:endParaRPr lang="en-US"/>
          </a:p>
        </p:txBody>
      </p:sp>
      <p:pic>
        <p:nvPicPr>
          <p:cNvPr id="3" name="Small_volume_control">
            <a:hlinkClick r:id="" action="ppaction://media"/>
            <a:extLst>
              <a:ext uri="{FF2B5EF4-FFF2-40B4-BE49-F238E27FC236}">
                <a16:creationId xmlns:a16="http://schemas.microsoft.com/office/drawing/2014/main" id="{60195C4D-90E6-4567-90D1-368CD8390CA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2115" y="1750385"/>
            <a:ext cx="8339769" cy="4691121"/>
          </a:xfrm>
          <a:prstGeom prst="rect">
            <a:avLst/>
          </a:prstGeom>
        </p:spPr>
      </p:pic>
    </p:spTree>
    <p:extLst>
      <p:ext uri="{BB962C8B-B14F-4D97-AF65-F5344CB8AC3E}">
        <p14:creationId xmlns:p14="http://schemas.microsoft.com/office/powerpoint/2010/main" val="2925245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6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TotalTime>
  <Words>1220</Words>
  <Application>Microsoft Macintosh PowerPoint</Application>
  <PresentationFormat>On-screen Show (4:3)</PresentationFormat>
  <Paragraphs>158</Paragraphs>
  <Slides>10</Slides>
  <Notes>10</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Arial</vt:lpstr>
      <vt:lpstr>Calibri</vt:lpstr>
      <vt:lpstr>Calibri Light</vt:lpstr>
      <vt:lpstr>Cambria Math</vt:lpstr>
      <vt:lpstr>CMR10</vt:lpstr>
      <vt:lpstr>Segoe UI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Xu, Siyi</dc:creator>
  <cp:lastModifiedBy>Wood, Robert J.</cp:lastModifiedBy>
  <cp:revision>5</cp:revision>
  <dcterms:created xsi:type="dcterms:W3CDTF">2022-04-14T16:54:57Z</dcterms:created>
  <dcterms:modified xsi:type="dcterms:W3CDTF">2022-04-14T17:28:43Z</dcterms:modified>
</cp:coreProperties>
</file>