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
  </p:notesMasterIdLst>
  <p:sldIdLst>
    <p:sldId id="256" r:id="rId2"/>
    <p:sldId id="257" r:id="rId3"/>
    <p:sldId id="269" r:id="rId4"/>
    <p:sldId id="1107" r:id="rId5"/>
    <p:sldId id="1106" r:id="rId6"/>
    <p:sldId id="268" r:id="rId7"/>
    <p:sldId id="44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96" userDrawn="1">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BPlxdDXd6qX+gyfRMjbTw4Q6D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K" initials="" lastIdx="13" clrIdx="0"/>
  <p:cmAuthor id="1" name="Lydia Kavraki"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7"/>
    <p:restoredTop sz="56773" autoAdjust="0"/>
  </p:normalViewPr>
  <p:slideViewPr>
    <p:cSldViewPr snapToGrid="0">
      <p:cViewPr varScale="1">
        <p:scale>
          <a:sx n="61" d="100"/>
          <a:sy n="61" d="100"/>
        </p:scale>
        <p:origin x="1944" y="200"/>
      </p:cViewPr>
      <p:guideLst>
        <p:guide orient="horz" pos="249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customschemas.google.com/relationships/presentationmetadata" Target="meta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a:t>
            </a:r>
            <a:r>
              <a:rPr lang="en-US" dirty="0"/>
              <a:t>am Lydia </a:t>
            </a:r>
            <a:r>
              <a:rPr lang="en-US" dirty="0" err="1"/>
              <a:t>Kavraki</a:t>
            </a:r>
            <a:r>
              <a:rPr lang="en-US" dirty="0"/>
              <a:t> and I will be presenting progress on the NRI project Robotic Collaboration through Scalable reactive synthesis. Moshe </a:t>
            </a:r>
            <a:r>
              <a:rPr lang="en-US" dirty="0" err="1"/>
              <a:t>Vardi</a:t>
            </a:r>
            <a:r>
              <a:rPr lang="en-US" dirty="0"/>
              <a:t> and I are co-</a:t>
            </a:r>
            <a:r>
              <a:rPr lang="en-US" dirty="0" err="1"/>
              <a:t>Pis</a:t>
            </a:r>
            <a:r>
              <a:rPr lang="en-US" dirty="0"/>
              <a:t> of this project at Rice University. </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our project we study human robot collaboration in the context of complex tasks with emphasis on manipulation. To guarantee properties such as safety, we need some formal model of how the human and robot interact. We then treat this model as a game where our goal is to synthesize a policy, a mapping from states to actions, that tells the robot what to do whenever something goes wrong.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year we continues our work on incorporating stochastic agent models</a:t>
            </a:r>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There are many scenarios where we may want stochastic actions: Consider our example execution in this slide. If we have data that supports a belief the human will be helpful, the robot can choose to build the arc close to the human (instead of far from the human) and take advantage of the human’s help as shown in figure on the right.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The problem we are considering is the following: Given a finite-horizon temporal specification and a </a:t>
            </a:r>
            <a:r>
              <a:rPr lang="en-US" b="1" dirty="0"/>
              <a:t>stochastic </a:t>
            </a:r>
            <a:r>
              <a:rPr lang="en-US" dirty="0"/>
              <a:t>model of possible human-robot actions, synthesize a policy to </a:t>
            </a:r>
            <a:r>
              <a:rPr lang="en-US" b="1" dirty="0"/>
              <a:t>maximize the probability </a:t>
            </a:r>
            <a:r>
              <a:rPr lang="en-US" dirty="0"/>
              <a:t>of task completion.</a:t>
            </a: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9645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this problem: </a:t>
            </a:r>
          </a:p>
          <a:p>
            <a:r>
              <a:rPr lang="en-US" dirty="0"/>
              <a:t>We need to carefully define our manipulation domain.</a:t>
            </a:r>
          </a:p>
          <a:p>
            <a:r>
              <a:rPr lang="en-US" dirty="0"/>
              <a:t>We have probabilistic models for the robot and human represented with MDPs.</a:t>
            </a:r>
          </a:p>
          <a:p>
            <a:r>
              <a:rPr lang="en-US" sz="1200" b="0" i="0" u="none" strike="noStrike" cap="none" dirty="0">
                <a:solidFill>
                  <a:schemeClr val="dk1"/>
                </a:solidFill>
                <a:effectLst/>
                <a:latin typeface="Calibri"/>
                <a:ea typeface="Calibri"/>
                <a:cs typeface="Calibri"/>
                <a:sym typeface="Lucida Grande"/>
              </a:rPr>
              <a:t>We Combine the robot and human models to a manipulation MDP by solving two main challenges (namely whose turn is it and how to resolve conflicts)</a:t>
            </a:r>
          </a:p>
          <a:p>
            <a:endParaRPr lang="en-US" sz="1200" b="0" i="0" u="none" strike="noStrike" cap="none" dirty="0">
              <a:solidFill>
                <a:schemeClr val="dk1"/>
              </a:solidFill>
              <a:effectLst/>
              <a:latin typeface="Calibri"/>
              <a:ea typeface="Calibri"/>
              <a:cs typeface="Calibri"/>
              <a:sym typeface="Lucida Grande"/>
            </a:endParaRPr>
          </a:p>
          <a:p>
            <a:endParaRPr lang="en-US" sz="1200" b="0" i="0" u="none" strike="noStrike" cap="none" dirty="0">
              <a:solidFill>
                <a:schemeClr val="dk1"/>
              </a:solidFill>
              <a:effectLst/>
              <a:latin typeface="Calibri"/>
              <a:ea typeface="Calibri"/>
              <a:cs typeface="Calibri"/>
              <a:sym typeface="Lucida Grande"/>
            </a:endParaRPr>
          </a:p>
          <a:p>
            <a:r>
              <a:rPr lang="en-US" sz="1200" b="0" i="0" u="none" strike="noStrike" cap="none" dirty="0">
                <a:solidFill>
                  <a:schemeClr val="dk1"/>
                </a:solidFill>
                <a:effectLst/>
                <a:latin typeface="Calibri"/>
                <a:ea typeface="Calibri"/>
                <a:cs typeface="Calibri"/>
                <a:sym typeface="Lucida Grande"/>
              </a:rPr>
              <a:t>========</a:t>
            </a:r>
          </a:p>
          <a:p>
            <a:r>
              <a:rPr lang="en-US" sz="1200" b="0" i="0" u="none" strike="noStrike" cap="none" dirty="0">
                <a:solidFill>
                  <a:schemeClr val="dk1"/>
                </a:solidFill>
                <a:effectLst/>
                <a:latin typeface="Calibri"/>
                <a:ea typeface="Calibri"/>
                <a:cs typeface="Calibri"/>
                <a:sym typeface="Lucida Grande"/>
              </a:rPr>
              <a:t>I will not go into details here but we can do this in a way that the robot always defers to the human.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80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sz="1200" b="0" i="0" u="none" strike="noStrike" cap="none" dirty="0">
                <a:solidFill>
                  <a:schemeClr val="dk1"/>
                </a:solidFill>
                <a:effectLst/>
                <a:latin typeface="Calibri"/>
                <a:ea typeface="Calibri"/>
                <a:cs typeface="Calibri"/>
                <a:sym typeface="Calibri"/>
              </a:rPr>
              <a:t>Then we perform symbolic synthesis via binary decision diagrams to obtain a policy.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We show how to obtain encoding that are specific to robotic domains and improve scalability </a:t>
            </a:r>
          </a:p>
          <a:p>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t>
            </a:r>
          </a:p>
          <a:p>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Hence we are left with a transition system and a DFA obtained from the task specification</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We now exploit our earlier work on this project that showed how to achieve symbolic synthesis using binary decision diagrams. BDDs.</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Scalability is always an issue in synthesis when BDDs are used. We explored different encoding for manipulation domains showing their advantages and disadvantages. </a:t>
            </a:r>
          </a:p>
        </p:txBody>
      </p:sp>
    </p:spTree>
    <p:extLst>
      <p:ext uri="{BB962C8B-B14F-4D97-AF65-F5344CB8AC3E}">
        <p14:creationId xmlns:p14="http://schemas.microsoft.com/office/powerpoint/2010/main" val="1398472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We demonstrate here </a:t>
            </a:r>
            <a:r>
              <a:rPr lang="en-US" sz="2600" dirty="0"/>
              <a:t>two example behaviors</a:t>
            </a:r>
          </a:p>
          <a:p>
            <a:pPr lvl="1" indent="-457200">
              <a:buSzPts val="2800"/>
            </a:pPr>
            <a:r>
              <a:rPr lang="en-US" sz="2200" dirty="0"/>
              <a:t>Top part - The robot can complete the task despite an adversarial human</a:t>
            </a:r>
          </a:p>
          <a:p>
            <a:pPr lvl="1" indent="-457200">
              <a:buSzPts val="2800"/>
            </a:pPr>
            <a:r>
              <a:rPr lang="en-US" sz="2200" dirty="0"/>
              <a:t>Bottom part -- The robot and human can cooperate efficiently if the human is helpful</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782069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a:t>Introduced probabilistic synthesis for robot manipulation</a:t>
            </a:r>
          </a:p>
          <a:p>
            <a:r>
              <a:rPr lang="en-US" dirty="0"/>
              <a:t>Showed better encodings for symbolic synthesis for robotics</a:t>
            </a:r>
          </a:p>
          <a:p>
            <a:r>
              <a:rPr lang="en-US" dirty="0"/>
              <a:t>Tools are available on </a:t>
            </a:r>
            <a:r>
              <a:rPr lang="en-US" dirty="0" err="1"/>
              <a:t>Github</a:t>
            </a:r>
            <a:r>
              <a:rPr lang="en-US"/>
              <a:t> </a:t>
            </a:r>
            <a:endParaRPr lang="en-US" dirty="0"/>
          </a:p>
        </p:txBody>
      </p:sp>
    </p:spTree>
    <p:extLst>
      <p:ext uri="{BB962C8B-B14F-4D97-AF65-F5344CB8AC3E}">
        <p14:creationId xmlns:p14="http://schemas.microsoft.com/office/powerpoint/2010/main" val="132364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F5496"/>
              </a:buClr>
              <a:buSzPts val="6000"/>
              <a:buFont typeface="Calibri"/>
              <a:buNone/>
              <a:defRPr sz="6000">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Calibri"/>
              <a:buNone/>
              <a:defRPr>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Calibri"/>
              <a:buNone/>
              <a:defRPr>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Calibri"/>
              <a:buNone/>
              <a:defRPr>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6000"/>
              <a:buFont typeface="Calibri"/>
              <a:buNone/>
              <a:defRPr sz="6000">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Calibri"/>
              <a:buNone/>
              <a:defRPr>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Calibri"/>
              <a:buNone/>
              <a:defRPr>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4400"/>
              <a:buFont typeface="Calibri"/>
              <a:buNone/>
              <a:defRPr>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3200"/>
              <a:buFont typeface="Calibri"/>
              <a:buNone/>
              <a:defRPr sz="3200">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F5496"/>
              </a:buClr>
              <a:buSzPts val="3200"/>
              <a:buFont typeface="Calibri"/>
              <a:buNone/>
              <a:defRPr sz="3200">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F5496"/>
              </a:buClr>
              <a:buSzPts val="4400"/>
              <a:buFont typeface="Calibri"/>
              <a:buNone/>
              <a:defRPr sz="4400" b="0" i="0" u="none" strike="noStrike" cap="none">
                <a:solidFill>
                  <a:srgbClr val="2F549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685364" y="144509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2F5496"/>
              </a:buClr>
              <a:buSzPct val="100000"/>
              <a:buFont typeface="Calibri"/>
              <a:buNone/>
            </a:pPr>
            <a:r>
              <a:rPr lang="en-US" dirty="0"/>
              <a:t>Robotic Collaboration Through Scalable Reactive Synthesis</a:t>
            </a:r>
            <a:endParaRPr dirty="0"/>
          </a:p>
        </p:txBody>
      </p:sp>
      <p:sp>
        <p:nvSpPr>
          <p:cNvPr id="90" name="Google Shape;90;p1"/>
          <p:cNvSpPr txBox="1">
            <a:spLocks noGrp="1"/>
          </p:cNvSpPr>
          <p:nvPr>
            <p:ph type="subTitle" idx="1"/>
          </p:nvPr>
        </p:nvSpPr>
        <p:spPr>
          <a:xfrm>
            <a:off x="1470211" y="4337143"/>
            <a:ext cx="9144000" cy="1655762"/>
          </a:xfrm>
          <a:prstGeom prst="rect">
            <a:avLst/>
          </a:prstGeom>
          <a:noFill/>
          <a:ln>
            <a:noFill/>
          </a:ln>
        </p:spPr>
        <p:txBody>
          <a:bodyPr spcFirstLastPara="1" wrap="square" lIns="91425" tIns="45700" rIns="91425" bIns="45700" anchor="t" anchorCtr="0">
            <a:normAutofit/>
          </a:bodyPr>
          <a:lstStyle/>
          <a:p>
            <a:pPr marL="0" indent="0">
              <a:spcBef>
                <a:spcPts val="0"/>
              </a:spcBef>
              <a:buSzPts val="2800"/>
            </a:pPr>
            <a:r>
              <a:rPr lang="en-US" sz="2800" dirty="0"/>
              <a:t>NSF NRI FND: 1830549</a:t>
            </a:r>
          </a:p>
          <a:p>
            <a:pPr marL="0" lvl="0" indent="0" algn="ctr" rtl="0">
              <a:lnSpc>
                <a:spcPct val="90000"/>
              </a:lnSpc>
              <a:spcBef>
                <a:spcPts val="0"/>
              </a:spcBef>
              <a:spcAft>
                <a:spcPts val="0"/>
              </a:spcAft>
              <a:buClr>
                <a:schemeClr val="dk1"/>
              </a:buClr>
              <a:buSzPts val="2800"/>
              <a:buNone/>
            </a:pPr>
            <a:r>
              <a:rPr lang="en-US" sz="2800" dirty="0"/>
              <a:t>PIs: Lydia E. </a:t>
            </a:r>
            <a:r>
              <a:rPr lang="en-US" sz="2800" dirty="0" err="1"/>
              <a:t>Kavraki</a:t>
            </a:r>
            <a:r>
              <a:rPr lang="en-US" sz="2800" dirty="0"/>
              <a:t> and Moshe Y. </a:t>
            </a:r>
            <a:r>
              <a:rPr lang="en-US" sz="2800" dirty="0" err="1"/>
              <a:t>Vardi</a:t>
            </a:r>
            <a:endParaRPr dirty="0"/>
          </a:p>
        </p:txBody>
      </p:sp>
      <p:cxnSp>
        <p:nvCxnSpPr>
          <p:cNvPr id="91" name="Google Shape;91;p1"/>
          <p:cNvCxnSpPr/>
          <p:nvPr/>
        </p:nvCxnSpPr>
        <p:spPr>
          <a:xfrm>
            <a:off x="2128058" y="3940233"/>
            <a:ext cx="8113222" cy="0"/>
          </a:xfrm>
          <a:prstGeom prst="straightConnector1">
            <a:avLst/>
          </a:prstGeom>
          <a:noFill/>
          <a:ln w="12700" cap="flat" cmpd="sng">
            <a:solidFill>
              <a:schemeClr val="accent1"/>
            </a:solidFill>
            <a:prstDash val="solid"/>
            <a:miter lim="800000"/>
            <a:headEnd type="none" w="sm" len="sm"/>
            <a:tailEnd type="none" w="sm" len="sm"/>
          </a:ln>
        </p:spPr>
      </p:cxnSp>
      <p:pic>
        <p:nvPicPr>
          <p:cNvPr id="5" name="Picture 4" descr="A picture containing table&#10;&#10;Description automatically generated">
            <a:extLst>
              <a:ext uri="{FF2B5EF4-FFF2-40B4-BE49-F238E27FC236}">
                <a16:creationId xmlns:a16="http://schemas.microsoft.com/office/drawing/2014/main" id="{C287EF3F-0808-3B41-95EF-398BD494F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493" y="5804452"/>
            <a:ext cx="4621697" cy="10535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10490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3600"/>
              <a:t>Robotic Collaboration Through Scalable Reactive Synthesis</a:t>
            </a:r>
            <a:endParaRPr sz="3600"/>
          </a:p>
        </p:txBody>
      </p:sp>
      <p:sp>
        <p:nvSpPr>
          <p:cNvPr id="98" name="Google Shape;98;p2"/>
          <p:cNvSpPr txBox="1">
            <a:spLocks noGrp="1"/>
          </p:cNvSpPr>
          <p:nvPr>
            <p:ph type="body" idx="1"/>
          </p:nvPr>
        </p:nvSpPr>
        <p:spPr>
          <a:xfrm>
            <a:off x="888076" y="1592869"/>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b="1"/>
              <a:t>Motivation:</a:t>
            </a:r>
            <a:r>
              <a:rPr lang="en-US"/>
              <a:t> We want </a:t>
            </a:r>
            <a:r>
              <a:rPr lang="en-US" sz="2800"/>
              <a:t>humans and robots to safely and effectively collaborate on complex tasks</a:t>
            </a:r>
            <a:endParaRPr/>
          </a:p>
          <a:p>
            <a:pPr marL="0" lvl="0" indent="0" algn="l" rtl="0">
              <a:lnSpc>
                <a:spcPct val="90000"/>
              </a:lnSpc>
              <a:spcBef>
                <a:spcPts val="1000"/>
              </a:spcBef>
              <a:spcAft>
                <a:spcPts val="0"/>
              </a:spcAft>
              <a:buClr>
                <a:schemeClr val="dk1"/>
              </a:buClr>
              <a:buSzPts val="2800"/>
              <a:buNone/>
            </a:pPr>
            <a:r>
              <a:rPr lang="en-US" b="1"/>
              <a:t>Overall Approach:</a:t>
            </a:r>
            <a:r>
              <a:rPr lang="en-US"/>
              <a:t> W</a:t>
            </a:r>
            <a:r>
              <a:rPr lang="en-US" sz="2800"/>
              <a:t>e formally model the human-robot ensemble as a game in order to provide formal guarantees such as:</a:t>
            </a:r>
            <a:endParaRPr/>
          </a:p>
          <a:p>
            <a:pPr marL="457200" lvl="1" indent="0" algn="l" rtl="0">
              <a:lnSpc>
                <a:spcPct val="90000"/>
              </a:lnSpc>
              <a:spcBef>
                <a:spcPts val="500"/>
              </a:spcBef>
              <a:spcAft>
                <a:spcPts val="0"/>
              </a:spcAft>
              <a:buClr>
                <a:schemeClr val="dk1"/>
              </a:buClr>
              <a:buSzPts val="2400"/>
              <a:buNone/>
            </a:pPr>
            <a:r>
              <a:rPr lang="en-US"/>
              <a:t>Safety</a:t>
            </a:r>
            <a:endParaRPr/>
          </a:p>
          <a:p>
            <a:pPr marL="457200" lvl="1" indent="0" algn="l" rtl="0">
              <a:lnSpc>
                <a:spcPct val="90000"/>
              </a:lnSpc>
              <a:spcBef>
                <a:spcPts val="500"/>
              </a:spcBef>
              <a:spcAft>
                <a:spcPts val="0"/>
              </a:spcAft>
              <a:buClr>
                <a:schemeClr val="dk1"/>
              </a:buClr>
              <a:buSzPts val="2400"/>
              <a:buNone/>
            </a:pPr>
            <a:r>
              <a:rPr lang="en-US"/>
              <a:t>Optimality</a:t>
            </a:r>
            <a:endParaRPr/>
          </a:p>
          <a:p>
            <a:pPr marL="457200" lvl="1" indent="0" algn="l" rtl="0">
              <a:lnSpc>
                <a:spcPct val="90000"/>
              </a:lnSpc>
              <a:spcBef>
                <a:spcPts val="500"/>
              </a:spcBef>
              <a:spcAft>
                <a:spcPts val="0"/>
              </a:spcAft>
              <a:buClr>
                <a:schemeClr val="dk1"/>
              </a:buClr>
              <a:buSzPts val="2400"/>
              <a:buNone/>
            </a:pPr>
            <a:r>
              <a:rPr lang="en-US"/>
              <a:t>Correctness</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
        <p:nvSpPr>
          <p:cNvPr id="99" name="Google Shape;9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0" name="Google Shape;100;p2"/>
          <p:cNvPicPr preferRelativeResize="0"/>
          <p:nvPr/>
        </p:nvPicPr>
        <p:blipFill rotWithShape="1">
          <a:blip r:embed="rId3">
            <a:alphaModFix/>
          </a:blip>
          <a:srcRect/>
          <a:stretch/>
        </p:blipFill>
        <p:spPr>
          <a:xfrm>
            <a:off x="1189555" y="4611278"/>
            <a:ext cx="9912642" cy="1745072"/>
          </a:xfrm>
          <a:prstGeom prst="rect">
            <a:avLst/>
          </a:prstGeom>
          <a:noFill/>
          <a:ln>
            <a:noFill/>
          </a:ln>
        </p:spPr>
      </p:pic>
      <p:grpSp>
        <p:nvGrpSpPr>
          <p:cNvPr id="3" name="Group 2">
            <a:extLst>
              <a:ext uri="{FF2B5EF4-FFF2-40B4-BE49-F238E27FC236}">
                <a16:creationId xmlns:a16="http://schemas.microsoft.com/office/drawing/2014/main" id="{14E895A9-5FC7-4282-9FC7-BD639B973E83}"/>
              </a:ext>
            </a:extLst>
          </p:cNvPr>
          <p:cNvGrpSpPr/>
          <p:nvPr/>
        </p:nvGrpSpPr>
        <p:grpSpPr>
          <a:xfrm>
            <a:off x="2036989" y="4773592"/>
            <a:ext cx="8401050" cy="149472"/>
            <a:chOff x="2036989" y="4773592"/>
            <a:chExt cx="8401050" cy="149472"/>
          </a:xfrm>
        </p:grpSpPr>
        <p:sp>
          <p:nvSpPr>
            <p:cNvPr id="2" name="Rectangle 1">
              <a:extLst>
                <a:ext uri="{FF2B5EF4-FFF2-40B4-BE49-F238E27FC236}">
                  <a16:creationId xmlns:a16="http://schemas.microsoft.com/office/drawing/2014/main" id="{66B0CC49-97A1-47F0-875C-F9EC3EA6825C}"/>
                </a:ext>
              </a:extLst>
            </p:cNvPr>
            <p:cNvSpPr/>
            <p:nvPr/>
          </p:nvSpPr>
          <p:spPr>
            <a:xfrm>
              <a:off x="2036989" y="4788355"/>
              <a:ext cx="244929" cy="8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A74EFD2-6837-4A1C-B9B4-86ED302ECAFC}"/>
                </a:ext>
              </a:extLst>
            </p:cNvPr>
            <p:cNvSpPr/>
            <p:nvPr/>
          </p:nvSpPr>
          <p:spPr>
            <a:xfrm>
              <a:off x="3863068" y="4833258"/>
              <a:ext cx="244929" cy="8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1A6E5A-8582-4909-BABA-545E13975BBD}"/>
                </a:ext>
              </a:extLst>
            </p:cNvPr>
            <p:cNvSpPr/>
            <p:nvPr/>
          </p:nvSpPr>
          <p:spPr>
            <a:xfrm>
              <a:off x="5324475" y="4776109"/>
              <a:ext cx="244929" cy="8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5E7BED-B961-4BBC-A1D0-469D733095AF}"/>
                </a:ext>
              </a:extLst>
            </p:cNvPr>
            <p:cNvSpPr/>
            <p:nvPr/>
          </p:nvSpPr>
          <p:spPr>
            <a:xfrm>
              <a:off x="7028089" y="4821012"/>
              <a:ext cx="244929" cy="8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68320E-EC4A-4917-8114-EB2119CE90FD}"/>
                </a:ext>
              </a:extLst>
            </p:cNvPr>
            <p:cNvSpPr/>
            <p:nvPr/>
          </p:nvSpPr>
          <p:spPr>
            <a:xfrm>
              <a:off x="8584746" y="4773592"/>
              <a:ext cx="244929" cy="8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2CE4A6-D40C-4C2B-A3CB-E85FA80D703A}"/>
                </a:ext>
              </a:extLst>
            </p:cNvPr>
            <p:cNvSpPr/>
            <p:nvPr/>
          </p:nvSpPr>
          <p:spPr>
            <a:xfrm>
              <a:off x="10193110" y="4788787"/>
              <a:ext cx="244929" cy="89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10490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about Stochastic Actions?</a:t>
            </a:r>
            <a:endParaRPr dirty="0"/>
          </a:p>
        </p:txBody>
      </p:sp>
      <p:sp>
        <p:nvSpPr>
          <p:cNvPr id="99" name="Google Shape;9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5" name="Text Placeholder 4">
            <a:extLst>
              <a:ext uri="{FF2B5EF4-FFF2-40B4-BE49-F238E27FC236}">
                <a16:creationId xmlns:a16="http://schemas.microsoft.com/office/drawing/2014/main" id="{AF3F2A33-B554-EA4C-AF41-92DBCA0186CB}"/>
              </a:ext>
            </a:extLst>
          </p:cNvPr>
          <p:cNvSpPr>
            <a:spLocks noGrp="1"/>
          </p:cNvSpPr>
          <p:nvPr>
            <p:ph type="body" idx="1"/>
          </p:nvPr>
        </p:nvSpPr>
        <p:spPr>
          <a:xfrm>
            <a:off x="838200" y="1549180"/>
            <a:ext cx="10515600" cy="4351338"/>
          </a:xfrm>
        </p:spPr>
        <p:txBody>
          <a:bodyPr/>
          <a:lstStyle/>
          <a:p>
            <a:pPr marL="114300" indent="0">
              <a:buNone/>
            </a:pPr>
            <a:r>
              <a:rPr lang="en-US" dirty="0"/>
              <a:t>Given a finite-horizon temporal specification and a </a:t>
            </a:r>
            <a:r>
              <a:rPr lang="en-US" b="1" dirty="0"/>
              <a:t>stochastic </a:t>
            </a:r>
            <a:r>
              <a:rPr lang="en-US" dirty="0"/>
              <a:t>model of possible human-robot actions, synthesize a policy to </a:t>
            </a:r>
            <a:r>
              <a:rPr lang="en-US" b="1" dirty="0"/>
              <a:t>maximize the probability </a:t>
            </a:r>
            <a:r>
              <a:rPr lang="en-US" dirty="0"/>
              <a:t>of task completion.</a:t>
            </a:r>
          </a:p>
        </p:txBody>
      </p:sp>
      <p:pic>
        <p:nvPicPr>
          <p:cNvPr id="15" name="Picture 14">
            <a:extLst>
              <a:ext uri="{FF2B5EF4-FFF2-40B4-BE49-F238E27FC236}">
                <a16:creationId xmlns:a16="http://schemas.microsoft.com/office/drawing/2014/main" id="{FB1EED4E-3B57-B94B-A809-7F5B198B32FD}"/>
              </a:ext>
            </a:extLst>
          </p:cNvPr>
          <p:cNvPicPr>
            <a:picLocks noChangeAspect="1"/>
          </p:cNvPicPr>
          <p:nvPr/>
        </p:nvPicPr>
        <p:blipFill>
          <a:blip r:embed="rId3"/>
          <a:stretch>
            <a:fillRect/>
          </a:stretch>
        </p:blipFill>
        <p:spPr>
          <a:xfrm>
            <a:off x="2956602" y="3237615"/>
            <a:ext cx="6812196" cy="2221624"/>
          </a:xfrm>
          <a:prstGeom prst="rect">
            <a:avLst/>
          </a:prstGeom>
        </p:spPr>
      </p:pic>
      <p:sp>
        <p:nvSpPr>
          <p:cNvPr id="16" name="He, Wells, Kavraki, Vardi. Efficient Symbolic Reactive Synthesis for Finite Horizon Tasks. ICRA 2019">
            <a:extLst>
              <a:ext uri="{FF2B5EF4-FFF2-40B4-BE49-F238E27FC236}">
                <a16:creationId xmlns:a16="http://schemas.microsoft.com/office/drawing/2014/main" id="{27E10A12-4BC4-6846-8B82-55FD184B8649}"/>
              </a:ext>
            </a:extLst>
          </p:cNvPr>
          <p:cNvSpPr txBox="1"/>
          <p:nvPr/>
        </p:nvSpPr>
        <p:spPr>
          <a:xfrm>
            <a:off x="1108128" y="6053166"/>
            <a:ext cx="10515600" cy="698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145" rIns="32145">
            <a:spAutoFit/>
          </a:bodyPr>
          <a:lstStyle/>
          <a:p>
            <a:pPr lvl="0" algn="l">
              <a:defRPr sz="2000"/>
            </a:pPr>
            <a:r>
              <a:rPr sz="1969" dirty="0">
                <a:solidFill>
                  <a:srgbClr val="424443"/>
                </a:solidFill>
                <a:latin typeface="Helvetica Neue"/>
                <a:ea typeface="Helvetica Neue"/>
                <a:cs typeface="Helvetica Neue"/>
                <a:sym typeface="Helvetica Neue"/>
              </a:rPr>
              <a:t>Wells, </a:t>
            </a:r>
            <a:r>
              <a:rPr lang="en-US" sz="1969" dirty="0">
                <a:solidFill>
                  <a:srgbClr val="424443"/>
                </a:solidFill>
                <a:latin typeface="Helvetica Neue"/>
                <a:ea typeface="Helvetica Neue"/>
                <a:cs typeface="Helvetica Neue"/>
                <a:sym typeface="Helvetica Neue"/>
              </a:rPr>
              <a:t>M. </a:t>
            </a:r>
            <a:r>
              <a:rPr lang="en-US" sz="1969" dirty="0" err="1">
                <a:solidFill>
                  <a:srgbClr val="424443"/>
                </a:solidFill>
                <a:latin typeface="Helvetica Neue"/>
                <a:ea typeface="Helvetica Neue"/>
                <a:cs typeface="Helvetica Neue"/>
                <a:sym typeface="Helvetica Neue"/>
              </a:rPr>
              <a:t>Lahijanian</a:t>
            </a:r>
            <a:r>
              <a:rPr lang="en-US" sz="1969" dirty="0">
                <a:solidFill>
                  <a:srgbClr val="424443"/>
                </a:solidFill>
                <a:latin typeface="Helvetica Neue"/>
                <a:ea typeface="Helvetica Neue"/>
                <a:cs typeface="Helvetica Neue"/>
                <a:sym typeface="Helvetica Neue"/>
              </a:rPr>
              <a:t>, L.E. </a:t>
            </a:r>
            <a:r>
              <a:rPr sz="1969" dirty="0" err="1">
                <a:solidFill>
                  <a:srgbClr val="424443"/>
                </a:solidFill>
                <a:latin typeface="Helvetica Neue"/>
                <a:ea typeface="Helvetica Neue"/>
                <a:cs typeface="Helvetica Neue"/>
                <a:sym typeface="Helvetica Neue"/>
              </a:rPr>
              <a:t>Kavraki</a:t>
            </a:r>
            <a:r>
              <a:rPr sz="1969" dirty="0">
                <a:solidFill>
                  <a:srgbClr val="424443"/>
                </a:solidFill>
                <a:latin typeface="Helvetica Neue"/>
                <a:ea typeface="Helvetica Neue"/>
                <a:cs typeface="Helvetica Neue"/>
                <a:sym typeface="Helvetica Neue"/>
              </a:rPr>
              <a:t>, </a:t>
            </a:r>
            <a:r>
              <a:rPr lang="en-US" sz="1969" dirty="0">
                <a:solidFill>
                  <a:srgbClr val="424443"/>
                </a:solidFill>
                <a:latin typeface="Helvetica Neue"/>
                <a:ea typeface="Helvetica Neue"/>
                <a:cs typeface="Helvetica Neue"/>
                <a:sym typeface="Helvetica Neue"/>
              </a:rPr>
              <a:t>M.Y. </a:t>
            </a:r>
            <a:r>
              <a:rPr sz="1969" dirty="0" err="1">
                <a:solidFill>
                  <a:srgbClr val="424443"/>
                </a:solidFill>
                <a:latin typeface="Helvetica Neue"/>
                <a:ea typeface="Helvetica Neue"/>
                <a:cs typeface="Helvetica Neue"/>
                <a:sym typeface="Helvetica Neue"/>
              </a:rPr>
              <a:t>Vardi</a:t>
            </a:r>
            <a:r>
              <a:rPr sz="1969" dirty="0">
                <a:solidFill>
                  <a:srgbClr val="424443"/>
                </a:solidFill>
                <a:latin typeface="Helvetica Neue"/>
                <a:ea typeface="Helvetica Neue"/>
                <a:cs typeface="Helvetica Neue"/>
                <a:sym typeface="Helvetica Neue"/>
              </a:rPr>
              <a:t>.</a:t>
            </a:r>
            <a:r>
              <a:rPr lang="en-US" sz="1969" dirty="0">
                <a:solidFill>
                  <a:srgbClr val="424443"/>
                </a:solidFill>
                <a:latin typeface="Helvetica Neue"/>
                <a:ea typeface="Helvetica Neue"/>
                <a:cs typeface="Helvetica Neue"/>
                <a:sym typeface="Helvetica Neue"/>
              </a:rPr>
              <a:t> </a:t>
            </a:r>
            <a:r>
              <a:rPr lang="en-US" sz="1969" dirty="0"/>
              <a:t>Finite Horizon Synthesis for Probabilistic Manipulation Domains, ICRA 2021</a:t>
            </a:r>
            <a:r>
              <a:rPr sz="1969" dirty="0">
                <a:solidFill>
                  <a:srgbClr val="424443"/>
                </a:solidFill>
                <a:latin typeface="Helvetica Neue"/>
                <a:ea typeface="Helvetica Neue"/>
                <a:cs typeface="Helvetica Neue"/>
                <a:sym typeface="Helvetica Neue"/>
              </a:rPr>
              <a:t> </a:t>
            </a:r>
            <a:endParaRPr lang="en-US" sz="1969" dirty="0">
              <a:solidFill>
                <a:srgbClr val="424443"/>
              </a:solidFill>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D350F420-A332-4142-9312-C5DE8D2D954F}"/>
              </a:ext>
            </a:extLst>
          </p:cNvPr>
          <p:cNvSpPr txBox="1"/>
          <p:nvPr/>
        </p:nvSpPr>
        <p:spPr>
          <a:xfrm>
            <a:off x="9768798" y="4146698"/>
            <a:ext cx="1672253" cy="369332"/>
          </a:xfrm>
          <a:prstGeom prst="rect">
            <a:avLst/>
          </a:prstGeom>
          <a:noFill/>
        </p:spPr>
        <p:txBody>
          <a:bodyPr wrap="none" rtlCol="0">
            <a:spAutoFit/>
          </a:bodyPr>
          <a:lstStyle/>
          <a:p>
            <a:r>
              <a:rPr lang="en-US" sz="1800" dirty="0"/>
              <a:t>Helpful human</a:t>
            </a:r>
          </a:p>
        </p:txBody>
      </p:sp>
      <p:sp>
        <p:nvSpPr>
          <p:cNvPr id="18" name="TextBox 17">
            <a:extLst>
              <a:ext uri="{FF2B5EF4-FFF2-40B4-BE49-F238E27FC236}">
                <a16:creationId xmlns:a16="http://schemas.microsoft.com/office/drawing/2014/main" id="{D3E669C6-E6AF-C848-9138-152DB5A0AF9D}"/>
              </a:ext>
            </a:extLst>
          </p:cNvPr>
          <p:cNvSpPr txBox="1"/>
          <p:nvPr/>
        </p:nvSpPr>
        <p:spPr>
          <a:xfrm>
            <a:off x="1468919" y="4385923"/>
            <a:ext cx="2108269" cy="369332"/>
          </a:xfrm>
          <a:prstGeom prst="rect">
            <a:avLst/>
          </a:prstGeom>
          <a:noFill/>
        </p:spPr>
        <p:txBody>
          <a:bodyPr wrap="none" rtlCol="0">
            <a:spAutoFit/>
          </a:bodyPr>
          <a:lstStyle/>
          <a:p>
            <a:r>
              <a:rPr lang="en-US" sz="1800" dirty="0"/>
              <a:t>Adversarial human</a:t>
            </a:r>
          </a:p>
        </p:txBody>
      </p:sp>
      <p:sp>
        <p:nvSpPr>
          <p:cNvPr id="12" name="Rectangle 11">
            <a:extLst>
              <a:ext uri="{FF2B5EF4-FFF2-40B4-BE49-F238E27FC236}">
                <a16:creationId xmlns:a16="http://schemas.microsoft.com/office/drawing/2014/main" id="{2F7E1144-E4D6-8847-8271-8B812D39AB13}"/>
              </a:ext>
            </a:extLst>
          </p:cNvPr>
          <p:cNvSpPr/>
          <p:nvPr/>
        </p:nvSpPr>
        <p:spPr>
          <a:xfrm>
            <a:off x="3187537" y="4680402"/>
            <a:ext cx="288851" cy="28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A02E334-C7DE-574E-A90F-D74CF57AEE9C}"/>
              </a:ext>
            </a:extLst>
          </p:cNvPr>
          <p:cNvSpPr/>
          <p:nvPr/>
        </p:nvSpPr>
        <p:spPr>
          <a:xfrm>
            <a:off x="10134600" y="895424"/>
            <a:ext cx="288851" cy="28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A86E88C-94A4-DF44-9B7C-F81A6CDE3C3D}"/>
              </a:ext>
            </a:extLst>
          </p:cNvPr>
          <p:cNvSpPr/>
          <p:nvPr/>
        </p:nvSpPr>
        <p:spPr>
          <a:xfrm>
            <a:off x="6714460" y="4612814"/>
            <a:ext cx="288851" cy="28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79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0190-8ABE-F843-ACC7-8B8ABFF98CF0}"/>
              </a:ext>
            </a:extLst>
          </p:cNvPr>
          <p:cNvSpPr>
            <a:spLocks noGrp="1"/>
          </p:cNvSpPr>
          <p:nvPr>
            <p:ph type="title"/>
          </p:nvPr>
        </p:nvSpPr>
        <p:spPr/>
        <p:txBody>
          <a:bodyPr/>
          <a:lstStyle/>
          <a:p>
            <a:r>
              <a:rPr lang="en-US" dirty="0"/>
              <a:t>Formalizing Human-Robot Manipulation</a:t>
            </a:r>
          </a:p>
        </p:txBody>
      </p:sp>
      <p:sp>
        <p:nvSpPr>
          <p:cNvPr id="9" name="Text Placeholder 8">
            <a:extLst>
              <a:ext uri="{FF2B5EF4-FFF2-40B4-BE49-F238E27FC236}">
                <a16:creationId xmlns:a16="http://schemas.microsoft.com/office/drawing/2014/main" id="{FB23DBAA-F269-FE49-BFFC-FEDA07BF1928}"/>
              </a:ext>
            </a:extLst>
          </p:cNvPr>
          <p:cNvSpPr>
            <a:spLocks noGrp="1"/>
          </p:cNvSpPr>
          <p:nvPr>
            <p:ph type="body" idx="1"/>
          </p:nvPr>
        </p:nvSpPr>
        <p:spPr>
          <a:xfrm>
            <a:off x="838200" y="1489156"/>
            <a:ext cx="10515600" cy="4939924"/>
          </a:xfrm>
        </p:spPr>
        <p:txBody>
          <a:bodyPr>
            <a:normAutofit lnSpcReduction="10000"/>
          </a:bodyPr>
          <a:lstStyle/>
          <a:p>
            <a:r>
              <a:rPr lang="en-US" dirty="0"/>
              <a:t>Carefully define manipulation domain</a:t>
            </a:r>
          </a:p>
          <a:p>
            <a:r>
              <a:rPr lang="en-US" dirty="0"/>
              <a:t>Represent robot and human distributions with MDPs</a:t>
            </a:r>
          </a:p>
          <a:p>
            <a:endParaRPr lang="en-US" dirty="0"/>
          </a:p>
          <a:p>
            <a:endParaRPr lang="en-US" dirty="0"/>
          </a:p>
          <a:p>
            <a:endParaRPr lang="en-US" dirty="0"/>
          </a:p>
          <a:p>
            <a:endParaRPr lang="en-US" dirty="0"/>
          </a:p>
          <a:p>
            <a:endParaRPr lang="en-US" dirty="0"/>
          </a:p>
          <a:p>
            <a:endParaRPr lang="en-US" dirty="0"/>
          </a:p>
          <a:p>
            <a:endParaRPr lang="en-US" dirty="0"/>
          </a:p>
          <a:p>
            <a:r>
              <a:rPr lang="en-US" dirty="0"/>
              <a:t>Construct a MDP for the manipulation domain </a:t>
            </a:r>
          </a:p>
        </p:txBody>
      </p:sp>
      <p:sp>
        <p:nvSpPr>
          <p:cNvPr id="4" name="Slide Number Placeholder 3">
            <a:extLst>
              <a:ext uri="{FF2B5EF4-FFF2-40B4-BE49-F238E27FC236}">
                <a16:creationId xmlns:a16="http://schemas.microsoft.com/office/drawing/2014/main" id="{ADAE68B3-A1F2-5141-B4E4-3C09EA20B7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grpSp>
        <p:nvGrpSpPr>
          <p:cNvPr id="5" name="Group 4">
            <a:extLst>
              <a:ext uri="{FF2B5EF4-FFF2-40B4-BE49-F238E27FC236}">
                <a16:creationId xmlns:a16="http://schemas.microsoft.com/office/drawing/2014/main" id="{09C2945B-3252-3346-94DD-2B76B2E1A881}"/>
              </a:ext>
            </a:extLst>
          </p:cNvPr>
          <p:cNvGrpSpPr/>
          <p:nvPr/>
        </p:nvGrpSpPr>
        <p:grpSpPr>
          <a:xfrm>
            <a:off x="3040912" y="2708393"/>
            <a:ext cx="5569688" cy="3249237"/>
            <a:chOff x="1502262" y="4075979"/>
            <a:chExt cx="4495865" cy="2467221"/>
          </a:xfrm>
        </p:grpSpPr>
        <p:pic>
          <p:nvPicPr>
            <p:cNvPr id="6" name="Picture 5" descr="Shape, arrow&#10;&#10;Description automatically generated">
              <a:extLst>
                <a:ext uri="{FF2B5EF4-FFF2-40B4-BE49-F238E27FC236}">
                  <a16:creationId xmlns:a16="http://schemas.microsoft.com/office/drawing/2014/main" id="{8D2582E1-DB5B-4B41-A97D-7E54AB169113}"/>
                </a:ext>
              </a:extLst>
            </p:cNvPr>
            <p:cNvPicPr>
              <a:picLocks noChangeAspect="1"/>
            </p:cNvPicPr>
            <p:nvPr/>
          </p:nvPicPr>
          <p:blipFill>
            <a:blip r:embed="rId3"/>
            <a:stretch>
              <a:fillRect/>
            </a:stretch>
          </p:blipFill>
          <p:spPr>
            <a:xfrm>
              <a:off x="1502262" y="4075979"/>
              <a:ext cx="4495865" cy="2250145"/>
            </a:xfrm>
            <a:prstGeom prst="rect">
              <a:avLst/>
            </a:prstGeom>
          </p:spPr>
        </p:pic>
        <p:sp>
          <p:nvSpPr>
            <p:cNvPr id="7" name="Google Shape;128;p5">
              <a:extLst>
                <a:ext uri="{FF2B5EF4-FFF2-40B4-BE49-F238E27FC236}">
                  <a16:creationId xmlns:a16="http://schemas.microsoft.com/office/drawing/2014/main" id="{6F2DBADA-8B8F-274F-8451-748E4C24BB1F}"/>
                </a:ext>
              </a:extLst>
            </p:cNvPr>
            <p:cNvSpPr txBox="1"/>
            <p:nvPr/>
          </p:nvSpPr>
          <p:spPr>
            <a:xfrm>
              <a:off x="2128600" y="5958465"/>
              <a:ext cx="355074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0" i="0" u="none" strike="noStrike" cap="none" dirty="0">
                  <a:solidFill>
                    <a:schemeClr val="dk1"/>
                  </a:solidFill>
                  <a:latin typeface="Calibri"/>
                  <a:ea typeface="Calibri"/>
                  <a:cs typeface="Calibri"/>
                  <a:sym typeface="Calibri"/>
                </a:rPr>
                <a:t>Both human actions and robot actions have probabilistic models</a:t>
              </a:r>
              <a:endParaRPr sz="12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892994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689140" y="1449766"/>
            <a:ext cx="10387780" cy="8606972"/>
          </a:xfrm>
          <a:prstGeom prst="rect">
            <a:avLst/>
          </a:prstGeom>
          <a:noFill/>
        </p:spPr>
        <p:txBody>
          <a:bodyPr wrap="none" rtlCol="0">
            <a:spAutoFit/>
          </a:bodyPr>
          <a:lstStyle/>
          <a:p>
            <a:pPr marL="285736" indent="-285736" defTabSz="914353">
              <a:buFont typeface="Arial" panose="020B0604020202020204" pitchFamily="34" charset="0"/>
              <a:buChar char="•"/>
            </a:pPr>
            <a:r>
              <a:rPr lang="en-US" sz="2800" kern="1200" dirty="0">
                <a:solidFill>
                  <a:prstClr val="black"/>
                </a:solidFill>
                <a:latin typeface="Calibri" panose="020F0502020204030204" charset="0"/>
                <a:ea typeface="+mn-ea"/>
                <a:cs typeface="Calibri" panose="020F0502020204030204" charset="0"/>
              </a:rPr>
              <a:t>Two main parts to our problem: Transition System and DFA</a:t>
            </a:r>
          </a:p>
          <a:p>
            <a:pPr marL="285736" indent="-285736" defTabSz="914353">
              <a:buFont typeface="Arial" panose="020B0604020202020204" pitchFamily="34" charset="0"/>
              <a:buChar char="•"/>
            </a:pPr>
            <a:r>
              <a:rPr lang="en-US" sz="2800" kern="1200" dirty="0">
                <a:solidFill>
                  <a:prstClr val="black"/>
                </a:solidFill>
                <a:latin typeface="Calibri" panose="020F0502020204030204" charset="0"/>
                <a:ea typeface="+mn-ea"/>
                <a:cs typeface="Calibri" panose="020F0502020204030204" charset="0"/>
              </a:rPr>
              <a:t>Both given with respect to some Boolean variables</a:t>
            </a:r>
          </a:p>
          <a:p>
            <a:pPr marL="285736" indent="-285736" defTabSz="914353">
              <a:buFont typeface="Arial" panose="020B0604020202020204" pitchFamily="34" charset="0"/>
              <a:buChar char="•"/>
            </a:pPr>
            <a:r>
              <a:rPr lang="en-US" sz="2800" kern="1200" dirty="0">
                <a:solidFill>
                  <a:prstClr val="black"/>
                </a:solidFill>
                <a:latin typeface="Calibri" panose="020F0502020204030204" charset="0"/>
                <a:ea typeface="+mn-ea"/>
                <a:cs typeface="Calibri" panose="020F0502020204030204" charset="0"/>
              </a:rPr>
              <a:t>BDDs compactly represent Boolean functions and sets</a:t>
            </a:r>
          </a:p>
          <a:p>
            <a:pPr marL="285736" indent="-285736" defTabSz="914353">
              <a:buFont typeface="Arial" panose="020B0604020202020204" pitchFamily="34" charset="0"/>
              <a:buChar char="•"/>
            </a:pPr>
            <a:endParaRPr lang="en-US" sz="2800" b="1"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b="1"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r>
              <a:rPr lang="en-US" sz="2800" dirty="0">
                <a:latin typeface="Calibri"/>
                <a:cs typeface="Calibri"/>
                <a:sym typeface="Calibri"/>
              </a:rPr>
              <a:t>For scalability we analyzed different encodings for robotics:</a:t>
            </a:r>
          </a:p>
          <a:p>
            <a:pPr marL="914400" lvl="1" indent="-342900">
              <a:lnSpc>
                <a:spcPct val="90000"/>
              </a:lnSpc>
              <a:spcBef>
                <a:spcPts val="500"/>
              </a:spcBef>
              <a:buSzPts val="1800"/>
              <a:buFont typeface="Arial"/>
              <a:buChar char="•"/>
            </a:pPr>
            <a:r>
              <a:rPr lang="en-US" sz="2400" dirty="0">
                <a:latin typeface="Calibri"/>
                <a:cs typeface="Calibri"/>
                <a:sym typeface="Calibri"/>
              </a:rPr>
              <a:t>Integer (default)</a:t>
            </a:r>
          </a:p>
          <a:p>
            <a:pPr marL="914400" lvl="1" indent="-342900">
              <a:lnSpc>
                <a:spcPct val="90000"/>
              </a:lnSpc>
              <a:spcBef>
                <a:spcPts val="500"/>
              </a:spcBef>
              <a:buSzPts val="1800"/>
              <a:buFont typeface="Arial"/>
              <a:buChar char="•"/>
            </a:pPr>
            <a:r>
              <a:rPr lang="en-US" sz="2400" dirty="0">
                <a:latin typeface="Calibri"/>
                <a:cs typeface="Calibri"/>
                <a:sym typeface="Calibri"/>
              </a:rPr>
              <a:t>Object to Location Map (for each object, denote the location it occupies)</a:t>
            </a:r>
          </a:p>
          <a:p>
            <a:pPr marL="914400" lvl="1" indent="-342900">
              <a:lnSpc>
                <a:spcPct val="90000"/>
              </a:lnSpc>
              <a:spcBef>
                <a:spcPts val="500"/>
              </a:spcBef>
              <a:buSzPts val="1800"/>
              <a:buFont typeface="Arial"/>
              <a:buChar char="•"/>
            </a:pPr>
            <a:r>
              <a:rPr lang="en-US" sz="2400" dirty="0">
                <a:latin typeface="Calibri"/>
                <a:cs typeface="Calibri"/>
                <a:sym typeface="Calibri"/>
              </a:rPr>
              <a:t>Location to Object Map (for each location, denote the count of occupants)</a:t>
            </a:r>
          </a:p>
          <a:p>
            <a:pPr marL="285736" indent="-285736" defTabSz="914353">
              <a:buFont typeface="Arial" panose="020B0604020202020204" pitchFamily="34" charset="0"/>
              <a:buChar char="•"/>
            </a:pPr>
            <a:endParaRPr lang="en-US" sz="2800" b="1"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b="1"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b="1"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a:p>
            <a:pPr marL="285736" indent="-285736" defTabSz="914353">
              <a:buFont typeface="Arial" panose="020B0604020202020204" pitchFamily="34" charset="0"/>
              <a:buChar char="•"/>
            </a:pPr>
            <a:endParaRPr lang="en-US" sz="2800" kern="1200" dirty="0">
              <a:solidFill>
                <a:prstClr val="black"/>
              </a:solidFill>
              <a:latin typeface="Calibri" panose="020F0502020204030204" charset="0"/>
              <a:ea typeface="+mn-ea"/>
              <a:cs typeface="Calibri" panose="020F0502020204030204" charset="0"/>
            </a:endParaRPr>
          </a:p>
        </p:txBody>
      </p:sp>
      <p:sp>
        <p:nvSpPr>
          <p:cNvPr id="2" name="Title 1"/>
          <p:cNvSpPr>
            <a:spLocks noGrp="1"/>
          </p:cNvSpPr>
          <p:nvPr>
            <p:ph type="title"/>
          </p:nvPr>
        </p:nvSpPr>
        <p:spPr/>
        <p:txBody>
          <a:bodyPr/>
          <a:lstStyle/>
          <a:p>
            <a:pPr algn="l"/>
            <a:r>
              <a:rPr lang="en-US" sz="4000" dirty="0"/>
              <a:t>Symbolic Synthesis via Binary Decision Diagrams</a:t>
            </a:r>
          </a:p>
        </p:txBody>
      </p:sp>
      <p:sp>
        <p:nvSpPr>
          <p:cNvPr id="9" name="TextBox 8">
            <a:extLst>
              <a:ext uri="{FF2B5EF4-FFF2-40B4-BE49-F238E27FC236}">
                <a16:creationId xmlns:a16="http://schemas.microsoft.com/office/drawing/2014/main" id="{DE1C745E-A4D9-4F6A-82CB-289A5B7F2C0F}"/>
              </a:ext>
            </a:extLst>
          </p:cNvPr>
          <p:cNvSpPr txBox="1"/>
          <p:nvPr/>
        </p:nvSpPr>
        <p:spPr>
          <a:xfrm>
            <a:off x="412708" y="5873880"/>
            <a:ext cx="10515279" cy="646331"/>
          </a:xfrm>
          <a:prstGeom prst="rect">
            <a:avLst/>
          </a:prstGeom>
          <a:noFill/>
        </p:spPr>
        <p:txBody>
          <a:bodyPr wrap="square" rtlCol="0">
            <a:spAutoFit/>
          </a:bodyPr>
          <a:lstStyle/>
          <a:p>
            <a:pPr defTabSz="914353"/>
            <a:r>
              <a:rPr lang="en-US" sz="1800" kern="1200" dirty="0">
                <a:solidFill>
                  <a:prstClr val="black"/>
                </a:solidFill>
                <a:latin typeface="Calibri" panose="020F0502020204030204"/>
                <a:ea typeface="+mn-ea"/>
                <a:cs typeface="+mn-cs"/>
              </a:rPr>
              <a:t>R. E. Bryant, “Graph-based algorithms for </a:t>
            </a:r>
            <a:r>
              <a:rPr lang="en-US" sz="1800" kern="1200" dirty="0" err="1">
                <a:solidFill>
                  <a:prstClr val="black"/>
                </a:solidFill>
                <a:latin typeface="Calibri" panose="020F0502020204030204"/>
                <a:ea typeface="+mn-ea"/>
                <a:cs typeface="+mn-cs"/>
              </a:rPr>
              <a:t>boolean</a:t>
            </a:r>
            <a:r>
              <a:rPr lang="en-US" sz="1800" kern="1200" dirty="0">
                <a:solidFill>
                  <a:prstClr val="black"/>
                </a:solidFill>
                <a:latin typeface="Calibri" panose="020F0502020204030204"/>
                <a:ea typeface="+mn-ea"/>
                <a:cs typeface="+mn-cs"/>
              </a:rPr>
              <a:t> function manipulation,” IEEE Transactions on Computers, vol. 100, no. 8, pp. 677–691, 1986.</a:t>
            </a:r>
          </a:p>
        </p:txBody>
      </p:sp>
    </p:spTree>
    <p:extLst>
      <p:ext uri="{BB962C8B-B14F-4D97-AF65-F5344CB8AC3E}">
        <p14:creationId xmlns:p14="http://schemas.microsoft.com/office/powerpoint/2010/main" val="103404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9" name="Group 18">
            <a:extLst>
              <a:ext uri="{FF2B5EF4-FFF2-40B4-BE49-F238E27FC236}">
                <a16:creationId xmlns:a16="http://schemas.microsoft.com/office/drawing/2014/main" id="{C212ED2B-2720-4D97-9B33-6A30CD713B3E}"/>
              </a:ext>
            </a:extLst>
          </p:cNvPr>
          <p:cNvGrpSpPr/>
          <p:nvPr/>
        </p:nvGrpSpPr>
        <p:grpSpPr>
          <a:xfrm>
            <a:off x="775791" y="4681724"/>
            <a:ext cx="11240254" cy="1349142"/>
            <a:chOff x="946308" y="2194560"/>
            <a:chExt cx="11240254" cy="1349142"/>
          </a:xfrm>
        </p:grpSpPr>
        <p:grpSp>
          <p:nvGrpSpPr>
            <p:cNvPr id="20" name="Group 19">
              <a:extLst>
                <a:ext uri="{FF2B5EF4-FFF2-40B4-BE49-F238E27FC236}">
                  <a16:creationId xmlns:a16="http://schemas.microsoft.com/office/drawing/2014/main" id="{EDB8BBCC-8548-4CAF-B3FC-2B65FF3DC81B}"/>
                </a:ext>
              </a:extLst>
            </p:cNvPr>
            <p:cNvGrpSpPr/>
            <p:nvPr/>
          </p:nvGrpSpPr>
          <p:grpSpPr>
            <a:xfrm>
              <a:off x="946308" y="2212066"/>
              <a:ext cx="11166944" cy="1331636"/>
              <a:chOff x="946308" y="2212066"/>
              <a:chExt cx="11166944" cy="1331636"/>
            </a:xfrm>
          </p:grpSpPr>
          <p:grpSp>
            <p:nvGrpSpPr>
              <p:cNvPr id="26" name="Group 25">
                <a:extLst>
                  <a:ext uri="{FF2B5EF4-FFF2-40B4-BE49-F238E27FC236}">
                    <a16:creationId xmlns:a16="http://schemas.microsoft.com/office/drawing/2014/main" id="{8B347701-0AB5-47B8-AA9A-8BC5161D8ADC}"/>
                  </a:ext>
                </a:extLst>
              </p:cNvPr>
              <p:cNvGrpSpPr/>
              <p:nvPr/>
            </p:nvGrpSpPr>
            <p:grpSpPr>
              <a:xfrm>
                <a:off x="5436400" y="2212068"/>
                <a:ext cx="2186760" cy="1330979"/>
                <a:chOff x="4210361" y="1486104"/>
                <a:chExt cx="4141571" cy="2520780"/>
              </a:xfrm>
            </p:grpSpPr>
            <p:pic>
              <p:nvPicPr>
                <p:cNvPr id="38" name="Picture 37" descr="A picture containing indoor, person&#10;&#10;Description automatically generated">
                  <a:extLst>
                    <a:ext uri="{FF2B5EF4-FFF2-40B4-BE49-F238E27FC236}">
                      <a16:creationId xmlns:a16="http://schemas.microsoft.com/office/drawing/2014/main" id="{73B6EB85-FC1D-4455-9F31-A396643DE19E}"/>
                    </a:ext>
                  </a:extLst>
                </p:cNvPr>
                <p:cNvPicPr>
                  <a:picLocks noChangeAspect="1"/>
                </p:cNvPicPr>
                <p:nvPr/>
              </p:nvPicPr>
              <p:blipFill rotWithShape="1">
                <a:blip r:embed="rId3"/>
                <a:srcRect l="19650" t="16887" r="19850" b="17650"/>
                <a:stretch/>
              </p:blipFill>
              <p:spPr>
                <a:xfrm>
                  <a:off x="4210361" y="1486105"/>
                  <a:ext cx="4141571" cy="2520779"/>
                </a:xfrm>
                <a:prstGeom prst="rect">
                  <a:avLst/>
                </a:prstGeom>
              </p:spPr>
            </p:pic>
            <p:sp>
              <p:nvSpPr>
                <p:cNvPr id="39" name="Rectangle: Rounded Corners 38">
                  <a:extLst>
                    <a:ext uri="{FF2B5EF4-FFF2-40B4-BE49-F238E27FC236}">
                      <a16:creationId xmlns:a16="http://schemas.microsoft.com/office/drawing/2014/main" id="{76CF44A6-CDC2-42DA-9080-6548E3C371EE}"/>
                    </a:ext>
                  </a:extLst>
                </p:cNvPr>
                <p:cNvSpPr/>
                <p:nvPr/>
              </p:nvSpPr>
              <p:spPr>
                <a:xfrm>
                  <a:off x="4210361" y="1486104"/>
                  <a:ext cx="4141571" cy="2520779"/>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B3C2C84B-6D05-448D-975E-2424A19615BE}"/>
                  </a:ext>
                </a:extLst>
              </p:cNvPr>
              <p:cNvGrpSpPr/>
              <p:nvPr/>
            </p:nvGrpSpPr>
            <p:grpSpPr>
              <a:xfrm>
                <a:off x="7681446" y="2212724"/>
                <a:ext cx="2186761" cy="1330978"/>
                <a:chOff x="9133292" y="1486103"/>
                <a:chExt cx="4141572" cy="2520779"/>
              </a:xfrm>
            </p:grpSpPr>
            <p:pic>
              <p:nvPicPr>
                <p:cNvPr id="36" name="Picture 35" descr="A picture containing indoor&#10;&#10;Description automatically generated">
                  <a:extLst>
                    <a:ext uri="{FF2B5EF4-FFF2-40B4-BE49-F238E27FC236}">
                      <a16:creationId xmlns:a16="http://schemas.microsoft.com/office/drawing/2014/main" id="{7DAE1A47-B8D2-41A0-9428-C460184BF987}"/>
                    </a:ext>
                  </a:extLst>
                </p:cNvPr>
                <p:cNvPicPr>
                  <a:picLocks noChangeAspect="1"/>
                </p:cNvPicPr>
                <p:nvPr/>
              </p:nvPicPr>
              <p:blipFill rotWithShape="1">
                <a:blip r:embed="rId4"/>
                <a:srcRect l="19650" t="16887" r="19850" b="17649"/>
                <a:stretch/>
              </p:blipFill>
              <p:spPr>
                <a:xfrm>
                  <a:off x="9133293" y="1486104"/>
                  <a:ext cx="4141571" cy="2520778"/>
                </a:xfrm>
                <a:prstGeom prst="rect">
                  <a:avLst/>
                </a:prstGeom>
              </p:spPr>
            </p:pic>
            <p:sp>
              <p:nvSpPr>
                <p:cNvPr id="37" name="Rectangle: Rounded Corners 36">
                  <a:extLst>
                    <a:ext uri="{FF2B5EF4-FFF2-40B4-BE49-F238E27FC236}">
                      <a16:creationId xmlns:a16="http://schemas.microsoft.com/office/drawing/2014/main" id="{62A1ADF0-DBD6-47AE-8B8A-0C40984CA1AE}"/>
                    </a:ext>
                  </a:extLst>
                </p:cNvPr>
                <p:cNvSpPr/>
                <p:nvPr/>
              </p:nvSpPr>
              <p:spPr>
                <a:xfrm>
                  <a:off x="9133292" y="1486103"/>
                  <a:ext cx="4141571" cy="2520779"/>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descr="A picture containing indoor, person&#10;&#10;Description automatically generated">
                <a:extLst>
                  <a:ext uri="{FF2B5EF4-FFF2-40B4-BE49-F238E27FC236}">
                    <a16:creationId xmlns:a16="http://schemas.microsoft.com/office/drawing/2014/main" id="{6CE84E4C-A4F8-4475-B9C5-A6DD3ED8A748}"/>
                  </a:ext>
                </a:extLst>
              </p:cNvPr>
              <p:cNvPicPr>
                <a:picLocks noChangeAspect="1"/>
              </p:cNvPicPr>
              <p:nvPr/>
            </p:nvPicPr>
            <p:blipFill rotWithShape="1">
              <a:blip r:embed="rId5"/>
              <a:srcRect l="19650" t="16887" r="19850" b="17649"/>
              <a:stretch/>
            </p:blipFill>
            <p:spPr>
              <a:xfrm>
                <a:off x="3202208" y="2212068"/>
                <a:ext cx="2186760" cy="1330978"/>
              </a:xfrm>
              <a:prstGeom prst="rect">
                <a:avLst/>
              </a:prstGeom>
            </p:spPr>
          </p:pic>
          <p:sp>
            <p:nvSpPr>
              <p:cNvPr id="29" name="Rectangle: Rounded Corners 28">
                <a:extLst>
                  <a:ext uri="{FF2B5EF4-FFF2-40B4-BE49-F238E27FC236}">
                    <a16:creationId xmlns:a16="http://schemas.microsoft.com/office/drawing/2014/main" id="{B169D706-93ED-417D-96FB-91E4FC4B4430}"/>
                  </a:ext>
                </a:extLst>
              </p:cNvPr>
              <p:cNvSpPr/>
              <p:nvPr/>
            </p:nvSpPr>
            <p:spPr>
              <a:xfrm>
                <a:off x="3191355" y="2212066"/>
                <a:ext cx="2186760" cy="1330978"/>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2CF516C-013D-4638-9CDB-1961E534BF42}"/>
                  </a:ext>
                </a:extLst>
              </p:cNvPr>
              <p:cNvGrpSpPr/>
              <p:nvPr/>
            </p:nvGrpSpPr>
            <p:grpSpPr>
              <a:xfrm>
                <a:off x="946308" y="2212066"/>
                <a:ext cx="2186761" cy="1330980"/>
                <a:chOff x="946308" y="2212066"/>
                <a:chExt cx="2186761" cy="1330980"/>
              </a:xfrm>
            </p:grpSpPr>
            <p:pic>
              <p:nvPicPr>
                <p:cNvPr id="34" name="Picture 33" descr="A picture containing indoor, dark&#10;&#10;Description automatically generated">
                  <a:extLst>
                    <a:ext uri="{FF2B5EF4-FFF2-40B4-BE49-F238E27FC236}">
                      <a16:creationId xmlns:a16="http://schemas.microsoft.com/office/drawing/2014/main" id="{88EAC919-37BC-442C-89CA-FC536BEA31C8}"/>
                    </a:ext>
                  </a:extLst>
                </p:cNvPr>
                <p:cNvPicPr>
                  <a:picLocks noChangeAspect="1"/>
                </p:cNvPicPr>
                <p:nvPr/>
              </p:nvPicPr>
              <p:blipFill rotWithShape="1">
                <a:blip r:embed="rId6"/>
                <a:srcRect l="19650" t="16887" r="19850" b="17649"/>
                <a:stretch/>
              </p:blipFill>
              <p:spPr>
                <a:xfrm>
                  <a:off x="946308" y="2212066"/>
                  <a:ext cx="2186760" cy="1330977"/>
                </a:xfrm>
                <a:prstGeom prst="rect">
                  <a:avLst/>
                </a:prstGeom>
                <a:ln w="28575">
                  <a:noFill/>
                </a:ln>
              </p:spPr>
            </p:pic>
            <p:sp>
              <p:nvSpPr>
                <p:cNvPr id="35" name="Rectangle: Rounded Corners 34">
                  <a:extLst>
                    <a:ext uri="{FF2B5EF4-FFF2-40B4-BE49-F238E27FC236}">
                      <a16:creationId xmlns:a16="http://schemas.microsoft.com/office/drawing/2014/main" id="{15D9B8C9-E585-4487-BF55-03C1A56F0931}"/>
                    </a:ext>
                  </a:extLst>
                </p:cNvPr>
                <p:cNvSpPr/>
                <p:nvPr/>
              </p:nvSpPr>
              <p:spPr>
                <a:xfrm>
                  <a:off x="946309" y="2212068"/>
                  <a:ext cx="2186760" cy="1330978"/>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F10C18AF-C452-4ABF-887F-FD392D5B6A29}"/>
                  </a:ext>
                </a:extLst>
              </p:cNvPr>
              <p:cNvGrpSpPr/>
              <p:nvPr/>
            </p:nvGrpSpPr>
            <p:grpSpPr>
              <a:xfrm>
                <a:off x="9926492" y="2212068"/>
                <a:ext cx="2186760" cy="1330979"/>
                <a:chOff x="4210360" y="4325161"/>
                <a:chExt cx="4141571" cy="2520781"/>
              </a:xfrm>
            </p:grpSpPr>
            <p:pic>
              <p:nvPicPr>
                <p:cNvPr id="32" name="Picture 31">
                  <a:extLst>
                    <a:ext uri="{FF2B5EF4-FFF2-40B4-BE49-F238E27FC236}">
                      <a16:creationId xmlns:a16="http://schemas.microsoft.com/office/drawing/2014/main" id="{20BA0242-DE5C-4AAD-881C-2EAF985E4C02}"/>
                    </a:ext>
                  </a:extLst>
                </p:cNvPr>
                <p:cNvPicPr>
                  <a:picLocks noChangeAspect="1"/>
                </p:cNvPicPr>
                <p:nvPr/>
              </p:nvPicPr>
              <p:blipFill rotWithShape="1">
                <a:blip r:embed="rId7"/>
                <a:srcRect l="19650" t="16887" r="19850" b="17649"/>
                <a:stretch/>
              </p:blipFill>
              <p:spPr>
                <a:xfrm>
                  <a:off x="4210360" y="4325164"/>
                  <a:ext cx="4141571" cy="2520778"/>
                </a:xfrm>
                <a:prstGeom prst="rect">
                  <a:avLst/>
                </a:prstGeom>
              </p:spPr>
            </p:pic>
            <p:sp>
              <p:nvSpPr>
                <p:cNvPr id="33" name="Rectangle: Rounded Corners 32">
                  <a:extLst>
                    <a:ext uri="{FF2B5EF4-FFF2-40B4-BE49-F238E27FC236}">
                      <a16:creationId xmlns:a16="http://schemas.microsoft.com/office/drawing/2014/main" id="{79D7EFA8-3FD7-4CCF-ABAF-B0B27736DE1B}"/>
                    </a:ext>
                  </a:extLst>
                </p:cNvPr>
                <p:cNvSpPr/>
                <p:nvPr/>
              </p:nvSpPr>
              <p:spPr>
                <a:xfrm>
                  <a:off x="4210360" y="4325161"/>
                  <a:ext cx="4141571" cy="2520779"/>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TextBox 20">
              <a:extLst>
                <a:ext uri="{FF2B5EF4-FFF2-40B4-BE49-F238E27FC236}">
                  <a16:creationId xmlns:a16="http://schemas.microsoft.com/office/drawing/2014/main" id="{6E6DB304-A0AD-4492-8F14-355E99D190AC}"/>
                </a:ext>
              </a:extLst>
            </p:cNvPr>
            <p:cNvSpPr txBox="1"/>
            <p:nvPr/>
          </p:nvSpPr>
          <p:spPr>
            <a:xfrm>
              <a:off x="2834640" y="2194560"/>
              <a:ext cx="370702" cy="307777"/>
            </a:xfrm>
            <a:prstGeom prst="rect">
              <a:avLst/>
            </a:prstGeom>
            <a:noFill/>
          </p:spPr>
          <p:txBody>
            <a:bodyPr wrap="square" rtlCol="0">
              <a:spAutoFit/>
            </a:bodyPr>
            <a:lstStyle/>
            <a:p>
              <a:r>
                <a:rPr lang="en-US" dirty="0"/>
                <a:t>a)</a:t>
              </a:r>
            </a:p>
          </p:txBody>
        </p:sp>
        <p:sp>
          <p:nvSpPr>
            <p:cNvPr id="22" name="TextBox 21">
              <a:extLst>
                <a:ext uri="{FF2B5EF4-FFF2-40B4-BE49-F238E27FC236}">
                  <a16:creationId xmlns:a16="http://schemas.microsoft.com/office/drawing/2014/main" id="{375B41B7-C0F3-4BC2-94AC-7AA5C9A15288}"/>
                </a:ext>
              </a:extLst>
            </p:cNvPr>
            <p:cNvSpPr txBox="1"/>
            <p:nvPr/>
          </p:nvSpPr>
          <p:spPr>
            <a:xfrm>
              <a:off x="5084064" y="2194560"/>
              <a:ext cx="370702" cy="307777"/>
            </a:xfrm>
            <a:prstGeom prst="rect">
              <a:avLst/>
            </a:prstGeom>
            <a:noFill/>
          </p:spPr>
          <p:txBody>
            <a:bodyPr wrap="square" rtlCol="0">
              <a:spAutoFit/>
            </a:bodyPr>
            <a:lstStyle/>
            <a:p>
              <a:r>
                <a:rPr lang="en-US" dirty="0"/>
                <a:t>b)</a:t>
              </a:r>
            </a:p>
          </p:txBody>
        </p:sp>
        <p:sp>
          <p:nvSpPr>
            <p:cNvPr id="23" name="TextBox 22">
              <a:extLst>
                <a:ext uri="{FF2B5EF4-FFF2-40B4-BE49-F238E27FC236}">
                  <a16:creationId xmlns:a16="http://schemas.microsoft.com/office/drawing/2014/main" id="{BBD1CF85-D413-4B2F-B578-700D9027446F}"/>
                </a:ext>
              </a:extLst>
            </p:cNvPr>
            <p:cNvSpPr txBox="1"/>
            <p:nvPr/>
          </p:nvSpPr>
          <p:spPr>
            <a:xfrm>
              <a:off x="7333488" y="2194560"/>
              <a:ext cx="370702" cy="307777"/>
            </a:xfrm>
            <a:prstGeom prst="rect">
              <a:avLst/>
            </a:prstGeom>
            <a:noFill/>
          </p:spPr>
          <p:txBody>
            <a:bodyPr wrap="square" rtlCol="0">
              <a:spAutoFit/>
            </a:bodyPr>
            <a:lstStyle/>
            <a:p>
              <a:r>
                <a:rPr lang="en-US" dirty="0"/>
                <a:t>c)</a:t>
              </a:r>
            </a:p>
          </p:txBody>
        </p:sp>
        <p:sp>
          <p:nvSpPr>
            <p:cNvPr id="24" name="TextBox 23">
              <a:extLst>
                <a:ext uri="{FF2B5EF4-FFF2-40B4-BE49-F238E27FC236}">
                  <a16:creationId xmlns:a16="http://schemas.microsoft.com/office/drawing/2014/main" id="{9E9D0948-CE10-46D6-8A1A-D2D3C59522A4}"/>
                </a:ext>
              </a:extLst>
            </p:cNvPr>
            <p:cNvSpPr txBox="1"/>
            <p:nvPr/>
          </p:nvSpPr>
          <p:spPr>
            <a:xfrm>
              <a:off x="9582912" y="2194560"/>
              <a:ext cx="370702" cy="307777"/>
            </a:xfrm>
            <a:prstGeom prst="rect">
              <a:avLst/>
            </a:prstGeom>
            <a:noFill/>
          </p:spPr>
          <p:txBody>
            <a:bodyPr wrap="square" rtlCol="0">
              <a:spAutoFit/>
            </a:bodyPr>
            <a:lstStyle/>
            <a:p>
              <a:r>
                <a:rPr lang="en-US" dirty="0"/>
                <a:t>d)</a:t>
              </a:r>
            </a:p>
          </p:txBody>
        </p:sp>
        <p:sp>
          <p:nvSpPr>
            <p:cNvPr id="25" name="TextBox 24">
              <a:extLst>
                <a:ext uri="{FF2B5EF4-FFF2-40B4-BE49-F238E27FC236}">
                  <a16:creationId xmlns:a16="http://schemas.microsoft.com/office/drawing/2014/main" id="{1FB8CA26-8B41-4AFF-92AC-01CC7120B145}"/>
                </a:ext>
              </a:extLst>
            </p:cNvPr>
            <p:cNvSpPr txBox="1"/>
            <p:nvPr/>
          </p:nvSpPr>
          <p:spPr>
            <a:xfrm>
              <a:off x="11815860" y="2194560"/>
              <a:ext cx="370702" cy="307777"/>
            </a:xfrm>
            <a:prstGeom prst="rect">
              <a:avLst/>
            </a:prstGeom>
            <a:noFill/>
          </p:spPr>
          <p:txBody>
            <a:bodyPr wrap="square" rtlCol="0">
              <a:spAutoFit/>
            </a:bodyPr>
            <a:lstStyle/>
            <a:p>
              <a:r>
                <a:rPr lang="en-US" dirty="0"/>
                <a:t>e)</a:t>
              </a:r>
            </a:p>
          </p:txBody>
        </p:sp>
      </p:grpSp>
      <p:sp>
        <p:nvSpPr>
          <p:cNvPr id="124" name="Google Shape;12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F5496"/>
              </a:buClr>
              <a:buSzPts val="4400"/>
              <a:buFont typeface="Calibri"/>
              <a:buNone/>
            </a:pPr>
            <a:r>
              <a:rPr lang="en-US" dirty="0"/>
              <a:t>Demonstration</a:t>
            </a:r>
            <a:endParaRPr dirty="0"/>
          </a:p>
        </p:txBody>
      </p:sp>
      <p:sp>
        <p:nvSpPr>
          <p:cNvPr id="126" name="Google Shape;12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28" name="Google Shape;128;p5"/>
          <p:cNvSpPr txBox="1"/>
          <p:nvPr/>
        </p:nvSpPr>
        <p:spPr>
          <a:xfrm>
            <a:off x="1572092" y="6012649"/>
            <a:ext cx="964765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At state (a) we anticipate human cooperation (b-d), leading to faster expected task completion (e).</a:t>
            </a:r>
            <a:endParaRPr sz="1400" b="0" i="0" u="none" strike="noStrike" cap="none" dirty="0">
              <a:solidFill>
                <a:srgbClr val="000000"/>
              </a:solidFill>
              <a:latin typeface="Arial"/>
              <a:ea typeface="Arial"/>
              <a:cs typeface="Arial"/>
              <a:sym typeface="Arial"/>
            </a:endParaRPr>
          </a:p>
        </p:txBody>
      </p:sp>
      <p:grpSp>
        <p:nvGrpSpPr>
          <p:cNvPr id="129" name="Google Shape;129;p5"/>
          <p:cNvGrpSpPr/>
          <p:nvPr/>
        </p:nvGrpSpPr>
        <p:grpSpPr>
          <a:xfrm rot="1210044">
            <a:off x="1971460" y="5248631"/>
            <a:ext cx="822036" cy="318535"/>
            <a:chOff x="1870364" y="4932338"/>
            <a:chExt cx="822036" cy="318535"/>
          </a:xfrm>
        </p:grpSpPr>
        <p:cxnSp>
          <p:nvCxnSpPr>
            <p:cNvPr id="130" name="Google Shape;130;p5"/>
            <p:cNvCxnSpPr/>
            <p:nvPr/>
          </p:nvCxnSpPr>
          <p:spPr>
            <a:xfrm>
              <a:off x="1870364" y="4996873"/>
              <a:ext cx="822036" cy="254000"/>
            </a:xfrm>
            <a:prstGeom prst="curvedConnector3">
              <a:avLst>
                <a:gd name="adj1" fmla="val 98876"/>
              </a:avLst>
            </a:prstGeom>
            <a:noFill/>
            <a:ln w="38100" cap="flat" cmpd="sng">
              <a:solidFill>
                <a:srgbClr val="FF0000"/>
              </a:solidFill>
              <a:prstDash val="solid"/>
              <a:miter lim="800000"/>
              <a:headEnd type="none" w="sm" len="sm"/>
              <a:tailEnd type="triangle" w="med" len="med"/>
            </a:ln>
          </p:spPr>
        </p:cxnSp>
        <p:grpSp>
          <p:nvGrpSpPr>
            <p:cNvPr id="131" name="Google Shape;131;p5"/>
            <p:cNvGrpSpPr/>
            <p:nvPr/>
          </p:nvGrpSpPr>
          <p:grpSpPr>
            <a:xfrm>
              <a:off x="2214418" y="4932338"/>
              <a:ext cx="133928" cy="173061"/>
              <a:chOff x="2214418" y="4909248"/>
              <a:chExt cx="133928" cy="173061"/>
            </a:xfrm>
          </p:grpSpPr>
          <p:cxnSp>
            <p:nvCxnSpPr>
              <p:cNvPr id="132" name="Google Shape;132;p5"/>
              <p:cNvCxnSpPr/>
              <p:nvPr/>
            </p:nvCxnSpPr>
            <p:spPr>
              <a:xfrm>
                <a:off x="2214418" y="4911436"/>
                <a:ext cx="133928" cy="170873"/>
              </a:xfrm>
              <a:prstGeom prst="straightConnector1">
                <a:avLst/>
              </a:prstGeom>
              <a:noFill/>
              <a:ln w="38100" cap="flat" cmpd="sng">
                <a:solidFill>
                  <a:srgbClr val="FF0000"/>
                </a:solidFill>
                <a:prstDash val="solid"/>
                <a:miter lim="800000"/>
                <a:headEnd type="none" w="sm" len="sm"/>
                <a:tailEnd type="none" w="sm" len="sm"/>
              </a:ln>
            </p:spPr>
          </p:cxnSp>
          <p:cxnSp>
            <p:nvCxnSpPr>
              <p:cNvPr id="133" name="Google Shape;133;p5"/>
              <p:cNvCxnSpPr/>
              <p:nvPr/>
            </p:nvCxnSpPr>
            <p:spPr>
              <a:xfrm flipH="1">
                <a:off x="2214418" y="4909248"/>
                <a:ext cx="133928" cy="170873"/>
              </a:xfrm>
              <a:prstGeom prst="straightConnector1">
                <a:avLst/>
              </a:prstGeom>
              <a:noFill/>
              <a:ln w="38100" cap="flat" cmpd="sng">
                <a:solidFill>
                  <a:srgbClr val="FF0000"/>
                </a:solidFill>
                <a:prstDash val="solid"/>
                <a:miter lim="800000"/>
                <a:headEnd type="none" w="sm" len="sm"/>
                <a:tailEnd type="none" w="sm" len="sm"/>
              </a:ln>
            </p:spPr>
          </p:cxnSp>
        </p:grpSp>
      </p:grpSp>
      <p:grpSp>
        <p:nvGrpSpPr>
          <p:cNvPr id="40" name="Group 39">
            <a:extLst>
              <a:ext uri="{FF2B5EF4-FFF2-40B4-BE49-F238E27FC236}">
                <a16:creationId xmlns:a16="http://schemas.microsoft.com/office/drawing/2014/main" id="{2FD23F93-E2C6-4282-BD0E-9BB64E8EBEA1}"/>
              </a:ext>
            </a:extLst>
          </p:cNvPr>
          <p:cNvGrpSpPr/>
          <p:nvPr/>
        </p:nvGrpSpPr>
        <p:grpSpPr>
          <a:xfrm>
            <a:off x="775792" y="2896241"/>
            <a:ext cx="11240253" cy="1335024"/>
            <a:chOff x="385258" y="304580"/>
            <a:chExt cx="11240253" cy="1335024"/>
          </a:xfrm>
        </p:grpSpPr>
        <p:pic>
          <p:nvPicPr>
            <p:cNvPr id="41" name="Picture 40" descr="A picture containing indoor, wall, microscope&#10;&#10;Description automatically generated">
              <a:extLst>
                <a:ext uri="{FF2B5EF4-FFF2-40B4-BE49-F238E27FC236}">
                  <a16:creationId xmlns:a16="http://schemas.microsoft.com/office/drawing/2014/main" id="{F31B49B5-DFDB-4F44-AD4C-443BFB49A6A9}"/>
                </a:ext>
              </a:extLst>
            </p:cNvPr>
            <p:cNvPicPr>
              <a:picLocks noChangeAspect="1"/>
            </p:cNvPicPr>
            <p:nvPr/>
          </p:nvPicPr>
          <p:blipFill rotWithShape="1">
            <a:blip r:embed="rId8"/>
            <a:srcRect r="7863"/>
            <a:stretch/>
          </p:blipFill>
          <p:spPr>
            <a:xfrm>
              <a:off x="9355102" y="304580"/>
              <a:ext cx="2186760" cy="1335024"/>
            </a:xfrm>
            <a:prstGeom prst="rect">
              <a:avLst/>
            </a:prstGeom>
          </p:spPr>
        </p:pic>
        <p:pic>
          <p:nvPicPr>
            <p:cNvPr id="42" name="Picture 41" descr="A picture containing indoor, microscope&#10;&#10;Description automatically generated">
              <a:extLst>
                <a:ext uri="{FF2B5EF4-FFF2-40B4-BE49-F238E27FC236}">
                  <a16:creationId xmlns:a16="http://schemas.microsoft.com/office/drawing/2014/main" id="{C2FFE2D1-504E-4E91-ADA9-67541747F31F}"/>
                </a:ext>
              </a:extLst>
            </p:cNvPr>
            <p:cNvPicPr>
              <a:picLocks noChangeAspect="1"/>
            </p:cNvPicPr>
            <p:nvPr/>
          </p:nvPicPr>
          <p:blipFill rotWithShape="1">
            <a:blip r:embed="rId9"/>
            <a:srcRect r="7863"/>
            <a:stretch/>
          </p:blipFill>
          <p:spPr>
            <a:xfrm>
              <a:off x="394867" y="304580"/>
              <a:ext cx="2186760" cy="1335024"/>
            </a:xfrm>
            <a:prstGeom prst="rect">
              <a:avLst/>
            </a:prstGeom>
          </p:spPr>
        </p:pic>
        <p:pic>
          <p:nvPicPr>
            <p:cNvPr id="43" name="Picture 42" descr="A picture containing indoor, microscope&#10;&#10;Description automatically generated">
              <a:extLst>
                <a:ext uri="{FF2B5EF4-FFF2-40B4-BE49-F238E27FC236}">
                  <a16:creationId xmlns:a16="http://schemas.microsoft.com/office/drawing/2014/main" id="{6ED9F406-1591-4A43-AFA4-25069E0A45B1}"/>
                </a:ext>
              </a:extLst>
            </p:cNvPr>
            <p:cNvPicPr>
              <a:picLocks noChangeAspect="1"/>
            </p:cNvPicPr>
            <p:nvPr/>
          </p:nvPicPr>
          <p:blipFill rotWithShape="1">
            <a:blip r:embed="rId10"/>
            <a:srcRect r="7863"/>
            <a:stretch/>
          </p:blipFill>
          <p:spPr>
            <a:xfrm>
              <a:off x="2630304" y="304580"/>
              <a:ext cx="2186760" cy="1335024"/>
            </a:xfrm>
            <a:prstGeom prst="rect">
              <a:avLst/>
            </a:prstGeom>
          </p:spPr>
        </p:pic>
        <p:pic>
          <p:nvPicPr>
            <p:cNvPr id="44" name="Picture 43" descr="A picture containing indoor, wall, person, microscope&#10;&#10;Description automatically generated">
              <a:extLst>
                <a:ext uri="{FF2B5EF4-FFF2-40B4-BE49-F238E27FC236}">
                  <a16:creationId xmlns:a16="http://schemas.microsoft.com/office/drawing/2014/main" id="{390A963E-053B-4279-8268-8CAC86A623A0}"/>
                </a:ext>
              </a:extLst>
            </p:cNvPr>
            <p:cNvPicPr>
              <a:picLocks noChangeAspect="1"/>
            </p:cNvPicPr>
            <p:nvPr/>
          </p:nvPicPr>
          <p:blipFill rotWithShape="1">
            <a:blip r:embed="rId11"/>
            <a:srcRect l="4489" r="3374"/>
            <a:stretch/>
          </p:blipFill>
          <p:spPr>
            <a:xfrm>
              <a:off x="4880035" y="304580"/>
              <a:ext cx="2186760" cy="1335024"/>
            </a:xfrm>
            <a:prstGeom prst="rect">
              <a:avLst/>
            </a:prstGeom>
          </p:spPr>
        </p:pic>
        <p:pic>
          <p:nvPicPr>
            <p:cNvPr id="45" name="Picture 44" descr="A picture containing indoor&#10;&#10;Description automatically generated">
              <a:extLst>
                <a:ext uri="{FF2B5EF4-FFF2-40B4-BE49-F238E27FC236}">
                  <a16:creationId xmlns:a16="http://schemas.microsoft.com/office/drawing/2014/main" id="{7D1A1E46-02B8-4835-A224-50D375FB9002}"/>
                </a:ext>
              </a:extLst>
            </p:cNvPr>
            <p:cNvPicPr>
              <a:picLocks noChangeAspect="1"/>
            </p:cNvPicPr>
            <p:nvPr/>
          </p:nvPicPr>
          <p:blipFill rotWithShape="1">
            <a:blip r:embed="rId12"/>
            <a:srcRect r="7863"/>
            <a:stretch/>
          </p:blipFill>
          <p:spPr>
            <a:xfrm>
              <a:off x="7112883" y="304580"/>
              <a:ext cx="2186760" cy="1335024"/>
            </a:xfrm>
            <a:prstGeom prst="rect">
              <a:avLst/>
            </a:prstGeom>
          </p:spPr>
        </p:pic>
        <p:sp>
          <p:nvSpPr>
            <p:cNvPr id="46" name="Rectangle: Rounded Corners 45">
              <a:extLst>
                <a:ext uri="{FF2B5EF4-FFF2-40B4-BE49-F238E27FC236}">
                  <a16:creationId xmlns:a16="http://schemas.microsoft.com/office/drawing/2014/main" id="{1E7A4878-15A8-4D88-ADA3-57926BC2C3A9}"/>
                </a:ext>
              </a:extLst>
            </p:cNvPr>
            <p:cNvSpPr/>
            <p:nvPr/>
          </p:nvSpPr>
          <p:spPr>
            <a:xfrm>
              <a:off x="4875349" y="306605"/>
              <a:ext cx="2186760" cy="1330978"/>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F8004F41-5E39-4A9D-AFCE-1418796B251C}"/>
                </a:ext>
              </a:extLst>
            </p:cNvPr>
            <p:cNvSpPr/>
            <p:nvPr/>
          </p:nvSpPr>
          <p:spPr>
            <a:xfrm>
              <a:off x="7112883" y="307261"/>
              <a:ext cx="2186760" cy="1330978"/>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620551DD-66A6-4E82-A5EF-F10DC4ADF717}"/>
                </a:ext>
              </a:extLst>
            </p:cNvPr>
            <p:cNvSpPr/>
            <p:nvPr/>
          </p:nvSpPr>
          <p:spPr>
            <a:xfrm>
              <a:off x="2630304" y="306603"/>
              <a:ext cx="2186760" cy="1330978"/>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D04BC97D-83C7-4A8B-B42F-E7A0B3FC49DC}"/>
                </a:ext>
              </a:extLst>
            </p:cNvPr>
            <p:cNvSpPr/>
            <p:nvPr/>
          </p:nvSpPr>
          <p:spPr>
            <a:xfrm>
              <a:off x="385258" y="306605"/>
              <a:ext cx="2186760" cy="1330978"/>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FCED3275-B623-4DC9-B794-8C68866B0E50}"/>
                </a:ext>
              </a:extLst>
            </p:cNvPr>
            <p:cNvSpPr/>
            <p:nvPr/>
          </p:nvSpPr>
          <p:spPr>
            <a:xfrm>
              <a:off x="9365441" y="306605"/>
              <a:ext cx="2186760" cy="1330978"/>
            </a:xfrm>
            <a:prstGeom prst="roundRect">
              <a:avLst>
                <a:gd name="adj" fmla="val 74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1AFEE44-6524-47C2-82E4-D3F2BF8CA8DD}"/>
                </a:ext>
              </a:extLst>
            </p:cNvPr>
            <p:cNvSpPr txBox="1"/>
            <p:nvPr/>
          </p:nvSpPr>
          <p:spPr>
            <a:xfrm>
              <a:off x="2273589" y="1325880"/>
              <a:ext cx="370702" cy="307777"/>
            </a:xfrm>
            <a:prstGeom prst="rect">
              <a:avLst/>
            </a:prstGeom>
            <a:noFill/>
          </p:spPr>
          <p:txBody>
            <a:bodyPr wrap="square" rtlCol="0">
              <a:spAutoFit/>
            </a:bodyPr>
            <a:lstStyle/>
            <a:p>
              <a:r>
                <a:rPr lang="en-US" dirty="0"/>
                <a:t>a)</a:t>
              </a:r>
            </a:p>
          </p:txBody>
        </p:sp>
        <p:sp>
          <p:nvSpPr>
            <p:cNvPr id="52" name="TextBox 51">
              <a:extLst>
                <a:ext uri="{FF2B5EF4-FFF2-40B4-BE49-F238E27FC236}">
                  <a16:creationId xmlns:a16="http://schemas.microsoft.com/office/drawing/2014/main" id="{52A587FD-5E24-4675-96C9-D4BFABF50222}"/>
                </a:ext>
              </a:extLst>
            </p:cNvPr>
            <p:cNvSpPr txBox="1"/>
            <p:nvPr/>
          </p:nvSpPr>
          <p:spPr>
            <a:xfrm>
              <a:off x="4523013" y="1325880"/>
              <a:ext cx="370702" cy="307777"/>
            </a:xfrm>
            <a:prstGeom prst="rect">
              <a:avLst/>
            </a:prstGeom>
            <a:noFill/>
          </p:spPr>
          <p:txBody>
            <a:bodyPr wrap="square" rtlCol="0">
              <a:spAutoFit/>
            </a:bodyPr>
            <a:lstStyle/>
            <a:p>
              <a:r>
                <a:rPr lang="en-US" dirty="0"/>
                <a:t>b)</a:t>
              </a:r>
            </a:p>
          </p:txBody>
        </p:sp>
        <p:sp>
          <p:nvSpPr>
            <p:cNvPr id="53" name="TextBox 52">
              <a:extLst>
                <a:ext uri="{FF2B5EF4-FFF2-40B4-BE49-F238E27FC236}">
                  <a16:creationId xmlns:a16="http://schemas.microsoft.com/office/drawing/2014/main" id="{13D7A6C4-3115-48D5-BC76-5B8BD6B5143C}"/>
                </a:ext>
              </a:extLst>
            </p:cNvPr>
            <p:cNvSpPr txBox="1"/>
            <p:nvPr/>
          </p:nvSpPr>
          <p:spPr>
            <a:xfrm>
              <a:off x="6772437" y="1325880"/>
              <a:ext cx="370702" cy="307777"/>
            </a:xfrm>
            <a:prstGeom prst="rect">
              <a:avLst/>
            </a:prstGeom>
            <a:noFill/>
          </p:spPr>
          <p:txBody>
            <a:bodyPr wrap="square" rtlCol="0">
              <a:spAutoFit/>
            </a:bodyPr>
            <a:lstStyle/>
            <a:p>
              <a:r>
                <a:rPr lang="en-US" dirty="0"/>
                <a:t>c)</a:t>
              </a:r>
            </a:p>
          </p:txBody>
        </p:sp>
        <p:sp>
          <p:nvSpPr>
            <p:cNvPr id="54" name="TextBox 53">
              <a:extLst>
                <a:ext uri="{FF2B5EF4-FFF2-40B4-BE49-F238E27FC236}">
                  <a16:creationId xmlns:a16="http://schemas.microsoft.com/office/drawing/2014/main" id="{0847A82C-BA61-43E3-85A7-5C05C5C4466D}"/>
                </a:ext>
              </a:extLst>
            </p:cNvPr>
            <p:cNvSpPr txBox="1"/>
            <p:nvPr/>
          </p:nvSpPr>
          <p:spPr>
            <a:xfrm>
              <a:off x="9021861" y="1325880"/>
              <a:ext cx="370702" cy="307777"/>
            </a:xfrm>
            <a:prstGeom prst="rect">
              <a:avLst/>
            </a:prstGeom>
            <a:noFill/>
          </p:spPr>
          <p:txBody>
            <a:bodyPr wrap="square" rtlCol="0">
              <a:spAutoFit/>
            </a:bodyPr>
            <a:lstStyle/>
            <a:p>
              <a:r>
                <a:rPr lang="en-US" dirty="0"/>
                <a:t>d)</a:t>
              </a:r>
            </a:p>
          </p:txBody>
        </p:sp>
        <p:sp>
          <p:nvSpPr>
            <p:cNvPr id="55" name="TextBox 54">
              <a:extLst>
                <a:ext uri="{FF2B5EF4-FFF2-40B4-BE49-F238E27FC236}">
                  <a16:creationId xmlns:a16="http://schemas.microsoft.com/office/drawing/2014/main" id="{1B9B652F-FA4C-4814-AA7A-83CDEBD50EBC}"/>
                </a:ext>
              </a:extLst>
            </p:cNvPr>
            <p:cNvSpPr txBox="1"/>
            <p:nvPr/>
          </p:nvSpPr>
          <p:spPr>
            <a:xfrm>
              <a:off x="11254809" y="1325880"/>
              <a:ext cx="370702" cy="307777"/>
            </a:xfrm>
            <a:prstGeom prst="rect">
              <a:avLst/>
            </a:prstGeom>
            <a:noFill/>
          </p:spPr>
          <p:txBody>
            <a:bodyPr wrap="square" rtlCol="0">
              <a:spAutoFit/>
            </a:bodyPr>
            <a:lstStyle/>
            <a:p>
              <a:r>
                <a:rPr lang="en-US" dirty="0"/>
                <a:t>e)</a:t>
              </a:r>
            </a:p>
          </p:txBody>
        </p:sp>
      </p:grpSp>
      <p:sp>
        <p:nvSpPr>
          <p:cNvPr id="56" name="Google Shape;128;p5">
            <a:extLst>
              <a:ext uri="{FF2B5EF4-FFF2-40B4-BE49-F238E27FC236}">
                <a16:creationId xmlns:a16="http://schemas.microsoft.com/office/drawing/2014/main" id="{E9EB3035-78B4-473A-A52E-B830098D1194}"/>
              </a:ext>
            </a:extLst>
          </p:cNvPr>
          <p:cNvSpPr txBox="1"/>
          <p:nvPr/>
        </p:nvSpPr>
        <p:spPr>
          <a:xfrm>
            <a:off x="1073182" y="4194870"/>
            <a:ext cx="10572162"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At state (a) we anticipate adversarial human (c), leading to building the arch far away from the human (b-e).</a:t>
            </a:r>
            <a:endParaRPr sz="1400" b="0" i="0" u="none" strike="noStrike" cap="none" dirty="0">
              <a:solidFill>
                <a:srgbClr val="000000"/>
              </a:solidFill>
              <a:latin typeface="Arial"/>
              <a:ea typeface="Arial"/>
              <a:cs typeface="Arial"/>
              <a:sym typeface="Arial"/>
            </a:endParaRPr>
          </a:p>
        </p:txBody>
      </p:sp>
      <p:sp>
        <p:nvSpPr>
          <p:cNvPr id="57" name="Google Shape;125;p5">
            <a:extLst>
              <a:ext uri="{FF2B5EF4-FFF2-40B4-BE49-F238E27FC236}">
                <a16:creationId xmlns:a16="http://schemas.microsoft.com/office/drawing/2014/main" id="{5A715E25-0819-40CF-9074-B8AFE324E958}"/>
              </a:ext>
            </a:extLst>
          </p:cNvPr>
          <p:cNvSpPr txBox="1">
            <a:spLocks noGrp="1"/>
          </p:cNvSpPr>
          <p:nvPr>
            <p:ph type="body" idx="1"/>
          </p:nvPr>
        </p:nvSpPr>
        <p:spPr>
          <a:xfrm>
            <a:off x="593616" y="1437007"/>
            <a:ext cx="11159762"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500"/>
              </a:spcBef>
              <a:spcAft>
                <a:spcPts val="0"/>
              </a:spcAft>
              <a:buSzPts val="2800"/>
              <a:buChar char="•"/>
            </a:pPr>
            <a:r>
              <a:rPr lang="en-US" sz="2600" dirty="0"/>
              <a:t>We demonstrate two example behaviors</a:t>
            </a:r>
          </a:p>
          <a:p>
            <a:pPr lvl="1" indent="-457200">
              <a:buSzPts val="2800"/>
            </a:pPr>
            <a:r>
              <a:rPr lang="en-US" sz="2200" dirty="0"/>
              <a:t>The robot can complete the task despite an adversarial human</a:t>
            </a:r>
          </a:p>
          <a:p>
            <a:pPr lvl="1" indent="-457200">
              <a:buSzPts val="2800"/>
            </a:pPr>
            <a:r>
              <a:rPr lang="en-US" sz="2200" dirty="0"/>
              <a:t>The robot and human can cooperate efficiently if the human is helpful</a:t>
            </a:r>
            <a:endParaRPr sz="2200" dirty="0"/>
          </a:p>
        </p:txBody>
      </p:sp>
      <p:cxnSp>
        <p:nvCxnSpPr>
          <p:cNvPr id="59" name="Google Shape;130;p5">
            <a:extLst>
              <a:ext uri="{FF2B5EF4-FFF2-40B4-BE49-F238E27FC236}">
                <a16:creationId xmlns:a16="http://schemas.microsoft.com/office/drawing/2014/main" id="{88A7603E-B61B-403D-B925-32FCD576C469}"/>
              </a:ext>
            </a:extLst>
          </p:cNvPr>
          <p:cNvCxnSpPr>
            <a:cxnSpLocks/>
          </p:cNvCxnSpPr>
          <p:nvPr/>
        </p:nvCxnSpPr>
        <p:spPr>
          <a:xfrm rot="10800000" flipV="1">
            <a:off x="1219201" y="3305253"/>
            <a:ext cx="823782" cy="458090"/>
          </a:xfrm>
          <a:prstGeom prst="curvedConnector3">
            <a:avLst>
              <a:gd name="adj1" fmla="val -5000"/>
            </a:avLst>
          </a:prstGeom>
          <a:noFill/>
          <a:ln w="38100" cap="flat" cmpd="sng">
            <a:solidFill>
              <a:srgbClr val="FF0000"/>
            </a:solidFill>
            <a:prstDash val="solid"/>
            <a:miter lim="800000"/>
            <a:headEnd type="none" w="sm" len="sm"/>
            <a:tailEnd type="triangle" w="med" len="med"/>
          </a:ln>
        </p:spPr>
      </p:cxnSp>
      <p:sp>
        <p:nvSpPr>
          <p:cNvPr id="65" name="TextBox 64">
            <a:extLst>
              <a:ext uri="{FF2B5EF4-FFF2-40B4-BE49-F238E27FC236}">
                <a16:creationId xmlns:a16="http://schemas.microsoft.com/office/drawing/2014/main" id="{E7D9A4DC-2802-4171-875A-5ECD657C0BF0}"/>
              </a:ext>
            </a:extLst>
          </p:cNvPr>
          <p:cNvSpPr txBox="1"/>
          <p:nvPr/>
        </p:nvSpPr>
        <p:spPr>
          <a:xfrm>
            <a:off x="490468" y="6426430"/>
            <a:ext cx="8505251" cy="400110"/>
          </a:xfrm>
          <a:prstGeom prst="rect">
            <a:avLst/>
          </a:prstGeom>
          <a:noFill/>
        </p:spPr>
        <p:txBody>
          <a:bodyPr wrap="square">
            <a:spAutoFit/>
          </a:bodyPr>
          <a:lstStyle/>
          <a:p>
            <a:pPr marL="228600" indent="-228600">
              <a:buFont typeface="Arial"/>
              <a:buAutoNum type="arabicPeriod"/>
            </a:pPr>
            <a:r>
              <a:rPr lang="en-US" sz="1000" dirty="0"/>
              <a:t>A. M. Wells, Z. Kingston, M. </a:t>
            </a:r>
            <a:r>
              <a:rPr lang="en-US" sz="1000" dirty="0" err="1"/>
              <a:t>Lahijanian</a:t>
            </a:r>
            <a:r>
              <a:rPr lang="en-US" sz="1000" dirty="0"/>
              <a:t>, L. E. </a:t>
            </a:r>
            <a:r>
              <a:rPr lang="en-US" sz="1000" dirty="0" err="1"/>
              <a:t>Kavraki</a:t>
            </a:r>
            <a:r>
              <a:rPr lang="en-US" sz="1000" dirty="0"/>
              <a:t>, and M. Y. </a:t>
            </a:r>
            <a:r>
              <a:rPr lang="en-US" sz="1000" dirty="0" err="1"/>
              <a:t>Vardi</a:t>
            </a:r>
            <a:r>
              <a:rPr lang="en-US" sz="1000" dirty="0"/>
              <a:t>, “Finite-Horizon Synthesis for Probabilistic Manipulation Domains,” in  IEEE Intl. Conf. on Robotics and Automation, 2021.</a:t>
            </a:r>
          </a:p>
        </p:txBody>
      </p:sp>
    </p:spTree>
    <p:extLst>
      <p:ext uri="{BB962C8B-B14F-4D97-AF65-F5344CB8AC3E}">
        <p14:creationId xmlns:p14="http://schemas.microsoft.com/office/powerpoint/2010/main" val="412555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17" name="Content Placeholder 16">
            <a:extLst>
              <a:ext uri="{FF2B5EF4-FFF2-40B4-BE49-F238E27FC236}">
                <a16:creationId xmlns:a16="http://schemas.microsoft.com/office/drawing/2014/main" id="{F96E49BA-5312-4A30-8A96-1C3E67071965}"/>
              </a:ext>
            </a:extLst>
          </p:cNvPr>
          <p:cNvSpPr>
            <a:spLocks noGrp="1"/>
          </p:cNvSpPr>
          <p:nvPr>
            <p:ph idx="1"/>
          </p:nvPr>
        </p:nvSpPr>
        <p:spPr>
          <a:xfrm>
            <a:off x="609600" y="1690959"/>
            <a:ext cx="10642600" cy="4525963"/>
          </a:xfrm>
        </p:spPr>
        <p:txBody>
          <a:bodyPr>
            <a:normAutofit/>
          </a:bodyPr>
          <a:lstStyle/>
          <a:p>
            <a:r>
              <a:rPr lang="en-US" dirty="0"/>
              <a:t>Introduced probabilistic synthesis for robot manipulation</a:t>
            </a:r>
          </a:p>
          <a:p>
            <a:r>
              <a:rPr lang="en-US" dirty="0"/>
              <a:t>Showed better encodings for symbolic synthesis for robotics</a:t>
            </a:r>
          </a:p>
          <a:p>
            <a:r>
              <a:rPr lang="en-US" dirty="0"/>
              <a:t>Tools are available on </a:t>
            </a:r>
            <a:r>
              <a:rPr lang="en-US" dirty="0" err="1"/>
              <a:t>Github</a:t>
            </a:r>
            <a:r>
              <a:rPr lang="en-US" dirty="0"/>
              <a:t> </a:t>
            </a:r>
            <a:r>
              <a:rPr lang="en-US" sz="1800" dirty="0"/>
              <a:t>(https://github.com/KavrakiLab/</a:t>
            </a:r>
            <a:r>
              <a:rPr lang="en-US" sz="1800" dirty="0" err="1"/>
              <a:t>probabilistic_manipulation</a:t>
            </a:r>
            <a:r>
              <a:rPr lang="en-US" sz="1800" dirty="0"/>
              <a:t>)</a:t>
            </a:r>
          </a:p>
        </p:txBody>
      </p:sp>
      <p:sp>
        <p:nvSpPr>
          <p:cNvPr id="3" name="Slide Number Placeholder 2"/>
          <p:cNvSpPr>
            <a:spLocks noGrp="1"/>
          </p:cNvSpPr>
          <p:nvPr>
            <p:ph type="sldNum" sz="quarter" idx="12"/>
          </p:nvPr>
        </p:nvSpPr>
        <p:spPr/>
        <p:txBody>
          <a:bodyPr/>
          <a:lstStyle/>
          <a:p>
            <a:fld id="{B3561BA9-CDCF-4958-B8AB-66F3BF063E13}" type="slidenum">
              <a:rPr lang="en-US" smtClean="0"/>
              <a:t>7</a:t>
            </a:fld>
            <a:endParaRPr lang="en-US"/>
          </a:p>
        </p:txBody>
      </p:sp>
    </p:spTree>
    <p:extLst>
      <p:ext uri="{BB962C8B-B14F-4D97-AF65-F5344CB8AC3E}">
        <p14:creationId xmlns:p14="http://schemas.microsoft.com/office/powerpoint/2010/main" val="90229895"/>
      </p:ext>
    </p:extLst>
  </p:cSld>
  <p:clrMapOvr>
    <a:masterClrMapping/>
  </p:clrMapOvr>
</p:sld>
</file>

<file path=ppt/theme/theme1.xml><?xml version="1.0" encoding="utf-8"?>
<a:theme xmlns:a="http://schemas.openxmlformats.org/drawingml/2006/main" name="my_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901</Words>
  <Application>Microsoft Macintosh PowerPoint</Application>
  <PresentationFormat>Widescreen</PresentationFormat>
  <Paragraphs>112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 Neue</vt:lpstr>
      <vt:lpstr>my_template</vt:lpstr>
      <vt:lpstr>Robotic Collaboration Through Scalable Reactive Synthesis</vt:lpstr>
      <vt:lpstr>Robotic Collaboration Through Scalable Reactive Synthesis</vt:lpstr>
      <vt:lpstr>What about Stochastic Actions?</vt:lpstr>
      <vt:lpstr>Formalizing Human-Robot Manipulation</vt:lpstr>
      <vt:lpstr>Symbolic Synthesis via Binary Decision Diagrams</vt:lpstr>
      <vt:lpstr>Demonstration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Collaboration Through Scalable Reactive Synthesis</dc:title>
  <dc:creator>Andrew Wells</dc:creator>
  <cp:lastModifiedBy>LK</cp:lastModifiedBy>
  <cp:revision>38</cp:revision>
  <dcterms:created xsi:type="dcterms:W3CDTF">2017-10-21T15:37:45Z</dcterms:created>
  <dcterms:modified xsi:type="dcterms:W3CDTF">2022-04-01T19:01:29Z</dcterms:modified>
</cp:coreProperties>
</file>