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7"/>
  </p:notesMasterIdLst>
  <p:sldIdLst>
    <p:sldId id="258" r:id="rId2"/>
    <p:sldId id="257" r:id="rId3"/>
    <p:sldId id="271" r:id="rId4"/>
    <p:sldId id="272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613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E5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60338"/>
  </p:normalViewPr>
  <p:slideViewPr>
    <p:cSldViewPr snapToGrid="0" snapToObjects="1">
      <p:cViewPr varScale="1">
        <p:scale>
          <a:sx n="125" d="100"/>
          <a:sy n="125" d="100"/>
        </p:scale>
        <p:origin x="2040" y="160"/>
      </p:cViewPr>
      <p:guideLst>
        <p:guide orient="horz" pos="2160"/>
        <p:guide pos="3840"/>
        <p:guide orient="horz" pos="2613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5" d="100"/>
        <a:sy n="1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se\Desktop\TLA_GRF-ANALYSIS_v3%20(version%201).xls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73493571139098"/>
          <c:y val="5.0925925925925923E-2"/>
          <c:w val="0.81138009936168631"/>
          <c:h val="0.8416746864975212"/>
        </c:manualLayout>
      </c:layout>
      <c:barChart>
        <c:barDir val="col"/>
        <c:grouping val="clustered"/>
        <c:varyColors val="0"/>
        <c:ser>
          <c:idx val="5"/>
          <c:order val="0"/>
          <c:tx>
            <c:v>PASSIVE</c:v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(ALL_angles!$I$158,ALL_angles!$K$158)</c:f>
                <c:numCache>
                  <c:formatCode>General</c:formatCode>
                  <c:ptCount val="2"/>
                  <c:pt idx="0">
                    <c:v>68.057470095184357</c:v>
                  </c:pt>
                  <c:pt idx="1">
                    <c:v>35.97202414220903</c:v>
                  </c:pt>
                </c:numCache>
              </c:numRef>
            </c:plus>
            <c:minus>
              <c:numRef>
                <c:f>(ALL_angles!$I$158,ALL_angles!$K$158)</c:f>
                <c:numCache>
                  <c:formatCode>General</c:formatCode>
                  <c:ptCount val="2"/>
                  <c:pt idx="0">
                    <c:v>68.057470095184357</c:v>
                  </c:pt>
                  <c:pt idx="1">
                    <c:v>35.97202414220903</c:v>
                  </c:pt>
                </c:numCache>
              </c:numRef>
            </c:minus>
            <c:spPr>
              <a:ln w="12700"/>
            </c:spPr>
          </c:errBars>
          <c:cat>
            <c:strLit>
              <c:ptCount val="2"/>
              <c:pt idx="0">
                <c:v>PROSTHETIC LIMB</c:v>
              </c:pt>
              <c:pt idx="1">
                <c:v>BIOLOGICAL LIMB</c:v>
              </c:pt>
            </c:strLit>
          </c:cat>
          <c:val>
            <c:numRef>
              <c:f>(ALL_angles!$I$157,ALL_angles!$K$157)</c:f>
              <c:numCache>
                <c:formatCode>General</c:formatCode>
                <c:ptCount val="2"/>
                <c:pt idx="0">
                  <c:v>129.40630981657654</c:v>
                </c:pt>
                <c:pt idx="1">
                  <c:v>149.84085645132754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914D-9F82-FDA3E75D9551}"/>
            </c:ext>
          </c:extLst>
        </c:ser>
        <c:ser>
          <c:idx val="6"/>
          <c:order val="1"/>
          <c:tx>
            <c:v>UNTUNED</c:v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(ALL_angles!$O$44,ALL_angles!$S$44)</c:f>
                <c:numCache>
                  <c:formatCode>General</c:formatCode>
                  <c:ptCount val="2"/>
                  <c:pt idx="0">
                    <c:v>56.267279118440776</c:v>
                  </c:pt>
                  <c:pt idx="1">
                    <c:v>74.845639804663037</c:v>
                  </c:pt>
                </c:numCache>
              </c:numRef>
            </c:plus>
            <c:minus>
              <c:numRef>
                <c:f>(ALL_angles!$O$44,ALL_angles!$S$44)</c:f>
                <c:numCache>
                  <c:formatCode>General</c:formatCode>
                  <c:ptCount val="2"/>
                  <c:pt idx="0">
                    <c:v>56.267279118440776</c:v>
                  </c:pt>
                  <c:pt idx="1">
                    <c:v>74.845639804663037</c:v>
                  </c:pt>
                </c:numCache>
              </c:numRef>
            </c:minus>
            <c:spPr>
              <a:ln w="12700"/>
            </c:spPr>
          </c:errBars>
          <c:cat>
            <c:strLit>
              <c:ptCount val="2"/>
              <c:pt idx="0">
                <c:v>PROSTHETIC LIMB</c:v>
              </c:pt>
              <c:pt idx="1">
                <c:v>BIOLOGICAL LIMB</c:v>
              </c:pt>
            </c:strLit>
          </c:cat>
          <c:val>
            <c:numRef>
              <c:f>(ALL_angles!$O$43,ALL_angles!$S$43)</c:f>
              <c:numCache>
                <c:formatCode>General</c:formatCode>
                <c:ptCount val="2"/>
                <c:pt idx="0">
                  <c:v>131.35674637794335</c:v>
                </c:pt>
                <c:pt idx="1">
                  <c:v>181.21404564322378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0-914D-9F82-FDA3E75D9551}"/>
            </c:ext>
          </c:extLst>
        </c:ser>
        <c:ser>
          <c:idx val="7"/>
          <c:order val="2"/>
          <c:tx>
            <c:v>TUNED</c:v>
          </c:tx>
          <c:spPr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(ALL_angles!$Q$44,ALL_angles!$U$44)</c:f>
                <c:numCache>
                  <c:formatCode>General</c:formatCode>
                  <c:ptCount val="2"/>
                  <c:pt idx="0">
                    <c:v>32.75685816309359</c:v>
                  </c:pt>
                  <c:pt idx="1">
                    <c:v>58.399481208652475</c:v>
                  </c:pt>
                </c:numCache>
              </c:numRef>
            </c:plus>
            <c:minus>
              <c:numRef>
                <c:f>(ALL_angles!$Q$44,ALL_angles!$U$44)</c:f>
                <c:numCache>
                  <c:formatCode>General</c:formatCode>
                  <c:ptCount val="2"/>
                  <c:pt idx="0">
                    <c:v>32.75685816309359</c:v>
                  </c:pt>
                  <c:pt idx="1">
                    <c:v>58.399481208652475</c:v>
                  </c:pt>
                </c:numCache>
              </c:numRef>
            </c:minus>
            <c:spPr>
              <a:ln w="12700"/>
            </c:spPr>
          </c:errBars>
          <c:cat>
            <c:strLit>
              <c:ptCount val="2"/>
              <c:pt idx="0">
                <c:v>PROSTHETIC LIMB</c:v>
              </c:pt>
              <c:pt idx="1">
                <c:v>BIOLOGICAL LIMB</c:v>
              </c:pt>
            </c:strLit>
          </c:cat>
          <c:val>
            <c:numRef>
              <c:f>(ALL_angles!$Q$43,ALL_angles!$U$43)</c:f>
              <c:numCache>
                <c:formatCode>General</c:formatCode>
                <c:ptCount val="2"/>
                <c:pt idx="0">
                  <c:v>97.041532521151112</c:v>
                </c:pt>
                <c:pt idx="1">
                  <c:v>179.15897153733653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0-914D-9F82-FDA3E75D9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40704"/>
        <c:axId val="25649440"/>
      </c:barChart>
      <c:scatterChart>
        <c:scatterStyle val="lineMarker"/>
        <c:varyColors val="0"/>
        <c:ser>
          <c:idx val="8"/>
          <c:order val="3"/>
          <c:tx>
            <c:strRef>
              <c:f>ALL_angles!$W$4</c:f>
              <c:strCache>
                <c:ptCount val="1"/>
                <c:pt idx="0">
                  <c:v>BK01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ALL_angles!$X$11:$Z$11</c:f>
              <c:numCache>
                <c:formatCode>General</c:formatCode>
                <c:ptCount val="3"/>
                <c:pt idx="0">
                  <c:v>0.8</c:v>
                </c:pt>
                <c:pt idx="1">
                  <c:v>1</c:v>
                </c:pt>
                <c:pt idx="2">
                  <c:v>1.2</c:v>
                </c:pt>
              </c:numCache>
            </c:numRef>
          </c:xVal>
          <c:yVal>
            <c:numRef>
              <c:f>ALL_angles!$X$4:$Z$4</c:f>
              <c:numCache>
                <c:formatCode>General</c:formatCode>
                <c:ptCount val="3"/>
                <c:pt idx="0">
                  <c:v>92.556447660232664</c:v>
                </c:pt>
                <c:pt idx="1">
                  <c:v>76.597516748320203</c:v>
                </c:pt>
                <c:pt idx="2">
                  <c:v>72.122696668499628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50-914D-9F82-FDA3E75D9551}"/>
            </c:ext>
          </c:extLst>
        </c:ser>
        <c:ser>
          <c:idx val="9"/>
          <c:order val="4"/>
          <c:tx>
            <c:strRef>
              <c:f>ALL_angles!$W$5</c:f>
              <c:strCache>
                <c:ptCount val="1"/>
                <c:pt idx="0">
                  <c:v>BK02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ALL_angles!$X$11:$Z$11</c:f>
              <c:numCache>
                <c:formatCode>General</c:formatCode>
                <c:ptCount val="3"/>
                <c:pt idx="0">
                  <c:v>0.8</c:v>
                </c:pt>
                <c:pt idx="1">
                  <c:v>1</c:v>
                </c:pt>
                <c:pt idx="2">
                  <c:v>1.2</c:v>
                </c:pt>
              </c:numCache>
            </c:numRef>
          </c:xVal>
          <c:yVal>
            <c:numRef>
              <c:f>ALL_angles!$X$5:$Z$5</c:f>
              <c:numCache>
                <c:formatCode>General</c:formatCode>
                <c:ptCount val="3"/>
                <c:pt idx="0">
                  <c:v>240.28596102281219</c:v>
                </c:pt>
                <c:pt idx="1">
                  <c:v>173.05755032120632</c:v>
                </c:pt>
                <c:pt idx="2">
                  <c:v>117.40231799620918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950-914D-9F82-FDA3E75D9551}"/>
            </c:ext>
          </c:extLst>
        </c:ser>
        <c:ser>
          <c:idx val="10"/>
          <c:order val="5"/>
          <c:tx>
            <c:strRef>
              <c:f>ALL_angles!$W$6</c:f>
              <c:strCache>
                <c:ptCount val="1"/>
                <c:pt idx="0">
                  <c:v>BK03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ALL_angles!$X$11:$Z$11</c:f>
              <c:numCache>
                <c:formatCode>General</c:formatCode>
                <c:ptCount val="3"/>
                <c:pt idx="0">
                  <c:v>0.8</c:v>
                </c:pt>
                <c:pt idx="1">
                  <c:v>1</c:v>
                </c:pt>
                <c:pt idx="2">
                  <c:v>1.2</c:v>
                </c:pt>
              </c:numCache>
            </c:numRef>
          </c:xVal>
          <c:yVal>
            <c:numRef>
              <c:f>ALL_angles!$X$6:$Z$6</c:f>
              <c:numCache>
                <c:formatCode>General</c:formatCode>
                <c:ptCount val="3"/>
                <c:pt idx="0">
                  <c:v>61.582326534533834</c:v>
                </c:pt>
                <c:pt idx="1">
                  <c:v>80.118274107280044</c:v>
                </c:pt>
                <c:pt idx="2">
                  <c:v>70.451649172102435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950-914D-9F82-FDA3E75D9551}"/>
            </c:ext>
          </c:extLst>
        </c:ser>
        <c:ser>
          <c:idx val="11"/>
          <c:order val="6"/>
          <c:tx>
            <c:strRef>
              <c:f>ALL_angles!$W$7</c:f>
              <c:strCache>
                <c:ptCount val="1"/>
                <c:pt idx="0">
                  <c:v>BK06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ALL_angles!$X$11:$Z$11</c:f>
              <c:numCache>
                <c:formatCode>General</c:formatCode>
                <c:ptCount val="3"/>
                <c:pt idx="0">
                  <c:v>0.8</c:v>
                </c:pt>
                <c:pt idx="1">
                  <c:v>1</c:v>
                </c:pt>
                <c:pt idx="2">
                  <c:v>1.2</c:v>
                </c:pt>
              </c:numCache>
            </c:numRef>
          </c:xVal>
          <c:yVal>
            <c:numRef>
              <c:f>ALL_angles!$X$7:$Z$7</c:f>
              <c:numCache>
                <c:formatCode>General</c:formatCode>
                <c:ptCount val="3"/>
                <c:pt idx="0">
                  <c:v>114.99591318707155</c:v>
                </c:pt>
                <c:pt idx="1">
                  <c:v>123.29282204707232</c:v>
                </c:pt>
                <c:pt idx="2">
                  <c:v>80.487487640670295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950-914D-9F82-FDA3E75D9551}"/>
            </c:ext>
          </c:extLst>
        </c:ser>
        <c:ser>
          <c:idx val="12"/>
          <c:order val="7"/>
          <c:tx>
            <c:strRef>
              <c:f>ALL_angles!$W$8</c:f>
              <c:strCache>
                <c:ptCount val="1"/>
                <c:pt idx="0">
                  <c:v>BK11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ALL_angles!$X$11:$Z$11</c:f>
              <c:numCache>
                <c:formatCode>General</c:formatCode>
                <c:ptCount val="3"/>
                <c:pt idx="0">
                  <c:v>0.8</c:v>
                </c:pt>
                <c:pt idx="1">
                  <c:v>1</c:v>
                </c:pt>
                <c:pt idx="2">
                  <c:v>1.2</c:v>
                </c:pt>
              </c:numCache>
            </c:numRef>
          </c:xVal>
          <c:yVal>
            <c:numRef>
              <c:f>ALL_angles!$X$8:$Z$8</c:f>
              <c:numCache>
                <c:formatCode>General</c:formatCode>
                <c:ptCount val="3"/>
                <c:pt idx="0">
                  <c:v>137.61090067823258</c:v>
                </c:pt>
                <c:pt idx="1">
                  <c:v>203.71756866583797</c:v>
                </c:pt>
                <c:pt idx="2">
                  <c:v>144.74351112827404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950-914D-9F82-FDA3E75D9551}"/>
            </c:ext>
          </c:extLst>
        </c:ser>
        <c:ser>
          <c:idx val="0"/>
          <c:order val="8"/>
          <c:tx>
            <c:strRef>
              <c:f>ALL_angles!$W$4</c:f>
              <c:strCache>
                <c:ptCount val="1"/>
                <c:pt idx="0">
                  <c:v>BK01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ALL_angles!$AB$11:$AD$11</c:f>
              <c:numCache>
                <c:formatCode>General</c:formatCode>
                <c:ptCount val="3"/>
                <c:pt idx="0">
                  <c:v>1.8</c:v>
                </c:pt>
                <c:pt idx="1">
                  <c:v>2</c:v>
                </c:pt>
                <c:pt idx="2">
                  <c:v>2.2000000000000002</c:v>
                </c:pt>
              </c:numCache>
            </c:numRef>
          </c:xVal>
          <c:yVal>
            <c:numRef>
              <c:f>ALL_angles!$AB$4:$AD$4</c:f>
              <c:numCache>
                <c:formatCode>General</c:formatCode>
                <c:ptCount val="3"/>
                <c:pt idx="0">
                  <c:v>159.31187811399201</c:v>
                </c:pt>
                <c:pt idx="1">
                  <c:v>163.3666977303902</c:v>
                </c:pt>
                <c:pt idx="2">
                  <c:v>221.53795661698317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950-914D-9F82-FDA3E75D9551}"/>
            </c:ext>
          </c:extLst>
        </c:ser>
        <c:ser>
          <c:idx val="1"/>
          <c:order val="9"/>
          <c:tx>
            <c:strRef>
              <c:f>ALL_angles!$W$5</c:f>
              <c:strCache>
                <c:ptCount val="1"/>
                <c:pt idx="0">
                  <c:v>BK02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ALL_angles!$AB$11:$AD$11</c:f>
              <c:numCache>
                <c:formatCode>General</c:formatCode>
                <c:ptCount val="3"/>
                <c:pt idx="0">
                  <c:v>1.8</c:v>
                </c:pt>
                <c:pt idx="1">
                  <c:v>2</c:v>
                </c:pt>
                <c:pt idx="2">
                  <c:v>2.2000000000000002</c:v>
                </c:pt>
              </c:numCache>
            </c:numRef>
          </c:xVal>
          <c:yVal>
            <c:numRef>
              <c:f>ALL_angles!$AB$5:$AD$5</c:f>
              <c:numCache>
                <c:formatCode>General</c:formatCode>
                <c:ptCount val="3"/>
                <c:pt idx="0">
                  <c:v>108.67340855769027</c:v>
                </c:pt>
                <c:pt idx="1">
                  <c:v>83.127762531704988</c:v>
                </c:pt>
                <c:pt idx="2">
                  <c:v>94.703888425461045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950-914D-9F82-FDA3E75D9551}"/>
            </c:ext>
          </c:extLst>
        </c:ser>
        <c:ser>
          <c:idx val="2"/>
          <c:order val="10"/>
          <c:tx>
            <c:strRef>
              <c:f>ALL_angles!$W$6</c:f>
              <c:strCache>
                <c:ptCount val="1"/>
                <c:pt idx="0">
                  <c:v>BK03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ALL_angles!$AB$11:$AD$11</c:f>
              <c:numCache>
                <c:formatCode>General</c:formatCode>
                <c:ptCount val="3"/>
                <c:pt idx="0">
                  <c:v>1.8</c:v>
                </c:pt>
                <c:pt idx="1">
                  <c:v>2</c:v>
                </c:pt>
                <c:pt idx="2">
                  <c:v>2.2000000000000002</c:v>
                </c:pt>
              </c:numCache>
            </c:numRef>
          </c:xVal>
          <c:yVal>
            <c:numRef>
              <c:f>ALL_angles!$AB$6:$AD$6</c:f>
              <c:numCache>
                <c:formatCode>General</c:formatCode>
                <c:ptCount val="3"/>
                <c:pt idx="0">
                  <c:v>116.65534165763025</c:v>
                </c:pt>
                <c:pt idx="1">
                  <c:v>196.41797544248516</c:v>
                </c:pt>
                <c:pt idx="2">
                  <c:v>140.9840019288994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950-914D-9F82-FDA3E75D9551}"/>
            </c:ext>
          </c:extLst>
        </c:ser>
        <c:ser>
          <c:idx val="3"/>
          <c:order val="11"/>
          <c:tx>
            <c:strRef>
              <c:f>ALL_angles!$W$7</c:f>
              <c:strCache>
                <c:ptCount val="1"/>
                <c:pt idx="0">
                  <c:v>BK06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ALL_angles!$AB$11:$AD$11</c:f>
              <c:numCache>
                <c:formatCode>General</c:formatCode>
                <c:ptCount val="3"/>
                <c:pt idx="0">
                  <c:v>1.8</c:v>
                </c:pt>
                <c:pt idx="1">
                  <c:v>2</c:v>
                </c:pt>
                <c:pt idx="2">
                  <c:v>2.2000000000000002</c:v>
                </c:pt>
              </c:numCache>
            </c:numRef>
          </c:xVal>
          <c:yVal>
            <c:numRef>
              <c:f>ALL_angles!$AB$7:$AD$7</c:f>
              <c:numCache>
                <c:formatCode>General</c:formatCode>
                <c:ptCount val="3"/>
                <c:pt idx="0">
                  <c:v>191.90927570290773</c:v>
                </c:pt>
                <c:pt idx="1">
                  <c:v>171.73060224025988</c:v>
                </c:pt>
                <c:pt idx="2">
                  <c:v>223.52201338750498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950-914D-9F82-FDA3E75D9551}"/>
            </c:ext>
          </c:extLst>
        </c:ser>
        <c:ser>
          <c:idx val="4"/>
          <c:order val="12"/>
          <c:tx>
            <c:strRef>
              <c:f>ALL_angles!$W$8</c:f>
              <c:strCache>
                <c:ptCount val="1"/>
                <c:pt idx="0">
                  <c:v>BK11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ALL_angles!$AB$11:$AD$11</c:f>
              <c:numCache>
                <c:formatCode>General</c:formatCode>
                <c:ptCount val="3"/>
                <c:pt idx="0">
                  <c:v>1.8</c:v>
                </c:pt>
                <c:pt idx="1">
                  <c:v>2</c:v>
                </c:pt>
                <c:pt idx="2">
                  <c:v>2.2000000000000002</c:v>
                </c:pt>
              </c:numCache>
            </c:numRef>
          </c:xVal>
          <c:yVal>
            <c:numRef>
              <c:f>ALL_angles!$AB$8:$AD$8</c:f>
              <c:numCache>
                <c:formatCode>General</c:formatCode>
                <c:ptCount val="3"/>
                <c:pt idx="0">
                  <c:v>172.65437822441748</c:v>
                </c:pt>
                <c:pt idx="1">
                  <c:v>291.42719027127879</c:v>
                </c:pt>
                <c:pt idx="2">
                  <c:v>215.04699732783402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950-914D-9F82-FDA3E75D9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40704"/>
        <c:axId val="25649440"/>
      </c:scatterChart>
      <c:catAx>
        <c:axId val="256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9440"/>
        <c:crosses val="autoZero"/>
        <c:auto val="1"/>
        <c:lblAlgn val="ctr"/>
        <c:lblOffset val="100"/>
        <c:noMultiLvlLbl val="0"/>
      </c:catAx>
      <c:valAx>
        <c:axId val="25649440"/>
        <c:scaling>
          <c:orientation val="minMax"/>
          <c:max val="3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% ANGLE MATCH</a:t>
                </a:r>
                <a:br>
                  <a:rPr lang="en-US" sz="1200"/>
                </a:br>
                <a:r>
                  <a:rPr lang="en-US" sz="1200"/>
                  <a:t>(TLA</a:t>
                </a:r>
                <a:r>
                  <a:rPr lang="en-US" sz="1200" baseline="0"/>
                  <a:t> / GRF Angle * 100)</a:t>
                </a:r>
                <a:r>
                  <a:rPr lang="en-US" sz="1200"/>
                  <a:t>  </a:t>
                </a:r>
              </a:p>
            </c:rich>
          </c:tx>
          <c:layout>
            <c:manualLayout>
              <c:xMode val="edge"/>
              <c:yMode val="edge"/>
              <c:x val="0"/>
              <c:y val="0.3093378400573118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0704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959-0AC9-1E47-A7E7-78DB15622085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3374-B546-404F-8119-70EE0E7E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9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4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18255"/>
            <a:ext cx="10292239" cy="1139985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0" y="2171699"/>
            <a:ext cx="4114801" cy="1907637"/>
          </a:xfrm>
        </p:spPr>
        <p:txBody>
          <a:bodyPr/>
          <a:lstStyle/>
          <a:p>
            <a:pPr lvl="0"/>
            <a:r>
              <a:rPr lang="en-US" dirty="0"/>
              <a:t>Challenge</a:t>
            </a:r>
          </a:p>
          <a:p>
            <a:pPr lvl="1"/>
            <a:r>
              <a:rPr lang="en-US" dirty="0"/>
              <a:t>Key problem(s) to be addressed and their significance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82630" y="4079338"/>
            <a:ext cx="3026740" cy="2029630"/>
          </a:xfrm>
        </p:spPr>
        <p:txBody>
          <a:bodyPr/>
          <a:lstStyle/>
          <a:p>
            <a:pPr lvl="0"/>
            <a:r>
              <a:rPr lang="en-US" dirty="0"/>
              <a:t>Scientific Impact</a:t>
            </a:r>
          </a:p>
          <a:p>
            <a:pPr lvl="1"/>
            <a:r>
              <a:rPr lang="en-US" dirty="0"/>
              <a:t>How might project contributions generalize to other CPS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493E0-F735-6C46-8BED-D993EB0D1205}"/>
              </a:ext>
            </a:extLst>
          </p:cNvPr>
          <p:cNvSpPr txBox="1"/>
          <p:nvPr userDrawn="1"/>
        </p:nvSpPr>
        <p:spPr>
          <a:xfrm>
            <a:off x="355600" y="1290320"/>
            <a:ext cx="1145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Please add: Project Title/Award #/Award Date/Name and Institution per </a:t>
            </a:r>
            <a:r>
              <a:rPr lang="en-US" sz="2400" dirty="0" err="1"/>
              <a:t>Pis</a:t>
            </a:r>
            <a:r>
              <a:rPr lang="en-US" sz="2400" dirty="0"/>
              <a:t>/Co-</a:t>
            </a:r>
            <a:r>
              <a:rPr lang="en-US" sz="2400" dirty="0" err="1"/>
              <a:t>Pis</a:t>
            </a:r>
            <a:endParaRPr lang="en-US" sz="2400" dirty="0"/>
          </a:p>
          <a:p>
            <a:pPr algn="ctr"/>
            <a:r>
              <a:rPr lang="en-US" i="1" dirty="0"/>
              <a:t>(a concise and visual description of your project with limited jargon)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C2C84D-B2F1-DE46-8726-1C8215579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7188" y="4079340"/>
            <a:ext cx="4114801" cy="2029630"/>
          </a:xfrm>
        </p:spPr>
        <p:txBody>
          <a:bodyPr/>
          <a:lstStyle/>
          <a:p>
            <a:pPr lvl="0"/>
            <a:r>
              <a:rPr lang="en-US" dirty="0"/>
              <a:t>Solution</a:t>
            </a:r>
          </a:p>
          <a:p>
            <a:pPr lvl="1"/>
            <a:r>
              <a:rPr lang="en-US" dirty="0"/>
              <a:t>Technical Approach in brief</a:t>
            </a:r>
          </a:p>
          <a:p>
            <a:pPr lvl="1"/>
            <a:r>
              <a:rPr lang="en-US" dirty="0"/>
              <a:t>Highlight Key Innovations (new contributions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7A0FB33-8EB2-4649-9081-6685E306E4E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71594" y="2184031"/>
            <a:ext cx="4114801" cy="3924937"/>
          </a:xfrm>
        </p:spPr>
        <p:txBody>
          <a:bodyPr/>
          <a:lstStyle>
            <a:lvl2pPr>
              <a:defRPr i="0">
                <a:latin typeface="+mn-lt"/>
              </a:defRPr>
            </a:lvl2pPr>
          </a:lstStyle>
          <a:p>
            <a:pPr lvl="0"/>
            <a:r>
              <a:rPr lang="en-US" dirty="0"/>
              <a:t>Broader Impact</a:t>
            </a:r>
          </a:p>
          <a:p>
            <a:pPr lvl="1"/>
            <a:r>
              <a:rPr lang="en-US" dirty="0"/>
              <a:t>What is the impact on society?</a:t>
            </a:r>
          </a:p>
          <a:p>
            <a:pPr lvl="1"/>
            <a:r>
              <a:rPr lang="en-US" dirty="0"/>
              <a:t>Who will care?</a:t>
            </a:r>
          </a:p>
          <a:p>
            <a:pPr lvl="1"/>
            <a:r>
              <a:rPr lang="en-US" dirty="0"/>
              <a:t>Education and Outreach</a:t>
            </a:r>
          </a:p>
          <a:p>
            <a:pPr lvl="1"/>
            <a:r>
              <a:rPr lang="en-US" dirty="0"/>
              <a:t>Quantify potential impacts</a:t>
            </a:r>
            <a:br>
              <a:rPr lang="en-US" dirty="0"/>
            </a:br>
            <a:r>
              <a:rPr lang="en-US" dirty="0"/>
              <a:t>If possible. How much better? Not just improved.</a:t>
            </a:r>
          </a:p>
          <a:p>
            <a:pPr lvl="1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51FE7D-75F8-2D44-A13D-F0996491023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555034" y="2171701"/>
            <a:ext cx="3054336" cy="1907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139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0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CCD8-DE09-C34E-A02A-0371595C3FF3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6F97-749F-B546-B03C-782E358BD1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98224-B8EB-6B40-AA09-3BBAEF739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426" b="42902"/>
          <a:stretch/>
        </p:blipFill>
        <p:spPr>
          <a:xfrm>
            <a:off x="-2" y="1"/>
            <a:ext cx="12233313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C68EE-0408-0447-80FA-E5AE94106B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5032" b="25032"/>
          <a:stretch/>
        </p:blipFill>
        <p:spPr>
          <a:xfrm>
            <a:off x="-1" y="6258717"/>
            <a:ext cx="12192001" cy="590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4B2C1-A1AD-AF42-B77B-2077F543A753}"/>
              </a:ext>
            </a:extLst>
          </p:cNvPr>
          <p:cNvSpPr txBox="1">
            <a:spLocks/>
          </p:cNvSpPr>
          <p:nvPr userDrawn="1"/>
        </p:nvSpPr>
        <p:spPr>
          <a:xfrm>
            <a:off x="83748" y="6325080"/>
            <a:ext cx="7650956" cy="228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aseline="0" dirty="0">
                <a:solidFill>
                  <a:schemeClr val="bg1"/>
                </a:solidFill>
                <a:latin typeface="+mn-lt"/>
              </a:rPr>
              <a:t>2022 NRI &amp; FRR Principal Investigators' Meeting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595AE3-DE84-B34F-9F38-330464B33119}"/>
              </a:ext>
            </a:extLst>
          </p:cNvPr>
          <p:cNvSpPr txBox="1">
            <a:spLocks/>
          </p:cNvSpPr>
          <p:nvPr userDrawn="1"/>
        </p:nvSpPr>
        <p:spPr>
          <a:xfrm>
            <a:off x="83748" y="6525731"/>
            <a:ext cx="8825658" cy="294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April 19-22, 2022</a:t>
            </a:r>
          </a:p>
        </p:txBody>
      </p:sp>
    </p:spTree>
    <p:extLst>
      <p:ext uri="{BB962C8B-B14F-4D97-AF65-F5344CB8AC3E}">
        <p14:creationId xmlns:p14="http://schemas.microsoft.com/office/powerpoint/2010/main" val="33440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1529EB-F4AE-4149-82C9-8AAA48BF7933}"/>
              </a:ext>
            </a:extLst>
          </p:cNvPr>
          <p:cNvSpPr txBox="1">
            <a:spLocks/>
          </p:cNvSpPr>
          <p:nvPr/>
        </p:nvSpPr>
        <p:spPr>
          <a:xfrm>
            <a:off x="187952" y="79587"/>
            <a:ext cx="8897657" cy="109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8800" b="1" dirty="0"/>
              <a:t>NRI:INT:COLLAB: Accelerating Large-Scale Adoption of Robotic Lower-Limb Prostheses through Personalized Prosthesis Controller Adaptation</a:t>
            </a:r>
          </a:p>
          <a:p>
            <a:pPr algn="l">
              <a:spcAft>
                <a:spcPts val="600"/>
              </a:spcAft>
            </a:pPr>
            <a:r>
              <a:rPr lang="en-US" sz="5600" i="1" dirty="0"/>
              <a:t>Young-Hui Chang (PI), Kinsey Herrin, Chase Rock, Sam Kwak</a:t>
            </a:r>
          </a:p>
          <a:p>
            <a:pPr algn="l">
              <a:spcAft>
                <a:spcPts val="600"/>
              </a:spcAft>
            </a:pPr>
            <a:r>
              <a:rPr lang="en-US" sz="5600" i="1" dirty="0"/>
              <a:t>Georgia Institute of Technology School of Biological Sciences, School of Mechanical Engineering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BCF18-8003-B84C-93FE-29FF9728FDDB}"/>
              </a:ext>
            </a:extLst>
          </p:cNvPr>
          <p:cNvSpPr txBox="1"/>
          <p:nvPr/>
        </p:nvSpPr>
        <p:spPr>
          <a:xfrm>
            <a:off x="250781" y="1489109"/>
            <a:ext cx="1438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Georgia Tech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AB6617-6562-AD4B-89DA-4BBA1F8B2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24" r="9071"/>
          <a:stretch/>
        </p:blipFill>
        <p:spPr>
          <a:xfrm>
            <a:off x="400253" y="1889269"/>
            <a:ext cx="1032559" cy="12671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D57B03-F290-544F-813A-2BA2DCBDF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742" y="3364464"/>
            <a:ext cx="926006" cy="11575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5CA0EB-D287-2E4E-A038-DC3787084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5742" y="1989244"/>
            <a:ext cx="926005" cy="1157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B9D21-0B38-7A42-9C48-E5CAEE4030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11" t="18430" r="25472" b="17583"/>
          <a:stretch/>
        </p:blipFill>
        <p:spPr>
          <a:xfrm>
            <a:off x="11304266" y="6278152"/>
            <a:ext cx="608391" cy="552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37B16-CE3E-3C4E-8A56-F2E76AA4C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2193" y="6352746"/>
            <a:ext cx="401223" cy="4012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35D27-E013-6C4C-94D6-095E52080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11" y="4453292"/>
            <a:ext cx="1036064" cy="1056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3BEB3-1DBD-EB45-BF05-1D41BF688F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748" y="3291048"/>
            <a:ext cx="1032559" cy="1027619"/>
          </a:xfrm>
          <a:prstGeom prst="rect">
            <a:avLst/>
          </a:prstGeom>
        </p:spPr>
      </p:pic>
      <p:pic>
        <p:nvPicPr>
          <p:cNvPr id="16" name="Content Placeholder 14">
            <a:extLst>
              <a:ext uri="{FF2B5EF4-FFF2-40B4-BE49-F238E27FC236}">
                <a16:creationId xmlns:a16="http://schemas.microsoft.com/office/drawing/2014/main" id="{2CA1AE88-259A-2441-8287-6A896796C5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383"/>
          <a:stretch/>
        </p:blipFill>
        <p:spPr>
          <a:xfrm>
            <a:off x="3464806" y="2610232"/>
            <a:ext cx="5129142" cy="29857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FEC3F6-140F-8C4C-9929-90FA0BAA920C}"/>
              </a:ext>
            </a:extLst>
          </p:cNvPr>
          <p:cNvSpPr txBox="1"/>
          <p:nvPr/>
        </p:nvSpPr>
        <p:spPr>
          <a:xfrm>
            <a:off x="9022109" y="1486300"/>
            <a:ext cx="2306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University of Alabama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EC435D-0742-EC4A-8595-C0D6950A2C9F}"/>
              </a:ext>
            </a:extLst>
          </p:cNvPr>
          <p:cNvSpPr txBox="1"/>
          <p:nvPr/>
        </p:nvSpPr>
        <p:spPr>
          <a:xfrm>
            <a:off x="1520781" y="1889268"/>
            <a:ext cx="27972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Kinsey Herrin, MSPO, C/LPO, FAAOP</a:t>
            </a:r>
          </a:p>
          <a:p>
            <a:r>
              <a:rPr lang="en-US" sz="1400" i="1" dirty="0"/>
              <a:t>Mechanical Engineering</a:t>
            </a:r>
          </a:p>
          <a:p>
            <a:r>
              <a:rPr lang="en-US" sz="1400" i="1" dirty="0"/>
              <a:t>Co-PI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CA866-194B-FB45-81A5-841E410C759B}"/>
              </a:ext>
            </a:extLst>
          </p:cNvPr>
          <p:cNvSpPr txBox="1"/>
          <p:nvPr/>
        </p:nvSpPr>
        <p:spPr>
          <a:xfrm>
            <a:off x="1533481" y="3329177"/>
            <a:ext cx="17939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Sam Kwak</a:t>
            </a:r>
          </a:p>
          <a:p>
            <a:r>
              <a:rPr lang="en-US" sz="1400" i="1" dirty="0"/>
              <a:t>Applied Physiology</a:t>
            </a:r>
          </a:p>
          <a:p>
            <a:r>
              <a:rPr lang="en-US" sz="1400" i="1" dirty="0"/>
              <a:t>Graduate Student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9FA466-E312-E749-A8CC-B4CC55B7D225}"/>
              </a:ext>
            </a:extLst>
          </p:cNvPr>
          <p:cNvSpPr txBox="1"/>
          <p:nvPr/>
        </p:nvSpPr>
        <p:spPr>
          <a:xfrm>
            <a:off x="1546181" y="4494059"/>
            <a:ext cx="17939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Chase Rock, MS</a:t>
            </a:r>
          </a:p>
          <a:p>
            <a:r>
              <a:rPr lang="en-US" sz="1400" i="1" dirty="0"/>
              <a:t>Applied Physiology</a:t>
            </a:r>
          </a:p>
          <a:p>
            <a:r>
              <a:rPr lang="en-US" sz="1400" i="1" dirty="0"/>
              <a:t>Graduate Student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1967FD-6E18-794D-9537-59CBA405BF66}"/>
              </a:ext>
            </a:extLst>
          </p:cNvPr>
          <p:cNvSpPr txBox="1"/>
          <p:nvPr/>
        </p:nvSpPr>
        <p:spPr>
          <a:xfrm>
            <a:off x="8583530" y="1989244"/>
            <a:ext cx="22822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Xiangrong</a:t>
            </a:r>
            <a:r>
              <a:rPr lang="en-US" sz="1400" dirty="0"/>
              <a:t> Shen, PhD</a:t>
            </a:r>
          </a:p>
          <a:p>
            <a:pPr algn="r"/>
            <a:r>
              <a:rPr lang="en-US" sz="1400" i="1" dirty="0"/>
              <a:t>Mechanical Engineering</a:t>
            </a:r>
          </a:p>
          <a:p>
            <a:pPr algn="r"/>
            <a:r>
              <a:rPr lang="en-US" sz="1400" i="1" dirty="0"/>
              <a:t>PD/PI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A28874-D259-B14A-B3BD-7E183B398507}"/>
              </a:ext>
            </a:extLst>
          </p:cNvPr>
          <p:cNvSpPr txBox="1"/>
          <p:nvPr/>
        </p:nvSpPr>
        <p:spPr>
          <a:xfrm>
            <a:off x="8712200" y="3364464"/>
            <a:ext cx="20773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Edward </a:t>
            </a:r>
            <a:r>
              <a:rPr lang="en-US" sz="1400" dirty="0" err="1"/>
              <a:t>Sasanov</a:t>
            </a:r>
            <a:r>
              <a:rPr lang="en-US" sz="1400" dirty="0"/>
              <a:t>, PhD</a:t>
            </a:r>
          </a:p>
          <a:p>
            <a:pPr algn="r"/>
            <a:r>
              <a:rPr lang="en-US" sz="1400" i="1" dirty="0"/>
              <a:t>Elect &amp; Comp Engineering</a:t>
            </a:r>
          </a:p>
          <a:p>
            <a:pPr algn="r"/>
            <a:r>
              <a:rPr lang="en-US" sz="1400" i="1" dirty="0"/>
              <a:t>Co-PI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27AF8-E2A3-4546-8BAA-6300F1467D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5970" y="4692185"/>
            <a:ext cx="1185547" cy="11855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53A203-48C1-D041-9F7C-F3FA196CFAC8}"/>
              </a:ext>
            </a:extLst>
          </p:cNvPr>
          <p:cNvSpPr txBox="1"/>
          <p:nvPr/>
        </p:nvSpPr>
        <p:spPr>
          <a:xfrm>
            <a:off x="10570395" y="5931339"/>
            <a:ext cx="1467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Award #1734416</a:t>
            </a:r>
            <a:endParaRPr lang="en-US" sz="14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821409-1DCC-F84A-8B49-CD673444EDC4}"/>
              </a:ext>
            </a:extLst>
          </p:cNvPr>
          <p:cNvSpPr txBox="1"/>
          <p:nvPr/>
        </p:nvSpPr>
        <p:spPr>
          <a:xfrm>
            <a:off x="118710" y="5739350"/>
            <a:ext cx="729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* Audra Davidson MS, Margaret Berry MSPO, Gautam Desai, Saranya </a:t>
            </a:r>
            <a:r>
              <a:rPr lang="en-US" sz="1400" i="1" dirty="0" err="1"/>
              <a:t>Gourisetti</a:t>
            </a:r>
            <a:r>
              <a:rPr lang="en-US" sz="1400" i="1" dirty="0"/>
              <a:t>, Isabella Turner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8974-5665-1A41-A24D-6DC24ABAF5B8}"/>
              </a:ext>
            </a:extLst>
          </p:cNvPr>
          <p:cNvSpPr/>
          <p:nvPr/>
        </p:nvSpPr>
        <p:spPr>
          <a:xfrm>
            <a:off x="5624325" y="2896451"/>
            <a:ext cx="270745" cy="39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0D8500-5773-1A40-8B07-0EBA743620F3}"/>
              </a:ext>
            </a:extLst>
          </p:cNvPr>
          <p:cNvSpPr/>
          <p:nvPr/>
        </p:nvSpPr>
        <p:spPr>
          <a:xfrm>
            <a:off x="7442907" y="2896451"/>
            <a:ext cx="270745" cy="39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0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22C7A0F2-01A5-7843-9AC1-EB905F9EFDA1}"/>
              </a:ext>
            </a:extLst>
          </p:cNvPr>
          <p:cNvSpPr txBox="1"/>
          <p:nvPr/>
        </p:nvSpPr>
        <p:spPr>
          <a:xfrm>
            <a:off x="844442" y="2212923"/>
            <a:ext cx="1696735" cy="584775"/>
          </a:xfrm>
          <a:prstGeom prst="rect">
            <a:avLst/>
          </a:prstGeom>
          <a:solidFill>
            <a:srgbClr val="FAE8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Quantify gait quality</a:t>
            </a:r>
          </a:p>
        </p:txBody>
      </p:sp>
      <p:pic>
        <p:nvPicPr>
          <p:cNvPr id="45" name="Picture 44" descr="A picture containing room&#10;&#10;Description automatically generated">
            <a:extLst>
              <a:ext uri="{FF2B5EF4-FFF2-40B4-BE49-F238E27FC236}">
                <a16:creationId xmlns:a16="http://schemas.microsoft.com/office/drawing/2014/main" id="{08833AC5-6B52-A843-A7F5-B4373FE8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2" y="3065509"/>
            <a:ext cx="2898875" cy="230875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A1104BD4-8649-FA49-A28D-C3D9BFDBA2B1}"/>
              </a:ext>
            </a:extLst>
          </p:cNvPr>
          <p:cNvSpPr txBox="1">
            <a:spLocks/>
          </p:cNvSpPr>
          <p:nvPr/>
        </p:nvSpPr>
        <p:spPr>
          <a:xfrm>
            <a:off x="187952" y="79587"/>
            <a:ext cx="8897657" cy="8614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8800" b="1" dirty="0"/>
              <a:t>Quantifying Gait Quality for Automation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C893AA-ED19-D148-B8F9-FC2D8D47BA2E}"/>
              </a:ext>
            </a:extLst>
          </p:cNvPr>
          <p:cNvSpPr txBox="1"/>
          <p:nvPr/>
        </p:nvSpPr>
        <p:spPr>
          <a:xfrm>
            <a:off x="3522083" y="2212924"/>
            <a:ext cx="4196441" cy="584775"/>
          </a:xfrm>
          <a:prstGeom prst="rect">
            <a:avLst/>
          </a:prstGeom>
          <a:solidFill>
            <a:srgbClr val="FAE8B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Gait quality metrics to inform algorithm and trunk sensor development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17C7DA-F69B-C241-84A2-132EAE6C15CD}"/>
              </a:ext>
            </a:extLst>
          </p:cNvPr>
          <p:cNvSpPr txBox="1"/>
          <p:nvPr/>
        </p:nvSpPr>
        <p:spPr>
          <a:xfrm>
            <a:off x="8395720" y="2212924"/>
            <a:ext cx="3351238" cy="584775"/>
          </a:xfrm>
          <a:prstGeom prst="rect">
            <a:avLst/>
          </a:prstGeom>
          <a:solidFill>
            <a:srgbClr val="FAE8B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Automatically tune prosthesis to optimize gait quality</a:t>
            </a:r>
          </a:p>
        </p:txBody>
      </p:sp>
      <p:pic>
        <p:nvPicPr>
          <p:cNvPr id="36" name="Picture 35" descr="A close up of a screen&#10;&#10;Description automatically generated">
            <a:extLst>
              <a:ext uri="{FF2B5EF4-FFF2-40B4-BE49-F238E27FC236}">
                <a16:creationId xmlns:a16="http://schemas.microsoft.com/office/drawing/2014/main" id="{75234293-C05B-C640-9430-0CEBC3362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975" y="3977320"/>
            <a:ext cx="575889" cy="43902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8B7D910B-6599-A642-8DB0-C4445C615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355" y="2867409"/>
            <a:ext cx="2691968" cy="250949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15221BE-8BD0-044C-9556-1E4B0EAE0ACE}"/>
              </a:ext>
            </a:extLst>
          </p:cNvPr>
          <p:cNvGrpSpPr/>
          <p:nvPr/>
        </p:nvGrpSpPr>
        <p:grpSpPr>
          <a:xfrm>
            <a:off x="3769986" y="3369346"/>
            <a:ext cx="4609741" cy="1593626"/>
            <a:chOff x="3769986" y="3369346"/>
            <a:chExt cx="4609741" cy="1593626"/>
          </a:xfrm>
        </p:grpSpPr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A563134D-B32E-6E4F-A3A7-9C8C4160A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9986" y="3533718"/>
              <a:ext cx="2256294" cy="1429254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6383B3DF-7749-D74E-BD57-567867E2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85941" y="3369346"/>
              <a:ext cx="2193786" cy="1170671"/>
            </a:xfrm>
            <a:prstGeom prst="rect">
              <a:avLst/>
            </a:prstGeom>
          </p:spPr>
        </p:pic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6C73E3-3DF6-E849-B016-76DE4A9C5D81}"/>
              </a:ext>
            </a:extLst>
          </p:cNvPr>
          <p:cNvSpPr/>
          <p:nvPr/>
        </p:nvSpPr>
        <p:spPr>
          <a:xfrm>
            <a:off x="115380" y="1993692"/>
            <a:ext cx="3207895" cy="3597640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A9C922-D211-E643-94C9-8AE2F0553840}"/>
              </a:ext>
            </a:extLst>
          </p:cNvPr>
          <p:cNvCxnSpPr>
            <a:cxnSpLocks/>
          </p:cNvCxnSpPr>
          <p:nvPr/>
        </p:nvCxnSpPr>
        <p:spPr>
          <a:xfrm>
            <a:off x="5692715" y="4250789"/>
            <a:ext cx="2496988" cy="93439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1104BD4-8649-FA49-A28D-C3D9BFDBA2B1}"/>
              </a:ext>
            </a:extLst>
          </p:cNvPr>
          <p:cNvSpPr txBox="1">
            <a:spLocks/>
          </p:cNvSpPr>
          <p:nvPr/>
        </p:nvSpPr>
        <p:spPr>
          <a:xfrm>
            <a:off x="187952" y="79587"/>
            <a:ext cx="8897657" cy="8614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8800" b="1" dirty="0"/>
              <a:t>Quantifying Gait Quality for Automation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51924F-9273-3A4B-8B44-6976340B40C5}"/>
              </a:ext>
            </a:extLst>
          </p:cNvPr>
          <p:cNvSpPr txBox="1"/>
          <p:nvPr/>
        </p:nvSpPr>
        <p:spPr>
          <a:xfrm>
            <a:off x="844442" y="2212923"/>
            <a:ext cx="1696735" cy="584775"/>
          </a:xfrm>
          <a:prstGeom prst="rect">
            <a:avLst/>
          </a:prstGeom>
          <a:solidFill>
            <a:srgbClr val="FAE8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Quantify gait quality</a:t>
            </a:r>
          </a:p>
        </p:txBody>
      </p:sp>
      <p:pic>
        <p:nvPicPr>
          <p:cNvPr id="39" name="Picture 38" descr="A picture containing room&#10;&#10;Description automatically generated">
            <a:extLst>
              <a:ext uri="{FF2B5EF4-FFF2-40B4-BE49-F238E27FC236}">
                <a16:creationId xmlns:a16="http://schemas.microsoft.com/office/drawing/2014/main" id="{88B8F008-C3DA-5844-A7CE-0AEEAABF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2" y="3065509"/>
            <a:ext cx="2898875" cy="2308754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6C73E3-3DF6-E849-B016-76DE4A9C5D81}"/>
              </a:ext>
            </a:extLst>
          </p:cNvPr>
          <p:cNvSpPr/>
          <p:nvPr/>
        </p:nvSpPr>
        <p:spPr>
          <a:xfrm>
            <a:off x="115380" y="1993692"/>
            <a:ext cx="3207895" cy="3597640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7A14FC-5A1B-6943-8F27-CB34D81AEBF1}"/>
              </a:ext>
            </a:extLst>
          </p:cNvPr>
          <p:cNvCxnSpPr>
            <a:cxnSpLocks/>
          </p:cNvCxnSpPr>
          <p:nvPr/>
        </p:nvCxnSpPr>
        <p:spPr>
          <a:xfrm flipV="1">
            <a:off x="4185338" y="2797698"/>
            <a:ext cx="2548327" cy="102526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51A1B1-EBEF-484B-90FB-B1FFD92F6A21}"/>
              </a:ext>
            </a:extLst>
          </p:cNvPr>
          <p:cNvSpPr txBox="1"/>
          <p:nvPr/>
        </p:nvSpPr>
        <p:spPr>
          <a:xfrm>
            <a:off x="3455025" y="2960321"/>
            <a:ext cx="2548327" cy="175432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GDI/GQI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Lateral Sway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Impulse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LFA</a:t>
            </a:r>
          </a:p>
        </p:txBody>
      </p:sp>
      <p:pic>
        <p:nvPicPr>
          <p:cNvPr id="19" name="Picture 18" descr="A picture containing room&#10;&#10;Description automatically generated">
            <a:extLst>
              <a:ext uri="{FF2B5EF4-FFF2-40B4-BE49-F238E27FC236}">
                <a16:creationId xmlns:a16="http://schemas.microsoft.com/office/drawing/2014/main" id="{7B7F7734-3982-2145-9DDB-26A49CEA0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30" r="49085" b="-2220"/>
          <a:stretch/>
        </p:blipFill>
        <p:spPr>
          <a:xfrm>
            <a:off x="8275811" y="4285128"/>
            <a:ext cx="1782781" cy="1449855"/>
          </a:xfrm>
          <a:prstGeom prst="rect">
            <a:avLst/>
          </a:prstGeom>
        </p:spPr>
      </p:pic>
      <p:pic>
        <p:nvPicPr>
          <p:cNvPr id="23" name="Picture 22" descr="A picture containing person, road, outdoor&#10;&#10;Description automatically generated">
            <a:extLst>
              <a:ext uri="{FF2B5EF4-FFF2-40B4-BE49-F238E27FC236}">
                <a16:creationId xmlns:a16="http://schemas.microsoft.com/office/drawing/2014/main" id="{6488C784-4479-314A-A425-9A087149D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7" t="13394" r="15525" b="13730"/>
          <a:stretch/>
        </p:blipFill>
        <p:spPr>
          <a:xfrm>
            <a:off x="10144700" y="3254001"/>
            <a:ext cx="1945346" cy="2860683"/>
          </a:xfrm>
          <a:prstGeom prst="rect">
            <a:avLst/>
          </a:prstGeom>
        </p:spPr>
      </p:pic>
      <p:pic>
        <p:nvPicPr>
          <p:cNvPr id="24" name="Picture 23" descr="A picture containing room&#10;&#10;Description automatically generated">
            <a:extLst>
              <a:ext uri="{FF2B5EF4-FFF2-40B4-BE49-F238E27FC236}">
                <a16:creationId xmlns:a16="http://schemas.microsoft.com/office/drawing/2014/main" id="{502DF76B-EFFE-F749-87F9-297726CA0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02" r="49085" b="48512"/>
          <a:stretch/>
        </p:blipFill>
        <p:spPr>
          <a:xfrm>
            <a:off x="8183127" y="1724100"/>
            <a:ext cx="1782781" cy="14498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C847A-A23B-4249-9044-4B69CB5F85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85" r="26729"/>
          <a:stretch/>
        </p:blipFill>
        <p:spPr>
          <a:xfrm>
            <a:off x="6819773" y="1438193"/>
            <a:ext cx="1307662" cy="25349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59A2C5B-FC72-5442-B213-16A2FA3A1393}"/>
              </a:ext>
            </a:extLst>
          </p:cNvPr>
          <p:cNvSpPr txBox="1"/>
          <p:nvPr/>
        </p:nvSpPr>
        <p:spPr>
          <a:xfrm>
            <a:off x="9181664" y="1416323"/>
            <a:ext cx="2965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Herrin, Kwak, Rock, &amp; Chang in review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11E7E9-C3AF-A643-908A-84D285FC6AD7}"/>
              </a:ext>
            </a:extLst>
          </p:cNvPr>
          <p:cNvSpPr txBox="1"/>
          <p:nvPr/>
        </p:nvSpPr>
        <p:spPr>
          <a:xfrm>
            <a:off x="7234989" y="5771755"/>
            <a:ext cx="2818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Herrin, Kwak, Rock, &amp; Chang in prep</a:t>
            </a:r>
          </a:p>
        </p:txBody>
      </p:sp>
    </p:spTree>
    <p:extLst>
      <p:ext uri="{BB962C8B-B14F-4D97-AF65-F5344CB8AC3E}">
        <p14:creationId xmlns:p14="http://schemas.microsoft.com/office/powerpoint/2010/main" val="69956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person, road, outdoor&#10;&#10;Description automatically generated">
            <a:extLst>
              <a:ext uri="{FF2B5EF4-FFF2-40B4-BE49-F238E27FC236}">
                <a16:creationId xmlns:a16="http://schemas.microsoft.com/office/drawing/2014/main" id="{6488C784-4479-314A-A425-9A087149D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7" t="39630" r="15525" b="13730"/>
          <a:stretch/>
        </p:blipFill>
        <p:spPr>
          <a:xfrm>
            <a:off x="508794" y="2002205"/>
            <a:ext cx="3576231" cy="33656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F6289C-D596-664F-A7D2-F3928F69A8E0}"/>
              </a:ext>
            </a:extLst>
          </p:cNvPr>
          <p:cNvSpPr txBox="1"/>
          <p:nvPr/>
        </p:nvSpPr>
        <p:spPr>
          <a:xfrm>
            <a:off x="8123170" y="1989833"/>
            <a:ext cx="3560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82A2A"/>
                </a:solidFill>
              </a:rPr>
              <a:t>Trailing Limb Angle (TLA)</a:t>
            </a:r>
          </a:p>
          <a:p>
            <a:r>
              <a:rPr lang="en-US" dirty="0"/>
              <a:t>-Sagittal Leg angle (COP-&gt;Hip)</a:t>
            </a:r>
          </a:p>
          <a:p>
            <a:r>
              <a:rPr lang="en-US" i="1" dirty="0"/>
              <a:t>	-</a:t>
            </a:r>
            <a:r>
              <a:rPr lang="en-US" i="1" dirty="0" err="1"/>
              <a:t>Lewek</a:t>
            </a:r>
            <a:r>
              <a:rPr lang="en-US" i="1" dirty="0"/>
              <a:t> &amp; Sawicki, 2019</a:t>
            </a:r>
          </a:p>
          <a:p>
            <a:endParaRPr lang="en-US" dirty="0"/>
          </a:p>
          <a:p>
            <a:r>
              <a:rPr lang="en-US" b="1" dirty="0">
                <a:solidFill>
                  <a:srgbClr val="1313E5"/>
                </a:solidFill>
              </a:rPr>
              <a:t>GRF Angle (GRFA)</a:t>
            </a:r>
          </a:p>
          <a:p>
            <a:r>
              <a:rPr lang="en-GB" dirty="0"/>
              <a:t>-Sagittal GRF angle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9B369-A619-D84F-81B6-2746E951BEAA}"/>
              </a:ext>
            </a:extLst>
          </p:cNvPr>
          <p:cNvGrpSpPr/>
          <p:nvPr/>
        </p:nvGrpSpPr>
        <p:grpSpPr>
          <a:xfrm>
            <a:off x="4597474" y="1798879"/>
            <a:ext cx="2997052" cy="4448181"/>
            <a:chOff x="6088556" y="1520825"/>
            <a:chExt cx="2997052" cy="4448181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C16DEB16-CD85-1E49-AECC-1D0A64DDF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8" r="39560"/>
            <a:stretch/>
          </p:blipFill>
          <p:spPr>
            <a:xfrm>
              <a:off x="6096000" y="1520825"/>
              <a:ext cx="2989608" cy="435133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B39E10-D7DE-CC44-BC75-2714B7506D82}"/>
                </a:ext>
              </a:extLst>
            </p:cNvPr>
            <p:cNvSpPr/>
            <p:nvPr/>
          </p:nvSpPr>
          <p:spPr>
            <a:xfrm>
              <a:off x="6088556" y="1527635"/>
              <a:ext cx="2985407" cy="444137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D32A613-04D2-9F44-B826-2EA6E18B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60893" y="1711779"/>
              <a:ext cx="948095" cy="372699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91A694F-866C-DF47-A8F0-5D4A1DC8EC7B}"/>
              </a:ext>
            </a:extLst>
          </p:cNvPr>
          <p:cNvSpPr txBox="1"/>
          <p:nvPr/>
        </p:nvSpPr>
        <p:spPr>
          <a:xfrm>
            <a:off x="4512622" y="1355017"/>
            <a:ext cx="3196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5"/>
                </a:solidFill>
              </a:rPr>
              <a:t>Limb-Force Alignment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C8914-7E9C-5B4E-BE15-F85FE3ED4F15}"/>
              </a:ext>
            </a:extLst>
          </p:cNvPr>
          <p:cNvSpPr txBox="1"/>
          <p:nvPr/>
        </p:nvSpPr>
        <p:spPr>
          <a:xfrm>
            <a:off x="8042488" y="4127915"/>
            <a:ext cx="3763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HumoTech</a:t>
            </a:r>
            <a:r>
              <a:rPr lang="en-US" i="1" dirty="0"/>
              <a:t>, ankle-foot Px emulator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9 subjects w/ transtibial limb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Passive prescribed Px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Untuned Px Emulator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Tuned Px Emulator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59B1FF7-E315-F144-A029-C812EF6E86A8}"/>
              </a:ext>
            </a:extLst>
          </p:cNvPr>
          <p:cNvSpPr txBox="1">
            <a:spLocks/>
          </p:cNvSpPr>
          <p:nvPr/>
        </p:nvSpPr>
        <p:spPr>
          <a:xfrm>
            <a:off x="187952" y="106480"/>
            <a:ext cx="8897657" cy="1133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8800" b="1" dirty="0"/>
              <a:t>Limb-Force Alignment (LFA) distinguishes individuals </a:t>
            </a:r>
          </a:p>
          <a:p>
            <a:pPr algn="l">
              <a:spcAft>
                <a:spcPts val="600"/>
              </a:spcAft>
            </a:pPr>
            <a:r>
              <a:rPr lang="en-US" sz="8800" b="1" dirty="0"/>
              <a:t>with a tuned robotic prosthesis</a:t>
            </a:r>
          </a:p>
        </p:txBody>
      </p:sp>
    </p:spTree>
    <p:extLst>
      <p:ext uri="{BB962C8B-B14F-4D97-AF65-F5344CB8AC3E}">
        <p14:creationId xmlns:p14="http://schemas.microsoft.com/office/powerpoint/2010/main" val="191851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39B369-A619-D84F-81B6-2746E951BEAA}"/>
              </a:ext>
            </a:extLst>
          </p:cNvPr>
          <p:cNvGrpSpPr/>
          <p:nvPr/>
        </p:nvGrpSpPr>
        <p:grpSpPr>
          <a:xfrm>
            <a:off x="683530" y="2216713"/>
            <a:ext cx="2071154" cy="2996449"/>
            <a:chOff x="6088557" y="1520826"/>
            <a:chExt cx="2997053" cy="4448181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C16DEB16-CD85-1E49-AECC-1D0A64DDF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8" r="39560"/>
            <a:stretch/>
          </p:blipFill>
          <p:spPr>
            <a:xfrm>
              <a:off x="6096001" y="1520826"/>
              <a:ext cx="2989609" cy="435133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B39E10-D7DE-CC44-BC75-2714B7506D82}"/>
                </a:ext>
              </a:extLst>
            </p:cNvPr>
            <p:cNvSpPr/>
            <p:nvPr/>
          </p:nvSpPr>
          <p:spPr>
            <a:xfrm>
              <a:off x="6088557" y="1527635"/>
              <a:ext cx="2985408" cy="444137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D32A613-04D2-9F44-B826-2EA6E18B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60893" y="1711779"/>
              <a:ext cx="948095" cy="3726995"/>
            </a:xfrm>
            <a:prstGeom prst="rect">
              <a:avLst/>
            </a:prstGeom>
          </p:spPr>
        </p:pic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E55DFBB-8529-7847-95C1-303B79C63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767230"/>
              </p:ext>
            </p:extLst>
          </p:nvPr>
        </p:nvGraphicFramePr>
        <p:xfrm>
          <a:off x="3331357" y="1705860"/>
          <a:ext cx="7620736" cy="438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A26676-D1B8-D040-849A-AEF59004D00F}"/>
              </a:ext>
            </a:extLst>
          </p:cNvPr>
          <p:cNvSpPr txBox="1"/>
          <p:nvPr/>
        </p:nvSpPr>
        <p:spPr>
          <a:xfrm>
            <a:off x="6124727" y="2314600"/>
            <a:ext cx="44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</a:t>
            </a:r>
            <a:endParaRPr lang="en-GB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EB329F-D110-A145-BBBC-3BFCDCD3A892}"/>
              </a:ext>
            </a:extLst>
          </p:cNvPr>
          <p:cNvCxnSpPr>
            <a:cxnSpLocks/>
          </p:cNvCxnSpPr>
          <p:nvPr/>
        </p:nvCxnSpPr>
        <p:spPr>
          <a:xfrm>
            <a:off x="6010427" y="2747307"/>
            <a:ext cx="64497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593942-0FAC-074A-BBA4-CC578E6143AE}"/>
              </a:ext>
            </a:extLst>
          </p:cNvPr>
          <p:cNvGrpSpPr/>
          <p:nvPr/>
        </p:nvGrpSpPr>
        <p:grpSpPr>
          <a:xfrm>
            <a:off x="6001989" y="3132290"/>
            <a:ext cx="575733" cy="1599260"/>
            <a:chOff x="6201363" y="3010370"/>
            <a:chExt cx="575733" cy="15992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D6DAB3-C8D4-1846-BDF7-D18E44FEFB4A}"/>
                </a:ext>
              </a:extLst>
            </p:cNvPr>
            <p:cNvCxnSpPr>
              <a:cxnSpLocks/>
            </p:cNvCxnSpPr>
            <p:nvPr/>
          </p:nvCxnSpPr>
          <p:spPr>
            <a:xfrm>
              <a:off x="6205126" y="3010370"/>
              <a:ext cx="568011" cy="66082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AC7AEA-BFF8-AA41-B576-A289D719AA0D}"/>
                </a:ext>
              </a:extLst>
            </p:cNvPr>
            <p:cNvCxnSpPr>
              <a:cxnSpLocks/>
            </p:cNvCxnSpPr>
            <p:nvPr/>
          </p:nvCxnSpPr>
          <p:spPr>
            <a:xfrm>
              <a:off x="6201363" y="3382903"/>
              <a:ext cx="575733" cy="63217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489492-BE02-6B42-8D09-8D3B3E97584F}"/>
                </a:ext>
              </a:extLst>
            </p:cNvPr>
            <p:cNvCxnSpPr>
              <a:cxnSpLocks/>
            </p:cNvCxnSpPr>
            <p:nvPr/>
          </p:nvCxnSpPr>
          <p:spPr>
            <a:xfrm>
              <a:off x="6208889" y="3992503"/>
              <a:ext cx="560681" cy="48542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7C9350-7BF5-FA44-A52D-527F9948AEFE}"/>
                </a:ext>
              </a:extLst>
            </p:cNvPr>
            <p:cNvCxnSpPr>
              <a:cxnSpLocks/>
            </p:cNvCxnSpPr>
            <p:nvPr/>
          </p:nvCxnSpPr>
          <p:spPr>
            <a:xfrm>
              <a:off x="6216415" y="4508029"/>
              <a:ext cx="556918" cy="10160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99101FF-D96D-F049-93B5-8617B077505E}"/>
                </a:ext>
              </a:extLst>
            </p:cNvPr>
            <p:cNvCxnSpPr>
              <a:cxnSpLocks/>
            </p:cNvCxnSpPr>
            <p:nvPr/>
          </p:nvCxnSpPr>
          <p:spPr>
            <a:xfrm>
              <a:off x="6223941" y="4553185"/>
              <a:ext cx="538103" cy="4515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72BA5FD-C5D3-6441-8128-4795A579890D}"/>
              </a:ext>
            </a:extLst>
          </p:cNvPr>
          <p:cNvSpPr/>
          <p:nvPr/>
        </p:nvSpPr>
        <p:spPr>
          <a:xfrm>
            <a:off x="7661205" y="1565109"/>
            <a:ext cx="3264568" cy="426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D47495-1C7D-B649-BEA4-33DA407C7346}"/>
              </a:ext>
            </a:extLst>
          </p:cNvPr>
          <p:cNvSpPr txBox="1"/>
          <p:nvPr/>
        </p:nvSpPr>
        <p:spPr>
          <a:xfrm>
            <a:off x="4948247" y="5265328"/>
            <a:ext cx="75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Passive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4B439F-C38C-814C-817A-899775F3191D}"/>
              </a:ext>
            </a:extLst>
          </p:cNvPr>
          <p:cNvSpPr txBox="1"/>
          <p:nvPr/>
        </p:nvSpPr>
        <p:spPr>
          <a:xfrm>
            <a:off x="5626858" y="5259577"/>
            <a:ext cx="75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Untuned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D72FBED-BACF-AB49-84D3-B0A6F1F107E5}"/>
              </a:ext>
            </a:extLst>
          </p:cNvPr>
          <p:cNvSpPr txBox="1"/>
          <p:nvPr/>
        </p:nvSpPr>
        <p:spPr>
          <a:xfrm>
            <a:off x="6400685" y="5253826"/>
            <a:ext cx="6449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Tuned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E9706F7-0355-4947-9418-8077612CE07C}"/>
              </a:ext>
            </a:extLst>
          </p:cNvPr>
          <p:cNvGrpSpPr/>
          <p:nvPr/>
        </p:nvGrpSpPr>
        <p:grpSpPr>
          <a:xfrm>
            <a:off x="8285022" y="2027230"/>
            <a:ext cx="944078" cy="3016810"/>
            <a:chOff x="8285022" y="2027230"/>
            <a:chExt cx="944078" cy="301681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D9C0BCC-F653-AD49-8140-BE62253CA95D}"/>
                </a:ext>
              </a:extLst>
            </p:cNvPr>
            <p:cNvGrpSpPr/>
            <p:nvPr/>
          </p:nvGrpSpPr>
          <p:grpSpPr>
            <a:xfrm>
              <a:off x="8314700" y="2560001"/>
              <a:ext cx="914400" cy="2484039"/>
              <a:chOff x="205230" y="3003721"/>
              <a:chExt cx="914400" cy="2484039"/>
            </a:xfrm>
          </p:grpSpPr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4FC94A2B-6F9D-694C-9D36-E0E413B0C5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230" y="3003721"/>
                <a:ext cx="548339" cy="2484039"/>
              </a:xfrm>
              <a:prstGeom prst="straightConnector1">
                <a:avLst/>
              </a:prstGeom>
              <a:ln w="50800">
                <a:solidFill>
                  <a:srgbClr val="1313E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2A81637-8DE7-9B4A-8493-091B0945C39C}"/>
                  </a:ext>
                </a:extLst>
              </p:cNvPr>
              <p:cNvGrpSpPr/>
              <p:nvPr/>
            </p:nvGrpSpPr>
            <p:grpSpPr>
              <a:xfrm>
                <a:off x="205230" y="3047730"/>
                <a:ext cx="914400" cy="2440030"/>
                <a:chOff x="205230" y="3047730"/>
                <a:chExt cx="914400" cy="2440030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168E35D-0C64-BF4A-9967-AE33CBA43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230" y="3047730"/>
                  <a:ext cx="0" cy="24400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7533334-C7BA-E449-92C6-11D299E46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7138" y="3528297"/>
                  <a:ext cx="573325" cy="195946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2201309-4F9B-C347-A8F6-26258AAFF2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002" y="5487760"/>
                  <a:ext cx="8926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9934E84-785C-A441-BF21-C2C79C83C261}"/>
                </a:ext>
              </a:extLst>
            </p:cNvPr>
            <p:cNvSpPr txBox="1"/>
            <p:nvPr/>
          </p:nvSpPr>
          <p:spPr>
            <a:xfrm>
              <a:off x="8285022" y="2027230"/>
              <a:ext cx="9440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Untuned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8C0DA6C-00A8-CF4A-B954-13B5C6AFE61A}"/>
              </a:ext>
            </a:extLst>
          </p:cNvPr>
          <p:cNvGrpSpPr/>
          <p:nvPr/>
        </p:nvGrpSpPr>
        <p:grpSpPr>
          <a:xfrm>
            <a:off x="10343480" y="2027230"/>
            <a:ext cx="996605" cy="3045783"/>
            <a:chOff x="10343480" y="2027230"/>
            <a:chExt cx="996605" cy="304578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5B9EC94-C7BF-9F44-8F31-BF740AEBEBA1}"/>
                </a:ext>
              </a:extLst>
            </p:cNvPr>
            <p:cNvGrpSpPr/>
            <p:nvPr/>
          </p:nvGrpSpPr>
          <p:grpSpPr>
            <a:xfrm>
              <a:off x="10343480" y="2632983"/>
              <a:ext cx="996605" cy="2440030"/>
              <a:chOff x="10085778" y="3353080"/>
              <a:chExt cx="996605" cy="2440030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FD9050D-3619-5348-9AD6-40ED28FDC5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5781" y="3577800"/>
                <a:ext cx="996602" cy="2215310"/>
              </a:xfrm>
              <a:prstGeom prst="straightConnector1">
                <a:avLst/>
              </a:prstGeom>
              <a:ln w="50800">
                <a:solidFill>
                  <a:srgbClr val="1313E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22AFE6A-A48C-DF41-A90B-8E9D23622E9D}"/>
                  </a:ext>
                </a:extLst>
              </p:cNvPr>
              <p:cNvGrpSpPr/>
              <p:nvPr/>
            </p:nvGrpSpPr>
            <p:grpSpPr>
              <a:xfrm>
                <a:off x="10085778" y="3353080"/>
                <a:ext cx="833316" cy="2440030"/>
                <a:chOff x="205227" y="3047730"/>
                <a:chExt cx="833316" cy="2440030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1D8E473-FDF2-1C43-A1CF-F64DFBCE1E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230" y="3047730"/>
                  <a:ext cx="0" cy="24400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6CE48E1-E81B-5146-BA64-E6A4C4BE9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7138" y="3649821"/>
                  <a:ext cx="733437" cy="183793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0B5FDB4-8D6F-A045-A9EC-C267A9BA2C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5227" y="5476874"/>
                  <a:ext cx="8333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D2B52CB-49EF-744E-B35C-6A82AE9C68A0}"/>
                </a:ext>
              </a:extLst>
            </p:cNvPr>
            <p:cNvSpPr txBox="1"/>
            <p:nvPr/>
          </p:nvSpPr>
          <p:spPr>
            <a:xfrm>
              <a:off x="10388142" y="2027230"/>
              <a:ext cx="7516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Tuned</a:t>
              </a:r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4C1708E9-8DC4-B842-AF88-9EE286A864F5}"/>
              </a:ext>
            </a:extLst>
          </p:cNvPr>
          <p:cNvSpPr txBox="1">
            <a:spLocks/>
          </p:cNvSpPr>
          <p:nvPr/>
        </p:nvSpPr>
        <p:spPr>
          <a:xfrm>
            <a:off x="187952" y="106480"/>
            <a:ext cx="8897657" cy="1133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8800" b="1" dirty="0"/>
              <a:t>Limb-Force Alignment (LFA) distinguishes individuals </a:t>
            </a:r>
          </a:p>
          <a:p>
            <a:pPr algn="l">
              <a:spcAft>
                <a:spcPts val="600"/>
              </a:spcAft>
            </a:pPr>
            <a:r>
              <a:rPr lang="en-US" sz="8800" b="1" dirty="0"/>
              <a:t>with a tuned robotic prosthesis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33863F-5BDB-3B43-8A05-6B8EC27C02C3}"/>
              </a:ext>
            </a:extLst>
          </p:cNvPr>
          <p:cNvSpPr txBox="1"/>
          <p:nvPr/>
        </p:nvSpPr>
        <p:spPr>
          <a:xfrm>
            <a:off x="187952" y="1459638"/>
            <a:ext cx="3196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5"/>
                </a:solidFill>
              </a:rPr>
              <a:t>Limb-Force Alignment</a:t>
            </a:r>
          </a:p>
        </p:txBody>
      </p:sp>
    </p:spTree>
    <p:extLst>
      <p:ext uri="{BB962C8B-B14F-4D97-AF65-F5344CB8AC3E}">
        <p14:creationId xmlns:p14="http://schemas.microsoft.com/office/powerpoint/2010/main" val="4272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3086</TotalTime>
  <Words>288</Words>
  <Application>Microsoft Macintosh PowerPoint</Application>
  <PresentationFormat>Widescreen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National Robotics Initiative (NRI)  Principal Investigators' Meeting</dc:title>
  <dc:creator>Microsoft Office User</dc:creator>
  <cp:lastModifiedBy>Chang, Young-Hui</cp:lastModifiedBy>
  <cp:revision>116</cp:revision>
  <dcterms:created xsi:type="dcterms:W3CDTF">2018-10-29T01:51:13Z</dcterms:created>
  <dcterms:modified xsi:type="dcterms:W3CDTF">2022-03-31T03:12:36Z</dcterms:modified>
</cp:coreProperties>
</file>