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tmp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701" r:id="rId2"/>
  </p:sldMasterIdLst>
  <p:notesMasterIdLst>
    <p:notesMasterId r:id="rId107"/>
  </p:notesMasterIdLst>
  <p:sldIdLst>
    <p:sldId id="258" r:id="rId3"/>
    <p:sldId id="396" r:id="rId4"/>
    <p:sldId id="385" r:id="rId5"/>
    <p:sldId id="389" r:id="rId6"/>
    <p:sldId id="386" r:id="rId7"/>
    <p:sldId id="387" r:id="rId8"/>
    <p:sldId id="397" r:id="rId9"/>
    <p:sldId id="404" r:id="rId10"/>
    <p:sldId id="399" r:id="rId11"/>
    <p:sldId id="395" r:id="rId12"/>
    <p:sldId id="405" r:id="rId13"/>
    <p:sldId id="401" r:id="rId14"/>
    <p:sldId id="398" r:id="rId15"/>
    <p:sldId id="403" r:id="rId16"/>
    <p:sldId id="406" r:id="rId17"/>
    <p:sldId id="400" r:id="rId18"/>
    <p:sldId id="391" r:id="rId19"/>
    <p:sldId id="392" r:id="rId20"/>
    <p:sldId id="393" r:id="rId21"/>
    <p:sldId id="394" r:id="rId22"/>
    <p:sldId id="321" r:id="rId23"/>
    <p:sldId id="322" r:id="rId24"/>
    <p:sldId id="326" r:id="rId25"/>
    <p:sldId id="327" r:id="rId26"/>
    <p:sldId id="370" r:id="rId27"/>
    <p:sldId id="323" r:id="rId28"/>
    <p:sldId id="324" r:id="rId29"/>
    <p:sldId id="325" r:id="rId30"/>
    <p:sldId id="308" r:id="rId31"/>
    <p:sldId id="333" r:id="rId32"/>
    <p:sldId id="330" r:id="rId33"/>
    <p:sldId id="315" r:id="rId34"/>
    <p:sldId id="335" r:id="rId35"/>
    <p:sldId id="328" r:id="rId36"/>
    <p:sldId id="329" r:id="rId37"/>
    <p:sldId id="316" r:id="rId38"/>
    <p:sldId id="368" r:id="rId39"/>
    <p:sldId id="340" r:id="rId40"/>
    <p:sldId id="341" r:id="rId41"/>
    <p:sldId id="342" r:id="rId42"/>
    <p:sldId id="343" r:id="rId43"/>
    <p:sldId id="344" r:id="rId44"/>
    <p:sldId id="345" r:id="rId45"/>
    <p:sldId id="347" r:id="rId46"/>
    <p:sldId id="348" r:id="rId47"/>
    <p:sldId id="349" r:id="rId48"/>
    <p:sldId id="352" r:id="rId49"/>
    <p:sldId id="353" r:id="rId50"/>
    <p:sldId id="354" r:id="rId51"/>
    <p:sldId id="356" r:id="rId52"/>
    <p:sldId id="357" r:id="rId53"/>
    <p:sldId id="358" r:id="rId54"/>
    <p:sldId id="359" r:id="rId55"/>
    <p:sldId id="360" r:id="rId56"/>
    <p:sldId id="362" r:id="rId57"/>
    <p:sldId id="363" r:id="rId58"/>
    <p:sldId id="364" r:id="rId59"/>
    <p:sldId id="365" r:id="rId60"/>
    <p:sldId id="373" r:id="rId61"/>
    <p:sldId id="376" r:id="rId62"/>
    <p:sldId id="377" r:id="rId63"/>
    <p:sldId id="378" r:id="rId64"/>
    <p:sldId id="379" r:id="rId65"/>
    <p:sldId id="380" r:id="rId66"/>
    <p:sldId id="381" r:id="rId67"/>
    <p:sldId id="382" r:id="rId68"/>
    <p:sldId id="383" r:id="rId69"/>
    <p:sldId id="384" r:id="rId70"/>
    <p:sldId id="331" r:id="rId71"/>
    <p:sldId id="304" r:id="rId72"/>
    <p:sldId id="371" r:id="rId73"/>
    <p:sldId id="334" r:id="rId74"/>
    <p:sldId id="309" r:id="rId75"/>
    <p:sldId id="310" r:id="rId76"/>
    <p:sldId id="312" r:id="rId77"/>
    <p:sldId id="313" r:id="rId78"/>
    <p:sldId id="271" r:id="rId79"/>
    <p:sldId id="267" r:id="rId80"/>
    <p:sldId id="318" r:id="rId81"/>
    <p:sldId id="319" r:id="rId82"/>
    <p:sldId id="259" r:id="rId83"/>
    <p:sldId id="260" r:id="rId84"/>
    <p:sldId id="269" r:id="rId85"/>
    <p:sldId id="270" r:id="rId86"/>
    <p:sldId id="265" r:id="rId87"/>
    <p:sldId id="286" r:id="rId88"/>
    <p:sldId id="292" r:id="rId89"/>
    <p:sldId id="294" r:id="rId90"/>
    <p:sldId id="295" r:id="rId91"/>
    <p:sldId id="296" r:id="rId92"/>
    <p:sldId id="283" r:id="rId93"/>
    <p:sldId id="264" r:id="rId94"/>
    <p:sldId id="272" r:id="rId95"/>
    <p:sldId id="288" r:id="rId96"/>
    <p:sldId id="275" r:id="rId97"/>
    <p:sldId id="276" r:id="rId98"/>
    <p:sldId id="278" r:id="rId99"/>
    <p:sldId id="279" r:id="rId100"/>
    <p:sldId id="285" r:id="rId101"/>
    <p:sldId id="280" r:id="rId102"/>
    <p:sldId id="282" r:id="rId103"/>
    <p:sldId id="289" r:id="rId104"/>
    <p:sldId id="290" r:id="rId105"/>
    <p:sldId id="291" r:id="rId106"/>
  </p:sldIdLst>
  <p:sldSz cx="9144000" cy="6858000" type="screen4x3"/>
  <p:notesSz cx="6858000" cy="9144000"/>
  <p:custShowLst>
    <p:custShow name="Custom Show 1" id="0">
      <p:sldLst>
        <p:sld r:id="rId3"/>
        <p:sld r:id="rId31"/>
        <p:sld r:id="rId34"/>
        <p:sld r:id="rId38"/>
        <p:sld r:id="rId81"/>
        <p:sld r:id="rId82"/>
        <p:sld r:id="rId75"/>
        <p:sld r:id="rId76"/>
        <p:sld r:id="rId77"/>
      </p:sldLst>
    </p:custShow>
  </p:custShow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82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1194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07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slide" Target="slides/slide85.xml"/><Relationship Id="rId102" Type="http://schemas.openxmlformats.org/officeDocument/2006/relationships/slide" Target="slides/slide100.xml"/><Relationship Id="rId110" Type="http://schemas.openxmlformats.org/officeDocument/2006/relationships/theme" Target="theme/theme1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slide" Target="slides/slide101.xml"/><Relationship Id="rId108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viewProps" Target="viewProps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ropbox\Research\phdthesis\chintro\examples\stateSpaceExplosion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38100">
                <a:solidFill>
                  <a:schemeClr val="accent1"/>
                </a:solidFill>
              </a:ln>
              <a:effectLst/>
            </c:spPr>
          </c:marker>
          <c:xVal>
            <c:numRef>
              <c:f>Sheet1!$B$3:$B$17</c:f>
              <c:numCache>
                <c:formatCode>General</c:formatCode>
                <c:ptCount val="1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</c:numCache>
            </c:numRef>
          </c:xVal>
          <c:yVal>
            <c:numRef>
              <c:f>Sheet1!$K$3:$K$17</c:f>
              <c:numCache>
                <c:formatCode>General</c:formatCode>
                <c:ptCount val="15"/>
                <c:pt idx="0">
                  <c:v>4</c:v>
                </c:pt>
                <c:pt idx="1">
                  <c:v>128</c:v>
                </c:pt>
                <c:pt idx="2">
                  <c:v>5184</c:v>
                </c:pt>
                <c:pt idx="3">
                  <c:v>262144</c:v>
                </c:pt>
                <c:pt idx="4">
                  <c:v>16000000</c:v>
                </c:pt>
                <c:pt idx="5">
                  <c:v>1146617856</c:v>
                </c:pt>
                <c:pt idx="6">
                  <c:v>94450499584</c:v>
                </c:pt>
                <c:pt idx="7">
                  <c:v>8796093022208</c:v>
                </c:pt>
                <c:pt idx="8">
                  <c:v>914039610015744</c:v>
                </c:pt>
                <c:pt idx="9">
                  <c:v>1.048576E+17</c:v>
                </c:pt>
                <c:pt idx="10">
                  <c:v>1.3163522694194397E+19</c:v>
                </c:pt>
                <c:pt idx="11">
                  <c:v>1.7950481171770528E+21</c:v>
                </c:pt>
                <c:pt idx="12">
                  <c:v>2.6423285638470513E+23</c:v>
                </c:pt>
                <c:pt idx="13">
                  <c:v>4.1759992670112899E+25</c:v>
                </c:pt>
                <c:pt idx="14">
                  <c:v>7.0527747686400003E+27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07553752"/>
        <c:axId val="407546696"/>
      </c:scatterChart>
      <c:valAx>
        <c:axId val="407553752"/>
        <c:scaling>
          <c:orientation val="minMax"/>
          <c:max val="15"/>
          <c:min val="1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800" baseline="0" dirty="0" smtClean="0">
                    <a:solidFill>
                      <a:schemeClr val="tx1"/>
                    </a:solidFill>
                  </a:rPr>
                  <a:t>N</a:t>
                </a:r>
                <a:endParaRPr lang="en-US" sz="2800" dirty="0">
                  <a:solidFill>
                    <a:schemeClr val="tx1"/>
                  </a:solidFill>
                </a:endParaRPr>
              </a:p>
            </c:rich>
          </c:tx>
          <c:layout>
            <c:manualLayout>
              <c:xMode val="edge"/>
              <c:yMode val="edge"/>
              <c:x val="0.62440292349326265"/>
              <c:y val="0.7470594939698733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7546696"/>
        <c:crosses val="autoZero"/>
        <c:crossBetween val="midCat"/>
        <c:majorUnit val="2"/>
      </c:valAx>
      <c:valAx>
        <c:axId val="407546696"/>
        <c:scaling>
          <c:logBase val="10"/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800" dirty="0">
                    <a:solidFill>
                      <a:schemeClr val="tx1"/>
                    </a:solidFill>
                  </a:rPr>
                  <a:t>Discrete States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E+0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7553752"/>
        <c:crosses val="autoZero"/>
        <c:crossBetween val="midCat"/>
        <c:majorUnit val="1000000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47.emf"/><Relationship Id="rId3" Type="http://schemas.openxmlformats.org/officeDocument/2006/relationships/image" Target="../media/image42.emf"/><Relationship Id="rId7" Type="http://schemas.openxmlformats.org/officeDocument/2006/relationships/image" Target="../media/image46.emf"/><Relationship Id="rId2" Type="http://schemas.openxmlformats.org/officeDocument/2006/relationships/image" Target="../media/image41.emf"/><Relationship Id="rId1" Type="http://schemas.openxmlformats.org/officeDocument/2006/relationships/image" Target="../media/image40.emf"/><Relationship Id="rId6" Type="http://schemas.openxmlformats.org/officeDocument/2006/relationships/image" Target="../media/image45.emf"/><Relationship Id="rId5" Type="http://schemas.openxmlformats.org/officeDocument/2006/relationships/image" Target="../media/image44.emf"/><Relationship Id="rId4" Type="http://schemas.openxmlformats.org/officeDocument/2006/relationships/image" Target="../media/image43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0.wmf"/><Relationship Id="rId1" Type="http://schemas.openxmlformats.org/officeDocument/2006/relationships/image" Target="../media/image89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6.wmf"/><Relationship Id="rId2" Type="http://schemas.openxmlformats.org/officeDocument/2006/relationships/image" Target="../media/image95.wmf"/><Relationship Id="rId1" Type="http://schemas.openxmlformats.org/officeDocument/2006/relationships/image" Target="../media/image9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239B64-E349-4151-8904-7910B9C8A6D6}" type="datetimeFigureOut">
              <a:rPr lang="en-US" smtClean="0"/>
              <a:t>6/4/2016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A01307-55B2-4346-B4E3-0A9CEE4E3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8901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6418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PlaceHolder 1"/>
          <p:cNvSpPr>
            <a:spLocks noGrp="1"/>
          </p:cNvSpPr>
          <p:nvPr>
            <p:ph type="body"/>
          </p:nvPr>
        </p:nvSpPr>
        <p:spPr>
          <a:xfrm>
            <a:off x="708840" y="4446000"/>
            <a:ext cx="5668920" cy="4211640"/>
          </a:xfrm>
          <a:prstGeom prst="rect">
            <a:avLst/>
          </a:prstGeom>
        </p:spPr>
        <p:txBody>
          <a:bodyPr lIns="93960" tIns="47160" rIns="93960" bIns="47160"/>
          <a:lstStyle/>
          <a:p>
            <a:endParaRPr/>
          </a:p>
        </p:txBody>
      </p:sp>
      <p:sp>
        <p:nvSpPr>
          <p:cNvPr id="167" name="TextShape 2"/>
          <p:cNvSpPr txBox="1"/>
          <p:nvPr/>
        </p:nvSpPr>
        <p:spPr>
          <a:xfrm>
            <a:off x="4014000" y="8890200"/>
            <a:ext cx="3070440" cy="467640"/>
          </a:xfrm>
          <a:prstGeom prst="rect">
            <a:avLst/>
          </a:prstGeom>
        </p:spPr>
        <p:txBody>
          <a:bodyPr lIns="93960" tIns="47160" rIns="93960" bIns="47160" anchor="b"/>
          <a:lstStyle/>
          <a:p>
            <a:pPr algn="r">
              <a:lnSpc>
                <a:spcPct val="100000"/>
              </a:lnSpc>
            </a:pPr>
            <a:fld id="{0E4DC387-94F7-4A8D-ADA1-B7142454B6FD}" type="slidenum">
              <a:rPr lang="en-US" sz="1200">
                <a:solidFill>
                  <a:srgbClr val="000000"/>
                </a:solidFill>
                <a:latin typeface="+mn-lt"/>
                <a:ea typeface="+mn-ea"/>
              </a:rPr>
              <a:t>64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234336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PlaceHolder 1"/>
          <p:cNvSpPr>
            <a:spLocks noGrp="1"/>
          </p:cNvSpPr>
          <p:nvPr>
            <p:ph type="body"/>
          </p:nvPr>
        </p:nvSpPr>
        <p:spPr>
          <a:xfrm>
            <a:off x="708840" y="4446000"/>
            <a:ext cx="5668920" cy="4211640"/>
          </a:xfrm>
          <a:prstGeom prst="rect">
            <a:avLst/>
          </a:prstGeom>
        </p:spPr>
        <p:txBody>
          <a:bodyPr lIns="93960" tIns="47160" rIns="93960" bIns="47160"/>
          <a:lstStyle/>
          <a:p>
            <a:endParaRPr/>
          </a:p>
        </p:txBody>
      </p:sp>
      <p:sp>
        <p:nvSpPr>
          <p:cNvPr id="169" name="TextShape 2"/>
          <p:cNvSpPr txBox="1"/>
          <p:nvPr/>
        </p:nvSpPr>
        <p:spPr>
          <a:xfrm>
            <a:off x="4014000" y="8890200"/>
            <a:ext cx="3070440" cy="467640"/>
          </a:xfrm>
          <a:prstGeom prst="rect">
            <a:avLst/>
          </a:prstGeom>
        </p:spPr>
        <p:txBody>
          <a:bodyPr lIns="93960" tIns="47160" rIns="93960" bIns="47160" anchor="b"/>
          <a:lstStyle/>
          <a:p>
            <a:pPr algn="r">
              <a:lnSpc>
                <a:spcPct val="100000"/>
              </a:lnSpc>
            </a:pPr>
            <a:fld id="{CBFE4762-9271-401F-B34D-C1A7940ECF39}" type="slidenum">
              <a:rPr lang="en-US" sz="1200">
                <a:solidFill>
                  <a:srgbClr val="000000"/>
                </a:solidFill>
                <a:latin typeface="+mn-lt"/>
                <a:ea typeface="+mn-ea"/>
              </a:rPr>
              <a:t>65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777594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5388" y="692150"/>
            <a:ext cx="4621212" cy="3465513"/>
          </a:xfrm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4720" y="4387136"/>
            <a:ext cx="5140960" cy="415623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en-US" smtClean="0"/>
          </a:p>
        </p:txBody>
      </p:sp>
      <p:sp>
        <p:nvSpPr>
          <p:cNvPr id="28676" name="Date Placeholder 1"/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4243" indent="-290093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60374" indent="-23207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24523" indent="-23207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88672" indent="-23207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52822" indent="-2320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16971" indent="-2320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81121" indent="-2320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45270" indent="-2320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D9C4504-00FE-4BC8-A1F5-A14792710682}" type="datetime1">
              <a:rPr lang="en-US" altLang="en-US" sz="1200">
                <a:latin typeface="Times New Roman" panose="02020603050405020304" pitchFamily="18" charset="0"/>
              </a:rPr>
              <a:pPr eaLnBrk="1" hangingPunct="1"/>
              <a:t>6/4/2016</a:t>
            </a:fld>
            <a:endParaRPr lang="de-DE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88380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5388" y="692150"/>
            <a:ext cx="4621212" cy="3465513"/>
          </a:xfrm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4720" y="4387136"/>
            <a:ext cx="5140960" cy="415623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en-US" smtClean="0"/>
          </a:p>
        </p:txBody>
      </p:sp>
      <p:sp>
        <p:nvSpPr>
          <p:cNvPr id="28676" name="Date Placeholder 1"/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4243" indent="-290093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60374" indent="-23207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24523" indent="-23207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88672" indent="-23207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52822" indent="-2320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16971" indent="-2320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81121" indent="-2320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45270" indent="-2320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D9C4504-00FE-4BC8-A1F5-A14792710682}" type="datetime1">
              <a:rPr lang="en-US" altLang="en-US" sz="1200">
                <a:latin typeface="Times New Roman" panose="02020603050405020304" pitchFamily="18" charset="0"/>
              </a:rPr>
              <a:pPr eaLnBrk="1" hangingPunct="1"/>
              <a:t>6/4/2016</a:t>
            </a:fld>
            <a:endParaRPr lang="de-DE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11041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5388" y="692150"/>
            <a:ext cx="4621212" cy="3465513"/>
          </a:xfrm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4720" y="4387136"/>
            <a:ext cx="5140960" cy="415623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en-US" smtClean="0"/>
          </a:p>
        </p:txBody>
      </p:sp>
      <p:sp>
        <p:nvSpPr>
          <p:cNvPr id="28676" name="Date Placeholder 1"/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4243" indent="-290093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60374" indent="-23207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24523" indent="-23207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88672" indent="-23207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52822" indent="-2320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16971" indent="-2320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81121" indent="-2320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45270" indent="-2320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D9C4504-00FE-4BC8-A1F5-A14792710682}" type="datetime1">
              <a:rPr lang="en-US" altLang="en-US" sz="1200">
                <a:latin typeface="Times New Roman" panose="02020603050405020304" pitchFamily="18" charset="0"/>
              </a:rPr>
              <a:pPr eaLnBrk="1" hangingPunct="1"/>
              <a:t>6/4/2016</a:t>
            </a:fld>
            <a:endParaRPr lang="de-DE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69387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BD03C-EC14-485F-B7E4-A7D20BFDFC5C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4955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9430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BD03C-EC14-485F-B7E4-A7D20BFDFC5C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9977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7766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364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QBMC:</a:t>
            </a:r>
            <a:r>
              <a:rPr lang="en-US" baseline="0" dirty="0" smtClean="0"/>
              <a:t> Quantified bounded model checking for rectangular Hybrid Automata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BD03C-EC14-485F-B7E4-A7D20BFDFC5C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74380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85686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EEEDA-1386-4615-82DA-FFADC7F92869}" type="slidenum">
              <a:rPr lang="en-US" smtClean="0">
                <a:solidFill>
                  <a:prstClr val="black"/>
                </a:solidFill>
              </a:rPr>
              <a:pPr/>
              <a:t>86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75084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57298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1038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54478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90481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88488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73725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where literals are interpreted with respect to a background theory (e.g., linear real arithmetic, nonlinear integer arithmetic, bit-vectors, etc.).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59018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3366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01307-55B2-4346-B4E3-0A9CEE4E38B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73788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57467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55267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8776B7-5F0B-482D-950C-FF9EFBBDD131}" type="slidenum">
              <a:rPr lang="en-US" smtClean="0">
                <a:solidFill>
                  <a:prstClr val="black"/>
                </a:solidFill>
              </a:rPr>
              <a:pPr/>
              <a:t>99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59677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100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85715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101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21304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1.5min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102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29229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2 min</a:t>
            </a:r>
          </a:p>
          <a:p>
            <a:endParaRPr lang="en-US" dirty="0" smtClean="0"/>
          </a:p>
          <a:p>
            <a:r>
              <a:rPr lang="en-US" dirty="0" smtClean="0"/>
              <a:t>Variables: as indicated.</a:t>
            </a:r>
            <a:r>
              <a:rPr lang="en-US" baseline="0" dirty="0" smtClean="0"/>
              <a:t>  SATS has four variables.  </a:t>
            </a:r>
            <a:r>
              <a:rPr lang="en-US" baseline="0" dirty="0" err="1" smtClean="0"/>
              <a:t>X_i</a:t>
            </a:r>
            <a:r>
              <a:rPr lang="en-US" baseline="0" dirty="0" smtClean="0"/>
              <a:t> models the real-valued position, measured from the entry to the base position.  </a:t>
            </a:r>
            <a:r>
              <a:rPr lang="en-US" baseline="0" dirty="0" err="1" smtClean="0"/>
              <a:t>Q_i</a:t>
            </a:r>
            <a:r>
              <a:rPr lang="en-US" baseline="0" dirty="0" smtClean="0"/>
              <a:t> models the control location. </a:t>
            </a:r>
            <a:r>
              <a:rPr lang="en-US" baseline="0" dirty="0" err="1" smtClean="0"/>
              <a:t>Next_i</a:t>
            </a:r>
            <a:r>
              <a:rPr lang="en-US" baseline="0" dirty="0" smtClean="0"/>
              <a:t> is the aircraft ahead of I, if any. Last modules the airport management module state and is the last aircraft to enter hold.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EEEDA-1386-4615-82DA-FFADC7F92869}" type="slidenum">
              <a:rPr lang="en-US" smtClean="0">
                <a:solidFill>
                  <a:prstClr val="black"/>
                </a:solidFill>
              </a:rPr>
              <a:pPr/>
              <a:t>103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711722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104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2677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3349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Randomly generate sets of locations, continuous dynamics (flows), invariants, transition, guards, assignments, and initial conditions for hybrid automata </a:t>
            </a:r>
          </a:p>
          <a:p>
            <a:endPara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Rather than picking only random matrices and vectors for the affine functions used in flows, guards, invariants, assignments, etc., we instead partition these affine functions into classes.</a:t>
            </a:r>
          </a:p>
          <a:p>
            <a:endPara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 structural components of the automaton are selected randomly (i.e., the transitions and continuous dynamics), and are not simply parameters</a:t>
            </a:r>
          </a:p>
          <a:p>
            <a:endPara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general method may be extended to nonlinear functions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5757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PlaceHolder 1"/>
          <p:cNvSpPr>
            <a:spLocks noGrp="1"/>
          </p:cNvSpPr>
          <p:nvPr>
            <p:ph type="body"/>
          </p:nvPr>
        </p:nvSpPr>
        <p:spPr>
          <a:xfrm>
            <a:off x="708840" y="4446000"/>
            <a:ext cx="5668920" cy="4211640"/>
          </a:xfrm>
          <a:prstGeom prst="rect">
            <a:avLst/>
          </a:prstGeom>
        </p:spPr>
        <p:txBody>
          <a:bodyPr lIns="93960" tIns="47160" rIns="93960" bIns="47160"/>
          <a:lstStyle/>
          <a:p>
            <a:endParaRPr/>
          </a:p>
        </p:txBody>
      </p:sp>
      <p:sp>
        <p:nvSpPr>
          <p:cNvPr id="159" name="TextShape 2"/>
          <p:cNvSpPr txBox="1"/>
          <p:nvPr/>
        </p:nvSpPr>
        <p:spPr>
          <a:xfrm>
            <a:off x="4014000" y="8890200"/>
            <a:ext cx="3070440" cy="467640"/>
          </a:xfrm>
          <a:prstGeom prst="rect">
            <a:avLst/>
          </a:prstGeom>
        </p:spPr>
        <p:txBody>
          <a:bodyPr lIns="93960" tIns="47160" rIns="93960" bIns="47160" anchor="b"/>
          <a:lstStyle/>
          <a:p>
            <a:pPr algn="r">
              <a:lnSpc>
                <a:spcPct val="100000"/>
              </a:lnSpc>
            </a:pPr>
            <a:fld id="{FB2779A6-3521-4B7B-9843-C9D5173B5C25}" type="slidenum">
              <a:rPr lang="en-US" sz="1200">
                <a:solidFill>
                  <a:srgbClr val="000000"/>
                </a:solidFill>
                <a:latin typeface="+mn-lt"/>
                <a:ea typeface="+mn-ea"/>
              </a:rPr>
              <a:t>60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756767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PlaceHolder 1"/>
          <p:cNvSpPr>
            <a:spLocks noGrp="1"/>
          </p:cNvSpPr>
          <p:nvPr>
            <p:ph type="body"/>
          </p:nvPr>
        </p:nvSpPr>
        <p:spPr>
          <a:xfrm>
            <a:off x="708840" y="4446000"/>
            <a:ext cx="5668920" cy="4211640"/>
          </a:xfrm>
          <a:prstGeom prst="rect">
            <a:avLst/>
          </a:prstGeom>
        </p:spPr>
        <p:txBody>
          <a:bodyPr lIns="93960" tIns="47160" rIns="93960" bIns="47160"/>
          <a:lstStyle/>
          <a:p>
            <a:endParaRPr/>
          </a:p>
        </p:txBody>
      </p:sp>
      <p:sp>
        <p:nvSpPr>
          <p:cNvPr id="161" name="TextShape 2"/>
          <p:cNvSpPr txBox="1"/>
          <p:nvPr/>
        </p:nvSpPr>
        <p:spPr>
          <a:xfrm>
            <a:off x="4014000" y="8890200"/>
            <a:ext cx="3070440" cy="467640"/>
          </a:xfrm>
          <a:prstGeom prst="rect">
            <a:avLst/>
          </a:prstGeom>
        </p:spPr>
        <p:txBody>
          <a:bodyPr lIns="93960" tIns="47160" rIns="93960" bIns="47160" anchor="b"/>
          <a:lstStyle/>
          <a:p>
            <a:pPr algn="r">
              <a:lnSpc>
                <a:spcPct val="100000"/>
              </a:lnSpc>
            </a:pPr>
            <a:fld id="{C8D0E786-BA32-4316-A93A-A91539F5C466}" type="slidenum">
              <a:rPr lang="en-US" sz="1200">
                <a:solidFill>
                  <a:srgbClr val="000000"/>
                </a:solidFill>
                <a:latin typeface="+mn-lt"/>
                <a:ea typeface="+mn-ea"/>
              </a:rPr>
              <a:t>61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210264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PlaceHolder 1"/>
          <p:cNvSpPr>
            <a:spLocks noGrp="1"/>
          </p:cNvSpPr>
          <p:nvPr>
            <p:ph type="body"/>
          </p:nvPr>
        </p:nvSpPr>
        <p:spPr>
          <a:xfrm>
            <a:off x="708840" y="4446000"/>
            <a:ext cx="5668920" cy="4211640"/>
          </a:xfrm>
          <a:prstGeom prst="rect">
            <a:avLst/>
          </a:prstGeom>
        </p:spPr>
        <p:txBody>
          <a:bodyPr lIns="93960" tIns="47160" rIns="93960" bIns="47160"/>
          <a:lstStyle/>
          <a:p>
            <a:endParaRPr/>
          </a:p>
        </p:txBody>
      </p:sp>
      <p:sp>
        <p:nvSpPr>
          <p:cNvPr id="163" name="TextShape 2"/>
          <p:cNvSpPr txBox="1"/>
          <p:nvPr/>
        </p:nvSpPr>
        <p:spPr>
          <a:xfrm>
            <a:off x="4014000" y="8890200"/>
            <a:ext cx="3070440" cy="467640"/>
          </a:xfrm>
          <a:prstGeom prst="rect">
            <a:avLst/>
          </a:prstGeom>
        </p:spPr>
        <p:txBody>
          <a:bodyPr lIns="93960" tIns="47160" rIns="93960" bIns="47160" anchor="b"/>
          <a:lstStyle/>
          <a:p>
            <a:pPr algn="r">
              <a:lnSpc>
                <a:spcPct val="100000"/>
              </a:lnSpc>
            </a:pPr>
            <a:fld id="{37AB45C5-BD90-421E-99B0-612DCDD7258E}" type="slidenum">
              <a:rPr lang="en-US" sz="1200">
                <a:solidFill>
                  <a:srgbClr val="000000"/>
                </a:solidFill>
                <a:latin typeface="+mn-lt"/>
                <a:ea typeface="+mn-ea"/>
              </a:rPr>
              <a:t>62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034578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PlaceHolder 1"/>
          <p:cNvSpPr>
            <a:spLocks noGrp="1"/>
          </p:cNvSpPr>
          <p:nvPr>
            <p:ph type="body"/>
          </p:nvPr>
        </p:nvSpPr>
        <p:spPr>
          <a:xfrm>
            <a:off x="708840" y="4446000"/>
            <a:ext cx="5668920" cy="4211640"/>
          </a:xfrm>
          <a:prstGeom prst="rect">
            <a:avLst/>
          </a:prstGeom>
        </p:spPr>
        <p:txBody>
          <a:bodyPr lIns="93960" tIns="47160" rIns="93960" bIns="47160"/>
          <a:lstStyle/>
          <a:p>
            <a:endParaRPr/>
          </a:p>
        </p:txBody>
      </p:sp>
      <p:sp>
        <p:nvSpPr>
          <p:cNvPr id="165" name="TextShape 2"/>
          <p:cNvSpPr txBox="1"/>
          <p:nvPr/>
        </p:nvSpPr>
        <p:spPr>
          <a:xfrm>
            <a:off x="4014000" y="8890200"/>
            <a:ext cx="3070440" cy="467640"/>
          </a:xfrm>
          <a:prstGeom prst="rect">
            <a:avLst/>
          </a:prstGeom>
        </p:spPr>
        <p:txBody>
          <a:bodyPr lIns="93960" tIns="47160" rIns="93960" bIns="47160" anchor="b"/>
          <a:lstStyle/>
          <a:p>
            <a:pPr algn="r">
              <a:lnSpc>
                <a:spcPct val="100000"/>
              </a:lnSpc>
            </a:pPr>
            <a:fld id="{81157B1E-E476-4F3C-A1F1-D0B4CDB99ADA}" type="slidenum">
              <a:rPr lang="en-US" sz="1200">
                <a:solidFill>
                  <a:srgbClr val="000000"/>
                </a:solidFill>
                <a:latin typeface="+mn-lt"/>
                <a:ea typeface="+mn-ea"/>
              </a:rPr>
              <a:t>63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83986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945AF-6732-43ED-85DE-DC93F4046F85}" type="datetime1">
              <a:rPr lang="en-US" smtClean="0"/>
              <a:t>6/4/2016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0704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B5075-007B-4B79-861E-9C58A902FBD8}" type="datetime1">
              <a:rPr lang="en-US" smtClean="0"/>
              <a:t>6/4/2016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4030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60602-DB88-4C23-B334-4778954B3198}" type="datetime1">
              <a:rPr lang="en-US" smtClean="0"/>
              <a:t>6/4/2016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488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C30C4-BDC6-4E67-A2B1-B04DD11DFA1D}" type="datetime1">
              <a:rPr lang="en-US" smtClean="0"/>
              <a:t>6/4/2016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218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807D2-82FF-4DAD-98F1-9DB0456625D0}" type="datetime1">
              <a:rPr lang="en-US" smtClean="0"/>
              <a:t>6/4/2016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3258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8D305-6138-44F5-AF8E-4073D0DAFF6A}" type="datetime1">
              <a:rPr lang="en-US" smtClean="0"/>
              <a:t>6/4/2016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2077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F94FA-2B32-4CF2-8E6A-A1479C004FC4}" type="datetime1">
              <a:rPr lang="en-US" smtClean="0"/>
              <a:t>6/4/2016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0057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E6B64-520A-4BC5-AC8A-583C6FF87AB6}" type="datetime1">
              <a:rPr lang="en-US" smtClean="0"/>
              <a:t>6/4/2016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598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E1DB6-A637-4235-B53D-DFCA993BA155}" type="datetime1">
              <a:rPr lang="en-US" smtClean="0"/>
              <a:t>6/4/2016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2249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32DCC-1A54-4243-92B6-7163E52DCEEC}" type="datetime1">
              <a:rPr lang="en-US" smtClean="0"/>
              <a:t>6/4/2016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5935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CD96F-1364-4535-B62E-B1AC521FAA4A}" type="datetime1">
              <a:rPr lang="en-US" smtClean="0"/>
              <a:t>6/4/2016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1517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773" y="365126"/>
            <a:ext cx="8672052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7773" y="1825625"/>
            <a:ext cx="8672052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981DD-D67A-4E72-BBB1-1C6BD3CA1C84}" type="datetime1">
              <a:rPr lang="en-US" smtClean="0"/>
              <a:t>6/4/2016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7990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404EB-B278-4848-8943-D76EE0877917}" type="datetime1">
              <a:rPr lang="en-US" smtClean="0"/>
              <a:t>6/4/2016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4195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C1DE7-F1A2-4AF3-905F-2BEF0D002829}" type="datetime1">
              <a:rPr lang="en-US" smtClean="0"/>
              <a:t>6/4/2016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2794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46105-4A09-4E52-9A5D-51A8187C274E}" type="datetime1">
              <a:rPr lang="en-US" smtClean="0"/>
              <a:t>6/4/2016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2190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81256-088B-4123-93D2-08CA4CD4FB3D}" type="datetime1">
              <a:rPr lang="en-US" smtClean="0"/>
              <a:t>6/4/2016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498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93293"/>
            <a:ext cx="3886200" cy="478367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93293"/>
            <a:ext cx="3886200" cy="478367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01C62-3099-4034-9F8A-5D9C76AE6E03}" type="datetime1">
              <a:rPr lang="en-US" smtClean="0"/>
              <a:t>6/4/2016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16997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93293"/>
            <a:ext cx="3886200" cy="478367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93293"/>
            <a:ext cx="3886200" cy="478367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01C62-3099-4034-9F8A-5D9C76AE6E03}" type="datetime1">
              <a:rPr lang="en-US" smtClean="0"/>
              <a:t>6/4/2016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46549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93293"/>
            <a:ext cx="3886200" cy="478367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93293"/>
            <a:ext cx="3886200" cy="478367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01C62-3099-4034-9F8A-5D9C76AE6E03}" type="datetime1">
              <a:rPr lang="en-US" smtClean="0"/>
              <a:t>6/4/2016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57654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A9D5B-EC35-4953-A5A1-6E038CD3B8E6}" type="datetime1">
              <a:rPr lang="en-US" smtClean="0"/>
              <a:t>6/4/2016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166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2D571-0D59-48FC-9A36-EE23057A7764}" type="datetime1">
              <a:rPr lang="en-US" smtClean="0"/>
              <a:t>6/4/2016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1432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2D571-0D59-48FC-9A36-EE23057A7764}" type="datetime1">
              <a:rPr lang="en-US" smtClean="0"/>
              <a:t>6/4/2016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9242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8E616-7442-402C-B3D5-83DC67590BA2}" type="datetime1">
              <a:rPr lang="en-US" smtClean="0"/>
              <a:t>6/4/2016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63032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342496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166408"/>
            <a:ext cx="3868340" cy="402325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342496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166408"/>
            <a:ext cx="3887391" cy="402325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952CA-C95A-4D34-8286-E7D6B6FCD2D6}" type="datetime1">
              <a:rPr lang="en-US" smtClean="0"/>
              <a:t>6/4/2016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3741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AFF7D-CE50-4A24-90DC-3A6F6600B2EB}" type="datetime1">
              <a:rPr lang="en-US" smtClean="0"/>
              <a:t>6/4/2016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4721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F844E-5430-4F61-9820-A2279BD89D4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39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3F5A7-91C4-4401-92C1-508809908BB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6/4/2016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8129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42B02-B104-4820-BC7A-E5100A73AA4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147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93293"/>
            <a:ext cx="3886200" cy="478367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93293"/>
            <a:ext cx="3886200" cy="478367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E1A07-4643-4424-9DA7-DC141CDF67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2126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342496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166408"/>
            <a:ext cx="3868340" cy="402325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342496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166408"/>
            <a:ext cx="3887391" cy="402325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82086-3E8A-4E0E-9D8C-A24C188F8E4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8059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9AC1A-4428-4439-A4F1-118A1728DF9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164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00BD3-ED0D-441E-BCA7-130EE90F77D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677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E3FEA-3FAC-4EBC-A763-BE8AF79ED92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542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A5940-363A-46C0-BF4E-A5E519D7369B}" type="datetime1">
              <a:rPr lang="en-US" smtClean="0"/>
              <a:t>6/4/2016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25524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26199-7D82-487E-844E-994A685A29F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1097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A9343-40B2-4D01-A25C-3055D9ECCE3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515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BD690-2C7C-4911-A85A-45473404273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1338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EA34B-3A03-41D9-8BB4-745EFD9129A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E53A0-BAB5-4569-81E0-ACAB7F510BC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751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342496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166408"/>
            <a:ext cx="3868340" cy="402325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342496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166408"/>
            <a:ext cx="3887391" cy="402325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82086-3E8A-4E0E-9D8C-A24C188F8E4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3109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2D571-0D59-48FC-9A36-EE23057A776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6/4/2016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210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93293"/>
            <a:ext cx="3886200" cy="478367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93293"/>
            <a:ext cx="3886200" cy="478367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01C62-3099-4034-9F8A-5D9C76AE6E0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6929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90879-08B3-42B3-9F19-24CFFA0AB19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6/4/2016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4583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90879-08B3-42B3-9F19-24CFFA0AB19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6/4/2016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2012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A9D5B-EC35-4953-A5A1-6E038CD3B8E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6/4/2016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1140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0FA00-F8CB-4C2C-814B-B081914908DF}" type="datetime1">
              <a:rPr lang="en-US" smtClean="0"/>
              <a:t>6/4/2016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38457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3F5A7-91C4-4401-92C1-508809908BB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6/4/2016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520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BE5C2-B81D-4206-B32C-9E84ADD2B59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6/4/2016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9168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93293"/>
            <a:ext cx="3886200" cy="478367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93293"/>
            <a:ext cx="3886200" cy="478367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2/18/2005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457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93293"/>
            <a:ext cx="3886200" cy="478367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93293"/>
            <a:ext cx="3886200" cy="478367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2/18/2005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3538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BE5C2-B81D-4206-B32C-9E84ADD2B59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6/4/2016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7988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A9D5B-EC35-4953-A5A1-6E038CD3B8E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6/4/2016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9076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2D571-0D59-48FC-9A36-EE23057A776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6/4/2016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03267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93293"/>
            <a:ext cx="3886200" cy="478367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93293"/>
            <a:ext cx="3886200" cy="478367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E374F-7649-4153-A623-4A01CB16FE0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8833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93293"/>
            <a:ext cx="3886200" cy="478367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93293"/>
            <a:ext cx="3886200" cy="478367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E1A07-4643-4424-9DA7-DC141CDF67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4637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93293"/>
            <a:ext cx="3886200" cy="478367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93293"/>
            <a:ext cx="3886200" cy="478367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E374F-7649-4153-A623-4A01CB16FE0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1331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80880-609F-488C-9FA1-3F5F9C81DB71}" type="datetime1">
              <a:rPr lang="en-US" smtClean="0"/>
              <a:t>6/4/2016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64989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787D5-31F3-47A2-9CBE-F7BEB174E25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308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B108F-B023-46EC-B1B8-7A96839ACDE4}" type="datetime1">
              <a:rPr lang="en-US" smtClean="0"/>
              <a:t>6/4/2016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388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02767-2234-45F3-9C04-4C6622D5B18D}" type="datetime1">
              <a:rPr lang="en-US" smtClean="0"/>
              <a:t>6/4/2016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0220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C59D7-1051-44C7-B938-F47B5559B30D}" type="datetime1">
              <a:rPr lang="en-US" smtClean="0"/>
              <a:t>6/4/2016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343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9.xml"/><Relationship Id="rId26" Type="http://schemas.openxmlformats.org/officeDocument/2006/relationships/slideLayout" Target="../slideLayouts/slideLayout57.xml"/><Relationship Id="rId3" Type="http://schemas.openxmlformats.org/officeDocument/2006/relationships/slideLayout" Target="../slideLayouts/slideLayout34.xml"/><Relationship Id="rId21" Type="http://schemas.openxmlformats.org/officeDocument/2006/relationships/slideLayout" Target="../slideLayouts/slideLayout52.xml"/><Relationship Id="rId7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8.xml"/><Relationship Id="rId25" Type="http://schemas.openxmlformats.org/officeDocument/2006/relationships/slideLayout" Target="../slideLayouts/slideLayout56.xml"/><Relationship Id="rId2" Type="http://schemas.openxmlformats.org/officeDocument/2006/relationships/slideLayout" Target="../slideLayouts/slideLayout33.xml"/><Relationship Id="rId16" Type="http://schemas.openxmlformats.org/officeDocument/2006/relationships/slideLayout" Target="../slideLayouts/slideLayout47.xml"/><Relationship Id="rId20" Type="http://schemas.openxmlformats.org/officeDocument/2006/relationships/slideLayout" Target="../slideLayouts/slideLayout51.xml"/><Relationship Id="rId29" Type="http://schemas.openxmlformats.org/officeDocument/2006/relationships/slideLayout" Target="../slideLayouts/slideLayout60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24" Type="http://schemas.openxmlformats.org/officeDocument/2006/relationships/slideLayout" Target="../slideLayouts/slideLayout55.xml"/><Relationship Id="rId5" Type="http://schemas.openxmlformats.org/officeDocument/2006/relationships/slideLayout" Target="../slideLayouts/slideLayout36.xml"/><Relationship Id="rId15" Type="http://schemas.openxmlformats.org/officeDocument/2006/relationships/slideLayout" Target="../slideLayouts/slideLayout46.xml"/><Relationship Id="rId23" Type="http://schemas.openxmlformats.org/officeDocument/2006/relationships/slideLayout" Target="../slideLayouts/slideLayout54.xml"/><Relationship Id="rId28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41.xml"/><Relationship Id="rId19" Type="http://schemas.openxmlformats.org/officeDocument/2006/relationships/slideLayout" Target="../slideLayouts/slideLayout50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45.xml"/><Relationship Id="rId22" Type="http://schemas.openxmlformats.org/officeDocument/2006/relationships/slideLayout" Target="../slideLayouts/slideLayout53.xml"/><Relationship Id="rId27" Type="http://schemas.openxmlformats.org/officeDocument/2006/relationships/slideLayout" Target="../slideLayouts/slideLayout58.xml"/><Relationship Id="rId30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8195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474839"/>
            <a:ext cx="7886700" cy="4881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644ED0-71B7-4BE4-9CB5-27B48BED70EF}" type="datetime1">
              <a:rPr lang="en-US" smtClean="0"/>
              <a:t>6/4/2016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5803D4-40E0-4A40-BE33-59AD0BB9A3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280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4" r:id="rId12"/>
    <p:sldLayoutId id="2147483676" r:id="rId13"/>
    <p:sldLayoutId id="2147483677" r:id="rId14"/>
    <p:sldLayoutId id="2147483678" r:id="rId15"/>
    <p:sldLayoutId id="2147483680" r:id="rId16"/>
    <p:sldLayoutId id="2147483681" r:id="rId17"/>
    <p:sldLayoutId id="2147483682" r:id="rId18"/>
    <p:sldLayoutId id="2147483684" r:id="rId19"/>
    <p:sldLayoutId id="2147483685" r:id="rId20"/>
    <p:sldLayoutId id="2147483686" r:id="rId21"/>
    <p:sldLayoutId id="2147483688" r:id="rId22"/>
    <p:sldLayoutId id="2147483689" r:id="rId23"/>
    <p:sldLayoutId id="2147483690" r:id="rId24"/>
    <p:sldLayoutId id="2147483691" r:id="rId25"/>
    <p:sldLayoutId id="2147483692" r:id="rId26"/>
    <p:sldLayoutId id="2147483696" r:id="rId27"/>
    <p:sldLayoutId id="2147483697" r:id="rId28"/>
    <p:sldLayoutId id="2147483698" r:id="rId29"/>
    <p:sldLayoutId id="2147483699" r:id="rId30"/>
    <p:sldLayoutId id="2147483700" r:id="rId3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054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439333"/>
            <a:ext cx="7886700" cy="47376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519334"/>
            <a:ext cx="2057400" cy="2275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80CC66-C1DB-4903-9B21-185BF89A95E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6/4/2016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519334"/>
            <a:ext cx="2057400" cy="2275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45F095-ACB2-4EB6-BD91-972796B4FC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3"/>
          </p:nvPr>
        </p:nvSpPr>
        <p:spPr>
          <a:xfrm>
            <a:off x="3028950" y="6519333"/>
            <a:ext cx="3086100" cy="2275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166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  <p:sldLayoutId id="2147483716" r:id="rId15"/>
    <p:sldLayoutId id="2147483717" r:id="rId16"/>
    <p:sldLayoutId id="2147483718" r:id="rId17"/>
    <p:sldLayoutId id="2147483719" r:id="rId18"/>
    <p:sldLayoutId id="2147483720" r:id="rId19"/>
    <p:sldLayoutId id="2147483721" r:id="rId20"/>
    <p:sldLayoutId id="2147483722" r:id="rId21"/>
    <p:sldLayoutId id="2147483723" r:id="rId22"/>
    <p:sldLayoutId id="2147483724" r:id="rId23"/>
    <p:sldLayoutId id="2147483725" r:id="rId24"/>
    <p:sldLayoutId id="2147483726" r:id="rId25"/>
    <p:sldLayoutId id="2147483727" r:id="rId26"/>
    <p:sldLayoutId id="2147483728" r:id="rId27"/>
    <p:sldLayoutId id="2147483729" r:id="rId28"/>
    <p:sldLayoutId id="2147483730" r:id="rId29"/>
  </p:sldLayoutIdLst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hyperlink" Target="http://verivital.uta.edu/" TargetMode="External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2.jpeg"/><Relationship Id="rId4" Type="http://schemas.openxmlformats.org/officeDocument/2006/relationships/image" Target="../media/image1.png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verivital/hyst" TargetMode="External"/><Relationship Id="rId2" Type="http://schemas.openxmlformats.org/officeDocument/2006/relationships/hyperlink" Target="http://www.verivital.com/hyst/" TargetMode="External"/><Relationship Id="rId1" Type="http://schemas.openxmlformats.org/officeDocument/2006/relationships/slideLayout" Target="../slideLayouts/slideLayout33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640.png"/><Relationship Id="rId4" Type="http://schemas.openxmlformats.org/officeDocument/2006/relationships/image" Target="../media/image450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119.PNG"/></Relationships>
</file>

<file path=ppt/slides/_rels/slide10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5.png"/><Relationship Id="rId13" Type="http://schemas.openxmlformats.org/officeDocument/2006/relationships/image" Target="../media/image182.png"/><Relationship Id="rId3" Type="http://schemas.openxmlformats.org/officeDocument/2006/relationships/image" Target="../media/image230.png"/><Relationship Id="rId12" Type="http://schemas.openxmlformats.org/officeDocument/2006/relationships/image" Target="../media/image179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4.xml"/><Relationship Id="rId11" Type="http://schemas.openxmlformats.org/officeDocument/2006/relationships/image" Target="../media/image178.png"/><Relationship Id="rId10" Type="http://schemas.openxmlformats.org/officeDocument/2006/relationships/image" Target="../media/image177.png"/><Relationship Id="rId9" Type="http://schemas.openxmlformats.org/officeDocument/2006/relationships/image" Target="../media/image176.png"/></Relationships>
</file>

<file path=ppt/slides/_rels/slide10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90.PNG"/><Relationship Id="rId18" Type="http://schemas.openxmlformats.org/officeDocument/2006/relationships/image" Target="../media/image1150.PNG"/><Relationship Id="rId26" Type="http://schemas.openxmlformats.org/officeDocument/2006/relationships/chart" Target="../charts/chart1.xml"/><Relationship Id="rId21" Type="http://schemas.openxmlformats.org/officeDocument/2006/relationships/image" Target="../media/image183.png"/><Relationship Id="rId3" Type="http://schemas.openxmlformats.org/officeDocument/2006/relationships/image" Target="../media/image242.png"/><Relationship Id="rId17" Type="http://schemas.openxmlformats.org/officeDocument/2006/relationships/image" Target="../media/image1140.png"/><Relationship Id="rId25" Type="http://schemas.openxmlformats.org/officeDocument/2006/relationships/image" Target="../media/image18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5.xml"/><Relationship Id="rId24" Type="http://schemas.openxmlformats.org/officeDocument/2006/relationships/image" Target="../media/image186.png"/><Relationship Id="rId23" Type="http://schemas.openxmlformats.org/officeDocument/2006/relationships/image" Target="../media/image185.png"/><Relationship Id="rId22" Type="http://schemas.openxmlformats.org/officeDocument/2006/relationships/image" Target="../media/image184.png"/><Relationship Id="rId27" Type="http://schemas.openxmlformats.org/officeDocument/2006/relationships/image" Target="../media/image188.png"/></Relationships>
</file>

<file path=ppt/slides/_rels/slide104.xml.rels><?xml version="1.0" encoding="UTF-8" standalone="yes"?>
<Relationships xmlns="http://schemas.openxmlformats.org/package/2006/relationships"><Relationship Id="rId51" Type="http://schemas.openxmlformats.org/officeDocument/2006/relationships/image" Target="../media/image200.png"/><Relationship Id="rId42" Type="http://schemas.openxmlformats.org/officeDocument/2006/relationships/image" Target="../media/image189.png"/><Relationship Id="rId34" Type="http://schemas.openxmlformats.org/officeDocument/2006/relationships/image" Target="../media/image127.png"/><Relationship Id="rId47" Type="http://schemas.openxmlformats.org/officeDocument/2006/relationships/image" Target="../media/image197.png"/><Relationship Id="rId50" Type="http://schemas.openxmlformats.org/officeDocument/2006/relationships/image" Target="../media/image184.png"/><Relationship Id="rId55" Type="http://schemas.openxmlformats.org/officeDocument/2006/relationships/image" Target="../media/image188.png"/><Relationship Id="rId33" Type="http://schemas.openxmlformats.org/officeDocument/2006/relationships/image" Target="../media/image126.png"/><Relationship Id="rId46" Type="http://schemas.openxmlformats.org/officeDocument/2006/relationships/image" Target="../media/image196.png"/><Relationship Id="rId2" Type="http://schemas.openxmlformats.org/officeDocument/2006/relationships/notesSlide" Target="../notesSlides/notesSlide37.xml"/><Relationship Id="rId29" Type="http://schemas.openxmlformats.org/officeDocument/2006/relationships/image" Target="../media/image122.png"/><Relationship Id="rId54" Type="http://schemas.openxmlformats.org/officeDocument/2006/relationships/image" Target="../media/image187.png"/><Relationship Id="rId1" Type="http://schemas.openxmlformats.org/officeDocument/2006/relationships/slideLayout" Target="../slideLayouts/slideLayout26.xml"/><Relationship Id="rId32" Type="http://schemas.openxmlformats.org/officeDocument/2006/relationships/image" Target="../media/image125.png"/><Relationship Id="rId45" Type="http://schemas.openxmlformats.org/officeDocument/2006/relationships/image" Target="../media/image195.png"/><Relationship Id="rId58" Type="http://schemas.openxmlformats.org/officeDocument/2006/relationships/image" Target="../media/image206.png"/><Relationship Id="rId53" Type="http://schemas.openxmlformats.org/officeDocument/2006/relationships/image" Target="../media/image1150.PNG"/><Relationship Id="rId57" Type="http://schemas.openxmlformats.org/officeDocument/2006/relationships/image" Target="../media/image205.png"/><Relationship Id="rId36" Type="http://schemas.openxmlformats.org/officeDocument/2006/relationships/image" Target="../media/image129.png"/><Relationship Id="rId49" Type="http://schemas.openxmlformats.org/officeDocument/2006/relationships/image" Target="../media/image199.png"/><Relationship Id="rId44" Type="http://schemas.openxmlformats.org/officeDocument/2006/relationships/image" Target="../media/image194.png"/><Relationship Id="rId31" Type="http://schemas.openxmlformats.org/officeDocument/2006/relationships/image" Target="../media/image124.png"/><Relationship Id="rId52" Type="http://schemas.openxmlformats.org/officeDocument/2006/relationships/image" Target="../media/image203.png"/><Relationship Id="rId56" Type="http://schemas.openxmlformats.org/officeDocument/2006/relationships/image" Target="../media/image204.png"/><Relationship Id="rId43" Type="http://schemas.openxmlformats.org/officeDocument/2006/relationships/image" Target="../media/image193.png"/><Relationship Id="rId30" Type="http://schemas.openxmlformats.org/officeDocument/2006/relationships/image" Target="../media/image123.png"/><Relationship Id="rId35" Type="http://schemas.openxmlformats.org/officeDocument/2006/relationships/image" Target="../media/image128.png"/><Relationship Id="rId48" Type="http://schemas.openxmlformats.org/officeDocument/2006/relationships/image" Target="../media/image198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hyperlink" Target="http://www.taylortjohnson.com/" TargetMode="External"/><Relationship Id="rId3" Type="http://schemas.openxmlformats.org/officeDocument/2006/relationships/image" Target="../media/image25.jpeg"/><Relationship Id="rId7" Type="http://schemas.openxmlformats.org/officeDocument/2006/relationships/image" Target="../media/image29.png"/><Relationship Id="rId12" Type="http://schemas.openxmlformats.org/officeDocument/2006/relationships/image" Target="../media/image3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28.gif"/><Relationship Id="rId11" Type="http://schemas.openxmlformats.org/officeDocument/2006/relationships/image" Target="../media/image32.jpeg"/><Relationship Id="rId5" Type="http://schemas.openxmlformats.org/officeDocument/2006/relationships/image" Target="../media/image27.jpeg"/><Relationship Id="rId15" Type="http://schemas.openxmlformats.org/officeDocument/2006/relationships/image" Target="../media/image34.png"/><Relationship Id="rId10" Type="http://schemas.openxmlformats.org/officeDocument/2006/relationships/image" Target="../media/image31.jpeg"/><Relationship Id="rId4" Type="http://schemas.openxmlformats.org/officeDocument/2006/relationships/image" Target="../media/image26.png"/><Relationship Id="rId9" Type="http://schemas.openxmlformats.org/officeDocument/2006/relationships/image" Target="../media/image30.jpeg"/><Relationship Id="rId14" Type="http://schemas.openxmlformats.org/officeDocument/2006/relationships/hyperlink" Target="http://verivital.uta.edu/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verivital/hyst" TargetMode="External"/><Relationship Id="rId1" Type="http://schemas.openxmlformats.org/officeDocument/2006/relationships/slideLayout" Target="../slideLayouts/slideLayout4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image" Target="../media/image43.emf"/><Relationship Id="rId18" Type="http://schemas.openxmlformats.org/officeDocument/2006/relationships/oleObject" Target="../embeddings/oleObject7.bin"/><Relationship Id="rId3" Type="http://schemas.openxmlformats.org/officeDocument/2006/relationships/notesSlide" Target="../notesSlides/notesSlide5.xml"/><Relationship Id="rId21" Type="http://schemas.openxmlformats.org/officeDocument/2006/relationships/image" Target="../media/image47.emf"/><Relationship Id="rId7" Type="http://schemas.openxmlformats.org/officeDocument/2006/relationships/image" Target="../media/image40.emf"/><Relationship Id="rId12" Type="http://schemas.openxmlformats.org/officeDocument/2006/relationships/oleObject" Target="../embeddings/oleObject4.bin"/><Relationship Id="rId17" Type="http://schemas.openxmlformats.org/officeDocument/2006/relationships/image" Target="../media/image45.emf"/><Relationship Id="rId2" Type="http://schemas.openxmlformats.org/officeDocument/2006/relationships/slideLayout" Target="../slideLayouts/slideLayout43.xml"/><Relationship Id="rId16" Type="http://schemas.openxmlformats.org/officeDocument/2006/relationships/oleObject" Target="../embeddings/oleObject6.bin"/><Relationship Id="rId20" Type="http://schemas.openxmlformats.org/officeDocument/2006/relationships/oleObject" Target="../embeddings/oleObject8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42.emf"/><Relationship Id="rId5" Type="http://schemas.openxmlformats.org/officeDocument/2006/relationships/image" Target="../media/image49.png"/><Relationship Id="rId15" Type="http://schemas.openxmlformats.org/officeDocument/2006/relationships/image" Target="../media/image44.emf"/><Relationship Id="rId10" Type="http://schemas.openxmlformats.org/officeDocument/2006/relationships/oleObject" Target="../embeddings/oleObject3.bin"/><Relationship Id="rId19" Type="http://schemas.openxmlformats.org/officeDocument/2006/relationships/image" Target="../media/image46.emf"/><Relationship Id="rId4" Type="http://schemas.openxmlformats.org/officeDocument/2006/relationships/image" Target="../media/image48.png"/><Relationship Id="rId9" Type="http://schemas.openxmlformats.org/officeDocument/2006/relationships/image" Target="../media/image41.emf"/><Relationship Id="rId14" Type="http://schemas.openxmlformats.org/officeDocument/2006/relationships/oleObject" Target="../embeddings/oleObject5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cif.se.wtb.tue.nl/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13" Type="http://schemas.openxmlformats.org/officeDocument/2006/relationships/image" Target="../media/image14.png"/><Relationship Id="rId18" Type="http://schemas.openxmlformats.org/officeDocument/2006/relationships/image" Target="../media/image190.png"/><Relationship Id="rId3" Type="http://schemas.openxmlformats.org/officeDocument/2006/relationships/image" Target="../media/image60.png"/><Relationship Id="rId21" Type="http://schemas.openxmlformats.org/officeDocument/2006/relationships/image" Target="../media/image220.png"/><Relationship Id="rId7" Type="http://schemas.openxmlformats.org/officeDocument/2006/relationships/image" Target="../media/image70.png"/><Relationship Id="rId12" Type="http://schemas.openxmlformats.org/officeDocument/2006/relationships/image" Target="../media/image131.png"/><Relationship Id="rId17" Type="http://schemas.openxmlformats.org/officeDocument/2006/relationships/image" Target="../media/image180.png"/><Relationship Id="rId2" Type="http://schemas.openxmlformats.org/officeDocument/2006/relationships/image" Target="../media/image58.png"/><Relationship Id="rId16" Type="http://schemas.openxmlformats.org/officeDocument/2006/relationships/image" Target="../media/image170.png"/><Relationship Id="rId20" Type="http://schemas.openxmlformats.org/officeDocument/2006/relationships/image" Target="../media/image2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png"/><Relationship Id="rId11" Type="http://schemas.openxmlformats.org/officeDocument/2006/relationships/image" Target="../media/image120.png"/><Relationship Id="rId15" Type="http://schemas.openxmlformats.org/officeDocument/2006/relationships/image" Target="../media/image160.png"/><Relationship Id="rId23" Type="http://schemas.openxmlformats.org/officeDocument/2006/relationships/image" Target="../media/image240.png"/><Relationship Id="rId10" Type="http://schemas.openxmlformats.org/officeDocument/2006/relationships/image" Target="../media/image100.png"/><Relationship Id="rId19" Type="http://schemas.openxmlformats.org/officeDocument/2006/relationships/image" Target="../media/image201.png"/><Relationship Id="rId9" Type="http://schemas.openxmlformats.org/officeDocument/2006/relationships/image" Target="../media/image80.png"/><Relationship Id="rId14" Type="http://schemas.openxmlformats.org/officeDocument/2006/relationships/image" Target="../media/image150.png"/><Relationship Id="rId22" Type="http://schemas.openxmlformats.org/officeDocument/2006/relationships/image" Target="../media/image2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010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verivital.com/hyst/" TargetMode="External"/><Relationship Id="rId7" Type="http://schemas.openxmlformats.org/officeDocument/2006/relationships/image" Target="../media/image119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181.png"/><Relationship Id="rId5" Type="http://schemas.openxmlformats.org/officeDocument/2006/relationships/image" Target="../media/image7.png"/><Relationship Id="rId4" Type="http://schemas.openxmlformats.org/officeDocument/2006/relationships/hyperlink" Target="https://github.com/verivital/hyst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verivital.com/hyst/pass-order-reduction/" TargetMode="External"/><Relationship Id="rId2" Type="http://schemas.openxmlformats.org/officeDocument/2006/relationships/hyperlink" Target="http://verivital.com/hyst/pass-hybridization/" TargetMode="External"/><Relationship Id="rId1" Type="http://schemas.openxmlformats.org/officeDocument/2006/relationships/slideLayout" Target="../slideLayouts/slideLayout2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png"/><Relationship Id="rId3" Type="http://schemas.openxmlformats.org/officeDocument/2006/relationships/image" Target="../media/image1221.png"/><Relationship Id="rId7" Type="http://schemas.openxmlformats.org/officeDocument/2006/relationships/image" Target="../media/image12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14.emf"/><Relationship Id="rId5" Type="http://schemas.openxmlformats.org/officeDocument/2006/relationships/image" Target="../media/image1240.png"/><Relationship Id="rId4" Type="http://schemas.openxmlformats.org/officeDocument/2006/relationships/image" Target="../media/image13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tm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3" Type="http://schemas.openxmlformats.org/officeDocument/2006/relationships/image" Target="NULL"/><Relationship Id="rId7" Type="http://schemas.openxmlformats.org/officeDocument/2006/relationships/image" Target="../media/image17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image" Target="NULL"/><Relationship Id="rId9" Type="http://schemas.openxmlformats.org/officeDocument/2006/relationships/image" Target="NUL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5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6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97.png"/><Relationship Id="rId12" Type="http://schemas.openxmlformats.org/officeDocument/2006/relationships/image" Target="../media/image90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2.png"/><Relationship Id="rId11" Type="http://schemas.openxmlformats.org/officeDocument/2006/relationships/oleObject" Target="../embeddings/oleObject10.bin"/><Relationship Id="rId5" Type="http://schemas.openxmlformats.org/officeDocument/2006/relationships/image" Target="../media/image91.png"/><Relationship Id="rId10" Type="http://schemas.openxmlformats.org/officeDocument/2006/relationships/image" Target="../media/image89.wmf"/><Relationship Id="rId4" Type="http://schemas.openxmlformats.org/officeDocument/2006/relationships/image" Target="../media/image94.png"/><Relationship Id="rId9" Type="http://schemas.openxmlformats.org/officeDocument/2006/relationships/oleObject" Target="../embeddings/oleObject9.bin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wmf"/><Relationship Id="rId3" Type="http://schemas.openxmlformats.org/officeDocument/2006/relationships/notesSlide" Target="../notesSlides/notesSlide13.xml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94.wmf"/><Relationship Id="rId5" Type="http://schemas.openxmlformats.org/officeDocument/2006/relationships/oleObject" Target="../embeddings/oleObject11.bin"/><Relationship Id="rId10" Type="http://schemas.openxmlformats.org/officeDocument/2006/relationships/image" Target="../media/image96.wmf"/><Relationship Id="rId4" Type="http://schemas.openxmlformats.org/officeDocument/2006/relationships/image" Target="../media/image98.png"/><Relationship Id="rId9" Type="http://schemas.openxmlformats.org/officeDocument/2006/relationships/oleObject" Target="../embeddings/oleObject13.bin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3.xml"/><Relationship Id="rId4" Type="http://schemas.openxmlformats.org/officeDocument/2006/relationships/image" Target="../media/image21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1.png"/><Relationship Id="rId2" Type="http://schemas.openxmlformats.org/officeDocument/2006/relationships/image" Target="../media/image48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4.png"/><Relationship Id="rId5" Type="http://schemas.openxmlformats.org/officeDocument/2006/relationships/image" Target="../media/image103.png"/><Relationship Id="rId4" Type="http://schemas.openxmlformats.org/officeDocument/2006/relationships/image" Target="../media/image102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hyperlink" Target="http://cps-vo.org/group/ARCH/" TargetMode="External"/><Relationship Id="rId1" Type="http://schemas.openxmlformats.org/officeDocument/2006/relationships/slideLayout" Target="../slideLayouts/slideLayout13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verivital/hyst" TargetMode="External"/><Relationship Id="rId2" Type="http://schemas.openxmlformats.org/officeDocument/2006/relationships/hyperlink" Target="http://verivital.com/hyst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5.png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hyperlink" Target="http://www.taylortjohnson.com/" TargetMode="External"/><Relationship Id="rId7" Type="http://schemas.openxmlformats.org/officeDocument/2006/relationships/image" Target="../media/image28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7.jpeg"/><Relationship Id="rId11" Type="http://schemas.openxmlformats.org/officeDocument/2006/relationships/image" Target="../media/image31.jpeg"/><Relationship Id="rId5" Type="http://schemas.openxmlformats.org/officeDocument/2006/relationships/image" Target="../media/image26.png"/><Relationship Id="rId10" Type="http://schemas.openxmlformats.org/officeDocument/2006/relationships/image" Target="../media/image108.jpeg"/><Relationship Id="rId4" Type="http://schemas.openxmlformats.org/officeDocument/2006/relationships/image" Target="../media/image106.jpeg"/><Relationship Id="rId9" Type="http://schemas.microsoft.com/office/2007/relationships/hdphoto" Target="../media/hdphoto2.wdp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hyperlink" Target="http://verivital.com/hyst/" TargetMode="External"/><Relationship Id="rId7" Type="http://schemas.openxmlformats.org/officeDocument/2006/relationships/image" Target="../media/image36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340.png"/><Relationship Id="rId4" Type="http://schemas.openxmlformats.org/officeDocument/2006/relationships/hyperlink" Target="http://www.verivital.com/hyst/cfv2015.zip" TargetMode="Externa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3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0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1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0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290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8.png"/><Relationship Id="rId5" Type="http://schemas.openxmlformats.org/officeDocument/2006/relationships/image" Target="../media/image310.png"/><Relationship Id="rId10" Type="http://schemas.openxmlformats.org/officeDocument/2006/relationships/image" Target="../media/image110.png"/><Relationship Id="rId4" Type="http://schemas.openxmlformats.org/officeDocument/2006/relationships/image" Target="../media/image300.png"/><Relationship Id="rId9" Type="http://schemas.openxmlformats.org/officeDocument/2006/relationships/image" Target="../media/image70.png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320.png"/><Relationship Id="rId7" Type="http://schemas.openxmlformats.org/officeDocument/2006/relationships/image" Target="../media/image9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0.png"/><Relationship Id="rId5" Type="http://schemas.openxmlformats.org/officeDocument/2006/relationships/image" Target="../media/image58.png"/><Relationship Id="rId4" Type="http://schemas.openxmlformats.org/officeDocument/2006/relationships/image" Target="../media/image330.png"/><Relationship Id="rId9" Type="http://schemas.openxmlformats.org/officeDocument/2006/relationships/image" Target="../media/image110.pn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0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61.png"/><Relationship Id="rId3" Type="http://schemas.openxmlformats.org/officeDocument/2006/relationships/image" Target="../media/image380.png"/><Relationship Id="rId7" Type="http://schemas.openxmlformats.org/officeDocument/2006/relationships/image" Target="../media/image422.png"/><Relationship Id="rId12" Type="http://schemas.openxmlformats.org/officeDocument/2006/relationships/image" Target="../media/image45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1.png"/><Relationship Id="rId11" Type="http://schemas.openxmlformats.org/officeDocument/2006/relationships/image" Target="../media/image441.png"/><Relationship Id="rId5" Type="http://schemas.openxmlformats.org/officeDocument/2006/relationships/image" Target="../media/image401.png"/><Relationship Id="rId15" Type="http://schemas.openxmlformats.org/officeDocument/2006/relationships/image" Target="../media/image481.png"/><Relationship Id="rId10" Type="http://schemas.openxmlformats.org/officeDocument/2006/relationships/image" Target="../media/image431.png"/><Relationship Id="rId4" Type="http://schemas.openxmlformats.org/officeDocument/2006/relationships/image" Target="../media/image391.png"/><Relationship Id="rId9" Type="http://schemas.openxmlformats.org/officeDocument/2006/relationships/image" Target="../media/image421.png"/><Relationship Id="rId14" Type="http://schemas.openxmlformats.org/officeDocument/2006/relationships/image" Target="../media/image471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2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2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3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3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3" Type="http://schemas.openxmlformats.org/officeDocument/2006/relationships/image" Target="../media/image58.png"/><Relationship Id="rId7" Type="http://schemas.openxmlformats.org/officeDocument/2006/relationships/image" Target="../media/image70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90.png"/><Relationship Id="rId4" Type="http://schemas.openxmlformats.org/officeDocument/2006/relationships/image" Target="../media/image60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8.xml"/></Relationships>
</file>

<file path=ppt/slides/_rels/slide9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0.png"/><Relationship Id="rId3" Type="http://schemas.openxmlformats.org/officeDocument/2006/relationships/image" Target="../media/image390.png"/><Relationship Id="rId7" Type="http://schemas.openxmlformats.org/officeDocument/2006/relationships/image" Target="../media/image43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420.png"/><Relationship Id="rId5" Type="http://schemas.openxmlformats.org/officeDocument/2006/relationships/image" Target="../media/image410.png"/><Relationship Id="rId4" Type="http://schemas.openxmlformats.org/officeDocument/2006/relationships/image" Target="../media/image400.png"/></Relationships>
</file>

<file path=ppt/slides/_rels/slide9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0.png"/><Relationship Id="rId3" Type="http://schemas.openxmlformats.org/officeDocument/2006/relationships/image" Target="../media/image116.png"/><Relationship Id="rId7" Type="http://schemas.openxmlformats.org/officeDocument/2006/relationships/image" Target="../media/image49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80.png"/><Relationship Id="rId5" Type="http://schemas.openxmlformats.org/officeDocument/2006/relationships/image" Target="../media/image470.png"/><Relationship Id="rId4" Type="http://schemas.openxmlformats.org/officeDocument/2006/relationships/image" Target="../media/image460.png"/><Relationship Id="rId9" Type="http://schemas.openxmlformats.org/officeDocument/2006/relationships/image" Target="../media/image510.png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14914"/>
            <a:ext cx="9143999" cy="1433968"/>
          </a:xfrm>
        </p:spPr>
        <p:txBody>
          <a:bodyPr>
            <a:normAutofit/>
          </a:bodyPr>
          <a:lstStyle/>
          <a:p>
            <a:r>
              <a:rPr lang="en-US" sz="3300" dirty="0">
                <a:cs typeface="Times New Roman" panose="02020603050405020304" pitchFamily="18" charset="0"/>
              </a:rPr>
              <a:t> </a:t>
            </a:r>
            <a:r>
              <a:rPr lang="en-US" sz="3600" dirty="0"/>
              <a:t>Hybrid Automata: From Verification to Implementation</a:t>
            </a:r>
            <a:r>
              <a:rPr lang="en-US" sz="3300" dirty="0" smtClean="0">
                <a:cs typeface="Times New Roman" panose="02020603050405020304" pitchFamily="18" charset="0"/>
              </a:rPr>
              <a:t> </a:t>
            </a:r>
            <a:r>
              <a:rPr lang="en-US" sz="3300" dirty="0">
                <a:cs typeface="Times New Roman" panose="02020603050405020304" pitchFamily="18" charset="0"/>
              </a:rPr>
              <a:t>with </a:t>
            </a:r>
            <a:r>
              <a:rPr lang="en-US" sz="3300" b="1" dirty="0" smtClean="0">
                <a:cs typeface="Times New Roman" panose="02020603050405020304" pitchFamily="18" charset="0"/>
              </a:rPr>
              <a:t>HyST</a:t>
            </a:r>
            <a:r>
              <a:rPr lang="en-US" sz="3300" dirty="0" smtClean="0">
                <a:cs typeface="Times New Roman" panose="02020603050405020304" pitchFamily="18" charset="0"/>
              </a:rPr>
              <a:t> </a:t>
            </a:r>
            <a:r>
              <a:rPr lang="en-US" sz="1800" dirty="0" smtClean="0">
                <a:cs typeface="Times New Roman" panose="02020603050405020304" pitchFamily="18" charset="0"/>
              </a:rPr>
              <a:t>(A Source Transformation and Translation Tool for Hybrid Automaton Models)</a:t>
            </a:r>
            <a:endParaRPr lang="en-US" sz="3300" dirty="0"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871749"/>
            <a:ext cx="9144000" cy="3188194"/>
          </a:xfrm>
        </p:spPr>
        <p:txBody>
          <a:bodyPr>
            <a:noAutofit/>
          </a:bodyPr>
          <a:lstStyle/>
          <a:p>
            <a:endParaRPr lang="en-US" sz="900" dirty="0" smtClean="0">
              <a:cs typeface="Times New Roman" panose="02020603050405020304" pitchFamily="18" charset="0"/>
            </a:endParaRPr>
          </a:p>
          <a:p>
            <a:r>
              <a:rPr lang="en-US" dirty="0" smtClean="0">
                <a:cs typeface="Times New Roman" panose="02020603050405020304" pitchFamily="18" charset="0"/>
              </a:rPr>
              <a:t>Stanley Bak, Sergiy Bogomolov, </a:t>
            </a:r>
            <a:r>
              <a:rPr lang="en-US" b="1" i="1" u="sng" dirty="0" smtClean="0">
                <a:cs typeface="Times New Roman" panose="02020603050405020304" pitchFamily="18" charset="0"/>
              </a:rPr>
              <a:t>Taylor T. Johnson</a:t>
            </a:r>
            <a:endParaRPr lang="en-US" dirty="0">
              <a:cs typeface="Times New Roman" panose="02020603050405020304" pitchFamily="18" charset="0"/>
            </a:endParaRPr>
          </a:p>
          <a:p>
            <a:r>
              <a:rPr lang="en-US" sz="2000" dirty="0" smtClean="0">
                <a:cs typeface="Times New Roman" panose="02020603050405020304" pitchFamily="18" charset="0"/>
              </a:rPr>
              <a:t>Contributors: Christian Schilling, Luan Viet Nguyen, Hoang-Dung Tran,</a:t>
            </a:r>
            <a:br>
              <a:rPr lang="en-US" sz="2000" dirty="0" smtClean="0">
                <a:cs typeface="Times New Roman" panose="02020603050405020304" pitchFamily="18" charset="0"/>
              </a:rPr>
            </a:br>
            <a:r>
              <a:rPr lang="en-US" sz="2000" dirty="0" smtClean="0">
                <a:cs typeface="Times New Roman" panose="02020603050405020304" pitchFamily="18" charset="0"/>
              </a:rPr>
              <a:t>Thomas Henzinger, Pradyot Prakash, Andrew Sogokon, Omar Beg, </a:t>
            </a:r>
            <a:br>
              <a:rPr lang="en-US" sz="2000" dirty="0" smtClean="0">
                <a:cs typeface="Times New Roman" panose="02020603050405020304" pitchFamily="18" charset="0"/>
              </a:rPr>
            </a:br>
            <a:r>
              <a:rPr lang="en-US" sz="2000" dirty="0" smtClean="0">
                <a:cs typeface="Times New Roman" panose="02020603050405020304" pitchFamily="18" charset="0"/>
              </a:rPr>
              <a:t>Ali Davoudi, Weiming Xiang, Shafiul Chowdhury</a:t>
            </a:r>
            <a:br>
              <a:rPr lang="en-US" sz="2000" dirty="0" smtClean="0">
                <a:cs typeface="Times New Roman" panose="02020603050405020304" pitchFamily="18" charset="0"/>
              </a:rPr>
            </a:br>
            <a:endParaRPr lang="en-US" sz="2000" b="1" i="1" dirty="0" smtClean="0">
              <a:cs typeface="Times New Roman" panose="02020603050405020304" pitchFamily="18" charset="0"/>
            </a:endParaRPr>
          </a:p>
          <a:p>
            <a:r>
              <a:rPr lang="en-US" b="1" i="1" dirty="0" smtClean="0">
                <a:cs typeface="Times New Roman" panose="02020603050405020304" pitchFamily="18" charset="0"/>
              </a:rPr>
              <a:t>VeriVITAL</a:t>
            </a:r>
            <a:r>
              <a:rPr lang="en-US" dirty="0" smtClean="0">
                <a:cs typeface="Times New Roman" panose="02020603050405020304" pitchFamily="18" charset="0"/>
              </a:rPr>
              <a:t> - The </a:t>
            </a:r>
            <a:r>
              <a:rPr lang="en-US" b="1" i="1" dirty="0" smtClean="0">
                <a:cs typeface="Times New Roman" panose="02020603050405020304" pitchFamily="18" charset="0"/>
              </a:rPr>
              <a:t>Veri</a:t>
            </a:r>
            <a:r>
              <a:rPr lang="en-US" dirty="0" smtClean="0">
                <a:cs typeface="Times New Roman" panose="02020603050405020304" pitchFamily="18" charset="0"/>
              </a:rPr>
              <a:t>fication and </a:t>
            </a:r>
            <a:r>
              <a:rPr lang="en-US" b="1" i="1" dirty="0" smtClean="0">
                <a:cs typeface="Times New Roman" panose="02020603050405020304" pitchFamily="18" charset="0"/>
              </a:rPr>
              <a:t>V</a:t>
            </a:r>
            <a:r>
              <a:rPr lang="en-US" dirty="0" smtClean="0">
                <a:cs typeface="Times New Roman" panose="02020603050405020304" pitchFamily="18" charset="0"/>
              </a:rPr>
              <a:t>alidation for </a:t>
            </a:r>
            <a:r>
              <a:rPr lang="en-US" b="1" i="1" dirty="0" smtClean="0">
                <a:cs typeface="Times New Roman" panose="02020603050405020304" pitchFamily="18" charset="0"/>
              </a:rPr>
              <a:t>I</a:t>
            </a:r>
            <a:r>
              <a:rPr lang="en-US" dirty="0" smtClean="0">
                <a:cs typeface="Times New Roman" panose="02020603050405020304" pitchFamily="18" charset="0"/>
              </a:rPr>
              <a:t>ntelligent and </a:t>
            </a:r>
            <a:r>
              <a:rPr lang="en-US" b="1" i="1" dirty="0" smtClean="0">
                <a:cs typeface="Times New Roman" panose="02020603050405020304" pitchFamily="18" charset="0"/>
              </a:rPr>
              <a:t>T</a:t>
            </a:r>
            <a:r>
              <a:rPr lang="en-US" dirty="0" smtClean="0">
                <a:cs typeface="Times New Roman" panose="02020603050405020304" pitchFamily="18" charset="0"/>
              </a:rPr>
              <a:t>rustworthy </a:t>
            </a:r>
            <a:r>
              <a:rPr lang="en-US" b="1" i="1" dirty="0" smtClean="0">
                <a:cs typeface="Times New Roman" panose="02020603050405020304" pitchFamily="18" charset="0"/>
              </a:rPr>
              <a:t>A</a:t>
            </a:r>
            <a:r>
              <a:rPr lang="en-US" dirty="0" smtClean="0">
                <a:cs typeface="Times New Roman" panose="02020603050405020304" pitchFamily="18" charset="0"/>
              </a:rPr>
              <a:t>utonomy </a:t>
            </a:r>
            <a:r>
              <a:rPr lang="en-US" b="1" i="1" dirty="0" smtClean="0">
                <a:cs typeface="Times New Roman" panose="02020603050405020304" pitchFamily="18" charset="0"/>
              </a:rPr>
              <a:t>L</a:t>
            </a:r>
            <a:r>
              <a:rPr lang="en-US" dirty="0" smtClean="0">
                <a:cs typeface="Times New Roman" panose="02020603050405020304" pitchFamily="18" charset="0"/>
              </a:rPr>
              <a:t>aboratory (</a:t>
            </a:r>
            <a:r>
              <a:rPr lang="en-US" dirty="0" smtClean="0">
                <a:cs typeface="Times New Roman" panose="02020603050405020304" pitchFamily="18" charset="0"/>
                <a:hlinkClick r:id="rId3"/>
              </a:rPr>
              <a:t>http://verivital.uta.edu/</a:t>
            </a:r>
            <a:r>
              <a:rPr lang="en-US" dirty="0" smtClean="0">
                <a:cs typeface="Times New Roman" panose="02020603050405020304" pitchFamily="18" charset="0"/>
              </a:rPr>
              <a:t>)</a:t>
            </a:r>
          </a:p>
          <a:p>
            <a:r>
              <a:rPr lang="en-US" dirty="0" smtClean="0">
                <a:cs typeface="Times New Roman" panose="02020603050405020304" pitchFamily="18" charset="0"/>
              </a:rPr>
              <a:t>Department of Computer Science and Engineering</a:t>
            </a:r>
          </a:p>
          <a:p>
            <a:endParaRPr lang="en-US" dirty="0"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1547" y="5059612"/>
            <a:ext cx="5446951" cy="50643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4914" y="191356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516672" y="191361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227846" y="191356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41829" y="484074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752875" y="490896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</a:t>
            </a:r>
            <a:endParaRPr lang="en-US" dirty="0"/>
          </a:p>
        </p:txBody>
      </p:sp>
      <p:pic>
        <p:nvPicPr>
          <p:cNvPr id="18" name="Picture 14" descr="F:\Project\CPSweekposter\Hyrg\uni_freiburg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499" y="5661285"/>
            <a:ext cx="752309" cy="752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F:\UTA_COURSES\CPSweekposter\Hyst\AFRL-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72" y="5125871"/>
            <a:ext cx="1082080" cy="1082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IST Austria - Institute of Science and Technology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6239" y="5210077"/>
            <a:ext cx="2105025" cy="96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1431004" y="494352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5184092" y="5719315"/>
            <a:ext cx="382963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[Bak, Bogomolov, and Johnson, HSCC 2015</a:t>
            </a:r>
            <a:r>
              <a:rPr lang="en-US" sz="1200" dirty="0" smtClean="0"/>
              <a:t>]</a:t>
            </a:r>
          </a:p>
          <a:p>
            <a:r>
              <a:rPr lang="en-US" sz="1200" dirty="0" smtClean="0"/>
              <a:t>[Nguyen, Schilling, Bogomolov, Johnson, RV 2015]</a:t>
            </a:r>
          </a:p>
          <a:p>
            <a:r>
              <a:rPr lang="en-US" sz="1200" dirty="0" smtClean="0"/>
              <a:t>[Bak and Johnson, RTSS 2015]</a:t>
            </a:r>
          </a:p>
          <a:p>
            <a:r>
              <a:rPr lang="en-US" sz="1200" dirty="0" smtClean="0"/>
              <a:t>[Bak, Bogomolov, Schilling, ARCH 2016]</a:t>
            </a:r>
          </a:p>
          <a:p>
            <a:r>
              <a:rPr lang="en-US" sz="1200" dirty="0"/>
              <a:t>[Bak, Bogomolov, </a:t>
            </a:r>
            <a:r>
              <a:rPr lang="en-US" sz="1200" dirty="0" smtClean="0"/>
              <a:t>Henzinger, </a:t>
            </a:r>
            <a:r>
              <a:rPr lang="en-US" sz="1200" dirty="0"/>
              <a:t>Johnson</a:t>
            </a:r>
            <a:r>
              <a:rPr lang="en-US" sz="1200" dirty="0" smtClean="0"/>
              <a:t>, Prakash </a:t>
            </a:r>
            <a:r>
              <a:rPr lang="en-US" sz="1200" dirty="0"/>
              <a:t>HSCC </a:t>
            </a:r>
            <a:r>
              <a:rPr lang="en-US" sz="1200" dirty="0" smtClean="0"/>
              <a:t>2016]</a:t>
            </a:r>
            <a:endParaRPr lang="en-US" sz="1200" dirty="0"/>
          </a:p>
        </p:txBody>
      </p:sp>
      <p:sp>
        <p:nvSpPr>
          <p:cNvPr id="24" name="TextBox 23"/>
          <p:cNvSpPr txBox="1"/>
          <p:nvPr/>
        </p:nvSpPr>
        <p:spPr>
          <a:xfrm>
            <a:off x="4638808" y="553202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0" y="19672"/>
            <a:ext cx="9144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DISTRIBUTION A. Approved for public release. Distribution unlimited. </a:t>
            </a:r>
            <a:r>
              <a:rPr lang="en-US" sz="1200" dirty="0" smtClean="0"/>
              <a:t>(Approval </a:t>
            </a:r>
            <a:r>
              <a:rPr lang="en-US" sz="1200" dirty="0"/>
              <a:t>AFRL PA #88ABW-2015-1758, 07 Apr 2015)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2610" y="1329363"/>
            <a:ext cx="1184117" cy="1168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009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Stanley </a:t>
            </a:r>
            <a:r>
              <a:rPr lang="en-US" dirty="0"/>
              <a:t>Bak, Sergiy Bogomolov, Thomas A. Henzinger, Taylor T. Johnson, Pradyot Prakash, "Scalable Static Hybridization Methods for Analysis of Nonlinear Systems", In </a:t>
            </a:r>
            <a:r>
              <a:rPr lang="en-US" i="1" dirty="0"/>
              <a:t>19th Intl. Conf. on Hybrid Systems: Computation and Control (HSCC 2016)</a:t>
            </a:r>
            <a:r>
              <a:rPr lang="en-US" dirty="0"/>
              <a:t>, ACM, 2016, April. </a:t>
            </a:r>
            <a:r>
              <a:rPr lang="en-US" b="1" i="1" dirty="0" smtClean="0"/>
              <a:t>(Best Repeatability Evaluation Award)</a:t>
            </a:r>
          </a:p>
          <a:p>
            <a:r>
              <a:rPr lang="en-US" dirty="0"/>
              <a:t>Stanley Bak, Sergiy Bogomolov, </a:t>
            </a:r>
            <a:r>
              <a:rPr lang="en-US" dirty="0" smtClean="0"/>
              <a:t>Christian Schilling, "</a:t>
            </a:r>
            <a:r>
              <a:rPr lang="en-US" dirty="0"/>
              <a:t>High-level Hybrid Systems Analysis with </a:t>
            </a:r>
            <a:r>
              <a:rPr lang="en-US" dirty="0" err="1"/>
              <a:t>Hypy</a:t>
            </a:r>
            <a:r>
              <a:rPr lang="en-US" dirty="0"/>
              <a:t>", In </a:t>
            </a:r>
            <a:r>
              <a:rPr lang="en-US" i="1" dirty="0" smtClean="0"/>
              <a:t>3rd </a:t>
            </a:r>
            <a:r>
              <a:rPr lang="en-US" i="1" dirty="0"/>
              <a:t>Applied Verification for Continuous and Hybrid Systems Workshop (ARCH</a:t>
            </a:r>
            <a:r>
              <a:rPr lang="en-US" i="1" dirty="0" smtClean="0"/>
              <a:t>)</a:t>
            </a:r>
            <a:r>
              <a:rPr lang="en-US" dirty="0" smtClean="0"/>
              <a:t>, 2016</a:t>
            </a:r>
            <a:r>
              <a:rPr lang="en-US" dirty="0"/>
              <a:t>, April. </a:t>
            </a:r>
            <a:r>
              <a:rPr lang="en-US" b="1" i="1" dirty="0"/>
              <a:t>(Best </a:t>
            </a:r>
            <a:r>
              <a:rPr lang="en-US" b="1" i="1" dirty="0" smtClean="0"/>
              <a:t>Tool </a:t>
            </a:r>
            <a:r>
              <a:rPr lang="en-US" b="1" i="1" dirty="0"/>
              <a:t>Award</a:t>
            </a:r>
            <a:r>
              <a:rPr lang="en-US" b="1" i="1" dirty="0" smtClean="0"/>
              <a:t>)</a:t>
            </a:r>
          </a:p>
          <a:p>
            <a:r>
              <a:rPr lang="en-US" dirty="0"/>
              <a:t>Stanley Bak, Taylor T. Johnson, "Periodically-Scheduled Controller Analysis using Hybrid Systems Reachability and </a:t>
            </a:r>
            <a:r>
              <a:rPr lang="en-US" dirty="0" err="1"/>
              <a:t>Continuization</a:t>
            </a:r>
            <a:r>
              <a:rPr lang="en-US" dirty="0"/>
              <a:t>", In </a:t>
            </a:r>
            <a:r>
              <a:rPr lang="en-US" i="1" dirty="0"/>
              <a:t>36th IEEE Real-Time Systems Symposium (RTSS 2015)</a:t>
            </a:r>
            <a:r>
              <a:rPr lang="en-US" dirty="0"/>
              <a:t>, IEEE Computer Society, San Antonio, Texas, 2015, </a:t>
            </a:r>
            <a:r>
              <a:rPr lang="en-US" dirty="0" smtClean="0"/>
              <a:t>December</a:t>
            </a:r>
          </a:p>
          <a:p>
            <a:r>
              <a:rPr lang="en-US" dirty="0"/>
              <a:t>Luan Viet Nguyen, Christian Schilling, Sergiy Bogomolov, Taylor T. Johnson, "Runtime Verification of Model-based Development Environments", In </a:t>
            </a:r>
            <a:r>
              <a:rPr lang="en-US" i="1" dirty="0"/>
              <a:t>15th International Conference on Runtime Verification (RV 2015)</a:t>
            </a:r>
            <a:r>
              <a:rPr lang="en-US" dirty="0"/>
              <a:t>, Vienna, Austria, 2015, September</a:t>
            </a:r>
            <a:r>
              <a:rPr lang="en-US" dirty="0" smtClean="0"/>
              <a:t>.</a:t>
            </a:r>
          </a:p>
          <a:p>
            <a:r>
              <a:rPr lang="en-US" dirty="0"/>
              <a:t>Stanley Bak, Sergiy Bogomolov, Taylor T. Johnson, "HyST: A Source Transformation and Translation Tool for Hybrid Automaton Models", In </a:t>
            </a:r>
            <a:r>
              <a:rPr lang="en-US" i="1" dirty="0"/>
              <a:t>18th International Conference on Hybrid Systems: Computation and Control (HSCC 2015)</a:t>
            </a:r>
            <a:r>
              <a:rPr lang="en-US" dirty="0"/>
              <a:t>, ACM, Seattle, Washington, 2015, April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946930" y="135374"/>
            <a:ext cx="499098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hlinkClick r:id="rId2"/>
              </a:rPr>
              <a:t>http</a:t>
            </a:r>
            <a:r>
              <a:rPr lang="en-US" sz="2800" dirty="0" smtClean="0">
                <a:hlinkClick r:id="rId2"/>
              </a:rPr>
              <a:t>://www.verivital.com/hyst/</a:t>
            </a:r>
            <a:endParaRPr lang="en-US" sz="2800" dirty="0" smtClean="0"/>
          </a:p>
          <a:p>
            <a:r>
              <a:rPr lang="en-US" sz="2800" dirty="0">
                <a:hlinkClick r:id="rId3"/>
              </a:rPr>
              <a:t>https://</a:t>
            </a:r>
            <a:r>
              <a:rPr lang="en-US" sz="2800" dirty="0" smtClean="0">
                <a:hlinkClick r:id="rId3"/>
              </a:rPr>
              <a:t>github.com/verivital/hyst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470762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Fischer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utual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xclusion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rotocol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100</a:t>
            </a:fld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3736" y="1144891"/>
            <a:ext cx="4654277" cy="3634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5619567" y="1654224"/>
                <a:ext cx="3524252" cy="29238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Safe version </a:t>
                </a:r>
                <a:r>
                  <a:rPr lang="en-US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sz="20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20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&lt;</m:t>
                    </m:r>
                  </m:oMath>
                </a14:m>
                <a:r>
                  <a:rPr lang="en-US" altLang="en-US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Unsafe version</a:t>
                </a:r>
                <a:r>
                  <a:rPr lang="en-US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altLang="en-US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≥</m:t>
                    </m:r>
                  </m:oMath>
                </a14:m>
                <a:r>
                  <a:rPr lang="en-US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B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Discrete locations: 4</a:t>
                </a:r>
                <a:r>
                  <a:rPr lang="en-US" sz="2000" baseline="30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endParaRPr lang="en-US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en-US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iscrete state-spaces: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b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en-US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(N + 1)(4N)</a:t>
                </a:r>
                <a:r>
                  <a:rPr lang="en-US" sz="2000" baseline="30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b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endParaRPr 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9567" y="1654224"/>
                <a:ext cx="3524252" cy="2923877"/>
              </a:xfrm>
              <a:prstGeom prst="rect">
                <a:avLst/>
              </a:prstGeom>
              <a:blipFill rotWithShape="0">
                <a:blip r:embed="rId4"/>
                <a:stretch>
                  <a:fillRect l="-1557" t="-10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/>
          <p:cNvSpPr txBox="1"/>
          <p:nvPr/>
        </p:nvSpPr>
        <p:spPr>
          <a:xfrm>
            <a:off x="1028698" y="5172075"/>
            <a:ext cx="17430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Bad States: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AutoShape 31"/>
          <p:cNvSpPr>
            <a:spLocks noChangeArrowheads="1"/>
          </p:cNvSpPr>
          <p:nvPr/>
        </p:nvSpPr>
        <p:spPr bwMode="auto">
          <a:xfrm>
            <a:off x="5157766" y="4833316"/>
            <a:ext cx="2519384" cy="360362"/>
          </a:xfrm>
          <a:prstGeom prst="wedgeRectCallout">
            <a:avLst>
              <a:gd name="adj1" fmla="val -88086"/>
              <a:gd name="adj2" fmla="val 200956"/>
            </a:avLst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Number of processes</a:t>
            </a:r>
            <a:endParaRPr lang="en-US" baseline="-250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2111311" y="5774894"/>
                <a:ext cx="4346639" cy="29931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∃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𝑗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∈</m:t>
                      </m:r>
                      <m:d>
                        <m:dPr>
                          <m:begChr m:val="{"/>
                          <m:endChr m:val="}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1,…,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| 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𝑗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∧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𝑐𝑠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∧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𝑐𝑠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1311" y="5774894"/>
                <a:ext cx="4346639" cy="299313"/>
              </a:xfrm>
              <a:prstGeom prst="rect">
                <a:avLst/>
              </a:prstGeom>
              <a:blipFill rotWithShape="0">
                <a:blip r:embed="rId5"/>
                <a:stretch>
                  <a:fillRect l="-561" r="-1543" b="-265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44420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Lynch-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Shavit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Mutual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Exclusion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Protocol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101</a:t>
            </a:fld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4144" y="1336313"/>
            <a:ext cx="8034111" cy="2702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918200" y="3865543"/>
            <a:ext cx="35242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Discrete locations: 9</a:t>
            </a:r>
            <a:r>
              <a:rPr lang="en-US" sz="20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iscrete state-spaces: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(N + 1)(9N)</a:t>
            </a:r>
            <a:r>
              <a:rPr lang="en-US" sz="20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28698" y="4819650"/>
            <a:ext cx="17430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Bad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States</a:t>
            </a:r>
            <a:r>
              <a:rPr lang="en-US" sz="2000" dirty="0" smtClean="0"/>
              <a:t>:</a:t>
            </a:r>
            <a:endParaRPr lang="en-US" sz="2000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09415" y="5360032"/>
            <a:ext cx="6782371" cy="37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71532" y="6372657"/>
            <a:ext cx="412906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err="1"/>
              <a:t>Mahata</a:t>
            </a:r>
            <a:r>
              <a:rPr lang="en-US" sz="1050" dirty="0"/>
              <a:t>, </a:t>
            </a:r>
            <a:r>
              <a:rPr lang="en-US" sz="1050" dirty="0" err="1"/>
              <a:t>Pritha</a:t>
            </a:r>
            <a:r>
              <a:rPr lang="en-US" sz="1050" dirty="0"/>
              <a:t>. "Model checking parameterized timed systems." (</a:t>
            </a:r>
            <a:r>
              <a:rPr lang="en-US" sz="1050" dirty="0" smtClean="0"/>
              <a:t>2005)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1734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S</a:t>
            </a:r>
            <a:r>
              <a:rPr lang="en-US" dirty="0" smtClean="0"/>
              <a:t>mall </a:t>
            </a:r>
            <a:r>
              <a:rPr lang="en-US" b="1" dirty="0" smtClean="0"/>
              <a:t>A</a:t>
            </a:r>
            <a:r>
              <a:rPr lang="en-US" dirty="0" smtClean="0"/>
              <a:t>ircraft </a:t>
            </a:r>
            <a:r>
              <a:rPr lang="en-US" b="1" dirty="0" smtClean="0"/>
              <a:t>T</a:t>
            </a:r>
            <a:r>
              <a:rPr lang="en-US" dirty="0" smtClean="0"/>
              <a:t>ransportation </a:t>
            </a:r>
            <a:r>
              <a:rPr lang="en-US" b="1" dirty="0" smtClean="0"/>
              <a:t>S</a:t>
            </a:r>
            <a:r>
              <a:rPr lang="en-US" dirty="0" smtClean="0"/>
              <a:t>ystem Basics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ontent Placeholder 14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286294" y="1300162"/>
                <a:ext cx="4619724" cy="5152495"/>
              </a:xfrm>
            </p:spPr>
            <p:txBody>
              <a:bodyPr>
                <a:noAutofit/>
              </a:bodyPr>
              <a:lstStyle/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000" b="1" u="sng" dirty="0" smtClean="0">
                    <a:solidFill>
                      <a:schemeClr val="accent6">
                        <a:lumMod val="75000"/>
                      </a:schemeClr>
                    </a:solidFill>
                  </a:rPr>
                  <a:t>Safety Property</a:t>
                </a:r>
                <a:r>
                  <a:rPr lang="en-US" sz="2000" dirty="0" smtClean="0"/>
                  <a:t>: </a:t>
                </a:r>
                <a:r>
                  <a:rPr lang="en-US" sz="2000" dirty="0"/>
                  <a:t>aircraft on </a:t>
                </a:r>
                <a:r>
                  <a:rPr lang="en-US" sz="2000" dirty="0" smtClean="0"/>
                  <a:t>approach </a:t>
                </a:r>
                <a:r>
                  <a:rPr lang="en-US" sz="2000" b="1" i="1" dirty="0" smtClean="0"/>
                  <a:t>always</a:t>
                </a:r>
                <a:r>
                  <a:rPr lang="en-US" sz="2000" dirty="0" smtClean="0"/>
                  <a:t> </a:t>
                </a:r>
                <a:r>
                  <a:rPr lang="en-US" sz="2000" dirty="0"/>
                  <a:t>maintain a safe </a:t>
                </a:r>
                <a:r>
                  <a:rPr lang="en-US" sz="2000" dirty="0" smtClean="0"/>
                  <a:t>separation</a:t>
                </a:r>
                <a:endParaRPr lang="en-US" sz="2000" dirty="0"/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endParaRPr lang="en-US" sz="800" dirty="0"/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000" b="1" dirty="0" smtClean="0"/>
                  <a:t>Cyber</a:t>
                </a:r>
                <a:endParaRPr lang="en-US" sz="2400" dirty="0"/>
              </a:p>
              <a:p>
                <a:pPr lvl="1"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en-US" dirty="0" smtClean="0"/>
                  <a:t>Mode (</a:t>
                </a:r>
                <a14:m>
                  <m:oMath xmlns:m="http://schemas.openxmlformats.org/officeDocument/2006/math">
                    <m:r>
                      <a:rPr lang="en-US" b="1" i="0" dirty="0" smtClean="0">
                        <a:latin typeface="Cambria Math" panose="02040503050406030204" pitchFamily="18" charset="0"/>
                      </a:rPr>
                      <m:t>𝐅𝐥𝐲</m:t>
                    </m:r>
                  </m:oMath>
                </a14:m>
                <a:r>
                  <a:rPr lang="en-US" dirty="0" smtClean="0"/>
                  <a:t>, </a:t>
                </a:r>
                <a14:m>
                  <m:oMath xmlns:m="http://schemas.openxmlformats.org/officeDocument/2006/math">
                    <m:r>
                      <a:rPr lang="en-US" b="1" i="0" dirty="0" smtClean="0">
                        <a:latin typeface="Cambria Math" panose="02040503050406030204" pitchFamily="18" charset="0"/>
                      </a:rPr>
                      <m:t>𝐇𝐨𝐥𝐝</m:t>
                    </m:r>
                  </m:oMath>
                </a14:m>
                <a:r>
                  <a:rPr lang="en-US" dirty="0" smtClean="0"/>
                  <a:t>, </a:t>
                </a:r>
                <a14:m>
                  <m:oMath xmlns:m="http://schemas.openxmlformats.org/officeDocument/2006/math">
                    <m:r>
                      <a:rPr lang="en-US" b="1" i="0" dirty="0" smtClean="0">
                        <a:latin typeface="Cambria Math" panose="02040503050406030204" pitchFamily="18" charset="0"/>
                      </a:rPr>
                      <m:t>𝐀𝐩𝐩</m:t>
                    </m:r>
                  </m:oMath>
                </a14:m>
                <a:r>
                  <a:rPr lang="en-US" dirty="0" smtClean="0"/>
                  <a:t>, </a:t>
                </a:r>
                <a14:m>
                  <m:oMath xmlns:m="http://schemas.openxmlformats.org/officeDocument/2006/math">
                    <m:r>
                      <a:rPr lang="en-US" b="1" i="0" dirty="0" smtClean="0">
                        <a:latin typeface="Cambria Math" panose="02040503050406030204" pitchFamily="18" charset="0"/>
                      </a:rPr>
                      <m:t>𝐑𝐮𝐧</m:t>
                    </m:r>
                  </m:oMath>
                </a14:m>
                <a:r>
                  <a:rPr lang="en-US" dirty="0" smtClean="0"/>
                  <a:t>)</a:t>
                </a:r>
                <a:endParaRPr lang="en-US" b="1" dirty="0"/>
              </a:p>
              <a:p>
                <a:pPr lvl="1"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en-US" dirty="0" smtClean="0"/>
                  <a:t>Sequence </a:t>
                </a:r>
                <a:r>
                  <a:rPr lang="en-US" dirty="0"/>
                  <a:t>of aircraft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000" b="1" dirty="0" smtClean="0"/>
                  <a:t>Physical</a:t>
                </a:r>
                <a:endParaRPr lang="en-US" sz="2400" dirty="0"/>
              </a:p>
              <a:p>
                <a:pPr lvl="1"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en-US" dirty="0" smtClean="0"/>
                  <a:t>Motion </a:t>
                </a:r>
                <a:r>
                  <a:rPr lang="en-US" dirty="0"/>
                  <a:t>of aircraft on approach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000" b="1" dirty="0"/>
                  <a:t>Distributed</a:t>
                </a:r>
                <a:endParaRPr lang="en-US" sz="2000" dirty="0"/>
              </a:p>
              <a:p>
                <a:pPr lvl="1"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en-US" dirty="0" smtClean="0"/>
                  <a:t>Geographically</a:t>
                </a:r>
                <a:endParaRPr lang="en-US" dirty="0"/>
              </a:p>
              <a:p>
                <a:pPr lvl="1"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en-US" dirty="0" smtClean="0"/>
                  <a:t>List-like </a:t>
                </a:r>
                <a:r>
                  <a:rPr lang="en-US" dirty="0"/>
                  <a:t>sequence data-structure </a:t>
                </a:r>
                <a:r>
                  <a:rPr lang="en-US" dirty="0" smtClean="0"/>
                  <a:t>spread </a:t>
                </a:r>
                <a:r>
                  <a:rPr lang="en-US" dirty="0"/>
                  <a:t>across aircraft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000" b="1" dirty="0"/>
                  <a:t>Parameterized</a:t>
                </a:r>
                <a:endParaRPr lang="en-US" sz="2000" dirty="0"/>
              </a:p>
              <a:p>
                <a:pPr lvl="1">
                  <a:lnSpc>
                    <a:spcPct val="100000"/>
                  </a:lnSpc>
                  <a:spcBef>
                    <a:spcPts val="0"/>
                  </a:spcBef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</a:rPr>
                      <m:t>N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 smtClean="0"/>
                  <a:t>aircraft</a:t>
                </a:r>
                <a:endParaRPr lang="en-US" dirty="0"/>
              </a:p>
            </p:txBody>
          </p:sp>
        </mc:Choice>
        <mc:Fallback xmlns="">
          <p:sp>
            <p:nvSpPr>
              <p:cNvPr id="15" name="Content Placeholder 1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286294" y="1300162"/>
                <a:ext cx="4619724" cy="5152495"/>
              </a:xfrm>
              <a:blipFill rotWithShape="0">
                <a:blip r:embed="rId3"/>
                <a:stretch>
                  <a:fillRect l="-1319" t="-5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t>102</a:t>
            </a:fld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1668675" y="1782774"/>
            <a:ext cx="1827315" cy="4523207"/>
            <a:chOff x="6038623" y="1926700"/>
            <a:chExt cx="1827315" cy="4523207"/>
          </a:xfrm>
        </p:grpSpPr>
        <p:grpSp>
          <p:nvGrpSpPr>
            <p:cNvPr id="49" name="Group 48"/>
            <p:cNvGrpSpPr/>
            <p:nvPr/>
          </p:nvGrpSpPr>
          <p:grpSpPr>
            <a:xfrm>
              <a:off x="6038623" y="2936876"/>
              <a:ext cx="1827315" cy="3513031"/>
              <a:chOff x="6561138" y="2936876"/>
              <a:chExt cx="1827315" cy="3513031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5" name="Rectangle 8"/>
                  <p:cNvSpPr>
                    <a:spLocks/>
                  </p:cNvSpPr>
                  <p:nvPr/>
                </p:nvSpPr>
                <p:spPr bwMode="auto">
                  <a:xfrm>
                    <a:off x="6989762" y="3948906"/>
                    <a:ext cx="457200" cy="1524000"/>
                  </a:xfrm>
                  <a:prstGeom prst="rect">
                    <a:avLst/>
                  </a:prstGeom>
                  <a:solidFill>
                    <a:schemeClr val="accent1">
                      <a:alpha val="19608"/>
                    </a:schemeClr>
                  </a:solidFill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vert="vert" lIns="0" tIns="0" rIns="0" bIns="0" anchor="ctr"/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000" b="1" i="0" dirty="0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𝐀𝐩𝐩</m:t>
                          </m:r>
                          <m:r>
                            <m:rPr>
                              <m:sty m:val="p"/>
                            </m:rPr>
                            <a:rPr lang="en-US" sz="2000" i="0" dirty="0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roach</m:t>
                          </m:r>
                        </m:oMath>
                      </m:oMathPara>
                    </a14:m>
                    <a:endParaRPr lang="en-US" sz="2000" dirty="0">
                      <a:solidFill>
                        <a:prstClr val="black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55" name="Rectangle 8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 bwMode="auto">
                  <a:xfrm>
                    <a:off x="6989762" y="3948906"/>
                    <a:ext cx="457200" cy="1524000"/>
                  </a:xfrm>
                  <a:prstGeom prst="rect">
                    <a:avLst/>
                  </a:prstGeom>
                  <a:blipFill rotWithShape="0">
                    <a:blip r:embed="rId8"/>
                    <a:stretch>
                      <a:fillRect/>
                    </a:stretch>
                  </a:blipFill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2" name="Oval 5"/>
                  <p:cNvSpPr>
                    <a:spLocks/>
                  </p:cNvSpPr>
                  <p:nvPr/>
                </p:nvSpPr>
                <p:spPr bwMode="auto">
                  <a:xfrm>
                    <a:off x="6561138" y="2936876"/>
                    <a:ext cx="1295400" cy="611187"/>
                  </a:xfrm>
                  <a:prstGeom prst="ellipse">
                    <a:avLst/>
                  </a:prstGeom>
                  <a:solidFill>
                    <a:schemeClr val="accent1">
                      <a:alpha val="19608"/>
                    </a:schemeClr>
                  </a:solidFill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lIns="0" tIns="0" rIns="0" bIns="0" anchor="ctr"/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000" b="1" i="0" dirty="0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Gill Sans" pitchFamily="32" charset="0"/>
                              <a:cs typeface="Gill Sans" pitchFamily="32" charset="0"/>
                            </a:rPr>
                            <m:t>𝐇𝐨𝐥𝐝</m:t>
                          </m:r>
                        </m:oMath>
                      </m:oMathPara>
                    </a14:m>
                    <a:endParaRPr lang="en-US" sz="2000" b="1" dirty="0">
                      <a:solidFill>
                        <a:prstClr val="black"/>
                      </a:solidFill>
                      <a:ea typeface="Gill Sans" pitchFamily="32" charset="0"/>
                      <a:cs typeface="Gill Sans" pitchFamily="32" charset="0"/>
                    </a:endParaRPr>
                  </a:p>
                </p:txBody>
              </p:sp>
            </mc:Choice>
            <mc:Fallback xmlns="">
              <p:sp>
                <p:nvSpPr>
                  <p:cNvPr id="52" name="Oval 5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 bwMode="auto">
                  <a:xfrm>
                    <a:off x="6561138" y="2936876"/>
                    <a:ext cx="1295400" cy="611187"/>
                  </a:xfrm>
                  <a:prstGeom prst="ellipse">
                    <a:avLst/>
                  </a:prstGeom>
                  <a:blipFill rotWithShape="0">
                    <a:blip r:embed="rId9"/>
                    <a:stretch>
                      <a:fillRect/>
                    </a:stretch>
                  </a:blipFill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56" name="Rectangle 9"/>
              <p:cNvSpPr>
                <a:spLocks/>
              </p:cNvSpPr>
              <p:nvPr/>
            </p:nvSpPr>
            <p:spPr bwMode="auto">
              <a:xfrm>
                <a:off x="7161211" y="5916507"/>
                <a:ext cx="114300" cy="533400"/>
              </a:xfrm>
              <a:prstGeom prst="rect">
                <a:avLst/>
              </a:prstGeom>
              <a:solidFill>
                <a:schemeClr val="accent1"/>
              </a:solidFill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1" name="Rectangle 19"/>
                  <p:cNvSpPr>
                    <a:spLocks/>
                  </p:cNvSpPr>
                  <p:nvPr/>
                </p:nvSpPr>
                <p:spPr bwMode="auto">
                  <a:xfrm>
                    <a:off x="7305145" y="6110553"/>
                    <a:ext cx="1083308" cy="30777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40639" bIns="0">
                    <a:spAutoFit/>
                  </a:bodyPr>
                  <a:lstStyle/>
                  <a:p>
                    <a:pPr marL="39688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000" b="1" i="0" dirty="0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Gill Sans" pitchFamily="32" charset="0"/>
                              <a:cs typeface="Gill Sans" pitchFamily="32" charset="0"/>
                            </a:rPr>
                            <m:t>𝐑𝐮𝐧</m:t>
                          </m:r>
                          <m:r>
                            <m:rPr>
                              <m:sty m:val="p"/>
                            </m:rPr>
                            <a:rPr lang="en-US" sz="2000" i="0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Gill Sans" pitchFamily="32" charset="0"/>
                              <a:cs typeface="Gill Sans" pitchFamily="32" charset="0"/>
                            </a:rPr>
                            <m:t>way</m:t>
                          </m:r>
                        </m:oMath>
                      </m:oMathPara>
                    </a14:m>
                    <a:endParaRPr lang="en-US" sz="2000" dirty="0">
                      <a:solidFill>
                        <a:prstClr val="black"/>
                      </a:solidFill>
                      <a:ea typeface="Gill Sans" pitchFamily="32" charset="0"/>
                      <a:cs typeface="Gill Sans" pitchFamily="32" charset="0"/>
                    </a:endParaRPr>
                  </a:p>
                </p:txBody>
              </p:sp>
            </mc:Choice>
            <mc:Fallback xmlns="">
              <p:sp>
                <p:nvSpPr>
                  <p:cNvPr id="61" name="Rectangle 19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 bwMode="auto">
                  <a:xfrm>
                    <a:off x="7305145" y="6110553"/>
                    <a:ext cx="1083308" cy="307777"/>
                  </a:xfrm>
                  <a:prstGeom prst="rect">
                    <a:avLst/>
                  </a:prstGeom>
                  <a:blipFill rotWithShape="0">
                    <a:blip r:embed="rId10"/>
                    <a:stretch>
                      <a:fillRect l="-4520" b="-26000"/>
                    </a:stretch>
                  </a:blipFill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Oval 5"/>
                <p:cNvSpPr>
                  <a:spLocks/>
                </p:cNvSpPr>
                <p:nvPr/>
              </p:nvSpPr>
              <p:spPr bwMode="auto">
                <a:xfrm>
                  <a:off x="6048148" y="1926700"/>
                  <a:ext cx="1295400" cy="611187"/>
                </a:xfrm>
                <a:prstGeom prst="ellipse">
                  <a:avLst/>
                </a:prstGeom>
                <a:solidFill>
                  <a:schemeClr val="accent1">
                    <a:alpha val="19608"/>
                  </a:schemeClr>
                </a:solidFill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lIns="0" tIns="0" rIns="0" bIns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1" i="0" dirty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Gill Sans" pitchFamily="32" charset="0"/>
                            <a:cs typeface="Gill Sans" pitchFamily="32" charset="0"/>
                          </a:rPr>
                          <m:t>𝐅𝐥𝐲</m:t>
                        </m:r>
                      </m:oMath>
                    </m:oMathPara>
                  </a14:m>
                  <a:endParaRPr lang="en-US" sz="2000" b="1" dirty="0">
                    <a:solidFill>
                      <a:prstClr val="black"/>
                    </a:solidFill>
                    <a:ea typeface="Gill Sans" pitchFamily="32" charset="0"/>
                    <a:cs typeface="Gill Sans" pitchFamily="32" charset="0"/>
                  </a:endParaRPr>
                </a:p>
              </p:txBody>
            </p:sp>
          </mc:Choice>
          <mc:Fallback xmlns="">
            <p:sp>
              <p:nvSpPr>
                <p:cNvPr id="31" name="Oval 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6048148" y="1926700"/>
                  <a:ext cx="1295400" cy="611187"/>
                </a:xfrm>
                <a:prstGeom prst="ellipse">
                  <a:avLst/>
                </a:prstGeom>
                <a:blipFill rotWithShape="0">
                  <a:blip r:embed="rId11"/>
                  <a:stretch>
                    <a:fillRect/>
                  </a:stretch>
                </a:blipFill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5" name="Group 24"/>
          <p:cNvGrpSpPr/>
          <p:nvPr/>
        </p:nvGrpSpPr>
        <p:grpSpPr>
          <a:xfrm>
            <a:off x="2325899" y="3107011"/>
            <a:ext cx="1469042" cy="2230436"/>
            <a:chOff x="6695847" y="3250937"/>
            <a:chExt cx="1469042" cy="2230436"/>
          </a:xfrm>
        </p:grpSpPr>
        <p:cxnSp>
          <p:nvCxnSpPr>
            <p:cNvPr id="14" name="Curved Connector 13"/>
            <p:cNvCxnSpPr>
              <a:stCxn id="55" idx="2"/>
              <a:endCxn id="52" idx="6"/>
            </p:cNvCxnSpPr>
            <p:nvPr/>
          </p:nvCxnSpPr>
          <p:spPr>
            <a:xfrm rot="5400000" flipH="1" flipV="1">
              <a:off x="5899717" y="4047067"/>
              <a:ext cx="2230436" cy="638176"/>
            </a:xfrm>
            <a:prstGeom prst="curvedConnector4">
              <a:avLst>
                <a:gd name="adj1" fmla="val -10249"/>
                <a:gd name="adj2" fmla="val 135821"/>
              </a:avLst>
            </a:prstGeom>
            <a:noFill/>
            <a:ln w="31750" cap="flat">
              <a:solidFill>
                <a:srgbClr val="C00000"/>
              </a:solidFill>
              <a:prstDash val="solid"/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cxnSp>
        <p:sp>
          <p:nvSpPr>
            <p:cNvPr id="63" name="Rectangle 19"/>
            <p:cNvSpPr>
              <a:spLocks/>
            </p:cNvSpPr>
            <p:nvPr/>
          </p:nvSpPr>
          <p:spPr bwMode="auto">
            <a:xfrm>
              <a:off x="7616983" y="4070083"/>
              <a:ext cx="54790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40639" bIns="0">
              <a:spAutoFit/>
            </a:bodyPr>
            <a:lstStyle/>
            <a:p>
              <a:pPr marL="39688"/>
              <a:r>
                <a:rPr lang="en-US" sz="2000" dirty="0" smtClean="0">
                  <a:solidFill>
                    <a:srgbClr val="C00000"/>
                  </a:solidFill>
                  <a:ea typeface="Gill Sans" pitchFamily="32" charset="0"/>
                  <a:cs typeface="Gill Sans" pitchFamily="32" charset="0"/>
                </a:rPr>
                <a:t>miss</a:t>
              </a:r>
              <a:endParaRPr lang="en-US" sz="2000" dirty="0">
                <a:solidFill>
                  <a:srgbClr val="C00000"/>
                </a:solidFill>
                <a:ea typeface="Gill Sans" pitchFamily="32" charset="0"/>
                <a:cs typeface="Gill Sans" pitchFamily="32" charset="0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717361" y="5337447"/>
            <a:ext cx="608539" cy="443601"/>
            <a:chOff x="6087309" y="5481373"/>
            <a:chExt cx="608539" cy="443601"/>
          </a:xfrm>
        </p:grpSpPr>
        <p:cxnSp>
          <p:nvCxnSpPr>
            <p:cNvPr id="18" name="Curved Connector 17"/>
            <p:cNvCxnSpPr>
              <a:stCxn id="55" idx="2"/>
              <a:endCxn id="56" idx="0"/>
            </p:cNvCxnSpPr>
            <p:nvPr/>
          </p:nvCxnSpPr>
          <p:spPr>
            <a:xfrm rot="5400000">
              <a:off x="6474047" y="5703173"/>
              <a:ext cx="443601" cy="1"/>
            </a:xfrm>
            <a:prstGeom prst="curvedConnector3">
              <a:avLst/>
            </a:prstGeom>
            <a:noFill/>
            <a:ln w="31750" cap="flat">
              <a:solidFill>
                <a:schemeClr val="accent5">
                  <a:lumMod val="75000"/>
                </a:schemeClr>
              </a:solidFill>
              <a:prstDash val="solid"/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cxnSp>
        <p:sp>
          <p:nvSpPr>
            <p:cNvPr id="70" name="Rectangle 19"/>
            <p:cNvSpPr>
              <a:spLocks/>
            </p:cNvSpPr>
            <p:nvPr/>
          </p:nvSpPr>
          <p:spPr bwMode="auto">
            <a:xfrm>
              <a:off x="6087309" y="5555190"/>
              <a:ext cx="53347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40639" bIns="0">
              <a:spAutoFit/>
            </a:bodyPr>
            <a:lstStyle/>
            <a:p>
              <a:pPr marL="39688"/>
              <a:r>
                <a:rPr lang="en-US" sz="2000" dirty="0" smtClean="0">
                  <a:solidFill>
                    <a:schemeClr val="accent5">
                      <a:lumMod val="75000"/>
                    </a:schemeClr>
                  </a:solidFill>
                  <a:ea typeface="Gill Sans" pitchFamily="32" charset="0"/>
                  <a:cs typeface="Gill Sans" pitchFamily="32" charset="0"/>
                </a:rPr>
                <a:t>land</a:t>
              </a:r>
              <a:endParaRPr lang="en-US" sz="2000" dirty="0">
                <a:solidFill>
                  <a:schemeClr val="accent5">
                    <a:lumMod val="75000"/>
                  </a:schemeClr>
                </a:solidFill>
                <a:ea typeface="Gill Sans" pitchFamily="32" charset="0"/>
                <a:cs typeface="Gill Sans" pitchFamily="32" charset="0"/>
              </a:endParaRPr>
            </a:p>
          </p:txBody>
        </p:sp>
      </p:grpSp>
      <p:cxnSp>
        <p:nvCxnSpPr>
          <p:cNvPr id="79" name="AutoShape 23"/>
          <p:cNvCxnSpPr>
            <a:cxnSpLocks noChangeShapeType="1"/>
          </p:cNvCxnSpPr>
          <p:nvPr/>
        </p:nvCxnSpPr>
        <p:spPr bwMode="auto">
          <a:xfrm>
            <a:off x="2446362" y="3804980"/>
            <a:ext cx="0" cy="1524000"/>
          </a:xfrm>
          <a:prstGeom prst="straightConnector1">
            <a:avLst/>
          </a:prstGeom>
          <a:noFill/>
          <a:ln w="31750">
            <a:solidFill>
              <a:schemeClr val="accent5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7" name="Group 36"/>
          <p:cNvGrpSpPr/>
          <p:nvPr/>
        </p:nvGrpSpPr>
        <p:grpSpPr>
          <a:xfrm>
            <a:off x="545522" y="3107011"/>
            <a:ext cx="1780377" cy="706436"/>
            <a:chOff x="4915470" y="3250937"/>
            <a:chExt cx="1780377" cy="706436"/>
          </a:xfrm>
        </p:grpSpPr>
        <p:cxnSp>
          <p:nvCxnSpPr>
            <p:cNvPr id="8" name="Curved Connector 7"/>
            <p:cNvCxnSpPr>
              <a:stCxn id="52" idx="2"/>
              <a:endCxn id="55" idx="0"/>
            </p:cNvCxnSpPr>
            <p:nvPr/>
          </p:nvCxnSpPr>
          <p:spPr>
            <a:xfrm rot="10800000" flipH="1" flipV="1">
              <a:off x="6038623" y="3250937"/>
              <a:ext cx="657224" cy="706436"/>
            </a:xfrm>
            <a:prstGeom prst="curvedConnector4">
              <a:avLst>
                <a:gd name="adj1" fmla="val -34783"/>
                <a:gd name="adj2" fmla="val 71629"/>
              </a:avLst>
            </a:prstGeom>
            <a:noFill/>
            <a:ln w="31750" cap="flat">
              <a:solidFill>
                <a:schemeClr val="accent5">
                  <a:lumMod val="75000"/>
                </a:schemeClr>
              </a:solidFill>
              <a:prstDash val="solid"/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cxnSp>
        <p:sp>
          <p:nvSpPr>
            <p:cNvPr id="72" name="Rectangle 19"/>
            <p:cNvSpPr>
              <a:spLocks/>
            </p:cNvSpPr>
            <p:nvPr/>
          </p:nvSpPr>
          <p:spPr bwMode="auto">
            <a:xfrm>
              <a:off x="4915470" y="3333444"/>
              <a:ext cx="1061572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40639" bIns="0">
              <a:spAutoFit/>
            </a:bodyPr>
            <a:lstStyle/>
            <a:p>
              <a:pPr marL="39688"/>
              <a:r>
                <a:rPr lang="en-US" sz="2000" dirty="0" smtClean="0">
                  <a:solidFill>
                    <a:schemeClr val="accent5">
                      <a:lumMod val="75000"/>
                    </a:schemeClr>
                  </a:solidFill>
                  <a:ea typeface="Gill Sans" pitchFamily="32" charset="0"/>
                  <a:cs typeface="Gill Sans" pitchFamily="32" charset="0"/>
                </a:rPr>
                <a:t>start </a:t>
              </a:r>
            </a:p>
            <a:p>
              <a:pPr marL="39688"/>
              <a:r>
                <a:rPr lang="en-US" sz="2000" dirty="0" smtClean="0">
                  <a:solidFill>
                    <a:schemeClr val="accent5">
                      <a:lumMod val="75000"/>
                    </a:schemeClr>
                  </a:solidFill>
                  <a:ea typeface="Gill Sans" pitchFamily="32" charset="0"/>
                  <a:cs typeface="Gill Sans" pitchFamily="32" charset="0"/>
                </a:rPr>
                <a:t>approach</a:t>
              </a:r>
              <a:endParaRPr lang="en-US" sz="2000" dirty="0">
                <a:solidFill>
                  <a:schemeClr val="accent5">
                    <a:lumMod val="75000"/>
                  </a:schemeClr>
                </a:solidFill>
                <a:ea typeface="Gill Sans" pitchFamily="32" charset="0"/>
                <a:cs typeface="Gill Sans" pitchFamily="32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13597" y="2096835"/>
            <a:ext cx="1164604" cy="1010176"/>
            <a:chOff x="4883545" y="2240761"/>
            <a:chExt cx="1164604" cy="1010176"/>
          </a:xfrm>
        </p:grpSpPr>
        <p:cxnSp>
          <p:nvCxnSpPr>
            <p:cNvPr id="5" name="Curved Connector 4"/>
            <p:cNvCxnSpPr>
              <a:stCxn id="31" idx="2"/>
              <a:endCxn id="52" idx="2"/>
            </p:cNvCxnSpPr>
            <p:nvPr/>
          </p:nvCxnSpPr>
          <p:spPr>
            <a:xfrm rot="10800000" flipV="1">
              <a:off x="6038624" y="2240761"/>
              <a:ext cx="9525" cy="1010176"/>
            </a:xfrm>
            <a:prstGeom prst="curvedConnector3">
              <a:avLst>
                <a:gd name="adj1" fmla="val 2500000"/>
              </a:avLst>
            </a:prstGeom>
            <a:noFill/>
            <a:ln w="31750" cap="flat">
              <a:solidFill>
                <a:schemeClr val="accent5">
                  <a:lumMod val="75000"/>
                </a:schemeClr>
              </a:solidFill>
              <a:prstDash val="solid"/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cxnSp>
        <p:sp>
          <p:nvSpPr>
            <p:cNvPr id="73" name="Rectangle 19"/>
            <p:cNvSpPr>
              <a:spLocks/>
            </p:cNvSpPr>
            <p:nvPr/>
          </p:nvSpPr>
          <p:spPr bwMode="auto">
            <a:xfrm>
              <a:off x="4883545" y="2268001"/>
              <a:ext cx="955966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40639" bIns="0">
              <a:spAutoFit/>
            </a:bodyPr>
            <a:lstStyle/>
            <a:p>
              <a:pPr marL="39688"/>
              <a:r>
                <a:rPr lang="en-US" sz="2000" dirty="0" smtClean="0">
                  <a:solidFill>
                    <a:schemeClr val="accent5">
                      <a:lumMod val="75000"/>
                    </a:schemeClr>
                  </a:solidFill>
                  <a:ea typeface="Gill Sans" pitchFamily="32" charset="0"/>
                  <a:cs typeface="Gill Sans" pitchFamily="32" charset="0"/>
                </a:rPr>
                <a:t>initiate </a:t>
              </a:r>
            </a:p>
            <a:p>
              <a:pPr marL="39688"/>
              <a:r>
                <a:rPr lang="en-US" sz="2000" dirty="0" smtClean="0">
                  <a:solidFill>
                    <a:schemeClr val="accent5">
                      <a:lumMod val="75000"/>
                    </a:schemeClr>
                  </a:solidFill>
                  <a:ea typeface="Gill Sans" pitchFamily="32" charset="0"/>
                  <a:cs typeface="Gill Sans" pitchFamily="32" charset="0"/>
                </a:rPr>
                <a:t>landing </a:t>
              </a:r>
            </a:p>
            <a:p>
              <a:pPr marL="39688"/>
              <a:r>
                <a:rPr lang="en-US" sz="2000" dirty="0" smtClean="0">
                  <a:solidFill>
                    <a:schemeClr val="accent5">
                      <a:lumMod val="75000"/>
                    </a:schemeClr>
                  </a:solidFill>
                  <a:ea typeface="Gill Sans" pitchFamily="32" charset="0"/>
                  <a:cs typeface="Gill Sans" pitchFamily="32" charset="0"/>
                </a:rPr>
                <a:t>protocol</a:t>
              </a:r>
              <a:endParaRPr lang="en-US" sz="2000" dirty="0">
                <a:solidFill>
                  <a:schemeClr val="accent5">
                    <a:lumMod val="75000"/>
                  </a:schemeClr>
                </a:solidFill>
                <a:ea typeface="Gill Sans" pitchFamily="32" charset="0"/>
                <a:cs typeface="Gill Sans" pitchFamily="32" charset="0"/>
              </a:endParaRPr>
            </a:p>
          </p:txBody>
        </p:sp>
      </p:grpSp>
      <p:sp>
        <p:nvSpPr>
          <p:cNvPr id="80" name="Text Placeholder 11"/>
          <p:cNvSpPr txBox="1">
            <a:spLocks/>
          </p:cNvSpPr>
          <p:nvPr/>
        </p:nvSpPr>
        <p:spPr>
          <a:xfrm>
            <a:off x="286719" y="1300163"/>
            <a:ext cx="3969941" cy="823912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/>
              <a:t>Overhead Geometry and Protocol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900090" y="3794932"/>
            <a:ext cx="1035140" cy="1524000"/>
            <a:chOff x="5752638" y="4185980"/>
            <a:chExt cx="1035140" cy="1524000"/>
          </a:xfrm>
        </p:grpSpPr>
        <p:cxnSp>
          <p:nvCxnSpPr>
            <p:cNvPr id="26" name="AutoShape 23"/>
            <p:cNvCxnSpPr>
              <a:cxnSpLocks noChangeShapeType="1"/>
            </p:cNvCxnSpPr>
            <p:nvPr/>
          </p:nvCxnSpPr>
          <p:spPr bwMode="auto">
            <a:xfrm>
              <a:off x="6787778" y="4185980"/>
              <a:ext cx="0" cy="152400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Rectangle 19"/>
                <p:cNvSpPr>
                  <a:spLocks/>
                </p:cNvSpPr>
                <p:nvPr/>
              </p:nvSpPr>
              <p:spPr bwMode="auto">
                <a:xfrm>
                  <a:off x="5752638" y="4720986"/>
                  <a:ext cx="940385" cy="3077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40639" bIns="0">
                  <a:spAutoFit/>
                </a:bodyPr>
                <a:lstStyle/>
                <a:p>
                  <a:pPr marL="39688"/>
                  <a:r>
                    <a:rPr lang="en-US" sz="2000" dirty="0" smtClean="0">
                      <a:solidFill>
                        <a:schemeClr val="tx1"/>
                      </a:solidFill>
                      <a:ea typeface="Gill Sans" pitchFamily="32" charset="0"/>
                      <a:cs typeface="Gill Sans" pitchFamily="32" charset="0"/>
                    </a:rPr>
                    <a:t>length </a:t>
                  </a:r>
                  <a14:m>
                    <m:oMath xmlns:m="http://schemas.openxmlformats.org/officeDocument/2006/math">
                      <m:r>
                        <a:rPr lang="en-US" sz="200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Gill Sans" pitchFamily="32" charset="0"/>
                          <a:cs typeface="Gill Sans" pitchFamily="32" charset="0"/>
                        </a:rPr>
                        <m:t>𝐿</m:t>
                      </m:r>
                    </m:oMath>
                  </a14:m>
                  <a:endParaRPr lang="en-US" sz="2000" dirty="0" smtClean="0">
                    <a:solidFill>
                      <a:schemeClr val="tx1"/>
                    </a:solidFill>
                    <a:ea typeface="Gill Sans" pitchFamily="32" charset="0"/>
                    <a:cs typeface="Gill Sans" pitchFamily="32" charset="0"/>
                  </a:endParaRPr>
                </a:p>
              </p:txBody>
            </p:sp>
          </mc:Choice>
          <mc:Fallback xmlns="">
            <p:sp>
              <p:nvSpPr>
                <p:cNvPr id="27" name="Rectangle 1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5752638" y="4720986"/>
                  <a:ext cx="940385" cy="307777"/>
                </a:xfrm>
                <a:prstGeom prst="rect">
                  <a:avLst/>
                </a:prstGeom>
                <a:blipFill rotWithShape="0">
                  <a:blip r:embed="rId12"/>
                  <a:stretch>
                    <a:fillRect l="-12338" t="-25490" r="-3896" b="-49020"/>
                  </a:stretch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0" name="Group 29"/>
          <p:cNvGrpSpPr/>
          <p:nvPr/>
        </p:nvGrpSpPr>
        <p:grpSpPr>
          <a:xfrm>
            <a:off x="112121" y="3804809"/>
            <a:ext cx="1729338" cy="385995"/>
            <a:chOff x="5058440" y="4185980"/>
            <a:chExt cx="1729338" cy="385995"/>
          </a:xfrm>
        </p:grpSpPr>
        <p:cxnSp>
          <p:nvCxnSpPr>
            <p:cNvPr id="32" name="AutoShape 23"/>
            <p:cNvCxnSpPr>
              <a:cxnSpLocks noChangeShapeType="1"/>
            </p:cNvCxnSpPr>
            <p:nvPr/>
          </p:nvCxnSpPr>
          <p:spPr bwMode="auto">
            <a:xfrm>
              <a:off x="6787778" y="4185980"/>
              <a:ext cx="0" cy="385995"/>
            </a:xfrm>
            <a:prstGeom prst="straightConnector1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Rectangle 19"/>
                <p:cNvSpPr>
                  <a:spLocks/>
                </p:cNvSpPr>
                <p:nvPr/>
              </p:nvSpPr>
              <p:spPr bwMode="auto">
                <a:xfrm>
                  <a:off x="5058440" y="4248832"/>
                  <a:ext cx="1705851" cy="3077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40639" bIns="0">
                  <a:spAutoFit/>
                </a:bodyPr>
                <a:lstStyle/>
                <a:p>
                  <a:pPr marL="39688"/>
                  <a:r>
                    <a:rPr lang="en-US" sz="2000" dirty="0" smtClean="0">
                      <a:solidFill>
                        <a:schemeClr val="tx1"/>
                      </a:solidFill>
                      <a:ea typeface="Gill Sans" pitchFamily="32" charset="0"/>
                      <a:cs typeface="Gill Sans" pitchFamily="32" charset="0"/>
                    </a:rPr>
                    <a:t>entry spacing </a:t>
                  </a:r>
                  <a14:m>
                    <m:oMath xmlns:m="http://schemas.openxmlformats.org/officeDocument/2006/math">
                      <m:r>
                        <a:rPr lang="en-US" sz="20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Gill Sans" pitchFamily="32" charset="0"/>
                          <a:cs typeface="Gill Sans" pitchFamily="32" charset="0"/>
                        </a:rPr>
                        <m:t>𝐺</m:t>
                      </m:r>
                    </m:oMath>
                  </a14:m>
                  <a:endParaRPr lang="en-US" sz="2000" dirty="0" smtClean="0">
                    <a:solidFill>
                      <a:schemeClr val="tx1"/>
                    </a:solidFill>
                    <a:ea typeface="Gill Sans" pitchFamily="32" charset="0"/>
                    <a:cs typeface="Gill Sans" pitchFamily="32" charset="0"/>
                  </a:endParaRPr>
                </a:p>
              </p:txBody>
            </p:sp>
          </mc:Choice>
          <mc:Fallback xmlns="">
            <p:sp>
              <p:nvSpPr>
                <p:cNvPr id="33" name="Rectangle 1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5058440" y="4248832"/>
                  <a:ext cx="1705851" cy="307777"/>
                </a:xfrm>
                <a:prstGeom prst="rect">
                  <a:avLst/>
                </a:prstGeom>
                <a:blipFill rotWithShape="0">
                  <a:blip r:embed="rId13"/>
                  <a:stretch>
                    <a:fillRect l="-6429" t="-25490" r="-1429" b="-49020"/>
                  </a:stretch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838499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Oval 5"/>
              <p:cNvSpPr/>
              <p:nvPr/>
            </p:nvSpPr>
            <p:spPr>
              <a:xfrm>
                <a:off x="787049" y="5672514"/>
                <a:ext cx="1748388" cy="964216"/>
              </a:xfrm>
              <a:prstGeom prst="ellipse">
                <a:avLst/>
              </a:prstGeom>
              <a:noFill/>
              <a:ln w="317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𝐑𝐮𝐧</m:t>
                      </m:r>
                    </m:oMath>
                  </m:oMathPara>
                </a14:m>
                <a:endParaRPr lang="en-US" sz="2000" b="1" dirty="0" smtClean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" name="Oval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049" y="5672514"/>
                <a:ext cx="1748388" cy="964216"/>
              </a:xfrm>
              <a:prstGeom prst="ellipse">
                <a:avLst/>
              </a:prstGeom>
              <a:blipFill rotWithShape="0">
                <a:blip r:embed="rId21"/>
                <a:stretch>
                  <a:fillRect/>
                </a:stretch>
              </a:blipFill>
              <a:ln w="317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pPr algn="ctr"/>
                <a:r>
                  <a:rPr lang="en-US" dirty="0" smtClean="0"/>
                  <a:t>Part of Aircraft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𝓐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 smtClean="0"/>
                  <a:t> Model in SATS</a:t>
                </a:r>
                <a:endParaRPr lang="en-US" dirty="0"/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9"/>
              <p:cNvSpPr>
                <a:spLocks noGrp="1"/>
              </p:cNvSpPr>
              <p:nvPr>
                <p:ph sz="half" idx="2"/>
              </p:nvPr>
            </p:nvSpPr>
            <p:spPr>
              <a:xfrm>
                <a:off x="3948546" y="1299774"/>
                <a:ext cx="4987636" cy="4783670"/>
              </a:xfrm>
            </p:spPr>
            <p:txBody>
              <a:bodyPr>
                <a:normAutofit/>
              </a:bodyPr>
              <a:lstStyle/>
              <a:p>
                <a:pPr>
                  <a:tabLst>
                    <a:tab pos="968375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𝑞</m:t>
                        </m:r>
                      </m:e>
                      <m:sub>
                        <m:r>
                          <a:rPr lang="en-US" sz="20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𝑖</m:t>
                        </m:r>
                      </m:sub>
                    </m:sSub>
                    <m:r>
                      <a:rPr 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∈{</m:t>
                    </m:r>
                    <m:r>
                      <a:rPr lang="en-US" sz="2000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𝐅</m:t>
                    </m:r>
                    <m:r>
                      <a:rPr lang="en-US" sz="2000" b="1" i="0">
                        <a:solidFill>
                          <a:schemeClr val="tx1"/>
                        </a:solidFill>
                        <a:latin typeface="Cambria Math"/>
                      </a:rPr>
                      <m:t>𝐥𝐲</m:t>
                    </m:r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000" b="1" i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𝐇</m:t>
                    </m:r>
                    <m:r>
                      <a:rPr lang="en-US" sz="2000" b="1" i="0">
                        <a:solidFill>
                          <a:schemeClr val="tx1"/>
                        </a:solidFill>
                        <a:latin typeface="Cambria Math"/>
                      </a:rPr>
                      <m:t>𝐨𝐥𝐝</m:t>
                    </m:r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000" b="1" i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𝐀</m:t>
                    </m:r>
                    <m:r>
                      <a:rPr lang="en-US" sz="2000" b="1" i="0">
                        <a:solidFill>
                          <a:schemeClr val="tx1"/>
                        </a:solidFill>
                        <a:latin typeface="Cambria Math"/>
                      </a:rPr>
                      <m:t>𝐩𝐩</m:t>
                    </m:r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000" b="1" i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𝐑</m:t>
                    </m:r>
                    <m:r>
                      <a:rPr lang="en-US" sz="2000" b="1" i="0">
                        <a:solidFill>
                          <a:schemeClr val="tx1"/>
                        </a:solidFill>
                        <a:latin typeface="Cambria Math"/>
                      </a:rPr>
                      <m:t>𝐮𝐧</m:t>
                    </m:r>
                    <m:r>
                      <a:rPr 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r>
                  <a:rPr lang="en-US" sz="2000" dirty="0">
                    <a:solidFill>
                      <a:prstClr val="black"/>
                    </a:solidFill>
                  </a:rPr>
                  <a:t> </a:t>
                </a:r>
                <a:endParaRPr lang="en-US" sz="2000" i="1" dirty="0" smtClean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>
                  <a:tabLst>
                    <a:tab pos="968375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sz="20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𝑖</m:t>
                        </m:r>
                      </m:sub>
                    </m:sSub>
                    <m:r>
                      <a:rPr 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∈</m:t>
                    </m:r>
                    <m:r>
                      <a:rPr 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ℝ</m:t>
                    </m:r>
                  </m:oMath>
                </a14:m>
                <a:r>
                  <a:rPr lang="en-US" sz="2000" dirty="0">
                    <a:solidFill>
                      <a:prstClr val="black"/>
                    </a:solidFill>
                  </a:rPr>
                  <a:t>: distance from start of </a:t>
                </a:r>
                <a:r>
                  <a:rPr lang="en-US" sz="2000" dirty="0" smtClean="0">
                    <a:solidFill>
                      <a:prstClr val="black"/>
                    </a:solidFill>
                  </a:rPr>
                  <a:t>approach</a:t>
                </a:r>
                <a:endParaRPr lang="en-US" sz="2000" i="1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>
                  <a:tabLst>
                    <a:tab pos="968375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𝑛𝑒𝑥𝑡</m:t>
                        </m:r>
                      </m:e>
                      <m:sub>
                        <m:r>
                          <a:rPr lang="en-US" sz="20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prstClr val="black"/>
                    </a:solidFill>
                  </a:rPr>
                  <a:t>: id of aircraft ahead of </a:t>
                </a:r>
                <a14:m>
                  <m:oMath xmlns:m="http://schemas.openxmlformats.org/officeDocument/2006/math">
                    <m:r>
                      <a:rPr lang="en-US" sz="20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sz="2000" dirty="0">
                    <a:solidFill>
                      <a:prstClr val="black"/>
                    </a:solidFill>
                  </a:rPr>
                  <a:t> (if any)</a:t>
                </a:r>
              </a:p>
              <a:p>
                <a:pPr>
                  <a:tabLst>
                    <a:tab pos="968375" algn="l"/>
                  </a:tabLst>
                </a:pPr>
                <a14:m>
                  <m:oMath xmlns:m="http://schemas.openxmlformats.org/officeDocument/2006/math">
                    <m:r>
                      <a:rPr lang="en-US" sz="2000" i="1">
                        <a:solidFill>
                          <a:prstClr val="black"/>
                        </a:solidFill>
                        <a:latin typeface="Cambria Math"/>
                      </a:rPr>
                      <m:t>𝑙𝑎𝑠𝑡</m:t>
                    </m:r>
                  </m:oMath>
                </a14:m>
                <a:r>
                  <a:rPr lang="en-US" sz="2000" dirty="0">
                    <a:solidFill>
                      <a:prstClr val="black"/>
                    </a:solidFill>
                  </a:rPr>
                  <a:t>:  id of last aircraft to enter </a:t>
                </a:r>
                <a14:m>
                  <m:oMath xmlns:m="http://schemas.openxmlformats.org/officeDocument/2006/math">
                    <m:r>
                      <a:rPr lang="en-US" sz="2000" b="1" i="0">
                        <a:solidFill>
                          <a:prstClr val="black"/>
                        </a:solidFill>
                        <a:latin typeface="Cambria Math"/>
                      </a:rPr>
                      <m:t>𝐇𝐨𝐥𝐝</m:t>
                    </m:r>
                  </m:oMath>
                </a14:m>
                <a:r>
                  <a:rPr lang="en-US" sz="2000" dirty="0">
                    <a:solidFill>
                      <a:prstClr val="black"/>
                    </a:solidFill>
                  </a:rPr>
                  <a:t> </a:t>
                </a:r>
                <a:r>
                  <a:rPr lang="en-US" sz="2000" dirty="0" smtClean="0">
                    <a:solidFill>
                      <a:prstClr val="black"/>
                    </a:solidFill>
                  </a:rPr>
                  <a:t>(if any)</a:t>
                </a:r>
                <a:endParaRPr lang="en-US" sz="20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10" name="Content Placeholder 9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3948546" y="1299774"/>
                <a:ext cx="4987636" cy="4783670"/>
              </a:xfrm>
              <a:blipFill rotWithShape="0">
                <a:blip r:embed="rId13"/>
                <a:stretch>
                  <a:fillRect l="-1100" t="-1146" r="-6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Oval 3"/>
          <p:cNvSpPr/>
          <p:nvPr/>
        </p:nvSpPr>
        <p:spPr>
          <a:xfrm>
            <a:off x="787049" y="4380081"/>
            <a:ext cx="1761104" cy="964216"/>
          </a:xfrm>
          <a:prstGeom prst="ellipse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prstClr val="black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Oval 4"/>
              <p:cNvSpPr/>
              <p:nvPr/>
            </p:nvSpPr>
            <p:spPr>
              <a:xfrm>
                <a:off x="787049" y="3008487"/>
                <a:ext cx="1761104" cy="964216"/>
              </a:xfrm>
              <a:prstGeom prst="ellipse">
                <a:avLst/>
              </a:prstGeom>
              <a:noFill/>
              <a:ln w="317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𝐇𝐨𝐥𝐝</m:t>
                      </m:r>
                    </m:oMath>
                  </m:oMathPara>
                </a14:m>
                <a:endParaRPr lang="en-US" sz="2000" b="1" dirty="0" smtClean="0">
                  <a:solidFill>
                    <a:schemeClr val="tx1"/>
                  </a:solidFill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en-US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a:rPr lang="en-US" sz="2000" i="1" dirty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sz="2000" i="1" dirty="0">
                          <a:solidFill>
                            <a:schemeClr val="tx1"/>
                          </a:solidFill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en-US" sz="2000" dirty="0" smtClean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5" name="Oval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049" y="3008487"/>
                <a:ext cx="1761104" cy="964216"/>
              </a:xfrm>
              <a:prstGeom prst="ellipse">
                <a:avLst/>
              </a:prstGeom>
              <a:blipFill rotWithShape="0">
                <a:blip r:embed="rId22"/>
                <a:stretch>
                  <a:fillRect/>
                </a:stretch>
              </a:blipFill>
              <a:ln w="317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Oval 6"/>
              <p:cNvSpPr/>
              <p:nvPr/>
            </p:nvSpPr>
            <p:spPr>
              <a:xfrm>
                <a:off x="787049" y="1408287"/>
                <a:ext cx="1761104" cy="964216"/>
              </a:xfrm>
              <a:prstGeom prst="ellipse">
                <a:avLst/>
              </a:prstGeom>
              <a:noFill/>
              <a:ln w="317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𝐅𝐥𝐲</m:t>
                      </m:r>
                    </m:oMath>
                  </m:oMathPara>
                </a14:m>
                <a:endParaRPr lang="en-US" sz="2000" b="1" dirty="0" smtClean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Oval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049" y="1408287"/>
                <a:ext cx="1761104" cy="964216"/>
              </a:xfrm>
              <a:prstGeom prst="ellipse">
                <a:avLst/>
              </a:prstGeom>
              <a:blipFill rotWithShape="0">
                <a:blip r:embed="rId23"/>
                <a:stretch>
                  <a:fillRect/>
                </a:stretch>
              </a:blipFill>
              <a:ln w="317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Straight Arrow Connector 14"/>
          <p:cNvCxnSpPr>
            <a:stCxn id="5" idx="4"/>
            <a:endCxn id="4" idx="0"/>
          </p:cNvCxnSpPr>
          <p:nvPr/>
        </p:nvCxnSpPr>
        <p:spPr>
          <a:xfrm>
            <a:off x="1667601" y="3972703"/>
            <a:ext cx="0" cy="407378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4" idx="7"/>
            <a:endCxn id="5" idx="5"/>
          </p:cNvCxnSpPr>
          <p:nvPr/>
        </p:nvCxnSpPr>
        <p:spPr>
          <a:xfrm flipV="1">
            <a:off x="2290245" y="3831497"/>
            <a:ext cx="0" cy="689790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7" idx="4"/>
            <a:endCxn id="5" idx="0"/>
          </p:cNvCxnSpPr>
          <p:nvPr/>
        </p:nvCxnSpPr>
        <p:spPr>
          <a:xfrm>
            <a:off x="1667601" y="2372503"/>
            <a:ext cx="0" cy="635984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endCxn id="6" idx="0"/>
          </p:cNvCxnSpPr>
          <p:nvPr/>
        </p:nvCxnSpPr>
        <p:spPr>
          <a:xfrm>
            <a:off x="1661243" y="5344297"/>
            <a:ext cx="0" cy="328217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182682" y="2372503"/>
                <a:ext cx="159315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𝑛𝑒𝑥</m:t>
                      </m:r>
                      <m:sSub>
                        <m:sSubPr>
                          <m:ctrlPr>
                            <a:rPr lang="en-US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𝑡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:=</m:t>
                      </m:r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𝑙𝑎𝑠𝑡</m:t>
                      </m:r>
                    </m:oMath>
                  </m:oMathPara>
                </a14:m>
                <a:endParaRPr lang="en-US" b="0" dirty="0" smtClean="0">
                  <a:solidFill>
                    <a:srgbClr val="C00000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𝑙𝑎𝑠𝑡</m:t>
                      </m:r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 ≔</m:t>
                      </m:r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𝑖</m:t>
                      </m:r>
                    </m:oMath>
                  </m:oMathPara>
                </a14:m>
                <a:endParaRPr lang="en-US" b="0" dirty="0" smtClean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682" y="2372503"/>
                <a:ext cx="1593150" cy="646331"/>
              </a:xfrm>
              <a:prstGeom prst="rect">
                <a:avLst/>
              </a:prstGeom>
              <a:blipFill rotWithShape="0"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134240" y="3989483"/>
                <a:ext cx="1575221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/>
                        </a:rPr>
                        <m:t>𝑥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𝑛</m:t>
                              </m:r>
                              <m:r>
                                <a:rPr lang="en-US" b="0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𝑒𝑥𝑡</m:t>
                              </m:r>
                            </m:e>
                            <m:sub>
                              <m:r>
                                <a:rPr lang="en-US" i="1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en-US" i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/>
                        </a:rPr>
                        <m:t>≥</m:t>
                      </m:r>
                      <m:r>
                        <a:rPr lang="en-US" i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𝐺</m:t>
                      </m:r>
                    </m:oMath>
                  </m:oMathPara>
                </a14:m>
                <a:endParaRPr lang="en-US" i="1" dirty="0" smtClean="0">
                  <a:solidFill>
                    <a:schemeClr val="accent6">
                      <a:lumMod val="75000"/>
                    </a:schemeClr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240" y="3989483"/>
                <a:ext cx="1575221" cy="369332"/>
              </a:xfrm>
              <a:prstGeom prst="rect">
                <a:avLst/>
              </a:prstGeom>
              <a:blipFill rotWithShape="0">
                <a:blip r:embed="rId18"/>
                <a:stretch>
                  <a:fillRect b="-16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2336456" y="5273452"/>
                <a:ext cx="3176767" cy="15219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/>
                        </a:rPr>
                        <m:t>𝐿</m:t>
                      </m:r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en-US" b="0" i="1" dirty="0" smtClean="0"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1" i="0" smtClean="0">
                          <a:latin typeface="Cambria Math" panose="02040503050406030204" pitchFamily="18" charset="0"/>
                        </a:rPr>
                        <m:t>𝐟𝐨𝐫</m:t>
                      </m:r>
                      <m:r>
                        <a:rPr lang="en-US" b="1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1" i="0" smtClean="0">
                          <a:latin typeface="Cambria Math" panose="02040503050406030204" pitchFamily="18" charset="0"/>
                        </a:rPr>
                        <m:t>𝐞𝐚𝐜𝐡</m:t>
                      </m:r>
                      <m:r>
                        <a:rPr lang="en-US" b="1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1" i="1">
                          <a:latin typeface="Cambria Math"/>
                        </a:rPr>
                        <m:t> </m:t>
                      </m:r>
                      <m:r>
                        <a:rPr lang="en-US" i="1">
                          <a:latin typeface="Cambria Math"/>
                        </a:rPr>
                        <m:t>𝑗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∈{1,…,</m:t>
                      </m:r>
                      <m:r>
                        <m:rPr>
                          <m:sty m:val="p"/>
                        </m:rPr>
                        <a:rPr lang="en-US" i="0">
                          <a:latin typeface="Cambria Math" panose="02040503050406030204" pitchFamily="18" charset="0"/>
                        </a:rPr>
                        <m:t>N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}</m:t>
                      </m:r>
                    </m:oMath>
                  </m:oMathPara>
                </a14:m>
                <a:endParaRPr lang="en-US" i="1" dirty="0" smtClean="0">
                  <a:latin typeface="Cambria Math"/>
                </a:endParaRPr>
              </a:p>
              <a:p>
                <a:pPr defTabSz="461963"/>
                <a:r>
                  <a:rPr lang="en-US" b="1" dirty="0" smtClean="0"/>
                  <a:t>	</a:t>
                </a:r>
                <a14:m>
                  <m:oMath xmlns:m="http://schemas.openxmlformats.org/officeDocument/2006/math">
                    <m:r>
                      <a:rPr lang="en-US" b="1" i="0" smtClean="0">
                        <a:latin typeface="Cambria Math"/>
                      </a:rPr>
                      <m:t>𝐢𝐟</m:t>
                    </m:r>
                    <m:r>
                      <a:rPr lang="en-US" b="0" i="1" smtClean="0">
                        <a:latin typeface="Cambria Math"/>
                      </a:rPr>
                      <m:t> </m:t>
                    </m:r>
                    <m:r>
                      <a:rPr lang="en-US" b="0" i="1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/>
                      </a:rPr>
                      <m:t>𝑛𝑒𝑥</m:t>
                    </m:r>
                    <m:sSub>
                      <m:sSubPr>
                        <m:ctrlPr>
                          <a:rPr lang="en-US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</a:rPr>
                          <m:t>𝑡</m:t>
                        </m:r>
                      </m:e>
                      <m:sub>
                        <m:r>
                          <a:rPr lang="en-US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</a:rPr>
                          <m:t>𝑗</m:t>
                        </m:r>
                      </m:sub>
                    </m:sSub>
                    <m:r>
                      <a:rPr lang="en-US" b="0" i="1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/>
                      </a:rPr>
                      <m:t>=</m:t>
                    </m:r>
                    <m:r>
                      <a:rPr lang="en-US" b="0" i="1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/>
                      </a:rPr>
                      <m:t>𝑖</m:t>
                    </m:r>
                  </m:oMath>
                </a14:m>
                <a:endParaRPr lang="en-US" b="0" i="1" dirty="0" smtClean="0">
                  <a:solidFill>
                    <a:schemeClr val="accent6">
                      <a:lumMod val="75000"/>
                    </a:schemeClr>
                  </a:solidFill>
                  <a:latin typeface="Cambria Math"/>
                </a:endParaRPr>
              </a:p>
              <a:p>
                <a:pPr defTabSz="461963"/>
                <a:r>
                  <a:rPr lang="en-US" b="0" dirty="0" smtClean="0"/>
                  <a:t>	</a:t>
                </a:r>
                <a14:m>
                  <m:oMath xmlns:m="http://schemas.openxmlformats.org/officeDocument/2006/math">
                    <m:r>
                      <a:rPr lang="en-US" b="1" i="0" smtClean="0">
                        <a:latin typeface="Cambria Math"/>
                      </a:rPr>
                      <m:t>𝐭𝐡𝐞𝐧</m:t>
                    </m:r>
                    <m:r>
                      <a:rPr lang="en-US" b="0" i="1" smtClean="0">
                        <a:latin typeface="Cambria Math"/>
                      </a:rPr>
                      <m:t> </m:t>
                    </m:r>
                    <m:r>
                      <a:rPr lang="en-US" b="0" i="1" smtClean="0">
                        <a:solidFill>
                          <a:srgbClr val="C00000"/>
                        </a:solidFill>
                        <a:latin typeface="Cambria Math"/>
                      </a:rPr>
                      <m:t>𝑛𝑒𝑥</m:t>
                    </m:r>
                    <m:sSub>
                      <m:sSubPr>
                        <m:ctrlPr>
                          <a:rPr lang="en-US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𝑡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𝑗</m:t>
                        </m:r>
                      </m:sub>
                    </m:sSub>
                    <m:r>
                      <a:rPr lang="en-US" b="0" i="1" smtClean="0">
                        <a:solidFill>
                          <a:srgbClr val="C00000"/>
                        </a:solidFill>
                        <a:latin typeface="Cambria Math"/>
                      </a:rPr>
                      <m:t>≔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rgbClr val="C00000"/>
                        </a:solidFill>
                        <a:latin typeface="Cambria Math"/>
                      </a:rPr>
                      <m:t>NULL</m:t>
                    </m:r>
                  </m:oMath>
                </a14:m>
                <a:endParaRPr lang="en-US" b="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1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𝐢𝐟</m:t>
                      </m:r>
                      <m:r>
                        <a:rPr lang="en-US" b="1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/>
                        </a:rPr>
                        <m:t>𝑙𝑎𝑠𝑡</m:t>
                      </m:r>
                      <m:r>
                        <a:rPr lang="en-US" b="0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/>
                        </a:rPr>
                        <m:t>=</m:t>
                      </m:r>
                      <m:r>
                        <a:rPr lang="en-US" b="0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/>
                        </a:rPr>
                        <m:t>𝑖</m:t>
                      </m:r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n-US" b="1" i="0" smtClean="0">
                          <a:latin typeface="Cambria Math"/>
                        </a:rPr>
                        <m:t>𝐭𝐡𝐞𝐧</m:t>
                      </m:r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𝑙𝑎𝑠𝑡</m:t>
                      </m:r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≔</m:t>
                      </m:r>
                      <m:r>
                        <m:rPr>
                          <m:sty m:val="p"/>
                        </m:rPr>
                        <a:rPr lang="en-US" b="0" i="0" smtClean="0">
                          <a:solidFill>
                            <a:srgbClr val="C00000"/>
                          </a:solidFill>
                          <a:latin typeface="Cambria Math"/>
                        </a:rPr>
                        <m:t>NULL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6456" y="5273452"/>
                <a:ext cx="3176767" cy="1521955"/>
              </a:xfrm>
              <a:prstGeom prst="rect">
                <a:avLst/>
              </a:prstGeom>
              <a:blipFill rotWithShape="0">
                <a:blip r:embed="rId2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2326751" y="2560345"/>
                <a:ext cx="3138039" cy="20759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/>
                        </a:rPr>
                        <m:t>𝐿</m:t>
                      </m:r>
                    </m:oMath>
                  </m:oMathPara>
                </a14:m>
                <a:endParaRPr lang="en-US" b="0" dirty="0" smtClean="0">
                  <a:solidFill>
                    <a:schemeClr val="accent6"/>
                  </a:solidFill>
                </a:endParaRPr>
              </a:p>
              <a:p>
                <a:pPr defTabSz="461963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1" i="0" smtClean="0">
                          <a:latin typeface="Cambria Math" panose="02040503050406030204" pitchFamily="18" charset="0"/>
                        </a:rPr>
                        <m:t>𝐟𝐨𝐫</m:t>
                      </m:r>
                      <m:r>
                        <a:rPr lang="en-US" b="1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1" i="0" smtClean="0">
                          <a:latin typeface="Cambria Math" panose="02040503050406030204" pitchFamily="18" charset="0"/>
                        </a:rPr>
                        <m:t>𝐞𝐚𝐜𝐡</m:t>
                      </m:r>
                      <m:r>
                        <a:rPr lang="en-US" b="1" i="0" smtClean="0"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en-US" b="0" i="1" smtClean="0">
                          <a:latin typeface="Cambria Math"/>
                        </a:rPr>
                        <m:t>𝑗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∈{1,…,</m:t>
                      </m:r>
                      <m:r>
                        <m:rPr>
                          <m:sty m:val="p"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N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}</m:t>
                      </m:r>
                    </m:oMath>
                  </m:oMathPara>
                </a14:m>
                <a:endParaRPr lang="en-US" b="0" i="1" dirty="0" smtClean="0">
                  <a:latin typeface="Cambria Math"/>
                </a:endParaRPr>
              </a:p>
              <a:p>
                <a:pPr defTabSz="461963"/>
                <a:r>
                  <a:rPr lang="en-US" b="1" dirty="0" smtClean="0"/>
                  <a:t>	</a:t>
                </a:r>
                <a14:m>
                  <m:oMath xmlns:m="http://schemas.openxmlformats.org/officeDocument/2006/math">
                    <m:r>
                      <a:rPr lang="en-US" b="1" i="0" smtClean="0">
                        <a:latin typeface="Cambria Math"/>
                      </a:rPr>
                      <m:t>𝐢𝐟</m:t>
                    </m:r>
                    <m:r>
                      <a:rPr lang="en-US" b="0" i="1" smtClean="0">
                        <a:latin typeface="Cambria Math"/>
                      </a:rPr>
                      <m:t> </m:t>
                    </m:r>
                    <m:r>
                      <a:rPr lang="en-US" b="0" i="1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/>
                      </a:rPr>
                      <m:t>𝑛𝑒𝑥</m:t>
                    </m:r>
                    <m:sSub>
                      <m:sSubPr>
                        <m:ctrlPr>
                          <a:rPr lang="en-US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</a:rPr>
                          <m:t>𝑡</m:t>
                        </m:r>
                      </m:e>
                      <m:sub>
                        <m:r>
                          <a:rPr lang="en-US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</a:rPr>
                          <m:t>𝑗</m:t>
                        </m:r>
                      </m:sub>
                    </m:sSub>
                    <m:r>
                      <a:rPr lang="en-US" b="0" i="1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/>
                      </a:rPr>
                      <m:t>=</m:t>
                    </m:r>
                    <m:r>
                      <a:rPr lang="en-US" b="0" i="1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/>
                      </a:rPr>
                      <m:t>𝑖</m:t>
                    </m:r>
                    <m:r>
                      <a:rPr lang="en-US" b="0" i="1" smtClean="0">
                        <a:latin typeface="Cambria Math"/>
                      </a:rPr>
                      <m:t> </m:t>
                    </m:r>
                  </m:oMath>
                </a14:m>
                <a:endParaRPr lang="en-US" b="0" i="1" dirty="0" smtClean="0">
                  <a:latin typeface="Cambria Math"/>
                </a:endParaRPr>
              </a:p>
              <a:p>
                <a:pPr defTabSz="461963"/>
                <a:r>
                  <a:rPr lang="en-US" b="1" dirty="0" smtClean="0"/>
                  <a:t>	</a:t>
                </a:r>
                <a14:m>
                  <m:oMath xmlns:m="http://schemas.openxmlformats.org/officeDocument/2006/math">
                    <m:r>
                      <a:rPr lang="en-US" b="1" i="0" smtClean="0">
                        <a:latin typeface="Cambria Math"/>
                      </a:rPr>
                      <m:t>𝐭𝐡𝐞𝐧</m:t>
                    </m:r>
                    <m:r>
                      <a:rPr lang="en-US" b="0" i="1" smtClean="0">
                        <a:latin typeface="Cambria Math"/>
                      </a:rPr>
                      <m:t> </m:t>
                    </m:r>
                    <m:r>
                      <a:rPr lang="en-US" b="0" i="1" smtClean="0">
                        <a:solidFill>
                          <a:srgbClr val="C00000"/>
                        </a:solidFill>
                        <a:latin typeface="Cambria Math"/>
                      </a:rPr>
                      <m:t>𝑛𝑒𝑥</m:t>
                    </m:r>
                    <m:sSub>
                      <m:sSubPr>
                        <m:ctrlPr>
                          <a:rPr lang="en-US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𝑡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𝑗</m:t>
                        </m:r>
                      </m:sub>
                    </m:sSub>
                    <m:r>
                      <a:rPr lang="en-US" b="0" i="1" smtClean="0">
                        <a:solidFill>
                          <a:srgbClr val="C00000"/>
                        </a:solidFill>
                        <a:latin typeface="Cambria Math"/>
                      </a:rPr>
                      <m:t>≔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rgbClr val="C00000"/>
                        </a:solidFill>
                        <a:latin typeface="Cambria Math"/>
                      </a:rPr>
                      <m:t>NULL</m:t>
                    </m:r>
                  </m:oMath>
                </a14:m>
                <a:endParaRPr lang="en-US" b="0" dirty="0" smtClean="0"/>
              </a:p>
              <a:p>
                <a:pPr defTabSz="461963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1" i="0" smtClean="0">
                          <a:latin typeface="Cambria Math" panose="02040503050406030204" pitchFamily="18" charset="0"/>
                        </a:rPr>
                        <m:t>𝐢</m:t>
                      </m:r>
                      <m:r>
                        <a:rPr lang="en-US" b="1" i="0" smtClean="0">
                          <a:latin typeface="Cambria Math"/>
                        </a:rPr>
                        <m:t>𝐟</m:t>
                      </m:r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n-US" b="0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/>
                        </a:rPr>
                        <m:t>𝑙𝑎𝑠𝑡</m:t>
                      </m:r>
                      <m:r>
                        <a:rPr lang="en-US" b="0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/>
                        </a:rPr>
                        <m:t>≠</m:t>
                      </m:r>
                      <m:r>
                        <a:rPr lang="en-US" b="0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/>
                        </a:rPr>
                        <m:t>𝑖</m:t>
                      </m:r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n-US" b="1" i="0" smtClean="0">
                          <a:latin typeface="Cambria Math"/>
                        </a:rPr>
                        <m:t>𝐭𝐡𝐞𝐧</m:t>
                      </m:r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𝑛𝑒𝑥</m:t>
                      </m:r>
                      <m:sSub>
                        <m:sSubPr>
                          <m:ctrlPr>
                            <a:rPr lang="en-US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𝑡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≔</m:t>
                      </m:r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𝑙𝑎𝑠𝑡</m:t>
                      </m:r>
                    </m:oMath>
                  </m:oMathPara>
                </a14:m>
                <a:endParaRPr lang="en-US" b="0" dirty="0" smtClean="0"/>
              </a:p>
              <a:p>
                <a:pPr defTabSz="461963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𝑙𝑎𝑠𝑡</m:t>
                      </m:r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:</m:t>
                      </m:r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=</m:t>
                      </m:r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𝑖</m:t>
                      </m:r>
                    </m:oMath>
                  </m:oMathPara>
                </a14:m>
                <a:endParaRPr lang="en-US" b="0" dirty="0" smtClean="0">
                  <a:solidFill>
                    <a:srgbClr val="C00000"/>
                  </a:solidFill>
                </a:endParaRPr>
              </a:p>
              <a:p>
                <a:pPr defTabSz="461963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i="1">
                          <a:solidFill>
                            <a:srgbClr val="C00000"/>
                          </a:solidFill>
                          <a:latin typeface="Cambria Math"/>
                        </a:rPr>
                        <m:t>≔0</m:t>
                      </m:r>
                    </m:oMath>
                  </m:oMathPara>
                </a14:m>
                <a:endParaRPr lang="en-US" b="0" dirty="0" smtClean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6751" y="2560345"/>
                <a:ext cx="3138039" cy="2075953"/>
              </a:xfrm>
              <a:prstGeom prst="rect">
                <a:avLst/>
              </a:prstGeom>
              <a:blipFill rotWithShape="0">
                <a:blip r:embed="rId2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t>103</a:t>
            </a:fld>
            <a:endParaRPr lang="en-US"/>
          </a:p>
        </p:txBody>
      </p:sp>
      <p:graphicFrame>
        <p:nvGraphicFramePr>
          <p:cNvPr id="28" name="Chart 27"/>
          <p:cNvGraphicFramePr>
            <a:graphicFrameLocks noGrp="1"/>
          </p:cNvGraphicFramePr>
          <p:nvPr>
            <p:extLst/>
          </p:nvPr>
        </p:nvGraphicFramePr>
        <p:xfrm>
          <a:off x="4707474" y="3845264"/>
          <a:ext cx="4509263" cy="32726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6"/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628650" y="4325401"/>
                <a:ext cx="2161622" cy="1015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dirty="0">
                          <a:latin typeface="Cambria Math" panose="02040503050406030204" pitchFamily="18" charset="0"/>
                        </a:rPr>
                        <m:t>𝐀𝐩𝐩</m:t>
                      </m:r>
                    </m:oMath>
                  </m:oMathPara>
                </a14:m>
                <a:endParaRPr lang="en-US" sz="2000" b="1" dirty="0"/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000" i="1">
                                  <a:latin typeface="Cambria Math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a:rPr lang="en-US" sz="2000" i="1" dirty="0"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sz="2000" i="1" dirty="0">
                          <a:latin typeface="Cambria Math" panose="02040503050406030204" pitchFamily="18" charset="0"/>
                        </a:rPr>
                        <m:t>∈[</m:t>
                      </m:r>
                      <m:sSub>
                        <m:sSubPr>
                          <m:ctrlPr>
                            <a:rPr lang="en-US" sz="2000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 dirty="0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US" sz="2000" i="1" dirty="0">
                              <a:latin typeface="Cambria Math" panose="02040503050406030204" pitchFamily="18" charset="0"/>
                            </a:rPr>
                            <m:t>𝐿</m:t>
                          </m:r>
                        </m:sub>
                      </m:sSub>
                      <m:r>
                        <a:rPr lang="en-US" sz="2000" i="1" dirty="0">
                          <a:latin typeface="Cambria Math"/>
                        </a:rPr>
                        <m:t>,</m:t>
                      </m:r>
                      <m:sSub>
                        <m:sSubPr>
                          <m:ctrlPr>
                            <a:rPr lang="en-US" sz="2000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 dirty="0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US" sz="2000" i="1" dirty="0">
                              <a:latin typeface="Cambria Math" panose="02040503050406030204" pitchFamily="18" charset="0"/>
                            </a:rPr>
                            <m:t>𝑈</m:t>
                          </m:r>
                        </m:sub>
                      </m:sSub>
                      <m:r>
                        <a:rPr lang="en-US" sz="2000" i="1" dirty="0">
                          <a:latin typeface="Cambria Math"/>
                        </a:rPr>
                        <m:t>]</m:t>
                      </m:r>
                    </m:oMath>
                  </m:oMathPara>
                </a14:m>
                <a:endParaRPr lang="en-US" sz="2000" dirty="0"/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sz="2000" i="1"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sz="2000" i="1">
                          <a:latin typeface="Cambria Math"/>
                        </a:rPr>
                        <m:t>≤</m:t>
                      </m:r>
                      <m:r>
                        <a:rPr lang="en-US" sz="2000" i="1">
                          <a:latin typeface="Cambria Math"/>
                        </a:rPr>
                        <m:t>𝐿</m:t>
                      </m:r>
                    </m:oMath>
                  </m:oMathPara>
                </a14:m>
                <a:endParaRPr lang="en-US" sz="20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650" y="4325401"/>
                <a:ext cx="2161622" cy="1015663"/>
              </a:xfrm>
              <a:prstGeom prst="rect">
                <a:avLst/>
              </a:prstGeom>
              <a:blipFill rotWithShape="0">
                <a:blip r:embed="rId2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64876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Graphic spid="28" grpId="0">
        <p:bldAsOne/>
      </p:bldGraphic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84" name="TextBox 83"/>
              <p:cNvSpPr txBox="1"/>
              <p:nvPr/>
            </p:nvSpPr>
            <p:spPr>
              <a:xfrm>
                <a:off x="2336456" y="5273452"/>
                <a:ext cx="3176767" cy="15219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/>
                        </a:rPr>
                        <m:t>𝐿</m:t>
                      </m:r>
                      <m:r>
                        <a:rPr lang="en-US" b="0" i="1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en-US" b="0" i="1" dirty="0" smtClean="0">
                  <a:solidFill>
                    <a:schemeClr val="bg1">
                      <a:lumMod val="85000"/>
                    </a:schemeClr>
                  </a:solidFill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1" i="0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 panose="02040503050406030204" pitchFamily="18" charset="0"/>
                        </a:rPr>
                        <m:t>𝐟𝐨𝐫</m:t>
                      </m:r>
                      <m:r>
                        <a:rPr lang="en-US" b="1" i="0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1" i="0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 panose="02040503050406030204" pitchFamily="18" charset="0"/>
                        </a:rPr>
                        <m:t>𝐞𝐚𝐜𝐡</m:t>
                      </m:r>
                      <m:r>
                        <a:rPr lang="en-US" b="1" i="0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1" i="1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/>
                        </a:rPr>
                        <m:t> </m:t>
                      </m:r>
                      <m:r>
                        <a:rPr lang="en-US" i="1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/>
                        </a:rPr>
                        <m:t>𝑗</m:t>
                      </m:r>
                      <m:r>
                        <a:rPr lang="en-US" i="1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 panose="02040503050406030204" pitchFamily="18" charset="0"/>
                        </a:rPr>
                        <m:t>∈{1,…,</m:t>
                      </m:r>
                      <m:r>
                        <m:rPr>
                          <m:sty m:val="p"/>
                        </m:rPr>
                        <a:rPr lang="en-US" i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 panose="02040503050406030204" pitchFamily="18" charset="0"/>
                        </a:rPr>
                        <m:t>N</m:t>
                      </m:r>
                      <m:r>
                        <a:rPr lang="en-US" i="1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 panose="02040503050406030204" pitchFamily="18" charset="0"/>
                        </a:rPr>
                        <m:t>}</m:t>
                      </m:r>
                    </m:oMath>
                  </m:oMathPara>
                </a14:m>
                <a:endParaRPr lang="en-US" i="1" dirty="0" smtClean="0">
                  <a:solidFill>
                    <a:schemeClr val="bg1">
                      <a:lumMod val="85000"/>
                    </a:schemeClr>
                  </a:solidFill>
                  <a:latin typeface="Cambria Math"/>
                </a:endParaRPr>
              </a:p>
              <a:p>
                <a:pPr defTabSz="461963"/>
                <a:r>
                  <a:rPr lang="en-US" b="1" dirty="0" smtClean="0">
                    <a:solidFill>
                      <a:schemeClr val="bg1">
                        <a:lumMod val="85000"/>
                      </a:schemeClr>
                    </a:solidFill>
                  </a:rPr>
                  <a:t>	</a:t>
                </a:r>
                <a14:m>
                  <m:oMath xmlns:m="http://schemas.openxmlformats.org/officeDocument/2006/math">
                    <m:r>
                      <a:rPr lang="en-US" b="1" i="0" smtClean="0">
                        <a:solidFill>
                          <a:schemeClr val="bg1">
                            <a:lumMod val="85000"/>
                          </a:schemeClr>
                        </a:solidFill>
                        <a:latin typeface="Cambria Math"/>
                      </a:rPr>
                      <m:t>𝐢𝐟</m:t>
                    </m:r>
                    <m:r>
                      <a:rPr lang="en-US" b="0" i="1" smtClean="0">
                        <a:solidFill>
                          <a:schemeClr val="bg1">
                            <a:lumMod val="85000"/>
                          </a:schemeClr>
                        </a:solidFill>
                        <a:latin typeface="Cambria Math"/>
                      </a:rPr>
                      <m:t> </m:t>
                    </m:r>
                    <m:r>
                      <a:rPr lang="en-US" b="0" i="1" smtClean="0">
                        <a:solidFill>
                          <a:schemeClr val="bg1">
                            <a:lumMod val="85000"/>
                          </a:schemeClr>
                        </a:solidFill>
                        <a:latin typeface="Cambria Math"/>
                      </a:rPr>
                      <m:t>𝑛𝑒𝑥</m:t>
                    </m:r>
                    <m:sSub>
                      <m:sSubPr>
                        <m:ctrlPr>
                          <a:rPr lang="en-US" b="0" i="1" smtClean="0">
                            <a:solidFill>
                              <a:schemeClr val="bg1">
                                <a:lumMod val="8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chemeClr val="bg1">
                                <a:lumMod val="85000"/>
                              </a:schemeClr>
                            </a:solidFill>
                            <a:latin typeface="Cambria Math"/>
                          </a:rPr>
                          <m:t>𝑡</m:t>
                        </m:r>
                      </m:e>
                      <m:sub>
                        <m:r>
                          <a:rPr lang="en-US" b="0" i="1" smtClean="0">
                            <a:solidFill>
                              <a:schemeClr val="bg1">
                                <a:lumMod val="85000"/>
                              </a:schemeClr>
                            </a:solidFill>
                            <a:latin typeface="Cambria Math"/>
                          </a:rPr>
                          <m:t>𝑗</m:t>
                        </m:r>
                      </m:sub>
                    </m:sSub>
                    <m:r>
                      <a:rPr lang="en-US" b="0" i="1" smtClean="0">
                        <a:solidFill>
                          <a:schemeClr val="bg1">
                            <a:lumMod val="85000"/>
                          </a:schemeClr>
                        </a:solidFill>
                        <a:latin typeface="Cambria Math"/>
                      </a:rPr>
                      <m:t>=</m:t>
                    </m:r>
                    <m:r>
                      <a:rPr lang="en-US" b="0" i="1" smtClean="0">
                        <a:solidFill>
                          <a:schemeClr val="bg1">
                            <a:lumMod val="85000"/>
                          </a:schemeClr>
                        </a:solidFill>
                        <a:latin typeface="Cambria Math"/>
                      </a:rPr>
                      <m:t>𝑖</m:t>
                    </m:r>
                  </m:oMath>
                </a14:m>
                <a:endParaRPr lang="en-US" b="0" i="1" dirty="0" smtClean="0">
                  <a:solidFill>
                    <a:schemeClr val="bg1">
                      <a:lumMod val="85000"/>
                    </a:schemeClr>
                  </a:solidFill>
                  <a:latin typeface="Cambria Math"/>
                </a:endParaRPr>
              </a:p>
              <a:p>
                <a:pPr defTabSz="461963"/>
                <a:r>
                  <a:rPr lang="en-US" b="0" dirty="0" smtClean="0">
                    <a:solidFill>
                      <a:schemeClr val="bg1">
                        <a:lumMod val="85000"/>
                      </a:schemeClr>
                    </a:solidFill>
                  </a:rPr>
                  <a:t>	</a:t>
                </a:r>
                <a14:m>
                  <m:oMath xmlns:m="http://schemas.openxmlformats.org/officeDocument/2006/math">
                    <m:r>
                      <a:rPr lang="en-US" b="1" i="0" smtClean="0">
                        <a:solidFill>
                          <a:schemeClr val="bg1">
                            <a:lumMod val="85000"/>
                          </a:schemeClr>
                        </a:solidFill>
                        <a:latin typeface="Cambria Math"/>
                      </a:rPr>
                      <m:t>𝐭𝐡𝐞𝐧</m:t>
                    </m:r>
                    <m:r>
                      <a:rPr lang="en-US" b="0" i="1" smtClean="0">
                        <a:solidFill>
                          <a:schemeClr val="bg1">
                            <a:lumMod val="85000"/>
                          </a:schemeClr>
                        </a:solidFill>
                        <a:latin typeface="Cambria Math"/>
                      </a:rPr>
                      <m:t> </m:t>
                    </m:r>
                    <m:r>
                      <a:rPr lang="en-US" b="0" i="1" smtClean="0">
                        <a:solidFill>
                          <a:schemeClr val="bg1">
                            <a:lumMod val="85000"/>
                          </a:schemeClr>
                        </a:solidFill>
                        <a:latin typeface="Cambria Math"/>
                      </a:rPr>
                      <m:t>𝑛𝑒𝑥</m:t>
                    </m:r>
                    <m:sSub>
                      <m:sSubPr>
                        <m:ctrlPr>
                          <a:rPr lang="en-US" b="0" i="1" smtClean="0">
                            <a:solidFill>
                              <a:schemeClr val="bg1">
                                <a:lumMod val="8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chemeClr val="bg1">
                                <a:lumMod val="85000"/>
                              </a:schemeClr>
                            </a:solidFill>
                            <a:latin typeface="Cambria Math"/>
                          </a:rPr>
                          <m:t>𝑡</m:t>
                        </m:r>
                      </m:e>
                      <m:sub>
                        <m:r>
                          <a:rPr lang="en-US" b="0" i="1" smtClean="0">
                            <a:solidFill>
                              <a:schemeClr val="bg1">
                                <a:lumMod val="85000"/>
                              </a:schemeClr>
                            </a:solidFill>
                            <a:latin typeface="Cambria Math"/>
                          </a:rPr>
                          <m:t>𝑗</m:t>
                        </m:r>
                      </m:sub>
                    </m:sSub>
                    <m:r>
                      <a:rPr lang="en-US" b="0" i="1" smtClean="0">
                        <a:solidFill>
                          <a:schemeClr val="bg1">
                            <a:lumMod val="85000"/>
                          </a:schemeClr>
                        </a:solidFill>
                        <a:latin typeface="Cambria Math"/>
                      </a:rPr>
                      <m:t>≔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chemeClr val="bg1">
                            <a:lumMod val="85000"/>
                          </a:schemeClr>
                        </a:solidFill>
                        <a:latin typeface="Cambria Math"/>
                      </a:rPr>
                      <m:t>NULL</m:t>
                    </m:r>
                  </m:oMath>
                </a14:m>
                <a:endParaRPr lang="en-US" b="0" dirty="0" smtClean="0">
                  <a:solidFill>
                    <a:schemeClr val="bg1">
                      <a:lumMod val="85000"/>
                    </a:schemeClr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1" i="0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 panose="02040503050406030204" pitchFamily="18" charset="0"/>
                        </a:rPr>
                        <m:t>𝐢𝐟</m:t>
                      </m:r>
                      <m:r>
                        <a:rPr lang="en-US" b="1" i="0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/>
                        </a:rPr>
                        <m:t>𝑙𝑎𝑠𝑡</m:t>
                      </m:r>
                      <m:r>
                        <a:rPr lang="en-US" b="0" i="1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/>
                        </a:rPr>
                        <m:t>=</m:t>
                      </m:r>
                      <m:r>
                        <a:rPr lang="en-US" b="0" i="1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/>
                        </a:rPr>
                        <m:t>𝑖</m:t>
                      </m:r>
                      <m:r>
                        <a:rPr lang="en-US" b="0" i="1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/>
                        </a:rPr>
                        <m:t> </m:t>
                      </m:r>
                      <m:r>
                        <a:rPr lang="en-US" b="1" i="0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/>
                        </a:rPr>
                        <m:t>𝐭𝐡𝐞𝐧</m:t>
                      </m:r>
                      <m:r>
                        <a:rPr lang="en-US" b="0" i="1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/>
                        </a:rPr>
                        <m:t> </m:t>
                      </m:r>
                      <m:r>
                        <a:rPr lang="en-US" b="0" i="1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/>
                        </a:rPr>
                        <m:t>𝑙𝑎𝑠𝑡</m:t>
                      </m:r>
                      <m:r>
                        <a:rPr lang="en-US" b="0" i="1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/>
                        </a:rPr>
                        <m:t>≔</m:t>
                      </m:r>
                      <m:r>
                        <m:rPr>
                          <m:sty m:val="p"/>
                        </m:rPr>
                        <a:rPr lang="en-US" b="0" i="0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/>
                        </a:rPr>
                        <m:t>NULL</m:t>
                      </m:r>
                    </m:oMath>
                  </m:oMathPara>
                </a14:m>
                <a:endParaRPr lang="en-US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84" name="TextBox 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6456" y="5273452"/>
                <a:ext cx="3176767" cy="1521955"/>
              </a:xfrm>
              <a:prstGeom prst="rect">
                <a:avLst/>
              </a:prstGeom>
              <a:blipFill rotWithShape="0">
                <a:blip r:embed="rId4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7" name="Table 66"/>
              <p:cNvGraphicFramePr>
                <a:graphicFrameLocks noGrp="1"/>
              </p:cNvGraphicFramePr>
              <p:nvPr>
                <p:extLst/>
              </p:nvPr>
            </p:nvGraphicFramePr>
            <p:xfrm>
              <a:off x="6288154" y="5634357"/>
              <a:ext cx="2772718" cy="1188720"/>
            </p:xfrm>
            <a:graphic>
              <a:graphicData uri="http://schemas.openxmlformats.org/drawingml/2006/table">
                <a:tbl>
                  <a:tblPr firstRow="1" bandRow="1">
                    <a:tableStyleId>{616DA210-FB5B-4158-B5E0-FEB733F419BA}</a:tableStyleId>
                  </a:tblPr>
                  <a:tblGrid>
                    <a:gridCol w="768102"/>
                    <a:gridCol w="2004616"/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 dirty="0" smtClean="0">
                                    <a:latin typeface="Cambria Math" panose="02040503050406030204" pitchFamily="18" charset="0"/>
                                  </a:rPr>
                                  <m:t>𝒒</m:t>
                                </m:r>
                              </m:oMath>
                            </m:oMathPara>
                          </a14:m>
                          <a:endParaRPr lang="en-US" sz="2000" b="1"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⟨"/>
                                    <m:endChr m:val="⟩"/>
                                    <m:ctrlPr>
                                      <a:rPr lang="en-US" sz="20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0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𝐀𝐩𝐩</m:t>
                                    </m:r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sz="2000" b="1" i="0" smtClean="0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𝐀𝐩𝐩</m:t>
                                    </m:r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sz="2000" b="1" i="0" smtClean="0">
                                        <a:solidFill>
                                          <a:schemeClr val="accent1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𝐇𝐨𝐥𝐝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 smtClean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 dirty="0" smtClean="0">
                                    <a:latin typeface="Cambria Math" panose="02040503050406030204" pitchFamily="18" charset="0"/>
                                  </a:rPr>
                                  <m:t>𝒏𝒆𝒙𝒕</m:t>
                                </m:r>
                              </m:oMath>
                            </m:oMathPara>
                          </a14:m>
                          <a:endParaRPr lang="en-US" sz="2000" b="1"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⟨"/>
                                    <m:endChr m:val="⟩"/>
                                    <m:ctrlPr>
                                      <a:rPr lang="en-US" sz="20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0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sz="2000" b="0" i="0" smtClean="0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NULL</m:t>
                                    </m:r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sz="2000" b="0" i="1" smtClean="0">
                                        <a:solidFill>
                                          <a:schemeClr val="accent1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 dirty="0" smtClean="0">
                                    <a:latin typeface="Cambria Math" panose="02040503050406030204" pitchFamily="18" charset="0"/>
                                  </a:rPr>
                                  <m:t>𝒍𝒂𝒔𝒕</m:t>
                                </m:r>
                              </m:oMath>
                            </m:oMathPara>
                          </a14:m>
                          <a:endParaRPr lang="en-US" sz="2000" b="1"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dirty="0" smtClean="0"/>
                            <a:t>3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7" name="Table 6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13459640"/>
                  </p:ext>
                </p:extLst>
              </p:nvPr>
            </p:nvGraphicFramePr>
            <p:xfrm>
              <a:off x="6288154" y="5634357"/>
              <a:ext cx="2772718" cy="1188720"/>
            </p:xfrm>
            <a:graphic>
              <a:graphicData uri="http://schemas.openxmlformats.org/drawingml/2006/table">
                <a:tbl>
                  <a:tblPr firstRow="1" bandRow="1">
                    <a:tableStyleId>{616DA210-FB5B-4158-B5E0-FEB733F419BA}</a:tableStyleId>
                  </a:tblPr>
                  <a:tblGrid>
                    <a:gridCol w="768102"/>
                    <a:gridCol w="2004616"/>
                  </a:tblGrid>
                  <a:tr h="3962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56"/>
                          <a:stretch>
                            <a:fillRect r="-262698" b="-2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56"/>
                          <a:stretch>
                            <a:fillRect l="-38182" r="-303" b="-227692"/>
                          </a:stretch>
                        </a:blipFill>
                      </a:tcPr>
                    </a:tc>
                  </a:tr>
                  <a:tr h="3962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56"/>
                          <a:stretch>
                            <a:fillRect t="-98485" r="-262698" b="-12424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56"/>
                          <a:stretch>
                            <a:fillRect l="-38182" t="-98485" r="-303" b="-124242"/>
                          </a:stretch>
                        </a:blipFill>
                      </a:tcPr>
                    </a:tc>
                  </a:tr>
                  <a:tr h="3962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56"/>
                          <a:stretch>
                            <a:fillRect t="-201538" r="-262698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dirty="0" smtClean="0"/>
                            <a:t>3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/>
              </p:nvPr>
            </p:nvGraphicFramePr>
            <p:xfrm>
              <a:off x="4572684" y="5634357"/>
              <a:ext cx="2763298" cy="1188720"/>
            </p:xfrm>
            <a:graphic>
              <a:graphicData uri="http://schemas.openxmlformats.org/drawingml/2006/table">
                <a:tbl>
                  <a:tblPr firstRow="1" bandRow="1">
                    <a:tableStyleId>{616DA210-FB5B-4158-B5E0-FEB733F419BA}</a:tableStyleId>
                  </a:tblPr>
                  <a:tblGrid>
                    <a:gridCol w="768102"/>
                    <a:gridCol w="1995196"/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 dirty="0" smtClean="0">
                                    <a:latin typeface="Cambria Math" panose="02040503050406030204" pitchFamily="18" charset="0"/>
                                  </a:rPr>
                                  <m:t>𝒒</m:t>
                                </m:r>
                              </m:oMath>
                            </m:oMathPara>
                          </a14:m>
                          <a:endParaRPr lang="en-US" sz="2000" b="1"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⟨"/>
                                    <m:endChr m:val="⟩"/>
                                    <m:ctrlPr>
                                      <a:rPr lang="en-US" sz="20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0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𝐇𝐨𝐥𝐝</m:t>
                                    </m:r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sz="2000" b="1" i="0" smtClean="0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𝐀𝐩𝐩</m:t>
                                    </m:r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sz="2000" b="1" i="0" smtClean="0">
                                        <a:solidFill>
                                          <a:schemeClr val="accent1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𝐀𝐩𝐩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 smtClean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 dirty="0" smtClean="0">
                                    <a:latin typeface="Cambria Math" panose="02040503050406030204" pitchFamily="18" charset="0"/>
                                  </a:rPr>
                                  <m:t>𝒏𝒆𝒙𝒕</m:t>
                                </m:r>
                              </m:oMath>
                            </m:oMathPara>
                          </a14:m>
                          <a:endParaRPr lang="en-US" sz="2000" b="1"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⟨"/>
                                    <m:endChr m:val="⟩"/>
                                    <m:ctrlPr>
                                      <a:rPr lang="en-US" sz="20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0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sz="2000" b="0" i="1" smtClean="0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sz="2000" b="0" i="0" smtClean="0">
                                        <a:solidFill>
                                          <a:schemeClr val="accent1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NULL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 dirty="0" smtClean="0">
                                    <a:latin typeface="Cambria Math" panose="02040503050406030204" pitchFamily="18" charset="0"/>
                                  </a:rPr>
                                  <m:t>𝒍𝒂𝒔𝒕</m:t>
                                </m:r>
                              </m:oMath>
                            </m:oMathPara>
                          </a14:m>
                          <a:endParaRPr lang="en-US" sz="2000" b="1"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dirty="0" smtClean="0"/>
                            <a:t>1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09264499"/>
                  </p:ext>
                </p:extLst>
              </p:nvPr>
            </p:nvGraphicFramePr>
            <p:xfrm>
              <a:off x="4572684" y="5634357"/>
              <a:ext cx="2763298" cy="1188720"/>
            </p:xfrm>
            <a:graphic>
              <a:graphicData uri="http://schemas.openxmlformats.org/drawingml/2006/table">
                <a:tbl>
                  <a:tblPr firstRow="1" bandRow="1">
                    <a:tableStyleId>{616DA210-FB5B-4158-B5E0-FEB733F419BA}</a:tableStyleId>
                  </a:tblPr>
                  <a:tblGrid>
                    <a:gridCol w="768102"/>
                    <a:gridCol w="1995196"/>
                  </a:tblGrid>
                  <a:tr h="3962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57"/>
                          <a:stretch>
                            <a:fillRect r="-261111" b="-2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57"/>
                          <a:stretch>
                            <a:fillRect l="-38415" r="-305" b="-227692"/>
                          </a:stretch>
                        </a:blipFill>
                      </a:tcPr>
                    </a:tc>
                  </a:tr>
                  <a:tr h="3962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57"/>
                          <a:stretch>
                            <a:fillRect t="-98485" r="-261111" b="-12424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57"/>
                          <a:stretch>
                            <a:fillRect l="-38415" t="-98485" r="-305" b="-124242"/>
                          </a:stretch>
                        </a:blipFill>
                      </a:tcPr>
                    </a:tc>
                  </a:tr>
                  <a:tr h="3962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57"/>
                          <a:stretch>
                            <a:fillRect t="-201538" r="-261111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dirty="0" smtClean="0"/>
                            <a:t>1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itle 3"/>
              <p:cNvSpPr>
                <a:spLocks noGrp="1"/>
              </p:cNvSpPr>
              <p:nvPr>
                <p:ph type="title"/>
              </p:nvPr>
            </p:nvSpPr>
            <p:spPr/>
            <p:txBody>
              <a:bodyPr>
                <a:normAutofit/>
              </a:bodyPr>
              <a:lstStyle/>
              <a:p>
                <a:pPr algn="ctr"/>
                <a:r>
                  <a:rPr lang="en-US" dirty="0" smtClean="0"/>
                  <a:t>Example Evolution of 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 panose="02040503050406030204" pitchFamily="18" charset="0"/>
                      </a:rPr>
                      <m:t>𝓐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(3)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4" name="Tit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0">
                <a:blip r:embed="rId4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Straight Arrow Connector 7"/>
          <p:cNvCxnSpPr/>
          <p:nvPr/>
        </p:nvCxnSpPr>
        <p:spPr>
          <a:xfrm flipV="1">
            <a:off x="5346312" y="1595887"/>
            <a:ext cx="0" cy="3661914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5337686" y="5266269"/>
            <a:ext cx="3683160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8095549" y="5289226"/>
                <a:ext cx="98603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 smtClean="0"/>
                  <a:t>time (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i="0" dirty="0" smtClean="0">
                        <a:latin typeface="Cambria Math" panose="02040503050406030204" pitchFamily="18" charset="0"/>
                      </a:rPr>
                      <m:t>t</m:t>
                    </m:r>
                  </m:oMath>
                </a14:m>
                <a:r>
                  <a:rPr lang="en-US" sz="2000" dirty="0" smtClean="0"/>
                  <a:t>)</a:t>
                </a:r>
                <a:endParaRPr lang="en-US" sz="2000" dirty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95549" y="5289226"/>
                <a:ext cx="986039" cy="400110"/>
              </a:xfrm>
              <a:prstGeom prst="rect">
                <a:avLst/>
              </a:prstGeom>
              <a:blipFill rotWithShape="0">
                <a:blip r:embed="rId44"/>
                <a:stretch>
                  <a:fillRect l="-6173" t="-9231" r="-3704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2" name="Straight Arrow Connector 21"/>
          <p:cNvCxnSpPr/>
          <p:nvPr/>
        </p:nvCxnSpPr>
        <p:spPr>
          <a:xfrm>
            <a:off x="5355099" y="1880938"/>
            <a:ext cx="3599045" cy="0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4921974" y="1661926"/>
                <a:ext cx="38023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i="1" dirty="0">
                          <a:latin typeface="Cambria Math" panose="02040503050406030204" pitchFamily="18" charset="0"/>
                        </a:rPr>
                        <m:t>L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1974" y="1661926"/>
                <a:ext cx="380232" cy="400110"/>
              </a:xfrm>
              <a:prstGeom prst="rect">
                <a:avLst/>
              </a:prstGeom>
              <a:blipFill rotWithShape="0">
                <a:blip r:embed="rId2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4921974" y="4108472"/>
                <a:ext cx="41556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dirty="0" smtClean="0">
                          <a:latin typeface="Cambria Math" panose="02040503050406030204" pitchFamily="18" charset="0"/>
                        </a:rPr>
                        <m:t>𝐺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1974" y="4108472"/>
                <a:ext cx="415562" cy="400110"/>
              </a:xfrm>
              <a:prstGeom prst="rect">
                <a:avLst/>
              </a:prstGeom>
              <a:blipFill rotWithShape="0">
                <a:blip r:embed="rId3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6" name="Straight Arrow Connector 25"/>
          <p:cNvCxnSpPr/>
          <p:nvPr/>
        </p:nvCxnSpPr>
        <p:spPr>
          <a:xfrm>
            <a:off x="5354939" y="4345527"/>
            <a:ext cx="3599205" cy="0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4942070" y="2833120"/>
                <a:ext cx="49577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0" i="1" dirty="0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dirty="0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000" b="0" i="1" dirty="0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sz="2000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2070" y="2833120"/>
                <a:ext cx="495777" cy="400110"/>
              </a:xfrm>
              <a:prstGeom prst="rect">
                <a:avLst/>
              </a:prstGeom>
              <a:blipFill rotWithShape="0">
                <a:blip r:embed="rId31"/>
                <a:stretch>
                  <a:fillRect b="-15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4962149" y="4405964"/>
                <a:ext cx="49577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0" i="1" dirty="0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dirty="0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000" b="0" i="1" dirty="0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000" dirty="0">
                  <a:solidFill>
                    <a:schemeClr val="accent2"/>
                  </a:solidFill>
                </a:endParaRPr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2149" y="4405964"/>
                <a:ext cx="495777" cy="400110"/>
              </a:xfrm>
              <a:prstGeom prst="rect">
                <a:avLst/>
              </a:prstGeom>
              <a:blipFill rotWithShape="0">
                <a:blip r:embed="rId32"/>
                <a:stretch>
                  <a:fillRect b="-15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2" name="Group 41"/>
          <p:cNvGrpSpPr/>
          <p:nvPr/>
        </p:nvGrpSpPr>
        <p:grpSpPr>
          <a:xfrm>
            <a:off x="5422288" y="3911396"/>
            <a:ext cx="698075" cy="1230408"/>
            <a:chOff x="4494687" y="3408867"/>
            <a:chExt cx="698075" cy="1230408"/>
          </a:xfrm>
        </p:grpSpPr>
        <p:cxnSp>
          <p:nvCxnSpPr>
            <p:cNvPr id="33" name="Straight Arrow Connector 32"/>
            <p:cNvCxnSpPr/>
            <p:nvPr/>
          </p:nvCxnSpPr>
          <p:spPr>
            <a:xfrm flipV="1">
              <a:off x="4580466" y="3763759"/>
              <a:ext cx="466089" cy="601210"/>
            </a:xfrm>
            <a:prstGeom prst="straightConnector1">
              <a:avLst/>
            </a:prstGeom>
            <a:ln w="25400" cap="flat" cmpd="sng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/>
            <p:cNvCxnSpPr/>
            <p:nvPr/>
          </p:nvCxnSpPr>
          <p:spPr>
            <a:xfrm flipV="1">
              <a:off x="4580465" y="4151775"/>
              <a:ext cx="574003" cy="208723"/>
            </a:xfrm>
            <a:prstGeom prst="straightConnector1">
              <a:avLst/>
            </a:prstGeom>
            <a:ln w="25400" cap="flat" cmpd="sng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9" name="TextBox 38"/>
                <p:cNvSpPr txBox="1"/>
                <p:nvPr/>
              </p:nvSpPr>
              <p:spPr>
                <a:xfrm>
                  <a:off x="4494687" y="3408867"/>
                  <a:ext cx="615938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𝑈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sz="2000" b="0" i="0" dirty="0" smtClean="0">
                            <a:latin typeface="Cambria Math" panose="02040503050406030204" pitchFamily="18" charset="0"/>
                          </a:rPr>
                          <m:t>t</m:t>
                        </m:r>
                      </m:oMath>
                    </m:oMathPara>
                  </a14:m>
                  <a:endParaRPr lang="en-US" sz="2000" dirty="0"/>
                </a:p>
              </p:txBody>
            </p:sp>
          </mc:Choice>
          <mc:Fallback xmlns="">
            <p:sp>
              <p:nvSpPr>
                <p:cNvPr id="39" name="TextBox 3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94687" y="3408867"/>
                  <a:ext cx="615938" cy="400110"/>
                </a:xfrm>
                <a:prstGeom prst="rect">
                  <a:avLst/>
                </a:prstGeom>
                <a:blipFill rotWithShape="0">
                  <a:blip r:embed="rId33"/>
                  <a:stretch>
                    <a:fillRect b="-153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0" name="TextBox 39"/>
                <p:cNvSpPr txBox="1"/>
                <p:nvPr/>
              </p:nvSpPr>
              <p:spPr>
                <a:xfrm>
                  <a:off x="4666336" y="4239165"/>
                  <a:ext cx="52642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𝐿</m:t>
                          </m:r>
                        </m:sub>
                      </m:sSub>
                    </m:oMath>
                  </a14:m>
                  <a:r>
                    <a:rPr lang="en-US" sz="2000" dirty="0" smtClean="0"/>
                    <a:t>t</a:t>
                  </a:r>
                  <a:endParaRPr lang="en-US" sz="2000" dirty="0"/>
                </a:p>
              </p:txBody>
            </p:sp>
          </mc:Choice>
          <mc:Fallback xmlns="">
            <p:sp>
              <p:nvSpPr>
                <p:cNvPr id="40" name="TextBox 3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66336" y="4239165"/>
                  <a:ext cx="526426" cy="400110"/>
                </a:xfrm>
                <a:prstGeom prst="rect">
                  <a:avLst/>
                </a:prstGeom>
                <a:blipFill rotWithShape="0">
                  <a:blip r:embed="rId34"/>
                  <a:stretch>
                    <a:fillRect t="-9231" r="-10465" b="-2769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47" name="Freeform 46"/>
          <p:cNvSpPr/>
          <p:nvPr/>
        </p:nvSpPr>
        <p:spPr>
          <a:xfrm>
            <a:off x="5367991" y="2502040"/>
            <a:ext cx="763675" cy="572756"/>
          </a:xfrm>
          <a:custGeom>
            <a:avLst/>
            <a:gdLst>
              <a:gd name="connsiteX0" fmla="*/ 0 w 763675"/>
              <a:gd name="connsiteY0" fmla="*/ 572756 h 572756"/>
              <a:gd name="connsiteX1" fmla="*/ 221064 w 763675"/>
              <a:gd name="connsiteY1" fmla="*/ 462224 h 572756"/>
              <a:gd name="connsiteX2" fmla="*/ 321547 w 763675"/>
              <a:gd name="connsiteY2" fmla="*/ 442127 h 572756"/>
              <a:gd name="connsiteX3" fmla="*/ 381837 w 763675"/>
              <a:gd name="connsiteY3" fmla="*/ 391885 h 572756"/>
              <a:gd name="connsiteX4" fmla="*/ 442128 w 763675"/>
              <a:gd name="connsiteY4" fmla="*/ 341644 h 572756"/>
              <a:gd name="connsiteX5" fmla="*/ 462224 w 763675"/>
              <a:gd name="connsiteY5" fmla="*/ 311498 h 572756"/>
              <a:gd name="connsiteX6" fmla="*/ 532563 w 763675"/>
              <a:gd name="connsiteY6" fmla="*/ 251208 h 572756"/>
              <a:gd name="connsiteX7" fmla="*/ 562708 w 763675"/>
              <a:gd name="connsiteY7" fmla="*/ 190918 h 572756"/>
              <a:gd name="connsiteX8" fmla="*/ 582804 w 763675"/>
              <a:gd name="connsiteY8" fmla="*/ 160773 h 572756"/>
              <a:gd name="connsiteX9" fmla="*/ 602901 w 763675"/>
              <a:gd name="connsiteY9" fmla="*/ 120580 h 572756"/>
              <a:gd name="connsiteX10" fmla="*/ 653143 w 763675"/>
              <a:gd name="connsiteY10" fmla="*/ 60290 h 572756"/>
              <a:gd name="connsiteX11" fmla="*/ 673240 w 763675"/>
              <a:gd name="connsiteY11" fmla="*/ 30145 h 572756"/>
              <a:gd name="connsiteX12" fmla="*/ 733530 w 763675"/>
              <a:gd name="connsiteY12" fmla="*/ 10048 h 572756"/>
              <a:gd name="connsiteX13" fmla="*/ 763675 w 763675"/>
              <a:gd name="connsiteY13" fmla="*/ 0 h 572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63675" h="572756">
                <a:moveTo>
                  <a:pt x="0" y="572756"/>
                </a:moveTo>
                <a:cubicBezTo>
                  <a:pt x="73688" y="535912"/>
                  <a:pt x="146261" y="496749"/>
                  <a:pt x="221064" y="462224"/>
                </a:cubicBezTo>
                <a:cubicBezTo>
                  <a:pt x="238013" y="454401"/>
                  <a:pt x="311086" y="443870"/>
                  <a:pt x="321547" y="442127"/>
                </a:cubicBezTo>
                <a:cubicBezTo>
                  <a:pt x="396398" y="392226"/>
                  <a:pt x="304460" y="456365"/>
                  <a:pt x="381837" y="391885"/>
                </a:cubicBezTo>
                <a:cubicBezTo>
                  <a:pt x="424948" y="355960"/>
                  <a:pt x="402099" y="389680"/>
                  <a:pt x="442128" y="341644"/>
                </a:cubicBezTo>
                <a:cubicBezTo>
                  <a:pt x="449859" y="332366"/>
                  <a:pt x="454493" y="320776"/>
                  <a:pt x="462224" y="311498"/>
                </a:cubicBezTo>
                <a:cubicBezTo>
                  <a:pt x="485549" y="283507"/>
                  <a:pt x="502995" y="273384"/>
                  <a:pt x="532563" y="251208"/>
                </a:cubicBezTo>
                <a:cubicBezTo>
                  <a:pt x="590155" y="164817"/>
                  <a:pt x="521106" y="274121"/>
                  <a:pt x="562708" y="190918"/>
                </a:cubicBezTo>
                <a:cubicBezTo>
                  <a:pt x="568109" y="180116"/>
                  <a:pt x="576812" y="171258"/>
                  <a:pt x="582804" y="160773"/>
                </a:cubicBezTo>
                <a:cubicBezTo>
                  <a:pt x="590236" y="147767"/>
                  <a:pt x="595469" y="133585"/>
                  <a:pt x="602901" y="120580"/>
                </a:cubicBezTo>
                <a:cubicBezTo>
                  <a:pt x="630118" y="72952"/>
                  <a:pt x="615356" y="105634"/>
                  <a:pt x="653143" y="60290"/>
                </a:cubicBezTo>
                <a:cubicBezTo>
                  <a:pt x="660874" y="51012"/>
                  <a:pt x="662999" y="36546"/>
                  <a:pt x="673240" y="30145"/>
                </a:cubicBezTo>
                <a:cubicBezTo>
                  <a:pt x="691204" y="18918"/>
                  <a:pt x="713433" y="16747"/>
                  <a:pt x="733530" y="10048"/>
                </a:cubicBezTo>
                <a:lnTo>
                  <a:pt x="763675" y="0"/>
                </a:lnTo>
              </a:path>
            </a:pathLst>
          </a:custGeom>
          <a:noFill/>
          <a:ln w="25400" cmpd="sng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5367991" y="4350936"/>
            <a:ext cx="763675" cy="582805"/>
          </a:xfrm>
          <a:custGeom>
            <a:avLst/>
            <a:gdLst>
              <a:gd name="connsiteX0" fmla="*/ 0 w 763675"/>
              <a:gd name="connsiteY0" fmla="*/ 582805 h 582805"/>
              <a:gd name="connsiteX1" fmla="*/ 281354 w 763675"/>
              <a:gd name="connsiteY1" fmla="*/ 411983 h 582805"/>
              <a:gd name="connsiteX2" fmla="*/ 321547 w 763675"/>
              <a:gd name="connsiteY2" fmla="*/ 351693 h 582805"/>
              <a:gd name="connsiteX3" fmla="*/ 381837 w 763675"/>
              <a:gd name="connsiteY3" fmla="*/ 261257 h 582805"/>
              <a:gd name="connsiteX4" fmla="*/ 401934 w 763675"/>
              <a:gd name="connsiteY4" fmla="*/ 231112 h 582805"/>
              <a:gd name="connsiteX5" fmla="*/ 432079 w 763675"/>
              <a:gd name="connsiteY5" fmla="*/ 211016 h 582805"/>
              <a:gd name="connsiteX6" fmla="*/ 512466 w 763675"/>
              <a:gd name="connsiteY6" fmla="*/ 140677 h 582805"/>
              <a:gd name="connsiteX7" fmla="*/ 602901 w 763675"/>
              <a:gd name="connsiteY7" fmla="*/ 70339 h 582805"/>
              <a:gd name="connsiteX8" fmla="*/ 633046 w 763675"/>
              <a:gd name="connsiteY8" fmla="*/ 60290 h 582805"/>
              <a:gd name="connsiteX9" fmla="*/ 663191 w 763675"/>
              <a:gd name="connsiteY9" fmla="*/ 40194 h 582805"/>
              <a:gd name="connsiteX10" fmla="*/ 723481 w 763675"/>
              <a:gd name="connsiteY10" fmla="*/ 20097 h 582805"/>
              <a:gd name="connsiteX11" fmla="*/ 763675 w 763675"/>
              <a:gd name="connsiteY11" fmla="*/ 0 h 582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63675" h="582805">
                <a:moveTo>
                  <a:pt x="0" y="582805"/>
                </a:moveTo>
                <a:cubicBezTo>
                  <a:pt x="93785" y="525864"/>
                  <a:pt x="192262" y="476018"/>
                  <a:pt x="281354" y="411983"/>
                </a:cubicBezTo>
                <a:cubicBezTo>
                  <a:pt x="300967" y="397886"/>
                  <a:pt x="308149" y="371790"/>
                  <a:pt x="321547" y="351693"/>
                </a:cubicBezTo>
                <a:lnTo>
                  <a:pt x="381837" y="261257"/>
                </a:lnTo>
                <a:cubicBezTo>
                  <a:pt x="388536" y="251209"/>
                  <a:pt x="391886" y="237811"/>
                  <a:pt x="401934" y="231112"/>
                </a:cubicBezTo>
                <a:lnTo>
                  <a:pt x="432079" y="211016"/>
                </a:lnTo>
                <a:cubicBezTo>
                  <a:pt x="489020" y="125605"/>
                  <a:pt x="395235" y="257908"/>
                  <a:pt x="512466" y="140677"/>
                </a:cubicBezTo>
                <a:cubicBezTo>
                  <a:pt x="538477" y="114666"/>
                  <a:pt x="566842" y="82359"/>
                  <a:pt x="602901" y="70339"/>
                </a:cubicBezTo>
                <a:cubicBezTo>
                  <a:pt x="612949" y="66989"/>
                  <a:pt x="623572" y="65027"/>
                  <a:pt x="633046" y="60290"/>
                </a:cubicBezTo>
                <a:cubicBezTo>
                  <a:pt x="643848" y="54889"/>
                  <a:pt x="652155" y="45099"/>
                  <a:pt x="663191" y="40194"/>
                </a:cubicBezTo>
                <a:cubicBezTo>
                  <a:pt x="682549" y="31591"/>
                  <a:pt x="703384" y="26796"/>
                  <a:pt x="723481" y="20097"/>
                </a:cubicBezTo>
                <a:cubicBezTo>
                  <a:pt x="758121" y="8550"/>
                  <a:pt x="746136" y="17539"/>
                  <a:pt x="763675" y="0"/>
                </a:cubicBezTo>
              </a:path>
            </a:pathLst>
          </a:cu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6121617" y="3837805"/>
            <a:ext cx="582805" cy="543276"/>
          </a:xfrm>
          <a:custGeom>
            <a:avLst/>
            <a:gdLst>
              <a:gd name="connsiteX0" fmla="*/ 0 w 582805"/>
              <a:gd name="connsiteY0" fmla="*/ 543276 h 543276"/>
              <a:gd name="connsiteX1" fmla="*/ 110532 w 582805"/>
              <a:gd name="connsiteY1" fmla="*/ 513131 h 543276"/>
              <a:gd name="connsiteX2" fmla="*/ 140677 w 582805"/>
              <a:gd name="connsiteY2" fmla="*/ 503083 h 543276"/>
              <a:gd name="connsiteX3" fmla="*/ 200967 w 582805"/>
              <a:gd name="connsiteY3" fmla="*/ 472938 h 543276"/>
              <a:gd name="connsiteX4" fmla="*/ 261258 w 582805"/>
              <a:gd name="connsiteY4" fmla="*/ 442793 h 543276"/>
              <a:gd name="connsiteX5" fmla="*/ 321548 w 582805"/>
              <a:gd name="connsiteY5" fmla="*/ 392551 h 543276"/>
              <a:gd name="connsiteX6" fmla="*/ 331596 w 582805"/>
              <a:gd name="connsiteY6" fmla="*/ 362406 h 543276"/>
              <a:gd name="connsiteX7" fmla="*/ 361741 w 582805"/>
              <a:gd name="connsiteY7" fmla="*/ 342309 h 543276"/>
              <a:gd name="connsiteX8" fmla="*/ 391886 w 582805"/>
              <a:gd name="connsiteY8" fmla="*/ 302116 h 543276"/>
              <a:gd name="connsiteX9" fmla="*/ 432080 w 582805"/>
              <a:gd name="connsiteY9" fmla="*/ 241826 h 543276"/>
              <a:gd name="connsiteX10" fmla="*/ 472273 w 582805"/>
              <a:gd name="connsiteY10" fmla="*/ 141342 h 543276"/>
              <a:gd name="connsiteX11" fmla="*/ 502418 w 582805"/>
              <a:gd name="connsiteY11" fmla="*/ 81052 h 543276"/>
              <a:gd name="connsiteX12" fmla="*/ 512466 w 582805"/>
              <a:gd name="connsiteY12" fmla="*/ 50907 h 543276"/>
              <a:gd name="connsiteX13" fmla="*/ 572756 w 582805"/>
              <a:gd name="connsiteY13" fmla="*/ 665 h 543276"/>
              <a:gd name="connsiteX14" fmla="*/ 582805 w 582805"/>
              <a:gd name="connsiteY14" fmla="*/ 665 h 543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82805" h="543276">
                <a:moveTo>
                  <a:pt x="0" y="543276"/>
                </a:moveTo>
                <a:cubicBezTo>
                  <a:pt x="71017" y="529073"/>
                  <a:pt x="34036" y="538630"/>
                  <a:pt x="110532" y="513131"/>
                </a:cubicBezTo>
                <a:lnTo>
                  <a:pt x="140677" y="503083"/>
                </a:lnTo>
                <a:cubicBezTo>
                  <a:pt x="227064" y="445491"/>
                  <a:pt x="117767" y="514537"/>
                  <a:pt x="200967" y="472938"/>
                </a:cubicBezTo>
                <a:cubicBezTo>
                  <a:pt x="278884" y="433980"/>
                  <a:pt x="185489" y="468049"/>
                  <a:pt x="261258" y="442793"/>
                </a:cubicBezTo>
                <a:cubicBezTo>
                  <a:pt x="283501" y="427964"/>
                  <a:pt x="306075" y="415761"/>
                  <a:pt x="321548" y="392551"/>
                </a:cubicBezTo>
                <a:cubicBezTo>
                  <a:pt x="327423" y="383738"/>
                  <a:pt x="324979" y="370677"/>
                  <a:pt x="331596" y="362406"/>
                </a:cubicBezTo>
                <a:cubicBezTo>
                  <a:pt x="339140" y="352976"/>
                  <a:pt x="353202" y="350848"/>
                  <a:pt x="361741" y="342309"/>
                </a:cubicBezTo>
                <a:cubicBezTo>
                  <a:pt x="373583" y="330467"/>
                  <a:pt x="382282" y="315836"/>
                  <a:pt x="391886" y="302116"/>
                </a:cubicBezTo>
                <a:cubicBezTo>
                  <a:pt x="405737" y="282329"/>
                  <a:pt x="432080" y="241826"/>
                  <a:pt x="432080" y="241826"/>
                </a:cubicBezTo>
                <a:cubicBezTo>
                  <a:pt x="477821" y="104599"/>
                  <a:pt x="427918" y="244838"/>
                  <a:pt x="472273" y="141342"/>
                </a:cubicBezTo>
                <a:cubicBezTo>
                  <a:pt x="497234" y="83099"/>
                  <a:pt x="463796" y="138984"/>
                  <a:pt x="502418" y="81052"/>
                </a:cubicBezTo>
                <a:cubicBezTo>
                  <a:pt x="505767" y="71004"/>
                  <a:pt x="506591" y="59720"/>
                  <a:pt x="512466" y="50907"/>
                </a:cubicBezTo>
                <a:cubicBezTo>
                  <a:pt x="523577" y="34241"/>
                  <a:pt x="554220" y="9933"/>
                  <a:pt x="572756" y="665"/>
                </a:cubicBezTo>
                <a:cubicBezTo>
                  <a:pt x="575752" y="-833"/>
                  <a:pt x="579455" y="665"/>
                  <a:pt x="582805" y="665"/>
                </a:cubicBezTo>
              </a:path>
            </a:pathLst>
          </a:cu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 52"/>
          <p:cNvSpPr/>
          <p:nvPr/>
        </p:nvSpPr>
        <p:spPr>
          <a:xfrm>
            <a:off x="6141714" y="2160396"/>
            <a:ext cx="552659" cy="351692"/>
          </a:xfrm>
          <a:custGeom>
            <a:avLst/>
            <a:gdLst>
              <a:gd name="connsiteX0" fmla="*/ 0 w 552659"/>
              <a:gd name="connsiteY0" fmla="*/ 351692 h 351692"/>
              <a:gd name="connsiteX1" fmla="*/ 120580 w 552659"/>
              <a:gd name="connsiteY1" fmla="*/ 251209 h 351692"/>
              <a:gd name="connsiteX2" fmla="*/ 180870 w 552659"/>
              <a:gd name="connsiteY2" fmla="*/ 211015 h 351692"/>
              <a:gd name="connsiteX3" fmla="*/ 271306 w 552659"/>
              <a:gd name="connsiteY3" fmla="*/ 180870 h 351692"/>
              <a:gd name="connsiteX4" fmla="*/ 301451 w 552659"/>
              <a:gd name="connsiteY4" fmla="*/ 170822 h 351692"/>
              <a:gd name="connsiteX5" fmla="*/ 331596 w 552659"/>
              <a:gd name="connsiteY5" fmla="*/ 150725 h 351692"/>
              <a:gd name="connsiteX6" fmla="*/ 361741 w 552659"/>
              <a:gd name="connsiteY6" fmla="*/ 140677 h 351692"/>
              <a:gd name="connsiteX7" fmla="*/ 432079 w 552659"/>
              <a:gd name="connsiteY7" fmla="*/ 100483 h 351692"/>
              <a:gd name="connsiteX8" fmla="*/ 492369 w 552659"/>
              <a:gd name="connsiteY8" fmla="*/ 40193 h 351692"/>
              <a:gd name="connsiteX9" fmla="*/ 552659 w 552659"/>
              <a:gd name="connsiteY9" fmla="*/ 0 h 35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2659" h="351692">
                <a:moveTo>
                  <a:pt x="0" y="351692"/>
                </a:moveTo>
                <a:cubicBezTo>
                  <a:pt x="137843" y="213849"/>
                  <a:pt x="27968" y="306776"/>
                  <a:pt x="120580" y="251209"/>
                </a:cubicBezTo>
                <a:cubicBezTo>
                  <a:pt x="141291" y="238782"/>
                  <a:pt x="157956" y="218653"/>
                  <a:pt x="180870" y="211015"/>
                </a:cubicBezTo>
                <a:lnTo>
                  <a:pt x="271306" y="180870"/>
                </a:lnTo>
                <a:lnTo>
                  <a:pt x="301451" y="170822"/>
                </a:lnTo>
                <a:cubicBezTo>
                  <a:pt x="311499" y="164123"/>
                  <a:pt x="320794" y="156126"/>
                  <a:pt x="331596" y="150725"/>
                </a:cubicBezTo>
                <a:cubicBezTo>
                  <a:pt x="341070" y="145988"/>
                  <a:pt x="352006" y="144849"/>
                  <a:pt x="361741" y="140677"/>
                </a:cubicBezTo>
                <a:cubicBezTo>
                  <a:pt x="379309" y="133148"/>
                  <a:pt x="416420" y="114402"/>
                  <a:pt x="432079" y="100483"/>
                </a:cubicBezTo>
                <a:cubicBezTo>
                  <a:pt x="453321" y="81601"/>
                  <a:pt x="468721" y="55958"/>
                  <a:pt x="492369" y="40193"/>
                </a:cubicBezTo>
                <a:lnTo>
                  <a:pt x="552659" y="0"/>
                </a:lnTo>
              </a:path>
            </a:pathLst>
          </a:custGeom>
          <a:noFill/>
          <a:ln w="25400" cmpd="sng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reeform 53"/>
          <p:cNvSpPr/>
          <p:nvPr/>
        </p:nvSpPr>
        <p:spPr>
          <a:xfrm>
            <a:off x="6724519" y="1879042"/>
            <a:ext cx="592852" cy="281354"/>
          </a:xfrm>
          <a:custGeom>
            <a:avLst/>
            <a:gdLst>
              <a:gd name="connsiteX0" fmla="*/ 0 w 592852"/>
              <a:gd name="connsiteY0" fmla="*/ 281354 h 281354"/>
              <a:gd name="connsiteX1" fmla="*/ 150725 w 592852"/>
              <a:gd name="connsiteY1" fmla="*/ 241160 h 281354"/>
              <a:gd name="connsiteX2" fmla="*/ 211015 w 592852"/>
              <a:gd name="connsiteY2" fmla="*/ 231112 h 281354"/>
              <a:gd name="connsiteX3" fmla="*/ 281353 w 592852"/>
              <a:gd name="connsiteY3" fmla="*/ 200967 h 281354"/>
              <a:gd name="connsiteX4" fmla="*/ 321547 w 592852"/>
              <a:gd name="connsiteY4" fmla="*/ 190918 h 281354"/>
              <a:gd name="connsiteX5" fmla="*/ 411982 w 592852"/>
              <a:gd name="connsiteY5" fmla="*/ 140677 h 281354"/>
              <a:gd name="connsiteX6" fmla="*/ 442127 w 592852"/>
              <a:gd name="connsiteY6" fmla="*/ 120580 h 281354"/>
              <a:gd name="connsiteX7" fmla="*/ 502417 w 592852"/>
              <a:gd name="connsiteY7" fmla="*/ 90435 h 281354"/>
              <a:gd name="connsiteX8" fmla="*/ 552659 w 592852"/>
              <a:gd name="connsiteY8" fmla="*/ 30145 h 281354"/>
              <a:gd name="connsiteX9" fmla="*/ 582804 w 592852"/>
              <a:gd name="connsiteY9" fmla="*/ 10048 h 281354"/>
              <a:gd name="connsiteX10" fmla="*/ 592852 w 592852"/>
              <a:gd name="connsiteY10" fmla="*/ 0 h 281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92852" h="281354">
                <a:moveTo>
                  <a:pt x="0" y="281354"/>
                </a:moveTo>
                <a:cubicBezTo>
                  <a:pt x="50242" y="267956"/>
                  <a:pt x="100142" y="253204"/>
                  <a:pt x="150725" y="241160"/>
                </a:cubicBezTo>
                <a:cubicBezTo>
                  <a:pt x="170545" y="236441"/>
                  <a:pt x="191126" y="235532"/>
                  <a:pt x="211015" y="231112"/>
                </a:cubicBezTo>
                <a:cubicBezTo>
                  <a:pt x="251839" y="222040"/>
                  <a:pt x="236680" y="217719"/>
                  <a:pt x="281353" y="200967"/>
                </a:cubicBezTo>
                <a:cubicBezTo>
                  <a:pt x="294284" y="196118"/>
                  <a:pt x="308149" y="194268"/>
                  <a:pt x="321547" y="190918"/>
                </a:cubicBezTo>
                <a:cubicBezTo>
                  <a:pt x="390650" y="144850"/>
                  <a:pt x="358923" y="158363"/>
                  <a:pt x="411982" y="140677"/>
                </a:cubicBezTo>
                <a:cubicBezTo>
                  <a:pt x="422030" y="133978"/>
                  <a:pt x="431325" y="125981"/>
                  <a:pt x="442127" y="120580"/>
                </a:cubicBezTo>
                <a:cubicBezTo>
                  <a:pt x="487448" y="97920"/>
                  <a:pt x="459219" y="126434"/>
                  <a:pt x="502417" y="90435"/>
                </a:cubicBezTo>
                <a:cubicBezTo>
                  <a:pt x="601186" y="8127"/>
                  <a:pt x="473617" y="109187"/>
                  <a:pt x="552659" y="30145"/>
                </a:cubicBezTo>
                <a:cubicBezTo>
                  <a:pt x="561198" y="21606"/>
                  <a:pt x="573143" y="17294"/>
                  <a:pt x="582804" y="10048"/>
                </a:cubicBezTo>
                <a:cubicBezTo>
                  <a:pt x="586593" y="7206"/>
                  <a:pt x="589503" y="3349"/>
                  <a:pt x="592852" y="0"/>
                </a:cubicBezTo>
              </a:path>
            </a:pathLst>
          </a:custGeom>
          <a:noFill/>
          <a:ln w="25400" cmpd="sng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Freeform 55"/>
          <p:cNvSpPr/>
          <p:nvPr/>
        </p:nvSpPr>
        <p:spPr>
          <a:xfrm>
            <a:off x="6724519" y="3456633"/>
            <a:ext cx="602901" cy="351692"/>
          </a:xfrm>
          <a:custGeom>
            <a:avLst/>
            <a:gdLst>
              <a:gd name="connsiteX0" fmla="*/ 0 w 602901"/>
              <a:gd name="connsiteY0" fmla="*/ 351692 h 351692"/>
              <a:gd name="connsiteX1" fmla="*/ 120580 w 602901"/>
              <a:gd name="connsiteY1" fmla="*/ 321547 h 351692"/>
              <a:gd name="connsiteX2" fmla="*/ 190918 w 602901"/>
              <a:gd name="connsiteY2" fmla="*/ 271305 h 351692"/>
              <a:gd name="connsiteX3" fmla="*/ 221063 w 602901"/>
              <a:gd name="connsiteY3" fmla="*/ 241160 h 351692"/>
              <a:gd name="connsiteX4" fmla="*/ 251208 w 602901"/>
              <a:gd name="connsiteY4" fmla="*/ 221064 h 351692"/>
              <a:gd name="connsiteX5" fmla="*/ 331595 w 602901"/>
              <a:gd name="connsiteY5" fmla="*/ 150725 h 351692"/>
              <a:gd name="connsiteX6" fmla="*/ 391885 w 602901"/>
              <a:gd name="connsiteY6" fmla="*/ 100483 h 351692"/>
              <a:gd name="connsiteX7" fmla="*/ 422030 w 602901"/>
              <a:gd name="connsiteY7" fmla="*/ 90435 h 351692"/>
              <a:gd name="connsiteX8" fmla="*/ 482320 w 602901"/>
              <a:gd name="connsiteY8" fmla="*/ 50242 h 351692"/>
              <a:gd name="connsiteX9" fmla="*/ 562707 w 602901"/>
              <a:gd name="connsiteY9" fmla="*/ 20097 h 351692"/>
              <a:gd name="connsiteX10" fmla="*/ 602901 w 602901"/>
              <a:gd name="connsiteY10" fmla="*/ 0 h 35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02901" h="351692">
                <a:moveTo>
                  <a:pt x="0" y="351692"/>
                </a:moveTo>
                <a:cubicBezTo>
                  <a:pt x="50559" y="343266"/>
                  <a:pt x="72806" y="342780"/>
                  <a:pt x="120580" y="321547"/>
                </a:cubicBezTo>
                <a:cubicBezTo>
                  <a:pt x="131596" y="316651"/>
                  <a:pt x="186916" y="274736"/>
                  <a:pt x="190918" y="271305"/>
                </a:cubicBezTo>
                <a:cubicBezTo>
                  <a:pt x="201707" y="262057"/>
                  <a:pt x="210146" y="250257"/>
                  <a:pt x="221063" y="241160"/>
                </a:cubicBezTo>
                <a:cubicBezTo>
                  <a:pt x="230340" y="233429"/>
                  <a:pt x="241160" y="227763"/>
                  <a:pt x="251208" y="221064"/>
                </a:cubicBezTo>
                <a:cubicBezTo>
                  <a:pt x="308149" y="135653"/>
                  <a:pt x="214364" y="267956"/>
                  <a:pt x="331595" y="150725"/>
                </a:cubicBezTo>
                <a:cubicBezTo>
                  <a:pt x="353817" y="128503"/>
                  <a:pt x="363907" y="114472"/>
                  <a:pt x="391885" y="100483"/>
                </a:cubicBezTo>
                <a:cubicBezTo>
                  <a:pt x="401359" y="95746"/>
                  <a:pt x="411982" y="93784"/>
                  <a:pt x="422030" y="90435"/>
                </a:cubicBezTo>
                <a:cubicBezTo>
                  <a:pt x="442127" y="77037"/>
                  <a:pt x="458888" y="56100"/>
                  <a:pt x="482320" y="50242"/>
                </a:cubicBezTo>
                <a:cubicBezTo>
                  <a:pt x="556421" y="31716"/>
                  <a:pt x="489146" y="51623"/>
                  <a:pt x="562707" y="20097"/>
                </a:cubicBezTo>
                <a:cubicBezTo>
                  <a:pt x="603119" y="2778"/>
                  <a:pt x="582780" y="20119"/>
                  <a:pt x="602901" y="0"/>
                </a:cubicBezTo>
              </a:path>
            </a:pathLst>
          </a:cu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 56"/>
          <p:cNvSpPr/>
          <p:nvPr/>
        </p:nvSpPr>
        <p:spPr>
          <a:xfrm>
            <a:off x="6744615" y="4722725"/>
            <a:ext cx="562708" cy="512466"/>
          </a:xfrm>
          <a:custGeom>
            <a:avLst/>
            <a:gdLst>
              <a:gd name="connsiteX0" fmla="*/ 0 w 562708"/>
              <a:gd name="connsiteY0" fmla="*/ 512466 h 512466"/>
              <a:gd name="connsiteX1" fmla="*/ 40193 w 562708"/>
              <a:gd name="connsiteY1" fmla="*/ 462224 h 512466"/>
              <a:gd name="connsiteX2" fmla="*/ 60290 w 562708"/>
              <a:gd name="connsiteY2" fmla="*/ 432079 h 512466"/>
              <a:gd name="connsiteX3" fmla="*/ 90435 w 562708"/>
              <a:gd name="connsiteY3" fmla="*/ 401934 h 512466"/>
              <a:gd name="connsiteX4" fmla="*/ 100483 w 562708"/>
              <a:gd name="connsiteY4" fmla="*/ 361741 h 512466"/>
              <a:gd name="connsiteX5" fmla="*/ 120580 w 562708"/>
              <a:gd name="connsiteY5" fmla="*/ 331596 h 512466"/>
              <a:gd name="connsiteX6" fmla="*/ 140677 w 562708"/>
              <a:gd name="connsiteY6" fmla="*/ 291402 h 512466"/>
              <a:gd name="connsiteX7" fmla="*/ 160774 w 562708"/>
              <a:gd name="connsiteY7" fmla="*/ 261257 h 512466"/>
              <a:gd name="connsiteX8" fmla="*/ 190919 w 562708"/>
              <a:gd name="connsiteY8" fmla="*/ 251209 h 512466"/>
              <a:gd name="connsiteX9" fmla="*/ 221064 w 562708"/>
              <a:gd name="connsiteY9" fmla="*/ 231112 h 512466"/>
              <a:gd name="connsiteX10" fmla="*/ 251209 w 562708"/>
              <a:gd name="connsiteY10" fmla="*/ 200967 h 512466"/>
              <a:gd name="connsiteX11" fmla="*/ 281354 w 562708"/>
              <a:gd name="connsiteY11" fmla="*/ 190919 h 512466"/>
              <a:gd name="connsiteX12" fmla="*/ 311499 w 562708"/>
              <a:gd name="connsiteY12" fmla="*/ 170822 h 512466"/>
              <a:gd name="connsiteX13" fmla="*/ 361741 w 562708"/>
              <a:gd name="connsiteY13" fmla="*/ 140677 h 512466"/>
              <a:gd name="connsiteX14" fmla="*/ 401934 w 562708"/>
              <a:gd name="connsiteY14" fmla="*/ 110532 h 512466"/>
              <a:gd name="connsiteX15" fmla="*/ 442127 w 562708"/>
              <a:gd name="connsiteY15" fmla="*/ 90435 h 512466"/>
              <a:gd name="connsiteX16" fmla="*/ 472272 w 562708"/>
              <a:gd name="connsiteY16" fmla="*/ 70339 h 512466"/>
              <a:gd name="connsiteX17" fmla="*/ 512466 w 562708"/>
              <a:gd name="connsiteY17" fmla="*/ 40194 h 512466"/>
              <a:gd name="connsiteX18" fmla="*/ 542611 w 562708"/>
              <a:gd name="connsiteY18" fmla="*/ 30145 h 512466"/>
              <a:gd name="connsiteX19" fmla="*/ 562708 w 562708"/>
              <a:gd name="connsiteY19" fmla="*/ 0 h 512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62708" h="512466">
                <a:moveTo>
                  <a:pt x="0" y="512466"/>
                </a:moveTo>
                <a:cubicBezTo>
                  <a:pt x="13398" y="495719"/>
                  <a:pt x="27325" y="479382"/>
                  <a:pt x="40193" y="462224"/>
                </a:cubicBezTo>
                <a:cubicBezTo>
                  <a:pt x="47439" y="452563"/>
                  <a:pt x="52559" y="441357"/>
                  <a:pt x="60290" y="432079"/>
                </a:cubicBezTo>
                <a:cubicBezTo>
                  <a:pt x="69387" y="421162"/>
                  <a:pt x="80387" y="411982"/>
                  <a:pt x="90435" y="401934"/>
                </a:cubicBezTo>
                <a:cubicBezTo>
                  <a:pt x="93784" y="388536"/>
                  <a:pt x="95043" y="374434"/>
                  <a:pt x="100483" y="361741"/>
                </a:cubicBezTo>
                <a:cubicBezTo>
                  <a:pt x="105240" y="350641"/>
                  <a:pt x="114588" y="342081"/>
                  <a:pt x="120580" y="331596"/>
                </a:cubicBezTo>
                <a:cubicBezTo>
                  <a:pt x="128012" y="318590"/>
                  <a:pt x="133245" y="304408"/>
                  <a:pt x="140677" y="291402"/>
                </a:cubicBezTo>
                <a:cubicBezTo>
                  <a:pt x="146669" y="280917"/>
                  <a:pt x="151344" y="268801"/>
                  <a:pt x="160774" y="261257"/>
                </a:cubicBezTo>
                <a:cubicBezTo>
                  <a:pt x="169045" y="254640"/>
                  <a:pt x="180871" y="254558"/>
                  <a:pt x="190919" y="251209"/>
                </a:cubicBezTo>
                <a:cubicBezTo>
                  <a:pt x="200967" y="244510"/>
                  <a:pt x="211786" y="238843"/>
                  <a:pt x="221064" y="231112"/>
                </a:cubicBezTo>
                <a:cubicBezTo>
                  <a:pt x="231981" y="222015"/>
                  <a:pt x="239385" y="208850"/>
                  <a:pt x="251209" y="200967"/>
                </a:cubicBezTo>
                <a:cubicBezTo>
                  <a:pt x="260022" y="195092"/>
                  <a:pt x="271306" y="194268"/>
                  <a:pt x="281354" y="190919"/>
                </a:cubicBezTo>
                <a:cubicBezTo>
                  <a:pt x="291402" y="184220"/>
                  <a:pt x="301258" y="177223"/>
                  <a:pt x="311499" y="170822"/>
                </a:cubicBezTo>
                <a:cubicBezTo>
                  <a:pt x="328061" y="160471"/>
                  <a:pt x="345491" y="151511"/>
                  <a:pt x="361741" y="140677"/>
                </a:cubicBezTo>
                <a:cubicBezTo>
                  <a:pt x="375675" y="131387"/>
                  <a:pt x="387733" y="119408"/>
                  <a:pt x="401934" y="110532"/>
                </a:cubicBezTo>
                <a:cubicBezTo>
                  <a:pt x="414636" y="102593"/>
                  <a:pt x="429121" y="97867"/>
                  <a:pt x="442127" y="90435"/>
                </a:cubicBezTo>
                <a:cubicBezTo>
                  <a:pt x="452612" y="84443"/>
                  <a:pt x="462445" y="77358"/>
                  <a:pt x="472272" y="70339"/>
                </a:cubicBezTo>
                <a:cubicBezTo>
                  <a:pt x="485900" y="60605"/>
                  <a:pt x="497925" y="48503"/>
                  <a:pt x="512466" y="40194"/>
                </a:cubicBezTo>
                <a:cubicBezTo>
                  <a:pt x="521662" y="34939"/>
                  <a:pt x="532563" y="33495"/>
                  <a:pt x="542611" y="30145"/>
                </a:cubicBezTo>
                <a:lnTo>
                  <a:pt x="562708" y="0"/>
                </a:lnTo>
              </a:path>
            </a:pathLst>
          </a:cu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reeform 61"/>
          <p:cNvSpPr/>
          <p:nvPr/>
        </p:nvSpPr>
        <p:spPr>
          <a:xfrm>
            <a:off x="7327420" y="4340888"/>
            <a:ext cx="462224" cy="391886"/>
          </a:xfrm>
          <a:custGeom>
            <a:avLst/>
            <a:gdLst>
              <a:gd name="connsiteX0" fmla="*/ 0 w 462224"/>
              <a:gd name="connsiteY0" fmla="*/ 391886 h 391886"/>
              <a:gd name="connsiteX1" fmla="*/ 60290 w 462224"/>
              <a:gd name="connsiteY1" fmla="*/ 361741 h 391886"/>
              <a:gd name="connsiteX2" fmla="*/ 100483 w 462224"/>
              <a:gd name="connsiteY2" fmla="*/ 301450 h 391886"/>
              <a:gd name="connsiteX3" fmla="*/ 130629 w 462224"/>
              <a:gd name="connsiteY3" fmla="*/ 271305 h 391886"/>
              <a:gd name="connsiteX4" fmla="*/ 150725 w 462224"/>
              <a:gd name="connsiteY4" fmla="*/ 211015 h 391886"/>
              <a:gd name="connsiteX5" fmla="*/ 211015 w 462224"/>
              <a:gd name="connsiteY5" fmla="*/ 150725 h 391886"/>
              <a:gd name="connsiteX6" fmla="*/ 241160 w 462224"/>
              <a:gd name="connsiteY6" fmla="*/ 120580 h 391886"/>
              <a:gd name="connsiteX7" fmla="*/ 311499 w 462224"/>
              <a:gd name="connsiteY7" fmla="*/ 90435 h 391886"/>
              <a:gd name="connsiteX8" fmla="*/ 381837 w 462224"/>
              <a:gd name="connsiteY8" fmla="*/ 60290 h 391886"/>
              <a:gd name="connsiteX9" fmla="*/ 411982 w 462224"/>
              <a:gd name="connsiteY9" fmla="*/ 40193 h 391886"/>
              <a:gd name="connsiteX10" fmla="*/ 462224 w 462224"/>
              <a:gd name="connsiteY10" fmla="*/ 0 h 391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2224" h="391886">
                <a:moveTo>
                  <a:pt x="0" y="391886"/>
                </a:moveTo>
                <a:cubicBezTo>
                  <a:pt x="20097" y="381838"/>
                  <a:pt x="43589" y="376772"/>
                  <a:pt x="60290" y="361741"/>
                </a:cubicBezTo>
                <a:cubicBezTo>
                  <a:pt x="78243" y="345583"/>
                  <a:pt x="83404" y="318529"/>
                  <a:pt x="100483" y="301450"/>
                </a:cubicBezTo>
                <a:lnTo>
                  <a:pt x="130629" y="271305"/>
                </a:lnTo>
                <a:cubicBezTo>
                  <a:pt x="137328" y="251208"/>
                  <a:pt x="135746" y="225994"/>
                  <a:pt x="150725" y="211015"/>
                </a:cubicBezTo>
                <a:lnTo>
                  <a:pt x="211015" y="150725"/>
                </a:lnTo>
                <a:cubicBezTo>
                  <a:pt x="221063" y="140677"/>
                  <a:pt x="228450" y="126935"/>
                  <a:pt x="241160" y="120580"/>
                </a:cubicBezTo>
                <a:cubicBezTo>
                  <a:pt x="374481" y="53919"/>
                  <a:pt x="207992" y="134795"/>
                  <a:pt x="311499" y="90435"/>
                </a:cubicBezTo>
                <a:cubicBezTo>
                  <a:pt x="398416" y="53185"/>
                  <a:pt x="311142" y="83854"/>
                  <a:pt x="381837" y="60290"/>
                </a:cubicBezTo>
                <a:cubicBezTo>
                  <a:pt x="391885" y="53591"/>
                  <a:pt x="402704" y="47924"/>
                  <a:pt x="411982" y="40193"/>
                </a:cubicBezTo>
                <a:cubicBezTo>
                  <a:pt x="465141" y="-4107"/>
                  <a:pt x="420078" y="21072"/>
                  <a:pt x="462224" y="0"/>
                </a:cubicBezTo>
              </a:path>
            </a:pathLst>
          </a:cu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7347516" y="3155182"/>
            <a:ext cx="442128" cy="301451"/>
          </a:xfrm>
          <a:custGeom>
            <a:avLst/>
            <a:gdLst>
              <a:gd name="connsiteX0" fmla="*/ 0 w 442128"/>
              <a:gd name="connsiteY0" fmla="*/ 301451 h 301451"/>
              <a:gd name="connsiteX1" fmla="*/ 50242 w 442128"/>
              <a:gd name="connsiteY1" fmla="*/ 291403 h 301451"/>
              <a:gd name="connsiteX2" fmla="*/ 90435 w 442128"/>
              <a:gd name="connsiteY2" fmla="*/ 271306 h 301451"/>
              <a:gd name="connsiteX3" fmla="*/ 120581 w 442128"/>
              <a:gd name="connsiteY3" fmla="*/ 261258 h 301451"/>
              <a:gd name="connsiteX4" fmla="*/ 150726 w 442128"/>
              <a:gd name="connsiteY4" fmla="*/ 241161 h 301451"/>
              <a:gd name="connsiteX5" fmla="*/ 231112 w 442128"/>
              <a:gd name="connsiteY5" fmla="*/ 200967 h 301451"/>
              <a:gd name="connsiteX6" fmla="*/ 291403 w 442128"/>
              <a:gd name="connsiteY6" fmla="*/ 140677 h 301451"/>
              <a:gd name="connsiteX7" fmla="*/ 361741 w 442128"/>
              <a:gd name="connsiteY7" fmla="*/ 50242 h 301451"/>
              <a:gd name="connsiteX8" fmla="*/ 442128 w 442128"/>
              <a:gd name="connsiteY8" fmla="*/ 0 h 301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2128" h="301451">
                <a:moveTo>
                  <a:pt x="0" y="301451"/>
                </a:moveTo>
                <a:cubicBezTo>
                  <a:pt x="16747" y="298102"/>
                  <a:pt x="34039" y="296804"/>
                  <a:pt x="50242" y="291403"/>
                </a:cubicBezTo>
                <a:cubicBezTo>
                  <a:pt x="64452" y="286666"/>
                  <a:pt x="76667" y="277207"/>
                  <a:pt x="90435" y="271306"/>
                </a:cubicBezTo>
                <a:cubicBezTo>
                  <a:pt x="100171" y="267134"/>
                  <a:pt x="110532" y="264607"/>
                  <a:pt x="120581" y="261258"/>
                </a:cubicBezTo>
                <a:cubicBezTo>
                  <a:pt x="130629" y="254559"/>
                  <a:pt x="140124" y="246944"/>
                  <a:pt x="150726" y="241161"/>
                </a:cubicBezTo>
                <a:cubicBezTo>
                  <a:pt x="177026" y="226815"/>
                  <a:pt x="209928" y="222151"/>
                  <a:pt x="231112" y="200967"/>
                </a:cubicBezTo>
                <a:cubicBezTo>
                  <a:pt x="251209" y="180870"/>
                  <a:pt x="275638" y="164325"/>
                  <a:pt x="291403" y="140677"/>
                </a:cubicBezTo>
                <a:cubicBezTo>
                  <a:pt x="314782" y="105609"/>
                  <a:pt x="329047" y="75670"/>
                  <a:pt x="361741" y="50242"/>
                </a:cubicBezTo>
                <a:cubicBezTo>
                  <a:pt x="401651" y="19201"/>
                  <a:pt x="408680" y="16725"/>
                  <a:pt x="442128" y="0"/>
                </a:cubicBezTo>
              </a:path>
            </a:pathLst>
          </a:cu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 63"/>
          <p:cNvSpPr/>
          <p:nvPr/>
        </p:nvSpPr>
        <p:spPr>
          <a:xfrm>
            <a:off x="7799692" y="2100105"/>
            <a:ext cx="1879042" cy="1055077"/>
          </a:xfrm>
          <a:custGeom>
            <a:avLst/>
            <a:gdLst>
              <a:gd name="connsiteX0" fmla="*/ 0 w 1879042"/>
              <a:gd name="connsiteY0" fmla="*/ 1055077 h 1055077"/>
              <a:gd name="connsiteX1" fmla="*/ 50242 w 1879042"/>
              <a:gd name="connsiteY1" fmla="*/ 994787 h 1055077"/>
              <a:gd name="connsiteX2" fmla="*/ 100484 w 1879042"/>
              <a:gd name="connsiteY2" fmla="*/ 934497 h 1055077"/>
              <a:gd name="connsiteX3" fmla="*/ 130629 w 1879042"/>
              <a:gd name="connsiteY3" fmla="*/ 914400 h 1055077"/>
              <a:gd name="connsiteX4" fmla="*/ 150725 w 1879042"/>
              <a:gd name="connsiteY4" fmla="*/ 884255 h 1055077"/>
              <a:gd name="connsiteX5" fmla="*/ 211016 w 1879042"/>
              <a:gd name="connsiteY5" fmla="*/ 844062 h 1055077"/>
              <a:gd name="connsiteX6" fmla="*/ 301451 w 1879042"/>
              <a:gd name="connsiteY6" fmla="*/ 823965 h 1055077"/>
              <a:gd name="connsiteX7" fmla="*/ 331596 w 1879042"/>
              <a:gd name="connsiteY7" fmla="*/ 813917 h 1055077"/>
              <a:gd name="connsiteX8" fmla="*/ 432079 w 1879042"/>
              <a:gd name="connsiteY8" fmla="*/ 793820 h 1055077"/>
              <a:gd name="connsiteX9" fmla="*/ 462224 w 1879042"/>
              <a:gd name="connsiteY9" fmla="*/ 783772 h 1055077"/>
              <a:gd name="connsiteX10" fmla="*/ 502418 w 1879042"/>
              <a:gd name="connsiteY10" fmla="*/ 763675 h 1055077"/>
              <a:gd name="connsiteX11" fmla="*/ 562708 w 1879042"/>
              <a:gd name="connsiteY11" fmla="*/ 753627 h 1055077"/>
              <a:gd name="connsiteX12" fmla="*/ 653143 w 1879042"/>
              <a:gd name="connsiteY12" fmla="*/ 713433 h 1055077"/>
              <a:gd name="connsiteX13" fmla="*/ 723481 w 1879042"/>
              <a:gd name="connsiteY13" fmla="*/ 683288 h 1055077"/>
              <a:gd name="connsiteX14" fmla="*/ 763675 w 1879042"/>
              <a:gd name="connsiteY14" fmla="*/ 663192 h 1055077"/>
              <a:gd name="connsiteX15" fmla="*/ 823965 w 1879042"/>
              <a:gd name="connsiteY15" fmla="*/ 643095 h 1055077"/>
              <a:gd name="connsiteX16" fmla="*/ 884255 w 1879042"/>
              <a:gd name="connsiteY16" fmla="*/ 612950 h 1055077"/>
              <a:gd name="connsiteX17" fmla="*/ 914400 w 1879042"/>
              <a:gd name="connsiteY17" fmla="*/ 592853 h 1055077"/>
              <a:gd name="connsiteX18" fmla="*/ 964642 w 1879042"/>
              <a:gd name="connsiteY18" fmla="*/ 582805 h 1055077"/>
              <a:gd name="connsiteX19" fmla="*/ 1024932 w 1879042"/>
              <a:gd name="connsiteY19" fmla="*/ 542611 h 1055077"/>
              <a:gd name="connsiteX20" fmla="*/ 1085222 w 1879042"/>
              <a:gd name="connsiteY20" fmla="*/ 522515 h 1055077"/>
              <a:gd name="connsiteX21" fmla="*/ 1145512 w 1879042"/>
              <a:gd name="connsiteY21" fmla="*/ 462225 h 1055077"/>
              <a:gd name="connsiteX22" fmla="*/ 1195754 w 1879042"/>
              <a:gd name="connsiteY22" fmla="*/ 401935 h 1055077"/>
              <a:gd name="connsiteX23" fmla="*/ 1225899 w 1879042"/>
              <a:gd name="connsiteY23" fmla="*/ 381838 h 1055077"/>
              <a:gd name="connsiteX24" fmla="*/ 1256044 w 1879042"/>
              <a:gd name="connsiteY24" fmla="*/ 351693 h 1055077"/>
              <a:gd name="connsiteX25" fmla="*/ 1276141 w 1879042"/>
              <a:gd name="connsiteY25" fmla="*/ 321548 h 1055077"/>
              <a:gd name="connsiteX26" fmla="*/ 1306286 w 1879042"/>
              <a:gd name="connsiteY26" fmla="*/ 311499 h 1055077"/>
              <a:gd name="connsiteX27" fmla="*/ 1406769 w 1879042"/>
              <a:gd name="connsiteY27" fmla="*/ 261258 h 1055077"/>
              <a:gd name="connsiteX28" fmla="*/ 1517301 w 1879042"/>
              <a:gd name="connsiteY28" fmla="*/ 211016 h 1055077"/>
              <a:gd name="connsiteX29" fmla="*/ 1547446 w 1879042"/>
              <a:gd name="connsiteY29" fmla="*/ 190919 h 1055077"/>
              <a:gd name="connsiteX30" fmla="*/ 1607736 w 1879042"/>
              <a:gd name="connsiteY30" fmla="*/ 170822 h 1055077"/>
              <a:gd name="connsiteX31" fmla="*/ 1668027 w 1879042"/>
              <a:gd name="connsiteY31" fmla="*/ 140677 h 1055077"/>
              <a:gd name="connsiteX32" fmla="*/ 1698172 w 1879042"/>
              <a:gd name="connsiteY32" fmla="*/ 120581 h 1055077"/>
              <a:gd name="connsiteX33" fmla="*/ 1758462 w 1879042"/>
              <a:gd name="connsiteY33" fmla="*/ 90436 h 1055077"/>
              <a:gd name="connsiteX34" fmla="*/ 1768510 w 1879042"/>
              <a:gd name="connsiteY34" fmla="*/ 60291 h 1055077"/>
              <a:gd name="connsiteX35" fmla="*/ 1808703 w 1879042"/>
              <a:gd name="connsiteY35" fmla="*/ 40194 h 1055077"/>
              <a:gd name="connsiteX36" fmla="*/ 1848897 w 1879042"/>
              <a:gd name="connsiteY36" fmla="*/ 10049 h 1055077"/>
              <a:gd name="connsiteX37" fmla="*/ 1879042 w 1879042"/>
              <a:gd name="connsiteY37" fmla="*/ 0 h 1055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879042" h="1055077">
                <a:moveTo>
                  <a:pt x="0" y="1055077"/>
                </a:moveTo>
                <a:cubicBezTo>
                  <a:pt x="16747" y="1034980"/>
                  <a:pt x="34181" y="1015436"/>
                  <a:pt x="50242" y="994787"/>
                </a:cubicBezTo>
                <a:cubicBezTo>
                  <a:pt x="79363" y="957346"/>
                  <a:pt x="60457" y="967853"/>
                  <a:pt x="100484" y="934497"/>
                </a:cubicBezTo>
                <a:cubicBezTo>
                  <a:pt x="109762" y="926766"/>
                  <a:pt x="120581" y="921099"/>
                  <a:pt x="130629" y="914400"/>
                </a:cubicBezTo>
                <a:cubicBezTo>
                  <a:pt x="137328" y="904352"/>
                  <a:pt x="141636" y="892207"/>
                  <a:pt x="150725" y="884255"/>
                </a:cubicBezTo>
                <a:cubicBezTo>
                  <a:pt x="168902" y="868350"/>
                  <a:pt x="188102" y="851700"/>
                  <a:pt x="211016" y="844062"/>
                </a:cubicBezTo>
                <a:cubicBezTo>
                  <a:pt x="278877" y="821443"/>
                  <a:pt x="195344" y="847545"/>
                  <a:pt x="301451" y="823965"/>
                </a:cubicBezTo>
                <a:cubicBezTo>
                  <a:pt x="311791" y="821667"/>
                  <a:pt x="321275" y="816299"/>
                  <a:pt x="331596" y="813917"/>
                </a:cubicBezTo>
                <a:cubicBezTo>
                  <a:pt x="364879" y="806236"/>
                  <a:pt x="399674" y="804621"/>
                  <a:pt x="432079" y="793820"/>
                </a:cubicBezTo>
                <a:cubicBezTo>
                  <a:pt x="442127" y="790471"/>
                  <a:pt x="452489" y="787944"/>
                  <a:pt x="462224" y="783772"/>
                </a:cubicBezTo>
                <a:cubicBezTo>
                  <a:pt x="475992" y="777871"/>
                  <a:pt x="488070" y="767979"/>
                  <a:pt x="502418" y="763675"/>
                </a:cubicBezTo>
                <a:cubicBezTo>
                  <a:pt x="521933" y="757821"/>
                  <a:pt x="542611" y="756976"/>
                  <a:pt x="562708" y="753627"/>
                </a:cubicBezTo>
                <a:cubicBezTo>
                  <a:pt x="651371" y="694517"/>
                  <a:pt x="509667" y="785169"/>
                  <a:pt x="653143" y="713433"/>
                </a:cubicBezTo>
                <a:cubicBezTo>
                  <a:pt x="786432" y="646790"/>
                  <a:pt x="619995" y="727639"/>
                  <a:pt x="723481" y="683288"/>
                </a:cubicBezTo>
                <a:cubicBezTo>
                  <a:pt x="737249" y="677387"/>
                  <a:pt x="749767" y="668755"/>
                  <a:pt x="763675" y="663192"/>
                </a:cubicBezTo>
                <a:cubicBezTo>
                  <a:pt x="783344" y="655325"/>
                  <a:pt x="823965" y="643095"/>
                  <a:pt x="823965" y="643095"/>
                </a:cubicBezTo>
                <a:cubicBezTo>
                  <a:pt x="910357" y="585499"/>
                  <a:pt x="801051" y="654552"/>
                  <a:pt x="884255" y="612950"/>
                </a:cubicBezTo>
                <a:cubicBezTo>
                  <a:pt x="895057" y="607549"/>
                  <a:pt x="903092" y="597093"/>
                  <a:pt x="914400" y="592853"/>
                </a:cubicBezTo>
                <a:cubicBezTo>
                  <a:pt x="930392" y="586856"/>
                  <a:pt x="947895" y="586154"/>
                  <a:pt x="964642" y="582805"/>
                </a:cubicBezTo>
                <a:cubicBezTo>
                  <a:pt x="984739" y="569407"/>
                  <a:pt x="1002018" y="550249"/>
                  <a:pt x="1024932" y="542611"/>
                </a:cubicBezTo>
                <a:lnTo>
                  <a:pt x="1085222" y="522515"/>
                </a:lnTo>
                <a:cubicBezTo>
                  <a:pt x="1105319" y="502418"/>
                  <a:pt x="1127317" y="484059"/>
                  <a:pt x="1145512" y="462225"/>
                </a:cubicBezTo>
                <a:cubicBezTo>
                  <a:pt x="1162259" y="442128"/>
                  <a:pt x="1177256" y="420433"/>
                  <a:pt x="1195754" y="401935"/>
                </a:cubicBezTo>
                <a:cubicBezTo>
                  <a:pt x="1204293" y="393396"/>
                  <a:pt x="1216621" y="389569"/>
                  <a:pt x="1225899" y="381838"/>
                </a:cubicBezTo>
                <a:cubicBezTo>
                  <a:pt x="1236816" y="372741"/>
                  <a:pt x="1246947" y="362610"/>
                  <a:pt x="1256044" y="351693"/>
                </a:cubicBezTo>
                <a:cubicBezTo>
                  <a:pt x="1263775" y="342415"/>
                  <a:pt x="1266711" y="329092"/>
                  <a:pt x="1276141" y="321548"/>
                </a:cubicBezTo>
                <a:cubicBezTo>
                  <a:pt x="1284412" y="314931"/>
                  <a:pt x="1297027" y="316643"/>
                  <a:pt x="1306286" y="311499"/>
                </a:cubicBezTo>
                <a:cubicBezTo>
                  <a:pt x="1404166" y="257121"/>
                  <a:pt x="1328221" y="280894"/>
                  <a:pt x="1406769" y="261258"/>
                </a:cubicBezTo>
                <a:cubicBezTo>
                  <a:pt x="1496630" y="216327"/>
                  <a:pt x="1458735" y="230537"/>
                  <a:pt x="1517301" y="211016"/>
                </a:cubicBezTo>
                <a:cubicBezTo>
                  <a:pt x="1527349" y="204317"/>
                  <a:pt x="1536410" y="195824"/>
                  <a:pt x="1547446" y="190919"/>
                </a:cubicBezTo>
                <a:cubicBezTo>
                  <a:pt x="1566804" y="182315"/>
                  <a:pt x="1590110" y="182572"/>
                  <a:pt x="1607736" y="170822"/>
                </a:cubicBezTo>
                <a:cubicBezTo>
                  <a:pt x="1694125" y="113231"/>
                  <a:pt x="1584823" y="182278"/>
                  <a:pt x="1668027" y="140677"/>
                </a:cubicBezTo>
                <a:cubicBezTo>
                  <a:pt x="1678829" y="135276"/>
                  <a:pt x="1687370" y="125982"/>
                  <a:pt x="1698172" y="120581"/>
                </a:cubicBezTo>
                <a:cubicBezTo>
                  <a:pt x="1781375" y="78979"/>
                  <a:pt x="1672071" y="148028"/>
                  <a:pt x="1758462" y="90436"/>
                </a:cubicBezTo>
                <a:cubicBezTo>
                  <a:pt x="1761811" y="80388"/>
                  <a:pt x="1761021" y="67781"/>
                  <a:pt x="1768510" y="60291"/>
                </a:cubicBezTo>
                <a:cubicBezTo>
                  <a:pt x="1779102" y="49699"/>
                  <a:pt x="1796001" y="48133"/>
                  <a:pt x="1808703" y="40194"/>
                </a:cubicBezTo>
                <a:cubicBezTo>
                  <a:pt x="1822905" y="31318"/>
                  <a:pt x="1834356" y="18358"/>
                  <a:pt x="1848897" y="10049"/>
                </a:cubicBezTo>
                <a:cubicBezTo>
                  <a:pt x="1858093" y="4794"/>
                  <a:pt x="1879042" y="0"/>
                  <a:pt x="1879042" y="0"/>
                </a:cubicBezTo>
              </a:path>
            </a:pathLst>
          </a:cu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 64"/>
          <p:cNvSpPr/>
          <p:nvPr/>
        </p:nvSpPr>
        <p:spPr>
          <a:xfrm>
            <a:off x="7789644" y="2793442"/>
            <a:ext cx="1919235" cy="1577591"/>
          </a:xfrm>
          <a:custGeom>
            <a:avLst/>
            <a:gdLst>
              <a:gd name="connsiteX0" fmla="*/ 0 w 1919235"/>
              <a:gd name="connsiteY0" fmla="*/ 1577591 h 1577591"/>
              <a:gd name="connsiteX1" fmla="*/ 60290 w 1919235"/>
              <a:gd name="connsiteY1" fmla="*/ 1537398 h 1577591"/>
              <a:gd name="connsiteX2" fmla="*/ 90435 w 1919235"/>
              <a:gd name="connsiteY2" fmla="*/ 1527349 h 1577591"/>
              <a:gd name="connsiteX3" fmla="*/ 150725 w 1919235"/>
              <a:gd name="connsiteY3" fmla="*/ 1497204 h 1577591"/>
              <a:gd name="connsiteX4" fmla="*/ 200967 w 1919235"/>
              <a:gd name="connsiteY4" fmla="*/ 1446962 h 1577591"/>
              <a:gd name="connsiteX5" fmla="*/ 221064 w 1919235"/>
              <a:gd name="connsiteY5" fmla="*/ 1416817 h 1577591"/>
              <a:gd name="connsiteX6" fmla="*/ 251209 w 1919235"/>
              <a:gd name="connsiteY6" fmla="*/ 1396721 h 1577591"/>
              <a:gd name="connsiteX7" fmla="*/ 311499 w 1919235"/>
              <a:gd name="connsiteY7" fmla="*/ 1336431 h 1577591"/>
              <a:gd name="connsiteX8" fmla="*/ 341644 w 1919235"/>
              <a:gd name="connsiteY8" fmla="*/ 1296237 h 1577591"/>
              <a:gd name="connsiteX9" fmla="*/ 361740 w 1919235"/>
              <a:gd name="connsiteY9" fmla="*/ 1266092 h 1577591"/>
              <a:gd name="connsiteX10" fmla="*/ 391886 w 1919235"/>
              <a:gd name="connsiteY10" fmla="*/ 1235947 h 1577591"/>
              <a:gd name="connsiteX11" fmla="*/ 432079 w 1919235"/>
              <a:gd name="connsiteY11" fmla="*/ 1175657 h 1577591"/>
              <a:gd name="connsiteX12" fmla="*/ 492369 w 1919235"/>
              <a:gd name="connsiteY12" fmla="*/ 1125415 h 1577591"/>
              <a:gd name="connsiteX13" fmla="*/ 542611 w 1919235"/>
              <a:gd name="connsiteY13" fmla="*/ 1065125 h 1577591"/>
              <a:gd name="connsiteX14" fmla="*/ 582804 w 1919235"/>
              <a:gd name="connsiteY14" fmla="*/ 1014883 h 1577591"/>
              <a:gd name="connsiteX15" fmla="*/ 643094 w 1919235"/>
              <a:gd name="connsiteY15" fmla="*/ 954593 h 1577591"/>
              <a:gd name="connsiteX16" fmla="*/ 673239 w 1919235"/>
              <a:gd name="connsiteY16" fmla="*/ 934496 h 1577591"/>
              <a:gd name="connsiteX17" fmla="*/ 793820 w 1919235"/>
              <a:gd name="connsiteY17" fmla="*/ 813916 h 1577591"/>
              <a:gd name="connsiteX18" fmla="*/ 823965 w 1919235"/>
              <a:gd name="connsiteY18" fmla="*/ 783771 h 1577591"/>
              <a:gd name="connsiteX19" fmla="*/ 854110 w 1919235"/>
              <a:gd name="connsiteY19" fmla="*/ 743578 h 1577591"/>
              <a:gd name="connsiteX20" fmla="*/ 894303 w 1919235"/>
              <a:gd name="connsiteY20" fmla="*/ 683288 h 1577591"/>
              <a:gd name="connsiteX21" fmla="*/ 964642 w 1919235"/>
              <a:gd name="connsiteY21" fmla="*/ 622998 h 1577591"/>
              <a:gd name="connsiteX22" fmla="*/ 1034980 w 1919235"/>
              <a:gd name="connsiteY22" fmla="*/ 572756 h 1577591"/>
              <a:gd name="connsiteX23" fmla="*/ 1105318 w 1919235"/>
              <a:gd name="connsiteY23" fmla="*/ 522514 h 1577591"/>
              <a:gd name="connsiteX24" fmla="*/ 1165609 w 1919235"/>
              <a:gd name="connsiteY24" fmla="*/ 482321 h 1577591"/>
              <a:gd name="connsiteX25" fmla="*/ 1256044 w 1919235"/>
              <a:gd name="connsiteY25" fmla="*/ 432079 h 1577591"/>
              <a:gd name="connsiteX26" fmla="*/ 1286189 w 1919235"/>
              <a:gd name="connsiteY26" fmla="*/ 401934 h 1577591"/>
              <a:gd name="connsiteX27" fmla="*/ 1346479 w 1919235"/>
              <a:gd name="connsiteY27" fmla="*/ 361740 h 1577591"/>
              <a:gd name="connsiteX28" fmla="*/ 1416817 w 1919235"/>
              <a:gd name="connsiteY28" fmla="*/ 301450 h 1577591"/>
              <a:gd name="connsiteX29" fmla="*/ 1477107 w 1919235"/>
              <a:gd name="connsiteY29" fmla="*/ 281354 h 1577591"/>
              <a:gd name="connsiteX30" fmla="*/ 1537398 w 1919235"/>
              <a:gd name="connsiteY30" fmla="*/ 231112 h 1577591"/>
              <a:gd name="connsiteX31" fmla="*/ 1567543 w 1919235"/>
              <a:gd name="connsiteY31" fmla="*/ 221063 h 1577591"/>
              <a:gd name="connsiteX32" fmla="*/ 1607736 w 1919235"/>
              <a:gd name="connsiteY32" fmla="*/ 200967 h 1577591"/>
              <a:gd name="connsiteX33" fmla="*/ 1637881 w 1919235"/>
              <a:gd name="connsiteY33" fmla="*/ 190918 h 1577591"/>
              <a:gd name="connsiteX34" fmla="*/ 1728316 w 1919235"/>
              <a:gd name="connsiteY34" fmla="*/ 140677 h 1577591"/>
              <a:gd name="connsiteX35" fmla="*/ 1788606 w 1919235"/>
              <a:gd name="connsiteY35" fmla="*/ 100483 h 1577591"/>
              <a:gd name="connsiteX36" fmla="*/ 1818751 w 1919235"/>
              <a:gd name="connsiteY36" fmla="*/ 80387 h 1577591"/>
              <a:gd name="connsiteX37" fmla="*/ 1838848 w 1919235"/>
              <a:gd name="connsiteY37" fmla="*/ 50242 h 1577591"/>
              <a:gd name="connsiteX38" fmla="*/ 1868993 w 1919235"/>
              <a:gd name="connsiteY38" fmla="*/ 40193 h 1577591"/>
              <a:gd name="connsiteX39" fmla="*/ 1919235 w 1919235"/>
              <a:gd name="connsiteY39" fmla="*/ 0 h 1577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19235" h="1577591">
                <a:moveTo>
                  <a:pt x="0" y="1577591"/>
                </a:moveTo>
                <a:cubicBezTo>
                  <a:pt x="20097" y="1564193"/>
                  <a:pt x="39176" y="1549128"/>
                  <a:pt x="60290" y="1537398"/>
                </a:cubicBezTo>
                <a:cubicBezTo>
                  <a:pt x="69549" y="1532254"/>
                  <a:pt x="80961" y="1532086"/>
                  <a:pt x="90435" y="1527349"/>
                </a:cubicBezTo>
                <a:cubicBezTo>
                  <a:pt x="168351" y="1488391"/>
                  <a:pt x="74954" y="1522463"/>
                  <a:pt x="150725" y="1497204"/>
                </a:cubicBezTo>
                <a:cubicBezTo>
                  <a:pt x="204317" y="1416817"/>
                  <a:pt x="133978" y="1513951"/>
                  <a:pt x="200967" y="1446962"/>
                </a:cubicBezTo>
                <a:cubicBezTo>
                  <a:pt x="209506" y="1438423"/>
                  <a:pt x="212524" y="1425356"/>
                  <a:pt x="221064" y="1416817"/>
                </a:cubicBezTo>
                <a:cubicBezTo>
                  <a:pt x="229603" y="1408278"/>
                  <a:pt x="242183" y="1404744"/>
                  <a:pt x="251209" y="1396721"/>
                </a:cubicBezTo>
                <a:cubicBezTo>
                  <a:pt x="272451" y="1377839"/>
                  <a:pt x="294447" y="1359168"/>
                  <a:pt x="311499" y="1336431"/>
                </a:cubicBezTo>
                <a:cubicBezTo>
                  <a:pt x="321547" y="1323033"/>
                  <a:pt x="331910" y="1309865"/>
                  <a:pt x="341644" y="1296237"/>
                </a:cubicBezTo>
                <a:cubicBezTo>
                  <a:pt x="348663" y="1286410"/>
                  <a:pt x="354009" y="1275369"/>
                  <a:pt x="361740" y="1266092"/>
                </a:cubicBezTo>
                <a:cubicBezTo>
                  <a:pt x="370838" y="1255175"/>
                  <a:pt x="383161" y="1247164"/>
                  <a:pt x="391886" y="1235947"/>
                </a:cubicBezTo>
                <a:cubicBezTo>
                  <a:pt x="406715" y="1216882"/>
                  <a:pt x="411982" y="1189055"/>
                  <a:pt x="432079" y="1175657"/>
                </a:cubicBezTo>
                <a:cubicBezTo>
                  <a:pt x="461719" y="1155896"/>
                  <a:pt x="468191" y="1154428"/>
                  <a:pt x="492369" y="1125415"/>
                </a:cubicBezTo>
                <a:cubicBezTo>
                  <a:pt x="562317" y="1041477"/>
                  <a:pt x="454542" y="1153194"/>
                  <a:pt x="542611" y="1065125"/>
                </a:cubicBezTo>
                <a:cubicBezTo>
                  <a:pt x="560074" y="1012734"/>
                  <a:pt x="539746" y="1053157"/>
                  <a:pt x="582804" y="1014883"/>
                </a:cubicBezTo>
                <a:cubicBezTo>
                  <a:pt x="604046" y="996001"/>
                  <a:pt x="619446" y="970358"/>
                  <a:pt x="643094" y="954593"/>
                </a:cubicBezTo>
                <a:cubicBezTo>
                  <a:pt x="653142" y="947894"/>
                  <a:pt x="664410" y="942736"/>
                  <a:pt x="673239" y="934496"/>
                </a:cubicBezTo>
                <a:cubicBezTo>
                  <a:pt x="714794" y="895712"/>
                  <a:pt x="753626" y="854109"/>
                  <a:pt x="793820" y="813916"/>
                </a:cubicBezTo>
                <a:cubicBezTo>
                  <a:pt x="803868" y="803868"/>
                  <a:pt x="815439" y="795139"/>
                  <a:pt x="823965" y="783771"/>
                </a:cubicBezTo>
                <a:cubicBezTo>
                  <a:pt x="834013" y="770373"/>
                  <a:pt x="844506" y="757298"/>
                  <a:pt x="854110" y="743578"/>
                </a:cubicBezTo>
                <a:cubicBezTo>
                  <a:pt x="867961" y="723791"/>
                  <a:pt x="877224" y="700367"/>
                  <a:pt x="894303" y="683288"/>
                </a:cubicBezTo>
                <a:cubicBezTo>
                  <a:pt x="980050" y="597541"/>
                  <a:pt x="861508" y="713241"/>
                  <a:pt x="964642" y="622998"/>
                </a:cubicBezTo>
                <a:cubicBezTo>
                  <a:pt x="1023330" y="571646"/>
                  <a:pt x="980708" y="590846"/>
                  <a:pt x="1034980" y="572756"/>
                </a:cubicBezTo>
                <a:cubicBezTo>
                  <a:pt x="1133032" y="507387"/>
                  <a:pt x="980618" y="609803"/>
                  <a:pt x="1105318" y="522514"/>
                </a:cubicBezTo>
                <a:cubicBezTo>
                  <a:pt x="1125105" y="508663"/>
                  <a:pt x="1144006" y="493123"/>
                  <a:pt x="1165609" y="482321"/>
                </a:cubicBezTo>
                <a:cubicBezTo>
                  <a:pt x="1194238" y="468006"/>
                  <a:pt x="1230812" y="451003"/>
                  <a:pt x="1256044" y="432079"/>
                </a:cubicBezTo>
                <a:cubicBezTo>
                  <a:pt x="1267412" y="423553"/>
                  <a:pt x="1274972" y="410658"/>
                  <a:pt x="1286189" y="401934"/>
                </a:cubicBezTo>
                <a:cubicBezTo>
                  <a:pt x="1305254" y="387105"/>
                  <a:pt x="1329400" y="378819"/>
                  <a:pt x="1346479" y="361740"/>
                </a:cubicBezTo>
                <a:cubicBezTo>
                  <a:pt x="1366590" y="341629"/>
                  <a:pt x="1391037" y="314340"/>
                  <a:pt x="1416817" y="301450"/>
                </a:cubicBezTo>
                <a:cubicBezTo>
                  <a:pt x="1435764" y="291976"/>
                  <a:pt x="1477107" y="281354"/>
                  <a:pt x="1477107" y="281354"/>
                </a:cubicBezTo>
                <a:cubicBezTo>
                  <a:pt x="1499330" y="259132"/>
                  <a:pt x="1509420" y="245102"/>
                  <a:pt x="1537398" y="231112"/>
                </a:cubicBezTo>
                <a:cubicBezTo>
                  <a:pt x="1546872" y="226375"/>
                  <a:pt x="1557807" y="225235"/>
                  <a:pt x="1567543" y="221063"/>
                </a:cubicBezTo>
                <a:cubicBezTo>
                  <a:pt x="1581311" y="215162"/>
                  <a:pt x="1593968" y="206868"/>
                  <a:pt x="1607736" y="200967"/>
                </a:cubicBezTo>
                <a:cubicBezTo>
                  <a:pt x="1617472" y="196795"/>
                  <a:pt x="1628622" y="196062"/>
                  <a:pt x="1637881" y="190918"/>
                </a:cubicBezTo>
                <a:cubicBezTo>
                  <a:pt x="1741530" y="133335"/>
                  <a:pt x="1660108" y="163412"/>
                  <a:pt x="1728316" y="140677"/>
                </a:cubicBezTo>
                <a:lnTo>
                  <a:pt x="1788606" y="100483"/>
                </a:lnTo>
                <a:lnTo>
                  <a:pt x="1818751" y="80387"/>
                </a:lnTo>
                <a:cubicBezTo>
                  <a:pt x="1825450" y="70339"/>
                  <a:pt x="1829418" y="57786"/>
                  <a:pt x="1838848" y="50242"/>
                </a:cubicBezTo>
                <a:cubicBezTo>
                  <a:pt x="1847119" y="43625"/>
                  <a:pt x="1859519" y="44930"/>
                  <a:pt x="1868993" y="40193"/>
                </a:cubicBezTo>
                <a:cubicBezTo>
                  <a:pt x="1894343" y="27517"/>
                  <a:pt x="1900543" y="18691"/>
                  <a:pt x="1919235" y="0"/>
                </a:cubicBezTo>
              </a:path>
            </a:pathLst>
          </a:cu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8" name="Straight Arrow Connector 67"/>
          <p:cNvCxnSpPr/>
          <p:nvPr/>
        </p:nvCxnSpPr>
        <p:spPr>
          <a:xfrm flipV="1">
            <a:off x="8405018" y="2831154"/>
            <a:ext cx="0" cy="977171"/>
          </a:xfrm>
          <a:prstGeom prst="straightConnector1">
            <a:avLst/>
          </a:prstGeom>
          <a:ln w="254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0" name="TextBox 69"/>
              <p:cNvSpPr txBox="1"/>
              <p:nvPr/>
            </p:nvSpPr>
            <p:spPr>
              <a:xfrm>
                <a:off x="4921974" y="5014353"/>
                <a:ext cx="48981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0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000" b="0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0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70" name="TextBox 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1974" y="5014353"/>
                <a:ext cx="489814" cy="400110"/>
              </a:xfrm>
              <a:prstGeom prst="rect">
                <a:avLst/>
              </a:prstGeom>
              <a:blipFill rotWithShape="0">
                <a:blip r:embed="rId3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1" name="TextBox 70"/>
              <p:cNvSpPr txBox="1"/>
              <p:nvPr/>
            </p:nvSpPr>
            <p:spPr>
              <a:xfrm>
                <a:off x="8403817" y="2824673"/>
                <a:ext cx="64722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≥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𝑆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71" name="TextBox 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03817" y="2824673"/>
                <a:ext cx="647228" cy="400110"/>
              </a:xfrm>
              <a:prstGeom prst="rect">
                <a:avLst/>
              </a:prstGeom>
              <a:blipFill rotWithShape="0">
                <a:blip r:embed="rId3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6" name="Straight Arrow Connector 115"/>
          <p:cNvCxnSpPr/>
          <p:nvPr/>
        </p:nvCxnSpPr>
        <p:spPr>
          <a:xfrm>
            <a:off x="5337686" y="5242787"/>
            <a:ext cx="783931" cy="0"/>
          </a:xfrm>
          <a:prstGeom prst="straightConnector1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7" name="Straight Arrow Connector 116"/>
          <p:cNvCxnSpPr/>
          <p:nvPr/>
        </p:nvCxnSpPr>
        <p:spPr>
          <a:xfrm>
            <a:off x="7347516" y="5235191"/>
            <a:ext cx="452176" cy="0"/>
          </a:xfrm>
          <a:prstGeom prst="straightConnector1">
            <a:avLst/>
          </a:prstGeom>
          <a:noFill/>
          <a:ln w="25400" cmpd="sng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8" name="Straight Arrow Connector 117"/>
          <p:cNvCxnSpPr/>
          <p:nvPr/>
        </p:nvCxnSpPr>
        <p:spPr>
          <a:xfrm>
            <a:off x="7789644" y="5235191"/>
            <a:ext cx="1675903" cy="0"/>
          </a:xfrm>
          <a:prstGeom prst="straightConnector1">
            <a:avLst/>
          </a:prstGeom>
          <a:noFill/>
          <a:ln w="25400" cmpd="sng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9" name="Straight Arrow Connector 118"/>
          <p:cNvCxnSpPr/>
          <p:nvPr/>
        </p:nvCxnSpPr>
        <p:spPr>
          <a:xfrm>
            <a:off x="6112866" y="5244462"/>
            <a:ext cx="611653" cy="0"/>
          </a:xfrm>
          <a:prstGeom prst="straightConnector1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4" name="Group 13"/>
          <p:cNvGrpSpPr/>
          <p:nvPr/>
        </p:nvGrpSpPr>
        <p:grpSpPr>
          <a:xfrm>
            <a:off x="5246249" y="930170"/>
            <a:ext cx="966803" cy="4327631"/>
            <a:chOff x="5246249" y="930170"/>
            <a:chExt cx="966803" cy="4327631"/>
          </a:xfrm>
        </p:grpSpPr>
        <p:cxnSp>
          <p:nvCxnSpPr>
            <p:cNvPr id="43" name="Straight Arrow Connector 42"/>
            <p:cNvCxnSpPr/>
            <p:nvPr/>
          </p:nvCxnSpPr>
          <p:spPr>
            <a:xfrm flipV="1">
              <a:off x="6130918" y="1507674"/>
              <a:ext cx="0" cy="3750127"/>
            </a:xfrm>
            <a:prstGeom prst="straightConnector1">
              <a:avLst/>
            </a:prstGeom>
            <a:ln w="25400" cmpd="sng">
              <a:solidFill>
                <a:schemeClr val="accent6"/>
              </a:solidFill>
              <a:prstDash val="sysDot"/>
              <a:headEnd type="triangle" w="med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TextBox 6"/>
                <p:cNvSpPr txBox="1"/>
                <p:nvPr/>
              </p:nvSpPr>
              <p:spPr>
                <a:xfrm>
                  <a:off x="5246249" y="930170"/>
                  <a:ext cx="966803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1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𝓐</m:t>
                          </m:r>
                        </m:e>
                        <m:sub>
                          <m:r>
                            <a:rPr lang="en-US" sz="1600" b="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a14:m>
                  <a:r>
                    <a:rPr lang="en-US" sz="1600" dirty="0" smtClean="0">
                      <a:solidFill>
                        <a:schemeClr val="accent6">
                          <a:lumMod val="75000"/>
                        </a:schemeClr>
                      </a:solidFill>
                    </a:rPr>
                    <a:t> can </a:t>
                  </a:r>
                </a:p>
                <a:p>
                  <a:r>
                    <a:rPr lang="en-US" sz="1600" dirty="0" smtClean="0">
                      <a:solidFill>
                        <a:schemeClr val="accent6">
                          <a:lumMod val="75000"/>
                        </a:schemeClr>
                      </a:solidFill>
                    </a:rPr>
                    <a:t>approach</a:t>
                  </a:r>
                  <a:endParaRPr lang="en-US" sz="1600" dirty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mc:Choice>
          <mc:Fallback xmlns="">
            <p:sp>
              <p:nvSpPr>
                <p:cNvPr id="7" name="TextBox 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246249" y="930170"/>
                  <a:ext cx="966803" cy="584775"/>
                </a:xfrm>
                <a:prstGeom prst="rect">
                  <a:avLst/>
                </a:prstGeom>
                <a:blipFill rotWithShape="0">
                  <a:blip r:embed="rId45"/>
                  <a:stretch>
                    <a:fillRect l="-3797" t="-3125" r="-1266" b="-125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3" name="Group 12"/>
          <p:cNvGrpSpPr/>
          <p:nvPr/>
        </p:nvGrpSpPr>
        <p:grpSpPr>
          <a:xfrm>
            <a:off x="6159299" y="936119"/>
            <a:ext cx="1149545" cy="4321682"/>
            <a:chOff x="6159299" y="936119"/>
            <a:chExt cx="1149545" cy="4321682"/>
          </a:xfrm>
        </p:grpSpPr>
        <p:cxnSp>
          <p:nvCxnSpPr>
            <p:cNvPr id="31" name="Straight Arrow Connector 30"/>
            <p:cNvCxnSpPr/>
            <p:nvPr/>
          </p:nvCxnSpPr>
          <p:spPr>
            <a:xfrm flipV="1">
              <a:off x="6718070" y="1477225"/>
              <a:ext cx="0" cy="3780576"/>
            </a:xfrm>
            <a:prstGeom prst="straightConnector1">
              <a:avLst/>
            </a:prstGeom>
            <a:ln w="25400" cmpd="sng">
              <a:solidFill>
                <a:schemeClr val="tx1"/>
              </a:solidFill>
              <a:prstDash val="sysDot"/>
              <a:headEnd type="triangle" w="med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9" name="TextBox 68"/>
                <p:cNvSpPr txBox="1"/>
                <p:nvPr/>
              </p:nvSpPr>
              <p:spPr>
                <a:xfrm>
                  <a:off x="6159299" y="936119"/>
                  <a:ext cx="1149545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en-US" sz="16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b="1" i="1">
                                <a:latin typeface="Cambria Math" panose="02040503050406030204" pitchFamily="18" charset="0"/>
                              </a:rPr>
                              <m:t>𝓐</m:t>
                            </m:r>
                          </m:e>
                          <m:sub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r>
                    <a:rPr lang="en-US" sz="1600" dirty="0" smtClean="0"/>
                    <a:t/>
                  </a:r>
                  <a:br>
                    <a:rPr lang="en-US" sz="1600" dirty="0" smtClean="0"/>
                  </a:br>
                  <a:r>
                    <a:rPr lang="en-US" sz="1600" dirty="0" smtClean="0"/>
                    <a:t>approaches</a:t>
                  </a:r>
                  <a:endParaRPr lang="en-US" sz="1600" dirty="0"/>
                </a:p>
              </p:txBody>
            </p:sp>
          </mc:Choice>
          <mc:Fallback xmlns="">
            <p:sp>
              <p:nvSpPr>
                <p:cNvPr id="69" name="TextBox 6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59299" y="936119"/>
                  <a:ext cx="1149545" cy="584775"/>
                </a:xfrm>
                <a:prstGeom prst="rect">
                  <a:avLst/>
                </a:prstGeom>
                <a:blipFill rotWithShape="0">
                  <a:blip r:embed="rId46"/>
                  <a:stretch>
                    <a:fillRect l="-2646" r="-529" b="-1368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2" name="Group 11"/>
          <p:cNvGrpSpPr/>
          <p:nvPr/>
        </p:nvGrpSpPr>
        <p:grpSpPr>
          <a:xfrm>
            <a:off x="7179266" y="929292"/>
            <a:ext cx="737702" cy="4328509"/>
            <a:chOff x="7179266" y="929292"/>
            <a:chExt cx="737702" cy="4328509"/>
          </a:xfrm>
        </p:grpSpPr>
        <p:cxnSp>
          <p:nvCxnSpPr>
            <p:cNvPr id="32" name="Straight Arrow Connector 31"/>
            <p:cNvCxnSpPr/>
            <p:nvPr/>
          </p:nvCxnSpPr>
          <p:spPr>
            <a:xfrm flipV="1">
              <a:off x="7327672" y="1477225"/>
              <a:ext cx="0" cy="3780576"/>
            </a:xfrm>
            <a:prstGeom prst="straightConnector1">
              <a:avLst/>
            </a:prstGeom>
            <a:ln w="25400" cmpd="sng">
              <a:solidFill>
                <a:schemeClr val="tx1"/>
              </a:solidFill>
              <a:prstDash val="sysDot"/>
              <a:headEnd type="triangle" w="med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2" name="TextBox 71"/>
                <p:cNvSpPr txBox="1"/>
                <p:nvPr/>
              </p:nvSpPr>
              <p:spPr>
                <a:xfrm>
                  <a:off x="7179266" y="929292"/>
                  <a:ext cx="737702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b="1" i="1" smtClean="0">
                                <a:latin typeface="Cambria Math" panose="02040503050406030204" pitchFamily="18" charset="0"/>
                              </a:rPr>
                              <m:t>𝓐</m:t>
                            </m:r>
                          </m:e>
                          <m:sub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oMath>
                    </m:oMathPara>
                  </a14:m>
                  <a:r>
                    <a:rPr lang="en-US" sz="1600" dirty="0" smtClean="0"/>
                    <a:t/>
                  </a:r>
                  <a:br>
                    <a:rPr lang="en-US" sz="1600" dirty="0" smtClean="0"/>
                  </a:br>
                  <a:r>
                    <a:rPr lang="en-US" sz="1600" dirty="0" smtClean="0"/>
                    <a:t>misses</a:t>
                  </a:r>
                  <a:endParaRPr lang="en-US" sz="1600" dirty="0"/>
                </a:p>
              </p:txBody>
            </p:sp>
          </mc:Choice>
          <mc:Fallback xmlns="">
            <p:sp>
              <p:nvSpPr>
                <p:cNvPr id="72" name="TextBox 7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179266" y="929292"/>
                  <a:ext cx="737702" cy="584775"/>
                </a:xfrm>
                <a:prstGeom prst="rect">
                  <a:avLst/>
                </a:prstGeom>
                <a:blipFill rotWithShape="0">
                  <a:blip r:embed="rId47"/>
                  <a:stretch>
                    <a:fillRect l="-4959" r="-2479" b="-125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6" name="Group 15"/>
          <p:cNvGrpSpPr/>
          <p:nvPr/>
        </p:nvGrpSpPr>
        <p:grpSpPr>
          <a:xfrm>
            <a:off x="7790565" y="923884"/>
            <a:ext cx="1085559" cy="4323869"/>
            <a:chOff x="7790565" y="923884"/>
            <a:chExt cx="1085559" cy="4323869"/>
          </a:xfrm>
        </p:grpSpPr>
        <p:cxnSp>
          <p:nvCxnSpPr>
            <p:cNvPr id="52" name="Straight Arrow Connector 51"/>
            <p:cNvCxnSpPr/>
            <p:nvPr/>
          </p:nvCxnSpPr>
          <p:spPr>
            <a:xfrm flipV="1">
              <a:off x="7790565" y="1507674"/>
              <a:ext cx="0" cy="3740079"/>
            </a:xfrm>
            <a:prstGeom prst="straightConnector1">
              <a:avLst/>
            </a:prstGeom>
            <a:ln w="25400" cmpd="sng">
              <a:solidFill>
                <a:schemeClr val="accent6"/>
              </a:solidFill>
              <a:prstDash val="sysDot"/>
              <a:headEnd type="triangle" w="med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3" name="TextBox 72"/>
                <p:cNvSpPr txBox="1"/>
                <p:nvPr/>
              </p:nvSpPr>
              <p:spPr>
                <a:xfrm>
                  <a:off x="7808345" y="923884"/>
                  <a:ext cx="1067779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1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𝓐</m:t>
                          </m:r>
                        </m:e>
                        <m:sub>
                          <m:r>
                            <a:rPr lang="en-US" sz="1600" b="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sz="1600" i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a14:m>
                  <a:r>
                    <a:rPr lang="en-US" sz="1600" dirty="0" smtClean="0">
                      <a:solidFill>
                        <a:schemeClr val="accent6">
                          <a:lumMod val="75000"/>
                        </a:schemeClr>
                      </a:solidFill>
                    </a:rPr>
                    <a:t>can</a:t>
                  </a:r>
                </a:p>
                <a:p>
                  <a:r>
                    <a:rPr lang="en-US" sz="1600" dirty="0" smtClean="0">
                      <a:solidFill>
                        <a:schemeClr val="accent6">
                          <a:lumMod val="75000"/>
                        </a:schemeClr>
                      </a:solidFill>
                    </a:rPr>
                    <a:t>approach</a:t>
                  </a:r>
                  <a:endParaRPr lang="en-US" sz="1600" dirty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mc:Choice>
          <mc:Fallback xmlns="">
            <p:sp>
              <p:nvSpPr>
                <p:cNvPr id="73" name="TextBox 7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808345" y="923884"/>
                  <a:ext cx="1067779" cy="584775"/>
                </a:xfrm>
                <a:prstGeom prst="rect">
                  <a:avLst/>
                </a:prstGeom>
                <a:blipFill rotWithShape="0">
                  <a:blip r:embed="rId48"/>
                  <a:stretch>
                    <a:fillRect l="-3429" t="-3158" b="-1368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t>104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6" name="Table 65"/>
              <p:cNvGraphicFramePr>
                <a:graphicFrameLocks noGrp="1"/>
              </p:cNvGraphicFramePr>
              <p:nvPr>
                <p:extLst/>
              </p:nvPr>
            </p:nvGraphicFramePr>
            <p:xfrm>
              <a:off x="5959060" y="5634357"/>
              <a:ext cx="2675785" cy="1188720"/>
            </p:xfrm>
            <a:graphic>
              <a:graphicData uri="http://schemas.openxmlformats.org/drawingml/2006/table">
                <a:tbl>
                  <a:tblPr firstRow="1" bandRow="1">
                    <a:tableStyleId>{616DA210-FB5B-4158-B5E0-FEB733F419BA}</a:tableStyleId>
                  </a:tblPr>
                  <a:tblGrid>
                    <a:gridCol w="768102"/>
                    <a:gridCol w="1907683"/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 dirty="0" smtClean="0">
                                    <a:latin typeface="Cambria Math" panose="02040503050406030204" pitchFamily="18" charset="0"/>
                                  </a:rPr>
                                  <m:t>𝒒</m:t>
                                </m:r>
                              </m:oMath>
                            </m:oMathPara>
                          </a14:m>
                          <a:endParaRPr lang="en-US" sz="2000" b="1"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⟨"/>
                                    <m:endChr m:val="⟩"/>
                                    <m:ctrlPr>
                                      <a:rPr lang="en-US" sz="20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0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𝐀𝐩𝐩</m:t>
                                    </m:r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sz="2000" b="1" i="0" smtClean="0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𝐀𝐩𝐩</m:t>
                                    </m:r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sz="2000" b="1" i="0" smtClean="0">
                                        <a:solidFill>
                                          <a:schemeClr val="accent1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𝐀𝐩𝐩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 smtClean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 dirty="0" smtClean="0">
                                    <a:latin typeface="Cambria Math" panose="02040503050406030204" pitchFamily="18" charset="0"/>
                                  </a:rPr>
                                  <m:t>𝒏𝒆𝒙𝒕</m:t>
                                </m:r>
                              </m:oMath>
                            </m:oMathPara>
                          </a14:m>
                          <a:endParaRPr lang="en-US" sz="2000" b="1"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⟨"/>
                                    <m:endChr m:val="⟩"/>
                                    <m:ctrlPr>
                                      <a:rPr lang="en-US" sz="20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0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sz="2000" b="0" i="1" smtClean="0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sz="2000" b="0" i="0" smtClean="0">
                                        <a:solidFill>
                                          <a:schemeClr val="accent1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NULL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 dirty="0" smtClean="0">
                                    <a:latin typeface="Cambria Math" panose="02040503050406030204" pitchFamily="18" charset="0"/>
                                  </a:rPr>
                                  <m:t>𝒍𝒂𝒔𝒕</m:t>
                                </m:r>
                              </m:oMath>
                            </m:oMathPara>
                          </a14:m>
                          <a:endParaRPr lang="en-US" sz="2000" b="1"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dirty="0" smtClean="0"/>
                            <a:t>1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6" name="Table 6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83701292"/>
                  </p:ext>
                </p:extLst>
              </p:nvPr>
            </p:nvGraphicFramePr>
            <p:xfrm>
              <a:off x="5959060" y="5634357"/>
              <a:ext cx="2675785" cy="1188720"/>
            </p:xfrm>
            <a:graphic>
              <a:graphicData uri="http://schemas.openxmlformats.org/drawingml/2006/table">
                <a:tbl>
                  <a:tblPr firstRow="1" bandRow="1">
                    <a:tableStyleId>{616DA210-FB5B-4158-B5E0-FEB733F419BA}</a:tableStyleId>
                  </a:tblPr>
                  <a:tblGrid>
                    <a:gridCol w="768102"/>
                    <a:gridCol w="1907683"/>
                  </a:tblGrid>
                  <a:tr h="3962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58"/>
                          <a:stretch>
                            <a:fillRect r="-250000" b="-2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58"/>
                          <a:stretch>
                            <a:fillRect l="-40127" r="-318" b="-227692"/>
                          </a:stretch>
                        </a:blipFill>
                      </a:tcPr>
                    </a:tc>
                  </a:tr>
                  <a:tr h="3962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58"/>
                          <a:stretch>
                            <a:fillRect t="-98485" r="-250000" b="-12424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58"/>
                          <a:stretch>
                            <a:fillRect l="-40127" t="-98485" r="-318" b="-124242"/>
                          </a:stretch>
                        </a:blipFill>
                      </a:tcPr>
                    </a:tc>
                  </a:tr>
                  <a:tr h="3962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58"/>
                          <a:stretch>
                            <a:fillRect t="-201538" r="-250000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dirty="0" smtClean="0"/>
                            <a:t>1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4" name="Oval 73"/>
              <p:cNvSpPr/>
              <p:nvPr/>
            </p:nvSpPr>
            <p:spPr>
              <a:xfrm>
                <a:off x="787049" y="5672514"/>
                <a:ext cx="1748388" cy="964216"/>
              </a:xfrm>
              <a:prstGeom prst="ellipse">
                <a:avLst/>
              </a:prstGeom>
              <a:noFill/>
              <a:ln w="317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𝐑𝐮𝐧</m:t>
                      </m:r>
                    </m:oMath>
                  </m:oMathPara>
                </a14:m>
                <a:endParaRPr lang="en-US" sz="2000" b="1" dirty="0" smtClean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74" name="Oval 7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049" y="5672514"/>
                <a:ext cx="1748388" cy="964216"/>
              </a:xfrm>
              <a:prstGeom prst="ellipse">
                <a:avLst/>
              </a:prstGeom>
              <a:blipFill rotWithShape="0">
                <a:blip r:embed="rId49"/>
                <a:stretch>
                  <a:fillRect/>
                </a:stretch>
              </a:blipFill>
              <a:ln w="31750">
                <a:solidFill>
                  <a:schemeClr val="bg1">
                    <a:lumMod val="8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5" name="Oval 74"/>
          <p:cNvSpPr/>
          <p:nvPr/>
        </p:nvSpPr>
        <p:spPr>
          <a:xfrm>
            <a:off x="787049" y="4380081"/>
            <a:ext cx="1761104" cy="964216"/>
          </a:xfrm>
          <a:prstGeom prst="ellipse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prstClr val="black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6" name="Oval 75"/>
              <p:cNvSpPr/>
              <p:nvPr/>
            </p:nvSpPr>
            <p:spPr>
              <a:xfrm>
                <a:off x="787049" y="3008487"/>
                <a:ext cx="1761104" cy="964216"/>
              </a:xfrm>
              <a:prstGeom prst="ellipse">
                <a:avLst/>
              </a:prstGeom>
              <a:noFill/>
              <a:ln w="317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𝐇𝐨𝐥𝐝</m:t>
                      </m:r>
                    </m:oMath>
                  </m:oMathPara>
                </a14:m>
                <a:endParaRPr lang="en-US" sz="2000" b="1" dirty="0" smtClean="0">
                  <a:solidFill>
                    <a:schemeClr val="tx1"/>
                  </a:solidFill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en-US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a:rPr lang="en-US" sz="2000" i="1" dirty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sz="2000" i="1" dirty="0">
                          <a:solidFill>
                            <a:schemeClr val="tx1"/>
                          </a:solidFill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en-US" sz="2000" dirty="0" smtClean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76" name="Oval 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049" y="3008487"/>
                <a:ext cx="1761104" cy="964216"/>
              </a:xfrm>
              <a:prstGeom prst="ellipse">
                <a:avLst/>
              </a:prstGeom>
              <a:blipFill rotWithShape="0">
                <a:blip r:embed="rId50"/>
                <a:stretch>
                  <a:fillRect/>
                </a:stretch>
              </a:blipFill>
              <a:ln w="317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7" name="Oval 76"/>
              <p:cNvSpPr/>
              <p:nvPr/>
            </p:nvSpPr>
            <p:spPr>
              <a:xfrm>
                <a:off x="787049" y="1408287"/>
                <a:ext cx="1761104" cy="964216"/>
              </a:xfrm>
              <a:prstGeom prst="ellipse">
                <a:avLst/>
              </a:prstGeom>
              <a:noFill/>
              <a:ln w="317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𝐅𝐥𝐲</m:t>
                      </m:r>
                    </m:oMath>
                  </m:oMathPara>
                </a14:m>
                <a:endParaRPr lang="en-US" sz="2000" b="1" dirty="0" smtClean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77" name="Oval 7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049" y="1408287"/>
                <a:ext cx="1761104" cy="964216"/>
              </a:xfrm>
              <a:prstGeom prst="ellipse">
                <a:avLst/>
              </a:prstGeom>
              <a:blipFill rotWithShape="0">
                <a:blip r:embed="rId51"/>
                <a:stretch>
                  <a:fillRect/>
                </a:stretch>
              </a:blipFill>
              <a:ln w="31750">
                <a:solidFill>
                  <a:schemeClr val="bg1">
                    <a:lumMod val="8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8" name="Straight Arrow Connector 77"/>
          <p:cNvCxnSpPr>
            <a:stCxn id="76" idx="4"/>
            <a:endCxn id="75" idx="0"/>
          </p:cNvCxnSpPr>
          <p:nvPr/>
        </p:nvCxnSpPr>
        <p:spPr>
          <a:xfrm>
            <a:off x="1667601" y="3972703"/>
            <a:ext cx="0" cy="407378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/>
          <p:cNvCxnSpPr>
            <a:stCxn id="75" idx="7"/>
            <a:endCxn id="76" idx="5"/>
          </p:cNvCxnSpPr>
          <p:nvPr/>
        </p:nvCxnSpPr>
        <p:spPr>
          <a:xfrm flipV="1">
            <a:off x="2290245" y="3831497"/>
            <a:ext cx="0" cy="689790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/>
          <p:cNvCxnSpPr>
            <a:stCxn id="77" idx="4"/>
            <a:endCxn id="76" idx="0"/>
          </p:cNvCxnSpPr>
          <p:nvPr/>
        </p:nvCxnSpPr>
        <p:spPr>
          <a:xfrm>
            <a:off x="1667601" y="2372503"/>
            <a:ext cx="0" cy="635984"/>
          </a:xfrm>
          <a:prstGeom prst="straightConnector1">
            <a:avLst/>
          </a:prstGeom>
          <a:ln w="44450">
            <a:solidFill>
              <a:schemeClr val="bg1">
                <a:lumMod val="8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>
            <a:endCxn id="74" idx="0"/>
          </p:cNvCxnSpPr>
          <p:nvPr/>
        </p:nvCxnSpPr>
        <p:spPr>
          <a:xfrm>
            <a:off x="1661243" y="5344297"/>
            <a:ext cx="0" cy="328217"/>
          </a:xfrm>
          <a:prstGeom prst="straightConnector1">
            <a:avLst/>
          </a:prstGeom>
          <a:ln w="44450">
            <a:solidFill>
              <a:schemeClr val="bg1">
                <a:lumMod val="8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2" name="TextBox 81"/>
              <p:cNvSpPr txBox="1"/>
              <p:nvPr/>
            </p:nvSpPr>
            <p:spPr>
              <a:xfrm>
                <a:off x="182682" y="2372503"/>
                <a:ext cx="159315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/>
                        </a:rPr>
                        <m:t>𝑛𝑒𝑥</m:t>
                      </m:r>
                      <m:sSub>
                        <m:sSubPr>
                          <m:ctrlPr>
                            <a:rPr lang="en-US" b="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/>
                            </a:rPr>
                            <m:t>𝑡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/>
                        </a:rPr>
                        <m:t>:=</m:t>
                      </m:r>
                      <m:r>
                        <a:rPr lang="en-US" b="0" i="1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/>
                        </a:rPr>
                        <m:t>𝑙𝑎𝑠𝑡</m:t>
                      </m:r>
                    </m:oMath>
                  </m:oMathPara>
                </a14:m>
                <a:endParaRPr lang="en-US" b="0" dirty="0" smtClean="0">
                  <a:solidFill>
                    <a:schemeClr val="bg1">
                      <a:lumMod val="85000"/>
                    </a:schemeClr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/>
                        </a:rPr>
                        <m:t>𝑙𝑎𝑠𝑡</m:t>
                      </m:r>
                      <m:r>
                        <a:rPr lang="en-US" b="0" i="1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/>
                        </a:rPr>
                        <m:t> ≔</m:t>
                      </m:r>
                      <m:r>
                        <a:rPr lang="en-US" b="0" i="1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/>
                        </a:rPr>
                        <m:t>𝑖</m:t>
                      </m:r>
                    </m:oMath>
                  </m:oMathPara>
                </a14:m>
                <a:endParaRPr lang="en-US" b="0" dirty="0" smtClean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82" name="TextBox 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682" y="2372503"/>
                <a:ext cx="1593150" cy="646331"/>
              </a:xfrm>
              <a:prstGeom prst="rect">
                <a:avLst/>
              </a:prstGeom>
              <a:blipFill rotWithShape="0">
                <a:blip r:embed="rId5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3" name="Rectangle 82"/>
              <p:cNvSpPr/>
              <p:nvPr/>
            </p:nvSpPr>
            <p:spPr>
              <a:xfrm>
                <a:off x="134240" y="3989483"/>
                <a:ext cx="1575221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/>
                        </a:rPr>
                        <m:t>𝑥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𝑛</m:t>
                              </m:r>
                              <m:r>
                                <a:rPr lang="en-US" b="0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𝑒𝑥𝑡</m:t>
                              </m:r>
                            </m:e>
                            <m:sub>
                              <m:r>
                                <a:rPr lang="en-US" i="1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en-US" i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/>
                        </a:rPr>
                        <m:t>≥</m:t>
                      </m:r>
                      <m:r>
                        <a:rPr lang="en-US" i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𝐺</m:t>
                      </m:r>
                    </m:oMath>
                  </m:oMathPara>
                </a14:m>
                <a:endParaRPr lang="en-US" i="1" dirty="0" smtClean="0">
                  <a:solidFill>
                    <a:schemeClr val="accent6">
                      <a:lumMod val="75000"/>
                    </a:schemeClr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83" name="Rectangle 8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240" y="3989483"/>
                <a:ext cx="1575221" cy="369332"/>
              </a:xfrm>
              <a:prstGeom prst="rect">
                <a:avLst/>
              </a:prstGeom>
              <a:blipFill rotWithShape="0">
                <a:blip r:embed="rId53"/>
                <a:stretch>
                  <a:fillRect b="-16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5" name="TextBox 84"/>
              <p:cNvSpPr txBox="1"/>
              <p:nvPr/>
            </p:nvSpPr>
            <p:spPr>
              <a:xfrm>
                <a:off x="2326751" y="2560345"/>
                <a:ext cx="3138039" cy="20759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/>
                        </a:rPr>
                        <m:t>𝐿</m:t>
                      </m:r>
                    </m:oMath>
                  </m:oMathPara>
                </a14:m>
                <a:endParaRPr lang="en-US" b="0" dirty="0" smtClean="0">
                  <a:solidFill>
                    <a:schemeClr val="accent6"/>
                  </a:solidFill>
                </a:endParaRPr>
              </a:p>
              <a:p>
                <a:pPr defTabSz="461963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1" i="0" smtClean="0">
                          <a:latin typeface="Cambria Math" panose="02040503050406030204" pitchFamily="18" charset="0"/>
                        </a:rPr>
                        <m:t>𝐟𝐨𝐫</m:t>
                      </m:r>
                      <m:r>
                        <a:rPr lang="en-US" b="1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1" i="0" smtClean="0">
                          <a:latin typeface="Cambria Math" panose="02040503050406030204" pitchFamily="18" charset="0"/>
                        </a:rPr>
                        <m:t>𝐞𝐚𝐜𝐡</m:t>
                      </m:r>
                      <m:r>
                        <a:rPr lang="en-US" b="1" i="0" smtClean="0"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en-US" b="0" i="1" smtClean="0">
                          <a:latin typeface="Cambria Math"/>
                        </a:rPr>
                        <m:t>𝑗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∈{1,…,</m:t>
                      </m:r>
                      <m:r>
                        <m:rPr>
                          <m:sty m:val="p"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N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}</m:t>
                      </m:r>
                    </m:oMath>
                  </m:oMathPara>
                </a14:m>
                <a:endParaRPr lang="en-US" b="0" i="1" dirty="0" smtClean="0">
                  <a:latin typeface="Cambria Math"/>
                </a:endParaRPr>
              </a:p>
              <a:p>
                <a:pPr defTabSz="461963"/>
                <a:r>
                  <a:rPr lang="en-US" b="1" dirty="0" smtClean="0"/>
                  <a:t>	</a:t>
                </a:r>
                <a14:m>
                  <m:oMath xmlns:m="http://schemas.openxmlformats.org/officeDocument/2006/math">
                    <m:r>
                      <a:rPr lang="en-US" b="1" i="0" smtClean="0">
                        <a:latin typeface="Cambria Math"/>
                      </a:rPr>
                      <m:t>𝐢𝐟</m:t>
                    </m:r>
                    <m:r>
                      <a:rPr lang="en-US" b="0" i="1" smtClean="0">
                        <a:latin typeface="Cambria Math"/>
                      </a:rPr>
                      <m:t> </m:t>
                    </m:r>
                    <m:r>
                      <a:rPr lang="en-US" b="0" i="1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/>
                      </a:rPr>
                      <m:t>𝑛𝑒𝑥</m:t>
                    </m:r>
                    <m:sSub>
                      <m:sSubPr>
                        <m:ctrlPr>
                          <a:rPr lang="en-US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</a:rPr>
                          <m:t>𝑡</m:t>
                        </m:r>
                      </m:e>
                      <m:sub>
                        <m:r>
                          <a:rPr lang="en-US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</a:rPr>
                          <m:t>𝑗</m:t>
                        </m:r>
                      </m:sub>
                    </m:sSub>
                    <m:r>
                      <a:rPr lang="en-US" b="0" i="1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/>
                      </a:rPr>
                      <m:t>=</m:t>
                    </m:r>
                    <m:r>
                      <a:rPr lang="en-US" b="0" i="1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/>
                      </a:rPr>
                      <m:t>𝑖</m:t>
                    </m:r>
                    <m:r>
                      <a:rPr lang="en-US" b="0" i="1" smtClean="0">
                        <a:latin typeface="Cambria Math"/>
                      </a:rPr>
                      <m:t> </m:t>
                    </m:r>
                  </m:oMath>
                </a14:m>
                <a:endParaRPr lang="en-US" b="0" i="1" dirty="0" smtClean="0">
                  <a:latin typeface="Cambria Math"/>
                </a:endParaRPr>
              </a:p>
              <a:p>
                <a:pPr defTabSz="461963"/>
                <a:r>
                  <a:rPr lang="en-US" b="1" dirty="0" smtClean="0"/>
                  <a:t>	</a:t>
                </a:r>
                <a14:m>
                  <m:oMath xmlns:m="http://schemas.openxmlformats.org/officeDocument/2006/math">
                    <m:r>
                      <a:rPr lang="en-US" b="1" i="0" smtClean="0">
                        <a:latin typeface="Cambria Math"/>
                      </a:rPr>
                      <m:t>𝐭𝐡𝐞𝐧</m:t>
                    </m:r>
                    <m:r>
                      <a:rPr lang="en-US" b="0" i="1" smtClean="0">
                        <a:latin typeface="Cambria Math"/>
                      </a:rPr>
                      <m:t> </m:t>
                    </m:r>
                    <m:r>
                      <a:rPr lang="en-US" b="0" i="1" smtClean="0">
                        <a:solidFill>
                          <a:srgbClr val="C00000"/>
                        </a:solidFill>
                        <a:latin typeface="Cambria Math"/>
                      </a:rPr>
                      <m:t>𝑛𝑒𝑥</m:t>
                    </m:r>
                    <m:sSub>
                      <m:sSubPr>
                        <m:ctrlPr>
                          <a:rPr lang="en-US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𝑡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𝑗</m:t>
                        </m:r>
                      </m:sub>
                    </m:sSub>
                    <m:r>
                      <a:rPr lang="en-US" b="0" i="1" smtClean="0">
                        <a:solidFill>
                          <a:srgbClr val="C00000"/>
                        </a:solidFill>
                        <a:latin typeface="Cambria Math"/>
                      </a:rPr>
                      <m:t>≔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rgbClr val="C00000"/>
                        </a:solidFill>
                        <a:latin typeface="Cambria Math"/>
                      </a:rPr>
                      <m:t>NULL</m:t>
                    </m:r>
                  </m:oMath>
                </a14:m>
                <a:endParaRPr lang="en-US" b="0" dirty="0" smtClean="0"/>
              </a:p>
              <a:p>
                <a:pPr defTabSz="461963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1" i="0" smtClean="0">
                          <a:latin typeface="Cambria Math" panose="02040503050406030204" pitchFamily="18" charset="0"/>
                        </a:rPr>
                        <m:t>𝐢</m:t>
                      </m:r>
                      <m:r>
                        <a:rPr lang="en-US" b="1" i="0" smtClean="0">
                          <a:latin typeface="Cambria Math"/>
                        </a:rPr>
                        <m:t>𝐟</m:t>
                      </m:r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n-US" b="0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/>
                        </a:rPr>
                        <m:t>𝑙𝑎𝑠𝑡</m:t>
                      </m:r>
                      <m:r>
                        <a:rPr lang="en-US" b="0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/>
                        </a:rPr>
                        <m:t>≠</m:t>
                      </m:r>
                      <m:r>
                        <a:rPr lang="en-US" b="0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/>
                        </a:rPr>
                        <m:t>𝑖</m:t>
                      </m:r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n-US" b="1" i="0" smtClean="0">
                          <a:latin typeface="Cambria Math"/>
                        </a:rPr>
                        <m:t>𝐭𝐡𝐞𝐧</m:t>
                      </m:r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𝑛𝑒𝑥</m:t>
                      </m:r>
                      <m:sSub>
                        <m:sSubPr>
                          <m:ctrlPr>
                            <a:rPr lang="en-US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𝑡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≔</m:t>
                      </m:r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𝑙𝑎𝑠𝑡</m:t>
                      </m:r>
                    </m:oMath>
                  </m:oMathPara>
                </a14:m>
                <a:endParaRPr lang="en-US" b="0" dirty="0" smtClean="0"/>
              </a:p>
              <a:p>
                <a:pPr defTabSz="461963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𝑙𝑎𝑠𝑡</m:t>
                      </m:r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:</m:t>
                      </m:r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=</m:t>
                      </m:r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𝑖</m:t>
                      </m:r>
                    </m:oMath>
                  </m:oMathPara>
                </a14:m>
                <a:endParaRPr lang="en-US" b="0" dirty="0" smtClean="0">
                  <a:solidFill>
                    <a:srgbClr val="C00000"/>
                  </a:solidFill>
                </a:endParaRPr>
              </a:p>
              <a:p>
                <a:pPr defTabSz="461963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i="1">
                          <a:solidFill>
                            <a:srgbClr val="C00000"/>
                          </a:solidFill>
                          <a:latin typeface="Cambria Math"/>
                        </a:rPr>
                        <m:t>≔0</m:t>
                      </m:r>
                    </m:oMath>
                  </m:oMathPara>
                </a14:m>
                <a:endParaRPr lang="en-US" b="0" dirty="0" smtClean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85" name="TextBox 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6751" y="2560345"/>
                <a:ext cx="3138039" cy="2075953"/>
              </a:xfrm>
              <a:prstGeom prst="rect">
                <a:avLst/>
              </a:prstGeom>
              <a:blipFill rotWithShape="0">
                <a:blip r:embed="rId5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6" name="Rectangle 85"/>
              <p:cNvSpPr/>
              <p:nvPr/>
            </p:nvSpPr>
            <p:spPr>
              <a:xfrm>
                <a:off x="628650" y="4325401"/>
                <a:ext cx="2161622" cy="1015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dirty="0">
                          <a:latin typeface="Cambria Math" panose="02040503050406030204" pitchFamily="18" charset="0"/>
                        </a:rPr>
                        <m:t>𝐀𝐩𝐩</m:t>
                      </m:r>
                    </m:oMath>
                  </m:oMathPara>
                </a14:m>
                <a:endParaRPr lang="en-US" sz="2000" b="1" dirty="0"/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000" i="1">
                                  <a:latin typeface="Cambria Math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a:rPr lang="en-US" sz="2000" i="1" dirty="0"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sz="2000" i="1" dirty="0">
                          <a:latin typeface="Cambria Math" panose="02040503050406030204" pitchFamily="18" charset="0"/>
                        </a:rPr>
                        <m:t>∈[</m:t>
                      </m:r>
                      <m:sSub>
                        <m:sSubPr>
                          <m:ctrlPr>
                            <a:rPr lang="en-US" sz="2000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 dirty="0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US" sz="2000" i="1" dirty="0">
                              <a:latin typeface="Cambria Math" panose="02040503050406030204" pitchFamily="18" charset="0"/>
                            </a:rPr>
                            <m:t>𝐿</m:t>
                          </m:r>
                        </m:sub>
                      </m:sSub>
                      <m:r>
                        <a:rPr lang="en-US" sz="2000" i="1" dirty="0">
                          <a:latin typeface="Cambria Math"/>
                        </a:rPr>
                        <m:t>,</m:t>
                      </m:r>
                      <m:sSub>
                        <m:sSubPr>
                          <m:ctrlPr>
                            <a:rPr lang="en-US" sz="2000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 dirty="0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US" sz="2000" i="1" dirty="0">
                              <a:latin typeface="Cambria Math" panose="02040503050406030204" pitchFamily="18" charset="0"/>
                            </a:rPr>
                            <m:t>𝑈</m:t>
                          </m:r>
                        </m:sub>
                      </m:sSub>
                      <m:r>
                        <a:rPr lang="en-US" sz="2000" i="1" dirty="0">
                          <a:latin typeface="Cambria Math"/>
                        </a:rPr>
                        <m:t>]</m:t>
                      </m:r>
                    </m:oMath>
                  </m:oMathPara>
                </a14:m>
                <a:endParaRPr lang="en-US" sz="2000" dirty="0"/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sz="2000" i="1"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sz="2000" i="1">
                          <a:latin typeface="Cambria Math"/>
                        </a:rPr>
                        <m:t>≤</m:t>
                      </m:r>
                      <m:r>
                        <a:rPr lang="en-US" sz="2000" i="1">
                          <a:latin typeface="Cambria Math"/>
                        </a:rPr>
                        <m:t>𝐿</m:t>
                      </m:r>
                    </m:oMath>
                  </m:oMathPara>
                </a14:m>
                <a:endParaRPr lang="en-US" sz="20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86" name="Rectangle 8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650" y="4325401"/>
                <a:ext cx="2161622" cy="1015663"/>
              </a:xfrm>
              <a:prstGeom prst="rect">
                <a:avLst/>
              </a:prstGeom>
              <a:blipFill rotWithShape="0">
                <a:blip r:embed="rId5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27679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50" grpId="0" animBg="1"/>
      <p:bldP spid="51" grpId="0" animBg="1"/>
      <p:bldP spid="53" grpId="0" animBg="1"/>
      <p:bldP spid="54" grpId="0" animBg="1"/>
      <p:bldP spid="56" grpId="0" animBg="1"/>
      <p:bldP spid="57" grpId="0" animBg="1"/>
      <p:bldP spid="62" grpId="0" animBg="1"/>
      <p:bldP spid="63" grpId="0" animBg="1"/>
      <p:bldP spid="64" grpId="0" animBg="1"/>
      <p:bldP spid="65" grpId="0" animBg="1"/>
      <p:bldP spid="7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0835" y="8683"/>
            <a:ext cx="8672052" cy="1325563"/>
          </a:xfrm>
        </p:spPr>
        <p:txBody>
          <a:bodyPr/>
          <a:lstStyle/>
          <a:p>
            <a:pPr algn="r"/>
            <a:r>
              <a:rPr lang="en-US" dirty="0" smtClean="0"/>
              <a:t>	     Thank You! </a:t>
            </a:r>
            <a:br>
              <a:rPr lang="en-US" dirty="0" smtClean="0"/>
            </a:br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7773" y="1455347"/>
            <a:ext cx="8672052" cy="4721616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Acknowledgements</a:t>
            </a:r>
            <a:endParaRPr lang="en-US" b="1" dirty="0" smtClean="0"/>
          </a:p>
          <a:p>
            <a:pPr lvl="1"/>
            <a:r>
              <a:rPr lang="en-US" sz="1600" b="1" dirty="0" smtClean="0"/>
              <a:t>UTA CSE: </a:t>
            </a:r>
            <a:r>
              <a:rPr lang="en-US" sz="1600" dirty="0" smtClean="0"/>
              <a:t>Christoph Csallner (Assoc. Prof), Andrew </a:t>
            </a:r>
            <a:br>
              <a:rPr lang="en-US" sz="1600" dirty="0" smtClean="0"/>
            </a:br>
            <a:r>
              <a:rPr lang="en-US" sz="1600" dirty="0" smtClean="0"/>
              <a:t>Sogokon (Postdoc), Weiming Xiang (Postdoc), </a:t>
            </a:r>
            <a:br>
              <a:rPr lang="en-US" sz="1600" dirty="0" smtClean="0"/>
            </a:br>
            <a:r>
              <a:rPr lang="en-US" sz="1600" dirty="0" smtClean="0"/>
              <a:t>Khaza Hoque (Postdoc),</a:t>
            </a:r>
            <a:r>
              <a:rPr lang="en-US" sz="1600" dirty="0"/>
              <a:t> </a:t>
            </a:r>
            <a:r>
              <a:rPr lang="en-US" sz="1600" dirty="0" smtClean="0"/>
              <a:t>Luan Viet Nguyen (PhD), </a:t>
            </a:r>
            <a:br>
              <a:rPr lang="en-US" sz="1600" dirty="0" smtClean="0"/>
            </a:br>
            <a:r>
              <a:rPr lang="en-US" sz="1600" dirty="0" smtClean="0"/>
              <a:t>Hoang-Dung Tran (PhD), Mousa Almotairi (PhD), </a:t>
            </a:r>
            <a:br>
              <a:rPr lang="en-US" sz="1600" dirty="0" smtClean="0"/>
            </a:br>
            <a:r>
              <a:rPr lang="en-US" sz="1600" dirty="0" smtClean="0"/>
              <a:t>Shafiul Chowdhury (PhD), Nathan Hervey (MSc)</a:t>
            </a:r>
            <a:endParaRPr lang="en-US" sz="1600" b="1" dirty="0" smtClean="0"/>
          </a:p>
          <a:p>
            <a:pPr lvl="1"/>
            <a:r>
              <a:rPr lang="en-US" sz="1600" b="1" dirty="0" smtClean="0"/>
              <a:t>UTA EE: </a:t>
            </a:r>
            <a:r>
              <a:rPr lang="en-US" sz="1600" dirty="0" smtClean="0"/>
              <a:t>Ali Davoudi (Asst. Prof), Omar Beg (PhD), </a:t>
            </a:r>
            <a:br>
              <a:rPr lang="en-US" sz="1600" dirty="0" smtClean="0"/>
            </a:br>
            <a:r>
              <a:rPr lang="en-US" sz="1600" dirty="0" smtClean="0"/>
              <a:t>Rahul Kawadgave (MSc), Randy Long (MSc)</a:t>
            </a:r>
          </a:p>
          <a:p>
            <a:pPr lvl="1"/>
            <a:r>
              <a:rPr lang="en-US" sz="1600" b="1" dirty="0" smtClean="0"/>
              <a:t>AFRL</a:t>
            </a:r>
            <a:r>
              <a:rPr lang="en-US" sz="1600" dirty="0" smtClean="0"/>
              <a:t>: Stanley Bak, Steven Drager, R. Scott Erwin</a:t>
            </a:r>
          </a:p>
          <a:p>
            <a:pPr marL="457200" lvl="1" indent="0">
              <a:buNone/>
            </a:pPr>
            <a:endParaRPr lang="en-US" sz="1800" dirty="0" smtClean="0"/>
          </a:p>
          <a:p>
            <a:pPr marL="457200" lvl="1" indent="0">
              <a:buNone/>
            </a:pPr>
            <a:endParaRPr lang="en-US" sz="1800" dirty="0"/>
          </a:p>
          <a:p>
            <a:pPr marL="457200" lvl="1" indent="0">
              <a:buNone/>
            </a:pPr>
            <a:endParaRPr lang="en-US" sz="1800" dirty="0" smtClean="0"/>
          </a:p>
          <a:p>
            <a:pPr marL="457200" lvl="1" indent="0">
              <a:buNone/>
            </a:pPr>
            <a:endParaRPr lang="en-US" sz="1800" dirty="0"/>
          </a:p>
          <a:p>
            <a:pPr marL="457200" lvl="1" indent="0">
              <a:buNone/>
            </a:pPr>
            <a:endParaRPr lang="en-US" sz="1800" dirty="0"/>
          </a:p>
          <a:p>
            <a:pPr marL="457200" lvl="1" indent="0">
              <a:buNone/>
            </a:pPr>
            <a:endParaRPr lang="en-US" sz="1800" dirty="0" smtClean="0"/>
          </a:p>
          <a:p>
            <a:pPr marL="457200" lvl="1" indent="0">
              <a:buNone/>
            </a:pPr>
            <a:endParaRPr lang="en-US" sz="1800" dirty="0" smtClean="0"/>
          </a:p>
          <a:p>
            <a:pPr marL="457200" lvl="1" indent="0">
              <a:buNone/>
            </a:pPr>
            <a:endParaRPr lang="en-US" sz="1800" dirty="0" smtClean="0"/>
          </a:p>
          <a:p>
            <a:pPr marL="457200" lvl="1" indent="0">
              <a:buNone/>
            </a:pPr>
            <a:endParaRPr lang="en-US" sz="1800" dirty="0" smtClean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7014191" y="6546516"/>
            <a:ext cx="2057400" cy="227543"/>
          </a:xfrm>
        </p:spPr>
        <p:txBody>
          <a:bodyPr/>
          <a:lstStyle/>
          <a:p>
            <a:fld id="{6F45F095-ACB2-4EB6-BD91-972796B4FC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47815" y="3751709"/>
            <a:ext cx="3516519" cy="201653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421" y="5982949"/>
            <a:ext cx="8530935" cy="79316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815" y="1576930"/>
            <a:ext cx="3516519" cy="1980022"/>
          </a:xfrm>
          <a:prstGeom prst="rect">
            <a:avLst/>
          </a:prstGeom>
        </p:spPr>
      </p:pic>
      <p:pic>
        <p:nvPicPr>
          <p:cNvPr id="10" name="Picture 2" descr="http://www.nsf.gov/images/logos/nsf1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5421" y="135088"/>
            <a:ext cx="1190994" cy="1198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encrypted-tbn1.gstatic.com/images?q=tbn:ANd9GcQlzCL6QzbANV56955IweMEB3czwEXhMniSiZbVl3m9W2n77YY9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238" l="0" r="100000">
                        <a14:foregroundMark x1="50450" y1="26432" x2="50450" y2="26432"/>
                        <a14:foregroundMark x1="49099" y1="79295" x2="49099" y2="79295"/>
                        <a14:foregroundMark x1="72523" y1="8370" x2="72523" y2="8370"/>
                        <a14:foregroundMark x1="85586" y1="17181" x2="85586" y2="17181"/>
                        <a14:foregroundMark x1="77477" y1="9692" x2="77477" y2="9692"/>
                        <a14:foregroundMark x1="12613" y1="19824" x2="12613" y2="19824"/>
                        <a14:foregroundMark x1="23423" y1="9251" x2="23423" y2="9251"/>
                        <a14:foregroundMark x1="10360" y1="24670" x2="10360" y2="24670"/>
                        <a14:foregroundMark x1="90090" y1="23348" x2="90090" y2="23348"/>
                        <a14:foregroundMark x1="95045" y1="31718" x2="95045" y2="31718"/>
                        <a14:backgroundMark x1="12613" y1="84581" x2="12613" y2="84581"/>
                        <a14:backgroundMark x1="13514" y1="13216" x2="13514" y2="13216"/>
                        <a14:backgroundMark x1="83333" y1="11454" x2="83333" y2="11454"/>
                        <a14:backgroundMark x1="86937" y1="85463" x2="86937" y2="85463"/>
                        <a14:backgroundMark x1="98198" y1="28194" x2="98198" y2="28194"/>
                        <a14:backgroundMark x1="96847" y1="70044" x2="96847" y2="70044"/>
                        <a14:backgroundMark x1="98198" y1="63877" x2="98198" y2="63877"/>
                        <a14:backgroundMark x1="98198" y1="32159" x2="98198" y2="32159"/>
                        <a14:backgroundMark x1="69820" y1="1762" x2="69820" y2="1762"/>
                        <a14:backgroundMark x1="1802" y1="29956" x2="1802" y2="29956"/>
                        <a14:backgroundMark x1="1802" y1="65639" x2="1802" y2="65639"/>
                        <a14:backgroundMark x1="31081" y1="2643" x2="31081" y2="2643"/>
                        <a14:backgroundMark x1="36937" y1="1322" x2="36937" y2="1322"/>
                        <a14:backgroundMark x1="64865" y1="1322" x2="64865" y2="1322"/>
                        <a14:backgroundMark x1="1802" y1="33921" x2="1802" y2="33921"/>
                        <a14:backgroundMark x1="98649" y1="33921" x2="98649" y2="33921"/>
                        <a14:backgroundMark x1="98649" y1="36123" x2="98649" y2="36123"/>
                        <a14:backgroundMark x1="99099" y1="62555" x2="99099" y2="62555"/>
                        <a14:backgroundMark x1="901" y1="62996" x2="901" y2="62996"/>
                        <a14:backgroundMark x1="450" y1="60793" x2="450" y2="60793"/>
                        <a14:backgroundMark x1="901" y1="37004" x2="901" y2="37004"/>
                        <a14:backgroundMark x1="63964" y1="0" x2="63964" y2="0"/>
                        <a14:backgroundMark x1="62613" y1="881" x2="62613" y2="881"/>
                        <a14:backgroundMark x1="39189" y1="441" x2="39189" y2="441"/>
                        <a14:backgroundMark x1="99099" y1="60793" x2="99099" y2="607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93685" y="168834"/>
            <a:ext cx="1261246" cy="1289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blogs.nvidia.com/wp-content/uploads/2014/09/nvidia-logo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81797" y="503827"/>
            <a:ext cx="811888" cy="616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www.kirtland.af.mil/shared/media/ggallery/hires/AFG-061211-016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42554" y="188071"/>
            <a:ext cx="1237584" cy="1248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6286" y="4251310"/>
            <a:ext cx="2649953" cy="176697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264" y="4307608"/>
            <a:ext cx="2035206" cy="13716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03264" y="566469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just"/>
            <a:r>
              <a:rPr lang="en-US" i="1" dirty="0">
                <a:solidFill>
                  <a:prstClr val="black"/>
                </a:solidFill>
                <a:cs typeface="Times New Roman" panose="02020603050405020304" pitchFamily="18" charset="0"/>
              </a:rPr>
              <a:t>Taylor T. Johnson</a:t>
            </a:r>
          </a:p>
          <a:p>
            <a:pPr marL="0" lvl="2" algn="just"/>
            <a:r>
              <a:rPr lang="en-US" i="1" dirty="0">
                <a:solidFill>
                  <a:prstClr val="black"/>
                </a:solidFill>
                <a:cs typeface="Times New Roman" panose="02020603050405020304" pitchFamily="18" charset="0"/>
                <a:hlinkClick r:id="rId13"/>
              </a:rPr>
              <a:t>http://www.TaylorTJohnson.com/</a:t>
            </a:r>
            <a:r>
              <a:rPr lang="en-US" i="1" dirty="0">
                <a:solidFill>
                  <a:prstClr val="black"/>
                </a:solidFill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597111" y="5901833"/>
            <a:ext cx="23979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prstClr val="black"/>
                </a:solidFill>
                <a:hlinkClick r:id="rId14"/>
              </a:rPr>
              <a:t>http://</a:t>
            </a:r>
            <a:r>
              <a:rPr lang="en-US" dirty="0" smtClean="0">
                <a:solidFill>
                  <a:prstClr val="black"/>
                </a:solidFill>
                <a:hlinkClick r:id="rId14"/>
              </a:rPr>
              <a:t>verivital.uta.edu</a:t>
            </a: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2050" name="Picture 2" descr="https://upload.wikimedia.org/wikipedia/commons/thumb/b/be/Seal_US_DOT.png/600px-Seal_US_DOT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0345" y="215472"/>
            <a:ext cx="1148029" cy="1148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5562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E53A0-BAB5-4569-81E0-ACAB7F510BC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977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SLSF Translation of Buck Converter (Non-Deterministic Parameters) with Hysteresis Controller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13</a:t>
            </a:fld>
            <a:endParaRPr lang="en-US"/>
          </a:p>
        </p:txBody>
      </p:sp>
      <p:pic>
        <p:nvPicPr>
          <p:cNvPr id="5" name="Picture 4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0"/>
          <a:stretch/>
        </p:blipFill>
        <p:spPr bwMode="auto">
          <a:xfrm>
            <a:off x="83162" y="2440645"/>
            <a:ext cx="4414260" cy="360700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Pictur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7422" y="2440645"/>
            <a:ext cx="4505236" cy="3607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379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Closed-Loop Buck Converter Modeled as Network of Hybrid Automata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864" y="1296558"/>
            <a:ext cx="8736564" cy="4624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486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Fischer Mutual Exclusion (left safe, right unsafe), 1000 SLSF sim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04" y="3008061"/>
            <a:ext cx="9071567" cy="351127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6547" y="824248"/>
            <a:ext cx="4321963" cy="1888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875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HyST Vision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Community-driven approach: please help us support your tools</a:t>
            </a:r>
            <a:r>
              <a:rPr lang="en-US" dirty="0" smtClean="0"/>
              <a:t>!</a:t>
            </a:r>
          </a:p>
          <a:p>
            <a:pPr lvl="1"/>
            <a:r>
              <a:rPr lang="en-US" dirty="0" smtClean="0"/>
              <a:t>We do not have bandwidth to support all the tools for the community</a:t>
            </a:r>
          </a:p>
          <a:p>
            <a:pPr lvl="2"/>
            <a:r>
              <a:rPr lang="en-US" dirty="0" smtClean="0"/>
              <a:t>We will also eventually run into fine semantics issues we’ll have to discuss to resolve</a:t>
            </a:r>
          </a:p>
          <a:p>
            <a:pPr lvl="1"/>
            <a:r>
              <a:rPr lang="en-US" dirty="0" smtClean="0"/>
              <a:t>Others are adding support: </a:t>
            </a:r>
            <a:r>
              <a:rPr lang="en-US" dirty="0"/>
              <a:t>CMU’s </a:t>
            </a:r>
            <a:r>
              <a:rPr lang="en-US" dirty="0" err="1"/>
              <a:t>KeYmaeraX</a:t>
            </a:r>
            <a:r>
              <a:rPr lang="en-US" dirty="0"/>
              <a:t>, </a:t>
            </a:r>
            <a:r>
              <a:rPr lang="en-US" dirty="0" smtClean="0"/>
              <a:t>KSU’s tools (Beaver/AVERIST), </a:t>
            </a:r>
            <a:r>
              <a:rPr lang="en-US" dirty="0" err="1" smtClean="0"/>
              <a:t>XSpeed</a:t>
            </a:r>
            <a:r>
              <a:rPr lang="en-US" dirty="0" smtClean="0"/>
              <a:t> from India, C2E2 from UIUC, …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/>
              <a:t>Many benefits to add your </a:t>
            </a:r>
            <a:r>
              <a:rPr lang="en-US" dirty="0" smtClean="0"/>
              <a:t>tools </a:t>
            </a:r>
            <a:r>
              <a:rPr lang="en-US" dirty="0"/>
              <a:t>to HyST (LGPLv3</a:t>
            </a:r>
            <a:r>
              <a:rPr lang="en-US" dirty="0" smtClean="0"/>
              <a:t>)</a:t>
            </a:r>
          </a:p>
          <a:p>
            <a:pPr lvl="1"/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github.com/verivital/hyst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Many benchmarks</a:t>
            </a:r>
          </a:p>
          <a:p>
            <a:pPr lvl="1"/>
            <a:r>
              <a:rPr lang="en-US" dirty="0" smtClean="0"/>
              <a:t>Several popular verification tools already supported</a:t>
            </a:r>
          </a:p>
          <a:p>
            <a:pPr lvl="1"/>
            <a:r>
              <a:rPr lang="en-US" dirty="0" smtClean="0"/>
              <a:t>Scripts to batch execute tools on benchmarks and parse verification results (</a:t>
            </a:r>
            <a:r>
              <a:rPr lang="en-US" dirty="0" err="1" smtClean="0"/>
              <a:t>HyPy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Benchmark generators</a:t>
            </a:r>
          </a:p>
          <a:p>
            <a:pPr lvl="1"/>
            <a:r>
              <a:rPr lang="en-US" dirty="0" smtClean="0"/>
              <a:t>Matlab APIs, Python APIs, Java interface</a:t>
            </a:r>
          </a:p>
          <a:p>
            <a:pPr lvl="1"/>
            <a:r>
              <a:rPr lang="en-US" dirty="0" smtClean="0"/>
              <a:t>Eventually hope to get to SMT-LIB/</a:t>
            </a:r>
            <a:r>
              <a:rPr lang="en-US" dirty="0" err="1" smtClean="0"/>
              <a:t>llvm</a:t>
            </a:r>
            <a:r>
              <a:rPr lang="en-US" dirty="0" smtClean="0"/>
              <a:t> for hybrid systems</a:t>
            </a:r>
          </a:p>
          <a:p>
            <a:pPr lvl="1"/>
            <a:r>
              <a:rPr lang="en-US" dirty="0" smtClean="0"/>
              <a:t>Building on other efforts (HSIF, CIF, …)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098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HyRG: A Random Generation Tool for Affine Hybrid Automata</a:t>
            </a:r>
            <a:br>
              <a:rPr lang="en-US" smtClean="0"/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F:\rv2015\slide\Image\plot_ball_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1613" y="2059036"/>
            <a:ext cx="2302974" cy="1743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rv2015\slide\Image\plot_heate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8748" y="4150630"/>
            <a:ext cx="2327886" cy="1799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6960865" y="1899056"/>
            <a:ext cx="2054409" cy="646331"/>
            <a:chOff x="6960865" y="3342846"/>
            <a:chExt cx="2054409" cy="646331"/>
          </a:xfrm>
        </p:grpSpPr>
        <p:sp>
          <p:nvSpPr>
            <p:cNvPr id="39" name="TextBox 38"/>
            <p:cNvSpPr txBox="1"/>
            <p:nvPr/>
          </p:nvSpPr>
          <p:spPr>
            <a:xfrm>
              <a:off x="7211179" y="3342846"/>
              <a:ext cx="18040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SpaceEx’s</a:t>
              </a:r>
              <a:r>
                <a: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LGG </a:t>
              </a:r>
            </a:p>
            <a:p>
              <a:r>
                <a: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SLSF</a:t>
              </a:r>
              <a:endParaRPr 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6960865" y="3535956"/>
              <a:ext cx="276790" cy="45719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6960865" y="3802911"/>
              <a:ext cx="276790" cy="45719"/>
            </a:xfrm>
            <a:prstGeom prst="rect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9" name="Rectangle 28"/>
          <p:cNvSpPr/>
          <p:nvPr/>
        </p:nvSpPr>
        <p:spPr>
          <a:xfrm>
            <a:off x="589861" y="6359880"/>
            <a:ext cx="43893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0000"/>
                </a:solidFill>
                <a:latin typeface="Courier"/>
                <a:cs typeface="Courier"/>
              </a:rPr>
              <a:t>http://verivital.uta.edu/hyrg/</a:t>
            </a:r>
          </a:p>
        </p:txBody>
      </p:sp>
      <p:grpSp>
        <p:nvGrpSpPr>
          <p:cNvPr id="52" name="Group 51"/>
          <p:cNvGrpSpPr/>
          <p:nvPr/>
        </p:nvGrpSpPr>
        <p:grpSpPr>
          <a:xfrm>
            <a:off x="796068" y="1635135"/>
            <a:ext cx="3796585" cy="2383123"/>
            <a:chOff x="796068" y="1635135"/>
            <a:chExt cx="3796585" cy="2383123"/>
          </a:xfrm>
        </p:grpSpPr>
        <p:cxnSp>
          <p:nvCxnSpPr>
            <p:cNvPr id="9" name="Curved Connector 8"/>
            <p:cNvCxnSpPr>
              <a:stCxn id="49" idx="0"/>
              <a:endCxn id="49" idx="3"/>
            </p:cNvCxnSpPr>
            <p:nvPr/>
          </p:nvCxnSpPr>
          <p:spPr>
            <a:xfrm rot="16200000" flipH="1">
              <a:off x="1837621" y="2391973"/>
              <a:ext cx="767461" cy="950189"/>
            </a:xfrm>
            <a:prstGeom prst="curvedConnector4">
              <a:avLst>
                <a:gd name="adj1" fmla="val -29787"/>
                <a:gd name="adj2" fmla="val 124058"/>
              </a:avLst>
            </a:prstGeom>
            <a:ln w="2222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>
              <a:off x="1774436" y="1635135"/>
              <a:ext cx="1253" cy="867586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12" name="Object 11"/>
            <p:cNvGraphicFramePr>
              <a:graphicFrameLocks noChangeAspect="1"/>
            </p:cNvGraphicFramePr>
            <p:nvPr>
              <p:extLst/>
            </p:nvPr>
          </p:nvGraphicFramePr>
          <p:xfrm>
            <a:off x="3042302" y="1756901"/>
            <a:ext cx="1550351" cy="15125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74" name="Equation" r:id="rId6" imgW="1041400" imgH="1016000" progId="Equation.DSMT4">
                    <p:embed/>
                  </p:oleObj>
                </mc:Choice>
                <mc:Fallback>
                  <p:oleObj name="Equation" r:id="rId6" imgW="1041400" imgH="10160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3042302" y="1756901"/>
                          <a:ext cx="1550351" cy="15125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" name="Object 32"/>
            <p:cNvGraphicFramePr>
              <a:graphicFrameLocks noChangeAspect="1"/>
            </p:cNvGraphicFramePr>
            <p:nvPr>
              <p:extLst/>
            </p:nvPr>
          </p:nvGraphicFramePr>
          <p:xfrm>
            <a:off x="1139497" y="2591863"/>
            <a:ext cx="1219039" cy="125130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275" name="Equation" r:id="rId8" imgW="927100" imgH="952500" progId="Equation.DSMT4">
                    <p:embed/>
                  </p:oleObj>
                </mc:Choice>
                <mc:Fallback>
                  <p:oleObj name="Equation" r:id="rId8" imgW="927100" imgH="9525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1139497" y="2591863"/>
                          <a:ext cx="1219039" cy="125130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9" name="Rounded Rectangle 48"/>
            <p:cNvSpPr/>
            <p:nvPr/>
          </p:nvSpPr>
          <p:spPr>
            <a:xfrm>
              <a:off x="796068" y="2483337"/>
              <a:ext cx="1900379" cy="1534921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243544" y="3837554"/>
            <a:ext cx="6345525" cy="2183404"/>
            <a:chOff x="0" y="3837554"/>
            <a:chExt cx="6345525" cy="2183404"/>
          </a:xfrm>
        </p:grpSpPr>
        <p:sp>
          <p:nvSpPr>
            <p:cNvPr id="22" name="Rounded Rectangle 21"/>
            <p:cNvSpPr/>
            <p:nvPr/>
          </p:nvSpPr>
          <p:spPr>
            <a:xfrm>
              <a:off x="0" y="4835825"/>
              <a:ext cx="2313725" cy="869754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53" name="Group 52"/>
            <p:cNvGrpSpPr/>
            <p:nvPr/>
          </p:nvGrpSpPr>
          <p:grpSpPr>
            <a:xfrm>
              <a:off x="456078" y="3837554"/>
              <a:ext cx="5889447" cy="2183404"/>
              <a:chOff x="264722" y="3837554"/>
              <a:chExt cx="5889447" cy="2183404"/>
            </a:xfrm>
          </p:grpSpPr>
          <p:cxnSp>
            <p:nvCxnSpPr>
              <p:cNvPr id="16" name="Straight Arrow Connector 5"/>
              <p:cNvCxnSpPr/>
              <p:nvPr/>
            </p:nvCxnSpPr>
            <p:spPr>
              <a:xfrm rot="5400000" flipH="1" flipV="1">
                <a:off x="3250853" y="3105089"/>
                <a:ext cx="2181" cy="3398946"/>
              </a:xfrm>
              <a:prstGeom prst="curvedConnector3">
                <a:avLst>
                  <a:gd name="adj1" fmla="val 20436599"/>
                </a:avLst>
              </a:prstGeom>
              <a:ln w="2222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Arrow Connector 16"/>
              <p:cNvCxnSpPr/>
              <p:nvPr/>
            </p:nvCxnSpPr>
            <p:spPr>
              <a:xfrm rot="5400000">
                <a:off x="3272725" y="4080082"/>
                <a:ext cx="3901" cy="3263057"/>
              </a:xfrm>
              <a:prstGeom prst="curvedConnector3">
                <a:avLst>
                  <a:gd name="adj1" fmla="val 10756354"/>
                </a:avLst>
              </a:prstGeom>
              <a:ln w="2222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Arrow Connector 26"/>
              <p:cNvCxnSpPr/>
              <p:nvPr/>
            </p:nvCxnSpPr>
            <p:spPr>
              <a:xfrm>
                <a:off x="1065023" y="4318565"/>
                <a:ext cx="0" cy="509977"/>
              </a:xfrm>
              <a:prstGeom prst="straightConnector1">
                <a:avLst/>
              </a:prstGeom>
              <a:ln w="2222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aphicFrame>
            <p:nvGraphicFramePr>
              <p:cNvPr id="42" name="Object 41"/>
              <p:cNvGraphicFramePr>
                <a:graphicFrameLocks noChangeAspect="1"/>
              </p:cNvGraphicFramePr>
              <p:nvPr>
                <p:extLst/>
              </p:nvPr>
            </p:nvGraphicFramePr>
            <p:xfrm>
              <a:off x="264722" y="4275138"/>
              <a:ext cx="623888" cy="39687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276" name="Equation" r:id="rId10" imgW="419100" imgH="266700" progId="Equation.DSMT4">
                      <p:embed/>
                    </p:oleObj>
                  </mc:Choice>
                  <mc:Fallback>
                    <p:oleObj name="Equation" r:id="rId10" imgW="419100" imgH="266700" progId="Equation.DSMT4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11"/>
                          <a:stretch>
                            <a:fillRect/>
                          </a:stretch>
                        </p:blipFill>
                        <p:spPr>
                          <a:xfrm>
                            <a:off x="264722" y="4275138"/>
                            <a:ext cx="623888" cy="39687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50" name="Rounded Rectangle 49"/>
              <p:cNvSpPr/>
              <p:nvPr/>
            </p:nvSpPr>
            <p:spPr>
              <a:xfrm>
                <a:off x="3840444" y="4796880"/>
                <a:ext cx="2313725" cy="869754"/>
              </a:xfrm>
              <a:prstGeom prst="round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graphicFrame>
            <p:nvGraphicFramePr>
              <p:cNvPr id="56" name="Object 55"/>
              <p:cNvGraphicFramePr>
                <a:graphicFrameLocks noChangeAspect="1"/>
              </p:cNvGraphicFramePr>
              <p:nvPr>
                <p:extLst/>
              </p:nvPr>
            </p:nvGraphicFramePr>
            <p:xfrm>
              <a:off x="416587" y="4876394"/>
              <a:ext cx="1584003" cy="81310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277" name="Equation" r:id="rId12" imgW="1358900" imgH="698500" progId="Equation.DSMT4">
                      <p:embed/>
                    </p:oleObj>
                  </mc:Choice>
                  <mc:Fallback>
                    <p:oleObj name="Equation" r:id="rId12" imgW="1358900" imgH="698500" progId="Equation.DSMT4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13"/>
                          <a:stretch>
                            <a:fillRect/>
                          </a:stretch>
                        </p:blipFill>
                        <p:spPr>
                          <a:xfrm>
                            <a:off x="416587" y="4876394"/>
                            <a:ext cx="1584003" cy="813103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57" name="Object 56"/>
              <p:cNvGraphicFramePr>
                <a:graphicFrameLocks noChangeAspect="1"/>
              </p:cNvGraphicFramePr>
              <p:nvPr>
                <p:extLst/>
              </p:nvPr>
            </p:nvGraphicFramePr>
            <p:xfrm>
              <a:off x="4478338" y="4854575"/>
              <a:ext cx="1139825" cy="8128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278" name="Equation" r:id="rId14" imgW="977900" imgH="698500" progId="Equation.DSMT4">
                      <p:embed/>
                    </p:oleObj>
                  </mc:Choice>
                  <mc:Fallback>
                    <p:oleObj name="Equation" r:id="rId14" imgW="977900" imgH="698500" progId="Equation.DSMT4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15"/>
                          <a:stretch>
                            <a:fillRect/>
                          </a:stretch>
                        </p:blipFill>
                        <p:spPr>
                          <a:xfrm>
                            <a:off x="4478338" y="4854575"/>
                            <a:ext cx="1139825" cy="8128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58" name="Object 57"/>
              <p:cNvGraphicFramePr>
                <a:graphicFrameLocks noChangeAspect="1"/>
              </p:cNvGraphicFramePr>
              <p:nvPr>
                <p:extLst/>
              </p:nvPr>
            </p:nvGraphicFramePr>
            <p:xfrm>
              <a:off x="2956916" y="3837554"/>
              <a:ext cx="609352" cy="41326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279" name="Equation" r:id="rId16" imgW="393700" imgH="266700" progId="Equation.DSMT4">
                      <p:embed/>
                    </p:oleObj>
                  </mc:Choice>
                  <mc:Fallback>
                    <p:oleObj name="Equation" r:id="rId16" imgW="393700" imgH="266700" progId="Equation.DSMT4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17"/>
                          <a:stretch>
                            <a:fillRect/>
                          </a:stretch>
                        </p:blipFill>
                        <p:spPr>
                          <a:xfrm>
                            <a:off x="2956916" y="3837554"/>
                            <a:ext cx="609352" cy="413263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59" name="Object 58"/>
              <p:cNvGraphicFramePr>
                <a:graphicFrameLocks noChangeAspect="1"/>
              </p:cNvGraphicFramePr>
              <p:nvPr>
                <p:extLst/>
              </p:nvPr>
            </p:nvGraphicFramePr>
            <p:xfrm>
              <a:off x="3004938" y="5607695"/>
              <a:ext cx="609352" cy="41326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280" name="Equation" r:id="rId18" imgW="393700" imgH="266700" progId="Equation.DSMT4">
                      <p:embed/>
                    </p:oleObj>
                  </mc:Choice>
                  <mc:Fallback>
                    <p:oleObj name="Equation" r:id="rId18" imgW="393700" imgH="266700" progId="Equation.DSMT4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19"/>
                          <a:stretch>
                            <a:fillRect/>
                          </a:stretch>
                        </p:blipFill>
                        <p:spPr>
                          <a:xfrm>
                            <a:off x="3004938" y="5607695"/>
                            <a:ext cx="609352" cy="413263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aphicFrame>
        <p:nvGraphicFramePr>
          <p:cNvPr id="60" name="Object 59"/>
          <p:cNvGraphicFramePr>
            <a:graphicFrameLocks noChangeAspect="1"/>
          </p:cNvGraphicFramePr>
          <p:nvPr>
            <p:extLst/>
          </p:nvPr>
        </p:nvGraphicFramePr>
        <p:xfrm>
          <a:off x="1010506" y="1244057"/>
          <a:ext cx="149225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81" name="Equation" r:id="rId20" imgW="1003300" imgH="266700" progId="Equation.DSMT4">
                  <p:embed/>
                </p:oleObj>
              </mc:Choice>
              <mc:Fallback>
                <p:oleObj name="Equation" r:id="rId20" imgW="1003300" imgH="2667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10506" y="1244057"/>
                        <a:ext cx="149225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84953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Bouncing Ball Comparison</a:t>
            </a:r>
            <a:endParaRPr lang="en-US" dirty="0"/>
          </a:p>
        </p:txBody>
      </p:sp>
      <p:pic>
        <p:nvPicPr>
          <p:cNvPr id="1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80358" y="1825625"/>
            <a:ext cx="5807096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11" name="AutoShape 31"/>
          <p:cNvSpPr>
            <a:spLocks noChangeArrowheads="1"/>
          </p:cNvSpPr>
          <p:nvPr/>
        </p:nvSpPr>
        <p:spPr bwMode="auto">
          <a:xfrm>
            <a:off x="5415379" y="3861699"/>
            <a:ext cx="2847925" cy="431897"/>
          </a:xfrm>
          <a:prstGeom prst="wedgeRectCallout">
            <a:avLst>
              <a:gd name="adj1" fmla="val -56553"/>
              <a:gd name="adj2" fmla="val 264872"/>
            </a:avLst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  <a:latin typeface="Courier"/>
                <a:cs typeface="Courier"/>
              </a:rPr>
              <a:t>reachCheck</a:t>
            </a:r>
            <a:r>
              <a:rPr lang="en-US" b="1" dirty="0" smtClean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lang="en-US" b="1" dirty="0">
                <a:solidFill>
                  <a:srgbClr val="FF0000"/>
                </a:solidFill>
                <a:latin typeface="Calibri"/>
                <a:cs typeface="Calibri"/>
              </a:rPr>
              <a:t>returns </a:t>
            </a:r>
            <a:r>
              <a:rPr lang="en-US" b="1" dirty="0" smtClean="0">
                <a:solidFill>
                  <a:srgbClr val="FF0000"/>
                </a:solidFill>
                <a:latin typeface="Calibri"/>
                <a:cs typeface="Calibri"/>
              </a:rPr>
              <a:t>SAT</a:t>
            </a:r>
            <a:endParaRPr lang="en-US" dirty="0">
              <a:latin typeface="Calibri"/>
              <a:cs typeface="Calibri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671115" y="1703444"/>
            <a:ext cx="649025" cy="8779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670027" y="2503002"/>
            <a:ext cx="649025" cy="87798"/>
          </a:xfrm>
          <a:prstGeom prst="rect">
            <a:avLst/>
          </a:prstGeom>
          <a:solidFill>
            <a:srgbClr val="2F2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329731" y="1506771"/>
            <a:ext cx="22787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SpaceEx’s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LGG </a:t>
            </a:r>
          </a:p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SpaceEx's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STC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Flow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SLSF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670029" y="1971956"/>
            <a:ext cx="649025" cy="8779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670029" y="2233208"/>
            <a:ext cx="649025" cy="87798"/>
          </a:xfrm>
          <a:prstGeom prst="rect">
            <a:avLst/>
          </a:prstGeom>
          <a:solidFill>
            <a:srgbClr val="56F6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875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Finding Semantics Mismatches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6" name="Picture 2" descr="F:\rv2015\slide\Image\plot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585" y="1325563"/>
            <a:ext cx="6597105" cy="4978745"/>
          </a:xfrm>
          <a:prstGeom prst="rect">
            <a:avLst/>
          </a:prstGeom>
          <a:solidFill>
            <a:schemeClr val="bg2">
              <a:lumMod val="75000"/>
            </a:schemeClr>
          </a:solidFill>
          <a:extLst/>
        </p:spPr>
      </p:pic>
      <p:sp>
        <p:nvSpPr>
          <p:cNvPr id="7" name="TextBox 6"/>
          <p:cNvSpPr txBox="1"/>
          <p:nvPr/>
        </p:nvSpPr>
        <p:spPr>
          <a:xfrm>
            <a:off x="7329731" y="1506771"/>
            <a:ext cx="22787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latin typeface="Calibri"/>
                <a:cs typeface="Calibri"/>
              </a:rPr>
              <a:t>SpaceEx’s</a:t>
            </a:r>
            <a:r>
              <a:rPr lang="en-US" b="1" dirty="0" smtClean="0">
                <a:latin typeface="Calibri"/>
                <a:cs typeface="Calibri"/>
              </a:rPr>
              <a:t> LGG </a:t>
            </a:r>
          </a:p>
          <a:p>
            <a:r>
              <a:rPr lang="en-US" b="1" dirty="0" err="1">
                <a:latin typeface="Calibri"/>
                <a:cs typeface="Calibri"/>
              </a:rPr>
              <a:t>SpaceEx's</a:t>
            </a:r>
            <a:r>
              <a:rPr lang="en-US" b="1" dirty="0">
                <a:latin typeface="Calibri"/>
                <a:cs typeface="Calibri"/>
              </a:rPr>
              <a:t> </a:t>
            </a:r>
            <a:r>
              <a:rPr lang="en-US" b="1" dirty="0" smtClean="0">
                <a:latin typeface="Calibri"/>
                <a:cs typeface="Calibri"/>
              </a:rPr>
              <a:t>STC</a:t>
            </a:r>
          </a:p>
          <a:p>
            <a:r>
              <a:rPr lang="en-US" b="1" dirty="0">
                <a:latin typeface="Calibri"/>
                <a:cs typeface="Calibri"/>
              </a:rPr>
              <a:t>Flow</a:t>
            </a:r>
            <a:r>
              <a:rPr lang="en-US" b="1" dirty="0" smtClean="0">
                <a:latin typeface="Calibri"/>
                <a:cs typeface="Calibri"/>
              </a:rPr>
              <a:t>*</a:t>
            </a:r>
          </a:p>
          <a:p>
            <a:r>
              <a:rPr lang="en-US" b="1" dirty="0" smtClean="0">
                <a:latin typeface="Calibri"/>
                <a:cs typeface="Calibri"/>
              </a:rPr>
              <a:t>SLSF</a:t>
            </a:r>
            <a:endParaRPr lang="en-US" b="1" dirty="0">
              <a:latin typeface="Calibri"/>
              <a:cs typeface="Calibri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663495" y="1703444"/>
            <a:ext cx="649025" cy="8779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670029" y="1971956"/>
            <a:ext cx="649025" cy="8779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AutoShape 31"/>
          <p:cNvSpPr>
            <a:spLocks noChangeArrowheads="1"/>
          </p:cNvSpPr>
          <p:nvPr/>
        </p:nvSpPr>
        <p:spPr bwMode="auto">
          <a:xfrm>
            <a:off x="2889251" y="1339290"/>
            <a:ext cx="3397250" cy="1251510"/>
          </a:xfrm>
          <a:prstGeom prst="wedgeRectCallout">
            <a:avLst>
              <a:gd name="adj1" fmla="val -61981"/>
              <a:gd name="adj2" fmla="val 130298"/>
            </a:avLst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latin typeface="Calibri"/>
                <a:cs typeface="Calibri"/>
              </a:rPr>
              <a:t>SLSF uses sequential updates (x = 0; x’ = y; y’ = x + y =&gt; y’ = 2y) while hybrid automata use concurrent ones ( =&gt; y’ = y)</a:t>
            </a:r>
            <a:endParaRPr lang="en-US" dirty="0">
              <a:latin typeface="Calibri"/>
              <a:cs typeface="Calibri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670027" y="2503002"/>
            <a:ext cx="649025" cy="87798"/>
          </a:xfrm>
          <a:prstGeom prst="rect">
            <a:avLst/>
          </a:prstGeom>
          <a:solidFill>
            <a:srgbClr val="2F2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670029" y="2233208"/>
            <a:ext cx="649025" cy="87798"/>
          </a:xfrm>
          <a:prstGeom prst="rect">
            <a:avLst/>
          </a:prstGeom>
          <a:solidFill>
            <a:srgbClr val="56F6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186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7772" y="1790960"/>
            <a:ext cx="6453641" cy="5327803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Significant recent progress in verifying properties for hybrid systems models, including implementations in software tools</a:t>
            </a:r>
          </a:p>
          <a:p>
            <a:pPr lvl="1"/>
            <a:r>
              <a:rPr lang="en-US" dirty="0" smtClean="0"/>
              <a:t>SpaceEx, Flow*, dReach/dReal, </a:t>
            </a:r>
            <a:r>
              <a:rPr lang="en-US" dirty="0" err="1" smtClean="0"/>
              <a:t>HyComp</a:t>
            </a:r>
            <a:r>
              <a:rPr lang="en-US" dirty="0" smtClean="0"/>
              <a:t> (</a:t>
            </a:r>
            <a:r>
              <a:rPr lang="en-US" dirty="0" err="1" smtClean="0"/>
              <a:t>nuXmv</a:t>
            </a:r>
            <a:r>
              <a:rPr lang="en-US" dirty="0" smtClean="0"/>
              <a:t>), C2E2, …</a:t>
            </a:r>
          </a:p>
          <a:p>
            <a:endParaRPr lang="en-US" dirty="0" smtClean="0"/>
          </a:p>
          <a:p>
            <a:r>
              <a:rPr lang="en-US" dirty="0" smtClean="0"/>
              <a:t>Hybrid systems models are effective for modeling closed-loop control systems, composed of plant + controller (+ sensors/actuators…)</a:t>
            </a:r>
          </a:p>
          <a:p>
            <a:endParaRPr lang="en-US" sz="1000" dirty="0" smtClean="0"/>
          </a:p>
          <a:p>
            <a:r>
              <a:rPr lang="en-US" dirty="0" smtClean="0"/>
              <a:t>How can we leverage this progress to better integrate with typical control system development processes?</a:t>
            </a:r>
          </a:p>
          <a:p>
            <a:endParaRPr lang="en-US" sz="1000" dirty="0"/>
          </a:p>
          <a:p>
            <a:r>
              <a:rPr lang="en-US" b="1" i="1" dirty="0" smtClean="0"/>
              <a:t>Translate hybrid automaton models to Simulink/Stateflow (SLSF) while preserving properties</a:t>
            </a:r>
          </a:p>
          <a:p>
            <a:pPr lvl="1"/>
            <a:r>
              <a:rPr lang="en-US" dirty="0" smtClean="0"/>
              <a:t>Can then leverage existing code generators in Simulink/Stateflow</a:t>
            </a:r>
          </a:p>
          <a:p>
            <a:pPr lvl="1"/>
            <a:r>
              <a:rPr lang="en-US" dirty="0" smtClean="0"/>
              <a:t>Assuming correctness of translation and code generation (and plant model validation / conformance / robustness), </a:t>
            </a:r>
            <a:r>
              <a:rPr lang="en-US" b="1" i="1" dirty="0" smtClean="0"/>
              <a:t>verified properties are preserved in actual system implementation</a:t>
            </a:r>
          </a:p>
          <a:p>
            <a:pPr lvl="1"/>
            <a:endParaRPr lang="en-US" sz="1000" dirty="0" smtClean="0"/>
          </a:p>
          <a:p>
            <a:r>
              <a:rPr lang="en-US" dirty="0" smtClean="0"/>
              <a:t>Technical challenges: semantics differences (non-determinism, urgency, no invariants in SLSF, floating point approximation of reals, etc.)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2</a:t>
            </a:fld>
            <a:endParaRPr lang="en-US"/>
          </a:p>
        </p:txBody>
      </p:sp>
      <p:cxnSp>
        <p:nvCxnSpPr>
          <p:cNvPr id="5" name="Straight Arrow Connector 4"/>
          <p:cNvCxnSpPr>
            <a:stCxn id="8" idx="2"/>
            <a:endCxn id="7" idx="0"/>
          </p:cNvCxnSpPr>
          <p:nvPr/>
        </p:nvCxnSpPr>
        <p:spPr>
          <a:xfrm>
            <a:off x="7925692" y="2041800"/>
            <a:ext cx="0" cy="409429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>
            <a:stCxn id="7" idx="2"/>
            <a:endCxn id="9" idx="0"/>
          </p:cNvCxnSpPr>
          <p:nvPr/>
        </p:nvCxnSpPr>
        <p:spPr>
          <a:xfrm>
            <a:off x="7925692" y="3676521"/>
            <a:ext cx="0" cy="320058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ounded Rectangle 6"/>
          <p:cNvSpPr/>
          <p:nvPr/>
        </p:nvSpPr>
        <p:spPr>
          <a:xfrm>
            <a:off x="6758937" y="2451229"/>
            <a:ext cx="2333510" cy="1225292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b="1" dirty="0" smtClean="0">
                <a:solidFill>
                  <a:prstClr val="white"/>
                </a:solidFill>
                <a:cs typeface="Calibri"/>
              </a:rPr>
              <a:t>HyST </a:t>
            </a:r>
            <a:r>
              <a:rPr lang="en-US" b="1" dirty="0">
                <a:solidFill>
                  <a:prstClr val="white"/>
                </a:solidFill>
                <a:cs typeface="Calibri"/>
              </a:rPr>
              <a:t>Intermediate </a:t>
            </a:r>
            <a:r>
              <a:rPr lang="en-US" b="1" dirty="0" smtClean="0">
                <a:solidFill>
                  <a:prstClr val="white"/>
                </a:solidFill>
                <a:cs typeface="Calibri"/>
              </a:rPr>
              <a:t>Representation (IR)</a:t>
            </a:r>
          </a:p>
          <a:p>
            <a:pPr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b="1" dirty="0" smtClean="0">
                <a:solidFill>
                  <a:prstClr val="white"/>
                </a:solidFill>
                <a:cs typeface="Calibri"/>
              </a:rPr>
              <a:t>(Networks of hybrid automata)</a:t>
            </a:r>
            <a:endParaRPr lang="en-US" b="1" dirty="0">
              <a:solidFill>
                <a:prstClr val="white"/>
              </a:solidFill>
              <a:cs typeface="Calibri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336034" y="1190809"/>
            <a:ext cx="1179316" cy="850991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prstClr val="white"/>
                </a:solidFill>
                <a:cs typeface="Calibri"/>
              </a:rPr>
              <a:t>SpaceEx</a:t>
            </a:r>
            <a:r>
              <a:rPr lang="en-US" b="1" dirty="0">
                <a:solidFill>
                  <a:prstClr val="white"/>
                </a:solidFill>
                <a:cs typeface="Calibri"/>
              </a:rPr>
              <a:t> XML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370534" y="3996579"/>
            <a:ext cx="1110315" cy="603227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400" b="1" dirty="0">
                <a:solidFill>
                  <a:prstClr val="white"/>
                </a:solidFill>
                <a:cs typeface="Calibri"/>
              </a:rPr>
              <a:t>Simulink/ </a:t>
            </a:r>
            <a:r>
              <a:rPr lang="en-US" sz="1400" b="1" dirty="0" smtClean="0">
                <a:solidFill>
                  <a:prstClr val="white"/>
                </a:solidFill>
                <a:cs typeface="Calibri"/>
              </a:rPr>
              <a:t>Stateflow (SLSF)</a:t>
            </a:r>
            <a:endParaRPr lang="en-US" sz="1400" b="1" dirty="0">
              <a:solidFill>
                <a:prstClr val="white"/>
              </a:solidFill>
              <a:cs typeface="Calibri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7370533" y="4968129"/>
            <a:ext cx="1110315" cy="603227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400" b="1" dirty="0" smtClean="0">
                <a:solidFill>
                  <a:prstClr val="white"/>
                </a:solidFill>
                <a:cs typeface="Calibri"/>
              </a:rPr>
              <a:t>Code Generation</a:t>
            </a:r>
            <a:endParaRPr lang="en-US" sz="1400" b="1" dirty="0">
              <a:solidFill>
                <a:prstClr val="white"/>
              </a:solidFill>
              <a:cs typeface="Calibri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7018723" y="5753124"/>
            <a:ext cx="1813936" cy="603227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400" b="1" dirty="0" smtClean="0">
                <a:solidFill>
                  <a:prstClr val="white"/>
                </a:solidFill>
                <a:cs typeface="Calibri"/>
              </a:rPr>
              <a:t>Physical Plant and Actual Controller</a:t>
            </a:r>
            <a:endParaRPr lang="en-US" sz="1400" b="1" dirty="0">
              <a:solidFill>
                <a:prstClr val="white"/>
              </a:solidFill>
              <a:cs typeface="Calibri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7925692" y="4599806"/>
            <a:ext cx="0" cy="320058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7920426" y="5520556"/>
            <a:ext cx="0" cy="320058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4146" y="0"/>
            <a:ext cx="3377303" cy="1790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411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Corrected Semantics Mismatch</a:t>
            </a:r>
            <a:endParaRPr lang="en-US" dirty="0"/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32686" y="1281390"/>
            <a:ext cx="5943242" cy="4526132"/>
          </a:xfrm>
          <a:prstGeom prst="rect">
            <a:avLst/>
          </a:prstGeom>
          <a:solidFill>
            <a:schemeClr val="bg2">
              <a:lumMod val="75000"/>
            </a:schemeClr>
          </a:solidFill>
          <a:extLst/>
        </p:spPr>
      </p:pic>
      <p:sp>
        <p:nvSpPr>
          <p:cNvPr id="7" name="TextBox 6"/>
          <p:cNvSpPr txBox="1"/>
          <p:nvPr/>
        </p:nvSpPr>
        <p:spPr>
          <a:xfrm>
            <a:off x="7329731" y="1506771"/>
            <a:ext cx="22787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latin typeface="Calibri"/>
                <a:cs typeface="Calibri"/>
              </a:rPr>
              <a:t>SpaceEx’s</a:t>
            </a:r>
            <a:r>
              <a:rPr lang="en-US" b="1" dirty="0" smtClean="0">
                <a:latin typeface="Calibri"/>
                <a:cs typeface="Calibri"/>
              </a:rPr>
              <a:t> LGG </a:t>
            </a:r>
          </a:p>
          <a:p>
            <a:r>
              <a:rPr lang="en-US" b="1" dirty="0" err="1">
                <a:latin typeface="Calibri"/>
                <a:cs typeface="Calibri"/>
              </a:rPr>
              <a:t>SpaceEx's</a:t>
            </a:r>
            <a:r>
              <a:rPr lang="en-US" b="1" dirty="0">
                <a:latin typeface="Calibri"/>
                <a:cs typeface="Calibri"/>
              </a:rPr>
              <a:t> </a:t>
            </a:r>
            <a:r>
              <a:rPr lang="en-US" b="1" dirty="0" smtClean="0">
                <a:latin typeface="Calibri"/>
                <a:cs typeface="Calibri"/>
              </a:rPr>
              <a:t>STC</a:t>
            </a:r>
          </a:p>
          <a:p>
            <a:r>
              <a:rPr lang="en-US" b="1" dirty="0">
                <a:latin typeface="Calibri"/>
                <a:cs typeface="Calibri"/>
              </a:rPr>
              <a:t>Flow</a:t>
            </a:r>
            <a:r>
              <a:rPr lang="en-US" b="1" dirty="0" smtClean="0">
                <a:latin typeface="Calibri"/>
                <a:cs typeface="Calibri"/>
              </a:rPr>
              <a:t>*</a:t>
            </a:r>
          </a:p>
          <a:p>
            <a:r>
              <a:rPr lang="en-US" b="1" dirty="0" smtClean="0">
                <a:latin typeface="Calibri"/>
                <a:cs typeface="Calibri"/>
              </a:rPr>
              <a:t>SLSF</a:t>
            </a:r>
            <a:endParaRPr lang="en-US" b="1" dirty="0">
              <a:latin typeface="Calibri"/>
              <a:cs typeface="Calibri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663495" y="1703444"/>
            <a:ext cx="649025" cy="8779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670029" y="1971956"/>
            <a:ext cx="649025" cy="8779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670027" y="2503002"/>
            <a:ext cx="649025" cy="87798"/>
          </a:xfrm>
          <a:prstGeom prst="rect">
            <a:avLst/>
          </a:prstGeom>
          <a:solidFill>
            <a:srgbClr val="2F2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670029" y="2233208"/>
            <a:ext cx="649025" cy="87798"/>
          </a:xfrm>
          <a:prstGeom prst="rect">
            <a:avLst/>
          </a:prstGeom>
          <a:solidFill>
            <a:srgbClr val="56F6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16451" y="6018374"/>
            <a:ext cx="731787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/>
              <a:t>Add auxiliary variables to store intermediate values of the variables in the translation!</a:t>
            </a:r>
          </a:p>
        </p:txBody>
      </p:sp>
    </p:spTree>
    <p:extLst>
      <p:ext uri="{BB962C8B-B14F-4D97-AF65-F5344CB8AC3E}">
        <p14:creationId xmlns:p14="http://schemas.microsoft.com/office/powerpoint/2010/main" val="730319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47773" y="1"/>
            <a:ext cx="8672052" cy="128646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HyST: History of Hybrid Systems Verification Tools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7773" y="1141423"/>
            <a:ext cx="8672052" cy="5716577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HSIF: Hybrid Systems Interchange Format [Pinto et al, HSCC 2005], outcome of DARPA </a:t>
            </a:r>
            <a:r>
              <a:rPr lang="en-US" dirty="0" err="1" smtClean="0"/>
              <a:t>MoBIES</a:t>
            </a:r>
            <a:r>
              <a:rPr lang="en-US" dirty="0" smtClean="0"/>
              <a:t> and other projects (Charon, d/</a:t>
            </a:r>
            <a:r>
              <a:rPr lang="en-US" dirty="0" err="1" smtClean="0"/>
              <a:t>dt</a:t>
            </a:r>
            <a:r>
              <a:rPr lang="en-US" dirty="0" smtClean="0"/>
              <a:t>, </a:t>
            </a:r>
            <a:r>
              <a:rPr lang="en-US" dirty="0" err="1" smtClean="0"/>
              <a:t>HyTech</a:t>
            </a:r>
            <a:r>
              <a:rPr lang="en-US" dirty="0" smtClean="0"/>
              <a:t>, Checkmate, …)</a:t>
            </a:r>
          </a:p>
          <a:p>
            <a:r>
              <a:rPr lang="en-US" dirty="0" smtClean="0"/>
              <a:t>CIF: Compositional Interchange Format for Hybrid Systems [van </a:t>
            </a:r>
            <a:r>
              <a:rPr lang="en-US" dirty="0" err="1" smtClean="0"/>
              <a:t>Beek</a:t>
            </a:r>
            <a:r>
              <a:rPr lang="en-US" dirty="0" smtClean="0"/>
              <a:t> et al, HSCC 2007]</a:t>
            </a:r>
          </a:p>
          <a:p>
            <a:pPr lvl="1"/>
            <a:r>
              <a:rPr lang="en-US" dirty="0" smtClean="0"/>
              <a:t>Libraries for parsers even available</a:t>
            </a:r>
            <a:r>
              <a:rPr lang="en-US" dirty="0"/>
              <a:t>! </a:t>
            </a:r>
            <a:r>
              <a:rPr lang="en-US" dirty="0">
                <a:hlinkClick r:id="rId2"/>
              </a:rPr>
              <a:t>http://cif.se.wtb.tue.nl</a:t>
            </a:r>
            <a:r>
              <a:rPr lang="en-US" dirty="0" smtClean="0">
                <a:hlinkClick r:id="rId2"/>
              </a:rPr>
              <a:t>/</a:t>
            </a:r>
            <a:r>
              <a:rPr lang="en-US" dirty="0" smtClean="0"/>
              <a:t> </a:t>
            </a:r>
          </a:p>
          <a:p>
            <a:r>
              <a:rPr lang="en-US" dirty="0" smtClean="0"/>
              <a:t>Problems with common formats (as usual):</a:t>
            </a:r>
          </a:p>
          <a:p>
            <a:pPr lvl="1"/>
            <a:r>
              <a:rPr lang="en-US" dirty="0" smtClean="0"/>
              <a:t>Possible semantics differences and edge cases (see UML, </a:t>
            </a:r>
            <a:r>
              <a:rPr lang="en-US" dirty="0" err="1" smtClean="0"/>
              <a:t>Statecharts</a:t>
            </a:r>
            <a:r>
              <a:rPr lang="en-US" dirty="0" smtClean="0"/>
              <a:t>, C, …); may vs. must, urgency vs. not, …</a:t>
            </a:r>
          </a:p>
          <a:p>
            <a:pPr lvl="1"/>
            <a:r>
              <a:rPr lang="en-US" dirty="0" smtClean="0"/>
              <a:t>Laziness, funding motivations, paper writing (“new” tools), etc.</a:t>
            </a:r>
          </a:p>
          <a:p>
            <a:pPr lvl="1"/>
            <a:r>
              <a:rPr lang="en-US" dirty="0" smtClean="0"/>
              <a:t>Existing interchange formats not known to many or forgotten (very unfortunate)</a:t>
            </a:r>
          </a:p>
          <a:p>
            <a:r>
              <a:rPr lang="en-US" dirty="0"/>
              <a:t>Other options: </a:t>
            </a:r>
            <a:r>
              <a:rPr lang="en-US" dirty="0" smtClean="0"/>
              <a:t>Simulink/Stateflow, </a:t>
            </a:r>
            <a:r>
              <a:rPr lang="en-US" dirty="0" err="1"/>
              <a:t>Modelica</a:t>
            </a:r>
            <a:r>
              <a:rPr lang="en-US" dirty="0"/>
              <a:t>, Ptolemy, some AADL variants (UML), </a:t>
            </a:r>
            <a:r>
              <a:rPr lang="en-US" dirty="0" smtClean="0"/>
              <a:t>...</a:t>
            </a:r>
          </a:p>
          <a:p>
            <a:r>
              <a:rPr lang="en-US" dirty="0" smtClean="0"/>
              <a:t>Recent research status and tools</a:t>
            </a:r>
          </a:p>
          <a:p>
            <a:pPr lvl="1"/>
            <a:r>
              <a:rPr lang="en-US" dirty="0" smtClean="0"/>
              <a:t>Flow*, dReach, SpaceEx, HyCreate, C2E2, probably many other tools use hybrid automata</a:t>
            </a:r>
          </a:p>
          <a:p>
            <a:pPr lvl="1"/>
            <a:r>
              <a:rPr lang="en-US" dirty="0" smtClean="0"/>
              <a:t>Same semantics (hybrid automata and executions thereof), but different syntax!</a:t>
            </a:r>
          </a:p>
          <a:p>
            <a:pPr lvl="2"/>
            <a:r>
              <a:rPr lang="en-US" dirty="0" smtClean="0"/>
              <a:t>In my view, worst possible scenario</a:t>
            </a:r>
          </a:p>
          <a:p>
            <a:pPr lvl="2"/>
            <a:r>
              <a:rPr lang="en-US" dirty="0" smtClean="0"/>
              <a:t>Poor graduate students (e.g., recently me) have to translate by hand examples between tools for papers</a:t>
            </a:r>
          </a:p>
          <a:p>
            <a:pPr lvl="2"/>
            <a:r>
              <a:rPr lang="en-US" dirty="0" smtClean="0"/>
              <a:t>Or, ambitious ones hack scripts to translate from one tool to another (e.g., in Passel…)</a:t>
            </a:r>
          </a:p>
          <a:p>
            <a:pPr lvl="2"/>
            <a:r>
              <a:rPr lang="en-US" dirty="0" smtClean="0"/>
              <a:t>All of this can be done (nicely) within HyST, and reduces the chances for bugs (extensive unit/regression testing framework setup)</a:t>
            </a:r>
          </a:p>
          <a:p>
            <a:pPr lvl="1"/>
            <a:r>
              <a:rPr lang="en-US" dirty="0"/>
              <a:t>Some </a:t>
            </a:r>
            <a:r>
              <a:rPr lang="en-US" dirty="0" smtClean="0"/>
              <a:t>approaches, </a:t>
            </a:r>
            <a:r>
              <a:rPr lang="en-US" dirty="0"/>
              <a:t>e.g., </a:t>
            </a:r>
            <a:r>
              <a:rPr lang="en-US" dirty="0" smtClean="0"/>
              <a:t>parameterized networks in Passel (and many different semantics for networks in general) or stochastic hybrid systems, </a:t>
            </a:r>
            <a:r>
              <a:rPr lang="en-US" dirty="0"/>
              <a:t>require more general </a:t>
            </a:r>
            <a:r>
              <a:rPr lang="en-US" dirty="0" smtClean="0"/>
              <a:t>semantics, but most recent approaches target hybrid automata, and work is underway</a:t>
            </a:r>
          </a:p>
          <a:p>
            <a:pPr lvl="1"/>
            <a:r>
              <a:rPr lang="en-US" dirty="0" smtClean="0"/>
              <a:t>Exceptions are most recent theorem-proving approaches (in PVS, Isabelle, and </a:t>
            </a:r>
            <a:r>
              <a:rPr lang="en-US" dirty="0" err="1" smtClean="0"/>
              <a:t>KeyMaera</a:t>
            </a:r>
            <a:r>
              <a:rPr lang="en-US" dirty="0" smtClean="0"/>
              <a:t>) due to expressiveness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490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HyST Vision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“</a:t>
            </a:r>
            <a:r>
              <a:rPr lang="en-US" dirty="0"/>
              <a:t>SMT-LIB” or “</a:t>
            </a:r>
            <a:r>
              <a:rPr lang="en-US" dirty="0" err="1"/>
              <a:t>llvm</a:t>
            </a:r>
            <a:r>
              <a:rPr lang="en-US" dirty="0"/>
              <a:t>” for hybrid systems</a:t>
            </a:r>
          </a:p>
          <a:p>
            <a:r>
              <a:rPr lang="en-US" dirty="0"/>
              <a:t>Short-term: implementation framework for source-to-source translation, benchmark generators, etc.</a:t>
            </a:r>
          </a:p>
          <a:p>
            <a:r>
              <a:rPr lang="en-US" dirty="0"/>
              <a:t>Find and fix bugs (especially soundness ones) in CPS development tools </a:t>
            </a:r>
            <a:r>
              <a:rPr lang="en-US" dirty="0" smtClean="0"/>
              <a:t>(NSF CCF/SHF AIDE-CPS project)</a:t>
            </a:r>
            <a:endParaRPr lang="en-US" dirty="0"/>
          </a:p>
          <a:p>
            <a:r>
              <a:rPr lang="en-US" dirty="0"/>
              <a:t>Midterm vision: Output interchange formats: common reachable set representations and comparisons</a:t>
            </a:r>
          </a:p>
          <a:p>
            <a:r>
              <a:rPr lang="en-US" dirty="0"/>
              <a:t>Longer-term vision: objective comparisons between algorithms, data structures, symbolic state representations, etc., so we can get to the status in verification of continuous/hybrid systems where we are at in numerical analysis/simulation of such systems (e.g., see Simulink/Stateflow</a:t>
            </a:r>
            <a:r>
              <a:rPr lang="en-US" dirty="0" smtClean="0"/>
              <a:t>) and hardware verification (e.g., Cadence/Synopsys)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089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HyST Overview and Outline for Remainder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62500" lnSpcReduction="20000"/>
              </a:bodyPr>
              <a:lstStyle/>
              <a:p>
                <a:r>
                  <a:rPr lang="en-US" dirty="0" smtClean="0"/>
                  <a:t>Hybrid automata syntax/semantics and data structures for IR</a:t>
                </a:r>
              </a:p>
              <a:p>
                <a:r>
                  <a:rPr lang="en-US" dirty="0" smtClean="0"/>
                  <a:t>Source-to-source transformation passes</a:t>
                </a:r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𝑝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𝐻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 smtClean="0"/>
              </a:p>
              <a:p>
                <a:pPr lvl="1"/>
                <a:r>
                  <a:rPr lang="en-US" dirty="0" smtClean="0"/>
                  <a:t>Some trivial, used for handling syntactic differences in tools</a:t>
                </a:r>
              </a:p>
              <a:p>
                <a:pPr lvl="2"/>
                <a:r>
                  <a:rPr lang="en-US" dirty="0" smtClean="0"/>
                  <a:t>Examples: some tools input formats have reserved keywords, some tools have limitations on string lengths, some tools require identity resets for unchanged variables on transitions, etc.</a:t>
                </a:r>
              </a:p>
              <a:p>
                <a:pPr lvl="1"/>
                <a:r>
                  <a:rPr lang="en-US" dirty="0" smtClean="0"/>
                  <a:t>Classification of automata into types (timed, </a:t>
                </a:r>
                <a:r>
                  <a:rPr lang="en-US" dirty="0" err="1" smtClean="0"/>
                  <a:t>multirate</a:t>
                </a:r>
                <a:r>
                  <a:rPr lang="en-US" dirty="0" smtClean="0"/>
                  <a:t>, IRHA, affine, nonlinear, etc.)</a:t>
                </a:r>
              </a:p>
              <a:p>
                <a:pPr lvl="1"/>
                <a:r>
                  <a:rPr lang="en-US" dirty="0" smtClean="0"/>
                  <a:t>Some interesting transformations (abstractions, etc.)</a:t>
                </a:r>
              </a:p>
              <a:p>
                <a:pPr lvl="2"/>
                <a:r>
                  <a:rPr lang="en-US" dirty="0" smtClean="0"/>
                  <a:t>Network parallel composition: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||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endParaRPr lang="en-US" b="0" dirty="0" smtClean="0"/>
              </a:p>
              <a:p>
                <a:pPr lvl="2"/>
                <a:r>
                  <a:rPr lang="en-US" dirty="0" smtClean="0"/>
                  <a:t>Regularization (eliminate Zeno behaviors)</a:t>
                </a:r>
              </a:p>
              <a:p>
                <a:pPr lvl="2"/>
                <a:r>
                  <a:rPr lang="en-US" dirty="0" smtClean="0"/>
                  <a:t>Hybridization</a:t>
                </a:r>
              </a:p>
              <a:p>
                <a:pPr lvl="2"/>
                <a:r>
                  <a:rPr lang="en-US" dirty="0" err="1" smtClean="0"/>
                  <a:t>Continuization</a:t>
                </a:r>
                <a:endParaRPr lang="en-US" dirty="0" smtClean="0"/>
              </a:p>
              <a:p>
                <a:pPr lvl="2"/>
                <a:r>
                  <a:rPr lang="en-US" dirty="0" smtClean="0"/>
                  <a:t>Order reduction</a:t>
                </a:r>
              </a:p>
              <a:p>
                <a:r>
                  <a:rPr lang="en-US" dirty="0" smtClean="0"/>
                  <a:t>Ongoing directions and interfaces</a:t>
                </a:r>
              </a:p>
              <a:p>
                <a:pPr lvl="1"/>
                <a:r>
                  <a:rPr lang="en-US" dirty="0" err="1" smtClean="0"/>
                  <a:t>HyPy</a:t>
                </a:r>
                <a:r>
                  <a:rPr lang="en-US" dirty="0" smtClean="0"/>
                  <a:t>: Python API and interface</a:t>
                </a:r>
              </a:p>
              <a:p>
                <a:pPr lvl="1"/>
                <a:r>
                  <a:rPr lang="en-US" dirty="0" smtClean="0"/>
                  <a:t>Matlab API: loads HyST jar directly and allows interaction with Java data structures</a:t>
                </a:r>
              </a:p>
              <a:p>
                <a:pPr lvl="1"/>
                <a:r>
                  <a:rPr lang="en-US" dirty="0" smtClean="0"/>
                  <a:t>SLSF translation: convert hybrid automata to SLSF models</a:t>
                </a:r>
              </a:p>
              <a:p>
                <a:pPr lvl="1"/>
                <a:r>
                  <a:rPr lang="en-US" dirty="0" smtClean="0"/>
                  <a:t>Passel 2.0</a:t>
                </a:r>
              </a:p>
              <a:p>
                <a:pPr lvl="1"/>
                <a:r>
                  <a:rPr lang="en-US" dirty="0" smtClean="0"/>
                  <a:t>Verification result formats (reachable sets, property satisfaction, etc.)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492" t="-2241" b="-14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27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Hybrid Automata: Syntax, Semantics, and Data Structures for Intermediate Representation (IR)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586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TextShape 1"/>
          <p:cNvSpPr txBox="1"/>
          <p:nvPr/>
        </p:nvSpPr>
        <p:spPr>
          <a:xfrm>
            <a:off x="457200" y="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Hybrid </a:t>
            </a:r>
            <a:r>
              <a:rPr lang="en-US" sz="440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Systems and Hybrid Automata</a:t>
            </a:r>
            <a:endParaRPr dirty="0"/>
          </a:p>
        </p:txBody>
      </p:sp>
      <p:sp>
        <p:nvSpPr>
          <p:cNvPr id="221" name="TextShape 2"/>
          <p:cNvSpPr txBox="1"/>
          <p:nvPr/>
        </p:nvSpPr>
        <p:spPr>
          <a:xfrm>
            <a:off x="457200" y="121932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Model for </a:t>
            </a:r>
            <a:r>
              <a:rPr lang="en-US" sz="280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mixed continuous/discrete behaviors</a:t>
            </a:r>
            <a:endParaRPr sz="1600" dirty="0"/>
          </a:p>
          <a:p>
            <a:pPr>
              <a:lnSpc>
                <a:spcPct val="100000"/>
              </a:lnSpc>
            </a:pPr>
            <a:endParaRPr sz="1600" dirty="0"/>
          </a:p>
        </p:txBody>
      </p:sp>
      <p:pic>
        <p:nvPicPr>
          <p:cNvPr id="222" name="Picture 4"/>
          <p:cNvPicPr/>
          <p:nvPr/>
        </p:nvPicPr>
        <p:blipFill>
          <a:blip r:embed="rId2"/>
          <a:stretch/>
        </p:blipFill>
        <p:spPr>
          <a:xfrm>
            <a:off x="228600" y="2286000"/>
            <a:ext cx="6095520" cy="4014360"/>
          </a:xfrm>
          <a:prstGeom prst="rect">
            <a:avLst/>
          </a:prstGeom>
          <a:ln>
            <a:noFill/>
          </a:ln>
        </p:spPr>
      </p:pic>
      <p:pic>
        <p:nvPicPr>
          <p:cNvPr id="223" name="Picture 6"/>
          <p:cNvPicPr/>
          <p:nvPr/>
        </p:nvPicPr>
        <p:blipFill>
          <a:blip r:embed="rId3"/>
          <a:stretch/>
        </p:blipFill>
        <p:spPr>
          <a:xfrm>
            <a:off x="7045920" y="3356640"/>
            <a:ext cx="1904760" cy="2891160"/>
          </a:xfrm>
          <a:prstGeom prst="rect">
            <a:avLst/>
          </a:prstGeom>
          <a:ln>
            <a:noFill/>
          </a:ln>
        </p:spPr>
      </p:pic>
      <p:sp>
        <p:nvSpPr>
          <p:cNvPr id="224" name="CustomShape 3"/>
          <p:cNvSpPr/>
          <p:nvPr/>
        </p:nvSpPr>
        <p:spPr>
          <a:xfrm>
            <a:off x="7166520" y="6336360"/>
            <a:ext cx="134712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Reachability</a:t>
            </a:r>
            <a:endParaRPr/>
          </a:p>
        </p:txBody>
      </p:sp>
      <p:sp>
        <p:nvSpPr>
          <p:cNvPr id="225" name="CustomShape 4"/>
          <p:cNvSpPr/>
          <p:nvPr/>
        </p:nvSpPr>
        <p:spPr>
          <a:xfrm>
            <a:off x="2553120" y="6336360"/>
            <a:ext cx="120384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Simulation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6900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Hybrid Automaton</a:t>
            </a:r>
            <a:br>
              <a:rPr lang="en-US" dirty="0" smtClean="0"/>
            </a:br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26</a:t>
            </a:fld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4947855" y="584"/>
            <a:ext cx="3858258" cy="2314137"/>
            <a:chOff x="4657092" y="4273948"/>
            <a:chExt cx="3858258" cy="231413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Rounded Rectangle 6"/>
                <p:cNvSpPr/>
                <p:nvPr/>
              </p:nvSpPr>
              <p:spPr>
                <a:xfrm>
                  <a:off x="4767679" y="5078757"/>
                  <a:ext cx="1537595" cy="988729"/>
                </a:xfrm>
                <a:prstGeom prst="roundRect">
                  <a:avLst/>
                </a:prstGeom>
                <a:solidFill>
                  <a:schemeClr val="accent2"/>
                </a:solidFill>
                <a:ln w="254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L</a:t>
                  </a:r>
                  <a:r>
                    <a:rPr lang="en-US" sz="2000" b="1" baseline="-25000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</a:t>
                  </a:r>
                </a:p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≤5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  <a:p>
                  <a14:m>
                    <m:oMath xmlns:m="http://schemas.openxmlformats.org/officeDocument/2006/math">
                      <m:acc>
                        <m:accPr>
                          <m:chr m:val="̇"/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accPr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</m:acc>
                      <m:r>
                        <a:rPr lang="en-US" sz="20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∈</m:t>
                      </m:r>
                    </m:oMath>
                  </a14:m>
                  <a:r>
                    <a:rPr lang="en-US" sz="2000" dirty="0" smtClean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20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[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]</m:t>
                      </m:r>
                    </m:oMath>
                  </a14:m>
                  <a:r>
                    <a:rPr lang="en-US" sz="2000" b="0" dirty="0" smtClean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endParaRPr lang="en-US" sz="2000" b="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</p:txBody>
            </p:sp>
          </mc:Choice>
          <mc:Fallback xmlns="">
            <p:sp>
              <p:nvSpPr>
                <p:cNvPr id="7" name="Rounded Rectangle 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67679" y="5078757"/>
                  <a:ext cx="1537595" cy="988729"/>
                </a:xfrm>
                <a:prstGeom prst="roundRect">
                  <a:avLst/>
                </a:prstGeom>
                <a:blipFill rotWithShape="0">
                  <a:blip r:embed="rId2"/>
                  <a:stretch>
                    <a:fillRect t="-3012" b="-7229"/>
                  </a:stretch>
                </a:blipFill>
                <a:ln w="254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Rounded Rectangle 7"/>
                <p:cNvSpPr/>
                <p:nvPr/>
              </p:nvSpPr>
              <p:spPr>
                <a:xfrm>
                  <a:off x="6977755" y="5060510"/>
                  <a:ext cx="1537595" cy="988729"/>
                </a:xfrm>
                <a:prstGeom prst="roundRect">
                  <a:avLst/>
                </a:prstGeom>
                <a:solidFill>
                  <a:schemeClr val="accent6"/>
                </a:solidFill>
                <a:ln w="254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L</a:t>
                  </a:r>
                  <a:r>
                    <a:rPr lang="en-US" sz="2000" b="1" baseline="-25000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</a:t>
                  </a:r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≤10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  <a:p>
                  <a14:m>
                    <m:oMath xmlns:m="http://schemas.openxmlformats.org/officeDocument/2006/math">
                      <m:acc>
                        <m:accPr>
                          <m:chr m:val="̇"/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accPr>
                        <m:e>
                          <m:r>
                            <a:rPr lang="en-US" sz="2000" b="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</m:acc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∈</m:t>
                      </m:r>
                    </m:oMath>
                  </a14:m>
                  <a:r>
                    <a:rPr lang="en-US" sz="200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20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[</m:t>
                      </m:r>
                      <m:r>
                        <a:rPr lang="en-US" sz="20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en-US" sz="20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en-US" sz="20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en-US" sz="20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]</m:t>
                      </m:r>
                    </m:oMath>
                  </a14:m>
                  <a:r>
                    <a:rPr lang="en-US" sz="2000" b="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</a:p>
              </p:txBody>
            </p:sp>
          </mc:Choice>
          <mc:Fallback xmlns="">
            <p:sp>
              <p:nvSpPr>
                <p:cNvPr id="8" name="Rounded Rectangle 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77755" y="5060510"/>
                  <a:ext cx="1537595" cy="988729"/>
                </a:xfrm>
                <a:prstGeom prst="roundRect">
                  <a:avLst/>
                </a:prstGeom>
                <a:blipFill rotWithShape="0">
                  <a:blip r:embed="rId3"/>
                  <a:stretch>
                    <a:fillRect t="-3012" b="-7229"/>
                  </a:stretch>
                </a:blipFill>
                <a:ln w="254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9" name="Straight Arrow Connector 8"/>
            <p:cNvCxnSpPr/>
            <p:nvPr/>
          </p:nvCxnSpPr>
          <p:spPr>
            <a:xfrm>
              <a:off x="5240749" y="4786966"/>
              <a:ext cx="0" cy="291791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Box 9"/>
                <p:cNvSpPr txBox="1"/>
                <p:nvPr/>
              </p:nvSpPr>
              <p:spPr>
                <a:xfrm>
                  <a:off x="4657092" y="4439282"/>
                  <a:ext cx="1238259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sz="2000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≔</m:t>
                        </m:r>
                        <m:r>
                          <m:rPr>
                            <m:nor/>
                          </m:rPr>
                          <a:rPr lang="en-US" sz="2000" b="0" i="0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sz="2000" b="0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 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3" name="TextBox 1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57092" y="4439282"/>
                  <a:ext cx="1238259" cy="400110"/>
                </a:xfrm>
                <a:prstGeom prst="rect">
                  <a:avLst/>
                </a:prstGeom>
                <a:blipFill rotWithShape="0"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Box 10"/>
                <p:cNvSpPr txBox="1"/>
                <p:nvPr/>
              </p:nvSpPr>
              <p:spPr>
                <a:xfrm>
                  <a:off x="5738137" y="6257416"/>
                  <a:ext cx="1993430" cy="33066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≥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10</m:t>
                        </m:r>
                        <m:r>
                          <a:rPr lang="en-US" sz="2000" b="0" i="0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 </m:t>
                        </m:r>
                        <m:r>
                          <a:rPr lang="en-US" sz="2000" b="1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; 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≔</m:t>
                        </m:r>
                        <m:r>
                          <m:rPr>
                            <m:nor/>
                          </m:rPr>
                          <a:rPr lang="en-US" sz="2000" b="0" i="0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sz="2000" b="0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 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1" name="TextBox 1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38137" y="6257416"/>
                  <a:ext cx="1993430" cy="330669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 b="-1818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/>
                <p:cNvSpPr txBox="1"/>
                <p:nvPr/>
              </p:nvSpPr>
              <p:spPr>
                <a:xfrm>
                  <a:off x="5948766" y="4273948"/>
                  <a:ext cx="1412223" cy="33066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≥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2.5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5" name="TextBox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48766" y="4273948"/>
                  <a:ext cx="1412223" cy="330669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 b="-2037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3" name="Straight Arrow Connector 5"/>
            <p:cNvCxnSpPr>
              <a:stCxn id="7" idx="0"/>
              <a:endCxn id="8" idx="0"/>
            </p:cNvCxnSpPr>
            <p:nvPr/>
          </p:nvCxnSpPr>
          <p:spPr>
            <a:xfrm rot="5400000" flipH="1" flipV="1">
              <a:off x="6632392" y="3964596"/>
              <a:ext cx="18247" cy="2210076"/>
            </a:xfrm>
            <a:prstGeom prst="curvedConnector3">
              <a:avLst>
                <a:gd name="adj1" fmla="val 1352809"/>
              </a:avLst>
            </a:prstGeom>
            <a:ln w="222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6"/>
            <p:cNvCxnSpPr>
              <a:stCxn id="8" idx="2"/>
              <a:endCxn id="7" idx="2"/>
            </p:cNvCxnSpPr>
            <p:nvPr/>
          </p:nvCxnSpPr>
          <p:spPr>
            <a:xfrm rot="5400000">
              <a:off x="6632392" y="4953324"/>
              <a:ext cx="18247" cy="2210076"/>
            </a:xfrm>
            <a:prstGeom prst="curvedConnector3">
              <a:avLst>
                <a:gd name="adj1" fmla="val 1352809"/>
              </a:avLst>
            </a:prstGeom>
            <a:ln w="222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" name="Straight Arrow Connector 15"/>
          <p:cNvCxnSpPr/>
          <p:nvPr/>
        </p:nvCxnSpPr>
        <p:spPr>
          <a:xfrm flipV="1">
            <a:off x="744860" y="2694437"/>
            <a:ext cx="0" cy="3661914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736234" y="6364819"/>
            <a:ext cx="7695165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3494097" y="6387776"/>
                <a:ext cx="98603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 smtClean="0"/>
                  <a:t>time (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i="0" dirty="0" smtClean="0">
                        <a:latin typeface="Cambria Math" panose="02040503050406030204" pitchFamily="18" charset="0"/>
                      </a:rPr>
                      <m:t>t</m:t>
                    </m:r>
                  </m:oMath>
                </a14:m>
                <a:r>
                  <a:rPr lang="en-US" sz="2000" dirty="0" smtClean="0"/>
                  <a:t>)</a:t>
                </a:r>
                <a:endParaRPr lang="en-US" sz="2000" dirty="0"/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4097" y="6387776"/>
                <a:ext cx="986039" cy="400110"/>
              </a:xfrm>
              <a:prstGeom prst="rect">
                <a:avLst/>
              </a:prstGeom>
              <a:blipFill rotWithShape="0">
                <a:blip r:embed="rId9"/>
                <a:stretch>
                  <a:fillRect l="-6173" t="-9231" r="-3704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9" name="Straight Arrow Connector 18"/>
          <p:cNvCxnSpPr/>
          <p:nvPr/>
        </p:nvCxnSpPr>
        <p:spPr>
          <a:xfrm>
            <a:off x="753647" y="2979488"/>
            <a:ext cx="7475953" cy="0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201513" y="2758936"/>
                <a:ext cx="52770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dirty="0" smtClean="0">
                          <a:latin typeface="Cambria Math" panose="02040503050406030204" pitchFamily="18" charset="0"/>
                        </a:rPr>
                        <m:t>10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513" y="2758936"/>
                <a:ext cx="527709" cy="400110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320522" y="4238930"/>
                <a:ext cx="38504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dirty="0" smtClean="0">
                          <a:latin typeface="Cambria Math" panose="02040503050406030204" pitchFamily="18" charset="0"/>
                        </a:rPr>
                        <m:t>5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522" y="4238930"/>
                <a:ext cx="385042" cy="400110"/>
              </a:xfrm>
              <a:prstGeom prst="rect">
                <a:avLst/>
              </a:prstGeom>
              <a:blipFill rotWithShape="0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2" name="Straight Arrow Connector 21"/>
          <p:cNvCxnSpPr/>
          <p:nvPr/>
        </p:nvCxnSpPr>
        <p:spPr>
          <a:xfrm>
            <a:off x="753487" y="4475985"/>
            <a:ext cx="7431970" cy="0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Group 77"/>
          <p:cNvGrpSpPr/>
          <p:nvPr/>
        </p:nvGrpSpPr>
        <p:grpSpPr>
          <a:xfrm>
            <a:off x="683532" y="5581649"/>
            <a:ext cx="885567" cy="800784"/>
            <a:chOff x="683532" y="5581649"/>
            <a:chExt cx="885567" cy="800784"/>
          </a:xfrm>
        </p:grpSpPr>
        <p:cxnSp>
          <p:nvCxnSpPr>
            <p:cNvPr id="26" name="Straight Arrow Connector 25"/>
            <p:cNvCxnSpPr/>
            <p:nvPr/>
          </p:nvCxnSpPr>
          <p:spPr>
            <a:xfrm flipV="1">
              <a:off x="819272" y="6020873"/>
              <a:ext cx="185280" cy="296003"/>
            </a:xfrm>
            <a:prstGeom prst="straightConnector1">
              <a:avLst/>
            </a:prstGeom>
            <a:ln w="25400" cap="flat" cmpd="sng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/>
            <p:nvPr/>
          </p:nvCxnSpPr>
          <p:spPr>
            <a:xfrm flipV="1">
              <a:off x="819271" y="6123904"/>
              <a:ext cx="333388" cy="188503"/>
            </a:xfrm>
            <a:prstGeom prst="straightConnector1">
              <a:avLst/>
            </a:prstGeom>
            <a:ln w="25400" cap="flat" cmpd="sng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TextBox 27"/>
                <p:cNvSpPr txBox="1"/>
                <p:nvPr/>
              </p:nvSpPr>
              <p:spPr>
                <a:xfrm>
                  <a:off x="683532" y="5581649"/>
                  <a:ext cx="57233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sz="2000" b="0" i="0" dirty="0" smtClean="0">
                            <a:latin typeface="Cambria Math" panose="02040503050406030204" pitchFamily="18" charset="0"/>
                          </a:rPr>
                          <m:t>t</m:t>
                        </m:r>
                      </m:oMath>
                    </m:oMathPara>
                  </a14:m>
                  <a:endParaRPr lang="en-US" sz="2000" dirty="0"/>
                </a:p>
              </p:txBody>
            </p:sp>
          </mc:Choice>
          <mc:Fallback xmlns="">
            <p:sp>
              <p:nvSpPr>
                <p:cNvPr id="28" name="TextBox 2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3532" y="5581649"/>
                  <a:ext cx="572336" cy="400110"/>
                </a:xfrm>
                <a:prstGeom prst="rect">
                  <a:avLst/>
                </a:prstGeom>
                <a:blipFill rotWithShape="0"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TextBox 28"/>
                <p:cNvSpPr txBox="1"/>
                <p:nvPr/>
              </p:nvSpPr>
              <p:spPr>
                <a:xfrm>
                  <a:off x="1041519" y="5982323"/>
                  <a:ext cx="527580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a14:m>
                  <a:r>
                    <a:rPr lang="en-US" sz="2000" dirty="0" smtClean="0"/>
                    <a:t>t</a:t>
                  </a:r>
                  <a:endParaRPr lang="en-US" sz="2000" dirty="0"/>
                </a:p>
              </p:txBody>
            </p:sp>
          </mc:Choice>
          <mc:Fallback xmlns="">
            <p:sp>
              <p:nvSpPr>
                <p:cNvPr id="29" name="TextBox 2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41519" y="5982323"/>
                  <a:ext cx="527580" cy="400110"/>
                </a:xfrm>
                <a:prstGeom prst="rect">
                  <a:avLst/>
                </a:prstGeom>
                <a:blipFill rotWithShape="0">
                  <a:blip r:embed="rId13"/>
                  <a:stretch>
                    <a:fillRect t="-7576" r="-11628" b="-2575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31" name="Freeform 30"/>
          <p:cNvSpPr/>
          <p:nvPr/>
        </p:nvSpPr>
        <p:spPr>
          <a:xfrm>
            <a:off x="766539" y="5476644"/>
            <a:ext cx="782503" cy="869659"/>
          </a:xfrm>
          <a:custGeom>
            <a:avLst/>
            <a:gdLst>
              <a:gd name="connsiteX0" fmla="*/ 0 w 763675"/>
              <a:gd name="connsiteY0" fmla="*/ 582805 h 582805"/>
              <a:gd name="connsiteX1" fmla="*/ 281354 w 763675"/>
              <a:gd name="connsiteY1" fmla="*/ 411983 h 582805"/>
              <a:gd name="connsiteX2" fmla="*/ 321547 w 763675"/>
              <a:gd name="connsiteY2" fmla="*/ 351693 h 582805"/>
              <a:gd name="connsiteX3" fmla="*/ 381837 w 763675"/>
              <a:gd name="connsiteY3" fmla="*/ 261257 h 582805"/>
              <a:gd name="connsiteX4" fmla="*/ 401934 w 763675"/>
              <a:gd name="connsiteY4" fmla="*/ 231112 h 582805"/>
              <a:gd name="connsiteX5" fmla="*/ 432079 w 763675"/>
              <a:gd name="connsiteY5" fmla="*/ 211016 h 582805"/>
              <a:gd name="connsiteX6" fmla="*/ 512466 w 763675"/>
              <a:gd name="connsiteY6" fmla="*/ 140677 h 582805"/>
              <a:gd name="connsiteX7" fmla="*/ 602901 w 763675"/>
              <a:gd name="connsiteY7" fmla="*/ 70339 h 582805"/>
              <a:gd name="connsiteX8" fmla="*/ 633046 w 763675"/>
              <a:gd name="connsiteY8" fmla="*/ 60290 h 582805"/>
              <a:gd name="connsiteX9" fmla="*/ 663191 w 763675"/>
              <a:gd name="connsiteY9" fmla="*/ 40194 h 582805"/>
              <a:gd name="connsiteX10" fmla="*/ 723481 w 763675"/>
              <a:gd name="connsiteY10" fmla="*/ 20097 h 582805"/>
              <a:gd name="connsiteX11" fmla="*/ 763675 w 763675"/>
              <a:gd name="connsiteY11" fmla="*/ 0 h 582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63675" h="582805">
                <a:moveTo>
                  <a:pt x="0" y="582805"/>
                </a:moveTo>
                <a:cubicBezTo>
                  <a:pt x="93785" y="525864"/>
                  <a:pt x="192262" y="476018"/>
                  <a:pt x="281354" y="411983"/>
                </a:cubicBezTo>
                <a:cubicBezTo>
                  <a:pt x="300967" y="397886"/>
                  <a:pt x="308149" y="371790"/>
                  <a:pt x="321547" y="351693"/>
                </a:cubicBezTo>
                <a:lnTo>
                  <a:pt x="381837" y="261257"/>
                </a:lnTo>
                <a:cubicBezTo>
                  <a:pt x="388536" y="251209"/>
                  <a:pt x="391886" y="237811"/>
                  <a:pt x="401934" y="231112"/>
                </a:cubicBezTo>
                <a:lnTo>
                  <a:pt x="432079" y="211016"/>
                </a:lnTo>
                <a:cubicBezTo>
                  <a:pt x="489020" y="125605"/>
                  <a:pt x="395235" y="257908"/>
                  <a:pt x="512466" y="140677"/>
                </a:cubicBezTo>
                <a:cubicBezTo>
                  <a:pt x="538477" y="114666"/>
                  <a:pt x="566842" y="82359"/>
                  <a:pt x="602901" y="70339"/>
                </a:cubicBezTo>
                <a:cubicBezTo>
                  <a:pt x="612949" y="66989"/>
                  <a:pt x="623572" y="65027"/>
                  <a:pt x="633046" y="60290"/>
                </a:cubicBezTo>
                <a:cubicBezTo>
                  <a:pt x="643848" y="54889"/>
                  <a:pt x="652155" y="45099"/>
                  <a:pt x="663191" y="40194"/>
                </a:cubicBezTo>
                <a:cubicBezTo>
                  <a:pt x="682549" y="31591"/>
                  <a:pt x="703384" y="26796"/>
                  <a:pt x="723481" y="20097"/>
                </a:cubicBezTo>
                <a:cubicBezTo>
                  <a:pt x="758121" y="8550"/>
                  <a:pt x="746136" y="17539"/>
                  <a:pt x="763675" y="0"/>
                </a:cubicBezTo>
              </a:path>
            </a:pathLst>
          </a:cu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1520165" y="4921597"/>
            <a:ext cx="582805" cy="543276"/>
          </a:xfrm>
          <a:custGeom>
            <a:avLst/>
            <a:gdLst>
              <a:gd name="connsiteX0" fmla="*/ 0 w 582805"/>
              <a:gd name="connsiteY0" fmla="*/ 543276 h 543276"/>
              <a:gd name="connsiteX1" fmla="*/ 110532 w 582805"/>
              <a:gd name="connsiteY1" fmla="*/ 513131 h 543276"/>
              <a:gd name="connsiteX2" fmla="*/ 140677 w 582805"/>
              <a:gd name="connsiteY2" fmla="*/ 503083 h 543276"/>
              <a:gd name="connsiteX3" fmla="*/ 200967 w 582805"/>
              <a:gd name="connsiteY3" fmla="*/ 472938 h 543276"/>
              <a:gd name="connsiteX4" fmla="*/ 261258 w 582805"/>
              <a:gd name="connsiteY4" fmla="*/ 442793 h 543276"/>
              <a:gd name="connsiteX5" fmla="*/ 321548 w 582805"/>
              <a:gd name="connsiteY5" fmla="*/ 392551 h 543276"/>
              <a:gd name="connsiteX6" fmla="*/ 331596 w 582805"/>
              <a:gd name="connsiteY6" fmla="*/ 362406 h 543276"/>
              <a:gd name="connsiteX7" fmla="*/ 361741 w 582805"/>
              <a:gd name="connsiteY7" fmla="*/ 342309 h 543276"/>
              <a:gd name="connsiteX8" fmla="*/ 391886 w 582805"/>
              <a:gd name="connsiteY8" fmla="*/ 302116 h 543276"/>
              <a:gd name="connsiteX9" fmla="*/ 432080 w 582805"/>
              <a:gd name="connsiteY9" fmla="*/ 241826 h 543276"/>
              <a:gd name="connsiteX10" fmla="*/ 472273 w 582805"/>
              <a:gd name="connsiteY10" fmla="*/ 141342 h 543276"/>
              <a:gd name="connsiteX11" fmla="*/ 502418 w 582805"/>
              <a:gd name="connsiteY11" fmla="*/ 81052 h 543276"/>
              <a:gd name="connsiteX12" fmla="*/ 512466 w 582805"/>
              <a:gd name="connsiteY12" fmla="*/ 50907 h 543276"/>
              <a:gd name="connsiteX13" fmla="*/ 572756 w 582805"/>
              <a:gd name="connsiteY13" fmla="*/ 665 h 543276"/>
              <a:gd name="connsiteX14" fmla="*/ 582805 w 582805"/>
              <a:gd name="connsiteY14" fmla="*/ 665 h 543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82805" h="543276">
                <a:moveTo>
                  <a:pt x="0" y="543276"/>
                </a:moveTo>
                <a:cubicBezTo>
                  <a:pt x="71017" y="529073"/>
                  <a:pt x="34036" y="538630"/>
                  <a:pt x="110532" y="513131"/>
                </a:cubicBezTo>
                <a:lnTo>
                  <a:pt x="140677" y="503083"/>
                </a:lnTo>
                <a:cubicBezTo>
                  <a:pt x="227064" y="445491"/>
                  <a:pt x="117767" y="514537"/>
                  <a:pt x="200967" y="472938"/>
                </a:cubicBezTo>
                <a:cubicBezTo>
                  <a:pt x="278884" y="433980"/>
                  <a:pt x="185489" y="468049"/>
                  <a:pt x="261258" y="442793"/>
                </a:cubicBezTo>
                <a:cubicBezTo>
                  <a:pt x="283501" y="427964"/>
                  <a:pt x="306075" y="415761"/>
                  <a:pt x="321548" y="392551"/>
                </a:cubicBezTo>
                <a:cubicBezTo>
                  <a:pt x="327423" y="383738"/>
                  <a:pt x="324979" y="370677"/>
                  <a:pt x="331596" y="362406"/>
                </a:cubicBezTo>
                <a:cubicBezTo>
                  <a:pt x="339140" y="352976"/>
                  <a:pt x="353202" y="350848"/>
                  <a:pt x="361741" y="342309"/>
                </a:cubicBezTo>
                <a:cubicBezTo>
                  <a:pt x="373583" y="330467"/>
                  <a:pt x="382282" y="315836"/>
                  <a:pt x="391886" y="302116"/>
                </a:cubicBezTo>
                <a:cubicBezTo>
                  <a:pt x="405737" y="282329"/>
                  <a:pt x="432080" y="241826"/>
                  <a:pt x="432080" y="241826"/>
                </a:cubicBezTo>
                <a:cubicBezTo>
                  <a:pt x="477821" y="104599"/>
                  <a:pt x="427918" y="244838"/>
                  <a:pt x="472273" y="141342"/>
                </a:cubicBezTo>
                <a:cubicBezTo>
                  <a:pt x="497234" y="83099"/>
                  <a:pt x="463796" y="138984"/>
                  <a:pt x="502418" y="81052"/>
                </a:cubicBezTo>
                <a:cubicBezTo>
                  <a:pt x="505767" y="71004"/>
                  <a:pt x="506591" y="59720"/>
                  <a:pt x="512466" y="50907"/>
                </a:cubicBezTo>
                <a:cubicBezTo>
                  <a:pt x="523577" y="34241"/>
                  <a:pt x="554220" y="9933"/>
                  <a:pt x="572756" y="665"/>
                </a:cubicBezTo>
                <a:cubicBezTo>
                  <a:pt x="575752" y="-833"/>
                  <a:pt x="579455" y="665"/>
                  <a:pt x="582805" y="665"/>
                </a:cubicBezTo>
              </a:path>
            </a:pathLst>
          </a:cu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2123067" y="4494502"/>
            <a:ext cx="610629" cy="397615"/>
          </a:xfrm>
          <a:custGeom>
            <a:avLst/>
            <a:gdLst>
              <a:gd name="connsiteX0" fmla="*/ 0 w 602901"/>
              <a:gd name="connsiteY0" fmla="*/ 351692 h 351692"/>
              <a:gd name="connsiteX1" fmla="*/ 120580 w 602901"/>
              <a:gd name="connsiteY1" fmla="*/ 321547 h 351692"/>
              <a:gd name="connsiteX2" fmla="*/ 190918 w 602901"/>
              <a:gd name="connsiteY2" fmla="*/ 271305 h 351692"/>
              <a:gd name="connsiteX3" fmla="*/ 221063 w 602901"/>
              <a:gd name="connsiteY3" fmla="*/ 241160 h 351692"/>
              <a:gd name="connsiteX4" fmla="*/ 251208 w 602901"/>
              <a:gd name="connsiteY4" fmla="*/ 221064 h 351692"/>
              <a:gd name="connsiteX5" fmla="*/ 331595 w 602901"/>
              <a:gd name="connsiteY5" fmla="*/ 150725 h 351692"/>
              <a:gd name="connsiteX6" fmla="*/ 391885 w 602901"/>
              <a:gd name="connsiteY6" fmla="*/ 100483 h 351692"/>
              <a:gd name="connsiteX7" fmla="*/ 422030 w 602901"/>
              <a:gd name="connsiteY7" fmla="*/ 90435 h 351692"/>
              <a:gd name="connsiteX8" fmla="*/ 482320 w 602901"/>
              <a:gd name="connsiteY8" fmla="*/ 50242 h 351692"/>
              <a:gd name="connsiteX9" fmla="*/ 562707 w 602901"/>
              <a:gd name="connsiteY9" fmla="*/ 20097 h 351692"/>
              <a:gd name="connsiteX10" fmla="*/ 602901 w 602901"/>
              <a:gd name="connsiteY10" fmla="*/ 0 h 35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02901" h="351692">
                <a:moveTo>
                  <a:pt x="0" y="351692"/>
                </a:moveTo>
                <a:cubicBezTo>
                  <a:pt x="50559" y="343266"/>
                  <a:pt x="72806" y="342780"/>
                  <a:pt x="120580" y="321547"/>
                </a:cubicBezTo>
                <a:cubicBezTo>
                  <a:pt x="131596" y="316651"/>
                  <a:pt x="186916" y="274736"/>
                  <a:pt x="190918" y="271305"/>
                </a:cubicBezTo>
                <a:cubicBezTo>
                  <a:pt x="201707" y="262057"/>
                  <a:pt x="210146" y="250257"/>
                  <a:pt x="221063" y="241160"/>
                </a:cubicBezTo>
                <a:cubicBezTo>
                  <a:pt x="230340" y="233429"/>
                  <a:pt x="241160" y="227763"/>
                  <a:pt x="251208" y="221064"/>
                </a:cubicBezTo>
                <a:cubicBezTo>
                  <a:pt x="308149" y="135653"/>
                  <a:pt x="214364" y="267956"/>
                  <a:pt x="331595" y="150725"/>
                </a:cubicBezTo>
                <a:cubicBezTo>
                  <a:pt x="353817" y="128503"/>
                  <a:pt x="363907" y="114472"/>
                  <a:pt x="391885" y="100483"/>
                </a:cubicBezTo>
                <a:cubicBezTo>
                  <a:pt x="401359" y="95746"/>
                  <a:pt x="411982" y="93784"/>
                  <a:pt x="422030" y="90435"/>
                </a:cubicBezTo>
                <a:cubicBezTo>
                  <a:pt x="442127" y="77037"/>
                  <a:pt x="458888" y="56100"/>
                  <a:pt x="482320" y="50242"/>
                </a:cubicBezTo>
                <a:cubicBezTo>
                  <a:pt x="556421" y="31716"/>
                  <a:pt x="489146" y="51623"/>
                  <a:pt x="562707" y="20097"/>
                </a:cubicBezTo>
                <a:cubicBezTo>
                  <a:pt x="603119" y="2778"/>
                  <a:pt x="582780" y="20119"/>
                  <a:pt x="602901" y="0"/>
                </a:cubicBezTo>
              </a:path>
            </a:pathLst>
          </a:cu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8" name="Group 87"/>
          <p:cNvGrpSpPr/>
          <p:nvPr/>
        </p:nvGrpSpPr>
        <p:grpSpPr>
          <a:xfrm>
            <a:off x="2727224" y="3002445"/>
            <a:ext cx="4034300" cy="1461801"/>
            <a:chOff x="2746064" y="3183897"/>
            <a:chExt cx="2331218" cy="1356528"/>
          </a:xfrm>
        </p:grpSpPr>
        <p:sp>
          <p:nvSpPr>
            <p:cNvPr id="38" name="Freeform 37"/>
            <p:cNvSpPr/>
            <p:nvPr/>
          </p:nvSpPr>
          <p:spPr>
            <a:xfrm>
              <a:off x="2746064" y="4238974"/>
              <a:ext cx="442128" cy="301451"/>
            </a:xfrm>
            <a:custGeom>
              <a:avLst/>
              <a:gdLst>
                <a:gd name="connsiteX0" fmla="*/ 0 w 442128"/>
                <a:gd name="connsiteY0" fmla="*/ 301451 h 301451"/>
                <a:gd name="connsiteX1" fmla="*/ 50242 w 442128"/>
                <a:gd name="connsiteY1" fmla="*/ 291403 h 301451"/>
                <a:gd name="connsiteX2" fmla="*/ 90435 w 442128"/>
                <a:gd name="connsiteY2" fmla="*/ 271306 h 301451"/>
                <a:gd name="connsiteX3" fmla="*/ 120581 w 442128"/>
                <a:gd name="connsiteY3" fmla="*/ 261258 h 301451"/>
                <a:gd name="connsiteX4" fmla="*/ 150726 w 442128"/>
                <a:gd name="connsiteY4" fmla="*/ 241161 h 301451"/>
                <a:gd name="connsiteX5" fmla="*/ 231112 w 442128"/>
                <a:gd name="connsiteY5" fmla="*/ 200967 h 301451"/>
                <a:gd name="connsiteX6" fmla="*/ 291403 w 442128"/>
                <a:gd name="connsiteY6" fmla="*/ 140677 h 301451"/>
                <a:gd name="connsiteX7" fmla="*/ 361741 w 442128"/>
                <a:gd name="connsiteY7" fmla="*/ 50242 h 301451"/>
                <a:gd name="connsiteX8" fmla="*/ 442128 w 442128"/>
                <a:gd name="connsiteY8" fmla="*/ 0 h 301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2128" h="301451">
                  <a:moveTo>
                    <a:pt x="0" y="301451"/>
                  </a:moveTo>
                  <a:cubicBezTo>
                    <a:pt x="16747" y="298102"/>
                    <a:pt x="34039" y="296804"/>
                    <a:pt x="50242" y="291403"/>
                  </a:cubicBezTo>
                  <a:cubicBezTo>
                    <a:pt x="64452" y="286666"/>
                    <a:pt x="76667" y="277207"/>
                    <a:pt x="90435" y="271306"/>
                  </a:cubicBezTo>
                  <a:cubicBezTo>
                    <a:pt x="100171" y="267134"/>
                    <a:pt x="110532" y="264607"/>
                    <a:pt x="120581" y="261258"/>
                  </a:cubicBezTo>
                  <a:cubicBezTo>
                    <a:pt x="130629" y="254559"/>
                    <a:pt x="140124" y="246944"/>
                    <a:pt x="150726" y="241161"/>
                  </a:cubicBezTo>
                  <a:cubicBezTo>
                    <a:pt x="177026" y="226815"/>
                    <a:pt x="209928" y="222151"/>
                    <a:pt x="231112" y="200967"/>
                  </a:cubicBezTo>
                  <a:cubicBezTo>
                    <a:pt x="251209" y="180870"/>
                    <a:pt x="275638" y="164325"/>
                    <a:pt x="291403" y="140677"/>
                  </a:cubicBezTo>
                  <a:cubicBezTo>
                    <a:pt x="314782" y="105609"/>
                    <a:pt x="329047" y="75670"/>
                    <a:pt x="361741" y="50242"/>
                  </a:cubicBezTo>
                  <a:cubicBezTo>
                    <a:pt x="401651" y="19201"/>
                    <a:pt x="408680" y="16725"/>
                    <a:pt x="442128" y="0"/>
                  </a:cubicBezTo>
                </a:path>
              </a:pathLst>
            </a:custGeom>
            <a:noFill/>
            <a:ln w="254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198240" y="3183897"/>
              <a:ext cx="1879042" cy="1055077"/>
            </a:xfrm>
            <a:custGeom>
              <a:avLst/>
              <a:gdLst>
                <a:gd name="connsiteX0" fmla="*/ 0 w 1879042"/>
                <a:gd name="connsiteY0" fmla="*/ 1055077 h 1055077"/>
                <a:gd name="connsiteX1" fmla="*/ 50242 w 1879042"/>
                <a:gd name="connsiteY1" fmla="*/ 994787 h 1055077"/>
                <a:gd name="connsiteX2" fmla="*/ 100484 w 1879042"/>
                <a:gd name="connsiteY2" fmla="*/ 934497 h 1055077"/>
                <a:gd name="connsiteX3" fmla="*/ 130629 w 1879042"/>
                <a:gd name="connsiteY3" fmla="*/ 914400 h 1055077"/>
                <a:gd name="connsiteX4" fmla="*/ 150725 w 1879042"/>
                <a:gd name="connsiteY4" fmla="*/ 884255 h 1055077"/>
                <a:gd name="connsiteX5" fmla="*/ 211016 w 1879042"/>
                <a:gd name="connsiteY5" fmla="*/ 844062 h 1055077"/>
                <a:gd name="connsiteX6" fmla="*/ 301451 w 1879042"/>
                <a:gd name="connsiteY6" fmla="*/ 823965 h 1055077"/>
                <a:gd name="connsiteX7" fmla="*/ 331596 w 1879042"/>
                <a:gd name="connsiteY7" fmla="*/ 813917 h 1055077"/>
                <a:gd name="connsiteX8" fmla="*/ 432079 w 1879042"/>
                <a:gd name="connsiteY8" fmla="*/ 793820 h 1055077"/>
                <a:gd name="connsiteX9" fmla="*/ 462224 w 1879042"/>
                <a:gd name="connsiteY9" fmla="*/ 783772 h 1055077"/>
                <a:gd name="connsiteX10" fmla="*/ 502418 w 1879042"/>
                <a:gd name="connsiteY10" fmla="*/ 763675 h 1055077"/>
                <a:gd name="connsiteX11" fmla="*/ 562708 w 1879042"/>
                <a:gd name="connsiteY11" fmla="*/ 753627 h 1055077"/>
                <a:gd name="connsiteX12" fmla="*/ 653143 w 1879042"/>
                <a:gd name="connsiteY12" fmla="*/ 713433 h 1055077"/>
                <a:gd name="connsiteX13" fmla="*/ 723481 w 1879042"/>
                <a:gd name="connsiteY13" fmla="*/ 683288 h 1055077"/>
                <a:gd name="connsiteX14" fmla="*/ 763675 w 1879042"/>
                <a:gd name="connsiteY14" fmla="*/ 663192 h 1055077"/>
                <a:gd name="connsiteX15" fmla="*/ 823965 w 1879042"/>
                <a:gd name="connsiteY15" fmla="*/ 643095 h 1055077"/>
                <a:gd name="connsiteX16" fmla="*/ 884255 w 1879042"/>
                <a:gd name="connsiteY16" fmla="*/ 612950 h 1055077"/>
                <a:gd name="connsiteX17" fmla="*/ 914400 w 1879042"/>
                <a:gd name="connsiteY17" fmla="*/ 592853 h 1055077"/>
                <a:gd name="connsiteX18" fmla="*/ 964642 w 1879042"/>
                <a:gd name="connsiteY18" fmla="*/ 582805 h 1055077"/>
                <a:gd name="connsiteX19" fmla="*/ 1024932 w 1879042"/>
                <a:gd name="connsiteY19" fmla="*/ 542611 h 1055077"/>
                <a:gd name="connsiteX20" fmla="*/ 1085222 w 1879042"/>
                <a:gd name="connsiteY20" fmla="*/ 522515 h 1055077"/>
                <a:gd name="connsiteX21" fmla="*/ 1145512 w 1879042"/>
                <a:gd name="connsiteY21" fmla="*/ 462225 h 1055077"/>
                <a:gd name="connsiteX22" fmla="*/ 1195754 w 1879042"/>
                <a:gd name="connsiteY22" fmla="*/ 401935 h 1055077"/>
                <a:gd name="connsiteX23" fmla="*/ 1225899 w 1879042"/>
                <a:gd name="connsiteY23" fmla="*/ 381838 h 1055077"/>
                <a:gd name="connsiteX24" fmla="*/ 1256044 w 1879042"/>
                <a:gd name="connsiteY24" fmla="*/ 351693 h 1055077"/>
                <a:gd name="connsiteX25" fmla="*/ 1276141 w 1879042"/>
                <a:gd name="connsiteY25" fmla="*/ 321548 h 1055077"/>
                <a:gd name="connsiteX26" fmla="*/ 1306286 w 1879042"/>
                <a:gd name="connsiteY26" fmla="*/ 311499 h 1055077"/>
                <a:gd name="connsiteX27" fmla="*/ 1406769 w 1879042"/>
                <a:gd name="connsiteY27" fmla="*/ 261258 h 1055077"/>
                <a:gd name="connsiteX28" fmla="*/ 1517301 w 1879042"/>
                <a:gd name="connsiteY28" fmla="*/ 211016 h 1055077"/>
                <a:gd name="connsiteX29" fmla="*/ 1547446 w 1879042"/>
                <a:gd name="connsiteY29" fmla="*/ 190919 h 1055077"/>
                <a:gd name="connsiteX30" fmla="*/ 1607736 w 1879042"/>
                <a:gd name="connsiteY30" fmla="*/ 170822 h 1055077"/>
                <a:gd name="connsiteX31" fmla="*/ 1668027 w 1879042"/>
                <a:gd name="connsiteY31" fmla="*/ 140677 h 1055077"/>
                <a:gd name="connsiteX32" fmla="*/ 1698172 w 1879042"/>
                <a:gd name="connsiteY32" fmla="*/ 120581 h 1055077"/>
                <a:gd name="connsiteX33" fmla="*/ 1758462 w 1879042"/>
                <a:gd name="connsiteY33" fmla="*/ 90436 h 1055077"/>
                <a:gd name="connsiteX34" fmla="*/ 1768510 w 1879042"/>
                <a:gd name="connsiteY34" fmla="*/ 60291 h 1055077"/>
                <a:gd name="connsiteX35" fmla="*/ 1808703 w 1879042"/>
                <a:gd name="connsiteY35" fmla="*/ 40194 h 1055077"/>
                <a:gd name="connsiteX36" fmla="*/ 1848897 w 1879042"/>
                <a:gd name="connsiteY36" fmla="*/ 10049 h 1055077"/>
                <a:gd name="connsiteX37" fmla="*/ 1879042 w 1879042"/>
                <a:gd name="connsiteY37" fmla="*/ 0 h 1055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79042" h="1055077">
                  <a:moveTo>
                    <a:pt x="0" y="1055077"/>
                  </a:moveTo>
                  <a:cubicBezTo>
                    <a:pt x="16747" y="1034980"/>
                    <a:pt x="34181" y="1015436"/>
                    <a:pt x="50242" y="994787"/>
                  </a:cubicBezTo>
                  <a:cubicBezTo>
                    <a:pt x="79363" y="957346"/>
                    <a:pt x="60457" y="967853"/>
                    <a:pt x="100484" y="934497"/>
                  </a:cubicBezTo>
                  <a:cubicBezTo>
                    <a:pt x="109762" y="926766"/>
                    <a:pt x="120581" y="921099"/>
                    <a:pt x="130629" y="914400"/>
                  </a:cubicBezTo>
                  <a:cubicBezTo>
                    <a:pt x="137328" y="904352"/>
                    <a:pt x="141636" y="892207"/>
                    <a:pt x="150725" y="884255"/>
                  </a:cubicBezTo>
                  <a:cubicBezTo>
                    <a:pt x="168902" y="868350"/>
                    <a:pt x="188102" y="851700"/>
                    <a:pt x="211016" y="844062"/>
                  </a:cubicBezTo>
                  <a:cubicBezTo>
                    <a:pt x="278877" y="821443"/>
                    <a:pt x="195344" y="847545"/>
                    <a:pt x="301451" y="823965"/>
                  </a:cubicBezTo>
                  <a:cubicBezTo>
                    <a:pt x="311791" y="821667"/>
                    <a:pt x="321275" y="816299"/>
                    <a:pt x="331596" y="813917"/>
                  </a:cubicBezTo>
                  <a:cubicBezTo>
                    <a:pt x="364879" y="806236"/>
                    <a:pt x="399674" y="804621"/>
                    <a:pt x="432079" y="793820"/>
                  </a:cubicBezTo>
                  <a:cubicBezTo>
                    <a:pt x="442127" y="790471"/>
                    <a:pt x="452489" y="787944"/>
                    <a:pt x="462224" y="783772"/>
                  </a:cubicBezTo>
                  <a:cubicBezTo>
                    <a:pt x="475992" y="777871"/>
                    <a:pt x="488070" y="767979"/>
                    <a:pt x="502418" y="763675"/>
                  </a:cubicBezTo>
                  <a:cubicBezTo>
                    <a:pt x="521933" y="757821"/>
                    <a:pt x="542611" y="756976"/>
                    <a:pt x="562708" y="753627"/>
                  </a:cubicBezTo>
                  <a:cubicBezTo>
                    <a:pt x="651371" y="694517"/>
                    <a:pt x="509667" y="785169"/>
                    <a:pt x="653143" y="713433"/>
                  </a:cubicBezTo>
                  <a:cubicBezTo>
                    <a:pt x="786432" y="646790"/>
                    <a:pt x="619995" y="727639"/>
                    <a:pt x="723481" y="683288"/>
                  </a:cubicBezTo>
                  <a:cubicBezTo>
                    <a:pt x="737249" y="677387"/>
                    <a:pt x="749767" y="668755"/>
                    <a:pt x="763675" y="663192"/>
                  </a:cubicBezTo>
                  <a:cubicBezTo>
                    <a:pt x="783344" y="655325"/>
                    <a:pt x="823965" y="643095"/>
                    <a:pt x="823965" y="643095"/>
                  </a:cubicBezTo>
                  <a:cubicBezTo>
                    <a:pt x="910357" y="585499"/>
                    <a:pt x="801051" y="654552"/>
                    <a:pt x="884255" y="612950"/>
                  </a:cubicBezTo>
                  <a:cubicBezTo>
                    <a:pt x="895057" y="607549"/>
                    <a:pt x="903092" y="597093"/>
                    <a:pt x="914400" y="592853"/>
                  </a:cubicBezTo>
                  <a:cubicBezTo>
                    <a:pt x="930392" y="586856"/>
                    <a:pt x="947895" y="586154"/>
                    <a:pt x="964642" y="582805"/>
                  </a:cubicBezTo>
                  <a:cubicBezTo>
                    <a:pt x="984739" y="569407"/>
                    <a:pt x="1002018" y="550249"/>
                    <a:pt x="1024932" y="542611"/>
                  </a:cubicBezTo>
                  <a:lnTo>
                    <a:pt x="1085222" y="522515"/>
                  </a:lnTo>
                  <a:cubicBezTo>
                    <a:pt x="1105319" y="502418"/>
                    <a:pt x="1127317" y="484059"/>
                    <a:pt x="1145512" y="462225"/>
                  </a:cubicBezTo>
                  <a:cubicBezTo>
                    <a:pt x="1162259" y="442128"/>
                    <a:pt x="1177256" y="420433"/>
                    <a:pt x="1195754" y="401935"/>
                  </a:cubicBezTo>
                  <a:cubicBezTo>
                    <a:pt x="1204293" y="393396"/>
                    <a:pt x="1216621" y="389569"/>
                    <a:pt x="1225899" y="381838"/>
                  </a:cubicBezTo>
                  <a:cubicBezTo>
                    <a:pt x="1236816" y="372741"/>
                    <a:pt x="1246947" y="362610"/>
                    <a:pt x="1256044" y="351693"/>
                  </a:cubicBezTo>
                  <a:cubicBezTo>
                    <a:pt x="1263775" y="342415"/>
                    <a:pt x="1266711" y="329092"/>
                    <a:pt x="1276141" y="321548"/>
                  </a:cubicBezTo>
                  <a:cubicBezTo>
                    <a:pt x="1284412" y="314931"/>
                    <a:pt x="1297027" y="316643"/>
                    <a:pt x="1306286" y="311499"/>
                  </a:cubicBezTo>
                  <a:cubicBezTo>
                    <a:pt x="1404166" y="257121"/>
                    <a:pt x="1328221" y="280894"/>
                    <a:pt x="1406769" y="261258"/>
                  </a:cubicBezTo>
                  <a:cubicBezTo>
                    <a:pt x="1496630" y="216327"/>
                    <a:pt x="1458735" y="230537"/>
                    <a:pt x="1517301" y="211016"/>
                  </a:cubicBezTo>
                  <a:cubicBezTo>
                    <a:pt x="1527349" y="204317"/>
                    <a:pt x="1536410" y="195824"/>
                    <a:pt x="1547446" y="190919"/>
                  </a:cubicBezTo>
                  <a:cubicBezTo>
                    <a:pt x="1566804" y="182315"/>
                    <a:pt x="1590110" y="182572"/>
                    <a:pt x="1607736" y="170822"/>
                  </a:cubicBezTo>
                  <a:cubicBezTo>
                    <a:pt x="1694125" y="113231"/>
                    <a:pt x="1584823" y="182278"/>
                    <a:pt x="1668027" y="140677"/>
                  </a:cubicBezTo>
                  <a:cubicBezTo>
                    <a:pt x="1678829" y="135276"/>
                    <a:pt x="1687370" y="125982"/>
                    <a:pt x="1698172" y="120581"/>
                  </a:cubicBezTo>
                  <a:cubicBezTo>
                    <a:pt x="1781375" y="78979"/>
                    <a:pt x="1672071" y="148028"/>
                    <a:pt x="1758462" y="90436"/>
                  </a:cubicBezTo>
                  <a:cubicBezTo>
                    <a:pt x="1761811" y="80388"/>
                    <a:pt x="1761021" y="67781"/>
                    <a:pt x="1768510" y="60291"/>
                  </a:cubicBezTo>
                  <a:cubicBezTo>
                    <a:pt x="1779102" y="49699"/>
                    <a:pt x="1796001" y="48133"/>
                    <a:pt x="1808703" y="40194"/>
                  </a:cubicBezTo>
                  <a:cubicBezTo>
                    <a:pt x="1822905" y="31318"/>
                    <a:pt x="1834356" y="18358"/>
                    <a:pt x="1848897" y="10049"/>
                  </a:cubicBezTo>
                  <a:cubicBezTo>
                    <a:pt x="1858093" y="4794"/>
                    <a:pt x="1879042" y="0"/>
                    <a:pt x="1879042" y="0"/>
                  </a:cubicBezTo>
                </a:path>
              </a:pathLst>
            </a:custGeom>
            <a:noFill/>
            <a:ln w="254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44797" y="2028720"/>
            <a:ext cx="1043299" cy="4327631"/>
            <a:chOff x="5246249" y="930170"/>
            <a:chExt cx="1043299" cy="4327631"/>
          </a:xfrm>
        </p:grpSpPr>
        <p:cxnSp>
          <p:nvCxnSpPr>
            <p:cNvPr id="49" name="Straight Arrow Connector 48"/>
            <p:cNvCxnSpPr/>
            <p:nvPr/>
          </p:nvCxnSpPr>
          <p:spPr>
            <a:xfrm flipV="1">
              <a:off x="6130918" y="1507674"/>
              <a:ext cx="0" cy="3750127"/>
            </a:xfrm>
            <a:prstGeom prst="straightConnector1">
              <a:avLst/>
            </a:prstGeom>
            <a:ln w="25400" cmpd="sng">
              <a:solidFill>
                <a:srgbClr val="C00000"/>
              </a:solidFill>
              <a:prstDash val="sysDot"/>
              <a:headEnd type="triangle" w="med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0" name="TextBox 49"/>
                <p:cNvSpPr txBox="1"/>
                <p:nvPr/>
              </p:nvSpPr>
              <p:spPr>
                <a:xfrm>
                  <a:off x="5246249" y="930170"/>
                  <a:ext cx="1043299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16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→</m:t>
                      </m:r>
                      <m:sSub>
                        <m:sSubPr>
                          <m:ctrlPr>
                            <a:rPr lang="en-US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a14:m>
                  <a:r>
                    <a:rPr lang="en-US" sz="1600" dirty="0" smtClean="0">
                      <a:solidFill>
                        <a:srgbClr val="C00000"/>
                      </a:solidFill>
                    </a:rPr>
                    <a:t> </a:t>
                  </a:r>
                  <a:endParaRPr lang="en-US" sz="1600" dirty="0">
                    <a:solidFill>
                      <a:srgbClr val="C00000"/>
                    </a:solidFill>
                  </a:endParaRPr>
                </a:p>
                <a:p>
                  <a:r>
                    <a:rPr lang="en-US" sz="1600" dirty="0" smtClean="0">
                      <a:solidFill>
                        <a:srgbClr val="C00000"/>
                      </a:solidFill>
                    </a:rPr>
                    <a:t>may occur</a:t>
                  </a:r>
                  <a:endParaRPr lang="en-US" sz="1600" dirty="0">
                    <a:solidFill>
                      <a:srgbClr val="C00000"/>
                    </a:solidFill>
                  </a:endParaRPr>
                </a:p>
              </p:txBody>
            </p:sp>
          </mc:Choice>
          <mc:Fallback xmlns="">
            <p:sp>
              <p:nvSpPr>
                <p:cNvPr id="50" name="TextBox 4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246249" y="930170"/>
                  <a:ext cx="1043299" cy="584775"/>
                </a:xfrm>
                <a:prstGeom prst="rect">
                  <a:avLst/>
                </a:prstGeom>
                <a:blipFill rotWithShape="0">
                  <a:blip r:embed="rId14"/>
                  <a:stretch>
                    <a:fillRect l="-3509" r="-1170" b="-125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51" name="Group 50"/>
          <p:cNvGrpSpPr/>
          <p:nvPr/>
        </p:nvGrpSpPr>
        <p:grpSpPr>
          <a:xfrm>
            <a:off x="2314072" y="2020181"/>
            <a:ext cx="1110497" cy="4321682"/>
            <a:chOff x="6271307" y="936119"/>
            <a:chExt cx="1110497" cy="4321682"/>
          </a:xfrm>
        </p:grpSpPr>
        <p:cxnSp>
          <p:nvCxnSpPr>
            <p:cNvPr id="52" name="Straight Arrow Connector 51"/>
            <p:cNvCxnSpPr/>
            <p:nvPr/>
          </p:nvCxnSpPr>
          <p:spPr>
            <a:xfrm flipV="1">
              <a:off x="6718070" y="1477225"/>
              <a:ext cx="0" cy="3780576"/>
            </a:xfrm>
            <a:prstGeom prst="straightConnector1">
              <a:avLst/>
            </a:prstGeom>
            <a:ln w="25400" cmpd="sng">
              <a:solidFill>
                <a:schemeClr val="tx1"/>
              </a:solidFill>
              <a:prstDash val="sysDot"/>
              <a:headEnd type="triangle" w="med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3" name="TextBox 52"/>
                <p:cNvSpPr txBox="1"/>
                <p:nvPr/>
              </p:nvSpPr>
              <p:spPr>
                <a:xfrm>
                  <a:off x="6271307" y="936119"/>
                  <a:ext cx="1110497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16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→</m:t>
                      </m:r>
                      <m:sSub>
                        <m:sSubPr>
                          <m:ctrlPr>
                            <a:rPr lang="en-US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a14:m>
                  <a:r>
                    <a:rPr lang="en-US" sz="1600" dirty="0">
                      <a:solidFill>
                        <a:schemeClr val="tx1"/>
                      </a:solidFill>
                    </a:rPr>
                    <a:t> </a:t>
                  </a:r>
                </a:p>
                <a:p>
                  <a:r>
                    <a:rPr lang="en-US" sz="1600" dirty="0" smtClean="0">
                      <a:solidFill>
                        <a:schemeClr val="tx1"/>
                      </a:solidFill>
                    </a:rPr>
                    <a:t>must occur</a:t>
                  </a:r>
                  <a:endParaRPr lang="en-US" sz="16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53" name="TextBox 5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71307" y="936119"/>
                  <a:ext cx="1110497" cy="584775"/>
                </a:xfrm>
                <a:prstGeom prst="rect">
                  <a:avLst/>
                </a:prstGeom>
                <a:blipFill rotWithShape="0">
                  <a:blip r:embed="rId15"/>
                  <a:stretch>
                    <a:fillRect l="-3297" r="-1099" b="-125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54" name="Group 53"/>
          <p:cNvGrpSpPr/>
          <p:nvPr/>
        </p:nvGrpSpPr>
        <p:grpSpPr>
          <a:xfrm>
            <a:off x="5755543" y="2326460"/>
            <a:ext cx="1110497" cy="4076724"/>
            <a:chOff x="6262395" y="1181077"/>
            <a:chExt cx="1110497" cy="4076724"/>
          </a:xfrm>
        </p:grpSpPr>
        <p:cxnSp>
          <p:nvCxnSpPr>
            <p:cNvPr id="55" name="Straight Arrow Connector 54"/>
            <p:cNvCxnSpPr/>
            <p:nvPr/>
          </p:nvCxnSpPr>
          <p:spPr>
            <a:xfrm flipV="1">
              <a:off x="7327672" y="1477225"/>
              <a:ext cx="0" cy="3780576"/>
            </a:xfrm>
            <a:prstGeom prst="straightConnector1">
              <a:avLst/>
            </a:prstGeom>
            <a:ln w="25400" cmpd="sng">
              <a:solidFill>
                <a:schemeClr val="tx1"/>
              </a:solidFill>
              <a:prstDash val="sysDot"/>
              <a:headEnd type="triangle" w="med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6" name="TextBox 55"/>
                <p:cNvSpPr txBox="1"/>
                <p:nvPr/>
              </p:nvSpPr>
              <p:spPr>
                <a:xfrm>
                  <a:off x="6262395" y="1181077"/>
                  <a:ext cx="1110497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16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1600" i="1">
                          <a:latin typeface="Cambria Math" panose="02040503050406030204" pitchFamily="18" charset="0"/>
                        </a:rPr>
                        <m:t>→</m:t>
                      </m:r>
                      <m:sSub>
                        <m:sSub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a14:m>
                  <a:r>
                    <a:rPr lang="en-US" sz="1600" dirty="0"/>
                    <a:t> </a:t>
                  </a:r>
                </a:p>
                <a:p>
                  <a:r>
                    <a:rPr lang="en-US" sz="1600" dirty="0"/>
                    <a:t>must occur</a:t>
                  </a:r>
                </a:p>
              </p:txBody>
            </p:sp>
          </mc:Choice>
          <mc:Fallback xmlns="">
            <p:sp>
              <p:nvSpPr>
                <p:cNvPr id="56" name="TextBox 5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62395" y="1181077"/>
                  <a:ext cx="1110497" cy="584775"/>
                </a:xfrm>
                <a:prstGeom prst="rect">
                  <a:avLst/>
                </a:prstGeom>
                <a:blipFill rotWithShape="0">
                  <a:blip r:embed="rId16"/>
                  <a:stretch>
                    <a:fillRect l="-2747" r="-1648" b="-125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5" name="Rectangle 64"/>
              <p:cNvSpPr/>
              <p:nvPr/>
            </p:nvSpPr>
            <p:spPr>
              <a:xfrm>
                <a:off x="212645" y="2402345"/>
                <a:ext cx="367985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5" name="Rectangle 6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645" y="2402345"/>
                <a:ext cx="367985" cy="369332"/>
              </a:xfrm>
              <a:prstGeom prst="rect">
                <a:avLst/>
              </a:prstGeom>
              <a:blipFill rotWithShape="0"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7" name="TextBox 66"/>
              <p:cNvSpPr txBox="1"/>
              <p:nvPr/>
            </p:nvSpPr>
            <p:spPr>
              <a:xfrm>
                <a:off x="213684" y="5232528"/>
                <a:ext cx="58060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2.5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67" name="TextBox 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684" y="5232528"/>
                <a:ext cx="580608" cy="400110"/>
              </a:xfrm>
              <a:prstGeom prst="rect">
                <a:avLst/>
              </a:prstGeom>
              <a:blipFill rotWithShape="0"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8" name="Straight Arrow Connector 67"/>
          <p:cNvCxnSpPr/>
          <p:nvPr/>
        </p:nvCxnSpPr>
        <p:spPr>
          <a:xfrm>
            <a:off x="730214" y="5469583"/>
            <a:ext cx="7493080" cy="0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1" name="Group 90"/>
          <p:cNvGrpSpPr/>
          <p:nvPr/>
        </p:nvGrpSpPr>
        <p:grpSpPr>
          <a:xfrm>
            <a:off x="2953493" y="3650791"/>
            <a:ext cx="910848" cy="865177"/>
            <a:chOff x="683532" y="5581649"/>
            <a:chExt cx="910848" cy="865177"/>
          </a:xfrm>
        </p:grpSpPr>
        <p:cxnSp>
          <p:nvCxnSpPr>
            <p:cNvPr id="92" name="Straight Arrow Connector 91"/>
            <p:cNvCxnSpPr/>
            <p:nvPr/>
          </p:nvCxnSpPr>
          <p:spPr>
            <a:xfrm flipV="1">
              <a:off x="819272" y="6032779"/>
              <a:ext cx="252835" cy="284098"/>
            </a:xfrm>
            <a:prstGeom prst="straightConnector1">
              <a:avLst/>
            </a:prstGeom>
            <a:ln w="25400" cap="flat" cmpd="sng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Arrow Connector 92"/>
            <p:cNvCxnSpPr/>
            <p:nvPr/>
          </p:nvCxnSpPr>
          <p:spPr>
            <a:xfrm flipV="1">
              <a:off x="819271" y="6148689"/>
              <a:ext cx="349427" cy="163719"/>
            </a:xfrm>
            <a:prstGeom prst="straightConnector1">
              <a:avLst/>
            </a:prstGeom>
            <a:ln w="25400" cap="flat" cmpd="sng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4" name="TextBox 93"/>
                <p:cNvSpPr txBox="1"/>
                <p:nvPr/>
              </p:nvSpPr>
              <p:spPr>
                <a:xfrm>
                  <a:off x="683532" y="5581649"/>
                  <a:ext cx="578299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sz="2000" b="0" i="0" dirty="0" smtClean="0">
                            <a:latin typeface="Cambria Math" panose="02040503050406030204" pitchFamily="18" charset="0"/>
                          </a:rPr>
                          <m:t>t</m:t>
                        </m:r>
                      </m:oMath>
                    </m:oMathPara>
                  </a14:m>
                  <a:endParaRPr lang="en-US" sz="2000" dirty="0"/>
                </a:p>
              </p:txBody>
            </p:sp>
          </mc:Choice>
          <mc:Fallback xmlns="">
            <p:sp>
              <p:nvSpPr>
                <p:cNvPr id="94" name="TextBox 9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3532" y="5581649"/>
                  <a:ext cx="578299" cy="400110"/>
                </a:xfrm>
                <a:prstGeom prst="rect">
                  <a:avLst/>
                </a:prstGeom>
                <a:blipFill rotWithShape="0">
                  <a:blip r:embed="rId1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5" name="TextBox 94"/>
                <p:cNvSpPr txBox="1"/>
                <p:nvPr/>
              </p:nvSpPr>
              <p:spPr>
                <a:xfrm>
                  <a:off x="1060836" y="6046716"/>
                  <a:ext cx="533544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a14:m>
                  <a:r>
                    <a:rPr lang="en-US" sz="2000" dirty="0" smtClean="0"/>
                    <a:t>t</a:t>
                  </a:r>
                  <a:endParaRPr lang="en-US" sz="2000" dirty="0"/>
                </a:p>
              </p:txBody>
            </p:sp>
          </mc:Choice>
          <mc:Fallback xmlns="">
            <p:sp>
              <p:nvSpPr>
                <p:cNvPr id="95" name="TextBox 9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60836" y="6046716"/>
                  <a:ext cx="533544" cy="400110"/>
                </a:xfrm>
                <a:prstGeom prst="rect">
                  <a:avLst/>
                </a:prstGeom>
                <a:blipFill rotWithShape="0">
                  <a:blip r:embed="rId20"/>
                  <a:stretch>
                    <a:fillRect t="-7576" r="-11364" b="-2575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98" name="Group 97"/>
          <p:cNvGrpSpPr/>
          <p:nvPr/>
        </p:nvGrpSpPr>
        <p:grpSpPr>
          <a:xfrm>
            <a:off x="6750113" y="5593420"/>
            <a:ext cx="885567" cy="800784"/>
            <a:chOff x="683532" y="5581649"/>
            <a:chExt cx="885567" cy="800784"/>
          </a:xfrm>
        </p:grpSpPr>
        <p:cxnSp>
          <p:nvCxnSpPr>
            <p:cNvPr id="99" name="Straight Arrow Connector 98"/>
            <p:cNvCxnSpPr/>
            <p:nvPr/>
          </p:nvCxnSpPr>
          <p:spPr>
            <a:xfrm flipV="1">
              <a:off x="819272" y="6020873"/>
              <a:ext cx="185280" cy="296003"/>
            </a:xfrm>
            <a:prstGeom prst="straightConnector1">
              <a:avLst/>
            </a:prstGeom>
            <a:ln w="25400" cap="flat" cmpd="sng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Arrow Connector 99"/>
            <p:cNvCxnSpPr/>
            <p:nvPr/>
          </p:nvCxnSpPr>
          <p:spPr>
            <a:xfrm flipV="1">
              <a:off x="819271" y="6123904"/>
              <a:ext cx="333388" cy="188503"/>
            </a:xfrm>
            <a:prstGeom prst="straightConnector1">
              <a:avLst/>
            </a:prstGeom>
            <a:ln w="25400" cap="flat" cmpd="sng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1" name="TextBox 100"/>
                <p:cNvSpPr txBox="1"/>
                <p:nvPr/>
              </p:nvSpPr>
              <p:spPr>
                <a:xfrm>
                  <a:off x="683532" y="5581649"/>
                  <a:ext cx="57233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sz="2000" b="0" i="0" dirty="0" smtClean="0">
                            <a:latin typeface="Cambria Math" panose="02040503050406030204" pitchFamily="18" charset="0"/>
                          </a:rPr>
                          <m:t>t</m:t>
                        </m:r>
                      </m:oMath>
                    </m:oMathPara>
                  </a14:m>
                  <a:endParaRPr lang="en-US" sz="2000" dirty="0"/>
                </a:p>
              </p:txBody>
            </p:sp>
          </mc:Choice>
          <mc:Fallback xmlns="">
            <p:sp>
              <p:nvSpPr>
                <p:cNvPr id="101" name="TextBox 10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3532" y="5581649"/>
                  <a:ext cx="572336" cy="400110"/>
                </a:xfrm>
                <a:prstGeom prst="rect">
                  <a:avLst/>
                </a:prstGeom>
                <a:blipFill rotWithShape="0">
                  <a:blip r:embed="rId2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2" name="TextBox 101"/>
                <p:cNvSpPr txBox="1"/>
                <p:nvPr/>
              </p:nvSpPr>
              <p:spPr>
                <a:xfrm>
                  <a:off x="1041519" y="5982323"/>
                  <a:ext cx="527580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a14:m>
                  <a:r>
                    <a:rPr lang="en-US" sz="2000" dirty="0" smtClean="0"/>
                    <a:t>t</a:t>
                  </a:r>
                  <a:endParaRPr lang="en-US" sz="2000" dirty="0"/>
                </a:p>
              </p:txBody>
            </p:sp>
          </mc:Choice>
          <mc:Fallback xmlns="">
            <p:sp>
              <p:nvSpPr>
                <p:cNvPr id="102" name="TextBox 10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41519" y="5982323"/>
                  <a:ext cx="527580" cy="400110"/>
                </a:xfrm>
                <a:prstGeom prst="rect">
                  <a:avLst/>
                </a:prstGeom>
                <a:blipFill rotWithShape="0">
                  <a:blip r:embed="rId22"/>
                  <a:stretch>
                    <a:fillRect t="-7576" r="-11494" b="-2575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03" name="Freeform 102"/>
          <p:cNvSpPr/>
          <p:nvPr/>
        </p:nvSpPr>
        <p:spPr>
          <a:xfrm>
            <a:off x="6833120" y="5488415"/>
            <a:ext cx="782503" cy="869659"/>
          </a:xfrm>
          <a:custGeom>
            <a:avLst/>
            <a:gdLst>
              <a:gd name="connsiteX0" fmla="*/ 0 w 763675"/>
              <a:gd name="connsiteY0" fmla="*/ 582805 h 582805"/>
              <a:gd name="connsiteX1" fmla="*/ 281354 w 763675"/>
              <a:gd name="connsiteY1" fmla="*/ 411983 h 582805"/>
              <a:gd name="connsiteX2" fmla="*/ 321547 w 763675"/>
              <a:gd name="connsiteY2" fmla="*/ 351693 h 582805"/>
              <a:gd name="connsiteX3" fmla="*/ 381837 w 763675"/>
              <a:gd name="connsiteY3" fmla="*/ 261257 h 582805"/>
              <a:gd name="connsiteX4" fmla="*/ 401934 w 763675"/>
              <a:gd name="connsiteY4" fmla="*/ 231112 h 582805"/>
              <a:gd name="connsiteX5" fmla="*/ 432079 w 763675"/>
              <a:gd name="connsiteY5" fmla="*/ 211016 h 582805"/>
              <a:gd name="connsiteX6" fmla="*/ 512466 w 763675"/>
              <a:gd name="connsiteY6" fmla="*/ 140677 h 582805"/>
              <a:gd name="connsiteX7" fmla="*/ 602901 w 763675"/>
              <a:gd name="connsiteY7" fmla="*/ 70339 h 582805"/>
              <a:gd name="connsiteX8" fmla="*/ 633046 w 763675"/>
              <a:gd name="connsiteY8" fmla="*/ 60290 h 582805"/>
              <a:gd name="connsiteX9" fmla="*/ 663191 w 763675"/>
              <a:gd name="connsiteY9" fmla="*/ 40194 h 582805"/>
              <a:gd name="connsiteX10" fmla="*/ 723481 w 763675"/>
              <a:gd name="connsiteY10" fmla="*/ 20097 h 582805"/>
              <a:gd name="connsiteX11" fmla="*/ 763675 w 763675"/>
              <a:gd name="connsiteY11" fmla="*/ 0 h 582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63675" h="582805">
                <a:moveTo>
                  <a:pt x="0" y="582805"/>
                </a:moveTo>
                <a:cubicBezTo>
                  <a:pt x="93785" y="525864"/>
                  <a:pt x="192262" y="476018"/>
                  <a:pt x="281354" y="411983"/>
                </a:cubicBezTo>
                <a:cubicBezTo>
                  <a:pt x="300967" y="397886"/>
                  <a:pt x="308149" y="371790"/>
                  <a:pt x="321547" y="351693"/>
                </a:cubicBezTo>
                <a:lnTo>
                  <a:pt x="381837" y="261257"/>
                </a:lnTo>
                <a:cubicBezTo>
                  <a:pt x="388536" y="251209"/>
                  <a:pt x="391886" y="237811"/>
                  <a:pt x="401934" y="231112"/>
                </a:cubicBezTo>
                <a:lnTo>
                  <a:pt x="432079" y="211016"/>
                </a:lnTo>
                <a:cubicBezTo>
                  <a:pt x="489020" y="125605"/>
                  <a:pt x="395235" y="257908"/>
                  <a:pt x="512466" y="140677"/>
                </a:cubicBezTo>
                <a:cubicBezTo>
                  <a:pt x="538477" y="114666"/>
                  <a:pt x="566842" y="82359"/>
                  <a:pt x="602901" y="70339"/>
                </a:cubicBezTo>
                <a:cubicBezTo>
                  <a:pt x="612949" y="66989"/>
                  <a:pt x="623572" y="65027"/>
                  <a:pt x="633046" y="60290"/>
                </a:cubicBezTo>
                <a:cubicBezTo>
                  <a:pt x="643848" y="54889"/>
                  <a:pt x="652155" y="45099"/>
                  <a:pt x="663191" y="40194"/>
                </a:cubicBezTo>
                <a:cubicBezTo>
                  <a:pt x="682549" y="31591"/>
                  <a:pt x="703384" y="26796"/>
                  <a:pt x="723481" y="20097"/>
                </a:cubicBezTo>
                <a:cubicBezTo>
                  <a:pt x="758121" y="8550"/>
                  <a:pt x="746136" y="17539"/>
                  <a:pt x="763675" y="0"/>
                </a:cubicBezTo>
              </a:path>
            </a:pathLst>
          </a:cu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Freeform 103"/>
          <p:cNvSpPr/>
          <p:nvPr/>
        </p:nvSpPr>
        <p:spPr>
          <a:xfrm>
            <a:off x="7586746" y="4933368"/>
            <a:ext cx="582805" cy="543276"/>
          </a:xfrm>
          <a:custGeom>
            <a:avLst/>
            <a:gdLst>
              <a:gd name="connsiteX0" fmla="*/ 0 w 582805"/>
              <a:gd name="connsiteY0" fmla="*/ 543276 h 543276"/>
              <a:gd name="connsiteX1" fmla="*/ 110532 w 582805"/>
              <a:gd name="connsiteY1" fmla="*/ 513131 h 543276"/>
              <a:gd name="connsiteX2" fmla="*/ 140677 w 582805"/>
              <a:gd name="connsiteY2" fmla="*/ 503083 h 543276"/>
              <a:gd name="connsiteX3" fmla="*/ 200967 w 582805"/>
              <a:gd name="connsiteY3" fmla="*/ 472938 h 543276"/>
              <a:gd name="connsiteX4" fmla="*/ 261258 w 582805"/>
              <a:gd name="connsiteY4" fmla="*/ 442793 h 543276"/>
              <a:gd name="connsiteX5" fmla="*/ 321548 w 582805"/>
              <a:gd name="connsiteY5" fmla="*/ 392551 h 543276"/>
              <a:gd name="connsiteX6" fmla="*/ 331596 w 582805"/>
              <a:gd name="connsiteY6" fmla="*/ 362406 h 543276"/>
              <a:gd name="connsiteX7" fmla="*/ 361741 w 582805"/>
              <a:gd name="connsiteY7" fmla="*/ 342309 h 543276"/>
              <a:gd name="connsiteX8" fmla="*/ 391886 w 582805"/>
              <a:gd name="connsiteY8" fmla="*/ 302116 h 543276"/>
              <a:gd name="connsiteX9" fmla="*/ 432080 w 582805"/>
              <a:gd name="connsiteY9" fmla="*/ 241826 h 543276"/>
              <a:gd name="connsiteX10" fmla="*/ 472273 w 582805"/>
              <a:gd name="connsiteY10" fmla="*/ 141342 h 543276"/>
              <a:gd name="connsiteX11" fmla="*/ 502418 w 582805"/>
              <a:gd name="connsiteY11" fmla="*/ 81052 h 543276"/>
              <a:gd name="connsiteX12" fmla="*/ 512466 w 582805"/>
              <a:gd name="connsiteY12" fmla="*/ 50907 h 543276"/>
              <a:gd name="connsiteX13" fmla="*/ 572756 w 582805"/>
              <a:gd name="connsiteY13" fmla="*/ 665 h 543276"/>
              <a:gd name="connsiteX14" fmla="*/ 582805 w 582805"/>
              <a:gd name="connsiteY14" fmla="*/ 665 h 543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82805" h="543276">
                <a:moveTo>
                  <a:pt x="0" y="543276"/>
                </a:moveTo>
                <a:cubicBezTo>
                  <a:pt x="71017" y="529073"/>
                  <a:pt x="34036" y="538630"/>
                  <a:pt x="110532" y="513131"/>
                </a:cubicBezTo>
                <a:lnTo>
                  <a:pt x="140677" y="503083"/>
                </a:lnTo>
                <a:cubicBezTo>
                  <a:pt x="227064" y="445491"/>
                  <a:pt x="117767" y="514537"/>
                  <a:pt x="200967" y="472938"/>
                </a:cubicBezTo>
                <a:cubicBezTo>
                  <a:pt x="278884" y="433980"/>
                  <a:pt x="185489" y="468049"/>
                  <a:pt x="261258" y="442793"/>
                </a:cubicBezTo>
                <a:cubicBezTo>
                  <a:pt x="283501" y="427964"/>
                  <a:pt x="306075" y="415761"/>
                  <a:pt x="321548" y="392551"/>
                </a:cubicBezTo>
                <a:cubicBezTo>
                  <a:pt x="327423" y="383738"/>
                  <a:pt x="324979" y="370677"/>
                  <a:pt x="331596" y="362406"/>
                </a:cubicBezTo>
                <a:cubicBezTo>
                  <a:pt x="339140" y="352976"/>
                  <a:pt x="353202" y="350848"/>
                  <a:pt x="361741" y="342309"/>
                </a:cubicBezTo>
                <a:cubicBezTo>
                  <a:pt x="373583" y="330467"/>
                  <a:pt x="382282" y="315836"/>
                  <a:pt x="391886" y="302116"/>
                </a:cubicBezTo>
                <a:cubicBezTo>
                  <a:pt x="405737" y="282329"/>
                  <a:pt x="432080" y="241826"/>
                  <a:pt x="432080" y="241826"/>
                </a:cubicBezTo>
                <a:cubicBezTo>
                  <a:pt x="477821" y="104599"/>
                  <a:pt x="427918" y="244838"/>
                  <a:pt x="472273" y="141342"/>
                </a:cubicBezTo>
                <a:cubicBezTo>
                  <a:pt x="497234" y="83099"/>
                  <a:pt x="463796" y="138984"/>
                  <a:pt x="502418" y="81052"/>
                </a:cubicBezTo>
                <a:cubicBezTo>
                  <a:pt x="505767" y="71004"/>
                  <a:pt x="506591" y="59720"/>
                  <a:pt x="512466" y="50907"/>
                </a:cubicBezTo>
                <a:cubicBezTo>
                  <a:pt x="523577" y="34241"/>
                  <a:pt x="554220" y="9933"/>
                  <a:pt x="572756" y="665"/>
                </a:cubicBezTo>
                <a:cubicBezTo>
                  <a:pt x="575752" y="-833"/>
                  <a:pt x="579455" y="665"/>
                  <a:pt x="582805" y="665"/>
                </a:cubicBezTo>
              </a:path>
            </a:pathLst>
          </a:cu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6" name="Group 105"/>
          <p:cNvGrpSpPr/>
          <p:nvPr/>
        </p:nvGrpSpPr>
        <p:grpSpPr>
          <a:xfrm>
            <a:off x="7635680" y="2301890"/>
            <a:ext cx="1043299" cy="4057998"/>
            <a:chOff x="6114833" y="1199803"/>
            <a:chExt cx="1043299" cy="4057998"/>
          </a:xfrm>
        </p:grpSpPr>
        <p:cxnSp>
          <p:nvCxnSpPr>
            <p:cNvPr id="107" name="Straight Arrow Connector 106"/>
            <p:cNvCxnSpPr/>
            <p:nvPr/>
          </p:nvCxnSpPr>
          <p:spPr>
            <a:xfrm flipV="1">
              <a:off x="6130918" y="1507674"/>
              <a:ext cx="0" cy="3750127"/>
            </a:xfrm>
            <a:prstGeom prst="straightConnector1">
              <a:avLst/>
            </a:prstGeom>
            <a:ln w="25400" cmpd="sng">
              <a:solidFill>
                <a:srgbClr val="C00000"/>
              </a:solidFill>
              <a:prstDash val="sysDot"/>
              <a:headEnd type="triangle" w="med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8" name="TextBox 107"/>
                <p:cNvSpPr txBox="1"/>
                <p:nvPr/>
              </p:nvSpPr>
              <p:spPr>
                <a:xfrm>
                  <a:off x="6114833" y="1199803"/>
                  <a:ext cx="1043299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16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→</m:t>
                      </m:r>
                      <m:sSub>
                        <m:sSubPr>
                          <m:ctrlPr>
                            <a:rPr lang="en-US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a14:m>
                  <a:r>
                    <a:rPr lang="en-US" sz="1600" dirty="0" smtClean="0">
                      <a:solidFill>
                        <a:srgbClr val="C00000"/>
                      </a:solidFill>
                    </a:rPr>
                    <a:t> </a:t>
                  </a:r>
                  <a:endParaRPr lang="en-US" sz="1600" dirty="0">
                    <a:solidFill>
                      <a:srgbClr val="C00000"/>
                    </a:solidFill>
                  </a:endParaRPr>
                </a:p>
                <a:p>
                  <a:r>
                    <a:rPr lang="en-US" sz="1600" dirty="0" smtClean="0">
                      <a:solidFill>
                        <a:srgbClr val="C00000"/>
                      </a:solidFill>
                    </a:rPr>
                    <a:t>may occur</a:t>
                  </a:r>
                  <a:endParaRPr lang="en-US" sz="1600" dirty="0">
                    <a:solidFill>
                      <a:srgbClr val="C00000"/>
                    </a:solidFill>
                  </a:endParaRPr>
                </a:p>
              </p:txBody>
            </p:sp>
          </mc:Choice>
          <mc:Fallback xmlns="">
            <p:sp>
              <p:nvSpPr>
                <p:cNvPr id="108" name="TextBox 10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14833" y="1199803"/>
                  <a:ext cx="1043299" cy="584775"/>
                </a:xfrm>
                <a:prstGeom prst="rect">
                  <a:avLst/>
                </a:prstGeom>
                <a:blipFill rotWithShape="0">
                  <a:blip r:embed="rId23"/>
                  <a:stretch>
                    <a:fillRect l="-3509" r="-1170" b="-125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669542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5" grpId="0" animBg="1"/>
      <p:bldP spid="103" grpId="0" animBg="1"/>
      <p:bldP spid="10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948144"/>
          </a:xfrm>
        </p:spPr>
        <p:txBody>
          <a:bodyPr/>
          <a:lstStyle/>
          <a:p>
            <a:r>
              <a:rPr lang="en-US" dirty="0" smtClean="0"/>
              <a:t>Hybrid Automata: Syntax and Semantics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170268" y="750439"/>
                <a:ext cx="4344582" cy="6107561"/>
              </a:xfrm>
            </p:spPr>
            <p:txBody>
              <a:bodyPr>
                <a:normAutofit fontScale="62500" lnSpcReduction="20000"/>
              </a:bodyPr>
              <a:lstStyle/>
              <a:p>
                <a:pPr marL="0" indent="0">
                  <a:buNone/>
                </a:pPr>
                <a:r>
                  <a:rPr lang="en-US" altLang="en-US" dirty="0" smtClean="0"/>
                  <a:t>A </a:t>
                </a:r>
                <a:r>
                  <a:rPr lang="en-US" altLang="en-US" b="1" u="sng" dirty="0" smtClean="0"/>
                  <a:t>hybrid automaton (HA)</a:t>
                </a:r>
                <a:r>
                  <a:rPr lang="en-US" altLang="en-US" b="1" dirty="0" smtClean="0"/>
                  <a:t> </a:t>
                </a:r>
                <a:r>
                  <a:rPr lang="en-US" altLang="en-US" dirty="0" smtClean="0"/>
                  <a:t>H is a tuple: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dirty="0" smtClean="0">
                          <a:latin typeface="Cambria Math" panose="02040503050406030204" pitchFamily="18" charset="0"/>
                        </a:rPr>
                        <m:t>𝐻</m:t>
                      </m:r>
                      <m:r>
                        <a:rPr lang="en-US" altLang="en-US" dirty="0" smtClean="0">
                          <a:latin typeface="Cambria Math" panose="02040503050406030204" pitchFamily="18" charset="0"/>
                        </a:rPr>
                        <m:t> ≜〈</m:t>
                      </m:r>
                      <m:r>
                        <m:rPr>
                          <m:sty m:val="p"/>
                        </m:rPr>
                        <a:rPr lang="en-US" altLang="en-US" i="0" dirty="0" err="1">
                          <a:latin typeface="Cambria Math" panose="02040503050406030204" pitchFamily="18" charset="0"/>
                        </a:rPr>
                        <m:t>Loc</m:t>
                      </m:r>
                      <m:r>
                        <a:rPr lang="en-US" altLang="en-US" i="0" dirty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altLang="en-US" i="0" dirty="0" err="1">
                          <a:latin typeface="Cambria Math" panose="02040503050406030204" pitchFamily="18" charset="0"/>
                        </a:rPr>
                        <m:t>Var</m:t>
                      </m:r>
                      <m:r>
                        <a:rPr lang="en-US" altLang="en-US" i="0" dirty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altLang="en-US" i="0" dirty="0" err="1">
                          <a:latin typeface="Cambria Math" panose="02040503050406030204" pitchFamily="18" charset="0"/>
                        </a:rPr>
                        <m:t>Inv</m:t>
                      </m:r>
                      <m:r>
                        <a:rPr lang="en-US" altLang="en-US" i="0" dirty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altLang="en-US" i="0" dirty="0">
                          <a:latin typeface="Cambria Math" panose="02040503050406030204" pitchFamily="18" charset="0"/>
                        </a:rPr>
                        <m:t>Flow</m:t>
                      </m:r>
                      <m:r>
                        <a:rPr lang="en-US" altLang="en-US" i="0" dirty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altLang="en-US" i="0" dirty="0">
                          <a:latin typeface="Cambria Math" panose="02040503050406030204" pitchFamily="18" charset="0"/>
                        </a:rPr>
                        <m:t>Trans</m:t>
                      </m:r>
                      <m:r>
                        <a:rPr lang="en-US" altLang="en-US" i="0" dirty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altLang="en-US" i="0" dirty="0" err="1">
                          <a:latin typeface="Cambria Math" panose="02040503050406030204" pitchFamily="18" charset="0"/>
                        </a:rPr>
                        <m:t>Init</m:t>
                      </m:r>
                      <m:r>
                        <a:rPr lang="en-US" altLang="en-US" dirty="0" smtClean="0">
                          <a:latin typeface="Cambria Math" panose="02040503050406030204" pitchFamily="18" charset="0"/>
                        </a:rPr>
                        <m:t>〉</m:t>
                      </m:r>
                    </m:oMath>
                  </m:oMathPara>
                </a14:m>
                <a:endParaRPr lang="en-US" altLang="en-US" dirty="0"/>
              </a:p>
              <a:p>
                <a:r>
                  <a:rPr lang="en-US" altLang="en-US" dirty="0" err="1"/>
                  <a:t>Loc</a:t>
                </a:r>
                <a:r>
                  <a:rPr lang="en-US" altLang="en-US" dirty="0"/>
                  <a:t>: a finite set of discrete locations</a:t>
                </a:r>
              </a:p>
              <a:p>
                <a:r>
                  <a:rPr lang="en-US" dirty="0" err="1"/>
                  <a:t>Var</a:t>
                </a:r>
                <a:r>
                  <a:rPr lang="en-US" dirty="0"/>
                  <a:t>: a finite set </a:t>
                </a:r>
                <a:r>
                  <a:rPr lang="en-US" dirty="0" smtClean="0"/>
                  <a:t>of n real-valued </a:t>
                </a:r>
                <a:r>
                  <a:rPr lang="en-US" dirty="0"/>
                  <a:t>variables</a:t>
                </a:r>
              </a:p>
              <a:p>
                <a:r>
                  <a:rPr lang="en-US" dirty="0" err="1"/>
                  <a:t>Inv</a:t>
                </a:r>
                <a:r>
                  <a:rPr lang="en-US" dirty="0"/>
                  <a:t>: a finite set of </a:t>
                </a:r>
                <a:r>
                  <a:rPr lang="en-US" dirty="0" smtClean="0"/>
                  <a:t>invariants, one for each location; predicates over </a:t>
                </a:r>
                <a:r>
                  <a:rPr lang="en-US" dirty="0" err="1" smtClean="0"/>
                  <a:t>Var</a:t>
                </a:r>
                <a:r>
                  <a:rPr lang="en-US" dirty="0" smtClean="0"/>
                  <a:t> that </a:t>
                </a:r>
                <a:r>
                  <a:rPr lang="en-US" b="1" i="1" dirty="0" smtClean="0"/>
                  <a:t>must</a:t>
                </a:r>
                <a:r>
                  <a:rPr lang="en-US" dirty="0" smtClean="0"/>
                  <a:t> be satisfied for real-time to elapse</a:t>
                </a:r>
                <a:endParaRPr lang="en-US" dirty="0"/>
              </a:p>
              <a:p>
                <a:pPr>
                  <a:lnSpc>
                    <a:spcPct val="110000"/>
                  </a:lnSpc>
                </a:pPr>
                <a:r>
                  <a:rPr lang="en-US" dirty="0"/>
                  <a:t>Flow: a </a:t>
                </a:r>
                <a:r>
                  <a:rPr lang="en-US" dirty="0" smtClean="0"/>
                  <a:t>differential inclusion, which is a predicate over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dirty="0" smtClean="0">
                        <a:latin typeface="Cambria Math" panose="02040503050406030204" pitchFamily="18" charset="0"/>
                      </a:rPr>
                      <m:t>Var</m:t>
                    </m:r>
                  </m:oMath>
                </a14:m>
                <a:r>
                  <a:rPr lang="en-US" dirty="0" smtClean="0"/>
                  <a:t> and 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n-US" alt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altLang="en-US" b="0" i="0" smtClean="0">
                            <a:latin typeface="Cambria Math" panose="02040503050406030204" pitchFamily="18" charset="0"/>
                          </a:rPr>
                          <m:t>Var</m:t>
                        </m:r>
                      </m:e>
                    </m:acc>
                  </m:oMath>
                </a14:m>
                <a:r>
                  <a:rPr lang="en-US" dirty="0" smtClean="0"/>
                  <a:t> (e.g., 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n-US" altLang="en-US" b="0" i="1" dirty="0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altLang="en-US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  <m:r>
                      <a:rPr lang="en-US" altLang="en-US" b="0" i="1" dirty="0" smtClean="0">
                        <a:latin typeface="Cambria Math" panose="02040503050406030204" pitchFamily="18" charset="0"/>
                      </a:rPr>
                      <m:t>∈</m:t>
                    </m:r>
                    <m:r>
                      <a:rPr lang="en-US" altLang="en-US" b="0" i="1" dirty="0" smtClean="0">
                        <a:latin typeface="Cambria Math" panose="02040503050406030204" pitchFamily="18" charset="0"/>
                      </a:rPr>
                      <m:t>𝐹</m:t>
                    </m:r>
                    <m:r>
                      <a:rPr lang="en-US" altLang="en-US" b="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en-US" b="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en-US" b="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 smtClean="0"/>
                  <a:t>)</a:t>
                </a:r>
                <a:endParaRPr lang="en-US" dirty="0"/>
              </a:p>
              <a:p>
                <a:r>
                  <a:rPr lang="en-US" dirty="0" smtClean="0"/>
                  <a:t>Trans: </a:t>
                </a:r>
                <a:r>
                  <a:rPr lang="en-US" dirty="0"/>
                  <a:t>a finite set of transitions between locations</a:t>
                </a:r>
              </a:p>
              <a:p>
                <a:pPr marL="457200" lvl="1"/>
                <a:r>
                  <a:rPr lang="en-US" dirty="0" smtClean="0"/>
                  <a:t>Guard: a predicate over </a:t>
                </a:r>
                <a:r>
                  <a:rPr lang="en-US" dirty="0" err="1" smtClean="0"/>
                  <a:t>Var</a:t>
                </a:r>
                <a:r>
                  <a:rPr lang="en-US" dirty="0" smtClean="0"/>
                  <a:t>, which is an enabling condition that must be true so that this transition </a:t>
                </a:r>
                <a:r>
                  <a:rPr lang="en-US" b="1" i="1" dirty="0" smtClean="0"/>
                  <a:t>may</a:t>
                </a:r>
                <a:r>
                  <a:rPr lang="en-US" dirty="0" smtClean="0"/>
                  <a:t> be taken</a:t>
                </a:r>
                <a:endParaRPr lang="en-US" dirty="0"/>
              </a:p>
              <a:p>
                <a:pPr marL="457200" lvl="1"/>
                <a:r>
                  <a:rPr lang="en-US" dirty="0"/>
                  <a:t>Update: </a:t>
                </a:r>
                <a:r>
                  <a:rPr lang="en-US" dirty="0" smtClean="0"/>
                  <a:t>a predicate over </a:t>
                </a:r>
                <a:r>
                  <a:rPr lang="en-US" dirty="0" err="1" smtClean="0"/>
                  <a:t>Var</a:t>
                </a:r>
                <a:r>
                  <a:rPr lang="en-US" dirty="0" smtClean="0"/>
                  <a:t> and </a:t>
                </a:r>
                <a:r>
                  <a:rPr lang="en-US" dirty="0" err="1" smtClean="0"/>
                  <a:t>Var</a:t>
                </a:r>
                <a:r>
                  <a:rPr lang="en-US" dirty="0" smtClean="0"/>
                  <a:t>’, which updates variable values if this transition is taken</a:t>
                </a:r>
                <a:endParaRPr lang="en-US" dirty="0"/>
              </a:p>
              <a:p>
                <a:r>
                  <a:rPr lang="en-US" altLang="en-US" dirty="0" err="1"/>
                  <a:t>Init</a:t>
                </a:r>
                <a:r>
                  <a:rPr lang="en-US" altLang="en-US" dirty="0"/>
                  <a:t>: </a:t>
                </a:r>
                <a:r>
                  <a:rPr lang="en-US" dirty="0"/>
                  <a:t>a </a:t>
                </a:r>
                <a:r>
                  <a:rPr lang="en-US" dirty="0" smtClean="0"/>
                  <a:t>predicate over </a:t>
                </a:r>
                <a:r>
                  <a:rPr lang="en-US" dirty="0" err="1" smtClean="0"/>
                  <a:t>Var</a:t>
                </a:r>
                <a:r>
                  <a:rPr lang="en-US" dirty="0" smtClean="0"/>
                  <a:t> that describes a set </a:t>
                </a:r>
                <a:r>
                  <a:rPr lang="en-US" dirty="0"/>
                  <a:t>of  </a:t>
                </a:r>
                <a:r>
                  <a:rPr lang="en-US" altLang="en-US" dirty="0"/>
                  <a:t>initial </a:t>
                </a:r>
                <a:r>
                  <a:rPr lang="en-US" altLang="en-US" dirty="0" smtClean="0"/>
                  <a:t>states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170268" y="750439"/>
                <a:ext cx="4344582" cy="6107561"/>
              </a:xfrm>
              <a:blipFill rotWithShape="0">
                <a:blip r:embed="rId2"/>
                <a:stretch>
                  <a:fillRect l="-1262" t="-1597" r="-14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8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629149" y="800888"/>
                <a:ext cx="4257273" cy="6057112"/>
              </a:xfrm>
            </p:spPr>
            <p:txBody>
              <a:bodyPr>
                <a:normAutofit fontScale="62500" lnSpcReduction="20000"/>
              </a:bodyPr>
              <a:lstStyle/>
              <a:p>
                <a:pPr marL="0" indent="0">
                  <a:buNone/>
                </a:pPr>
                <a:r>
                  <a:rPr lang="en-US" dirty="0" smtClean="0">
                    <a:cs typeface="Times New Roman" panose="02020603050405020304" pitchFamily="18" charset="0"/>
                  </a:rPr>
                  <a:t>The </a:t>
                </a:r>
                <a:r>
                  <a:rPr lang="en-US" b="1" u="sng" dirty="0" smtClean="0">
                    <a:cs typeface="Times New Roman" panose="02020603050405020304" pitchFamily="18" charset="0"/>
                  </a:rPr>
                  <a:t>state space</a:t>
                </a:r>
                <a:r>
                  <a:rPr lang="en-US" dirty="0">
                    <a:cs typeface="Times New Roman" panose="02020603050405020304" pitchFamily="18" charset="0"/>
                  </a:rPr>
                  <a:t> </a:t>
                </a:r>
                <a:r>
                  <a:rPr lang="en-US" dirty="0" smtClean="0">
                    <a:cs typeface="Times New Roman" panose="02020603050405020304" pitchFamily="18" charset="0"/>
                  </a:rPr>
                  <a:t>is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𝑄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≜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𝐿𝑜𝑐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</m:oMath>
                </a14:m>
                <a:endParaRPr lang="en-US" b="0" dirty="0" smtClean="0"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US" sz="600" dirty="0" smtClean="0"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US" sz="600" dirty="0"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en-US" dirty="0">
                    <a:cs typeface="Times New Roman" panose="02020603050405020304" pitchFamily="18" charset="0"/>
                  </a:rPr>
                  <a:t>There is a </a:t>
                </a:r>
                <a:r>
                  <a:rPr lang="en-US" u="sng" dirty="0">
                    <a:cs typeface="Times New Roman" panose="02020603050405020304" pitchFamily="18" charset="0"/>
                  </a:rPr>
                  <a:t>continuous trajectory</a:t>
                </a:r>
                <a:r>
                  <a:rPr lang="en-US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𝜏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≜〈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𝑞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𝑞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′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〉</m:t>
                    </m:r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∈</m:t>
                    </m:r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𝐶</m:t>
                    </m:r>
                  </m:oMath>
                </a14:m>
                <a:r>
                  <a:rPr lang="en-US" dirty="0">
                    <a:cs typeface="Times New Roman" panose="02020603050405020304" pitchFamily="18" charset="0"/>
                  </a:rPr>
                  <a:t> for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𝐶</m:t>
                    </m:r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⊆</m:t>
                    </m:r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𝑄</m:t>
                    </m:r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𝑄</m:t>
                    </m:r>
                  </m:oMath>
                </a14:m>
                <a:r>
                  <a:rPr lang="en-US" dirty="0"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cs typeface="Times New Roman" panose="02020603050405020304" pitchFamily="18" charset="0"/>
                  </a:rPr>
                  <a:t>iff</a:t>
                </a:r>
                <a:r>
                  <a:rPr lang="en-US" dirty="0">
                    <a:cs typeface="Times New Roman" panose="02020603050405020304" pitchFamily="18" charset="0"/>
                  </a:rPr>
                  <a:t> there exists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𝛿</m:t>
                    </m:r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∈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ℝ</m:t>
                    </m:r>
                  </m:oMath>
                </a14:m>
                <a:r>
                  <a:rPr lang="en-US" dirty="0">
                    <a:cs typeface="Times New Roman" panose="02020603050405020304" pitchFamily="18" charset="0"/>
                  </a:rPr>
                  <a:t> such that, for all 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0</m:t>
                    </m:r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𝜖</m:t>
                    </m:r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𝛿</m:t>
                    </m:r>
                  </m:oMath>
                </a14:m>
                <a:r>
                  <a:rPr lang="en-US" dirty="0"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f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𝜖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⊨</m:t>
                    </m:r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𝐼𝑛𝑣</m:t>
                    </m:r>
                  </m:oMath>
                </a14:m>
                <a:r>
                  <a:rPr lang="en-US" dirty="0">
                    <a:cs typeface="Times New Roman" panose="02020603050405020304" pitchFamily="18" charset="0"/>
                  </a:rPr>
                  <a:t>, where 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n-US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𝑓</m:t>
                        </m:r>
                      </m:e>
                    </m:acc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𝜖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∈</m:t>
                    </m:r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𝐹𝑙𝑜𝑤</m:t>
                    </m:r>
                  </m:oMath>
                </a14:m>
                <a:r>
                  <a:rPr lang="en-US" dirty="0">
                    <a:cs typeface="Times New Roman" panose="02020603050405020304" pitchFamily="18" charset="0"/>
                  </a:rPr>
                  <a:t>, and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q</m:t>
                        </m:r>
                      </m:e>
                      <m:sup>
                        <m:r>
                          <a:rPr lang="en-US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′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𝑓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𝛿</m:t>
                        </m:r>
                      </m:e>
                    </m:d>
                  </m:oMath>
                </a14:m>
                <a:endParaRPr lang="en-US" dirty="0"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US" sz="400" dirty="0" smtClean="0"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en-US" dirty="0" smtClean="0">
                    <a:cs typeface="Times New Roman" panose="02020603050405020304" pitchFamily="18" charset="0"/>
                  </a:rPr>
                  <a:t>There is a </a:t>
                </a:r>
                <a:r>
                  <a:rPr lang="en-US" u="sng" dirty="0" smtClean="0">
                    <a:cs typeface="Times New Roman" panose="02020603050405020304" pitchFamily="18" charset="0"/>
                  </a:rPr>
                  <a:t>discrete transition</a:t>
                </a:r>
                <a:r>
                  <a:rPr lang="en-US" dirty="0" smtClean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𝜏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≜〈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𝑞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𝑞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′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〉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∈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𝐷</m:t>
                    </m:r>
                  </m:oMath>
                </a14:m>
                <a:r>
                  <a:rPr lang="en-US" dirty="0" smtClean="0">
                    <a:cs typeface="Times New Roman" panose="02020603050405020304" pitchFamily="18" charset="0"/>
                  </a:rPr>
                  <a:t> for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𝐷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⊆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𝑄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𝑄</m:t>
                    </m:r>
                  </m:oMath>
                </a14:m>
                <a:r>
                  <a:rPr lang="en-US" dirty="0" smtClean="0"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cs typeface="Times New Roman" panose="02020603050405020304" pitchFamily="18" charset="0"/>
                  </a:rPr>
                  <a:t>iff</a:t>
                </a:r>
                <a:r>
                  <a:rPr lang="en-US" dirty="0" smtClean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𝑞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⊨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𝐺𝑢𝑎𝑟𝑑</m:t>
                    </m:r>
                  </m:oMath>
                </a14:m>
                <a:r>
                  <a:rPr lang="en-US" dirty="0" smtClean="0">
                    <a:cs typeface="Times New Roman" panose="02020603050405020304" pitchFamily="18" charset="0"/>
                  </a:rPr>
                  <a:t> and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𝑞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′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∈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𝑈𝑝𝑑𝑎𝑡𝑒</m:t>
                    </m:r>
                  </m:oMath>
                </a14:m>
                <a:endParaRPr lang="en-US" dirty="0" smtClean="0"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US" sz="500" dirty="0"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en-US" dirty="0" smtClean="0">
                    <a:cs typeface="Times New Roman" panose="02020603050405020304" pitchFamily="18" charset="0"/>
                  </a:rPr>
                  <a:t>The </a:t>
                </a:r>
                <a:r>
                  <a:rPr lang="en-US" b="1" u="sng" dirty="0" smtClean="0">
                    <a:cs typeface="Times New Roman" panose="02020603050405020304" pitchFamily="18" charset="0"/>
                  </a:rPr>
                  <a:t>transition relation</a:t>
                </a:r>
                <a:r>
                  <a:rPr lang="en-US" dirty="0" smtClean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𝑇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⊆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𝑄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𝑄</m:t>
                    </m:r>
                  </m:oMath>
                </a14:m>
                <a:r>
                  <a:rPr lang="en-US" dirty="0" smtClean="0">
                    <a:cs typeface="Times New Roman" panose="02020603050405020304" pitchFamily="18" charset="0"/>
                  </a:rPr>
                  <a:t> is composed of discrete transitions and continuous trajectories,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𝑇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≜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𝐷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∪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C</m:t>
                    </m:r>
                  </m:oMath>
                </a14:m>
                <a:endParaRPr lang="en-US" dirty="0" smtClean="0"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US" sz="400" dirty="0"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en-US" dirty="0" smtClean="0">
                    <a:cs typeface="Times New Roman" panose="02020603050405020304" pitchFamily="18" charset="0"/>
                  </a:rPr>
                  <a:t>An </a:t>
                </a:r>
                <a:r>
                  <a:rPr lang="en-US" b="1" u="sng" dirty="0" smtClean="0">
                    <a:cs typeface="Times New Roman" panose="02020603050405020304" pitchFamily="18" charset="0"/>
                  </a:rPr>
                  <a:t>execution</a:t>
                </a:r>
                <a:r>
                  <a:rPr lang="en-US" dirty="0" smtClean="0">
                    <a:cs typeface="Times New Roman" panose="02020603050405020304" pitchFamily="18" charset="0"/>
                  </a:rPr>
                  <a:t> of </a:t>
                </a:r>
                <a:r>
                  <a:rPr lang="en-US" i="1" dirty="0">
                    <a:cs typeface="Times New Roman" panose="02020603050405020304" pitchFamily="18" charset="0"/>
                  </a:rPr>
                  <a:t>H</a:t>
                </a:r>
                <a:r>
                  <a:rPr lang="en-US" dirty="0">
                    <a:cs typeface="Times New Roman" panose="02020603050405020304" pitchFamily="18" charset="0"/>
                  </a:rPr>
                  <a:t> is </a:t>
                </a:r>
                <a:r>
                  <a:rPr lang="en-US" dirty="0" smtClean="0">
                    <a:cs typeface="Times New Roman" panose="02020603050405020304" pitchFamily="18" charset="0"/>
                  </a:rPr>
                  <a:t>a sequence:</a:t>
                </a:r>
                <a:endParaRPr lang="en-US" b="0" i="1" dirty="0" smtClean="0">
                  <a:cs typeface="Times New Roman" panose="02020603050405020304" pitchFamily="18" charset="0"/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𝛼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≜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𝑞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𝑞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𝑞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→…</m:t>
                    </m:r>
                  </m:oMath>
                </a14:m>
                <a:r>
                  <a:rPr lang="en-US" dirty="0">
                    <a:cs typeface="Times New Roman" panose="02020603050405020304" pitchFamily="18" charset="0"/>
                  </a:rPr>
                  <a:t>	</a:t>
                </a:r>
              </a:p>
              <a:p>
                <a:pPr marL="0" indent="0">
                  <a:buNone/>
                  <a:tabLst>
                    <a:tab pos="631825" algn="l"/>
                  </a:tabLst>
                </a:pPr>
                <a:r>
                  <a:rPr lang="en-US" dirty="0"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b="0" i="1" smtClean="0">
                            <a:latin typeface="Cambria Math" panose="02040503050406030204" pitchFamily="18" charset="0"/>
                            <a:ea typeface="Cambria Math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altLang="en-US" b="0" i="1" smtClean="0">
                            <a:latin typeface="Cambria Math" panose="02040503050406030204" pitchFamily="18" charset="0"/>
                            <a:ea typeface="Cambria Math"/>
                            <a:cs typeface="Times New Roman" pitchFamily="18" charset="0"/>
                          </a:rPr>
                          <m:t>𝑞</m:t>
                        </m:r>
                      </m:e>
                      <m:sub>
                        <m:r>
                          <a:rPr lang="en-US" altLang="en-US" b="0" i="1" smtClean="0">
                            <a:latin typeface="Cambria Math" panose="02040503050406030204" pitchFamily="18" charset="0"/>
                            <a:ea typeface="Cambria Math"/>
                            <a:cs typeface="Times New Roman" pitchFamily="18" charset="0"/>
                          </a:rPr>
                          <m:t>0</m:t>
                        </m:r>
                      </m:sub>
                    </m:sSub>
                    <m:r>
                      <a:rPr lang="el-GR" altLang="en-US" i="1">
                        <a:latin typeface="Cambria Math" panose="02040503050406030204" pitchFamily="18" charset="0"/>
                        <a:ea typeface="Cambria Math"/>
                        <a:cs typeface="Times New Roman" pitchFamily="18" charset="0"/>
                      </a:rPr>
                      <m:t>∈</m:t>
                    </m:r>
                  </m:oMath>
                </a14:m>
                <a:r>
                  <a:rPr lang="en-US" i="1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𝑄</m:t>
                        </m:r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>
                    <a:cs typeface="Times New Roman" panose="02020603050405020304" pitchFamily="18" charset="0"/>
                  </a:rPr>
                  <a:t>, </a:t>
                </a:r>
                <a:r>
                  <a:rPr lang="en-US" dirty="0" smtClean="0">
                    <a:cs typeface="Times New Roman" panose="02020603050405020304" pitchFamily="18" charset="0"/>
                  </a:rPr>
                  <a:t>where</a:t>
                </a:r>
                <a:r>
                  <a:rPr lang="en-US" altLang="en-US" dirty="0" smtClean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𝑞</m:t>
                        </m:r>
                      </m:e>
                      <m:sub>
                        <m:r>
                          <a:rPr lang="en-US" alt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  <m:r>
                      <a:rPr lang="en-US" alt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⊨</m:t>
                    </m:r>
                    <m:r>
                      <a:rPr lang="en-US" alt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𝐼𝑛𝑖𝑡</m:t>
                    </m:r>
                  </m:oMath>
                </a14:m>
                <a:endParaRPr lang="en-US" altLang="en-US" dirty="0">
                  <a:cs typeface="Times New Roman" panose="02020603050405020304" pitchFamily="18" charset="0"/>
                </a:endParaRPr>
              </a:p>
              <a:p>
                <a:pPr marL="0" indent="0">
                  <a:buNone/>
                  <a:tabLst>
                    <a:tab pos="631825" algn="l"/>
                  </a:tabLst>
                </a:pPr>
                <a:r>
                  <a:rPr lang="en-US" altLang="en-US" i="1" dirty="0"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𝑞</m:t>
                        </m:r>
                      </m:e>
                      <m:sub>
                        <m:r>
                          <a:rPr lang="en-US" alt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  <m:sSub>
                      <m:sSubPr>
                        <m:ctrlPr>
                          <a:rPr lang="en-US" alt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𝑞</m:t>
                        </m:r>
                      </m:e>
                      <m:sub>
                        <m:r>
                          <a:rPr lang="en-US" alt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alt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+1</m:t>
                        </m:r>
                      </m:sub>
                    </m:sSub>
                  </m:oMath>
                </a14:m>
                <a:r>
                  <a:rPr lang="en-US" altLang="en-US" dirty="0" smtClean="0">
                    <a:cs typeface="Times New Roman" pitchFamily="18" charset="0"/>
                  </a:rPr>
                  <a:t> is </a:t>
                </a:r>
                <a14:m>
                  <m:oMath xmlns:m="http://schemas.openxmlformats.org/officeDocument/2006/math">
                    <m:r>
                      <a:rPr lang="en-US" altLang="en-US" i="1">
                        <a:latin typeface="Cambria Math" panose="02040503050406030204" pitchFamily="18" charset="0"/>
                        <a:cs typeface="Times New Roman" pitchFamily="18" charset="0"/>
                      </a:rPr>
                      <m:t>〈</m:t>
                    </m:r>
                    <m:sSub>
                      <m:sSubPr>
                        <m:ctrlPr>
                          <a:rPr lang="en-US" altLang="en-US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altLang="en-US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𝑞</m:t>
                        </m:r>
                      </m:e>
                      <m:sub>
                        <m:r>
                          <a:rPr lang="en-US" altLang="en-US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𝑖</m:t>
                        </m:r>
                      </m:sub>
                    </m:sSub>
                    <m:r>
                      <a:rPr lang="en-US" altLang="en-US" i="1">
                        <a:latin typeface="Cambria Math" panose="02040503050406030204" pitchFamily="18" charset="0"/>
                        <a:cs typeface="Times New Roman" pitchFamily="18" charset="0"/>
                      </a:rPr>
                      <m:t>,</m:t>
                    </m:r>
                    <m:sSub>
                      <m:sSubPr>
                        <m:ctrlPr>
                          <a:rPr lang="en-US" altLang="en-US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altLang="en-US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𝑞</m:t>
                        </m:r>
                      </m:e>
                      <m:sub>
                        <m:r>
                          <a:rPr lang="en-US" altLang="en-US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𝑖</m:t>
                        </m:r>
                        <m:r>
                          <a:rPr lang="en-US" altLang="en-US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+1</m:t>
                        </m:r>
                      </m:sub>
                    </m:sSub>
                    <m:r>
                      <a:rPr lang="en-US" altLang="en-US" i="1">
                        <a:latin typeface="Cambria Math" panose="02040503050406030204" pitchFamily="18" charset="0"/>
                        <a:cs typeface="Times New Roman" pitchFamily="18" charset="0"/>
                      </a:rPr>
                      <m:t>〉∈</m:t>
                    </m:r>
                    <m:r>
                      <a:rPr lang="en-US" altLang="en-US" i="1">
                        <a:latin typeface="Cambria Math" panose="02040503050406030204" pitchFamily="18" charset="0"/>
                        <a:cs typeface="Times New Roman" pitchFamily="18" charset="0"/>
                      </a:rPr>
                      <m:t>𝑄</m:t>
                    </m:r>
                  </m:oMath>
                </a14:m>
                <a:r>
                  <a:rPr lang="en-US" altLang="en-US" dirty="0" smtClean="0">
                    <a:cs typeface="Times New Roman" pitchFamily="18" charset="0"/>
                  </a:rPr>
                  <a:t> and is 	either a discrete transition (in D) </a:t>
                </a:r>
                <a:r>
                  <a:rPr lang="en-US" altLang="en-US" dirty="0">
                    <a:cs typeface="Times New Roman" pitchFamily="18" charset="0"/>
                  </a:rPr>
                  <a:t>or a </a:t>
                </a:r>
                <a:r>
                  <a:rPr lang="en-US" altLang="en-US" dirty="0" smtClean="0">
                    <a:cs typeface="Times New Roman" pitchFamily="18" charset="0"/>
                  </a:rPr>
                  <a:t>	continuous trajectory (in C)</a:t>
                </a:r>
                <a:endParaRPr lang="en-US" altLang="en-US" dirty="0">
                  <a:cs typeface="Times New Roman" pitchFamily="18" charset="0"/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altLang="en-US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𝑞</m:t>
                        </m:r>
                      </m:e>
                      <m:sub>
                        <m:r>
                          <a:rPr lang="en-US" altLang="en-US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altLang="en-US" dirty="0" smtClean="0">
                    <a:cs typeface="Times New Roman" pitchFamily="18" charset="0"/>
                  </a:rPr>
                  <a:t> is </a:t>
                </a:r>
                <a:r>
                  <a:rPr lang="en-US" altLang="en-US" b="1" u="sng" dirty="0" smtClean="0">
                    <a:cs typeface="Times New Roman" pitchFamily="18" charset="0"/>
                  </a:rPr>
                  <a:t>reachable</a:t>
                </a:r>
                <a:r>
                  <a:rPr lang="en-US" altLang="en-US" dirty="0" smtClean="0">
                    <a:cs typeface="Times New Roman" pitchFamily="18" charset="0"/>
                  </a:rPr>
                  <a:t> in k steps from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altLang="en-US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𝑞</m:t>
                        </m:r>
                      </m:e>
                      <m:sub>
                        <m:r>
                          <a:rPr lang="en-US" altLang="en-US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en-US" dirty="0" smtClean="0">
                    <a:cs typeface="Times New Roman" pitchFamily="18" charset="0"/>
                  </a:rPr>
                  <a:t> </a:t>
                </a:r>
                <a:r>
                  <a:rPr lang="en-US" altLang="en-US" dirty="0" err="1" smtClean="0">
                    <a:cs typeface="Times New Roman" pitchFamily="18" charset="0"/>
                  </a:rPr>
                  <a:t>iff</a:t>
                </a:r>
                <a:r>
                  <a:rPr lang="en-US" altLang="en-US" dirty="0" smtClean="0">
                    <a:cs typeface="Times New Roman" pitchFamily="18" charset="0"/>
                  </a:rPr>
                  <a:t> there exists an execution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𝛼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≜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𝑞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𝑞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…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𝑞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𝑘</m:t>
                        </m:r>
                      </m:sub>
                    </m:sSub>
                  </m:oMath>
                </a14:m>
                <a:endParaRPr lang="en-US" altLang="en-US" dirty="0"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9" name="Content Placeholder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629149" y="800888"/>
                <a:ext cx="4257273" cy="6057112"/>
              </a:xfrm>
              <a:blipFill rotWithShape="0">
                <a:blip r:embed="rId3"/>
                <a:stretch>
                  <a:fillRect l="-1144" t="-1610" r="-21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0128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Data Structures for Hybrid Automata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127000" y="1301750"/>
                <a:ext cx="4387850" cy="5419725"/>
              </a:xfrm>
            </p:spPr>
            <p:txBody>
              <a:bodyPr>
                <a:normAutofit fontScale="55000" lnSpcReduction="20000"/>
              </a:bodyPr>
              <a:lstStyle/>
              <a:p>
                <a:r>
                  <a:rPr lang="en-US" dirty="0" smtClean="0"/>
                  <a:t>Formal definition: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000" dirty="0" smtClean="0">
                          <a:latin typeface="Cambria Math" panose="02040503050406030204" pitchFamily="18" charset="0"/>
                        </a:rPr>
                        <m:t>𝐻</m:t>
                      </m:r>
                      <m:r>
                        <a:rPr lang="en-US" altLang="en-US" sz="2000" dirty="0" smtClean="0">
                          <a:latin typeface="Cambria Math" panose="02040503050406030204" pitchFamily="18" charset="0"/>
                        </a:rPr>
                        <m:t> ≜〈</m:t>
                      </m:r>
                      <m:r>
                        <m:rPr>
                          <m:sty m:val="p"/>
                        </m:rPr>
                        <a:rPr lang="en-US" altLang="en-US" sz="2000" dirty="0" err="1">
                          <a:latin typeface="Cambria Math" panose="02040503050406030204" pitchFamily="18" charset="0"/>
                        </a:rPr>
                        <m:t>Loc</m:t>
                      </m:r>
                      <m:r>
                        <a:rPr lang="en-US" altLang="en-US" sz="2000" dirty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altLang="en-US" sz="2000" dirty="0" err="1">
                          <a:latin typeface="Cambria Math" panose="02040503050406030204" pitchFamily="18" charset="0"/>
                        </a:rPr>
                        <m:t>Var</m:t>
                      </m:r>
                      <m:r>
                        <a:rPr lang="en-US" altLang="en-US" sz="2000" dirty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altLang="en-US" sz="2000" dirty="0" err="1">
                          <a:latin typeface="Cambria Math" panose="02040503050406030204" pitchFamily="18" charset="0"/>
                        </a:rPr>
                        <m:t>Inv</m:t>
                      </m:r>
                      <m:r>
                        <a:rPr lang="en-US" altLang="en-US" sz="2000" dirty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altLang="en-US" sz="2000" dirty="0">
                          <a:latin typeface="Cambria Math" panose="02040503050406030204" pitchFamily="18" charset="0"/>
                        </a:rPr>
                        <m:t>Flow</m:t>
                      </m:r>
                      <m:r>
                        <a:rPr lang="en-US" altLang="en-US" sz="2000" dirty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altLang="en-US" sz="2000" dirty="0">
                          <a:latin typeface="Cambria Math" panose="02040503050406030204" pitchFamily="18" charset="0"/>
                        </a:rPr>
                        <m:t>Trans</m:t>
                      </m:r>
                      <m:r>
                        <a:rPr lang="en-US" altLang="en-US" sz="2000" dirty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altLang="en-US" sz="2000" dirty="0" err="1">
                          <a:latin typeface="Cambria Math" panose="02040503050406030204" pitchFamily="18" charset="0"/>
                        </a:rPr>
                        <m:t>Init</m:t>
                      </m:r>
                      <m:r>
                        <a:rPr lang="en-US" altLang="en-US" sz="2000" dirty="0">
                          <a:latin typeface="Cambria Math" panose="02040503050406030204" pitchFamily="18" charset="0"/>
                        </a:rPr>
                        <m:t>〉</m:t>
                      </m:r>
                    </m:oMath>
                  </m:oMathPara>
                </a14:m>
                <a:endParaRPr lang="en-US" sz="2000" dirty="0" smtClean="0"/>
              </a:p>
              <a:p>
                <a:r>
                  <a:rPr lang="en-US" dirty="0" smtClean="0"/>
                  <a:t>Data structures, e.g., objects in Java</a:t>
                </a:r>
              </a:p>
              <a:p>
                <a:r>
                  <a:rPr lang="en-US" dirty="0" smtClean="0"/>
                  <a:t>H is a class (e.g., </a:t>
                </a:r>
                <a:r>
                  <a:rPr lang="en-US" dirty="0" err="1" smtClean="0"/>
                  <a:t>HybridAutomaton</a:t>
                </a:r>
                <a:r>
                  <a:rPr lang="en-US" dirty="0" smtClean="0"/>
                  <a:t>), with fields:</a:t>
                </a:r>
              </a:p>
              <a:p>
                <a:pPr lvl="1"/>
                <a:r>
                  <a:rPr lang="en-US" dirty="0" err="1" smtClean="0"/>
                  <a:t>Var</a:t>
                </a:r>
                <a:r>
                  <a:rPr lang="en-US" dirty="0" smtClean="0"/>
                  <a:t> is a set of variable names</a:t>
                </a:r>
              </a:p>
              <a:p>
                <a:pPr lvl="1"/>
                <a:r>
                  <a:rPr lang="en-US" dirty="0" err="1"/>
                  <a:t>Loc</a:t>
                </a:r>
                <a:r>
                  <a:rPr lang="en-US" dirty="0"/>
                  <a:t> is a </a:t>
                </a:r>
                <a:r>
                  <a:rPr lang="en-US" dirty="0" smtClean="0"/>
                  <a:t>set, where each l in </a:t>
                </a:r>
                <a:r>
                  <a:rPr lang="en-US" dirty="0" err="1" smtClean="0"/>
                  <a:t>Loc</a:t>
                </a:r>
                <a:r>
                  <a:rPr lang="en-US" dirty="0" smtClean="0"/>
                  <a:t> is a class with:</a:t>
                </a:r>
              </a:p>
              <a:p>
                <a:pPr lvl="2"/>
                <a:r>
                  <a:rPr lang="en-US" dirty="0" err="1" smtClean="0"/>
                  <a:t>l.Inv</a:t>
                </a:r>
                <a:r>
                  <a:rPr lang="en-US" dirty="0" smtClean="0"/>
                  <a:t> is an expression over </a:t>
                </a:r>
                <a:r>
                  <a:rPr lang="en-US" dirty="0" err="1" smtClean="0"/>
                  <a:t>Var</a:t>
                </a:r>
                <a:endParaRPr lang="en-US" dirty="0"/>
              </a:p>
              <a:p>
                <a:pPr lvl="2"/>
                <a:r>
                  <a:rPr lang="en-US" dirty="0" err="1" smtClean="0"/>
                  <a:t>l.Flow</a:t>
                </a:r>
                <a:r>
                  <a:rPr lang="en-US" dirty="0" smtClean="0"/>
                  <a:t> is an expression over </a:t>
                </a:r>
                <a:r>
                  <a:rPr lang="en-US" dirty="0" err="1" smtClean="0"/>
                  <a:t>Var</a:t>
                </a:r>
                <a:r>
                  <a:rPr lang="en-US" dirty="0" smtClean="0"/>
                  <a:t> and 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𝑉𝑎𝑟</m:t>
                        </m:r>
                      </m:e>
                    </m:acc>
                  </m:oMath>
                </a14:m>
                <a:endParaRPr lang="en-US" dirty="0" smtClean="0"/>
              </a:p>
              <a:p>
                <a:pPr lvl="2"/>
                <a:r>
                  <a:rPr lang="en-US" dirty="0" err="1" smtClean="0"/>
                  <a:t>l.Trans</a:t>
                </a:r>
                <a:r>
                  <a:rPr lang="en-US" dirty="0" smtClean="0"/>
                  <a:t> is a set, where each t in </a:t>
                </a:r>
                <a:r>
                  <a:rPr lang="en-US" dirty="0" err="1" smtClean="0"/>
                  <a:t>Loc.Trans</a:t>
                </a:r>
                <a:r>
                  <a:rPr lang="en-US" dirty="0" smtClean="0"/>
                  <a:t> is:</a:t>
                </a:r>
              </a:p>
              <a:p>
                <a:pPr lvl="3"/>
                <a:r>
                  <a:rPr lang="en-US" dirty="0" err="1" smtClean="0"/>
                  <a:t>t.Guard</a:t>
                </a:r>
                <a:r>
                  <a:rPr lang="en-US" dirty="0" smtClean="0"/>
                  <a:t> is an expression over </a:t>
                </a:r>
                <a:r>
                  <a:rPr lang="en-US" dirty="0" err="1" smtClean="0"/>
                  <a:t>Var</a:t>
                </a:r>
                <a:endParaRPr lang="en-US" dirty="0" smtClean="0"/>
              </a:p>
              <a:p>
                <a:pPr lvl="3"/>
                <a:r>
                  <a:rPr lang="en-US" dirty="0" err="1" smtClean="0"/>
                  <a:t>t.Update</a:t>
                </a:r>
                <a:r>
                  <a:rPr lang="en-US" dirty="0" smtClean="0"/>
                  <a:t> is an expression over </a:t>
                </a:r>
                <a:r>
                  <a:rPr lang="en-US" dirty="0" err="1" smtClean="0"/>
                  <a:t>Var</a:t>
                </a:r>
                <a:r>
                  <a:rPr lang="en-US" dirty="0" smtClean="0"/>
                  <a:t> and </a:t>
                </a:r>
                <a:r>
                  <a:rPr lang="en-US" dirty="0" err="1" smtClean="0"/>
                  <a:t>Var</a:t>
                </a:r>
                <a:r>
                  <a:rPr lang="en-US" dirty="0" smtClean="0"/>
                  <a:t>’</a:t>
                </a:r>
              </a:p>
              <a:p>
                <a:pPr lvl="1"/>
                <a:r>
                  <a:rPr lang="en-US" dirty="0" err="1" smtClean="0"/>
                  <a:t>Init</a:t>
                </a:r>
                <a:r>
                  <a:rPr lang="en-US" dirty="0" smtClean="0"/>
                  <a:t> is a set of initial conditions, each of which is a pair consisting of a location and an expression over </a:t>
                </a:r>
                <a:r>
                  <a:rPr lang="en-US" dirty="0" err="1" smtClean="0"/>
                  <a:t>Var</a:t>
                </a:r>
                <a:endParaRPr lang="en-US" dirty="0" smtClean="0"/>
              </a:p>
              <a:p>
                <a:r>
                  <a:rPr lang="en-US" dirty="0" smtClean="0"/>
                  <a:t>HyST uses instantiations of such classes as the intermediate representation</a:t>
                </a:r>
              </a:p>
              <a:p>
                <a:pPr lvl="1"/>
                <a:r>
                  <a:rPr lang="en-US" dirty="0" smtClean="0"/>
                  <a:t>Standard symbolic representation of states</a:t>
                </a:r>
              </a:p>
              <a:p>
                <a:pPr lvl="1"/>
                <a:r>
                  <a:rPr lang="en-US" dirty="0" smtClean="0"/>
                  <a:t>Expressions: represented essentially by an abstract syntax tree (AST)</a:t>
                </a:r>
              </a:p>
              <a:p>
                <a:pPr lvl="2"/>
                <a:r>
                  <a:rPr lang="en-US" dirty="0" smtClean="0"/>
                  <a:t>Many transformations (simplifications, etc.)</a:t>
                </a:r>
              </a:p>
              <a:p>
                <a:pPr lvl="2"/>
                <a:r>
                  <a:rPr lang="en-US" dirty="0" smtClean="0"/>
                  <a:t>Hook ups to Z3 for SAT checking and basic static analysis</a:t>
                </a:r>
              </a:p>
              <a:p>
                <a:pPr lvl="2"/>
                <a:r>
                  <a:rPr lang="en-US" dirty="0" smtClean="0"/>
                  <a:t>Examples: invariants and guards do not intersect</a:t>
                </a:r>
              </a:p>
              <a:p>
                <a:r>
                  <a:rPr lang="en-US" dirty="0" smtClean="0"/>
                  <a:t>Networks of automata</a:t>
                </a:r>
              </a:p>
              <a:p>
                <a:pPr lvl="1"/>
                <a:r>
                  <a:rPr lang="en-US" dirty="0" smtClean="0"/>
                  <a:t>Represented by sets of </a:t>
                </a:r>
                <a:r>
                  <a:rPr lang="en-US" dirty="0" err="1" smtClean="0"/>
                  <a:t>HybridAutomaton</a:t>
                </a:r>
                <a:r>
                  <a:rPr lang="en-US" dirty="0" smtClean="0"/>
                  <a:t> objects</a:t>
                </a:r>
              </a:p>
              <a:p>
                <a:pPr lvl="1"/>
                <a:r>
                  <a:rPr lang="en-US" dirty="0" smtClean="0"/>
                  <a:t>Some technicalities: semantics of parallel compositions of automata (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||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en-US" dirty="0" smtClean="0"/>
                  <a:t>) vary, labels vs not, etc.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127000" y="1301750"/>
                <a:ext cx="4387850" cy="5419725"/>
              </a:xfrm>
              <a:blipFill rotWithShape="0">
                <a:blip r:embed="rId2"/>
                <a:stretch>
                  <a:fillRect l="-417" t="-1350" r="-417" b="-2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781050"/>
            <a:ext cx="4325664" cy="594042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public abstract class Component</a:t>
            </a:r>
          </a:p>
          <a:p>
            <a:pPr marL="0" indent="0">
              <a:buNone/>
            </a:pP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public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ArrayList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&lt;String&gt; variables = new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ArrayList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&lt;String&gt;();</a:t>
            </a:r>
          </a:p>
          <a:p>
            <a:pPr marL="0" indent="0">
              <a:buNone/>
            </a:pP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…</a:t>
            </a:r>
          </a:p>
          <a:p>
            <a:pPr marL="0" indent="0">
              <a:buNone/>
            </a:pP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lang="en-US" sz="1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public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class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BaseComponent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extends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Component {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public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LinkedHashMap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&lt;String,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AutomatonMode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&gt; modes = new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LinkedHashMap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&lt;String,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AutomatonMode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&gt;();</a:t>
            </a:r>
          </a:p>
          <a:p>
            <a:pPr marL="0" indent="0">
              <a:buNone/>
            </a:pP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public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ArrayList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&lt;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AutomatonTransition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&gt; transitions = new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ArrayList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AutomatonTransition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&gt;();</a:t>
            </a:r>
          </a:p>
          <a:p>
            <a:pPr marL="0" indent="0">
              <a:buNone/>
            </a:pP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…</a:t>
            </a:r>
          </a:p>
          <a:p>
            <a:pPr marL="0" indent="0">
              <a:buNone/>
            </a:pP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lang="en-US" sz="1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public class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AutomatonMode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pPr marL="0" indent="0">
              <a:buNone/>
            </a:pP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public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Expression invariant;</a:t>
            </a:r>
          </a:p>
          <a:p>
            <a:pPr marL="0" indent="0">
              <a:buNone/>
            </a:pP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public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LinkedHashMap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&lt;String,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ExpressionInterval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flowDynamics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…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pPr marL="0" indent="0">
              <a:buNone/>
            </a:pPr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339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Comparing Verification Tools with HyST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29</a:t>
            </a:fld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2"/>
          <a:stretch>
            <a:fillRect/>
          </a:stretch>
        </p:blipFill>
        <p:spPr>
          <a:xfrm>
            <a:off x="4389120" y="2892240"/>
            <a:ext cx="4297680" cy="3542400"/>
          </a:xfrm>
          <a:prstGeom prst="rect">
            <a:avLst/>
          </a:prstGeom>
          <a:ln>
            <a:noFill/>
          </a:ln>
        </p:spPr>
      </p:pic>
      <p:pic>
        <p:nvPicPr>
          <p:cNvPr id="8" name="Picture 7"/>
          <p:cNvPicPr/>
          <p:nvPr/>
        </p:nvPicPr>
        <p:blipFill>
          <a:blip r:embed="rId3"/>
          <a:stretch>
            <a:fillRect/>
          </a:stretch>
        </p:blipFill>
        <p:spPr>
          <a:xfrm>
            <a:off x="1991160" y="1188720"/>
            <a:ext cx="4602240" cy="1554480"/>
          </a:xfrm>
          <a:prstGeom prst="rect">
            <a:avLst/>
          </a:prstGeom>
          <a:ln>
            <a:noFill/>
          </a:ln>
        </p:spPr>
      </p:pic>
      <p:pic>
        <p:nvPicPr>
          <p:cNvPr id="9" name="Picture 8"/>
          <p:cNvPicPr/>
          <p:nvPr/>
        </p:nvPicPr>
        <p:blipFill>
          <a:blip r:embed="rId4"/>
          <a:stretch>
            <a:fillRect/>
          </a:stretch>
        </p:blipFill>
        <p:spPr>
          <a:xfrm>
            <a:off x="640080" y="2834640"/>
            <a:ext cx="3504240" cy="3879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66471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/>
              <a:t>HyST: A Source Transformation and Translation Tool for Hybrid Automaton Models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7773" y="1586140"/>
            <a:ext cx="8672052" cy="435133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Rounded Rectangle 4"/>
          <p:cNvSpPr/>
          <p:nvPr/>
        </p:nvSpPr>
        <p:spPr>
          <a:xfrm>
            <a:off x="1931692" y="1391595"/>
            <a:ext cx="942483" cy="856539"/>
          </a:xfrm>
          <a:prstGeom prst="rect">
            <a:avLst/>
          </a:prstGeom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spcFirstLastPara="0" vert="horz" wrap="square" lIns="12065" tIns="12065" rIns="12065" bIns="12065" numCol="1" spcCol="1270" anchor="ctr" anchorCtr="0">
            <a:noAutofit/>
          </a:bodyPr>
          <a:lstStyle/>
          <a:p>
            <a:pPr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900" dirty="0">
              <a:solidFill>
                <a:prstClr val="black"/>
              </a:solidFill>
            </a:endParaRPr>
          </a:p>
        </p:txBody>
      </p:sp>
      <p:cxnSp>
        <p:nvCxnSpPr>
          <p:cNvPr id="40" name="Straight Arrow Connector 39"/>
          <p:cNvCxnSpPr/>
          <p:nvPr/>
        </p:nvCxnSpPr>
        <p:spPr>
          <a:xfrm>
            <a:off x="4475218" y="2301430"/>
            <a:ext cx="0" cy="608283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5385053" y="3340672"/>
            <a:ext cx="1847711" cy="1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>
            <a:stCxn id="50" idx="2"/>
            <a:endCxn id="57" idx="0"/>
          </p:cNvCxnSpPr>
          <p:nvPr/>
        </p:nvCxnSpPr>
        <p:spPr>
          <a:xfrm flipH="1">
            <a:off x="2088568" y="4004592"/>
            <a:ext cx="2415480" cy="1101109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>
            <a:stCxn id="50" idx="2"/>
            <a:endCxn id="27" idx="0"/>
          </p:cNvCxnSpPr>
          <p:nvPr/>
        </p:nvCxnSpPr>
        <p:spPr>
          <a:xfrm flipH="1">
            <a:off x="3991674" y="4004592"/>
            <a:ext cx="512374" cy="1101109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>
            <a:endCxn id="28" idx="0"/>
          </p:cNvCxnSpPr>
          <p:nvPr/>
        </p:nvCxnSpPr>
        <p:spPr>
          <a:xfrm>
            <a:off x="957227" y="3407139"/>
            <a:ext cx="0" cy="1698561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65" name="Straight Arrow Connector 15364"/>
          <p:cNvCxnSpPr>
            <a:stCxn id="50" idx="2"/>
            <a:endCxn id="56" idx="0"/>
          </p:cNvCxnSpPr>
          <p:nvPr/>
        </p:nvCxnSpPr>
        <p:spPr>
          <a:xfrm flipH="1">
            <a:off x="3005857" y="4004592"/>
            <a:ext cx="1498191" cy="1101109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69" name="Straight Arrow Connector 15368"/>
          <p:cNvCxnSpPr/>
          <p:nvPr/>
        </p:nvCxnSpPr>
        <p:spPr>
          <a:xfrm flipH="1">
            <a:off x="957226" y="3364630"/>
            <a:ext cx="2742018" cy="42509"/>
          </a:xfrm>
          <a:prstGeom prst="straightConnector1">
            <a:avLst/>
          </a:prstGeom>
          <a:ln w="2222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ounded Rectangle 49"/>
          <p:cNvSpPr/>
          <p:nvPr/>
        </p:nvSpPr>
        <p:spPr>
          <a:xfrm>
            <a:off x="3337293" y="2779300"/>
            <a:ext cx="2333510" cy="1225292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b="1" dirty="0" smtClean="0">
                <a:solidFill>
                  <a:prstClr val="white"/>
                </a:solidFill>
                <a:cs typeface="Calibri"/>
              </a:rPr>
              <a:t>HyST </a:t>
            </a:r>
            <a:r>
              <a:rPr lang="en-US" b="1" dirty="0">
                <a:solidFill>
                  <a:prstClr val="white"/>
                </a:solidFill>
                <a:cs typeface="Calibri"/>
              </a:rPr>
              <a:t>Intermediate </a:t>
            </a:r>
            <a:r>
              <a:rPr lang="en-US" b="1" dirty="0" smtClean="0">
                <a:solidFill>
                  <a:prstClr val="white"/>
                </a:solidFill>
                <a:cs typeface="Calibri"/>
              </a:rPr>
              <a:t>Representation (IR)</a:t>
            </a:r>
          </a:p>
          <a:p>
            <a:pPr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b="1" dirty="0" smtClean="0">
                <a:solidFill>
                  <a:prstClr val="white"/>
                </a:solidFill>
                <a:cs typeface="Calibri"/>
              </a:rPr>
              <a:t>(Networks of hybrid automata)</a:t>
            </a:r>
            <a:endParaRPr lang="en-US" b="1" dirty="0">
              <a:solidFill>
                <a:prstClr val="white"/>
              </a:solidFill>
              <a:cs typeface="Calibri"/>
            </a:endParaRPr>
          </a:p>
        </p:txBody>
      </p:sp>
      <p:sp>
        <p:nvSpPr>
          <p:cNvPr id="52" name="Rounded Rectangle 51"/>
          <p:cNvSpPr/>
          <p:nvPr/>
        </p:nvSpPr>
        <p:spPr>
          <a:xfrm>
            <a:off x="3845304" y="1455919"/>
            <a:ext cx="1179316" cy="850991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prstClr val="white"/>
                </a:solidFill>
                <a:cs typeface="Calibri"/>
              </a:rPr>
              <a:t>SpaceEx</a:t>
            </a:r>
            <a:r>
              <a:rPr lang="en-US" b="1" dirty="0">
                <a:solidFill>
                  <a:prstClr val="white"/>
                </a:solidFill>
                <a:cs typeface="Calibri"/>
              </a:rPr>
              <a:t> XML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1652996" y="5105701"/>
            <a:ext cx="871143" cy="603228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 smtClean="0">
                <a:solidFill>
                  <a:prstClr val="white"/>
                </a:solidFill>
                <a:cs typeface="Calibri"/>
              </a:rPr>
              <a:t>dReach</a:t>
            </a:r>
            <a:endParaRPr lang="en-US" sz="1600" b="1" dirty="0">
              <a:solidFill>
                <a:prstClr val="white"/>
              </a:solidFill>
              <a:cs typeface="Calibri"/>
            </a:endParaRPr>
          </a:p>
        </p:txBody>
      </p:sp>
      <p:sp>
        <p:nvSpPr>
          <p:cNvPr id="56" name="Rounded Rectangle 55"/>
          <p:cNvSpPr/>
          <p:nvPr/>
        </p:nvSpPr>
        <p:spPr>
          <a:xfrm>
            <a:off x="2608614" y="5105701"/>
            <a:ext cx="794486" cy="603228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prstClr val="white"/>
                </a:solidFill>
                <a:cs typeface="Calibri"/>
              </a:rPr>
              <a:t>Flow*</a:t>
            </a:r>
          </a:p>
        </p:txBody>
      </p:sp>
      <p:sp>
        <p:nvSpPr>
          <p:cNvPr id="61" name="Rounded Rectangle 60"/>
          <p:cNvSpPr/>
          <p:nvPr/>
        </p:nvSpPr>
        <p:spPr>
          <a:xfrm>
            <a:off x="7242289" y="2891416"/>
            <a:ext cx="1762011" cy="685701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b="1" dirty="0" smtClean="0">
                <a:solidFill>
                  <a:prstClr val="white"/>
                </a:solidFill>
                <a:cs typeface="Calibri"/>
              </a:rPr>
              <a:t>Benchmark Generators</a:t>
            </a:r>
            <a:endParaRPr lang="en-US" sz="1600" b="1" dirty="0">
              <a:solidFill>
                <a:prstClr val="white"/>
              </a:solidFill>
              <a:cs typeface="Calibri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3479300" y="5105701"/>
            <a:ext cx="1024748" cy="603228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prstClr val="white"/>
                </a:solidFill>
                <a:cs typeface="Calibri"/>
              </a:rPr>
              <a:t>C2E2</a:t>
            </a:r>
            <a:endParaRPr lang="en-US" sz="1600" b="1" dirty="0">
              <a:solidFill>
                <a:prstClr val="white"/>
              </a:solidFill>
              <a:cs typeface="Calibri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402069" y="5105700"/>
            <a:ext cx="1110315" cy="603227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b="1" dirty="0">
                <a:solidFill>
                  <a:prstClr val="white"/>
                </a:solidFill>
                <a:cs typeface="Calibri"/>
              </a:rPr>
              <a:t>Simulink/ </a:t>
            </a:r>
            <a:r>
              <a:rPr lang="en-US" sz="1600" b="1" dirty="0" err="1">
                <a:solidFill>
                  <a:prstClr val="white"/>
                </a:solidFill>
                <a:cs typeface="Calibri"/>
              </a:rPr>
              <a:t>Stateflow</a:t>
            </a:r>
            <a:endParaRPr lang="en-US" sz="1600" b="1" dirty="0">
              <a:solidFill>
                <a:prstClr val="white"/>
              </a:solidFill>
              <a:cs typeface="Calibri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9980" y="6210516"/>
            <a:ext cx="45047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  <a:latin typeface="Courier"/>
                <a:cs typeface="Courier"/>
                <a:hlinkClick r:id="rId3"/>
              </a:rPr>
              <a:t>http://verivital.com/hyst</a:t>
            </a:r>
            <a:r>
              <a:rPr lang="en-US" sz="1600" b="1" dirty="0" smtClean="0">
                <a:solidFill>
                  <a:srgbClr val="FF0000"/>
                </a:solidFill>
                <a:latin typeface="Courier"/>
                <a:cs typeface="Courier"/>
                <a:hlinkClick r:id="rId3"/>
              </a:rPr>
              <a:t>/</a:t>
            </a:r>
            <a:endParaRPr lang="en-US" sz="1600" b="1" dirty="0" smtClean="0">
              <a:solidFill>
                <a:srgbClr val="FF0000"/>
              </a:solidFill>
              <a:latin typeface="Courier"/>
              <a:cs typeface="Courier"/>
            </a:endParaRPr>
          </a:p>
          <a:p>
            <a:r>
              <a:rPr lang="en-US" sz="1600" b="1" dirty="0">
                <a:solidFill>
                  <a:srgbClr val="FF0000"/>
                </a:solidFill>
                <a:latin typeface="Courier"/>
                <a:cs typeface="Courier"/>
                <a:hlinkClick r:id="rId4"/>
              </a:rPr>
              <a:t>https://</a:t>
            </a:r>
            <a:r>
              <a:rPr lang="en-US" sz="1600" b="1" dirty="0" smtClean="0">
                <a:solidFill>
                  <a:srgbClr val="FF0000"/>
                </a:solidFill>
                <a:latin typeface="Courier"/>
                <a:cs typeface="Courier"/>
                <a:hlinkClick r:id="rId4"/>
              </a:rPr>
              <a:t>github.com/verivital/hyst</a:t>
            </a:r>
            <a:r>
              <a:rPr lang="en-US" sz="1600" b="1" dirty="0" smtClean="0">
                <a:solidFill>
                  <a:srgbClr val="FF0000"/>
                </a:solidFill>
                <a:latin typeface="Courier"/>
                <a:cs typeface="Courier"/>
              </a:rPr>
              <a:t>  </a:t>
            </a:r>
            <a:endParaRPr lang="en-US" sz="1600" b="1" dirty="0">
              <a:solidFill>
                <a:srgbClr val="FF0000"/>
              </a:solidFill>
              <a:latin typeface="Courier"/>
              <a:cs typeface="Courier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31481" y="3888276"/>
            <a:ext cx="24981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cs typeface="Calibri"/>
              </a:rPr>
              <a:t>Semantics Preserving </a:t>
            </a:r>
            <a:r>
              <a:rPr lang="en-US" b="1" dirty="0" smtClean="0">
                <a:solidFill>
                  <a:srgbClr val="FF0000"/>
                </a:solidFill>
                <a:cs typeface="Calibri"/>
              </a:rPr>
              <a:t>Translation</a:t>
            </a:r>
            <a:endParaRPr lang="en-US" b="1" dirty="0">
              <a:solidFill>
                <a:srgbClr val="FF0000"/>
              </a:solidFill>
              <a:cs typeface="Calibri"/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4550012" y="5105701"/>
            <a:ext cx="1017678" cy="603228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>
                <a:solidFill>
                  <a:prstClr val="white"/>
                </a:solidFill>
                <a:cs typeface="Calibri"/>
              </a:rPr>
              <a:t>HyComp</a:t>
            </a:r>
            <a:endParaRPr lang="en-US" sz="1600" b="1" dirty="0">
              <a:solidFill>
                <a:prstClr val="white"/>
              </a:solidFill>
              <a:cs typeface="Calibri"/>
            </a:endParaRPr>
          </a:p>
          <a:p>
            <a:pPr algn="ctr"/>
            <a:r>
              <a:rPr lang="en-US" sz="1600" b="1" dirty="0">
                <a:solidFill>
                  <a:prstClr val="white"/>
                </a:solidFill>
                <a:cs typeface="Calibri"/>
              </a:rPr>
              <a:t>(</a:t>
            </a:r>
            <a:r>
              <a:rPr lang="en-US" sz="1600" b="1" dirty="0" err="1">
                <a:solidFill>
                  <a:prstClr val="white"/>
                </a:solidFill>
                <a:cs typeface="Calibri"/>
              </a:rPr>
              <a:t>nuXmv</a:t>
            </a:r>
            <a:r>
              <a:rPr lang="en-US" sz="1600" b="1" dirty="0">
                <a:solidFill>
                  <a:prstClr val="white"/>
                </a:solidFill>
                <a:cs typeface="Calibri"/>
              </a:rPr>
              <a:t>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5613653" y="5105701"/>
            <a:ext cx="1123297" cy="603228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prstClr val="white"/>
                </a:solidFill>
                <a:cs typeface="Calibri"/>
              </a:rPr>
              <a:t>SpaceEx</a:t>
            </a:r>
            <a:endParaRPr lang="en-US" sz="1600" b="1" dirty="0">
              <a:solidFill>
                <a:prstClr val="white"/>
              </a:solidFill>
              <a:cs typeface="Calibri"/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6821425" y="5105701"/>
            <a:ext cx="979431" cy="603228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prstClr val="white"/>
                </a:solidFill>
                <a:cs typeface="Calibri"/>
              </a:rPr>
              <a:t>SMT-LIB</a:t>
            </a:r>
          </a:p>
        </p:txBody>
      </p:sp>
      <p:cxnSp>
        <p:nvCxnSpPr>
          <p:cNvPr id="51" name="Straight Arrow Connector 50"/>
          <p:cNvCxnSpPr>
            <a:stCxn id="50" idx="2"/>
            <a:endCxn id="32" idx="0"/>
          </p:cNvCxnSpPr>
          <p:nvPr/>
        </p:nvCxnSpPr>
        <p:spPr>
          <a:xfrm>
            <a:off x="4504048" y="4004592"/>
            <a:ext cx="554803" cy="1101109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>
            <a:stCxn id="50" idx="2"/>
            <a:endCxn id="36" idx="0"/>
          </p:cNvCxnSpPr>
          <p:nvPr/>
        </p:nvCxnSpPr>
        <p:spPr>
          <a:xfrm>
            <a:off x="4504048" y="4004592"/>
            <a:ext cx="1671254" cy="1101109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>
            <a:stCxn id="50" idx="2"/>
            <a:endCxn id="43" idx="0"/>
          </p:cNvCxnSpPr>
          <p:nvPr/>
        </p:nvCxnSpPr>
        <p:spPr>
          <a:xfrm>
            <a:off x="4504048" y="4004592"/>
            <a:ext cx="2807093" cy="1101109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Picture 2" descr="http://upload.wikimedia.org/wikipedia/commons/thumb/e/e6/Text-xml.svg/1000px-Text-xml.sv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0931" y="1382129"/>
            <a:ext cx="713637" cy="654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2699456" y="1346336"/>
                <a:ext cx="48442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𝓐</m:t>
                      </m:r>
                    </m:oMath>
                  </m:oMathPara>
                </a14:m>
                <a:endParaRPr lang="en-US" sz="20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9456" y="1346336"/>
                <a:ext cx="484427" cy="400110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/>
              <p:cNvSpPr/>
              <p:nvPr/>
            </p:nvSpPr>
            <p:spPr>
              <a:xfrm>
                <a:off x="2704123" y="1742377"/>
                <a:ext cx="407355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rgbClr val="70AD47">
                              <a:lumMod val="75000"/>
                            </a:srgbClr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</m:oMath>
                  </m:oMathPara>
                </a14:m>
                <a:endParaRPr lang="en-US" sz="20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34" name="Rectangle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4123" y="1742377"/>
                <a:ext cx="407355" cy="400110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Curved Connector 11"/>
          <p:cNvCxnSpPr>
            <a:stCxn id="50" idx="0"/>
            <a:endCxn id="50" idx="1"/>
          </p:cNvCxnSpPr>
          <p:nvPr/>
        </p:nvCxnSpPr>
        <p:spPr>
          <a:xfrm rot="16200000" flipH="1" flipV="1">
            <a:off x="3614348" y="2502245"/>
            <a:ext cx="612646" cy="1166755"/>
          </a:xfrm>
          <a:prstGeom prst="curvedConnector4">
            <a:avLst>
              <a:gd name="adj1" fmla="val -37314"/>
              <a:gd name="adj2" fmla="val 119593"/>
            </a:avLst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 43"/>
          <p:cNvSpPr/>
          <p:nvPr/>
        </p:nvSpPr>
        <p:spPr>
          <a:xfrm>
            <a:off x="938376" y="2029365"/>
            <a:ext cx="24981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cs typeface="Calibri"/>
              </a:rPr>
              <a:t>Source-to-source transformation passes (IR to IR), such as abstractions</a:t>
            </a:r>
          </a:p>
        </p:txBody>
      </p:sp>
      <p:cxnSp>
        <p:nvCxnSpPr>
          <p:cNvPr id="45" name="Curved Connector 44"/>
          <p:cNvCxnSpPr>
            <a:stCxn id="61" idx="2"/>
            <a:endCxn id="50" idx="3"/>
          </p:cNvCxnSpPr>
          <p:nvPr/>
        </p:nvCxnSpPr>
        <p:spPr>
          <a:xfrm rot="5400000" flipH="1">
            <a:off x="6804463" y="2258286"/>
            <a:ext cx="185171" cy="2452492"/>
          </a:xfrm>
          <a:prstGeom prst="curvedConnector4">
            <a:avLst>
              <a:gd name="adj1" fmla="val -123453"/>
              <a:gd name="adj2" fmla="val 67961"/>
            </a:avLst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5542705" y="2774458"/>
            <a:ext cx="18129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cs typeface="Calibri"/>
              </a:rPr>
              <a:t>Matlab, Python, and Java APIs</a:t>
            </a:r>
            <a:endParaRPr lang="en-US" b="1" dirty="0">
              <a:solidFill>
                <a:srgbClr val="FF0000"/>
              </a:solidFill>
              <a:cs typeface="Calibri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24620" y="6369269"/>
            <a:ext cx="38302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[Bak, Bogomolov, Johnson, HSCC 2015]</a:t>
            </a:r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53" name="Straight Arrow Connector 52"/>
          <p:cNvCxnSpPr>
            <a:stCxn id="50" idx="2"/>
            <a:endCxn id="59" idx="0"/>
          </p:cNvCxnSpPr>
          <p:nvPr/>
        </p:nvCxnSpPr>
        <p:spPr>
          <a:xfrm>
            <a:off x="4504048" y="4004592"/>
            <a:ext cx="3861005" cy="1115571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ounded Rectangle 58"/>
          <p:cNvSpPr/>
          <p:nvPr/>
        </p:nvSpPr>
        <p:spPr>
          <a:xfrm>
            <a:off x="7875337" y="5120163"/>
            <a:ext cx="979431" cy="603228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prstClr val="white"/>
                </a:solidFill>
                <a:cs typeface="Calibri"/>
              </a:rPr>
              <a:t>…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209693" y="1037607"/>
            <a:ext cx="234461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Transformation passes: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prstClr val="black"/>
                </a:solidFill>
              </a:rPr>
              <a:t>Hybridization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>
                <a:solidFill>
                  <a:prstClr val="black"/>
                </a:solidFill>
              </a:rPr>
              <a:t>Continuization</a:t>
            </a:r>
            <a:endParaRPr lang="en-US" dirty="0" smtClean="0">
              <a:solidFill>
                <a:prstClr val="black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prstClr val="black"/>
                </a:solidFill>
              </a:rPr>
              <a:t>Order-reduction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prstClr val="black"/>
                </a:solidFill>
              </a:rPr>
              <a:t>Pseudo-invariants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prstClr val="black"/>
                </a:solidFill>
              </a:rPr>
              <a:t>…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47773" y="5672408"/>
            <a:ext cx="86720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Additional tool support being added by other research groups (</a:t>
            </a:r>
            <a:r>
              <a:rPr lang="en-US" dirty="0" err="1" smtClean="0">
                <a:solidFill>
                  <a:prstClr val="black"/>
                </a:solidFill>
              </a:rPr>
              <a:t>KeYmaera</a:t>
            </a:r>
            <a:r>
              <a:rPr lang="en-US" dirty="0" smtClean="0">
                <a:solidFill>
                  <a:prstClr val="black"/>
                </a:solidFill>
              </a:rPr>
              <a:t>-X at CMU, KSU, UConn, Illinois, …), and </a:t>
            </a:r>
            <a:r>
              <a:rPr lang="en-US" dirty="0" smtClean="0">
                <a:solidFill>
                  <a:prstClr val="black"/>
                </a:solidFill>
              </a:rPr>
              <a:t>benchmarks </a:t>
            </a:r>
            <a:r>
              <a:rPr lang="en-US" dirty="0" smtClean="0">
                <a:solidFill>
                  <a:prstClr val="black"/>
                </a:solidFill>
              </a:rPr>
              <a:t>through CPSWeek ARCH workshop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235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HyST Neuron Example</a:t>
            </a:r>
            <a:endParaRPr lang="en-US" dirty="0"/>
          </a:p>
        </p:txBody>
      </p:sp>
      <p:pic>
        <p:nvPicPr>
          <p:cNvPr id="13" name="Content Placeholder 1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942" y="2228849"/>
            <a:ext cx="4782912" cy="3348039"/>
          </a:xfr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t>30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060450" y="1718490"/>
            <a:ext cx="9304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Flow*</a:t>
            </a:r>
            <a:endParaRPr lang="en-US" sz="2400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975" y="2038866"/>
            <a:ext cx="3879850" cy="387985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143470" y="1679578"/>
            <a:ext cx="37763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HyCreate</a:t>
            </a:r>
            <a:r>
              <a:rPr lang="en-US" sz="2000" dirty="0" smtClean="0"/>
              <a:t> with Pseudo-Invariants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09291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Transformation Passes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200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HyST Model Transformation Passes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Automated abstractions</a:t>
            </a:r>
          </a:p>
          <a:p>
            <a:r>
              <a:rPr lang="en-US" dirty="0" smtClean="0"/>
              <a:t>Pseudo invariants</a:t>
            </a:r>
          </a:p>
          <a:p>
            <a:r>
              <a:rPr lang="en-US" dirty="0" err="1"/>
              <a:t>Continuzation</a:t>
            </a:r>
            <a:endParaRPr lang="en-US" dirty="0"/>
          </a:p>
          <a:p>
            <a:pPr lvl="1"/>
            <a:r>
              <a:rPr lang="en-US" dirty="0"/>
              <a:t>Abstract a hybrid automaton with a purely continuous system</a:t>
            </a:r>
          </a:p>
          <a:p>
            <a:pPr lvl="1"/>
            <a:r>
              <a:rPr lang="en-US" dirty="0"/>
              <a:t>[Bak and Johnson, RTSS 2015</a:t>
            </a:r>
            <a:r>
              <a:rPr lang="en-US" dirty="0" smtClean="0"/>
              <a:t>]</a:t>
            </a:r>
          </a:p>
          <a:p>
            <a:r>
              <a:rPr lang="en-US" dirty="0" smtClean="0"/>
              <a:t>Hybridization</a:t>
            </a:r>
          </a:p>
          <a:p>
            <a:pPr lvl="1"/>
            <a:r>
              <a:rPr lang="en-US" dirty="0" smtClean="0"/>
              <a:t>Abstract nonlinear dynamics with a hybrid automaton with linear dynamics</a:t>
            </a:r>
          </a:p>
          <a:p>
            <a:pPr lvl="1"/>
            <a:r>
              <a:rPr lang="en-US" dirty="0" smtClean="0"/>
              <a:t>[Bak, Bogomolov, </a:t>
            </a:r>
            <a:r>
              <a:rPr lang="en-US" dirty="0" err="1" smtClean="0"/>
              <a:t>Henzinger</a:t>
            </a:r>
            <a:r>
              <a:rPr lang="en-US" dirty="0" smtClean="0"/>
              <a:t>, Johnson, Prakash (in review)]</a:t>
            </a:r>
          </a:p>
          <a:p>
            <a:pPr lvl="1"/>
            <a:r>
              <a:rPr lang="en-US" dirty="0">
                <a:hlinkClick r:id="rId2"/>
              </a:rPr>
              <a:t>http://verivital.com/hyst/pass-hybridization</a:t>
            </a:r>
            <a:r>
              <a:rPr lang="en-US" dirty="0" smtClean="0">
                <a:hlinkClick r:id="rId2"/>
              </a:rPr>
              <a:t>/</a:t>
            </a:r>
            <a:r>
              <a:rPr lang="en-US" dirty="0" smtClean="0"/>
              <a:t> </a:t>
            </a:r>
          </a:p>
          <a:p>
            <a:r>
              <a:rPr lang="en-US" dirty="0" smtClean="0"/>
              <a:t>Order reduction</a:t>
            </a:r>
          </a:p>
          <a:p>
            <a:pPr lvl="1"/>
            <a:r>
              <a:rPr lang="en-US" dirty="0" smtClean="0"/>
              <a:t>Reduce dimensionality of a hybrid automaton</a:t>
            </a:r>
          </a:p>
          <a:p>
            <a:pPr lvl="1"/>
            <a:r>
              <a:rPr lang="en-US" dirty="0" smtClean="0"/>
              <a:t>[Tran, Nguyen, Xiang, Johnson (in review)]</a:t>
            </a:r>
          </a:p>
          <a:p>
            <a:pPr lvl="1"/>
            <a:r>
              <a:rPr lang="en-US" dirty="0">
                <a:hlinkClick r:id="rId3"/>
              </a:rPr>
              <a:t>http://verivital.com/hyst/pass-order-reduction</a:t>
            </a:r>
            <a:r>
              <a:rPr lang="en-US" dirty="0" smtClean="0">
                <a:hlinkClick r:id="rId3"/>
              </a:rPr>
              <a:t>/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213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HyST User Interaction for Passes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3200" y="1474839"/>
            <a:ext cx="8763000" cy="4881512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java -jar Hyst.jar -h</a:t>
            </a: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Available Model Transformation Passes: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-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pass_identity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Add Identity Resets Pass [no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param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-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pass_pi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Pseudo-Invariant at Point Pass [(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modename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|)pt1;inv_dir1|pt2;inv_dir2|...] (point/invariant direction is a comma-separated list of reals)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-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pass_pi_sim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Pseudo-Invariant Simulation Pass [time1;time2;...]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-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pass_scale_time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Scale Time Pass [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multiplier;ignorevar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-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pass_sub_constants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Substitute Named Constants for Values Pass [no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param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-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pass_simplify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Simplify Expressions Pass [no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param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-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pass_split_disjunctions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(print) Split Guards with Disjunctions if the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param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'print' is given, any disjunctions that are split will be printed.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-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pass_remove_unsat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Remove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Unsatisfiable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Modes Pass [no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param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-shorten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Shorten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Mode Names Pass [no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param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-regularize Regularization (eliminate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zeno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behaviors) Pass [&lt;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num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jumps&gt;;&lt;delta&gt;]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-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continuize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Continuization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Pass  -bloats VAL1 VAL2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16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Transformation Pass: Add Identity Resets to Heater (</a:t>
            </a:r>
            <a:r>
              <a:rPr lang="en-US" dirty="0" err="1" smtClean="0"/>
              <a:t>Lygeros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4862" y="1825624"/>
            <a:ext cx="4249988" cy="4688687"/>
          </a:xfrm>
        </p:spPr>
        <p:txBody>
          <a:bodyPr>
            <a:normAutofit fontScale="47500" lnSpcReduction="20000"/>
          </a:bodyPr>
          <a:lstStyle/>
          <a:p>
            <a:r>
              <a:rPr lang="en-US" sz="5100" dirty="0" smtClean="0"/>
              <a:t>Before Pass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500" dirty="0">
                <a:latin typeface="Courier New" panose="02070309020205020404" pitchFamily="49" charset="0"/>
                <a:cs typeface="Courier New" panose="02070309020205020404" pitchFamily="49" charset="0"/>
              </a:rPr>
              <a:t>&lt;transition source="1" target="2"&gt;</a:t>
            </a:r>
          </a:p>
          <a:p>
            <a:pPr marL="0" indent="0">
              <a:buNone/>
            </a:pPr>
            <a:r>
              <a:rPr lang="en-US" sz="2500" dirty="0">
                <a:latin typeface="Courier New" panose="02070309020205020404" pitchFamily="49" charset="0"/>
                <a:cs typeface="Courier New" panose="02070309020205020404" pitchFamily="49" charset="0"/>
              </a:rPr>
              <a:t>      &lt;guard&gt;x &amp;</a:t>
            </a:r>
            <a:r>
              <a:rPr lang="en-US" sz="2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lt</a:t>
            </a:r>
            <a:r>
              <a:rPr lang="en-US" sz="2500" dirty="0">
                <a:latin typeface="Courier New" panose="02070309020205020404" pitchFamily="49" charset="0"/>
                <a:cs typeface="Courier New" panose="02070309020205020404" pitchFamily="49" charset="0"/>
              </a:rPr>
              <a:t>;= 18.1&lt;/guard&gt;</a:t>
            </a:r>
          </a:p>
          <a:p>
            <a:pPr marL="0" indent="0">
              <a:buNone/>
            </a:pPr>
            <a:r>
              <a:rPr lang="en-US" sz="2500" dirty="0">
                <a:latin typeface="Courier New" panose="02070309020205020404" pitchFamily="49" charset="0"/>
                <a:cs typeface="Courier New" panose="02070309020205020404" pitchFamily="49" charset="0"/>
              </a:rPr>
              <a:t>      &lt;</a:t>
            </a:r>
            <a:r>
              <a:rPr lang="en-US" sz="2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labelposition</a:t>
            </a:r>
            <a:r>
              <a:rPr lang="en-US" sz="2500" dirty="0">
                <a:latin typeface="Courier New" panose="02070309020205020404" pitchFamily="49" charset="0"/>
                <a:cs typeface="Courier New" panose="02070309020205020404" pitchFamily="49" charset="0"/>
              </a:rPr>
              <a:t> x="-31.0" y="3.0" width="76.0" height="50.0" /&gt;</a:t>
            </a:r>
          </a:p>
          <a:p>
            <a:pPr marL="0" indent="0">
              <a:buNone/>
            </a:pPr>
            <a:r>
              <a:rPr lang="en-US" sz="2500" dirty="0">
                <a:latin typeface="Courier New" panose="02070309020205020404" pitchFamily="49" charset="0"/>
                <a:cs typeface="Courier New" panose="02070309020205020404" pitchFamily="49" charset="0"/>
              </a:rPr>
              <a:t>      &lt;</a:t>
            </a:r>
            <a:r>
              <a:rPr lang="en-US" sz="2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middlepoint</a:t>
            </a:r>
            <a:r>
              <a:rPr lang="en-US" sz="2500" dirty="0">
                <a:latin typeface="Courier New" panose="02070309020205020404" pitchFamily="49" charset="0"/>
                <a:cs typeface="Courier New" panose="02070309020205020404" pitchFamily="49" charset="0"/>
              </a:rPr>
              <a:t> x="579.0" y="381.5" /&gt;</a:t>
            </a:r>
          </a:p>
          <a:p>
            <a:pPr marL="0" indent="0">
              <a:buNone/>
            </a:pPr>
            <a:r>
              <a:rPr lang="en-US" sz="2500" dirty="0">
                <a:latin typeface="Courier New" panose="02070309020205020404" pitchFamily="49" charset="0"/>
                <a:cs typeface="Courier New" panose="02070309020205020404" pitchFamily="49" charset="0"/>
              </a:rPr>
              <a:t>    &lt;/transition&gt;</a:t>
            </a:r>
          </a:p>
          <a:p>
            <a:pPr marL="0" indent="0">
              <a:buNone/>
            </a:pPr>
            <a:r>
              <a:rPr lang="en-US" sz="2500" dirty="0">
                <a:latin typeface="Courier New" panose="02070309020205020404" pitchFamily="49" charset="0"/>
                <a:cs typeface="Courier New" panose="02070309020205020404" pitchFamily="49" charset="0"/>
              </a:rPr>
              <a:t>    &lt;transition source="2" target="1"&gt;</a:t>
            </a:r>
          </a:p>
          <a:p>
            <a:pPr marL="0" indent="0">
              <a:buNone/>
            </a:pPr>
            <a:r>
              <a:rPr lang="en-US" sz="2500" dirty="0">
                <a:latin typeface="Courier New" panose="02070309020205020404" pitchFamily="49" charset="0"/>
                <a:cs typeface="Courier New" panose="02070309020205020404" pitchFamily="49" charset="0"/>
              </a:rPr>
              <a:t>      &lt;guard&gt;x &amp;</a:t>
            </a:r>
            <a:r>
              <a:rPr lang="en-US" sz="2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gt</a:t>
            </a:r>
            <a:r>
              <a:rPr lang="en-US" sz="2500" dirty="0">
                <a:latin typeface="Courier New" panose="02070309020205020404" pitchFamily="49" charset="0"/>
                <a:cs typeface="Courier New" panose="02070309020205020404" pitchFamily="49" charset="0"/>
              </a:rPr>
              <a:t>;= 29 &lt;/guard&gt;</a:t>
            </a:r>
          </a:p>
          <a:p>
            <a:pPr marL="0" indent="0">
              <a:buNone/>
            </a:pPr>
            <a:r>
              <a:rPr lang="en-US" sz="2500" dirty="0">
                <a:latin typeface="Courier New" panose="02070309020205020404" pitchFamily="49" charset="0"/>
                <a:cs typeface="Courier New" panose="02070309020205020404" pitchFamily="49" charset="0"/>
              </a:rPr>
              <a:t>      &lt;</a:t>
            </a:r>
            <a:r>
              <a:rPr lang="en-US" sz="2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labelposition</a:t>
            </a:r>
            <a:r>
              <a:rPr lang="en-US" sz="2500" dirty="0">
                <a:latin typeface="Courier New" panose="02070309020205020404" pitchFamily="49" charset="0"/>
                <a:cs typeface="Courier New" panose="02070309020205020404" pitchFamily="49" charset="0"/>
              </a:rPr>
              <a:t> x="-38.0" y="-52.0" width="78.0" height="50.0" /&gt;</a:t>
            </a:r>
          </a:p>
          <a:p>
            <a:pPr marL="0" indent="0">
              <a:buNone/>
            </a:pPr>
            <a:r>
              <a:rPr lang="en-US" sz="2500" dirty="0">
                <a:latin typeface="Courier New" panose="02070309020205020404" pitchFamily="49" charset="0"/>
                <a:cs typeface="Courier New" panose="02070309020205020404" pitchFamily="49" charset="0"/>
              </a:rPr>
              <a:t>      &lt;</a:t>
            </a:r>
            <a:r>
              <a:rPr lang="en-US" sz="2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middlepoint</a:t>
            </a:r>
            <a:r>
              <a:rPr lang="en-US" sz="2500" dirty="0">
                <a:latin typeface="Courier New" panose="02070309020205020404" pitchFamily="49" charset="0"/>
                <a:cs typeface="Courier New" panose="02070309020205020404" pitchFamily="49" charset="0"/>
              </a:rPr>
              <a:t> x="591.0" y="261.5" /&gt;</a:t>
            </a:r>
          </a:p>
          <a:p>
            <a:pPr marL="0" indent="0">
              <a:buNone/>
            </a:pPr>
            <a:r>
              <a:rPr lang="en-US" sz="2500" dirty="0">
                <a:latin typeface="Courier New" panose="02070309020205020404" pitchFamily="49" charset="0"/>
                <a:cs typeface="Courier New" panose="02070309020205020404" pitchFamily="49" charset="0"/>
              </a:rPr>
              <a:t>    &lt;/transition&gt;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49" y="1825624"/>
            <a:ext cx="4243683" cy="4827423"/>
          </a:xfrm>
        </p:spPr>
        <p:txBody>
          <a:bodyPr>
            <a:normAutofit fontScale="47500" lnSpcReduction="20000"/>
          </a:bodyPr>
          <a:lstStyle/>
          <a:p>
            <a:r>
              <a:rPr lang="en-US" sz="5100" dirty="0" smtClean="0"/>
              <a:t>After Pass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&lt;transition asap="false"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bezier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="false" source="1" target="2"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timedriven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="false"&gt;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&lt;guard&gt;x &amp;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lt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;= 18.1&lt;/guard&gt;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</a:t>
            </a:r>
            <a:r>
              <a:rPr lang="en-US" b="1" dirty="0">
                <a:solidFill>
                  <a:schemeClr val="accent5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&lt;assignment&gt;x' == x &amp;amp;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accent5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t' == t&lt;/assignment&gt;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&lt;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labelposition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/&gt;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&lt;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middlepoint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/&gt;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&lt;/transition&gt;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&lt;transition asap="false"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bezier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="false" source="2" target="1"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timedriven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="false"&gt;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&lt;guard&gt;x &amp;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gt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;= 29&lt;/guard&gt;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</a:t>
            </a:r>
            <a:r>
              <a:rPr lang="en-US" b="1" dirty="0">
                <a:solidFill>
                  <a:schemeClr val="accent5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&lt;assignment&gt;x' == x &amp;amp;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accent5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t' == t&lt;/assignment&gt;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&lt;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labelposition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/&gt;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&lt;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middlepoint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/&gt;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&lt;/transition&gt;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34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64862" y="1294520"/>
            <a:ext cx="88097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java -jar Hyst.jar ..\examples\demo\heaterLygeros.xml -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pass_identity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0 -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spaceex</a:t>
            </a: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5484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Transformation Pass: Add Identity Resets to Heater (</a:t>
            </a:r>
            <a:r>
              <a:rPr lang="en-US" dirty="0" err="1" smtClean="0"/>
              <a:t>Lygeros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4862" y="1825624"/>
            <a:ext cx="4249988" cy="4688687"/>
          </a:xfrm>
        </p:spPr>
        <p:txBody>
          <a:bodyPr>
            <a:normAutofit/>
          </a:bodyPr>
          <a:lstStyle/>
          <a:p>
            <a:r>
              <a:rPr lang="en-US" sz="2400" dirty="0" smtClean="0"/>
              <a:t>Before Pass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35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64862" y="1294520"/>
            <a:ext cx="88097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java -jar Hyst.jar ..\examples\demo\heaterLygeros.xml -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pass_identity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0 -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spaceex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&gt; ..\examples\demo\heaterLygeros_identity.xml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52013" t="51975" r="6806" b="21482"/>
          <a:stretch/>
        </p:blipFill>
        <p:spPr>
          <a:xfrm>
            <a:off x="2117967" y="1938624"/>
            <a:ext cx="6715125" cy="243465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62673" t="50185" r="2674" b="19815"/>
          <a:stretch/>
        </p:blipFill>
        <p:spPr>
          <a:xfrm>
            <a:off x="2450158" y="3936297"/>
            <a:ext cx="5514974" cy="2685649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8317" y="4125202"/>
            <a:ext cx="4243683" cy="238911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After Pass</a:t>
            </a:r>
          </a:p>
          <a:p>
            <a:pPr marL="0" indent="0">
              <a:buNone/>
            </a:pPr>
            <a:endParaRPr lang="en-US" sz="2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9744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773" y="0"/>
            <a:ext cx="8672052" cy="1690689"/>
          </a:xfrm>
        </p:spPr>
        <p:txBody>
          <a:bodyPr/>
          <a:lstStyle/>
          <a:p>
            <a:r>
              <a:rPr lang="en-US" dirty="0" err="1" smtClean="0"/>
              <a:t>Continuization</a:t>
            </a:r>
            <a:r>
              <a:rPr lang="en-US" dirty="0" smtClean="0"/>
              <a:t> Pass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36</a:t>
            </a:fld>
            <a:endParaRPr lang="en-US" dirty="0"/>
          </a:p>
        </p:txBody>
      </p:sp>
      <p:pic>
        <p:nvPicPr>
          <p:cNvPr id="6" name="Picture 3" descr="C:\Users\1385657818C\Desktop\work\2015\spring\s5\rtss\continuization_vanill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60543"/>
            <a:ext cx="3155950" cy="2153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" y="3819166"/>
            <a:ext cx="7912100" cy="2588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50" y="1096171"/>
            <a:ext cx="5441950" cy="2496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1049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TextShape 1"/>
          <p:cNvSpPr txBox="1"/>
          <p:nvPr/>
        </p:nvSpPr>
        <p:spPr>
          <a:xfrm>
            <a:off x="457200" y="7632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Continuization</a:t>
            </a:r>
            <a:endParaRPr/>
          </a:p>
        </p:txBody>
      </p:sp>
      <p:sp>
        <p:nvSpPr>
          <p:cNvPr id="318" name="TextShape 2"/>
          <p:cNvSpPr txBox="1"/>
          <p:nvPr/>
        </p:nvSpPr>
        <p:spPr>
          <a:xfrm>
            <a:off x="457200" y="1219320"/>
            <a:ext cx="841248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Approximate a quickly-switching discrete system by a continuous system with bounded noise (nondeterminism)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Previously used to analyze properties about hardware circuits (phase-locked loops)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Key challenge: how much nondeterminism?</a:t>
            </a:r>
            <a:endParaRPr/>
          </a:p>
        </p:txBody>
      </p:sp>
      <p:sp>
        <p:nvSpPr>
          <p:cNvPr id="319" name="CustomShape 3"/>
          <p:cNvSpPr/>
          <p:nvPr/>
        </p:nvSpPr>
        <p:spPr>
          <a:xfrm>
            <a:off x="333360" y="6055920"/>
            <a:ext cx="8686440" cy="63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“Formal Verification of Phase-Locked Loops using Reachability Analysis and Continuization”, Althoff et al., CACM 2013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181785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Freeform 1"/>
          <p:cNvSpPr/>
          <p:nvPr/>
        </p:nvSpPr>
        <p:spPr>
          <a:xfrm>
            <a:off x="1642680" y="2388960"/>
            <a:ext cx="6050880" cy="3355200"/>
          </a:xfrm>
          <a:custGeom>
            <a:avLst/>
            <a:gdLst/>
            <a:ahLst/>
            <a:cxnLst/>
            <a:rect l="0" t="0" r="r" b="b"/>
            <a:pathLst>
              <a:path w="16808" h="9320">
                <a:moveTo>
                  <a:pt x="0" y="4200"/>
                </a:moveTo>
                <a:cubicBezTo>
                  <a:pt x="138" y="3791"/>
                  <a:pt x="273" y="3360"/>
                  <a:pt x="564" y="3036"/>
                </a:cubicBezTo>
                <a:cubicBezTo>
                  <a:pt x="883" y="2681"/>
                  <a:pt x="1062" y="2237"/>
                  <a:pt x="1411" y="1907"/>
                </a:cubicBezTo>
                <a:cubicBezTo>
                  <a:pt x="1717" y="1618"/>
                  <a:pt x="2100" y="1356"/>
                  <a:pt x="2540" y="1343"/>
                </a:cubicBezTo>
                <a:cubicBezTo>
                  <a:pt x="2938" y="1331"/>
                  <a:pt x="3299" y="1162"/>
                  <a:pt x="3704" y="1131"/>
                </a:cubicBezTo>
                <a:cubicBezTo>
                  <a:pt x="4088" y="1102"/>
                  <a:pt x="4467" y="1012"/>
                  <a:pt x="4833" y="884"/>
                </a:cubicBezTo>
                <a:cubicBezTo>
                  <a:pt x="5199" y="757"/>
                  <a:pt x="5587" y="778"/>
                  <a:pt x="5962" y="814"/>
                </a:cubicBezTo>
                <a:cubicBezTo>
                  <a:pt x="6378" y="854"/>
                  <a:pt x="6730" y="689"/>
                  <a:pt x="7126" y="637"/>
                </a:cubicBezTo>
                <a:cubicBezTo>
                  <a:pt x="7503" y="588"/>
                  <a:pt x="7876" y="502"/>
                  <a:pt x="8255" y="496"/>
                </a:cubicBezTo>
                <a:cubicBezTo>
                  <a:pt x="8646" y="489"/>
                  <a:pt x="9030" y="428"/>
                  <a:pt x="9419" y="426"/>
                </a:cubicBezTo>
                <a:cubicBezTo>
                  <a:pt x="9811" y="423"/>
                  <a:pt x="10165" y="277"/>
                  <a:pt x="10548" y="214"/>
                </a:cubicBezTo>
                <a:cubicBezTo>
                  <a:pt x="10922" y="153"/>
                  <a:pt x="11291" y="0"/>
                  <a:pt x="11677" y="38"/>
                </a:cubicBezTo>
                <a:cubicBezTo>
                  <a:pt x="12064" y="76"/>
                  <a:pt x="12449" y="12"/>
                  <a:pt x="12841" y="143"/>
                </a:cubicBezTo>
                <a:cubicBezTo>
                  <a:pt x="13203" y="264"/>
                  <a:pt x="13642" y="157"/>
                  <a:pt x="13970" y="355"/>
                </a:cubicBezTo>
                <a:cubicBezTo>
                  <a:pt x="14274" y="539"/>
                  <a:pt x="14766" y="1005"/>
                  <a:pt x="14358" y="1449"/>
                </a:cubicBezTo>
                <a:cubicBezTo>
                  <a:pt x="14091" y="1739"/>
                  <a:pt x="13990" y="2173"/>
                  <a:pt x="14075" y="2578"/>
                </a:cubicBezTo>
                <a:cubicBezTo>
                  <a:pt x="14197" y="3159"/>
                  <a:pt x="14764" y="2994"/>
                  <a:pt x="15134" y="2966"/>
                </a:cubicBezTo>
                <a:cubicBezTo>
                  <a:pt x="15524" y="2937"/>
                  <a:pt x="15977" y="2851"/>
                  <a:pt x="16227" y="3354"/>
                </a:cubicBezTo>
                <a:cubicBezTo>
                  <a:pt x="16406" y="3714"/>
                  <a:pt x="16571" y="4100"/>
                  <a:pt x="16439" y="4483"/>
                </a:cubicBezTo>
                <a:cubicBezTo>
                  <a:pt x="16304" y="4876"/>
                  <a:pt x="16089" y="5253"/>
                  <a:pt x="16086" y="5682"/>
                </a:cubicBezTo>
                <a:cubicBezTo>
                  <a:pt x="16083" y="6105"/>
                  <a:pt x="16391" y="6406"/>
                  <a:pt x="16474" y="6811"/>
                </a:cubicBezTo>
                <a:cubicBezTo>
                  <a:pt x="16549" y="7177"/>
                  <a:pt x="16532" y="7549"/>
                  <a:pt x="16651" y="7905"/>
                </a:cubicBezTo>
                <a:cubicBezTo>
                  <a:pt x="16807" y="8375"/>
                  <a:pt x="16365" y="8779"/>
                  <a:pt x="15980" y="8928"/>
                </a:cubicBezTo>
                <a:cubicBezTo>
                  <a:pt x="15595" y="9077"/>
                  <a:pt x="15188" y="9164"/>
                  <a:pt x="14781" y="9245"/>
                </a:cubicBezTo>
                <a:cubicBezTo>
                  <a:pt x="14407" y="9319"/>
                  <a:pt x="14026" y="9313"/>
                  <a:pt x="13652" y="9245"/>
                </a:cubicBezTo>
                <a:cubicBezTo>
                  <a:pt x="13268" y="9175"/>
                  <a:pt x="12935" y="8954"/>
                  <a:pt x="12558" y="8892"/>
                </a:cubicBezTo>
                <a:cubicBezTo>
                  <a:pt x="12163" y="8827"/>
                  <a:pt x="11741" y="8313"/>
                  <a:pt x="12206" y="8010"/>
                </a:cubicBezTo>
                <a:cubicBezTo>
                  <a:pt x="12569" y="7773"/>
                  <a:pt x="12967" y="7747"/>
                  <a:pt x="13370" y="7622"/>
                </a:cubicBezTo>
                <a:cubicBezTo>
                  <a:pt x="13755" y="7503"/>
                  <a:pt x="14217" y="7514"/>
                  <a:pt x="14499" y="7234"/>
                </a:cubicBezTo>
                <a:cubicBezTo>
                  <a:pt x="14913" y="6822"/>
                  <a:pt x="14262" y="6433"/>
                  <a:pt x="14040" y="6105"/>
                </a:cubicBezTo>
                <a:cubicBezTo>
                  <a:pt x="13780" y="5721"/>
                  <a:pt x="13404" y="5436"/>
                  <a:pt x="13088" y="5082"/>
                </a:cubicBezTo>
                <a:cubicBezTo>
                  <a:pt x="12795" y="4753"/>
                  <a:pt x="12475" y="4456"/>
                  <a:pt x="12312" y="4059"/>
                </a:cubicBezTo>
                <a:cubicBezTo>
                  <a:pt x="12135" y="3627"/>
                  <a:pt x="11641" y="3453"/>
                  <a:pt x="11253" y="3565"/>
                </a:cubicBezTo>
                <a:cubicBezTo>
                  <a:pt x="10800" y="3696"/>
                  <a:pt x="10580" y="4282"/>
                  <a:pt x="10124" y="4377"/>
                </a:cubicBezTo>
                <a:cubicBezTo>
                  <a:pt x="9760" y="4452"/>
                  <a:pt x="9474" y="3917"/>
                  <a:pt x="8995" y="4236"/>
                </a:cubicBezTo>
                <a:cubicBezTo>
                  <a:pt x="8538" y="4540"/>
                  <a:pt x="8473" y="4992"/>
                  <a:pt x="8043" y="5259"/>
                </a:cubicBezTo>
                <a:cubicBezTo>
                  <a:pt x="7672" y="5489"/>
                  <a:pt x="7292" y="5222"/>
                  <a:pt x="6914" y="5365"/>
                </a:cubicBezTo>
                <a:cubicBezTo>
                  <a:pt x="6549" y="5503"/>
                  <a:pt x="6111" y="5603"/>
                  <a:pt x="5750" y="5400"/>
                </a:cubicBezTo>
                <a:cubicBezTo>
                  <a:pt x="5435" y="5222"/>
                  <a:pt x="5054" y="4877"/>
                  <a:pt x="4656" y="5435"/>
                </a:cubicBezTo>
                <a:cubicBezTo>
                  <a:pt x="4420" y="5765"/>
                  <a:pt x="3884" y="5701"/>
                  <a:pt x="3527" y="5894"/>
                </a:cubicBezTo>
                <a:cubicBezTo>
                  <a:pt x="3152" y="6096"/>
                  <a:pt x="2771" y="6298"/>
                  <a:pt x="2363" y="6423"/>
                </a:cubicBezTo>
                <a:cubicBezTo>
                  <a:pt x="1999" y="6534"/>
                  <a:pt x="1611" y="6472"/>
                  <a:pt x="1234" y="6423"/>
                </a:cubicBezTo>
                <a:cubicBezTo>
                  <a:pt x="760" y="6361"/>
                  <a:pt x="402" y="6005"/>
                  <a:pt x="247" y="5612"/>
                </a:cubicBezTo>
                <a:cubicBezTo>
                  <a:pt x="117" y="5280"/>
                  <a:pt x="123" y="4908"/>
                  <a:pt x="141" y="4553"/>
                </a:cubicBezTo>
                <a:lnTo>
                  <a:pt x="176" y="4236"/>
                </a:lnTo>
                <a:lnTo>
                  <a:pt x="0" y="4200"/>
                </a:lnTo>
              </a:path>
            </a:pathLst>
          </a:custGeom>
          <a:solidFill>
            <a:srgbClr val="FFFF99"/>
          </a:solidFill>
          <a:ln>
            <a:solidFill>
              <a:srgbClr val="000099"/>
            </a:solidFill>
          </a:ln>
        </p:spPr>
      </p:sp>
      <p:sp>
        <p:nvSpPr>
          <p:cNvPr id="227" name="TextShape 2"/>
          <p:cNvSpPr txBox="1"/>
          <p:nvPr/>
        </p:nvSpPr>
        <p:spPr>
          <a:xfrm>
            <a:off x="457200" y="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Verification</a:t>
            </a:r>
            <a:endParaRPr/>
          </a:p>
        </p:txBody>
      </p:sp>
      <p:sp>
        <p:nvSpPr>
          <p:cNvPr id="228" name="TextShape 3"/>
          <p:cNvSpPr txBox="1"/>
          <p:nvPr/>
        </p:nvSpPr>
        <p:spPr>
          <a:xfrm>
            <a:off x="457200" y="121932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Reachability is important for verification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229" name="CustomShape 4"/>
          <p:cNvSpPr/>
          <p:nvPr/>
        </p:nvSpPr>
        <p:spPr>
          <a:xfrm>
            <a:off x="1737360" y="3383280"/>
            <a:ext cx="1097280" cy="1097280"/>
          </a:xfrm>
          <a:prstGeom prst="ellips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/>
            <a:r>
              <a:rPr lang="en-US" sz="1800" spc="-1">
                <a:solidFill>
                  <a:srgbClr val="FFFFFF"/>
                </a:solidFill>
                <a:latin typeface="Arial"/>
              </a:rPr>
              <a:t>Initial</a:t>
            </a:r>
            <a:endParaRPr/>
          </a:p>
          <a:p>
            <a:pPr algn="ctr"/>
            <a:r>
              <a:rPr lang="en-US" sz="1800" spc="-1">
                <a:solidFill>
                  <a:srgbClr val="FFFFFF"/>
                </a:solidFill>
                <a:latin typeface="Arial"/>
              </a:rPr>
              <a:t>States</a:t>
            </a:r>
            <a:endParaRPr/>
          </a:p>
        </p:txBody>
      </p:sp>
      <p:sp>
        <p:nvSpPr>
          <p:cNvPr id="230" name="CustomShape 5"/>
          <p:cNvSpPr/>
          <p:nvPr/>
        </p:nvSpPr>
        <p:spPr>
          <a:xfrm>
            <a:off x="4408560" y="4042800"/>
            <a:ext cx="2011680" cy="1371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11464" y="4340"/>
                </a:moveTo>
                <a:lnTo>
                  <a:pt x="9722" y="1887"/>
                </a:lnTo>
                <a:lnTo>
                  <a:pt x="8548" y="6383"/>
                </a:lnTo>
                <a:lnTo>
                  <a:pt x="4503" y="3626"/>
                </a:lnTo>
                <a:lnTo>
                  <a:pt x="5373" y="7816"/>
                </a:lnTo>
                <a:lnTo>
                  <a:pt x="1174" y="8270"/>
                </a:lnTo>
                <a:lnTo>
                  <a:pt x="3934" y="11592"/>
                </a:lnTo>
                <a:lnTo>
                  <a:pt x="0" y="12875"/>
                </a:lnTo>
                <a:lnTo>
                  <a:pt x="3329" y="15372"/>
                </a:lnTo>
                <a:lnTo>
                  <a:pt x="1283" y="17824"/>
                </a:lnTo>
                <a:lnTo>
                  <a:pt x="4804" y="18239"/>
                </a:lnTo>
                <a:lnTo>
                  <a:pt x="4918" y="21600"/>
                </a:lnTo>
                <a:lnTo>
                  <a:pt x="7525" y="18125"/>
                </a:lnTo>
                <a:lnTo>
                  <a:pt x="8698" y="19712"/>
                </a:lnTo>
                <a:lnTo>
                  <a:pt x="9871" y="17371"/>
                </a:lnTo>
                <a:lnTo>
                  <a:pt x="11614" y="18844"/>
                </a:lnTo>
                <a:lnTo>
                  <a:pt x="12178" y="15937"/>
                </a:lnTo>
                <a:lnTo>
                  <a:pt x="14943" y="17371"/>
                </a:lnTo>
                <a:lnTo>
                  <a:pt x="14640" y="14348"/>
                </a:lnTo>
                <a:lnTo>
                  <a:pt x="18878" y="15632"/>
                </a:lnTo>
                <a:lnTo>
                  <a:pt x="16382" y="12311"/>
                </a:lnTo>
                <a:lnTo>
                  <a:pt x="18270" y="11292"/>
                </a:lnTo>
                <a:lnTo>
                  <a:pt x="16986" y="9404"/>
                </a:lnTo>
                <a:lnTo>
                  <a:pt x="21600" y="6646"/>
                </a:lnTo>
                <a:lnTo>
                  <a:pt x="16382" y="6533"/>
                </a:lnTo>
                <a:lnTo>
                  <a:pt x="18005" y="3172"/>
                </a:lnTo>
                <a:lnTo>
                  <a:pt x="14524" y="5778"/>
                </a:lnTo>
                <a:lnTo>
                  <a:pt x="14789" y="0"/>
                </a:lnTo>
                <a:lnTo>
                  <a:pt x="11464" y="4340"/>
                </a:lnTo>
                <a:close/>
              </a:path>
            </a:pathLst>
          </a:custGeom>
          <a:solidFill>
            <a:srgbClr val="FF3333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/>
            <a:r>
              <a:rPr lang="en-US" sz="1800" spc="-1">
                <a:latin typeface="Arial"/>
              </a:rPr>
              <a:t>Unsafe</a:t>
            </a:r>
            <a:endParaRPr/>
          </a:p>
          <a:p>
            <a:pPr algn="ctr"/>
            <a:r>
              <a:rPr lang="en-US" sz="1800" spc="-1">
                <a:latin typeface="Arial"/>
              </a:rPr>
              <a:t>States</a:t>
            </a:r>
            <a:endParaRPr/>
          </a:p>
        </p:txBody>
      </p:sp>
      <p:sp>
        <p:nvSpPr>
          <p:cNvPr id="231" name="TextShape 6"/>
          <p:cNvSpPr txBox="1"/>
          <p:nvPr/>
        </p:nvSpPr>
        <p:spPr>
          <a:xfrm>
            <a:off x="4408560" y="2834640"/>
            <a:ext cx="1332720" cy="6022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/>
            <a:r>
              <a:rPr lang="en-US" sz="1800" spc="-1">
                <a:latin typeface="Arial"/>
              </a:rPr>
              <a:t>Reachable </a:t>
            </a:r>
            <a:endParaRPr/>
          </a:p>
          <a:p>
            <a:pPr algn="ctr"/>
            <a:r>
              <a:rPr lang="en-US" sz="1800" spc="-1">
                <a:latin typeface="Arial"/>
              </a:rPr>
              <a:t>States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915999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Freeform 1"/>
          <p:cNvSpPr/>
          <p:nvPr/>
        </p:nvSpPr>
        <p:spPr>
          <a:xfrm>
            <a:off x="1371600" y="2102400"/>
            <a:ext cx="6780240" cy="4104360"/>
          </a:xfrm>
          <a:custGeom>
            <a:avLst/>
            <a:gdLst/>
            <a:ahLst/>
            <a:cxnLst/>
            <a:rect l="0" t="0" r="r" b="b"/>
            <a:pathLst>
              <a:path w="18834" h="11401">
                <a:moveTo>
                  <a:pt x="529" y="4991"/>
                </a:moveTo>
                <a:cubicBezTo>
                  <a:pt x="489" y="4618"/>
                  <a:pt x="685" y="4305"/>
                  <a:pt x="706" y="3932"/>
                </a:cubicBezTo>
                <a:cubicBezTo>
                  <a:pt x="729" y="3518"/>
                  <a:pt x="925" y="3106"/>
                  <a:pt x="1200" y="2803"/>
                </a:cubicBezTo>
                <a:cubicBezTo>
                  <a:pt x="1531" y="2438"/>
                  <a:pt x="1921" y="2149"/>
                  <a:pt x="2364" y="1886"/>
                </a:cubicBezTo>
                <a:cubicBezTo>
                  <a:pt x="2749" y="1659"/>
                  <a:pt x="3103" y="1398"/>
                  <a:pt x="3493" y="1181"/>
                </a:cubicBezTo>
                <a:cubicBezTo>
                  <a:pt x="3861" y="978"/>
                  <a:pt x="4264" y="981"/>
                  <a:pt x="4657" y="1004"/>
                </a:cubicBezTo>
                <a:cubicBezTo>
                  <a:pt x="5038" y="1028"/>
                  <a:pt x="5395" y="1122"/>
                  <a:pt x="5786" y="1110"/>
                </a:cubicBezTo>
                <a:cubicBezTo>
                  <a:pt x="6173" y="1098"/>
                  <a:pt x="6537" y="979"/>
                  <a:pt x="6915" y="934"/>
                </a:cubicBezTo>
                <a:cubicBezTo>
                  <a:pt x="7318" y="886"/>
                  <a:pt x="7686" y="791"/>
                  <a:pt x="8079" y="722"/>
                </a:cubicBezTo>
                <a:cubicBezTo>
                  <a:pt x="8470" y="655"/>
                  <a:pt x="8890" y="582"/>
                  <a:pt x="9208" y="334"/>
                </a:cubicBezTo>
                <a:cubicBezTo>
                  <a:pt x="9636" y="0"/>
                  <a:pt x="10009" y="369"/>
                  <a:pt x="10442" y="369"/>
                </a:cubicBezTo>
                <a:cubicBezTo>
                  <a:pt x="10800" y="369"/>
                  <a:pt x="11156" y="341"/>
                  <a:pt x="11501" y="440"/>
                </a:cubicBezTo>
                <a:cubicBezTo>
                  <a:pt x="11970" y="575"/>
                  <a:pt x="12199" y="121"/>
                  <a:pt x="12665" y="158"/>
                </a:cubicBezTo>
                <a:cubicBezTo>
                  <a:pt x="13039" y="189"/>
                  <a:pt x="13429" y="77"/>
                  <a:pt x="13794" y="193"/>
                </a:cubicBezTo>
                <a:cubicBezTo>
                  <a:pt x="14161" y="311"/>
                  <a:pt x="14547" y="356"/>
                  <a:pt x="14923" y="440"/>
                </a:cubicBezTo>
                <a:cubicBezTo>
                  <a:pt x="15332" y="532"/>
                  <a:pt x="15791" y="659"/>
                  <a:pt x="16016" y="1075"/>
                </a:cubicBezTo>
                <a:cubicBezTo>
                  <a:pt x="16248" y="1504"/>
                  <a:pt x="16619" y="1838"/>
                  <a:pt x="16898" y="2239"/>
                </a:cubicBezTo>
                <a:cubicBezTo>
                  <a:pt x="17134" y="2579"/>
                  <a:pt x="17360" y="2935"/>
                  <a:pt x="17463" y="3333"/>
                </a:cubicBezTo>
                <a:cubicBezTo>
                  <a:pt x="17565" y="3727"/>
                  <a:pt x="17618" y="4119"/>
                  <a:pt x="17745" y="4497"/>
                </a:cubicBezTo>
                <a:cubicBezTo>
                  <a:pt x="17877" y="4889"/>
                  <a:pt x="18051" y="5257"/>
                  <a:pt x="18239" y="5626"/>
                </a:cubicBezTo>
                <a:cubicBezTo>
                  <a:pt x="18441" y="6023"/>
                  <a:pt x="18400" y="6451"/>
                  <a:pt x="18627" y="6825"/>
                </a:cubicBezTo>
                <a:cubicBezTo>
                  <a:pt x="18833" y="7165"/>
                  <a:pt x="18748" y="7544"/>
                  <a:pt x="18768" y="7919"/>
                </a:cubicBezTo>
                <a:cubicBezTo>
                  <a:pt x="18789" y="8299"/>
                  <a:pt x="18679" y="8665"/>
                  <a:pt x="18591" y="9048"/>
                </a:cubicBezTo>
                <a:cubicBezTo>
                  <a:pt x="18494" y="9473"/>
                  <a:pt x="18374" y="9897"/>
                  <a:pt x="18098" y="10212"/>
                </a:cubicBezTo>
                <a:cubicBezTo>
                  <a:pt x="17785" y="10569"/>
                  <a:pt x="17585" y="11052"/>
                  <a:pt x="17075" y="11199"/>
                </a:cubicBezTo>
                <a:cubicBezTo>
                  <a:pt x="16612" y="11334"/>
                  <a:pt x="16136" y="11394"/>
                  <a:pt x="15663" y="11376"/>
                </a:cubicBezTo>
                <a:cubicBezTo>
                  <a:pt x="15189" y="11358"/>
                  <a:pt x="14719" y="11283"/>
                  <a:pt x="14252" y="11341"/>
                </a:cubicBezTo>
                <a:cubicBezTo>
                  <a:pt x="13787" y="11400"/>
                  <a:pt x="13330" y="11247"/>
                  <a:pt x="12912" y="11058"/>
                </a:cubicBezTo>
                <a:cubicBezTo>
                  <a:pt x="12468" y="10859"/>
                  <a:pt x="12102" y="10487"/>
                  <a:pt x="11606" y="10423"/>
                </a:cubicBezTo>
                <a:cubicBezTo>
                  <a:pt x="11056" y="10353"/>
                  <a:pt x="10507" y="10264"/>
                  <a:pt x="9948" y="10282"/>
                </a:cubicBezTo>
                <a:cubicBezTo>
                  <a:pt x="9465" y="10298"/>
                  <a:pt x="8984" y="10352"/>
                  <a:pt x="8502" y="10353"/>
                </a:cubicBezTo>
                <a:cubicBezTo>
                  <a:pt x="8063" y="10355"/>
                  <a:pt x="7583" y="10289"/>
                  <a:pt x="7267" y="9894"/>
                </a:cubicBezTo>
                <a:cubicBezTo>
                  <a:pt x="6933" y="9477"/>
                  <a:pt x="6447" y="9165"/>
                  <a:pt x="6244" y="8659"/>
                </a:cubicBezTo>
                <a:cubicBezTo>
                  <a:pt x="5998" y="8046"/>
                  <a:pt x="5450" y="7658"/>
                  <a:pt x="5080" y="7143"/>
                </a:cubicBezTo>
                <a:cubicBezTo>
                  <a:pt x="4640" y="6532"/>
                  <a:pt x="4146" y="7211"/>
                  <a:pt x="3704" y="7319"/>
                </a:cubicBezTo>
                <a:cubicBezTo>
                  <a:pt x="3224" y="7438"/>
                  <a:pt x="2763" y="7553"/>
                  <a:pt x="2293" y="7707"/>
                </a:cubicBezTo>
                <a:cubicBezTo>
                  <a:pt x="1940" y="7824"/>
                  <a:pt x="1522" y="7912"/>
                  <a:pt x="1164" y="7672"/>
                </a:cubicBezTo>
                <a:cubicBezTo>
                  <a:pt x="781" y="7417"/>
                  <a:pt x="131" y="7272"/>
                  <a:pt x="71" y="6719"/>
                </a:cubicBezTo>
                <a:lnTo>
                  <a:pt x="0" y="6331"/>
                </a:lnTo>
                <a:lnTo>
                  <a:pt x="0" y="6225"/>
                </a:lnTo>
                <a:lnTo>
                  <a:pt x="529" y="4991"/>
                </a:lnTo>
              </a:path>
            </a:pathLst>
          </a:custGeom>
          <a:solidFill>
            <a:srgbClr val="B2B2B2"/>
          </a:solidFill>
          <a:ln>
            <a:solidFill>
              <a:srgbClr val="000000"/>
            </a:solidFill>
          </a:ln>
        </p:spPr>
      </p:sp>
      <p:sp>
        <p:nvSpPr>
          <p:cNvPr id="233" name="Freeform 2"/>
          <p:cNvSpPr/>
          <p:nvPr/>
        </p:nvSpPr>
        <p:spPr>
          <a:xfrm>
            <a:off x="1643040" y="2388960"/>
            <a:ext cx="6050880" cy="3355200"/>
          </a:xfrm>
          <a:custGeom>
            <a:avLst/>
            <a:gdLst/>
            <a:ahLst/>
            <a:cxnLst/>
            <a:rect l="0" t="0" r="r" b="b"/>
            <a:pathLst>
              <a:path w="16808" h="9320">
                <a:moveTo>
                  <a:pt x="0" y="4200"/>
                </a:moveTo>
                <a:cubicBezTo>
                  <a:pt x="138" y="3791"/>
                  <a:pt x="273" y="3360"/>
                  <a:pt x="564" y="3036"/>
                </a:cubicBezTo>
                <a:cubicBezTo>
                  <a:pt x="883" y="2681"/>
                  <a:pt x="1062" y="2237"/>
                  <a:pt x="1411" y="1907"/>
                </a:cubicBezTo>
                <a:cubicBezTo>
                  <a:pt x="1717" y="1618"/>
                  <a:pt x="2100" y="1356"/>
                  <a:pt x="2540" y="1343"/>
                </a:cubicBezTo>
                <a:cubicBezTo>
                  <a:pt x="2938" y="1331"/>
                  <a:pt x="3299" y="1162"/>
                  <a:pt x="3704" y="1131"/>
                </a:cubicBezTo>
                <a:cubicBezTo>
                  <a:pt x="4088" y="1102"/>
                  <a:pt x="4467" y="1012"/>
                  <a:pt x="4833" y="884"/>
                </a:cubicBezTo>
                <a:cubicBezTo>
                  <a:pt x="5199" y="757"/>
                  <a:pt x="5587" y="778"/>
                  <a:pt x="5962" y="814"/>
                </a:cubicBezTo>
                <a:cubicBezTo>
                  <a:pt x="6378" y="854"/>
                  <a:pt x="6730" y="689"/>
                  <a:pt x="7126" y="637"/>
                </a:cubicBezTo>
                <a:cubicBezTo>
                  <a:pt x="7503" y="588"/>
                  <a:pt x="7876" y="502"/>
                  <a:pt x="8255" y="496"/>
                </a:cubicBezTo>
                <a:cubicBezTo>
                  <a:pt x="8646" y="489"/>
                  <a:pt x="9030" y="428"/>
                  <a:pt x="9419" y="426"/>
                </a:cubicBezTo>
                <a:cubicBezTo>
                  <a:pt x="9811" y="423"/>
                  <a:pt x="10165" y="277"/>
                  <a:pt x="10548" y="214"/>
                </a:cubicBezTo>
                <a:cubicBezTo>
                  <a:pt x="10922" y="153"/>
                  <a:pt x="11291" y="0"/>
                  <a:pt x="11677" y="38"/>
                </a:cubicBezTo>
                <a:cubicBezTo>
                  <a:pt x="12064" y="76"/>
                  <a:pt x="12449" y="12"/>
                  <a:pt x="12841" y="143"/>
                </a:cubicBezTo>
                <a:cubicBezTo>
                  <a:pt x="13203" y="264"/>
                  <a:pt x="13642" y="157"/>
                  <a:pt x="13970" y="355"/>
                </a:cubicBezTo>
                <a:cubicBezTo>
                  <a:pt x="14274" y="539"/>
                  <a:pt x="14766" y="1005"/>
                  <a:pt x="14358" y="1449"/>
                </a:cubicBezTo>
                <a:cubicBezTo>
                  <a:pt x="14091" y="1739"/>
                  <a:pt x="13990" y="2173"/>
                  <a:pt x="14075" y="2578"/>
                </a:cubicBezTo>
                <a:cubicBezTo>
                  <a:pt x="14197" y="3159"/>
                  <a:pt x="14764" y="2994"/>
                  <a:pt x="15134" y="2966"/>
                </a:cubicBezTo>
                <a:cubicBezTo>
                  <a:pt x="15524" y="2937"/>
                  <a:pt x="15977" y="2851"/>
                  <a:pt x="16227" y="3354"/>
                </a:cubicBezTo>
                <a:cubicBezTo>
                  <a:pt x="16406" y="3714"/>
                  <a:pt x="16571" y="4100"/>
                  <a:pt x="16439" y="4483"/>
                </a:cubicBezTo>
                <a:cubicBezTo>
                  <a:pt x="16304" y="4876"/>
                  <a:pt x="16089" y="5253"/>
                  <a:pt x="16086" y="5682"/>
                </a:cubicBezTo>
                <a:cubicBezTo>
                  <a:pt x="16083" y="6105"/>
                  <a:pt x="16391" y="6406"/>
                  <a:pt x="16474" y="6811"/>
                </a:cubicBezTo>
                <a:cubicBezTo>
                  <a:pt x="16549" y="7177"/>
                  <a:pt x="16532" y="7549"/>
                  <a:pt x="16651" y="7905"/>
                </a:cubicBezTo>
                <a:cubicBezTo>
                  <a:pt x="16807" y="8375"/>
                  <a:pt x="16365" y="8779"/>
                  <a:pt x="15980" y="8928"/>
                </a:cubicBezTo>
                <a:cubicBezTo>
                  <a:pt x="15595" y="9077"/>
                  <a:pt x="15188" y="9164"/>
                  <a:pt x="14781" y="9245"/>
                </a:cubicBezTo>
                <a:cubicBezTo>
                  <a:pt x="14407" y="9319"/>
                  <a:pt x="14026" y="9313"/>
                  <a:pt x="13652" y="9245"/>
                </a:cubicBezTo>
                <a:cubicBezTo>
                  <a:pt x="13268" y="9175"/>
                  <a:pt x="12935" y="8954"/>
                  <a:pt x="12558" y="8892"/>
                </a:cubicBezTo>
                <a:cubicBezTo>
                  <a:pt x="12163" y="8827"/>
                  <a:pt x="11741" y="8313"/>
                  <a:pt x="12206" y="8010"/>
                </a:cubicBezTo>
                <a:cubicBezTo>
                  <a:pt x="12569" y="7773"/>
                  <a:pt x="12967" y="7747"/>
                  <a:pt x="13370" y="7622"/>
                </a:cubicBezTo>
                <a:cubicBezTo>
                  <a:pt x="13755" y="7503"/>
                  <a:pt x="14217" y="7514"/>
                  <a:pt x="14499" y="7234"/>
                </a:cubicBezTo>
                <a:cubicBezTo>
                  <a:pt x="14913" y="6822"/>
                  <a:pt x="14262" y="6433"/>
                  <a:pt x="14040" y="6105"/>
                </a:cubicBezTo>
                <a:cubicBezTo>
                  <a:pt x="13780" y="5721"/>
                  <a:pt x="13404" y="5436"/>
                  <a:pt x="13088" y="5082"/>
                </a:cubicBezTo>
                <a:cubicBezTo>
                  <a:pt x="12795" y="4753"/>
                  <a:pt x="12475" y="4456"/>
                  <a:pt x="12312" y="4059"/>
                </a:cubicBezTo>
                <a:cubicBezTo>
                  <a:pt x="12135" y="3627"/>
                  <a:pt x="11641" y="3453"/>
                  <a:pt x="11253" y="3565"/>
                </a:cubicBezTo>
                <a:cubicBezTo>
                  <a:pt x="10800" y="3696"/>
                  <a:pt x="10580" y="4282"/>
                  <a:pt x="10124" y="4377"/>
                </a:cubicBezTo>
                <a:cubicBezTo>
                  <a:pt x="9760" y="4452"/>
                  <a:pt x="9474" y="3917"/>
                  <a:pt x="8995" y="4236"/>
                </a:cubicBezTo>
                <a:cubicBezTo>
                  <a:pt x="8538" y="4540"/>
                  <a:pt x="8473" y="4992"/>
                  <a:pt x="8043" y="5259"/>
                </a:cubicBezTo>
                <a:cubicBezTo>
                  <a:pt x="7672" y="5489"/>
                  <a:pt x="7292" y="5222"/>
                  <a:pt x="6914" y="5365"/>
                </a:cubicBezTo>
                <a:cubicBezTo>
                  <a:pt x="6549" y="5503"/>
                  <a:pt x="6111" y="5603"/>
                  <a:pt x="5750" y="5400"/>
                </a:cubicBezTo>
                <a:cubicBezTo>
                  <a:pt x="5435" y="5222"/>
                  <a:pt x="5054" y="4877"/>
                  <a:pt x="4656" y="5435"/>
                </a:cubicBezTo>
                <a:cubicBezTo>
                  <a:pt x="4420" y="5765"/>
                  <a:pt x="3884" y="5701"/>
                  <a:pt x="3527" y="5894"/>
                </a:cubicBezTo>
                <a:cubicBezTo>
                  <a:pt x="3152" y="6096"/>
                  <a:pt x="2771" y="6298"/>
                  <a:pt x="2363" y="6423"/>
                </a:cubicBezTo>
                <a:cubicBezTo>
                  <a:pt x="1999" y="6534"/>
                  <a:pt x="1611" y="6472"/>
                  <a:pt x="1234" y="6423"/>
                </a:cubicBezTo>
                <a:cubicBezTo>
                  <a:pt x="760" y="6361"/>
                  <a:pt x="402" y="6005"/>
                  <a:pt x="247" y="5612"/>
                </a:cubicBezTo>
                <a:cubicBezTo>
                  <a:pt x="117" y="5280"/>
                  <a:pt x="123" y="4908"/>
                  <a:pt x="141" y="4553"/>
                </a:cubicBezTo>
                <a:lnTo>
                  <a:pt x="176" y="4236"/>
                </a:lnTo>
                <a:lnTo>
                  <a:pt x="0" y="4200"/>
                </a:lnTo>
              </a:path>
            </a:pathLst>
          </a:custGeom>
          <a:solidFill>
            <a:srgbClr val="FFFF99"/>
          </a:solidFill>
          <a:ln>
            <a:solidFill>
              <a:srgbClr val="000000"/>
            </a:solidFill>
          </a:ln>
        </p:spPr>
      </p:sp>
      <p:sp>
        <p:nvSpPr>
          <p:cNvPr id="234" name="TextShape 3"/>
          <p:cNvSpPr txBox="1"/>
          <p:nvPr/>
        </p:nvSpPr>
        <p:spPr>
          <a:xfrm>
            <a:off x="457200" y="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Verification</a:t>
            </a:r>
            <a:endParaRPr/>
          </a:p>
        </p:txBody>
      </p:sp>
      <p:sp>
        <p:nvSpPr>
          <p:cNvPr id="235" name="TextShape 4"/>
          <p:cNvSpPr txBox="1"/>
          <p:nvPr/>
        </p:nvSpPr>
        <p:spPr>
          <a:xfrm>
            <a:off x="457200" y="121932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Reachability </a:t>
            </a:r>
            <a:r>
              <a:rPr lang="en-US" sz="3200" b="1" u="sng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accuracy</a:t>
            </a:r>
            <a:r>
              <a:rPr lang="en-US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is important for verification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236" name="CustomShape 5"/>
          <p:cNvSpPr/>
          <p:nvPr/>
        </p:nvSpPr>
        <p:spPr>
          <a:xfrm>
            <a:off x="1737360" y="3383280"/>
            <a:ext cx="1097280" cy="1097280"/>
          </a:xfrm>
          <a:prstGeom prst="ellips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/>
            <a:r>
              <a:rPr lang="en-US" sz="1800" spc="-1">
                <a:solidFill>
                  <a:srgbClr val="FFFFFF"/>
                </a:solidFill>
                <a:latin typeface="Arial"/>
              </a:rPr>
              <a:t>Initial</a:t>
            </a:r>
            <a:endParaRPr/>
          </a:p>
          <a:p>
            <a:pPr algn="ctr"/>
            <a:r>
              <a:rPr lang="en-US" sz="1800" spc="-1">
                <a:solidFill>
                  <a:srgbClr val="FFFFFF"/>
                </a:solidFill>
                <a:latin typeface="Arial"/>
              </a:rPr>
              <a:t>States</a:t>
            </a:r>
            <a:endParaRPr/>
          </a:p>
        </p:txBody>
      </p:sp>
      <p:sp>
        <p:nvSpPr>
          <p:cNvPr id="237" name="CustomShape 6"/>
          <p:cNvSpPr/>
          <p:nvPr/>
        </p:nvSpPr>
        <p:spPr>
          <a:xfrm>
            <a:off x="4408560" y="4042800"/>
            <a:ext cx="2011680" cy="1371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11464" y="4340"/>
                </a:moveTo>
                <a:lnTo>
                  <a:pt x="9722" y="1887"/>
                </a:lnTo>
                <a:lnTo>
                  <a:pt x="8548" y="6383"/>
                </a:lnTo>
                <a:lnTo>
                  <a:pt x="4503" y="3626"/>
                </a:lnTo>
                <a:lnTo>
                  <a:pt x="5373" y="7816"/>
                </a:lnTo>
                <a:lnTo>
                  <a:pt x="1174" y="8270"/>
                </a:lnTo>
                <a:lnTo>
                  <a:pt x="3934" y="11592"/>
                </a:lnTo>
                <a:lnTo>
                  <a:pt x="0" y="12875"/>
                </a:lnTo>
                <a:lnTo>
                  <a:pt x="3329" y="15372"/>
                </a:lnTo>
                <a:lnTo>
                  <a:pt x="1283" y="17824"/>
                </a:lnTo>
                <a:lnTo>
                  <a:pt x="4804" y="18239"/>
                </a:lnTo>
                <a:lnTo>
                  <a:pt x="4918" y="21600"/>
                </a:lnTo>
                <a:lnTo>
                  <a:pt x="7525" y="18125"/>
                </a:lnTo>
                <a:lnTo>
                  <a:pt x="8698" y="19712"/>
                </a:lnTo>
                <a:lnTo>
                  <a:pt x="9871" y="17371"/>
                </a:lnTo>
                <a:lnTo>
                  <a:pt x="11614" y="18844"/>
                </a:lnTo>
                <a:lnTo>
                  <a:pt x="12178" y="15937"/>
                </a:lnTo>
                <a:lnTo>
                  <a:pt x="14943" y="17371"/>
                </a:lnTo>
                <a:lnTo>
                  <a:pt x="14640" y="14348"/>
                </a:lnTo>
                <a:lnTo>
                  <a:pt x="18878" y="15632"/>
                </a:lnTo>
                <a:lnTo>
                  <a:pt x="16382" y="12311"/>
                </a:lnTo>
                <a:lnTo>
                  <a:pt x="18270" y="11292"/>
                </a:lnTo>
                <a:lnTo>
                  <a:pt x="16986" y="9404"/>
                </a:lnTo>
                <a:lnTo>
                  <a:pt x="21600" y="6646"/>
                </a:lnTo>
                <a:lnTo>
                  <a:pt x="16382" y="6533"/>
                </a:lnTo>
                <a:lnTo>
                  <a:pt x="18005" y="3172"/>
                </a:lnTo>
                <a:lnTo>
                  <a:pt x="14524" y="5778"/>
                </a:lnTo>
                <a:lnTo>
                  <a:pt x="14789" y="0"/>
                </a:lnTo>
                <a:lnTo>
                  <a:pt x="11464" y="4340"/>
                </a:lnTo>
                <a:close/>
              </a:path>
            </a:pathLst>
          </a:custGeom>
          <a:solidFill>
            <a:srgbClr val="FF3333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/>
            <a:r>
              <a:rPr lang="en-US" sz="1800" spc="-1">
                <a:latin typeface="Arial"/>
              </a:rPr>
              <a:t>Unsafe</a:t>
            </a:r>
            <a:endParaRPr/>
          </a:p>
          <a:p>
            <a:pPr algn="ctr"/>
            <a:r>
              <a:rPr lang="en-US" sz="1800" spc="-1">
                <a:latin typeface="Arial"/>
              </a:rPr>
              <a:t>States</a:t>
            </a:r>
            <a:endParaRPr/>
          </a:p>
        </p:txBody>
      </p:sp>
      <p:sp>
        <p:nvSpPr>
          <p:cNvPr id="238" name="TextShape 7"/>
          <p:cNvSpPr txBox="1"/>
          <p:nvPr/>
        </p:nvSpPr>
        <p:spPr>
          <a:xfrm>
            <a:off x="4408560" y="2834640"/>
            <a:ext cx="1332720" cy="6022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/>
            <a:r>
              <a:rPr lang="en-US" sz="1800" spc="-1">
                <a:latin typeface="Arial"/>
              </a:rPr>
              <a:t>Reachable </a:t>
            </a:r>
            <a:endParaRPr/>
          </a:p>
          <a:p>
            <a:pPr algn="ctr"/>
            <a:r>
              <a:rPr lang="en-US" sz="1800" spc="-1">
                <a:latin typeface="Arial"/>
              </a:rPr>
              <a:t>States</a:t>
            </a:r>
            <a:endParaRPr/>
          </a:p>
        </p:txBody>
      </p:sp>
      <p:sp>
        <p:nvSpPr>
          <p:cNvPr id="239" name="Line 8"/>
          <p:cNvSpPr/>
          <p:nvPr/>
        </p:nvSpPr>
        <p:spPr>
          <a:xfrm flipH="1">
            <a:off x="3017520" y="5120640"/>
            <a:ext cx="548640" cy="91440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0" name="TextShape 9"/>
          <p:cNvSpPr txBox="1"/>
          <p:nvPr/>
        </p:nvSpPr>
        <p:spPr>
          <a:xfrm>
            <a:off x="1105200" y="5503655"/>
            <a:ext cx="2361600" cy="6022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en-US" sz="1800" spc="-1" dirty="0" err="1">
                <a:latin typeface="Arial"/>
              </a:rPr>
              <a:t>Overapproximation</a:t>
            </a:r>
            <a:r>
              <a:rPr lang="en-US" sz="1800" spc="-1" dirty="0">
                <a:latin typeface="Arial"/>
              </a:rPr>
              <a:t> of</a:t>
            </a:r>
            <a:endParaRPr dirty="0"/>
          </a:p>
          <a:p>
            <a:r>
              <a:rPr lang="en-US" sz="1800" spc="-1" dirty="0">
                <a:latin typeface="Arial"/>
              </a:rPr>
              <a:t>Reachable States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21337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HyST Van Der Pol Example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HyCreate</a:t>
            </a:r>
            <a:endParaRPr lang="en-US" dirty="0"/>
          </a:p>
        </p:txBody>
      </p:sp>
      <p:pic>
        <p:nvPicPr>
          <p:cNvPr id="12" name="Picture 2" descr="http://verivital.com/hyst/hyst-results/vanderpol_HyCreate2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621" y="2505074"/>
            <a:ext cx="4154279" cy="4154279"/>
          </a:xfrm>
        </p:spPr>
      </p:pic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Flow*</a:t>
            </a:r>
            <a:endParaRPr lang="en-US" dirty="0"/>
          </a:p>
        </p:txBody>
      </p:sp>
      <p:pic>
        <p:nvPicPr>
          <p:cNvPr id="13" name="Picture 2" descr="http://verivital.com/hyst/hyst-results/vanderpol_Flowstar%201.2.2b.pn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900" y="2744165"/>
            <a:ext cx="4674224" cy="3271956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/>
          <a:srcRect l="25132" t="19312" r="56878" b="35162"/>
          <a:stretch/>
        </p:blipFill>
        <p:spPr>
          <a:xfrm>
            <a:off x="9553255" y="0"/>
            <a:ext cx="1858736" cy="264596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8012" y="1340933"/>
            <a:ext cx="66244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java -jar Hyst.jar ..\examples\demo\vanderpol_deterministic.xml -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stateflow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/>
          <a:srcRect l="25417" t="36296" r="56806" b="24568"/>
          <a:stretch/>
        </p:blipFill>
        <p:spPr>
          <a:xfrm>
            <a:off x="6902449" y="184562"/>
            <a:ext cx="1745059" cy="216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43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Freeform 1"/>
          <p:cNvSpPr/>
          <p:nvPr/>
        </p:nvSpPr>
        <p:spPr>
          <a:xfrm>
            <a:off x="1507320" y="2040840"/>
            <a:ext cx="6494040" cy="3935160"/>
          </a:xfrm>
          <a:custGeom>
            <a:avLst/>
            <a:gdLst/>
            <a:ahLst/>
            <a:cxnLst/>
            <a:rect l="0" t="0" r="r" b="b"/>
            <a:pathLst>
              <a:path w="18039" h="10931">
                <a:moveTo>
                  <a:pt x="12076" y="9536"/>
                </a:moveTo>
                <a:cubicBezTo>
                  <a:pt x="12310" y="9209"/>
                  <a:pt x="11840" y="8580"/>
                  <a:pt x="12535" y="8584"/>
                </a:cubicBezTo>
                <a:cubicBezTo>
                  <a:pt x="12952" y="8587"/>
                  <a:pt x="13371" y="8422"/>
                  <a:pt x="13664" y="8125"/>
                </a:cubicBezTo>
                <a:cubicBezTo>
                  <a:pt x="13940" y="7848"/>
                  <a:pt x="13949" y="7438"/>
                  <a:pt x="13981" y="7031"/>
                </a:cubicBezTo>
                <a:cubicBezTo>
                  <a:pt x="14028" y="6444"/>
                  <a:pt x="13418" y="6485"/>
                  <a:pt x="13240" y="6149"/>
                </a:cubicBezTo>
                <a:cubicBezTo>
                  <a:pt x="13009" y="5709"/>
                  <a:pt x="12666" y="5310"/>
                  <a:pt x="12217" y="5197"/>
                </a:cubicBezTo>
                <a:cubicBezTo>
                  <a:pt x="11847" y="5104"/>
                  <a:pt x="11475" y="5113"/>
                  <a:pt x="11088" y="5232"/>
                </a:cubicBezTo>
                <a:cubicBezTo>
                  <a:pt x="10679" y="5358"/>
                  <a:pt x="10412" y="5664"/>
                  <a:pt x="9959" y="5726"/>
                </a:cubicBezTo>
                <a:cubicBezTo>
                  <a:pt x="9550" y="5782"/>
                  <a:pt x="9188" y="5784"/>
                  <a:pt x="8795" y="6044"/>
                </a:cubicBezTo>
                <a:cubicBezTo>
                  <a:pt x="8399" y="6306"/>
                  <a:pt x="8322" y="6875"/>
                  <a:pt x="7772" y="6855"/>
                </a:cubicBezTo>
                <a:cubicBezTo>
                  <a:pt x="7393" y="6841"/>
                  <a:pt x="7015" y="6819"/>
                  <a:pt x="6643" y="6714"/>
                </a:cubicBezTo>
                <a:cubicBezTo>
                  <a:pt x="6268" y="6608"/>
                  <a:pt x="5893" y="6861"/>
                  <a:pt x="5514" y="6820"/>
                </a:cubicBezTo>
                <a:cubicBezTo>
                  <a:pt x="5032" y="6768"/>
                  <a:pt x="4729" y="7209"/>
                  <a:pt x="4315" y="7314"/>
                </a:cubicBezTo>
                <a:cubicBezTo>
                  <a:pt x="3933" y="7411"/>
                  <a:pt x="3618" y="7659"/>
                  <a:pt x="3186" y="7561"/>
                </a:cubicBezTo>
                <a:cubicBezTo>
                  <a:pt x="2801" y="7475"/>
                  <a:pt x="2451" y="7817"/>
                  <a:pt x="2057" y="7702"/>
                </a:cubicBezTo>
                <a:cubicBezTo>
                  <a:pt x="1687" y="7594"/>
                  <a:pt x="1295" y="7642"/>
                  <a:pt x="928" y="7525"/>
                </a:cubicBezTo>
                <a:cubicBezTo>
                  <a:pt x="306" y="7327"/>
                  <a:pt x="755" y="6817"/>
                  <a:pt x="434" y="6396"/>
                </a:cubicBezTo>
                <a:cubicBezTo>
                  <a:pt x="195" y="6082"/>
                  <a:pt x="114" y="5667"/>
                  <a:pt x="82" y="5267"/>
                </a:cubicBezTo>
                <a:cubicBezTo>
                  <a:pt x="52" y="4869"/>
                  <a:pt x="0" y="4458"/>
                  <a:pt x="188" y="4068"/>
                </a:cubicBezTo>
                <a:cubicBezTo>
                  <a:pt x="377" y="3676"/>
                  <a:pt x="670" y="3359"/>
                  <a:pt x="858" y="2974"/>
                </a:cubicBezTo>
                <a:cubicBezTo>
                  <a:pt x="1059" y="2565"/>
                  <a:pt x="1305" y="2163"/>
                  <a:pt x="1740" y="1916"/>
                </a:cubicBezTo>
                <a:cubicBezTo>
                  <a:pt x="2110" y="1706"/>
                  <a:pt x="2468" y="1507"/>
                  <a:pt x="2869" y="1422"/>
                </a:cubicBezTo>
                <a:cubicBezTo>
                  <a:pt x="3265" y="1338"/>
                  <a:pt x="3609" y="1116"/>
                  <a:pt x="4033" y="1140"/>
                </a:cubicBezTo>
                <a:cubicBezTo>
                  <a:pt x="4420" y="1162"/>
                  <a:pt x="4796" y="1080"/>
                  <a:pt x="5197" y="1105"/>
                </a:cubicBezTo>
                <a:cubicBezTo>
                  <a:pt x="5601" y="1130"/>
                  <a:pt x="5990" y="1188"/>
                  <a:pt x="6396" y="1105"/>
                </a:cubicBezTo>
                <a:cubicBezTo>
                  <a:pt x="6789" y="1025"/>
                  <a:pt x="7198" y="1056"/>
                  <a:pt x="7596" y="1105"/>
                </a:cubicBezTo>
                <a:cubicBezTo>
                  <a:pt x="7983" y="1153"/>
                  <a:pt x="8360" y="1012"/>
                  <a:pt x="8725" y="893"/>
                </a:cubicBezTo>
                <a:cubicBezTo>
                  <a:pt x="9101" y="771"/>
                  <a:pt x="9486" y="691"/>
                  <a:pt x="9854" y="540"/>
                </a:cubicBezTo>
                <a:cubicBezTo>
                  <a:pt x="10246" y="379"/>
                  <a:pt x="10637" y="429"/>
                  <a:pt x="11018" y="293"/>
                </a:cubicBezTo>
                <a:cubicBezTo>
                  <a:pt x="11382" y="163"/>
                  <a:pt x="11764" y="92"/>
                  <a:pt x="12147" y="46"/>
                </a:cubicBezTo>
                <a:cubicBezTo>
                  <a:pt x="12531" y="0"/>
                  <a:pt x="12924" y="35"/>
                  <a:pt x="13311" y="46"/>
                </a:cubicBezTo>
                <a:cubicBezTo>
                  <a:pt x="13691" y="58"/>
                  <a:pt x="14080" y="101"/>
                  <a:pt x="14440" y="223"/>
                </a:cubicBezTo>
                <a:cubicBezTo>
                  <a:pt x="14850" y="362"/>
                  <a:pt x="15323" y="609"/>
                  <a:pt x="15428" y="1069"/>
                </a:cubicBezTo>
                <a:cubicBezTo>
                  <a:pt x="15523" y="1482"/>
                  <a:pt x="15754" y="1828"/>
                  <a:pt x="15851" y="2234"/>
                </a:cubicBezTo>
                <a:cubicBezTo>
                  <a:pt x="15970" y="2729"/>
                  <a:pt x="15150" y="2970"/>
                  <a:pt x="15463" y="3398"/>
                </a:cubicBezTo>
                <a:cubicBezTo>
                  <a:pt x="15717" y="3745"/>
                  <a:pt x="16288" y="3342"/>
                  <a:pt x="16627" y="3609"/>
                </a:cubicBezTo>
                <a:cubicBezTo>
                  <a:pt x="16955" y="3866"/>
                  <a:pt x="17053" y="4309"/>
                  <a:pt x="17191" y="4703"/>
                </a:cubicBezTo>
                <a:cubicBezTo>
                  <a:pt x="17319" y="5068"/>
                  <a:pt x="17371" y="5436"/>
                  <a:pt x="17474" y="5797"/>
                </a:cubicBezTo>
                <a:cubicBezTo>
                  <a:pt x="17582" y="6169"/>
                  <a:pt x="17544" y="6549"/>
                  <a:pt x="17544" y="6926"/>
                </a:cubicBezTo>
                <a:cubicBezTo>
                  <a:pt x="17545" y="7316"/>
                  <a:pt x="17535" y="7717"/>
                  <a:pt x="17650" y="8090"/>
                </a:cubicBezTo>
                <a:cubicBezTo>
                  <a:pt x="17764" y="8460"/>
                  <a:pt x="18038" y="8909"/>
                  <a:pt x="17791" y="9254"/>
                </a:cubicBezTo>
                <a:cubicBezTo>
                  <a:pt x="17505" y="9654"/>
                  <a:pt x="17146" y="9989"/>
                  <a:pt x="16803" y="10347"/>
                </a:cubicBezTo>
                <a:cubicBezTo>
                  <a:pt x="16457" y="10709"/>
                  <a:pt x="16020" y="10533"/>
                  <a:pt x="15639" y="10736"/>
                </a:cubicBezTo>
                <a:cubicBezTo>
                  <a:pt x="15275" y="10930"/>
                  <a:pt x="14864" y="10839"/>
                  <a:pt x="14475" y="10841"/>
                </a:cubicBezTo>
                <a:cubicBezTo>
                  <a:pt x="14110" y="10843"/>
                  <a:pt x="13746" y="10719"/>
                  <a:pt x="13381" y="10771"/>
                </a:cubicBezTo>
                <a:cubicBezTo>
                  <a:pt x="12917" y="10839"/>
                  <a:pt x="12608" y="10454"/>
                  <a:pt x="12217" y="10312"/>
                </a:cubicBezTo>
                <a:lnTo>
                  <a:pt x="12006" y="9959"/>
                </a:lnTo>
                <a:lnTo>
                  <a:pt x="11759" y="9642"/>
                </a:lnTo>
                <a:lnTo>
                  <a:pt x="12076" y="9536"/>
                </a:lnTo>
              </a:path>
            </a:pathLst>
          </a:custGeom>
          <a:solidFill>
            <a:srgbClr val="B2B2B2"/>
          </a:solidFill>
          <a:ln>
            <a:solidFill>
              <a:srgbClr val="000000"/>
            </a:solidFill>
          </a:ln>
        </p:spPr>
      </p:sp>
      <p:sp>
        <p:nvSpPr>
          <p:cNvPr id="242" name="Freeform 2"/>
          <p:cNvSpPr/>
          <p:nvPr/>
        </p:nvSpPr>
        <p:spPr>
          <a:xfrm>
            <a:off x="1643040" y="2388960"/>
            <a:ext cx="6050880" cy="3355200"/>
          </a:xfrm>
          <a:custGeom>
            <a:avLst/>
            <a:gdLst/>
            <a:ahLst/>
            <a:cxnLst/>
            <a:rect l="0" t="0" r="r" b="b"/>
            <a:pathLst>
              <a:path w="16808" h="9320">
                <a:moveTo>
                  <a:pt x="0" y="4200"/>
                </a:moveTo>
                <a:cubicBezTo>
                  <a:pt x="138" y="3791"/>
                  <a:pt x="273" y="3360"/>
                  <a:pt x="564" y="3036"/>
                </a:cubicBezTo>
                <a:cubicBezTo>
                  <a:pt x="883" y="2681"/>
                  <a:pt x="1062" y="2237"/>
                  <a:pt x="1411" y="1907"/>
                </a:cubicBezTo>
                <a:cubicBezTo>
                  <a:pt x="1717" y="1618"/>
                  <a:pt x="2100" y="1356"/>
                  <a:pt x="2540" y="1343"/>
                </a:cubicBezTo>
                <a:cubicBezTo>
                  <a:pt x="2938" y="1331"/>
                  <a:pt x="3299" y="1162"/>
                  <a:pt x="3704" y="1131"/>
                </a:cubicBezTo>
                <a:cubicBezTo>
                  <a:pt x="4088" y="1102"/>
                  <a:pt x="4467" y="1012"/>
                  <a:pt x="4833" y="884"/>
                </a:cubicBezTo>
                <a:cubicBezTo>
                  <a:pt x="5199" y="757"/>
                  <a:pt x="5587" y="778"/>
                  <a:pt x="5962" y="814"/>
                </a:cubicBezTo>
                <a:cubicBezTo>
                  <a:pt x="6378" y="854"/>
                  <a:pt x="6730" y="689"/>
                  <a:pt x="7126" y="637"/>
                </a:cubicBezTo>
                <a:cubicBezTo>
                  <a:pt x="7503" y="588"/>
                  <a:pt x="7876" y="502"/>
                  <a:pt x="8255" y="496"/>
                </a:cubicBezTo>
                <a:cubicBezTo>
                  <a:pt x="8646" y="489"/>
                  <a:pt x="9030" y="428"/>
                  <a:pt x="9419" y="426"/>
                </a:cubicBezTo>
                <a:cubicBezTo>
                  <a:pt x="9811" y="423"/>
                  <a:pt x="10165" y="277"/>
                  <a:pt x="10548" y="214"/>
                </a:cubicBezTo>
                <a:cubicBezTo>
                  <a:pt x="10922" y="153"/>
                  <a:pt x="11291" y="0"/>
                  <a:pt x="11677" y="38"/>
                </a:cubicBezTo>
                <a:cubicBezTo>
                  <a:pt x="12064" y="76"/>
                  <a:pt x="12449" y="12"/>
                  <a:pt x="12841" y="143"/>
                </a:cubicBezTo>
                <a:cubicBezTo>
                  <a:pt x="13203" y="264"/>
                  <a:pt x="13642" y="157"/>
                  <a:pt x="13970" y="355"/>
                </a:cubicBezTo>
                <a:cubicBezTo>
                  <a:pt x="14274" y="539"/>
                  <a:pt x="14766" y="1005"/>
                  <a:pt x="14358" y="1449"/>
                </a:cubicBezTo>
                <a:cubicBezTo>
                  <a:pt x="14091" y="1739"/>
                  <a:pt x="13990" y="2173"/>
                  <a:pt x="14075" y="2578"/>
                </a:cubicBezTo>
                <a:cubicBezTo>
                  <a:pt x="14197" y="3159"/>
                  <a:pt x="14764" y="2994"/>
                  <a:pt x="15134" y="2966"/>
                </a:cubicBezTo>
                <a:cubicBezTo>
                  <a:pt x="15524" y="2937"/>
                  <a:pt x="15977" y="2851"/>
                  <a:pt x="16227" y="3354"/>
                </a:cubicBezTo>
                <a:cubicBezTo>
                  <a:pt x="16406" y="3714"/>
                  <a:pt x="16571" y="4100"/>
                  <a:pt x="16439" y="4483"/>
                </a:cubicBezTo>
                <a:cubicBezTo>
                  <a:pt x="16304" y="4876"/>
                  <a:pt x="16089" y="5253"/>
                  <a:pt x="16086" y="5682"/>
                </a:cubicBezTo>
                <a:cubicBezTo>
                  <a:pt x="16083" y="6105"/>
                  <a:pt x="16391" y="6406"/>
                  <a:pt x="16474" y="6811"/>
                </a:cubicBezTo>
                <a:cubicBezTo>
                  <a:pt x="16549" y="7177"/>
                  <a:pt x="16532" y="7549"/>
                  <a:pt x="16651" y="7905"/>
                </a:cubicBezTo>
                <a:cubicBezTo>
                  <a:pt x="16807" y="8375"/>
                  <a:pt x="16365" y="8779"/>
                  <a:pt x="15980" y="8928"/>
                </a:cubicBezTo>
                <a:cubicBezTo>
                  <a:pt x="15595" y="9077"/>
                  <a:pt x="15188" y="9164"/>
                  <a:pt x="14781" y="9245"/>
                </a:cubicBezTo>
                <a:cubicBezTo>
                  <a:pt x="14407" y="9319"/>
                  <a:pt x="14026" y="9313"/>
                  <a:pt x="13652" y="9245"/>
                </a:cubicBezTo>
                <a:cubicBezTo>
                  <a:pt x="13268" y="9175"/>
                  <a:pt x="12935" y="8954"/>
                  <a:pt x="12558" y="8892"/>
                </a:cubicBezTo>
                <a:cubicBezTo>
                  <a:pt x="12163" y="8827"/>
                  <a:pt x="11741" y="8313"/>
                  <a:pt x="12206" y="8010"/>
                </a:cubicBezTo>
                <a:cubicBezTo>
                  <a:pt x="12569" y="7773"/>
                  <a:pt x="12967" y="7747"/>
                  <a:pt x="13370" y="7622"/>
                </a:cubicBezTo>
                <a:cubicBezTo>
                  <a:pt x="13755" y="7503"/>
                  <a:pt x="14217" y="7514"/>
                  <a:pt x="14499" y="7234"/>
                </a:cubicBezTo>
                <a:cubicBezTo>
                  <a:pt x="14913" y="6822"/>
                  <a:pt x="14262" y="6433"/>
                  <a:pt x="14040" y="6105"/>
                </a:cubicBezTo>
                <a:cubicBezTo>
                  <a:pt x="13780" y="5721"/>
                  <a:pt x="13404" y="5436"/>
                  <a:pt x="13088" y="5082"/>
                </a:cubicBezTo>
                <a:cubicBezTo>
                  <a:pt x="12795" y="4753"/>
                  <a:pt x="12475" y="4456"/>
                  <a:pt x="12312" y="4059"/>
                </a:cubicBezTo>
                <a:cubicBezTo>
                  <a:pt x="12135" y="3627"/>
                  <a:pt x="11641" y="3453"/>
                  <a:pt x="11253" y="3565"/>
                </a:cubicBezTo>
                <a:cubicBezTo>
                  <a:pt x="10800" y="3696"/>
                  <a:pt x="10580" y="4282"/>
                  <a:pt x="10124" y="4377"/>
                </a:cubicBezTo>
                <a:cubicBezTo>
                  <a:pt x="9760" y="4452"/>
                  <a:pt x="9474" y="3917"/>
                  <a:pt x="8995" y="4236"/>
                </a:cubicBezTo>
                <a:cubicBezTo>
                  <a:pt x="8538" y="4540"/>
                  <a:pt x="8473" y="4992"/>
                  <a:pt x="8043" y="5259"/>
                </a:cubicBezTo>
                <a:cubicBezTo>
                  <a:pt x="7672" y="5489"/>
                  <a:pt x="7292" y="5222"/>
                  <a:pt x="6914" y="5365"/>
                </a:cubicBezTo>
                <a:cubicBezTo>
                  <a:pt x="6549" y="5503"/>
                  <a:pt x="6111" y="5603"/>
                  <a:pt x="5750" y="5400"/>
                </a:cubicBezTo>
                <a:cubicBezTo>
                  <a:pt x="5435" y="5222"/>
                  <a:pt x="5054" y="4877"/>
                  <a:pt x="4656" y="5435"/>
                </a:cubicBezTo>
                <a:cubicBezTo>
                  <a:pt x="4420" y="5765"/>
                  <a:pt x="3884" y="5701"/>
                  <a:pt x="3527" y="5894"/>
                </a:cubicBezTo>
                <a:cubicBezTo>
                  <a:pt x="3152" y="6096"/>
                  <a:pt x="2771" y="6298"/>
                  <a:pt x="2363" y="6423"/>
                </a:cubicBezTo>
                <a:cubicBezTo>
                  <a:pt x="1999" y="6534"/>
                  <a:pt x="1611" y="6472"/>
                  <a:pt x="1234" y="6423"/>
                </a:cubicBezTo>
                <a:cubicBezTo>
                  <a:pt x="760" y="6361"/>
                  <a:pt x="402" y="6005"/>
                  <a:pt x="247" y="5612"/>
                </a:cubicBezTo>
                <a:cubicBezTo>
                  <a:pt x="117" y="5280"/>
                  <a:pt x="123" y="4908"/>
                  <a:pt x="141" y="4553"/>
                </a:cubicBezTo>
                <a:lnTo>
                  <a:pt x="176" y="4236"/>
                </a:lnTo>
                <a:lnTo>
                  <a:pt x="0" y="4200"/>
                </a:lnTo>
              </a:path>
            </a:pathLst>
          </a:custGeom>
          <a:solidFill>
            <a:srgbClr val="FFFF99"/>
          </a:solidFill>
          <a:ln>
            <a:solidFill>
              <a:srgbClr val="000000"/>
            </a:solidFill>
          </a:ln>
        </p:spPr>
      </p:sp>
      <p:sp>
        <p:nvSpPr>
          <p:cNvPr id="243" name="TextShape 3"/>
          <p:cNvSpPr txBox="1"/>
          <p:nvPr/>
        </p:nvSpPr>
        <p:spPr>
          <a:xfrm>
            <a:off x="457200" y="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Verification</a:t>
            </a:r>
            <a:endParaRPr/>
          </a:p>
        </p:txBody>
      </p:sp>
      <p:sp>
        <p:nvSpPr>
          <p:cNvPr id="244" name="TextShape 4"/>
          <p:cNvSpPr txBox="1"/>
          <p:nvPr/>
        </p:nvSpPr>
        <p:spPr>
          <a:xfrm>
            <a:off x="457200" y="121932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Reachability </a:t>
            </a:r>
            <a:r>
              <a:rPr lang="en-US" sz="3200" b="1" u="sng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accuracy</a:t>
            </a:r>
            <a:r>
              <a:rPr lang="en-US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is important for verification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245" name="CustomShape 5"/>
          <p:cNvSpPr/>
          <p:nvPr/>
        </p:nvSpPr>
        <p:spPr>
          <a:xfrm>
            <a:off x="1737360" y="3383280"/>
            <a:ext cx="1097280" cy="1097280"/>
          </a:xfrm>
          <a:prstGeom prst="ellips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/>
            <a:r>
              <a:rPr lang="en-US" sz="1800" spc="-1">
                <a:solidFill>
                  <a:srgbClr val="FFFFFF"/>
                </a:solidFill>
                <a:latin typeface="Arial"/>
              </a:rPr>
              <a:t>Initial</a:t>
            </a:r>
            <a:endParaRPr/>
          </a:p>
          <a:p>
            <a:pPr algn="ctr"/>
            <a:r>
              <a:rPr lang="en-US" sz="1800" spc="-1">
                <a:solidFill>
                  <a:srgbClr val="FFFFFF"/>
                </a:solidFill>
                <a:latin typeface="Arial"/>
              </a:rPr>
              <a:t>States</a:t>
            </a:r>
            <a:endParaRPr/>
          </a:p>
        </p:txBody>
      </p:sp>
      <p:sp>
        <p:nvSpPr>
          <p:cNvPr id="246" name="CustomShape 6"/>
          <p:cNvSpPr/>
          <p:nvPr/>
        </p:nvSpPr>
        <p:spPr>
          <a:xfrm>
            <a:off x="4408560" y="4042800"/>
            <a:ext cx="2011680" cy="1371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11464" y="4340"/>
                </a:moveTo>
                <a:lnTo>
                  <a:pt x="9722" y="1887"/>
                </a:lnTo>
                <a:lnTo>
                  <a:pt x="8548" y="6383"/>
                </a:lnTo>
                <a:lnTo>
                  <a:pt x="4503" y="3626"/>
                </a:lnTo>
                <a:lnTo>
                  <a:pt x="5373" y="7816"/>
                </a:lnTo>
                <a:lnTo>
                  <a:pt x="1174" y="8270"/>
                </a:lnTo>
                <a:lnTo>
                  <a:pt x="3934" y="11592"/>
                </a:lnTo>
                <a:lnTo>
                  <a:pt x="0" y="12875"/>
                </a:lnTo>
                <a:lnTo>
                  <a:pt x="3329" y="15372"/>
                </a:lnTo>
                <a:lnTo>
                  <a:pt x="1283" y="17824"/>
                </a:lnTo>
                <a:lnTo>
                  <a:pt x="4804" y="18239"/>
                </a:lnTo>
                <a:lnTo>
                  <a:pt x="4918" y="21600"/>
                </a:lnTo>
                <a:lnTo>
                  <a:pt x="7525" y="18125"/>
                </a:lnTo>
                <a:lnTo>
                  <a:pt x="8698" y="19712"/>
                </a:lnTo>
                <a:lnTo>
                  <a:pt x="9871" y="17371"/>
                </a:lnTo>
                <a:lnTo>
                  <a:pt x="11614" y="18844"/>
                </a:lnTo>
                <a:lnTo>
                  <a:pt x="12178" y="15937"/>
                </a:lnTo>
                <a:lnTo>
                  <a:pt x="14943" y="17371"/>
                </a:lnTo>
                <a:lnTo>
                  <a:pt x="14640" y="14348"/>
                </a:lnTo>
                <a:lnTo>
                  <a:pt x="18878" y="15632"/>
                </a:lnTo>
                <a:lnTo>
                  <a:pt x="16382" y="12311"/>
                </a:lnTo>
                <a:lnTo>
                  <a:pt x="18270" y="11292"/>
                </a:lnTo>
                <a:lnTo>
                  <a:pt x="16986" y="9404"/>
                </a:lnTo>
                <a:lnTo>
                  <a:pt x="21600" y="6646"/>
                </a:lnTo>
                <a:lnTo>
                  <a:pt x="16382" y="6533"/>
                </a:lnTo>
                <a:lnTo>
                  <a:pt x="18005" y="3172"/>
                </a:lnTo>
                <a:lnTo>
                  <a:pt x="14524" y="5778"/>
                </a:lnTo>
                <a:lnTo>
                  <a:pt x="14789" y="0"/>
                </a:lnTo>
                <a:lnTo>
                  <a:pt x="11464" y="4340"/>
                </a:lnTo>
                <a:close/>
              </a:path>
            </a:pathLst>
          </a:custGeom>
          <a:solidFill>
            <a:srgbClr val="FF3333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/>
            <a:r>
              <a:rPr lang="en-US" sz="1800" spc="-1">
                <a:latin typeface="Arial"/>
              </a:rPr>
              <a:t>Unsafe</a:t>
            </a:r>
            <a:endParaRPr/>
          </a:p>
          <a:p>
            <a:pPr algn="ctr"/>
            <a:r>
              <a:rPr lang="en-US" sz="1800" spc="-1">
                <a:latin typeface="Arial"/>
              </a:rPr>
              <a:t>States</a:t>
            </a:r>
            <a:endParaRPr/>
          </a:p>
        </p:txBody>
      </p:sp>
      <p:sp>
        <p:nvSpPr>
          <p:cNvPr id="247" name="TextShape 7"/>
          <p:cNvSpPr txBox="1"/>
          <p:nvPr/>
        </p:nvSpPr>
        <p:spPr>
          <a:xfrm>
            <a:off x="4408560" y="2834640"/>
            <a:ext cx="1332720" cy="6022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/>
            <a:r>
              <a:rPr lang="en-US" sz="1800" spc="-1">
                <a:latin typeface="Arial"/>
              </a:rPr>
              <a:t>Reachable </a:t>
            </a:r>
            <a:endParaRPr/>
          </a:p>
          <a:p>
            <a:pPr algn="ctr"/>
            <a:r>
              <a:rPr lang="en-US" sz="1800" spc="-1">
                <a:latin typeface="Arial"/>
              </a:rPr>
              <a:t>States</a:t>
            </a:r>
            <a:endParaRPr/>
          </a:p>
        </p:txBody>
      </p:sp>
      <p:sp>
        <p:nvSpPr>
          <p:cNvPr id="248" name="Line 8"/>
          <p:cNvSpPr/>
          <p:nvPr/>
        </p:nvSpPr>
        <p:spPr>
          <a:xfrm flipH="1">
            <a:off x="2909520" y="4492080"/>
            <a:ext cx="548640" cy="91440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9" name="TextShape 9"/>
          <p:cNvSpPr txBox="1"/>
          <p:nvPr/>
        </p:nvSpPr>
        <p:spPr>
          <a:xfrm>
            <a:off x="1737360" y="5486400"/>
            <a:ext cx="2361600" cy="6022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en-US" sz="1800" spc="-1">
                <a:latin typeface="Arial"/>
              </a:rPr>
              <a:t>Overapproximation of</a:t>
            </a:r>
            <a:endParaRPr/>
          </a:p>
          <a:p>
            <a:r>
              <a:rPr lang="en-US" sz="1800" spc="-1">
                <a:latin typeface="Arial"/>
              </a:rPr>
              <a:t>Reachable States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508815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Shape 1"/>
          <p:cNvSpPr txBox="1"/>
          <p:nvPr/>
        </p:nvSpPr>
        <p:spPr>
          <a:xfrm>
            <a:off x="457200" y="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Flowpipe Construction</a:t>
            </a:r>
            <a:endParaRPr/>
          </a:p>
        </p:txBody>
      </p:sp>
      <p:sp>
        <p:nvSpPr>
          <p:cNvPr id="251" name="TextShape 2"/>
          <p:cNvSpPr txBox="1"/>
          <p:nvPr/>
        </p:nvSpPr>
        <p:spPr>
          <a:xfrm>
            <a:off x="457200" y="1219320"/>
            <a:ext cx="8229240" cy="243792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Clr>
                <a:srgbClr val="FF0000"/>
              </a:buClr>
              <a:buFont typeface="Arial"/>
              <a:buChar char="•"/>
            </a:pPr>
            <a:r>
              <a:rPr lang="en-US" sz="280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Flowpipe construction</a:t>
            </a: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explores the reachable states symbolically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2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Continuous Post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2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Discrete Post</a:t>
            </a:r>
            <a:endParaRPr/>
          </a:p>
        </p:txBody>
      </p:sp>
      <p:sp>
        <p:nvSpPr>
          <p:cNvPr id="252" name="CustomShape 3"/>
          <p:cNvSpPr/>
          <p:nvPr/>
        </p:nvSpPr>
        <p:spPr>
          <a:xfrm flipV="1">
            <a:off x="1828800" y="3046680"/>
            <a:ext cx="360" cy="22856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25560">
            <a:solidFill>
              <a:srgbClr val="000000"/>
            </a:solidFill>
            <a:round/>
            <a:tailEnd type="arrow" w="med" len="med"/>
          </a:ln>
          <a:effectLst>
            <a:outerShdw dist="20160" dir="540000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3" name="CustomShape 4"/>
          <p:cNvSpPr/>
          <p:nvPr/>
        </p:nvSpPr>
        <p:spPr>
          <a:xfrm>
            <a:off x="1828800" y="5336280"/>
            <a:ext cx="5257440" cy="3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25560">
            <a:solidFill>
              <a:srgbClr val="000000"/>
            </a:solidFill>
            <a:round/>
          </a:ln>
          <a:effectLst>
            <a:outerShdw dist="20160" dir="540000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4" name="CustomShape 5"/>
          <p:cNvSpPr/>
          <p:nvPr/>
        </p:nvSpPr>
        <p:spPr>
          <a:xfrm rot="16200000">
            <a:off x="647280" y="3943440"/>
            <a:ext cx="1663560" cy="36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X (temperature)</a:t>
            </a:r>
            <a:endParaRPr/>
          </a:p>
        </p:txBody>
      </p:sp>
      <p:sp>
        <p:nvSpPr>
          <p:cNvPr id="255" name="Line 6"/>
          <p:cNvSpPr/>
          <p:nvPr/>
        </p:nvSpPr>
        <p:spPr>
          <a:xfrm>
            <a:off x="1828800" y="3278880"/>
            <a:ext cx="5181480" cy="0"/>
          </a:xfrm>
          <a:prstGeom prst="line">
            <a:avLst/>
          </a:prstGeom>
          <a:ln w="19080">
            <a:solidFill>
              <a:srgbClr val="000000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6" name="Line 7"/>
          <p:cNvSpPr/>
          <p:nvPr/>
        </p:nvSpPr>
        <p:spPr>
          <a:xfrm>
            <a:off x="1828800" y="3583800"/>
            <a:ext cx="5181480" cy="0"/>
          </a:xfrm>
          <a:prstGeom prst="line">
            <a:avLst/>
          </a:prstGeom>
          <a:ln w="22320">
            <a:solidFill>
              <a:srgbClr val="000000"/>
            </a:solidFill>
            <a:custDash>
              <a:ds d="100000" sp="1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7" name="Line 8"/>
          <p:cNvSpPr/>
          <p:nvPr/>
        </p:nvSpPr>
        <p:spPr>
          <a:xfrm>
            <a:off x="1828800" y="4269600"/>
            <a:ext cx="5181480" cy="0"/>
          </a:xfrm>
          <a:prstGeom prst="line">
            <a:avLst/>
          </a:prstGeom>
          <a:ln w="22320">
            <a:solidFill>
              <a:srgbClr val="000000"/>
            </a:solidFill>
            <a:custDash>
              <a:ds d="100000" sp="1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8" name="Line 9"/>
          <p:cNvSpPr/>
          <p:nvPr/>
        </p:nvSpPr>
        <p:spPr>
          <a:xfrm>
            <a:off x="1828800" y="4574160"/>
            <a:ext cx="5181480" cy="0"/>
          </a:xfrm>
          <a:prstGeom prst="line">
            <a:avLst/>
          </a:prstGeom>
          <a:ln w="19080">
            <a:solidFill>
              <a:srgbClr val="000000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9" name="CustomShape 10"/>
          <p:cNvSpPr/>
          <p:nvPr/>
        </p:nvSpPr>
        <p:spPr>
          <a:xfrm>
            <a:off x="1752480" y="4955400"/>
            <a:ext cx="151920" cy="151920"/>
          </a:xfrm>
          <a:prstGeom prst="ellipse">
            <a:avLst/>
          </a:prstGeom>
          <a:solidFill>
            <a:srgbClr val="000000"/>
          </a:solidFill>
          <a:ln w="2556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0" name="CustomShape 11"/>
          <p:cNvSpPr/>
          <p:nvPr/>
        </p:nvSpPr>
        <p:spPr>
          <a:xfrm>
            <a:off x="6990840" y="2471040"/>
            <a:ext cx="933480" cy="361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1" name="CustomShape 12"/>
          <p:cNvSpPr/>
          <p:nvPr/>
        </p:nvSpPr>
        <p:spPr>
          <a:xfrm>
            <a:off x="6990840" y="3083040"/>
            <a:ext cx="933480" cy="36144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 </a:t>
            </a:r>
            <a:endParaRPr/>
          </a:p>
        </p:txBody>
      </p:sp>
      <p:sp>
        <p:nvSpPr>
          <p:cNvPr id="262" name="CustomShape 13"/>
          <p:cNvSpPr/>
          <p:nvPr/>
        </p:nvSpPr>
        <p:spPr>
          <a:xfrm>
            <a:off x="7010280" y="2819520"/>
            <a:ext cx="713880" cy="361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3" name="CustomShape 14"/>
          <p:cNvSpPr/>
          <p:nvPr/>
        </p:nvSpPr>
        <p:spPr>
          <a:xfrm>
            <a:off x="7010280" y="3431520"/>
            <a:ext cx="713880" cy="36144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 </a:t>
            </a:r>
            <a:endParaRPr/>
          </a:p>
        </p:txBody>
      </p:sp>
      <p:sp>
        <p:nvSpPr>
          <p:cNvPr id="264" name="CustomShape 15"/>
          <p:cNvSpPr/>
          <p:nvPr/>
        </p:nvSpPr>
        <p:spPr>
          <a:xfrm>
            <a:off x="7019280" y="3476520"/>
            <a:ext cx="628920" cy="338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5" name="CustomShape 16"/>
          <p:cNvSpPr/>
          <p:nvPr/>
        </p:nvSpPr>
        <p:spPr>
          <a:xfrm>
            <a:off x="7019280" y="4088520"/>
            <a:ext cx="628920" cy="33804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 </a:t>
            </a:r>
            <a:endParaRPr/>
          </a:p>
        </p:txBody>
      </p:sp>
      <p:sp>
        <p:nvSpPr>
          <p:cNvPr id="266" name="CustomShape 17"/>
          <p:cNvSpPr/>
          <p:nvPr/>
        </p:nvSpPr>
        <p:spPr>
          <a:xfrm>
            <a:off x="7028280" y="3815280"/>
            <a:ext cx="848520" cy="338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7" name="CustomShape 18"/>
          <p:cNvSpPr/>
          <p:nvPr/>
        </p:nvSpPr>
        <p:spPr>
          <a:xfrm>
            <a:off x="7028280" y="4427280"/>
            <a:ext cx="848520" cy="33804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 </a:t>
            </a:r>
            <a:endParaRPr/>
          </a:p>
        </p:txBody>
      </p:sp>
      <p:sp>
        <p:nvSpPr>
          <p:cNvPr id="268" name="CustomShape 19"/>
          <p:cNvSpPr/>
          <p:nvPr/>
        </p:nvSpPr>
        <p:spPr>
          <a:xfrm>
            <a:off x="2057400" y="3278880"/>
            <a:ext cx="228240" cy="1752120"/>
          </a:xfrm>
          <a:prstGeom prst="rect">
            <a:avLst/>
          </a:prstGeom>
          <a:solidFill>
            <a:srgbClr val="FF0000">
              <a:alpha val="25000"/>
            </a:srgbClr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9" name="CustomShape 20"/>
          <p:cNvSpPr/>
          <p:nvPr/>
        </p:nvSpPr>
        <p:spPr>
          <a:xfrm>
            <a:off x="2666880" y="3278880"/>
            <a:ext cx="228240" cy="304560"/>
          </a:xfrm>
          <a:prstGeom prst="rect">
            <a:avLst/>
          </a:prstGeom>
          <a:solidFill>
            <a:srgbClr val="000000">
              <a:alpha val="25000"/>
            </a:srgbClr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0" name="CustomShape 21"/>
          <p:cNvSpPr/>
          <p:nvPr/>
        </p:nvSpPr>
        <p:spPr>
          <a:xfrm>
            <a:off x="3276720" y="3278880"/>
            <a:ext cx="228240" cy="1317240"/>
          </a:xfrm>
          <a:prstGeom prst="rect">
            <a:avLst/>
          </a:prstGeom>
          <a:solidFill>
            <a:srgbClr val="4F81BD">
              <a:alpha val="25000"/>
            </a:srgbClr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1" name="CustomShape 22"/>
          <p:cNvSpPr/>
          <p:nvPr/>
        </p:nvSpPr>
        <p:spPr>
          <a:xfrm>
            <a:off x="3886200" y="4269600"/>
            <a:ext cx="228240" cy="304560"/>
          </a:xfrm>
          <a:prstGeom prst="rect">
            <a:avLst/>
          </a:prstGeom>
          <a:solidFill>
            <a:srgbClr val="000000">
              <a:alpha val="25000"/>
            </a:srgbClr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2" name="CustomShape 23"/>
          <p:cNvSpPr/>
          <p:nvPr/>
        </p:nvSpPr>
        <p:spPr>
          <a:xfrm>
            <a:off x="4495680" y="3264120"/>
            <a:ext cx="228240" cy="1332000"/>
          </a:xfrm>
          <a:prstGeom prst="rect">
            <a:avLst/>
          </a:prstGeom>
          <a:solidFill>
            <a:srgbClr val="FF0000">
              <a:alpha val="25000"/>
            </a:srgbClr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3" name="CustomShape 24"/>
          <p:cNvSpPr/>
          <p:nvPr/>
        </p:nvSpPr>
        <p:spPr>
          <a:xfrm>
            <a:off x="5105520" y="3278880"/>
            <a:ext cx="228240" cy="304560"/>
          </a:xfrm>
          <a:prstGeom prst="rect">
            <a:avLst/>
          </a:prstGeom>
          <a:solidFill>
            <a:srgbClr val="000000">
              <a:alpha val="25000"/>
            </a:srgbClr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4" name="CustomShape 25"/>
          <p:cNvSpPr/>
          <p:nvPr/>
        </p:nvSpPr>
        <p:spPr>
          <a:xfrm>
            <a:off x="1847520" y="5348160"/>
            <a:ext cx="647640" cy="401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Post</a:t>
            </a:r>
            <a:r>
              <a:rPr lang="en-US" sz="1800" strike="noStrike" spc="-1" baseline="-2500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</a:t>
            </a:r>
            <a:endParaRPr/>
          </a:p>
        </p:txBody>
      </p:sp>
      <p:sp>
        <p:nvSpPr>
          <p:cNvPr id="275" name="CustomShape 26"/>
          <p:cNvSpPr/>
          <p:nvPr/>
        </p:nvSpPr>
        <p:spPr>
          <a:xfrm>
            <a:off x="2241360" y="5729040"/>
            <a:ext cx="1042200" cy="303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400" strike="noStrike" spc="-1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Intersection</a:t>
            </a:r>
            <a:endParaRPr/>
          </a:p>
        </p:txBody>
      </p:sp>
      <p:sp>
        <p:nvSpPr>
          <p:cNvPr id="276" name="CustomShape 27"/>
          <p:cNvSpPr/>
          <p:nvPr/>
        </p:nvSpPr>
        <p:spPr>
          <a:xfrm>
            <a:off x="3076560" y="5336280"/>
            <a:ext cx="647640" cy="401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strike="noStrike" spc="-1">
                <a:solidFill>
                  <a:srgbClr val="4F81BD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Post</a:t>
            </a:r>
            <a:r>
              <a:rPr lang="en-US" sz="1800" strike="noStrike" spc="-1" baseline="-25000">
                <a:solidFill>
                  <a:srgbClr val="4F81BD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</a:t>
            </a:r>
            <a:endParaRPr/>
          </a:p>
        </p:txBody>
      </p:sp>
      <p:sp>
        <p:nvSpPr>
          <p:cNvPr id="277" name="CustomShape 28"/>
          <p:cNvSpPr/>
          <p:nvPr/>
        </p:nvSpPr>
        <p:spPr>
          <a:xfrm>
            <a:off x="5715000" y="3278880"/>
            <a:ext cx="228240" cy="1317240"/>
          </a:xfrm>
          <a:prstGeom prst="rect">
            <a:avLst/>
          </a:prstGeom>
          <a:solidFill>
            <a:srgbClr val="4F81BD">
              <a:alpha val="25000"/>
            </a:srgbClr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8" name="CustomShape 29"/>
          <p:cNvSpPr/>
          <p:nvPr/>
        </p:nvSpPr>
        <p:spPr>
          <a:xfrm>
            <a:off x="3460680" y="5729040"/>
            <a:ext cx="1042200" cy="303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400" strike="noStrike" spc="-1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Intersection</a:t>
            </a:r>
            <a:endParaRPr/>
          </a:p>
        </p:txBody>
      </p:sp>
      <p:sp>
        <p:nvSpPr>
          <p:cNvPr id="279" name="CustomShape 30"/>
          <p:cNvSpPr/>
          <p:nvPr/>
        </p:nvSpPr>
        <p:spPr>
          <a:xfrm>
            <a:off x="4295520" y="5348160"/>
            <a:ext cx="647640" cy="401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Post</a:t>
            </a:r>
            <a:r>
              <a:rPr lang="en-US" sz="1800" strike="noStrike" spc="-1" baseline="-2500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</a:t>
            </a:r>
            <a:endParaRPr/>
          </a:p>
        </p:txBody>
      </p:sp>
      <p:sp>
        <p:nvSpPr>
          <p:cNvPr id="280" name="CustomShape 31"/>
          <p:cNvSpPr/>
          <p:nvPr/>
        </p:nvSpPr>
        <p:spPr>
          <a:xfrm>
            <a:off x="5514840" y="5336280"/>
            <a:ext cx="647640" cy="401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strike="noStrike" spc="-1">
                <a:solidFill>
                  <a:srgbClr val="4F81BD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Post</a:t>
            </a:r>
            <a:r>
              <a:rPr lang="en-US" sz="1800" strike="noStrike" spc="-1" baseline="-25000">
                <a:solidFill>
                  <a:srgbClr val="4F81BD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</a:t>
            </a:r>
            <a:endParaRPr/>
          </a:p>
        </p:txBody>
      </p:sp>
      <p:sp>
        <p:nvSpPr>
          <p:cNvPr id="281" name="CustomShape 32"/>
          <p:cNvSpPr/>
          <p:nvPr/>
        </p:nvSpPr>
        <p:spPr>
          <a:xfrm>
            <a:off x="4717440" y="5717520"/>
            <a:ext cx="1042200" cy="303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400" strike="noStrike" spc="-1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Intersection</a:t>
            </a:r>
            <a:endParaRPr/>
          </a:p>
        </p:txBody>
      </p:sp>
      <p:sp>
        <p:nvSpPr>
          <p:cNvPr id="282" name="CustomShape 33"/>
          <p:cNvSpPr/>
          <p:nvPr/>
        </p:nvSpPr>
        <p:spPr>
          <a:xfrm>
            <a:off x="6402600" y="5517360"/>
            <a:ext cx="33948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strike="noStrike" spc="-1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…</a:t>
            </a:r>
            <a:endParaRPr/>
          </a:p>
        </p:txBody>
      </p:sp>
      <p:sp>
        <p:nvSpPr>
          <p:cNvPr id="283" name="CustomShape 34"/>
          <p:cNvSpPr/>
          <p:nvPr/>
        </p:nvSpPr>
        <p:spPr>
          <a:xfrm flipV="1">
            <a:off x="2762640" y="3793320"/>
            <a:ext cx="360" cy="19353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9360">
            <a:solidFill>
              <a:srgbClr val="000000"/>
            </a:solidFill>
            <a:round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4" name="CustomShape 35"/>
          <p:cNvSpPr/>
          <p:nvPr/>
        </p:nvSpPr>
        <p:spPr>
          <a:xfrm flipV="1">
            <a:off x="3981600" y="4723200"/>
            <a:ext cx="360" cy="10018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9360">
            <a:solidFill>
              <a:srgbClr val="000000"/>
            </a:solidFill>
            <a:round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5" name="CustomShape 36"/>
          <p:cNvSpPr/>
          <p:nvPr/>
        </p:nvSpPr>
        <p:spPr>
          <a:xfrm flipH="1" flipV="1">
            <a:off x="5216040" y="3767040"/>
            <a:ext cx="18360" cy="19465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9360">
            <a:solidFill>
              <a:srgbClr val="000000"/>
            </a:solidFill>
            <a:round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6" name="CustomShape 37"/>
          <p:cNvSpPr/>
          <p:nvPr/>
        </p:nvSpPr>
        <p:spPr>
          <a:xfrm>
            <a:off x="3367800" y="6174720"/>
            <a:ext cx="312444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Computation Steps</a:t>
            </a:r>
            <a:endParaRPr/>
          </a:p>
        </p:txBody>
      </p:sp>
      <p:sp>
        <p:nvSpPr>
          <p:cNvPr id="287" name="CustomShape 38"/>
          <p:cNvSpPr/>
          <p:nvPr/>
        </p:nvSpPr>
        <p:spPr>
          <a:xfrm flipV="1">
            <a:off x="2171880" y="5107680"/>
            <a:ext cx="360" cy="2397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9360">
            <a:solidFill>
              <a:srgbClr val="000000"/>
            </a:solidFill>
            <a:round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8" name="CustomShape 39"/>
          <p:cNvSpPr/>
          <p:nvPr/>
        </p:nvSpPr>
        <p:spPr>
          <a:xfrm flipH="1" flipV="1">
            <a:off x="3390840" y="4726800"/>
            <a:ext cx="9360" cy="6091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9360">
            <a:solidFill>
              <a:srgbClr val="000000"/>
            </a:solidFill>
            <a:round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9" name="CustomShape 40"/>
          <p:cNvSpPr/>
          <p:nvPr/>
        </p:nvSpPr>
        <p:spPr>
          <a:xfrm flipV="1">
            <a:off x="4619880" y="4723200"/>
            <a:ext cx="360" cy="6210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9360">
            <a:solidFill>
              <a:srgbClr val="000000"/>
            </a:solidFill>
            <a:round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90" name="CustomShape 41"/>
          <p:cNvSpPr/>
          <p:nvPr/>
        </p:nvSpPr>
        <p:spPr>
          <a:xfrm flipH="1" flipV="1">
            <a:off x="5828760" y="4726800"/>
            <a:ext cx="10080" cy="6091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9360">
            <a:solidFill>
              <a:srgbClr val="000000"/>
            </a:solidFill>
            <a:round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  <p:extLst>
      <p:ext uri="{BB962C8B-B14F-4D97-AF65-F5344CB8AC3E}">
        <p14:creationId xmlns:p14="http://schemas.microsoft.com/office/powerpoint/2010/main" val="2634776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TextShape 1"/>
          <p:cNvSpPr txBox="1"/>
          <p:nvPr/>
        </p:nvSpPr>
        <p:spPr>
          <a:xfrm>
            <a:off x="457200" y="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Continuous Post</a:t>
            </a:r>
            <a:endParaRPr/>
          </a:p>
        </p:txBody>
      </p:sp>
      <p:sp>
        <p:nvSpPr>
          <p:cNvPr id="292" name="TextShape 2"/>
          <p:cNvSpPr txBox="1"/>
          <p:nvPr/>
        </p:nvSpPr>
        <p:spPr>
          <a:xfrm>
            <a:off x="469440" y="1202400"/>
            <a:ext cx="8534160" cy="243792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6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Track sets of states at different instants in time</a:t>
            </a:r>
            <a:endParaRPr/>
          </a:p>
        </p:txBody>
      </p:sp>
      <p:pic>
        <p:nvPicPr>
          <p:cNvPr id="293" name="Picture 39"/>
          <p:cNvPicPr/>
          <p:nvPr/>
        </p:nvPicPr>
        <p:blipFill>
          <a:blip r:embed="rId2"/>
          <a:stretch/>
        </p:blipFill>
        <p:spPr>
          <a:xfrm>
            <a:off x="2651760" y="3006360"/>
            <a:ext cx="3546720" cy="3485880"/>
          </a:xfrm>
          <a:prstGeom prst="rect">
            <a:avLst/>
          </a:prstGeom>
          <a:ln>
            <a:noFill/>
          </a:ln>
        </p:spPr>
      </p:pic>
      <p:pic>
        <p:nvPicPr>
          <p:cNvPr id="294" name="Picture 40"/>
          <p:cNvPicPr/>
          <p:nvPr/>
        </p:nvPicPr>
        <p:blipFill>
          <a:blip r:embed="rId3"/>
          <a:stretch/>
        </p:blipFill>
        <p:spPr>
          <a:xfrm>
            <a:off x="3108960" y="2072880"/>
            <a:ext cx="2859120" cy="761760"/>
          </a:xfrm>
          <a:prstGeom prst="rect">
            <a:avLst/>
          </a:prstGeom>
          <a:ln>
            <a:noFill/>
          </a:ln>
        </p:spPr>
      </p:pic>
      <p:sp>
        <p:nvSpPr>
          <p:cNvPr id="295" name="CustomShape 3"/>
          <p:cNvSpPr/>
          <p:nvPr/>
        </p:nvSpPr>
        <p:spPr>
          <a:xfrm>
            <a:off x="2651760" y="6477120"/>
            <a:ext cx="390132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Continuous Post Operation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999326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" name="Picture 39"/>
          <p:cNvPicPr/>
          <p:nvPr/>
        </p:nvPicPr>
        <p:blipFill>
          <a:blip r:embed="rId2"/>
          <a:stretch/>
        </p:blipFill>
        <p:spPr>
          <a:xfrm>
            <a:off x="2651400" y="2539341"/>
            <a:ext cx="3546720" cy="3485880"/>
          </a:xfrm>
          <a:prstGeom prst="rect">
            <a:avLst/>
          </a:prstGeom>
          <a:ln>
            <a:noFill/>
          </a:ln>
        </p:spPr>
      </p:pic>
      <p:sp>
        <p:nvSpPr>
          <p:cNvPr id="297" name="TextShape 1"/>
          <p:cNvSpPr txBox="1"/>
          <p:nvPr/>
        </p:nvSpPr>
        <p:spPr>
          <a:xfrm>
            <a:off x="457200" y="-7632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Intersection</a:t>
            </a:r>
            <a:endParaRPr/>
          </a:p>
        </p:txBody>
      </p:sp>
      <p:sp>
        <p:nvSpPr>
          <p:cNvPr id="298" name="TextShape 2"/>
          <p:cNvSpPr txBox="1"/>
          <p:nvPr/>
        </p:nvSpPr>
        <p:spPr>
          <a:xfrm>
            <a:off x="577440" y="1050120"/>
            <a:ext cx="8534160" cy="243792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6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Tracked states get </a:t>
            </a:r>
            <a:r>
              <a:rPr lang="en-US" sz="260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overapproximated</a:t>
            </a:r>
            <a:r>
              <a:rPr lang="en-US" sz="26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when performing intersection </a:t>
            </a:r>
            <a:r>
              <a:rPr lang="en-US" sz="260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operations</a:t>
            </a:r>
            <a:endParaRPr dirty="0"/>
          </a:p>
          <a:p>
            <a:pPr marL="743040" lvl="1" indent="-285480">
              <a:lnSpc>
                <a:spcPct val="100000"/>
              </a:lnSpc>
              <a:buFont typeface="Arial"/>
              <a:buChar char="–"/>
            </a:pPr>
            <a:r>
              <a:rPr lang="en-US" sz="26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Typically adds </a:t>
            </a:r>
            <a:r>
              <a:rPr lang="en-US" sz="2600" i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some</a:t>
            </a:r>
            <a:r>
              <a:rPr lang="en-US" sz="26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error</a:t>
            </a:r>
            <a:endParaRPr dirty="0"/>
          </a:p>
        </p:txBody>
      </p:sp>
      <p:sp>
        <p:nvSpPr>
          <p:cNvPr id="299" name="CustomShape 3"/>
          <p:cNvSpPr/>
          <p:nvPr/>
        </p:nvSpPr>
        <p:spPr>
          <a:xfrm rot="3295200">
            <a:off x="4069440" y="4104981"/>
            <a:ext cx="569880" cy="2062800"/>
          </a:xfrm>
          <a:prstGeom prst="rect">
            <a:avLst/>
          </a:prstGeom>
          <a:solidFill>
            <a:srgbClr val="000000">
              <a:alpha val="25000"/>
            </a:srgbClr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00" name="CustomShape 4"/>
          <p:cNvSpPr/>
          <p:nvPr/>
        </p:nvSpPr>
        <p:spPr>
          <a:xfrm>
            <a:off x="1737360" y="6010461"/>
            <a:ext cx="475488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Overapproximation for Intersection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0545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TextShape 1"/>
          <p:cNvSpPr txBox="1"/>
          <p:nvPr/>
        </p:nvSpPr>
        <p:spPr>
          <a:xfrm>
            <a:off x="457560" y="460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Periodic Control System Models</a:t>
            </a:r>
            <a:endParaRPr/>
          </a:p>
        </p:txBody>
      </p:sp>
      <p:sp>
        <p:nvSpPr>
          <p:cNvPr id="304" name="TextShape 2"/>
          <p:cNvSpPr txBox="1"/>
          <p:nvPr/>
        </p:nvSpPr>
        <p:spPr>
          <a:xfrm>
            <a:off x="457200" y="13716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Apply a digital controller to a physical system</a:t>
            </a:r>
            <a:endParaRPr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Depending on the implementation, different hybrid automaton representation</a:t>
            </a:r>
            <a:endParaRPr/>
          </a:p>
        </p:txBody>
      </p:sp>
      <p:sp>
        <p:nvSpPr>
          <p:cNvPr id="305" name="CustomShape 3"/>
          <p:cNvSpPr/>
          <p:nvPr/>
        </p:nvSpPr>
        <p:spPr>
          <a:xfrm>
            <a:off x="730080" y="6195960"/>
            <a:ext cx="227088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Strictly Periodic</a:t>
            </a:r>
            <a:endParaRPr/>
          </a:p>
        </p:txBody>
      </p:sp>
      <p:sp>
        <p:nvSpPr>
          <p:cNvPr id="306" name="CustomShape 4"/>
          <p:cNvSpPr/>
          <p:nvPr/>
        </p:nvSpPr>
        <p:spPr>
          <a:xfrm>
            <a:off x="5186880" y="6400800"/>
            <a:ext cx="224928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Real-time Scheduled*</a:t>
            </a:r>
            <a:endParaRPr/>
          </a:p>
        </p:txBody>
      </p:sp>
      <p:pic>
        <p:nvPicPr>
          <p:cNvPr id="307" name="Picture 306"/>
          <p:cNvPicPr/>
          <p:nvPr/>
        </p:nvPicPr>
        <p:blipFill>
          <a:blip r:embed="rId2"/>
          <a:stretch/>
        </p:blipFill>
        <p:spPr>
          <a:xfrm>
            <a:off x="518400" y="3163680"/>
            <a:ext cx="2496600" cy="2910240"/>
          </a:xfrm>
          <a:prstGeom prst="rect">
            <a:avLst/>
          </a:prstGeom>
          <a:ln>
            <a:noFill/>
          </a:ln>
        </p:spPr>
      </p:pic>
      <p:pic>
        <p:nvPicPr>
          <p:cNvPr id="308" name="Picture 307"/>
          <p:cNvPicPr/>
          <p:nvPr/>
        </p:nvPicPr>
        <p:blipFill>
          <a:blip r:embed="rId3"/>
          <a:stretch/>
        </p:blipFill>
        <p:spPr>
          <a:xfrm>
            <a:off x="3474720" y="3749040"/>
            <a:ext cx="5483520" cy="246888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42238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TextShape 1"/>
          <p:cNvSpPr txBox="1"/>
          <p:nvPr/>
        </p:nvSpPr>
        <p:spPr>
          <a:xfrm>
            <a:off x="457200" y="-1332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Periodic Control System Reachability</a:t>
            </a:r>
            <a:endParaRPr/>
          </a:p>
        </p:txBody>
      </p:sp>
      <p:sp>
        <p:nvSpPr>
          <p:cNvPr id="310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Reachability tools experience error on each discrete transition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Periodic control systems have lots of discrete transitions</a:t>
            </a:r>
            <a:endParaRPr/>
          </a:p>
          <a:p>
            <a:pPr marL="743040" lvl="1" indent="-285480">
              <a:lnSpc>
                <a:spcPct val="100000"/>
              </a:lnSpc>
              <a:buFont typeface="Arial"/>
              <a:buChar char="–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Controller may run tens or hundreds of times per second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465646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TextShape 1"/>
          <p:cNvSpPr txBox="1"/>
          <p:nvPr/>
        </p:nvSpPr>
        <p:spPr>
          <a:xfrm>
            <a:off x="457200" y="-1522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Example</a:t>
            </a:r>
            <a:endParaRPr/>
          </a:p>
        </p:txBody>
      </p:sp>
      <p:sp>
        <p:nvSpPr>
          <p:cNvPr id="312" name="TextShape 2"/>
          <p:cNvSpPr txBox="1"/>
          <p:nvPr/>
        </p:nvSpPr>
        <p:spPr>
          <a:xfrm>
            <a:off x="182880" y="1018080"/>
            <a:ext cx="873216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Simple 1-d system: point moving along a line</a:t>
            </a:r>
            <a:endParaRPr/>
          </a:p>
          <a:p>
            <a:pPr marL="743040" lvl="1" indent="-285480">
              <a:lnSpc>
                <a:spcPct val="100000"/>
              </a:lnSpc>
              <a:buFont typeface="Arial"/>
              <a:buChar char="–"/>
            </a:pPr>
            <a:r>
              <a:rPr lang="en-US" sz="2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x’= vel    vel’ = accel   (accel set by PD-controller)</a:t>
            </a:r>
            <a:endParaRPr/>
          </a:p>
          <a:p>
            <a:pPr marL="743040" lvl="1" indent="-285480">
              <a:lnSpc>
                <a:spcPct val="100000"/>
              </a:lnSpc>
              <a:buFont typeface="Arial"/>
              <a:buChar char="–"/>
            </a:pPr>
            <a:r>
              <a:rPr lang="en-US" sz="2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Controlled at 200 Hz (T=0.005)</a:t>
            </a:r>
            <a:endParaRPr/>
          </a:p>
          <a:p>
            <a:pPr marL="743040" lvl="1" indent="-285480">
              <a:lnSpc>
                <a:spcPct val="100000"/>
              </a:lnSpc>
              <a:buFont typeface="Arial"/>
              <a:buChar char="–"/>
            </a:pPr>
            <a:r>
              <a:rPr lang="en-US" sz="2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Reachability from x=[0,0.1]</a:t>
            </a:r>
            <a:endParaRPr/>
          </a:p>
        </p:txBody>
      </p:sp>
      <p:sp>
        <p:nvSpPr>
          <p:cNvPr id="313" name="CustomShape 3"/>
          <p:cNvSpPr/>
          <p:nvPr/>
        </p:nvSpPr>
        <p:spPr>
          <a:xfrm>
            <a:off x="538560" y="6172200"/>
            <a:ext cx="7848360" cy="516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“SpaceEx: Scalable Verification of Hybrid Systems ”, Frehse et al., CAV 2011</a:t>
            </a:r>
            <a:endParaRPr/>
          </a:p>
          <a:p>
            <a:pPr>
              <a:lnSpc>
                <a:spcPct val="100000"/>
              </a:lnSpc>
            </a:pPr>
            <a:r>
              <a:rPr lang="en-US" sz="1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“Flow*: An Analyzer for Non-Linear Hybrid Systems”, Chen et al., CAV 2013</a:t>
            </a:r>
            <a:endParaRPr/>
          </a:p>
        </p:txBody>
      </p:sp>
      <p:pic>
        <p:nvPicPr>
          <p:cNvPr id="314" name="Picture 313"/>
          <p:cNvPicPr/>
          <p:nvPr/>
        </p:nvPicPr>
        <p:blipFill>
          <a:blip r:embed="rId2"/>
          <a:stretch/>
        </p:blipFill>
        <p:spPr>
          <a:xfrm>
            <a:off x="0" y="2926080"/>
            <a:ext cx="9143640" cy="262044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80670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TextShape 1"/>
          <p:cNvSpPr txBox="1"/>
          <p:nvPr/>
        </p:nvSpPr>
        <p:spPr>
          <a:xfrm>
            <a:off x="457200" y="22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6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Continuization of a Sine Wave</a:t>
            </a:r>
            <a:endParaRPr/>
          </a:p>
        </p:txBody>
      </p:sp>
      <p:sp>
        <p:nvSpPr>
          <p:cNvPr id="321" name="TextShape 2"/>
          <p:cNvSpPr txBox="1"/>
          <p:nvPr/>
        </p:nvSpPr>
        <p:spPr>
          <a:xfrm>
            <a:off x="457200" y="13716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i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controller_update</a:t>
            </a: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(t) = </a:t>
            </a:r>
            <a:r>
              <a:rPr lang="en-US" sz="2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sin</a:t>
            </a: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(t)</a:t>
            </a:r>
            <a:endParaRPr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 in [0, π]</a:t>
            </a:r>
            <a:endParaRPr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Controller period, T = 0.2   </a:t>
            </a:r>
            <a:endParaRPr/>
          </a:p>
        </p:txBody>
      </p:sp>
      <p:pic>
        <p:nvPicPr>
          <p:cNvPr id="322" name="Picture 3"/>
          <p:cNvPicPr/>
          <p:nvPr/>
        </p:nvPicPr>
        <p:blipFill>
          <a:blip r:embed="rId2"/>
          <a:stretch/>
        </p:blipFill>
        <p:spPr>
          <a:xfrm>
            <a:off x="2361960" y="3397680"/>
            <a:ext cx="4952880" cy="3378600"/>
          </a:xfrm>
          <a:prstGeom prst="rect">
            <a:avLst/>
          </a:prstGeom>
          <a:ln>
            <a:noFill/>
          </a:ln>
        </p:spPr>
      </p:pic>
      <p:sp>
        <p:nvSpPr>
          <p:cNvPr id="323" name="CustomShape 3"/>
          <p:cNvSpPr/>
          <p:nvPr/>
        </p:nvSpPr>
        <p:spPr>
          <a:xfrm>
            <a:off x="2067120" y="4826880"/>
            <a:ext cx="365760" cy="27432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  <p:extLst>
      <p:ext uri="{BB962C8B-B14F-4D97-AF65-F5344CB8AC3E}">
        <p14:creationId xmlns:p14="http://schemas.microsoft.com/office/powerpoint/2010/main" val="3926462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TextShape 1"/>
          <p:cNvSpPr txBox="1"/>
          <p:nvPr/>
        </p:nvSpPr>
        <p:spPr>
          <a:xfrm>
            <a:off x="457200" y="-1332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Process for Sine Wave Example</a:t>
            </a:r>
            <a:endParaRPr/>
          </a:p>
        </p:txBody>
      </p:sp>
      <p:sp>
        <p:nvSpPr>
          <p:cNvPr id="325" name="TextShape 2"/>
          <p:cNvSpPr txBox="1"/>
          <p:nvPr/>
        </p:nvSpPr>
        <p:spPr>
          <a:xfrm>
            <a:off x="457200" y="13716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514440" indent="-514080">
              <a:lnSpc>
                <a:spcPct val="100000"/>
              </a:lnSpc>
              <a:buFont typeface="StarSymbol"/>
              <a:buAutoNum type="arabicPeriod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Derivative of </a:t>
            </a:r>
            <a:r>
              <a:rPr lang="en-US" sz="2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sin</a:t>
            </a: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(t) is </a:t>
            </a:r>
            <a:r>
              <a:rPr lang="en-US" sz="2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cos</a:t>
            </a: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(t)</a:t>
            </a:r>
            <a:endParaRPr/>
          </a:p>
          <a:p>
            <a:pPr marL="514440" indent="-514080">
              <a:lnSpc>
                <a:spcPct val="100000"/>
              </a:lnSpc>
              <a:buFont typeface="StarSymbol"/>
              <a:buAutoNum type="arabicPeriod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Bound on </a:t>
            </a:r>
            <a:r>
              <a:rPr lang="en-US" sz="2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cos</a:t>
            </a: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(t) from 0 to π is K=[-1, 1]</a:t>
            </a:r>
            <a:endParaRPr/>
          </a:p>
          <a:p>
            <a:pPr marL="514440" indent="-514080">
              <a:lnSpc>
                <a:spcPct val="100000"/>
              </a:lnSpc>
              <a:buFont typeface="StarSymbol"/>
              <a:buAutoNum type="arabicPeriod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Maximum deviation is [-T, 0] * K 
= [-0.2, 0] * [-1, 1] = [-0.2, 0.2]</a:t>
            </a:r>
            <a:endParaRPr/>
          </a:p>
        </p:txBody>
      </p:sp>
      <p:pic>
        <p:nvPicPr>
          <p:cNvPr id="326" name="Picture 3"/>
          <p:cNvPicPr/>
          <p:nvPr/>
        </p:nvPicPr>
        <p:blipFill>
          <a:blip r:embed="rId2"/>
          <a:stretch/>
        </p:blipFill>
        <p:spPr>
          <a:xfrm>
            <a:off x="2362320" y="3397680"/>
            <a:ext cx="4952880" cy="3378600"/>
          </a:xfrm>
          <a:prstGeom prst="rect">
            <a:avLst/>
          </a:prstGeom>
          <a:ln>
            <a:noFill/>
          </a:ln>
        </p:spPr>
      </p:pic>
      <p:sp>
        <p:nvSpPr>
          <p:cNvPr id="327" name="CustomShape 3"/>
          <p:cNvSpPr/>
          <p:nvPr/>
        </p:nvSpPr>
        <p:spPr>
          <a:xfrm>
            <a:off x="2067120" y="4826880"/>
            <a:ext cx="365760" cy="27432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  <p:extLst>
      <p:ext uri="{BB962C8B-B14F-4D97-AF65-F5344CB8AC3E}">
        <p14:creationId xmlns:p14="http://schemas.microsoft.com/office/powerpoint/2010/main" val="2819947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TextShape 1"/>
          <p:cNvSpPr txBox="1"/>
          <p:nvPr/>
        </p:nvSpPr>
        <p:spPr>
          <a:xfrm>
            <a:off x="409680" y="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Local Analysis Domains - Example</a:t>
            </a:r>
            <a:endParaRPr/>
          </a:p>
        </p:txBody>
      </p:sp>
      <p:pic>
        <p:nvPicPr>
          <p:cNvPr id="329" name="Picture 2"/>
          <p:cNvPicPr/>
          <p:nvPr/>
        </p:nvPicPr>
        <p:blipFill>
          <a:blip r:embed="rId2"/>
          <a:stretch/>
        </p:blipFill>
        <p:spPr>
          <a:xfrm>
            <a:off x="1523880" y="2087640"/>
            <a:ext cx="6522840" cy="4602600"/>
          </a:xfrm>
          <a:prstGeom prst="rect">
            <a:avLst/>
          </a:prstGeom>
          <a:ln>
            <a:noFill/>
          </a:ln>
        </p:spPr>
      </p:pic>
      <p:sp>
        <p:nvSpPr>
          <p:cNvPr id="330" name="TextShape 2"/>
          <p:cNvSpPr txBox="1"/>
          <p:nvPr/>
        </p:nvSpPr>
        <p:spPr>
          <a:xfrm>
            <a:off x="533520" y="99072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Bound in each domain is [-T, 0] * K</a:t>
            </a:r>
            <a:r>
              <a:rPr lang="en-US" sz="2800" strike="noStrike" spc="-1" baseline="-2500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i</a:t>
            </a:r>
            <a:endParaRPr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Domains overlap by T = 0.2 (why?)
</a:t>
            </a:r>
            <a:r>
              <a:rPr lang="en-US" sz="2800" spc="-1">
                <a:latin typeface="Calibri"/>
              </a:rPr>
              <a:t> </a:t>
            </a:r>
            <a:endParaRPr/>
          </a:p>
        </p:txBody>
      </p:sp>
      <p:sp>
        <p:nvSpPr>
          <p:cNvPr id="331" name="CustomShape 3"/>
          <p:cNvSpPr/>
          <p:nvPr/>
        </p:nvSpPr>
        <p:spPr>
          <a:xfrm>
            <a:off x="1239120" y="4214880"/>
            <a:ext cx="365760" cy="27432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  <p:extLst>
      <p:ext uri="{BB962C8B-B14F-4D97-AF65-F5344CB8AC3E}">
        <p14:creationId xmlns:p14="http://schemas.microsoft.com/office/powerpoint/2010/main" val="1552613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582" y="3976548"/>
            <a:ext cx="3308245" cy="264659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5813" y="1439333"/>
                <a:ext cx="4516188" cy="4737630"/>
              </a:xfrm>
            </p:spPr>
            <p:txBody>
              <a:bodyPr>
                <a:normAutofit/>
              </a:bodyPr>
              <a:lstStyle/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000" dirty="0" smtClean="0"/>
                  <a:t>Buck-converter </a:t>
                </a:r>
                <a14:m>
                  <m:oMath xmlns:m="http://schemas.openxmlformats.org/officeDocument/2006/math">
                    <m:r>
                      <a:rPr lang="en-US" sz="2000" b="1" i="1">
                        <a:latin typeface="Cambria Math" panose="02040503050406030204" pitchFamily="18" charset="0"/>
                      </a:rPr>
                      <m:t>𝓐</m:t>
                    </m:r>
                  </m:oMath>
                </a14:m>
                <a:r>
                  <a:rPr lang="en-US" sz="2000" dirty="0"/>
                  <a:t>: 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  <m:r>
                      <a:rPr lang="en-US" sz="2000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𝜎</m:t>
                        </m:r>
                      </m:sub>
                    </m:sSub>
                    <m:r>
                      <a:rPr lang="en-US" sz="20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𝜎</m:t>
                        </m:r>
                      </m:sub>
                    </m:sSub>
                    <m:r>
                      <a:rPr lang="en-US" sz="2000" i="1">
                        <a:latin typeface="Cambria Math"/>
                      </a:rPr>
                      <m:t> </m:t>
                    </m:r>
                  </m:oMath>
                </a14:m>
                <a:endParaRPr lang="en-US" sz="2000" i="1" dirty="0">
                  <a:latin typeface="Cambria Math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∈</m:t>
                    </m:r>
                    <m:sSup>
                      <m:sSupPr>
                        <m:ctrlP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sz="200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𝜎</m:t>
                        </m:r>
                      </m:sub>
                    </m:sSub>
                  </m:oMath>
                </a14:m>
                <a:r>
                  <a:rPr lang="en-US" sz="2000" dirty="0"/>
                  <a:t> interval matrix,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𝜎</m:t>
                        </m:r>
                      </m:sub>
                    </m:sSub>
                  </m:oMath>
                </a14:m>
                <a:r>
                  <a:rPr lang="en-US" sz="2000" dirty="0"/>
                  <a:t> input interval vector</a:t>
                </a:r>
                <a:endParaRPr lang="en-US" sz="2000" i="1" dirty="0">
                  <a:latin typeface="Cambria Math" panose="02040503050406030204" pitchFamily="18" charset="0"/>
                </a:endParaRP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𝐼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⊆</m:t>
                    </m:r>
                    <m:sSup>
                      <m:sSupPr>
                        <m:ctrlP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sz="2000" dirty="0"/>
                  <a:t> set of initial states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⊆</m:t>
                      </m:r>
                      <m:sSup>
                        <m:sSupPr>
                          <m:ctrlP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en-US" sz="800" dirty="0"/>
              </a:p>
              <a:p>
                <a:pPr marL="0" indent="0">
                  <a:buNone/>
                </a:pPr>
                <a:endParaRPr lang="en-US" sz="8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5813" y="1439333"/>
                <a:ext cx="4516188" cy="4737630"/>
              </a:xfrm>
              <a:blipFill rotWithShape="0">
                <a:blip r:embed="rId3"/>
                <a:stretch>
                  <a:fillRect l="-1350" t="-6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9479" y="3942256"/>
            <a:ext cx="3335993" cy="2668793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55599" y="0"/>
            <a:ext cx="8527143" cy="1325563"/>
          </a:xfrm>
        </p:spPr>
        <p:txBody>
          <a:bodyPr/>
          <a:lstStyle/>
          <a:p>
            <a:r>
              <a:rPr lang="en-US" dirty="0" smtClean="0"/>
              <a:t>Reachability Analysis of Power Electronics with Non-Deterministic Parameters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4438" y="3808148"/>
            <a:ext cx="13434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prstClr val="black"/>
                </a:solidFill>
              </a:rPr>
              <a:t>Startup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43181" y="3791882"/>
            <a:ext cx="17432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prstClr val="black"/>
                </a:solidFill>
              </a:rPr>
              <a:t>Steady State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626873" y="5264538"/>
            <a:ext cx="25357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Reachability computation reached fixed point: </a:t>
            </a:r>
            <a:r>
              <a:rPr lang="en-US" i="1" dirty="0" smtClean="0">
                <a:solidFill>
                  <a:prstClr val="black"/>
                </a:solidFill>
              </a:rPr>
              <a:t>unbounded time</a:t>
            </a:r>
            <a:r>
              <a:rPr lang="en-US" dirty="0" smtClean="0">
                <a:solidFill>
                  <a:prstClr val="black"/>
                </a:solidFill>
              </a:rPr>
              <a:t> verification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4600531" y="727089"/>
                <a:ext cx="4572000" cy="259866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L="342900" lvl="1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0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eqArr>
                            <m:eqArrPr>
                              <m:ctrlPr>
                                <a:rPr lang="en-US" sz="20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sSub>
                                <m:sSubPr>
                                  <m:ctrlPr>
                                    <a:rPr lang="en-US" sz="20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𝐿</m:t>
                                  </m:r>
                                </m:sub>
                              </m:sSub>
                            </m:e>
                            <m:e>
                              <m:sSub>
                                <m:sSubPr>
                                  <m:ctrlPr>
                                    <a:rPr lang="en-US" sz="20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solidFill>
                                        <a:prstClr val="black"/>
                                      </a:solidFill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sub>
                              </m:sSub>
                            </m:e>
                          </m:eqArr>
                          <m:r>
                            <a:rPr lang="en-US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d>
                      <m:r>
                        <a:rPr lang="en-US" sz="20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US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en-US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r>
                        <a:rPr lang="en-US" sz="20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en-US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𝑜</m:t>
                          </m:r>
                        </m:sub>
                      </m:sSub>
                      <m:r>
                        <a:rPr lang="en-US" sz="2000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000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000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2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2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𝐿</m:t>
                                    </m:r>
                                  </m:den>
                                </m:f>
                              </m:e>
                            </m:mr>
                            <m:mr>
                              <m:e>
                                <m:f>
                                  <m:fPr>
                                    <m:ctrlPr>
                                      <a:rPr lang="en-US" sz="2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2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𝐶</m:t>
                                    </m:r>
                                  </m:den>
                                </m:f>
                              </m:e>
                              <m:e>
                                <m:r>
                                  <a:rPr lang="en-US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2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2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𝑅𝐶</m:t>
                                    </m:r>
                                  </m:den>
                                </m:f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000" dirty="0">
                  <a:solidFill>
                    <a:prstClr val="black"/>
                  </a:solidFill>
                </a:endParaRPr>
              </a:p>
              <a:p>
                <a:pPr marL="342900" lvl="1"/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  <m:r>
                      <a:rPr 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eqArr>
                          <m:eqArrPr>
                            <m:ctrlPr>
                              <a:rPr lang="en-US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f>
                              <m:fPr>
                                <m:ctrlPr>
                                  <a:rPr lang="en-US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sz="2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𝑉</m:t>
                                    </m:r>
                                  </m:e>
                                  <m:sub>
                                    <m:r>
                                      <a:rPr lang="en-US" sz="2000" i="1">
                                        <a:solidFill>
                                          <a:prstClr val="black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US" sz="2000" i="1">
                                    <a:solidFill>
                                      <a:prstClr val="black"/>
                                    </a:solidFill>
                                    <a:latin typeface="Cambria Math" panose="02040503050406030204" pitchFamily="18" charset="0"/>
                                  </a:rPr>
                                  <m:t>𝐿</m:t>
                                </m:r>
                              </m:den>
                            </m:f>
                          </m:e>
                          <m:e>
                            <m:r>
                              <a:rPr lang="en-US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</m:eqArr>
                        <m:r>
                          <a:rPr 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</m:oMath>
                </a14:m>
                <a:r>
                  <a:rPr lang="en-US" sz="2000" dirty="0">
                    <a:solidFill>
                      <a:prstClr val="black"/>
                    </a:solidFill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𝐵</m:t>
                        </m:r>
                      </m:e>
                      <m:sub>
                        <m:r>
                          <a:rPr 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𝑜</m:t>
                        </m:r>
                      </m:sub>
                    </m:sSub>
                    <m:r>
                      <a:rPr 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eqArr>
                          <m:eqArrPr>
                            <m:ctrlPr>
                              <a:rPr lang="en-US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  <m:e>
                            <m:r>
                              <a:rPr lang="en-US" sz="20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e>
                        </m:eqArr>
                        <m:r>
                          <a:rPr 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</m:oMath>
                </a14:m>
                <a:endParaRPr lang="en-US" sz="2000" dirty="0">
                  <a:solidFill>
                    <a:prstClr val="black"/>
                  </a:solidFill>
                </a:endParaRPr>
              </a:p>
              <a:p>
                <a:pPr marL="342900" lvl="1"/>
                <a14:m>
                  <m:oMath xmlns:m="http://schemas.openxmlformats.org/officeDocument/2006/math">
                    <m:r>
                      <a:rPr lang="en-US" sz="2000" i="1">
                        <a:solidFill>
                          <a:srgbClr val="70AD47">
                            <a:lumMod val="75000"/>
                          </a:srgbClr>
                        </a:solidFill>
                        <a:latin typeface="Cambria Math" panose="02040503050406030204" pitchFamily="18" charset="0"/>
                      </a:rPr>
                      <m:t>𝑃</m:t>
                    </m:r>
                  </m:oMath>
                </a14:m>
                <a:r>
                  <a:rPr lang="en-US" sz="2000" dirty="0">
                    <a:solidFill>
                      <a:prstClr val="black"/>
                    </a:solidFill>
                  </a:rPr>
                  <a:t>: Output voltage always near </a:t>
                </a:r>
                <a:r>
                  <a:rPr lang="en-US" sz="2000" dirty="0" err="1" smtClean="0">
                    <a:solidFill>
                      <a:prstClr val="black"/>
                    </a:solidFill>
                  </a:rPr>
                  <a:t>setpoint</a:t>
                </a:r>
                <a:endParaRPr lang="en-US" sz="800" dirty="0">
                  <a:solidFill>
                    <a:prstClr val="black"/>
                  </a:solidFill>
                </a:endParaRPr>
              </a:p>
              <a:p>
                <a:pPr marL="0" lvl="1"/>
                <a:r>
                  <a:rPr lang="en-US" sz="2000" b="1" u="sng" dirty="0">
                    <a:solidFill>
                      <a:prstClr val="black"/>
                    </a:solidFill>
                  </a:rPr>
                  <a:t>Verification Problem</a:t>
                </a:r>
                <a:r>
                  <a:rPr lang="en-US" sz="2000" dirty="0">
                    <a:solidFill>
                      <a:prstClr val="black"/>
                    </a:solidFill>
                  </a:rPr>
                  <a:t>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>
                        <a:solidFill>
                          <a:prstClr val="black"/>
                        </a:solidFill>
                        <a:latin typeface="Cambria Math"/>
                      </a:rPr>
                      <m:t>Reac</m:t>
                    </m:r>
                    <m:sSub>
                      <m:sSubPr>
                        <m:ctrlPr>
                          <a:rPr 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000">
                            <a:solidFill>
                              <a:prstClr val="black"/>
                            </a:solidFill>
                            <a:latin typeface="Cambria Math"/>
                          </a:rPr>
                          <m:t>h</m:t>
                        </m:r>
                      </m:e>
                      <m:sub>
                        <m:r>
                          <a:rPr lang="en-US" sz="20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𝓐</m:t>
                        </m:r>
                      </m:sub>
                    </m:sSub>
                    <m:r>
                      <a:rPr 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⊆</m:t>
                    </m:r>
                    <m:r>
                      <a:rPr lang="en-US" sz="2000" i="1">
                        <a:solidFill>
                          <a:srgbClr val="70AD47">
                            <a:lumMod val="75000"/>
                          </a:srgbClr>
                        </a:solidFill>
                        <a:latin typeface="Cambria Math" panose="02040503050406030204" pitchFamily="18" charset="0"/>
                      </a:rPr>
                      <m:t>𝑃</m:t>
                    </m:r>
                  </m:oMath>
                </a14:m>
                <a:endParaRPr lang="en-US" sz="20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0531" y="727089"/>
                <a:ext cx="4572000" cy="2598660"/>
              </a:xfrm>
              <a:prstGeom prst="rect">
                <a:avLst/>
              </a:prstGeom>
              <a:blipFill rotWithShape="0">
                <a:blip r:embed="rId5"/>
                <a:stretch>
                  <a:fillRect l="-1467" r="-933" b="-30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52386" y="2618505"/>
            <a:ext cx="3009078" cy="113275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Flowchart: Decision 14"/>
              <p:cNvSpPr/>
              <p:nvPr/>
            </p:nvSpPr>
            <p:spPr>
              <a:xfrm>
                <a:off x="6626873" y="3859957"/>
                <a:ext cx="1900220" cy="1036906"/>
              </a:xfrm>
              <a:prstGeom prst="flowChartDecision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𝓐</m:t>
                      </m:r>
                      <m:r>
                        <a:rPr lang="en-US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⊨</m:t>
                      </m:r>
                      <m:r>
                        <a:rPr lang="en-US" i="1" smtClean="0">
                          <a:solidFill>
                            <a:srgbClr val="70AD47">
                              <a:lumMod val="75000"/>
                            </a:srgbClr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?</m:t>
                      </m:r>
                    </m:oMath>
                  </m:oMathPara>
                </a14:m>
                <a:endParaRPr lang="en-US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15" name="Flowchart: Decision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26873" y="3859957"/>
                <a:ext cx="1900220" cy="1036906"/>
              </a:xfrm>
              <a:prstGeom prst="flowChartDecision">
                <a:avLst/>
              </a:prstGeom>
              <a:blipFill rotWithShape="0">
                <a:blip r:embed="rId7"/>
                <a:stretch>
                  <a:fillRect/>
                </a:stretch>
              </a:blipFill>
              <a:ln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" name="Straight Connector 15"/>
          <p:cNvCxnSpPr>
            <a:stCxn id="15" idx="2"/>
          </p:cNvCxnSpPr>
          <p:nvPr/>
        </p:nvCxnSpPr>
        <p:spPr>
          <a:xfrm>
            <a:off x="7576983" y="4896863"/>
            <a:ext cx="0" cy="341469"/>
          </a:xfrm>
          <a:prstGeom prst="line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7573842" y="3403607"/>
            <a:ext cx="0" cy="446630"/>
          </a:xfrm>
          <a:prstGeom prst="line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7645046" y="3547168"/>
                <a:ext cx="560410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𝓐</m:t>
                      </m:r>
                      <m:r>
                        <a:rPr lang="en-US" sz="2000" b="1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2000" i="1" smtClean="0">
                          <a:solidFill>
                            <a:srgbClr val="70AD47">
                              <a:lumMod val="75000"/>
                            </a:srgbClr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</m:oMath>
                  </m:oMathPara>
                </a14:m>
                <a:endParaRPr lang="en-US" sz="20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45046" y="3547168"/>
                <a:ext cx="560410" cy="307777"/>
              </a:xfrm>
              <a:prstGeom prst="rect">
                <a:avLst/>
              </a:prstGeom>
              <a:blipFill rotWithShape="0">
                <a:blip r:embed="rId8"/>
                <a:stretch>
                  <a:fillRect l="-15217" r="-4348" b="-6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9" name="Straight Connector 18"/>
          <p:cNvCxnSpPr/>
          <p:nvPr/>
        </p:nvCxnSpPr>
        <p:spPr>
          <a:xfrm>
            <a:off x="8527093" y="4389921"/>
            <a:ext cx="403874" cy="0"/>
          </a:xfrm>
          <a:prstGeom prst="line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7573842" y="4926158"/>
            <a:ext cx="100976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prstClr val="black"/>
                </a:solidFill>
              </a:rPr>
              <a:t>Yes: proof</a:t>
            </a:r>
            <a:endParaRPr lang="en-US" sz="1600" dirty="0">
              <a:solidFill>
                <a:prstClr val="black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305309" y="3977946"/>
            <a:ext cx="8386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prstClr val="black"/>
                </a:solidFill>
              </a:rPr>
              <a:t>No: bug</a:t>
            </a:r>
            <a:endParaRPr lang="en-US" sz="1600" dirty="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96887" y="6526505"/>
            <a:ext cx="41258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black"/>
                </a:solidFill>
              </a:rPr>
              <a:t>Joint work with Ali Davoudi and Omar Beg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209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TextShape 1"/>
          <p:cNvSpPr txBox="1"/>
          <p:nvPr/>
        </p:nvSpPr>
        <p:spPr>
          <a:xfrm>
            <a:off x="457200" y="58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Observations</a:t>
            </a:r>
            <a:endParaRPr/>
          </a:p>
        </p:txBody>
      </p:sp>
      <p:sp>
        <p:nvSpPr>
          <p:cNvPr id="337" name="TextShape 2"/>
          <p:cNvSpPr txBox="1"/>
          <p:nvPr/>
        </p:nvSpPr>
        <p:spPr>
          <a:xfrm>
            <a:off x="330120" y="1501920"/>
            <a:ext cx="8503560" cy="50292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Accuracy can be improved either through local analysis domains, or by considering smaller periods (multiply by [-T, 0])</a:t>
            </a:r>
            <a:endParaRPr dirty="0"/>
          </a:p>
          <a:p>
            <a:pPr marL="743040" lvl="1" indent="-285480">
              <a:lnSpc>
                <a:spcPct val="100000"/>
              </a:lnSpc>
              <a:buFont typeface="Arial"/>
              <a:buChar char="–"/>
            </a:pPr>
            <a:r>
              <a:rPr lang="en-US" sz="26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Contrast with reachability of direct </a:t>
            </a:r>
            <a:r>
              <a:rPr lang="en-US" sz="260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models</a:t>
            </a:r>
            <a:endParaRPr dirty="0"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Intuitively, sampling at a higher frequency more closely matches the continuous system</a:t>
            </a:r>
            <a:endParaRPr dirty="0"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endParaRPr dirty="0"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Trade-off of analysis domains versus number of discrete transitions (time-triggered support)</a:t>
            </a:r>
            <a:endParaRPr dirty="0"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endParaRPr dirty="0"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The </a:t>
            </a:r>
            <a:r>
              <a:rPr lang="en-US" sz="280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continuized</a:t>
            </a:r>
            <a:r>
              <a:rPr lang="en-US" sz="2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system also accounts for variations from real-time scheduling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47405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TextShape 1"/>
          <p:cNvSpPr txBox="1"/>
          <p:nvPr/>
        </p:nvSpPr>
        <p:spPr>
          <a:xfrm>
            <a:off x="409680" y="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Point-Line Example</a:t>
            </a:r>
            <a:endParaRPr/>
          </a:p>
        </p:txBody>
      </p:sp>
      <p:sp>
        <p:nvSpPr>
          <p:cNvPr id="339" name="CustomShape 2"/>
          <p:cNvSpPr/>
          <p:nvPr/>
        </p:nvSpPr>
        <p:spPr>
          <a:xfrm>
            <a:off x="4076640" y="3429000"/>
            <a:ext cx="837720" cy="9666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 w="2556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40" name="Picture 339"/>
          <p:cNvPicPr/>
          <p:nvPr/>
        </p:nvPicPr>
        <p:blipFill>
          <a:blip r:embed="rId2"/>
          <a:stretch/>
        </p:blipFill>
        <p:spPr>
          <a:xfrm>
            <a:off x="822960" y="1260720"/>
            <a:ext cx="7406640" cy="2122560"/>
          </a:xfrm>
          <a:prstGeom prst="rect">
            <a:avLst/>
          </a:prstGeom>
          <a:ln>
            <a:noFill/>
          </a:ln>
        </p:spPr>
      </p:pic>
      <p:pic>
        <p:nvPicPr>
          <p:cNvPr id="341" name="Picture 340"/>
          <p:cNvPicPr/>
          <p:nvPr/>
        </p:nvPicPr>
        <p:blipFill>
          <a:blip r:embed="rId3"/>
          <a:stretch/>
        </p:blipFill>
        <p:spPr>
          <a:xfrm>
            <a:off x="1906200" y="4517640"/>
            <a:ext cx="4951800" cy="206604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2229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TextShape 1"/>
          <p:cNvSpPr txBox="1"/>
          <p:nvPr/>
        </p:nvSpPr>
        <p:spPr>
          <a:xfrm>
            <a:off x="457200" y="-1332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Finding K</a:t>
            </a:r>
            <a:endParaRPr/>
          </a:p>
        </p:txBody>
      </p:sp>
      <p:sp>
        <p:nvSpPr>
          <p:cNvPr id="343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Process is :</a:t>
            </a:r>
            <a:endParaRPr/>
          </a:p>
          <a:p>
            <a:pPr marL="1143000" lvl="2" indent="-228240">
              <a:lnSpc>
                <a:spcPct val="100000"/>
              </a:lnSpc>
              <a:buFont typeface="Arial"/>
              <a:buChar char="•"/>
            </a:pPr>
            <a:r>
              <a:rPr lang="en-US" sz="2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(1) symbolic derivative</a:t>
            </a:r>
            <a:endParaRPr/>
          </a:p>
          <a:p>
            <a:pPr marL="1143000" lvl="2" indent="-228240">
              <a:lnSpc>
                <a:spcPct val="100000"/>
              </a:lnSpc>
              <a:buFont typeface="Arial"/>
              <a:buChar char="•"/>
            </a:pPr>
            <a:r>
              <a:rPr lang="en-US" sz="2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(2) compute bounds K in each domain</a:t>
            </a:r>
            <a:endParaRPr/>
          </a:p>
          <a:p>
            <a:pPr marL="1143000" lvl="2" indent="-228240">
              <a:lnSpc>
                <a:spcPct val="100000"/>
              </a:lnSpc>
              <a:buFont typeface="Arial"/>
              <a:buChar char="•"/>
            </a:pPr>
            <a:r>
              <a:rPr lang="en-US" sz="2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(3) multiply [-T, 0] * K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Step (2) can be tricky, since if the domain is wrong, the bounds will be wrong.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553297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TextShape 1"/>
          <p:cNvSpPr txBox="1"/>
          <p:nvPr/>
        </p:nvSpPr>
        <p:spPr>
          <a:xfrm>
            <a:off x="457200" y="-1332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Derivative Range</a:t>
            </a:r>
            <a:endParaRPr/>
          </a:p>
        </p:txBody>
      </p:sp>
      <p:sp>
        <p:nvSpPr>
          <p:cNvPr id="345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To compute the range of the derivative, you might need to know the range of the derivative</a:t>
            </a:r>
            <a:endParaRPr dirty="0"/>
          </a:p>
          <a:p>
            <a:pPr marL="864000" lvl="1" indent="-324000"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2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Chicken and egg problem
</a:t>
            </a:r>
            <a:r>
              <a:rPr lang="en-US" sz="2800" spc="-1" dirty="0">
                <a:latin typeface="Calibri"/>
              </a:rPr>
              <a:t> </a:t>
            </a:r>
            <a:endParaRPr dirty="0"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Example: In the point-line system, the </a:t>
            </a:r>
            <a:r>
              <a:rPr lang="en-US" sz="2800" i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continuous approximation</a:t>
            </a:r>
            <a:r>
              <a:rPr lang="en-US" sz="2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has:</a:t>
            </a:r>
            <a:endParaRPr dirty="0"/>
          </a:p>
          <a:p>
            <a:pPr marL="864000" lvl="1" indent="-324000"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2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a' = -10*v – 3 * a
</a:t>
            </a:r>
            <a:r>
              <a:rPr lang="en-US" sz="2800" spc="-1" dirty="0">
                <a:latin typeface="Calibri"/>
              </a:rPr>
              <a:t> </a:t>
            </a:r>
            <a:endParaRPr dirty="0"/>
          </a:p>
          <a:p>
            <a:pPr marL="343080" indent="-342720">
              <a:buFont typeface="Arial"/>
              <a:buChar char="•"/>
            </a:pPr>
            <a:r>
              <a:rPr lang="en-US" sz="2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Question: In time [0,10], what is the 
range of a'?</a:t>
            </a:r>
            <a:endParaRPr dirty="0"/>
          </a:p>
          <a:p>
            <a:pPr marL="343080" indent="-342720">
              <a:buFont typeface="Arial"/>
              <a:buChar char="•"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57331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TextShape 1"/>
          <p:cNvSpPr txBox="1"/>
          <p:nvPr/>
        </p:nvSpPr>
        <p:spPr>
          <a:xfrm>
            <a:off x="457200" y="-1332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Range Checks</a:t>
            </a:r>
            <a:endParaRPr/>
          </a:p>
        </p:txBody>
      </p:sp>
      <p:sp>
        <p:nvSpPr>
          <p:cNvPr id="347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Solution: guess and check</a:t>
            </a:r>
            <a:endParaRPr dirty="0"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endParaRPr dirty="0"/>
          </a:p>
          <a:p>
            <a:pPr marL="343080" indent="-342720">
              <a:buFont typeface="Arial"/>
              <a:buChar char="•"/>
            </a:pPr>
            <a:r>
              <a:rPr lang="en-US" sz="2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Assume the real range is close to the simulated range (add bloating term)</a:t>
            </a:r>
            <a:endParaRPr dirty="0"/>
          </a:p>
          <a:p>
            <a:pPr marL="343080" indent="-342720">
              <a:buFont typeface="Arial"/>
              <a:buChar char="•"/>
            </a:pPr>
            <a:endParaRPr dirty="0"/>
          </a:p>
          <a:p>
            <a:pPr marL="343080" indent="-342720">
              <a:buFont typeface="Arial"/>
              <a:buChar char="•"/>
            </a:pPr>
            <a:r>
              <a:rPr lang="en-US" sz="2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Add reachability-time checks if the ranges are wrong to error modes</a:t>
            </a:r>
            <a:endParaRPr dirty="0"/>
          </a:p>
          <a:p>
            <a:pPr marL="343080" indent="-342720">
              <a:buFont typeface="Arial"/>
              <a:buChar char="•"/>
            </a:pPr>
            <a:endParaRPr dirty="0"/>
          </a:p>
          <a:p>
            <a:pPr marL="343080" indent="-342720">
              <a:buFont typeface="Arial"/>
              <a:buChar char="•"/>
            </a:pPr>
            <a:r>
              <a:rPr lang="en-US" sz="2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If no error modes are reached, then the ranges are correct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6193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TextShape 1"/>
          <p:cNvSpPr txBox="1"/>
          <p:nvPr/>
        </p:nvSpPr>
        <p:spPr>
          <a:xfrm>
            <a:off x="457200" y="-4932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Hyst Implementation</a:t>
            </a:r>
            <a:endParaRPr/>
          </a:p>
        </p:txBody>
      </p:sp>
      <p:sp>
        <p:nvSpPr>
          <p:cNvPr id="353" name="TextShape 2"/>
          <p:cNvSpPr txBox="1"/>
          <p:nvPr/>
        </p:nvSpPr>
        <p:spPr>
          <a:xfrm>
            <a:off x="274320" y="1600200"/>
            <a:ext cx="868680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Continuization was implemented in the 
</a:t>
            </a:r>
            <a:r>
              <a:rPr lang="en-US" sz="32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Hyst</a:t>
            </a:r>
            <a:r>
              <a:rPr lang="en-US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model transformation tool. Input is:</a:t>
            </a:r>
            <a:endParaRPr/>
          </a:p>
          <a:p>
            <a:pPr marL="743040" lvl="1" indent="-285480">
              <a:lnSpc>
                <a:spcPct val="100000"/>
              </a:lnSpc>
              <a:buFont typeface="Arial"/>
              <a:buChar char="–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Hybrid Automaton Model Description File</a:t>
            </a:r>
            <a:endParaRPr/>
          </a:p>
          <a:p>
            <a:pPr marL="743040" lvl="1" indent="-285480">
              <a:lnSpc>
                <a:spcPct val="100000"/>
              </a:lnSpc>
              <a:buFont typeface="Arial"/>
              <a:buChar char="–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Maximum Controller Inter-Sample Time, T</a:t>
            </a:r>
            <a:endParaRPr/>
          </a:p>
          <a:p>
            <a:pPr marL="743040" lvl="1" indent="-285480">
              <a:lnSpc>
                <a:spcPct val="100000"/>
              </a:lnSpc>
              <a:buFont typeface="Arial"/>
              <a:buChar char="–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Periodically-Controlled Variable Name</a:t>
            </a:r>
            <a:endParaRPr/>
          </a:p>
          <a:p>
            <a:pPr marL="743040" lvl="1" indent="-285480">
              <a:lnSpc>
                <a:spcPct val="100000"/>
              </a:lnSpc>
              <a:buFont typeface="Arial"/>
              <a:buChar char="–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Times for Analysis Domains</a:t>
            </a:r>
            <a:endParaRPr/>
          </a:p>
          <a:p>
            <a:pPr marL="743040" lvl="1" indent="-285480">
              <a:lnSpc>
                <a:spcPct val="100000"/>
              </a:lnSpc>
              <a:buFont typeface="Arial"/>
              <a:buChar char="–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Bloating Terms for Analysis Domains</a:t>
            </a:r>
            <a:endParaRPr/>
          </a:p>
          <a:p>
            <a:pPr marL="743040" lvl="1" indent="-285480">
              <a:lnSpc>
                <a:spcPct val="100000"/>
              </a:lnSpc>
              <a:buFont typeface="Arial"/>
              <a:buChar char="–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Time Variable Name (optional)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63176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TextShape 1"/>
          <p:cNvSpPr txBox="1"/>
          <p:nvPr/>
        </p:nvSpPr>
        <p:spPr>
          <a:xfrm>
            <a:off x="457200" y="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Yaw-Damper for a 747 Aircraft</a:t>
            </a:r>
            <a:endParaRPr/>
          </a:p>
        </p:txBody>
      </p:sp>
      <p:sp>
        <p:nvSpPr>
          <p:cNvPr id="355" name="CustomShape 2"/>
          <p:cNvSpPr/>
          <p:nvPr/>
        </p:nvSpPr>
        <p:spPr>
          <a:xfrm>
            <a:off x="152280" y="6103800"/>
            <a:ext cx="8838720" cy="516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“Yaw Damper Design for a 747® Jet Aircraft” http://www.mathworks.com/help/control/examples/yaw-damper-design-for-a-747-jet-aircraft.html</a:t>
            </a:r>
            <a:endParaRPr/>
          </a:p>
        </p:txBody>
      </p:sp>
      <p:sp>
        <p:nvSpPr>
          <p:cNvPr id="356" name="TextShape 3"/>
          <p:cNvSpPr txBox="1"/>
          <p:nvPr/>
        </p:nvSpPr>
        <p:spPr>
          <a:xfrm>
            <a:off x="457200" y="1371600"/>
            <a:ext cx="8229240" cy="47322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Case study from Matlab
control systems toolbox</a:t>
            </a:r>
            <a:endParaRPr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LTI dynamics, MIMO system</a:t>
            </a:r>
            <a:endParaRPr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2 inputs (rudder, aileron); 
2 outputs (yaw rate, bank angle); 
5 internal states (sideslip angle, yaw rate, roll rate, bank angle, and washout filter variable)</a:t>
            </a:r>
            <a:endParaRPr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Control goal: prevent oscillations while maintaining </a:t>
            </a:r>
            <a:r>
              <a:rPr lang="en-US" sz="2800" i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spiral mode </a:t>
            </a: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in aileron-to-bank angle impulse response</a:t>
            </a:r>
            <a:endParaRPr/>
          </a:p>
        </p:txBody>
      </p:sp>
      <p:pic>
        <p:nvPicPr>
          <p:cNvPr id="357" name="Picture 2"/>
          <p:cNvPicPr/>
          <p:nvPr/>
        </p:nvPicPr>
        <p:blipFill>
          <a:blip r:embed="rId2"/>
          <a:stretch/>
        </p:blipFill>
        <p:spPr>
          <a:xfrm>
            <a:off x="6400800" y="1143000"/>
            <a:ext cx="2570040" cy="2025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2278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TextShape 1"/>
          <p:cNvSpPr txBox="1"/>
          <p:nvPr/>
        </p:nvSpPr>
        <p:spPr>
          <a:xfrm>
            <a:off x="457200" y="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Yaw-Damper Direct Reachability</a:t>
            </a:r>
            <a:endParaRPr/>
          </a:p>
        </p:txBody>
      </p:sp>
      <p:sp>
        <p:nvSpPr>
          <p:cNvPr id="359" name="TextShape 2"/>
          <p:cNvSpPr txBox="1"/>
          <p:nvPr/>
        </p:nvSpPr>
        <p:spPr>
          <a:xfrm>
            <a:off x="457200" y="1371600"/>
            <a:ext cx="8229240" cy="228564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The spiral mode is the apparent offset in the steady-state in the aileron-to-bank angle impulse response</a:t>
            </a:r>
            <a:endParaRPr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We analyze a </a:t>
            </a:r>
            <a:r>
              <a:rPr lang="en-US" sz="2800" i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real-time scheduled</a:t>
            </a: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periodic version of this model running at T=0.05 (20Hz)</a:t>
            </a:r>
            <a:endParaRPr/>
          </a:p>
        </p:txBody>
      </p:sp>
      <p:pic>
        <p:nvPicPr>
          <p:cNvPr id="360" name="Picture 359"/>
          <p:cNvPicPr/>
          <p:nvPr/>
        </p:nvPicPr>
        <p:blipFill>
          <a:blip r:embed="rId2"/>
          <a:stretch/>
        </p:blipFill>
        <p:spPr>
          <a:xfrm>
            <a:off x="3696480" y="3454200"/>
            <a:ext cx="5356080" cy="2672280"/>
          </a:xfrm>
          <a:prstGeom prst="rect">
            <a:avLst/>
          </a:prstGeom>
          <a:ln>
            <a:noFill/>
          </a:ln>
        </p:spPr>
      </p:pic>
      <p:pic>
        <p:nvPicPr>
          <p:cNvPr id="361" name="Picture 360"/>
          <p:cNvPicPr/>
          <p:nvPr/>
        </p:nvPicPr>
        <p:blipFill>
          <a:blip r:embed="rId3"/>
          <a:stretch/>
        </p:blipFill>
        <p:spPr>
          <a:xfrm>
            <a:off x="257760" y="3610800"/>
            <a:ext cx="3438720" cy="260712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29556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extShape 1"/>
          <p:cNvSpPr txBox="1"/>
          <p:nvPr/>
        </p:nvSpPr>
        <p:spPr>
          <a:xfrm>
            <a:off x="457200" y="1522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Yaw-Damper with Continuization</a:t>
            </a:r>
            <a:endParaRPr/>
          </a:p>
        </p:txBody>
      </p:sp>
      <p:pic>
        <p:nvPicPr>
          <p:cNvPr id="363" name="Picture 362"/>
          <p:cNvPicPr/>
          <p:nvPr/>
        </p:nvPicPr>
        <p:blipFill>
          <a:blip r:embed="rId2"/>
          <a:stretch/>
        </p:blipFill>
        <p:spPr>
          <a:xfrm>
            <a:off x="341640" y="1882800"/>
            <a:ext cx="8253720" cy="378648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40628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Hybridization</a:t>
            </a:r>
            <a:endParaRPr lang="en-US" dirty="0"/>
          </a:p>
        </p:txBody>
      </p:sp>
      <p:pic>
        <p:nvPicPr>
          <p:cNvPr id="7" name="Content Placeholder 6" descr="reachability_tank.pdf - Adobe Acrobat Pro DC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62" t="17753" r="31014" b="943"/>
          <a:stretch/>
        </p:blipFill>
        <p:spPr>
          <a:xfrm>
            <a:off x="309003" y="1551327"/>
            <a:ext cx="6596293" cy="5271396"/>
          </a:xfr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832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23" y="81957"/>
            <a:ext cx="8654905" cy="1325563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/>
              <a:t>Correct-by-Construction Controller Design and Simulink/Stateflow Integration with HyST</a:t>
            </a: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5" name="Straight Arrow Connector 4"/>
          <p:cNvCxnSpPr>
            <a:stCxn id="8" idx="2"/>
            <a:endCxn id="7" idx="0"/>
          </p:cNvCxnSpPr>
          <p:nvPr/>
        </p:nvCxnSpPr>
        <p:spPr>
          <a:xfrm>
            <a:off x="1253179" y="2406925"/>
            <a:ext cx="0" cy="409429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>
            <a:stCxn id="7" idx="2"/>
            <a:endCxn id="9" idx="0"/>
          </p:cNvCxnSpPr>
          <p:nvPr/>
        </p:nvCxnSpPr>
        <p:spPr>
          <a:xfrm>
            <a:off x="1253179" y="4041646"/>
            <a:ext cx="0" cy="320058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ounded Rectangle 6"/>
          <p:cNvSpPr/>
          <p:nvPr/>
        </p:nvSpPr>
        <p:spPr>
          <a:xfrm>
            <a:off x="86424" y="2816354"/>
            <a:ext cx="2333510" cy="1225292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b="1" dirty="0" smtClean="0">
                <a:solidFill>
                  <a:prstClr val="white"/>
                </a:solidFill>
                <a:cs typeface="Calibri"/>
              </a:rPr>
              <a:t>HyST </a:t>
            </a:r>
            <a:r>
              <a:rPr lang="en-US" b="1" dirty="0">
                <a:solidFill>
                  <a:prstClr val="white"/>
                </a:solidFill>
                <a:cs typeface="Calibri"/>
              </a:rPr>
              <a:t>Intermediate </a:t>
            </a:r>
            <a:r>
              <a:rPr lang="en-US" b="1" dirty="0" smtClean="0">
                <a:solidFill>
                  <a:prstClr val="white"/>
                </a:solidFill>
                <a:cs typeface="Calibri"/>
              </a:rPr>
              <a:t>Representation (IR)</a:t>
            </a:r>
          </a:p>
          <a:p>
            <a:pPr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b="1" dirty="0" smtClean="0">
                <a:solidFill>
                  <a:prstClr val="white"/>
                </a:solidFill>
                <a:cs typeface="Calibri"/>
              </a:rPr>
              <a:t>(Networks of hybrid automata)</a:t>
            </a:r>
            <a:endParaRPr lang="en-US" b="1" dirty="0">
              <a:solidFill>
                <a:prstClr val="white"/>
              </a:solidFill>
              <a:cs typeface="Calibri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63521" y="1555934"/>
            <a:ext cx="1179316" cy="850991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prstClr val="white"/>
                </a:solidFill>
                <a:cs typeface="Calibri"/>
              </a:rPr>
              <a:t>SpaceEx</a:t>
            </a:r>
            <a:r>
              <a:rPr lang="en-US" b="1" dirty="0">
                <a:solidFill>
                  <a:prstClr val="white"/>
                </a:solidFill>
                <a:cs typeface="Calibri"/>
              </a:rPr>
              <a:t> XML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98021" y="4361704"/>
            <a:ext cx="1110315" cy="603227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400" b="1" dirty="0">
                <a:solidFill>
                  <a:prstClr val="white"/>
                </a:solidFill>
                <a:cs typeface="Calibri"/>
              </a:rPr>
              <a:t>Simulink/ </a:t>
            </a:r>
            <a:r>
              <a:rPr lang="en-US" sz="1400" b="1" dirty="0" smtClean="0">
                <a:solidFill>
                  <a:prstClr val="white"/>
                </a:solidFill>
                <a:cs typeface="Calibri"/>
              </a:rPr>
              <a:t>Stateflow (SLSF)</a:t>
            </a:r>
            <a:endParaRPr lang="en-US" sz="1400" b="1" dirty="0">
              <a:solidFill>
                <a:prstClr val="white"/>
              </a:solidFill>
              <a:cs typeface="Calibri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3790827" y="1495472"/>
            <a:ext cx="2023674" cy="850991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prstClr val="white"/>
                </a:solidFill>
                <a:cs typeface="Calibri"/>
              </a:rPr>
              <a:t>Plant (Hybrid Automaton), H</a:t>
            </a:r>
            <a:endParaRPr lang="en-US" b="1" dirty="0">
              <a:solidFill>
                <a:prstClr val="white"/>
              </a:solidFill>
              <a:cs typeface="Calibri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3790827" y="2735276"/>
            <a:ext cx="2023674" cy="1418145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prstClr val="white"/>
                </a:solidFill>
                <a:cs typeface="Calibri"/>
              </a:rPr>
              <a:t>Controller</a:t>
            </a:r>
          </a:p>
          <a:p>
            <a:pPr algn="ctr"/>
            <a:r>
              <a:rPr lang="en-US" b="1" dirty="0" smtClean="0">
                <a:solidFill>
                  <a:prstClr val="white"/>
                </a:solidFill>
                <a:cs typeface="Calibri"/>
              </a:rPr>
              <a:t>(Purely Discrete Automaton or Timed Automaton), C</a:t>
            </a:r>
            <a:endParaRPr lang="en-US" b="1" dirty="0">
              <a:solidFill>
                <a:prstClr val="white"/>
              </a:solidFill>
              <a:cs typeface="Calibri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5167885" y="2325847"/>
            <a:ext cx="0" cy="409429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4513835" y="2346463"/>
            <a:ext cx="0" cy="409429"/>
          </a:xfrm>
          <a:prstGeom prst="straightConnector1">
            <a:avLst/>
          </a:prstGeom>
          <a:ln w="22225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2160146" y="1460444"/>
                <a:ext cx="1484444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𝓐</m:t>
                      </m:r>
                      <m:r>
                        <a:rPr lang="en-US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𝐻</m:t>
                      </m:r>
                      <m:r>
                        <a:rPr lang="en-US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||</m:t>
                      </m:r>
                      <m:r>
                        <a:rPr lang="en-US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  <m:r>
                        <a:rPr lang="en-US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⊨</m:t>
                      </m:r>
                      <m:r>
                        <a:rPr lang="en-US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</m:oMath>
                  </m:oMathPara>
                </a14:m>
                <a:endParaRPr lang="en-US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0146" y="1460444"/>
                <a:ext cx="1484444" cy="276999"/>
              </a:xfrm>
              <a:prstGeom prst="rect">
                <a:avLst/>
              </a:prstGeom>
              <a:blipFill rotWithShape="0">
                <a:blip r:embed="rId3"/>
                <a:stretch>
                  <a:fillRect l="-3279" t="-4444" r="-3279" b="-35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1" name="Straight Arrow Connector 20"/>
          <p:cNvCxnSpPr/>
          <p:nvPr/>
        </p:nvCxnSpPr>
        <p:spPr>
          <a:xfrm>
            <a:off x="2881145" y="1776714"/>
            <a:ext cx="0" cy="409429"/>
          </a:xfrm>
          <a:prstGeom prst="straightConnector1">
            <a:avLst/>
          </a:prstGeom>
          <a:ln w="22225" cmpd="sng"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2104837" y="2279302"/>
                <a:ext cx="1484445" cy="28642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𝓐</m:t>
                          </m:r>
                        </m:e>
                      </m:acc>
                      <m:r>
                        <a:rPr lang="en-US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𝐻</m:t>
                          </m:r>
                        </m:e>
                      </m:acc>
                      <m:r>
                        <a:rPr lang="en-US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||</m:t>
                      </m:r>
                      <m:acc>
                        <m:accPr>
                          <m:chr m:val="̂"/>
                          <m:ctrlP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</m:acc>
                      <m:r>
                        <a:rPr lang="en-US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⊨</m:t>
                      </m:r>
                      <m:acc>
                        <m:accPr>
                          <m:chr m:val="̂"/>
                          <m:ctrlPr>
                            <a:rPr lang="en-US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</m:acc>
                    </m:oMath>
                  </m:oMathPara>
                </a14:m>
                <a:endParaRPr lang="en-US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4837" y="2279302"/>
                <a:ext cx="1484445" cy="286425"/>
              </a:xfrm>
              <a:prstGeom prst="rect">
                <a:avLst/>
              </a:prstGeom>
              <a:blipFill rotWithShape="0">
                <a:blip r:embed="rId4"/>
                <a:stretch>
                  <a:fillRect l="-3279" t="-27660" r="-21721" b="-340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Rounded Rectangle 22"/>
          <p:cNvSpPr/>
          <p:nvPr/>
        </p:nvSpPr>
        <p:spPr>
          <a:xfrm>
            <a:off x="698020" y="5333254"/>
            <a:ext cx="1110315" cy="603227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400" b="1" dirty="0" smtClean="0">
                <a:solidFill>
                  <a:prstClr val="white"/>
                </a:solidFill>
                <a:cs typeface="Calibri"/>
              </a:rPr>
              <a:t>Code Generation</a:t>
            </a:r>
            <a:endParaRPr lang="en-US" sz="1400" b="1" dirty="0">
              <a:solidFill>
                <a:prstClr val="white"/>
              </a:solidFill>
              <a:cs typeface="Calibri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346210" y="6118249"/>
            <a:ext cx="1813936" cy="603227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400" b="1" dirty="0" smtClean="0">
                <a:solidFill>
                  <a:prstClr val="white"/>
                </a:solidFill>
                <a:cs typeface="Calibri"/>
              </a:rPr>
              <a:t>Physical Plant and Actual Controller</a:t>
            </a:r>
            <a:endParaRPr lang="en-US" sz="1400" b="1" dirty="0">
              <a:solidFill>
                <a:prstClr val="white"/>
              </a:solidFill>
              <a:cs typeface="Calibri"/>
            </a:endParaRPr>
          </a:p>
        </p:txBody>
      </p:sp>
      <p:cxnSp>
        <p:nvCxnSpPr>
          <p:cNvPr id="25" name="Straight Arrow Connector 24"/>
          <p:cNvCxnSpPr/>
          <p:nvPr/>
        </p:nvCxnSpPr>
        <p:spPr>
          <a:xfrm>
            <a:off x="1253179" y="4964931"/>
            <a:ext cx="0" cy="320058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247913" y="5885681"/>
            <a:ext cx="0" cy="320058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18477" y="1407520"/>
            <a:ext cx="2963451" cy="1249986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29648" y="2896708"/>
            <a:ext cx="2741108" cy="1569541"/>
          </a:xfrm>
          <a:prstGeom prst="rect">
            <a:avLst/>
          </a:prstGeom>
        </p:spPr>
      </p:pic>
      <p:pic>
        <p:nvPicPr>
          <p:cNvPr id="31" name="Picture 30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9516" y="4139878"/>
            <a:ext cx="3412089" cy="2575679"/>
          </a:xfrm>
          <a:prstGeom prst="rect">
            <a:avLst/>
          </a:prstGeom>
        </p:spPr>
      </p:pic>
      <p:sp>
        <p:nvSpPr>
          <p:cNvPr id="34" name="Rounded Rectangle 33"/>
          <p:cNvSpPr/>
          <p:nvPr/>
        </p:nvSpPr>
        <p:spPr>
          <a:xfrm>
            <a:off x="2013901" y="1399554"/>
            <a:ext cx="1655331" cy="1257952"/>
          </a:xfrm>
          <a:prstGeom prst="roundRect">
            <a:avLst/>
          </a:prstGeom>
          <a:noFill/>
          <a:ln w="508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5546782" y="6273207"/>
                <a:ext cx="708078" cy="37875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𝐻</m:t>
                          </m:r>
                        </m:e>
                      </m:acc>
                      <m:r>
                        <a:rPr lang="en-US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||</m:t>
                      </m:r>
                      <m:acc>
                        <m:accPr>
                          <m:chr m:val="̂"/>
                          <m:ctrlP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</m:acc>
                    </m:oMath>
                  </m:oMathPara>
                </a14:m>
                <a:endParaRPr lang="en-US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6782" y="6273207"/>
                <a:ext cx="708078" cy="378758"/>
              </a:xfrm>
              <a:prstGeom prst="rect">
                <a:avLst/>
              </a:prstGeom>
              <a:blipFill rotWithShape="0">
                <a:blip r:embed="rId8"/>
                <a:stretch>
                  <a:fillRect t="-8065" r="-23276" b="-145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4459807" y="5495233"/>
                <a:ext cx="70807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𝐻</m:t>
                      </m:r>
                      <m:r>
                        <a:rPr lang="en-US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||</m:t>
                      </m:r>
                      <m:r>
                        <a:rPr lang="en-US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US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59807" y="5495233"/>
                <a:ext cx="708078" cy="369332"/>
              </a:xfrm>
              <a:prstGeom prst="rect">
                <a:avLst/>
              </a:prstGeom>
              <a:blipFill rotWithShape="0">
                <a:blip r:embed="rId9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1" name="Picture 4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10975" y="4601918"/>
            <a:ext cx="2532017" cy="1651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569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extShape 1"/>
          <p:cNvSpPr txBox="1"/>
          <p:nvPr/>
        </p:nvSpPr>
        <p:spPr>
          <a:xfrm>
            <a:off x="1143000" y="116280"/>
            <a:ext cx="6857640" cy="76176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200" b="1">
                <a:solidFill>
                  <a:srgbClr val="000099"/>
                </a:solidFill>
                <a:latin typeface="Arial"/>
              </a:rPr>
              <a:t>Another Model Transformation: Pseudo-Invariants</a:t>
            </a:r>
            <a:endParaRPr/>
          </a:p>
        </p:txBody>
      </p:sp>
      <p:sp>
        <p:nvSpPr>
          <p:cNvPr id="116" name="TextShape 2"/>
          <p:cNvSpPr txBox="1"/>
          <p:nvPr/>
        </p:nvSpPr>
        <p:spPr>
          <a:xfrm>
            <a:off x="457200" y="1219320"/>
            <a:ext cx="8229240" cy="4906440"/>
          </a:xfrm>
          <a:prstGeom prst="rect">
            <a:avLst/>
          </a:prstGeom>
        </p:spPr>
        <p:txBody>
          <a:bodyPr lIns="96840" tIns="47520" rIns="96840" bIns="47520"/>
          <a:lstStyle/>
          <a:p>
            <a:pPr>
              <a:lnSpc>
                <a:spcPct val="100000"/>
              </a:lnSpc>
              <a:buSzPct val="125000"/>
              <a:buFont typeface="Arial"/>
              <a:buChar char="•"/>
            </a:pPr>
            <a:r>
              <a:rPr lang="en-US" sz="2400">
                <a:solidFill>
                  <a:srgbClr val="000000"/>
                </a:solidFill>
                <a:latin typeface="Arial"/>
              </a:rPr>
              <a:t>Pseudo-invariants improve reachability computation by splitting a mode in a hybrid automaton</a:t>
            </a:r>
            <a:endParaRPr/>
          </a:p>
        </p:txBody>
      </p:sp>
      <p:pic>
        <p:nvPicPr>
          <p:cNvPr id="117" name="Picture 4"/>
          <p:cNvPicPr/>
          <p:nvPr/>
        </p:nvPicPr>
        <p:blipFill>
          <a:blip r:embed="rId3"/>
          <a:stretch>
            <a:fillRect/>
          </a:stretch>
        </p:blipFill>
        <p:spPr>
          <a:xfrm>
            <a:off x="91440" y="2103120"/>
            <a:ext cx="3094560" cy="1858320"/>
          </a:xfrm>
          <a:prstGeom prst="rect">
            <a:avLst/>
          </a:prstGeom>
          <a:ln>
            <a:noFill/>
          </a:ln>
        </p:spPr>
      </p:pic>
      <p:pic>
        <p:nvPicPr>
          <p:cNvPr id="118" name="Picture 5"/>
          <p:cNvPicPr/>
          <p:nvPr/>
        </p:nvPicPr>
        <p:blipFill>
          <a:blip r:embed="rId4"/>
          <a:stretch>
            <a:fillRect/>
          </a:stretch>
        </p:blipFill>
        <p:spPr>
          <a:xfrm>
            <a:off x="3459600" y="4046760"/>
            <a:ext cx="5410080" cy="2171160"/>
          </a:xfrm>
          <a:prstGeom prst="rect">
            <a:avLst/>
          </a:prstGeom>
          <a:ln>
            <a:noFill/>
          </a:ln>
        </p:spPr>
      </p:pic>
      <p:sp>
        <p:nvSpPr>
          <p:cNvPr id="119" name="TextShape 3"/>
          <p:cNvSpPr txBox="1"/>
          <p:nvPr/>
        </p:nvSpPr>
        <p:spPr>
          <a:xfrm>
            <a:off x="182880" y="6389280"/>
            <a:ext cx="8760960" cy="377280"/>
          </a:xfrm>
          <a:prstGeom prst="rect">
            <a:avLst/>
          </a:prstGeom>
        </p:spPr>
        <p:txBody>
          <a:bodyPr lIns="90000" tIns="45000" rIns="90000" bIns="45000"/>
          <a:lstStyle/>
          <a:p>
            <a:r>
              <a:rPr lang="en-US" sz="1000">
                <a:latin typeface="Arial"/>
              </a:rPr>
              <a:t>"Reducing the Wrapping Effect in Flowpipe Construction using Pseudo-Invariants (Work-in-Progress)", S. Bak, Fourth Workshop on Design, Modeling and Evaluation of Cyber Physical Systems (CyPhy 2014)</a:t>
            </a:r>
            <a:endParaRPr/>
          </a:p>
        </p:txBody>
      </p:sp>
      <p:sp>
        <p:nvSpPr>
          <p:cNvPr id="120" name="Line 4"/>
          <p:cNvSpPr/>
          <p:nvPr/>
        </p:nvSpPr>
        <p:spPr>
          <a:xfrm>
            <a:off x="2840400" y="4480200"/>
            <a:ext cx="914400" cy="640080"/>
          </a:xfrm>
          <a:prstGeom prst="line">
            <a:avLst/>
          </a:prstGeom>
          <a:ln w="237600">
            <a:solidFill>
              <a:srgbClr val="FF0000"/>
            </a:solidFill>
            <a:round/>
            <a:tailEnd type="triangle" w="med" len="med"/>
          </a:ln>
        </p:spPr>
      </p:sp>
      <p:sp>
        <p:nvSpPr>
          <p:cNvPr id="121" name="TextShape 5"/>
          <p:cNvSpPr txBox="1"/>
          <p:nvPr/>
        </p:nvSpPr>
        <p:spPr>
          <a:xfrm>
            <a:off x="3135600" y="3768480"/>
            <a:ext cx="1436400" cy="346320"/>
          </a:xfrm>
          <a:prstGeom prst="rect">
            <a:avLst/>
          </a:prstGeom>
        </p:spPr>
        <p:txBody>
          <a:bodyPr lIns="90000" tIns="45000" rIns="90000" bIns="45000"/>
          <a:lstStyle/>
          <a:p>
            <a:r>
              <a:rPr lang="en-US">
                <a:solidFill>
                  <a:srgbClr val="FF0000"/>
                </a:solidFill>
                <a:latin typeface="Arial"/>
              </a:rPr>
              <a:t>converted to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731543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TextShape 1"/>
          <p:cNvSpPr txBox="1"/>
          <p:nvPr/>
        </p:nvSpPr>
        <p:spPr>
          <a:xfrm>
            <a:off x="1143000" y="152280"/>
            <a:ext cx="6857640" cy="76176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200" b="1">
                <a:solidFill>
                  <a:srgbClr val="000099"/>
                </a:solidFill>
                <a:latin typeface="Arial"/>
              </a:rPr>
              <a:t>Van der Pol Dynamics</a:t>
            </a:r>
            <a:endParaRPr/>
          </a:p>
        </p:txBody>
      </p:sp>
      <p:pic>
        <p:nvPicPr>
          <p:cNvPr id="123" name="Picture 3"/>
          <p:cNvPicPr/>
          <p:nvPr/>
        </p:nvPicPr>
        <p:blipFill>
          <a:blip r:embed="rId3"/>
          <a:stretch>
            <a:fillRect/>
          </a:stretch>
        </p:blipFill>
        <p:spPr>
          <a:xfrm>
            <a:off x="2971800" y="1600200"/>
            <a:ext cx="2859120" cy="761760"/>
          </a:xfrm>
          <a:prstGeom prst="rect">
            <a:avLst/>
          </a:prstGeom>
          <a:ln>
            <a:noFill/>
          </a:ln>
        </p:spPr>
      </p:pic>
      <p:pic>
        <p:nvPicPr>
          <p:cNvPr id="124" name="Picture 4"/>
          <p:cNvPicPr/>
          <p:nvPr/>
        </p:nvPicPr>
        <p:blipFill>
          <a:blip r:embed="rId4"/>
          <a:stretch>
            <a:fillRect/>
          </a:stretch>
        </p:blipFill>
        <p:spPr>
          <a:xfrm>
            <a:off x="2057400" y="2743200"/>
            <a:ext cx="4808880" cy="352872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2492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TextShape 1"/>
          <p:cNvSpPr txBox="1"/>
          <p:nvPr/>
        </p:nvSpPr>
        <p:spPr>
          <a:xfrm>
            <a:off x="1143000" y="152280"/>
            <a:ext cx="6857640" cy="76176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200" b="1">
                <a:solidFill>
                  <a:srgbClr val="000099"/>
                </a:solidFill>
                <a:latin typeface="Arial"/>
              </a:rPr>
              <a:t>Flow-pipe computation</a:t>
            </a:r>
            <a:endParaRPr/>
          </a:p>
        </p:txBody>
      </p:sp>
      <p:pic>
        <p:nvPicPr>
          <p:cNvPr id="126" name="Picture 3"/>
          <p:cNvPicPr/>
          <p:nvPr/>
        </p:nvPicPr>
        <p:blipFill>
          <a:blip r:embed="rId3"/>
          <a:stretch>
            <a:fillRect/>
          </a:stretch>
        </p:blipFill>
        <p:spPr>
          <a:xfrm>
            <a:off x="2057400" y="1295280"/>
            <a:ext cx="5376600" cy="528408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26013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extShape 1"/>
          <p:cNvSpPr txBox="1"/>
          <p:nvPr/>
        </p:nvSpPr>
        <p:spPr>
          <a:xfrm>
            <a:off x="1188720" y="152280"/>
            <a:ext cx="6811920" cy="76176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200" b="1">
                <a:solidFill>
                  <a:srgbClr val="000099"/>
                </a:solidFill>
                <a:latin typeface="Arial"/>
              </a:rPr>
              <a:t>Flow-pipes with Pseudo-Invariant</a:t>
            </a:r>
            <a:endParaRPr/>
          </a:p>
        </p:txBody>
      </p:sp>
      <p:pic>
        <p:nvPicPr>
          <p:cNvPr id="128" name="Picture 2"/>
          <p:cNvPicPr/>
          <p:nvPr/>
        </p:nvPicPr>
        <p:blipFill>
          <a:blip r:embed="rId3"/>
          <a:stretch>
            <a:fillRect/>
          </a:stretch>
        </p:blipFill>
        <p:spPr>
          <a:xfrm>
            <a:off x="2133720" y="1295280"/>
            <a:ext cx="5149440" cy="527256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67638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TextShape 1"/>
          <p:cNvSpPr txBox="1"/>
          <p:nvPr/>
        </p:nvSpPr>
        <p:spPr>
          <a:xfrm>
            <a:off x="1143000" y="152280"/>
            <a:ext cx="6857640" cy="76176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200" b="1">
                <a:solidFill>
                  <a:srgbClr val="000099"/>
                </a:solidFill>
                <a:latin typeface="Arial"/>
              </a:rPr>
              <a:t>Computing Reachability</a:t>
            </a:r>
            <a:endParaRPr/>
          </a:p>
        </p:txBody>
      </p:sp>
      <p:sp>
        <p:nvSpPr>
          <p:cNvPr id="130" name="TextShape 2"/>
          <p:cNvSpPr txBox="1"/>
          <p:nvPr/>
        </p:nvSpPr>
        <p:spPr>
          <a:xfrm>
            <a:off x="457200" y="1219320"/>
            <a:ext cx="8229240" cy="4906440"/>
          </a:xfrm>
          <a:prstGeom prst="rect">
            <a:avLst/>
          </a:prstGeom>
        </p:spPr>
        <p:txBody>
          <a:bodyPr lIns="96840" tIns="47520" rIns="96840" bIns="47520"/>
          <a:lstStyle/>
          <a:p>
            <a:pPr>
              <a:lnSpc>
                <a:spcPct val="100000"/>
              </a:lnSpc>
              <a:buSzPct val="125000"/>
              <a:buFont typeface="Arial"/>
              <a:buChar char="•"/>
            </a:pPr>
            <a:r>
              <a:rPr lang="en-US" sz="2400">
                <a:solidFill>
                  <a:srgbClr val="000000"/>
                </a:solidFill>
                <a:latin typeface="Arial"/>
              </a:rPr>
              <a:t>Using Flow*, a reachability tool that uses Taylor Models as a state-set representation, we ran the following two  models (initial state: x = 1.0, y=[-0.5, 0.5]):</a:t>
            </a:r>
            <a:endParaRPr/>
          </a:p>
        </p:txBody>
      </p:sp>
      <p:sp>
        <p:nvSpPr>
          <p:cNvPr id="131" name="CustomShape 3"/>
          <p:cNvSpPr/>
          <p:nvPr/>
        </p:nvSpPr>
        <p:spPr>
          <a:xfrm>
            <a:off x="457200" y="2971800"/>
            <a:ext cx="4571640" cy="10638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600">
                <a:solidFill>
                  <a:srgbClr val="000000"/>
                </a:solidFill>
                <a:latin typeface="Courier New"/>
              </a:rPr>
              <a:t>poly ode 1 {  </a:t>
            </a:r>
            <a:endParaRPr/>
          </a:p>
          <a:p>
            <a:pPr>
              <a:lnSpc>
                <a:spcPct val="100000"/>
              </a:lnSpc>
            </a:pPr>
            <a:r>
              <a:rPr lang="en-US" sz="1600">
                <a:solidFill>
                  <a:srgbClr val="000000"/>
                </a:solidFill>
                <a:latin typeface="Courier New"/>
              </a:rPr>
              <a:t> x'= y  </a:t>
            </a:r>
            <a:endParaRPr/>
          </a:p>
          <a:p>
            <a:pPr>
              <a:lnSpc>
                <a:spcPct val="100000"/>
              </a:lnSpc>
            </a:pPr>
            <a:r>
              <a:rPr lang="en-US" sz="1600">
                <a:solidFill>
                  <a:srgbClr val="000000"/>
                </a:solidFill>
                <a:latin typeface="Courier New"/>
              </a:rPr>
              <a:t> y'= y - x - x^2 * y </a:t>
            </a:r>
            <a:endParaRPr/>
          </a:p>
          <a:p>
            <a:pPr>
              <a:lnSpc>
                <a:spcPct val="100000"/>
              </a:lnSpc>
            </a:pPr>
            <a:r>
              <a:rPr lang="en-US" sz="1600">
                <a:solidFill>
                  <a:srgbClr val="000000"/>
                </a:solidFill>
                <a:latin typeface="Courier New"/>
              </a:rPr>
              <a:t>}</a:t>
            </a:r>
            <a:endParaRPr/>
          </a:p>
        </p:txBody>
      </p:sp>
      <p:sp>
        <p:nvSpPr>
          <p:cNvPr id="132" name="CustomShape 4"/>
          <p:cNvSpPr/>
          <p:nvPr/>
        </p:nvSpPr>
        <p:spPr>
          <a:xfrm>
            <a:off x="3809880" y="2526120"/>
            <a:ext cx="4571640" cy="398412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600" b="1">
                <a:solidFill>
                  <a:srgbClr val="000000"/>
                </a:solidFill>
                <a:latin typeface="Courier New"/>
              </a:rPr>
              <a:t>first</a:t>
            </a:r>
            <a:r>
              <a:rPr lang="en-US" sz="1600">
                <a:solidFill>
                  <a:srgbClr val="000000"/>
                </a:solidFill>
                <a:latin typeface="Courier New"/>
              </a:rPr>
              <a:t> { poly ode 1 {  </a:t>
            </a:r>
            <a:endParaRPr/>
          </a:p>
          <a:p>
            <a:pPr>
              <a:lnSpc>
                <a:spcPct val="100000"/>
              </a:lnSpc>
            </a:pPr>
            <a:r>
              <a:rPr lang="en-US" sz="1600">
                <a:solidFill>
                  <a:srgbClr val="000000"/>
                </a:solidFill>
                <a:latin typeface="Courier New"/>
              </a:rPr>
              <a:t> x'= y  </a:t>
            </a:r>
            <a:endParaRPr/>
          </a:p>
          <a:p>
            <a:pPr>
              <a:lnSpc>
                <a:spcPct val="100000"/>
              </a:lnSpc>
            </a:pPr>
            <a:r>
              <a:rPr lang="en-US" sz="1600">
                <a:solidFill>
                  <a:srgbClr val="000000"/>
                </a:solidFill>
                <a:latin typeface="Courier New"/>
              </a:rPr>
              <a:t> y'= y - x - x^2 * y </a:t>
            </a:r>
            <a:endParaRPr/>
          </a:p>
          <a:p>
            <a:pPr>
              <a:lnSpc>
                <a:spcPct val="100000"/>
              </a:lnSpc>
            </a:pPr>
            <a:r>
              <a:rPr lang="en-US" sz="1600">
                <a:solidFill>
                  <a:srgbClr val="000000"/>
                </a:solidFill>
                <a:latin typeface="Courier New"/>
              </a:rPr>
              <a:t>} </a:t>
            </a:r>
            <a:endParaRPr/>
          </a:p>
          <a:p>
            <a:pPr>
              <a:lnSpc>
                <a:spcPct val="100000"/>
              </a:lnSpc>
            </a:pPr>
            <a:r>
              <a:rPr lang="en-US" sz="1600">
                <a:solidFill>
                  <a:srgbClr val="000000"/>
                </a:solidFill>
                <a:latin typeface="Courier New"/>
              </a:rPr>
              <a:t>inv { x in [0.75, 999] } }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en-US" sz="1600" b="1">
                <a:solidFill>
                  <a:srgbClr val="000000"/>
                </a:solidFill>
                <a:latin typeface="Courier New"/>
              </a:rPr>
              <a:t>second</a:t>
            </a:r>
            <a:r>
              <a:rPr lang="en-US" sz="1600">
                <a:solidFill>
                  <a:srgbClr val="000000"/>
                </a:solidFill>
                <a:latin typeface="Courier New"/>
              </a:rPr>
              <a:t> { poly ode 1 {  </a:t>
            </a:r>
            <a:endParaRPr/>
          </a:p>
          <a:p>
            <a:pPr>
              <a:lnSpc>
                <a:spcPct val="100000"/>
              </a:lnSpc>
            </a:pPr>
            <a:r>
              <a:rPr lang="en-US" sz="1600">
                <a:solidFill>
                  <a:srgbClr val="000000"/>
                </a:solidFill>
                <a:latin typeface="Courier New"/>
              </a:rPr>
              <a:t> x'= y  </a:t>
            </a:r>
            <a:endParaRPr/>
          </a:p>
          <a:p>
            <a:pPr>
              <a:lnSpc>
                <a:spcPct val="100000"/>
              </a:lnSpc>
            </a:pPr>
            <a:r>
              <a:rPr lang="en-US" sz="1600">
                <a:solidFill>
                  <a:srgbClr val="000000"/>
                </a:solidFill>
                <a:latin typeface="Courier New"/>
              </a:rPr>
              <a:t> y'= y - x - x^2 * y </a:t>
            </a:r>
            <a:endParaRPr/>
          </a:p>
          <a:p>
            <a:pPr>
              <a:lnSpc>
                <a:spcPct val="100000"/>
              </a:lnSpc>
            </a:pPr>
            <a:r>
              <a:rPr lang="en-US" sz="1600">
                <a:solidFill>
                  <a:srgbClr val="000000"/>
                </a:solidFill>
                <a:latin typeface="Courier New"/>
              </a:rPr>
              <a:t>} </a:t>
            </a:r>
            <a:endParaRPr/>
          </a:p>
          <a:p>
            <a:pPr>
              <a:lnSpc>
                <a:spcPct val="100000"/>
              </a:lnSpc>
            </a:pPr>
            <a:r>
              <a:rPr lang="en-US" sz="1600">
                <a:solidFill>
                  <a:srgbClr val="000000"/>
                </a:solidFill>
                <a:latin typeface="Courier New"/>
              </a:rPr>
              <a:t>inv {}}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en-US" sz="1600">
                <a:solidFill>
                  <a:srgbClr val="000000"/>
                </a:solidFill>
                <a:latin typeface="Courier New"/>
              </a:rPr>
              <a:t>jumps { </a:t>
            </a:r>
            <a:r>
              <a:rPr lang="en-US" sz="1600" b="1">
                <a:solidFill>
                  <a:srgbClr val="000000"/>
                </a:solidFill>
                <a:latin typeface="Courier New"/>
              </a:rPr>
              <a:t>first -&gt; second   </a:t>
            </a:r>
            <a:endParaRPr/>
          </a:p>
          <a:p>
            <a:pPr>
              <a:lnSpc>
                <a:spcPct val="100000"/>
              </a:lnSpc>
            </a:pPr>
            <a:r>
              <a:rPr lang="en-US" sz="1600">
                <a:solidFill>
                  <a:srgbClr val="000000"/>
                </a:solidFill>
                <a:latin typeface="Courier New"/>
              </a:rPr>
              <a:t>guard { x in [-999,0.75] } </a:t>
            </a:r>
            <a:endParaRPr/>
          </a:p>
          <a:p>
            <a:pPr>
              <a:lnSpc>
                <a:spcPct val="100000"/>
              </a:lnSpc>
            </a:pPr>
            <a:r>
              <a:rPr lang="en-US" sz="1600">
                <a:solidFill>
                  <a:srgbClr val="000000"/>
                </a:solidFill>
                <a:latin typeface="Courier New"/>
              </a:rPr>
              <a:t>reset { }   </a:t>
            </a:r>
            <a:endParaRPr/>
          </a:p>
          <a:p>
            <a:pPr>
              <a:lnSpc>
                <a:spcPct val="100000"/>
              </a:lnSpc>
            </a:pPr>
            <a:r>
              <a:rPr lang="en-US" sz="1600">
                <a:solidFill>
                  <a:srgbClr val="000000"/>
                </a:solidFill>
                <a:latin typeface="Courier New"/>
              </a:rPr>
              <a:t>parallelotope aggregation {}} 	</a:t>
            </a:r>
            <a:endParaRPr/>
          </a:p>
        </p:txBody>
      </p:sp>
      <p:sp>
        <p:nvSpPr>
          <p:cNvPr id="133" name="CustomShape 5"/>
          <p:cNvSpPr/>
          <p:nvPr/>
        </p:nvSpPr>
        <p:spPr>
          <a:xfrm>
            <a:off x="1143000" y="4120200"/>
            <a:ext cx="609120" cy="54468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1B587C"/>
          </a:solidFill>
          <a:ln w="25560">
            <a:solidFill>
              <a:srgbClr val="13415B"/>
            </a:solidFill>
            <a:round/>
          </a:ln>
        </p:spPr>
      </p:sp>
      <p:sp>
        <p:nvSpPr>
          <p:cNvPr id="134" name="CustomShape 6"/>
          <p:cNvSpPr/>
          <p:nvPr/>
        </p:nvSpPr>
        <p:spPr>
          <a:xfrm>
            <a:off x="360" y="4775760"/>
            <a:ext cx="3230640" cy="8218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2400">
                <a:solidFill>
                  <a:srgbClr val="000000"/>
                </a:solidFill>
                <a:latin typeface="Calibri"/>
              </a:rPr>
              <a:t>Error gets too large 
at t=1.54, tool exits</a:t>
            </a:r>
            <a:endParaRPr/>
          </a:p>
        </p:txBody>
      </p:sp>
      <p:sp>
        <p:nvSpPr>
          <p:cNvPr id="135" name="CustomShape 7"/>
          <p:cNvSpPr/>
          <p:nvPr/>
        </p:nvSpPr>
        <p:spPr>
          <a:xfrm rot="19342200">
            <a:off x="7071840" y="4391280"/>
            <a:ext cx="609120" cy="54468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1B587C"/>
          </a:solidFill>
          <a:ln w="25560">
            <a:solidFill>
              <a:srgbClr val="13415B"/>
            </a:solidFill>
            <a:round/>
          </a:ln>
        </p:spPr>
      </p:sp>
      <p:sp>
        <p:nvSpPr>
          <p:cNvPr id="136" name="CustomShape 8"/>
          <p:cNvSpPr/>
          <p:nvPr/>
        </p:nvSpPr>
        <p:spPr>
          <a:xfrm>
            <a:off x="6938280" y="4887000"/>
            <a:ext cx="2179080" cy="8218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2400">
                <a:solidFill>
                  <a:srgbClr val="000000"/>
                </a:solidFill>
                <a:latin typeface="Calibri"/>
              </a:rPr>
              <a:t>Completes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2400">
                <a:solidFill>
                  <a:srgbClr val="000000"/>
                </a:solidFill>
                <a:latin typeface="Calibri"/>
              </a:rPr>
              <a:t>Successfully!</a:t>
            </a:r>
            <a:endParaRPr/>
          </a:p>
        </p:txBody>
      </p:sp>
      <p:sp>
        <p:nvSpPr>
          <p:cNvPr id="137" name="Line 9"/>
          <p:cNvSpPr/>
          <p:nvPr/>
        </p:nvSpPr>
        <p:spPr>
          <a:xfrm>
            <a:off x="3429000" y="2526120"/>
            <a:ext cx="0" cy="4019760"/>
          </a:xfrm>
          <a:prstGeom prst="line">
            <a:avLst/>
          </a:prstGeom>
          <a:ln w="38160">
            <a:solidFill>
              <a:srgbClr val="000000"/>
            </a:solidFill>
            <a:round/>
          </a:ln>
        </p:spPr>
      </p:sp>
    </p:spTree>
    <p:extLst>
      <p:ext uri="{BB962C8B-B14F-4D97-AF65-F5344CB8AC3E}">
        <p14:creationId xmlns:p14="http://schemas.microsoft.com/office/powerpoint/2010/main" val="338551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TextShape 1"/>
          <p:cNvSpPr txBox="1"/>
          <p:nvPr/>
        </p:nvSpPr>
        <p:spPr>
          <a:xfrm>
            <a:off x="1143000" y="152280"/>
            <a:ext cx="6857640" cy="76176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200" b="1">
                <a:solidFill>
                  <a:srgbClr val="000099"/>
                </a:solidFill>
                <a:latin typeface="Arial"/>
              </a:rPr>
              <a:t>Flow* Reachability</a:t>
            </a:r>
            <a:endParaRPr/>
          </a:p>
        </p:txBody>
      </p:sp>
      <p:pic>
        <p:nvPicPr>
          <p:cNvPr id="139" name="Picture 6"/>
          <p:cNvPicPr/>
          <p:nvPr/>
        </p:nvPicPr>
        <p:blipFill>
          <a:blip r:embed="rId3"/>
          <a:stretch>
            <a:fillRect/>
          </a:stretch>
        </p:blipFill>
        <p:spPr>
          <a:xfrm>
            <a:off x="1143000" y="1295280"/>
            <a:ext cx="7178040" cy="508608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1345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>
          <a:xfrm>
            <a:off x="314325" y="100013"/>
            <a:ext cx="6086475" cy="717550"/>
          </a:xfrm>
        </p:spPr>
        <p:txBody>
          <a:bodyPr/>
          <a:lstStyle/>
          <a:p>
            <a:r>
              <a:rPr lang="en-GB" noProof="1" smtClean="0"/>
              <a:t>CASE STUDY</a:t>
            </a:r>
            <a:endParaRPr lang="en-GB" noProof="1"/>
          </a:p>
        </p:txBody>
      </p:sp>
      <p:sp>
        <p:nvSpPr>
          <p:cNvPr id="21" name="TextBox 20"/>
          <p:cNvSpPr txBox="1"/>
          <p:nvPr/>
        </p:nvSpPr>
        <p:spPr>
          <a:xfrm>
            <a:off x="358949" y="975344"/>
            <a:ext cx="85810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VERIFICATION FOR BUILDING MODEL</a:t>
            </a:r>
            <a:endParaRPr lang="en-US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105799" y="1636302"/>
                <a:ext cx="5561587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342900" indent="-342900">
                  <a:buFont typeface="Arial" pitchFamily="34" charset="0"/>
                  <a:buChar char="•"/>
                </a:pPr>
                <a:r>
                  <a:rPr lang="en-US" dirty="0" smtClean="0"/>
                  <a:t>Model of Los Angeles University Hospital</a:t>
                </a:r>
              </a:p>
              <a:p>
                <a:pPr marL="342900" indent="-342900">
                  <a:buFont typeface="Arial" pitchFamily="34" charset="0"/>
                  <a:buChar char="•"/>
                </a:pPr>
                <a:r>
                  <a:rPr lang="en-US" dirty="0" smtClean="0"/>
                  <a:t>Full order system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𝑀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48</m:t>
                        </m:r>
                      </m:sub>
                    </m:sSub>
                  </m:oMath>
                </a14:m>
                <a:r>
                  <a:rPr lang="en-US" dirty="0" smtClean="0"/>
                  <a:t> has 48 state variables</a:t>
                </a:r>
              </a:p>
              <a:p>
                <a:pPr marL="342900" indent="-342900">
                  <a:buFont typeface="Arial" pitchFamily="34" charset="0"/>
                  <a:buChar char="•"/>
                </a:pPr>
                <a:r>
                  <a:rPr lang="en-US" dirty="0" smtClean="0"/>
                  <a:t>Initial condition</a:t>
                </a:r>
              </a:p>
              <a:p>
                <a:pPr marL="342900" indent="-342900">
                  <a:buFont typeface="Arial" pitchFamily="34" charset="0"/>
                  <a:buChar char="•"/>
                </a:pPr>
                <a:r>
                  <a:rPr lang="en-US" dirty="0" smtClean="0"/>
                  <a:t>Output need to be observed </a:t>
                </a:r>
                <a:endParaRPr lang="en-US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799" y="1636302"/>
                <a:ext cx="5561587" cy="1323439"/>
              </a:xfrm>
              <a:prstGeom prst="rect">
                <a:avLst/>
              </a:prstGeom>
              <a:blipFill rotWithShape="1">
                <a:blip r:embed="rId4"/>
                <a:stretch>
                  <a:fillRect l="-876" t="-1835" r="-329" b="-73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0293" y="2289300"/>
            <a:ext cx="6225958" cy="344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7986" y="2625238"/>
            <a:ext cx="1266660" cy="307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23194" y="3196622"/>
            <a:ext cx="47115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Safety specification for full order system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39568" y="3673562"/>
                <a:ext cx="7851188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Under 1-radian step disturbance input u and the initial condition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𝑋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 smtClean="0"/>
                  <a:t>, </a:t>
                </a:r>
              </a:p>
              <a:p>
                <a:r>
                  <a:rPr lang="en-US" dirty="0" smtClean="0"/>
                  <a:t>The output y satisfies: </a:t>
                </a:r>
                <a:endParaRPr lang="en-US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568" y="3673562"/>
                <a:ext cx="7851188" cy="707886"/>
              </a:xfrm>
              <a:prstGeom prst="rect">
                <a:avLst/>
              </a:prstGeom>
              <a:blipFill rotWithShape="1">
                <a:blip r:embed="rId7"/>
                <a:stretch>
                  <a:fillRect l="-776" t="-3448" b="-155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5693" y="4031030"/>
            <a:ext cx="2719385" cy="307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1585769" y="4523877"/>
          <a:ext cx="52705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2" name="Equation" r:id="rId9" imgW="5270400" imgH="520560" progId="Equation.DSMT4">
                  <p:embed/>
                </p:oleObj>
              </mc:Choice>
              <mc:Fallback>
                <p:oleObj name="Equation" r:id="rId9" imgW="5270400" imgH="520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5769" y="4523877"/>
                        <a:ext cx="52705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72573" y="5162708"/>
            <a:ext cx="24371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Verification problem</a:t>
            </a: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3144247" y="5500228"/>
          <a:ext cx="20701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3" name="Equation" r:id="rId11" imgW="2070000" imgH="444240" progId="Equation.DSMT4">
                  <p:embed/>
                </p:oleObj>
              </mc:Choice>
              <mc:Fallback>
                <p:oleObj name="Equation" r:id="rId11" imgW="2070000" imgH="444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4247" y="5500228"/>
                        <a:ext cx="20701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75789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>
          <a:xfrm>
            <a:off x="314325" y="100013"/>
            <a:ext cx="6086475" cy="717550"/>
          </a:xfrm>
        </p:spPr>
        <p:txBody>
          <a:bodyPr/>
          <a:lstStyle/>
          <a:p>
            <a:r>
              <a:rPr lang="en-GB" noProof="1" smtClean="0"/>
              <a:t>CASE STUDY</a:t>
            </a:r>
            <a:endParaRPr lang="en-GB" noProof="1"/>
          </a:p>
        </p:txBody>
      </p:sp>
      <p:sp>
        <p:nvSpPr>
          <p:cNvPr id="21" name="TextBox 20"/>
          <p:cNvSpPr txBox="1"/>
          <p:nvPr/>
        </p:nvSpPr>
        <p:spPr>
          <a:xfrm>
            <a:off x="358949" y="975344"/>
            <a:ext cx="85810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VERIFICATION FOR BUILDING MODEL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58949" y="1512253"/>
            <a:ext cx="52696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Verification using 10-order output abstraction</a:t>
            </a:r>
            <a:endParaRPr lang="en-US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5789" y="2026780"/>
            <a:ext cx="6087341" cy="1532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75323" y="3621923"/>
            <a:ext cx="46538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transformed safety specification of </a:t>
            </a:r>
            <a:endParaRPr 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4901098" y="3590233"/>
          <a:ext cx="5207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5" name="Equation" r:id="rId5" imgW="520560" imgH="431640" progId="Equation.DSMT4">
                  <p:embed/>
                </p:oleObj>
              </mc:Choice>
              <mc:Fallback>
                <p:oleObj name="Equation" r:id="rId5" imgW="52056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901098" y="3590233"/>
                        <a:ext cx="5207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1534072" y="4217659"/>
          <a:ext cx="5289917" cy="4303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6" name="Equation" r:id="rId7" imgW="6400800" imgH="520560" progId="Equation.DSMT4">
                  <p:embed/>
                </p:oleObj>
              </mc:Choice>
              <mc:Fallback>
                <p:oleObj name="Equation" r:id="rId7" imgW="6400800" imgH="520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34072" y="4217659"/>
                        <a:ext cx="5289917" cy="4303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/>
          </p:nvPr>
        </p:nvGraphicFramePr>
        <p:xfrm>
          <a:off x="1500056" y="4945023"/>
          <a:ext cx="3453141" cy="4303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7" name="Equation" r:id="rId9" imgW="4178160" imgH="520560" progId="Equation.DSMT4">
                  <p:embed/>
                </p:oleObj>
              </mc:Choice>
              <mc:Fallback>
                <p:oleObj name="Equation" r:id="rId9" imgW="4178160" imgH="520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0056" y="4945023"/>
                        <a:ext cx="3453141" cy="43033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97617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>
          <a:xfrm>
            <a:off x="314325" y="100013"/>
            <a:ext cx="6086475" cy="717550"/>
          </a:xfrm>
        </p:spPr>
        <p:txBody>
          <a:bodyPr/>
          <a:lstStyle/>
          <a:p>
            <a:r>
              <a:rPr lang="en-GB" noProof="1" smtClean="0"/>
              <a:t>CASE STUDY 1</a:t>
            </a:r>
            <a:endParaRPr lang="en-GB" noProof="1"/>
          </a:p>
        </p:txBody>
      </p:sp>
      <p:sp>
        <p:nvSpPr>
          <p:cNvPr id="21" name="TextBox 20"/>
          <p:cNvSpPr txBox="1"/>
          <p:nvPr/>
        </p:nvSpPr>
        <p:spPr>
          <a:xfrm>
            <a:off x="358949" y="975344"/>
            <a:ext cx="85810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VERIFICATION FOR BUILDING MODEL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58949" y="1512253"/>
            <a:ext cx="52696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Verification using 10-order output abstraction</a:t>
            </a:r>
            <a:endParaRPr lang="en-US" dirty="0"/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046" y="1986238"/>
            <a:ext cx="7472795" cy="4502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5154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Ongoing directions: AIDE-CPS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Automating Improvement of Development Environments for Cyber-Physical Systems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611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Approximating Hybrid Automaton Semantics in SLSF with Randomness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96792"/>
            <a:ext cx="5939511" cy="4351338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7</a:t>
            </a:fld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3"/>
          <a:stretch>
            <a:fillRect/>
          </a:stretch>
        </p:blipFill>
        <p:spPr>
          <a:xfrm>
            <a:off x="4830556" y="1670453"/>
            <a:ext cx="4135052" cy="1396680"/>
          </a:xfrm>
          <a:prstGeom prst="rect">
            <a:avLst/>
          </a:prstGeom>
          <a:ln>
            <a:noFill/>
          </a:ln>
        </p:spPr>
      </p:pic>
      <p:sp>
        <p:nvSpPr>
          <p:cNvPr id="8" name="Rectangle 7"/>
          <p:cNvSpPr/>
          <p:nvPr/>
        </p:nvSpPr>
        <p:spPr>
          <a:xfrm>
            <a:off x="116664" y="6124964"/>
            <a:ext cx="86489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java -jar Hyst.jar ..\examples\demo\heaterLygeros.xml -</a:t>
            </a:r>
            <a:r>
              <a:rPr lang="en-US" dirty="0" err="1"/>
              <a:t>stateflow</a:t>
            </a:r>
            <a:r>
              <a:rPr lang="en-US" dirty="0"/>
              <a:t> -</a:t>
            </a:r>
            <a:r>
              <a:rPr lang="en-US" dirty="0" err="1"/>
              <a:t>toolparams</a:t>
            </a:r>
            <a:r>
              <a:rPr lang="en-US" dirty="0"/>
              <a:t> </a:t>
            </a:r>
            <a:r>
              <a:rPr lang="en-US" dirty="0" smtClean="0"/>
              <a:t>semantics=1</a:t>
            </a:r>
          </a:p>
          <a:p>
            <a:r>
              <a:rPr lang="en-US" dirty="0" err="1"/>
              <a:t>simulationLoop</a:t>
            </a:r>
            <a:r>
              <a:rPr lang="en-US" dirty="0"/>
              <a:t>('</a:t>
            </a:r>
            <a:r>
              <a:rPr lang="en-US" dirty="0" err="1"/>
              <a:t>heaterLygeros</a:t>
            </a:r>
            <a:r>
              <a:rPr lang="en-US" dirty="0"/>
              <a:t>', 5, 25, 10, 1, {}, 1, 1);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l="20000" t="25679" r="53056" b="42592"/>
          <a:stretch/>
        </p:blipFill>
        <p:spPr>
          <a:xfrm>
            <a:off x="5939511" y="3534086"/>
            <a:ext cx="2887768" cy="1912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64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/>
          </p:nvPr>
        </p:nvSpPr>
        <p:spPr>
          <a:xfrm>
            <a:off x="247773" y="1"/>
            <a:ext cx="8672052" cy="1321264"/>
          </a:xfrm>
        </p:spPr>
        <p:txBody>
          <a:bodyPr/>
          <a:lstStyle/>
          <a:p>
            <a:r>
              <a:rPr lang="en-US" dirty="0" smtClean="0"/>
              <a:t>Differential Testing Framework with HyST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cxnSp>
        <p:nvCxnSpPr>
          <p:cNvPr id="61" name="Straight Arrow Connector 60"/>
          <p:cNvCxnSpPr>
            <a:stCxn id="2" idx="2"/>
            <a:endCxn id="28" idx="0"/>
          </p:cNvCxnSpPr>
          <p:nvPr/>
        </p:nvCxnSpPr>
        <p:spPr>
          <a:xfrm>
            <a:off x="4686037" y="1594935"/>
            <a:ext cx="1" cy="430837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>
            <a:endCxn id="44" idx="0"/>
          </p:cNvCxnSpPr>
          <p:nvPr/>
        </p:nvCxnSpPr>
        <p:spPr>
          <a:xfrm>
            <a:off x="4800338" y="4683784"/>
            <a:ext cx="0" cy="506103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ounded Rectangle 1"/>
          <p:cNvSpPr/>
          <p:nvPr/>
        </p:nvSpPr>
        <p:spPr>
          <a:xfrm>
            <a:off x="3425383" y="879935"/>
            <a:ext cx="2521308" cy="71500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Random </a:t>
            </a:r>
            <a:r>
              <a:rPr lang="en-US" sz="2000" dirty="0">
                <a:solidFill>
                  <a:schemeClr val="bg1"/>
                </a:solidFill>
                <a:latin typeface="Calibri"/>
                <a:cs typeface="Calibri"/>
              </a:rPr>
              <a:t>g</a:t>
            </a:r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eneration</a:t>
            </a:r>
          </a:p>
          <a:p>
            <a:pPr algn="ctr"/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(</a:t>
            </a:r>
            <a:r>
              <a:rPr lang="en-US" sz="2000" dirty="0" err="1" smtClean="0">
                <a:solidFill>
                  <a:schemeClr val="bg1"/>
                </a:solidFill>
                <a:latin typeface="Calibri"/>
                <a:cs typeface="Calibri"/>
              </a:rPr>
              <a:t>HyRG</a:t>
            </a:r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)</a:t>
            </a:r>
            <a:endParaRPr lang="en-US" sz="20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3425384" y="2025772"/>
            <a:ext cx="2521308" cy="71500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Model translation</a:t>
            </a:r>
          </a:p>
          <a:p>
            <a:pPr algn="ctr"/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(</a:t>
            </a:r>
            <a:r>
              <a:rPr lang="en-US" sz="2000" dirty="0" err="1" smtClean="0">
                <a:solidFill>
                  <a:schemeClr val="bg1"/>
                </a:solidFill>
                <a:latin typeface="Calibri"/>
                <a:cs typeface="Calibri"/>
              </a:rPr>
              <a:t>HyST</a:t>
            </a:r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)</a:t>
            </a:r>
            <a:endParaRPr lang="en-US" sz="20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36" name="Rounded Rectangle 35"/>
          <p:cNvSpPr/>
          <p:nvPr/>
        </p:nvSpPr>
        <p:spPr>
          <a:xfrm>
            <a:off x="3384030" y="3468801"/>
            <a:ext cx="1182198" cy="388668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solidFill>
                  <a:schemeClr val="bg1"/>
                </a:solidFill>
                <a:latin typeface="Calibri"/>
                <a:cs typeface="Calibri"/>
              </a:rPr>
              <a:t>dReach</a:t>
            </a:r>
            <a:endParaRPr lang="en-US" sz="20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2027659" y="3483089"/>
            <a:ext cx="1182198" cy="388668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Flow*</a:t>
            </a:r>
            <a:endParaRPr lang="en-US" sz="20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7487450" y="3468688"/>
            <a:ext cx="1449723" cy="388668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Other Tools</a:t>
            </a:r>
            <a:endParaRPr lang="en-US" sz="20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4741038" y="3468801"/>
            <a:ext cx="1289367" cy="388668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solidFill>
                  <a:schemeClr val="bg1"/>
                </a:solidFill>
                <a:latin typeface="Calibri"/>
                <a:cs typeface="Calibri"/>
              </a:rPr>
              <a:t>HyCreate</a:t>
            </a:r>
            <a:endParaRPr lang="en-US" sz="20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6206358" y="3468801"/>
            <a:ext cx="1124142" cy="388668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SLSF</a:t>
            </a:r>
            <a:endParaRPr lang="en-US" sz="20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2177139" y="4326284"/>
            <a:ext cx="5049948" cy="357500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Execute a random </a:t>
            </a:r>
            <a:r>
              <a:rPr lang="en-US" sz="2000" dirty="0">
                <a:solidFill>
                  <a:schemeClr val="bg1"/>
                </a:solidFill>
                <a:latin typeface="Calibri"/>
                <a:cs typeface="Calibri"/>
              </a:rPr>
              <a:t>m</a:t>
            </a:r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odel on different </a:t>
            </a:r>
            <a:r>
              <a:rPr lang="en-US" sz="2000" dirty="0">
                <a:solidFill>
                  <a:schemeClr val="bg1"/>
                </a:solidFill>
                <a:latin typeface="Calibri"/>
                <a:cs typeface="Calibri"/>
              </a:rPr>
              <a:t>t</a:t>
            </a:r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ools</a:t>
            </a:r>
            <a:endParaRPr lang="en-US" sz="20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2083142" y="5189887"/>
            <a:ext cx="5434391" cy="35750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Calibri"/>
                <a:cs typeface="Calibri"/>
              </a:rPr>
              <a:t>Compare </a:t>
            </a:r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analysis </a:t>
            </a:r>
            <a:r>
              <a:rPr lang="en-US" sz="2000" dirty="0">
                <a:solidFill>
                  <a:schemeClr val="bg1"/>
                </a:solidFill>
                <a:latin typeface="Calibri"/>
                <a:cs typeface="Calibri"/>
              </a:rPr>
              <a:t>r</a:t>
            </a:r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esults </a:t>
            </a:r>
            <a:r>
              <a:rPr lang="en-US" sz="2000" dirty="0">
                <a:solidFill>
                  <a:schemeClr val="bg1"/>
                </a:solidFill>
                <a:latin typeface="Calibri"/>
                <a:cs typeface="Calibri"/>
              </a:rPr>
              <a:t>by </a:t>
            </a:r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calling </a:t>
            </a:r>
            <a:r>
              <a:rPr lang="en-US" sz="2000" dirty="0" err="1">
                <a:solidFill>
                  <a:schemeClr val="bg1"/>
                </a:solidFill>
                <a:latin typeface="Courier"/>
                <a:cs typeface="Courier"/>
              </a:rPr>
              <a:t>reachCheck</a:t>
            </a:r>
            <a:endParaRPr lang="en-US" sz="2000" dirty="0">
              <a:solidFill>
                <a:schemeClr val="bg1"/>
              </a:solidFill>
              <a:latin typeface="Courier"/>
              <a:cs typeface="Courier"/>
            </a:endParaRPr>
          </a:p>
        </p:txBody>
      </p:sp>
      <p:sp>
        <p:nvSpPr>
          <p:cNvPr id="45" name="Rounded Rectangle 44"/>
          <p:cNvSpPr/>
          <p:nvPr/>
        </p:nvSpPr>
        <p:spPr>
          <a:xfrm>
            <a:off x="2083142" y="6102471"/>
            <a:ext cx="5434391" cy="35750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Report a </a:t>
            </a:r>
            <a:r>
              <a:rPr lang="en-US" sz="2000" dirty="0">
                <a:solidFill>
                  <a:schemeClr val="bg1"/>
                </a:solidFill>
                <a:latin typeface="Calibri"/>
                <a:cs typeface="Calibri"/>
              </a:rPr>
              <a:t>c</a:t>
            </a:r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andidate bug</a:t>
            </a:r>
            <a:endParaRPr lang="en-US" sz="20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46" name="Rounded Rectangle 45"/>
          <p:cNvSpPr/>
          <p:nvPr/>
        </p:nvSpPr>
        <p:spPr>
          <a:xfrm>
            <a:off x="711187" y="3483315"/>
            <a:ext cx="1161143" cy="388668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solidFill>
                  <a:schemeClr val="bg1"/>
                </a:solidFill>
                <a:latin typeface="Calibri"/>
                <a:cs typeface="Calibri"/>
              </a:rPr>
              <a:t>SpaceEx</a:t>
            </a:r>
            <a:endParaRPr lang="en-US" sz="20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58276" y="2997200"/>
            <a:ext cx="8484123" cy="1807029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65" name="Straight Arrow Connector 64"/>
          <p:cNvCxnSpPr>
            <a:stCxn id="44" idx="2"/>
            <a:endCxn id="45" idx="0"/>
          </p:cNvCxnSpPr>
          <p:nvPr/>
        </p:nvCxnSpPr>
        <p:spPr>
          <a:xfrm>
            <a:off x="4800338" y="5547387"/>
            <a:ext cx="0" cy="555084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Elbow Connector 26"/>
          <p:cNvCxnSpPr>
            <a:stCxn id="45" idx="1"/>
            <a:endCxn id="2" idx="1"/>
          </p:cNvCxnSpPr>
          <p:nvPr/>
        </p:nvCxnSpPr>
        <p:spPr>
          <a:xfrm rot="10800000" flipH="1">
            <a:off x="2083141" y="1237435"/>
            <a:ext cx="1342241" cy="5043786"/>
          </a:xfrm>
          <a:prstGeom prst="bentConnector3">
            <a:avLst>
              <a:gd name="adj1" fmla="val -122057"/>
            </a:avLst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Elbow Connector 99"/>
          <p:cNvCxnSpPr>
            <a:stCxn id="28" idx="2"/>
            <a:endCxn id="46" idx="0"/>
          </p:cNvCxnSpPr>
          <p:nvPr/>
        </p:nvCxnSpPr>
        <p:spPr>
          <a:xfrm rot="5400000">
            <a:off x="2617628" y="1414904"/>
            <a:ext cx="742543" cy="3394279"/>
          </a:xfrm>
          <a:prstGeom prst="bentConnector3">
            <a:avLst>
              <a:gd name="adj1" fmla="val 50000"/>
            </a:avLst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Elbow Connector 103"/>
          <p:cNvCxnSpPr>
            <a:stCxn id="28" idx="2"/>
            <a:endCxn id="38" idx="0"/>
          </p:cNvCxnSpPr>
          <p:nvPr/>
        </p:nvCxnSpPr>
        <p:spPr>
          <a:xfrm rot="5400000">
            <a:off x="3281240" y="2078290"/>
            <a:ext cx="742317" cy="2067280"/>
          </a:xfrm>
          <a:prstGeom prst="bentConnector3">
            <a:avLst>
              <a:gd name="adj1" fmla="val 50000"/>
            </a:avLst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Elbow Connector 108"/>
          <p:cNvCxnSpPr>
            <a:stCxn id="28" idx="2"/>
            <a:endCxn id="36" idx="0"/>
          </p:cNvCxnSpPr>
          <p:nvPr/>
        </p:nvCxnSpPr>
        <p:spPr>
          <a:xfrm rot="5400000">
            <a:off x="3966570" y="2749332"/>
            <a:ext cx="728029" cy="710909"/>
          </a:xfrm>
          <a:prstGeom prst="bentConnector3">
            <a:avLst>
              <a:gd name="adj1" fmla="val 50000"/>
            </a:avLst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Elbow Connector 111"/>
          <p:cNvCxnSpPr>
            <a:stCxn id="28" idx="2"/>
            <a:endCxn id="41" idx="0"/>
          </p:cNvCxnSpPr>
          <p:nvPr/>
        </p:nvCxnSpPr>
        <p:spPr>
          <a:xfrm rot="16200000" flipH="1">
            <a:off x="4671866" y="2754944"/>
            <a:ext cx="728029" cy="699684"/>
          </a:xfrm>
          <a:prstGeom prst="bentConnector3">
            <a:avLst>
              <a:gd name="adj1" fmla="val 50000"/>
            </a:avLst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stCxn id="28" idx="2"/>
            <a:endCxn id="42" idx="0"/>
          </p:cNvCxnSpPr>
          <p:nvPr/>
        </p:nvCxnSpPr>
        <p:spPr>
          <a:xfrm rot="16200000" flipH="1">
            <a:off x="5363219" y="2063590"/>
            <a:ext cx="728029" cy="2082391"/>
          </a:xfrm>
          <a:prstGeom prst="bentConnector3">
            <a:avLst>
              <a:gd name="adj1" fmla="val 50000"/>
            </a:avLst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Elbow Connector 118"/>
          <p:cNvCxnSpPr>
            <a:stCxn id="28" idx="2"/>
            <a:endCxn id="39" idx="0"/>
          </p:cNvCxnSpPr>
          <p:nvPr/>
        </p:nvCxnSpPr>
        <p:spPr>
          <a:xfrm rot="16200000" flipH="1">
            <a:off x="6085217" y="1341593"/>
            <a:ext cx="727916" cy="3526274"/>
          </a:xfrm>
          <a:prstGeom prst="bentConnector3">
            <a:avLst>
              <a:gd name="adj1" fmla="val 50000"/>
            </a:avLst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Elbow Connector 123"/>
          <p:cNvCxnSpPr>
            <a:stCxn id="46" idx="2"/>
            <a:endCxn id="43" idx="1"/>
          </p:cNvCxnSpPr>
          <p:nvPr/>
        </p:nvCxnSpPr>
        <p:spPr>
          <a:xfrm rot="16200000" flipH="1">
            <a:off x="1417924" y="3745818"/>
            <a:ext cx="633051" cy="885380"/>
          </a:xfrm>
          <a:prstGeom prst="bentConnector2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Arrow Connector 131"/>
          <p:cNvCxnSpPr/>
          <p:nvPr/>
        </p:nvCxnSpPr>
        <p:spPr>
          <a:xfrm>
            <a:off x="2618757" y="3880362"/>
            <a:ext cx="0" cy="466646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Arrow Connector 132"/>
          <p:cNvCxnSpPr/>
          <p:nvPr/>
        </p:nvCxnSpPr>
        <p:spPr>
          <a:xfrm>
            <a:off x="3990357" y="3867662"/>
            <a:ext cx="0" cy="466646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Arrow Connector 133"/>
          <p:cNvCxnSpPr/>
          <p:nvPr/>
        </p:nvCxnSpPr>
        <p:spPr>
          <a:xfrm>
            <a:off x="5400978" y="3857356"/>
            <a:ext cx="0" cy="466646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Arrow Connector 134"/>
          <p:cNvCxnSpPr/>
          <p:nvPr/>
        </p:nvCxnSpPr>
        <p:spPr>
          <a:xfrm>
            <a:off x="6768429" y="3900714"/>
            <a:ext cx="0" cy="466646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Elbow Connector 135"/>
          <p:cNvCxnSpPr>
            <a:stCxn id="39" idx="2"/>
            <a:endCxn id="43" idx="3"/>
          </p:cNvCxnSpPr>
          <p:nvPr/>
        </p:nvCxnSpPr>
        <p:spPr>
          <a:xfrm rot="5400000">
            <a:off x="7395861" y="3688583"/>
            <a:ext cx="647678" cy="985225"/>
          </a:xfrm>
          <a:prstGeom prst="bentConnector2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/>
          <p:cNvSpPr txBox="1"/>
          <p:nvPr/>
        </p:nvSpPr>
        <p:spPr>
          <a:xfrm>
            <a:off x="596890" y="1658040"/>
            <a:ext cx="1275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Calibri"/>
                <a:cs typeface="Calibri"/>
              </a:rPr>
              <a:t>SAT</a:t>
            </a:r>
            <a:endParaRPr lang="en-US" b="1" dirty="0">
              <a:solidFill>
                <a:srgbClr val="FF0000"/>
              </a:solidFill>
              <a:latin typeface="Calibri"/>
              <a:cs typeface="Calibri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4930918" y="5640263"/>
            <a:ext cx="1275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Calibri"/>
                <a:cs typeface="Calibri"/>
              </a:rPr>
              <a:t>UNSAT</a:t>
            </a:r>
            <a:endParaRPr lang="en-US" b="1" dirty="0">
              <a:solidFill>
                <a:srgbClr val="FF0000"/>
              </a:solidFill>
              <a:latin typeface="Calibri"/>
              <a:cs typeface="Calibri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5081227" y="4804229"/>
            <a:ext cx="16872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alibri"/>
                <a:cs typeface="Calibri"/>
              </a:rPr>
              <a:t>Reach, Trace</a:t>
            </a:r>
            <a:endParaRPr lang="en-US" b="1" dirty="0">
              <a:solidFill>
                <a:schemeClr val="accent1">
                  <a:lumMod val="50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4930919" y="1612987"/>
            <a:ext cx="637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b="1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endParaRPr lang="en-US" b="1" baseline="-25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1297795" y="3113983"/>
            <a:ext cx="637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b="1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en-US" b="1" baseline="-25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2618758" y="3132786"/>
            <a:ext cx="637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b="1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endParaRPr lang="en-US" b="1" baseline="-25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8" name="TextBox 157"/>
          <p:cNvSpPr txBox="1"/>
          <p:nvPr/>
        </p:nvSpPr>
        <p:spPr>
          <a:xfrm>
            <a:off x="3968465" y="3126857"/>
            <a:ext cx="637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b="1" baseline="-25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159" name="TextBox 158"/>
          <p:cNvSpPr txBox="1"/>
          <p:nvPr/>
        </p:nvSpPr>
        <p:spPr>
          <a:xfrm>
            <a:off x="5400978" y="3099356"/>
            <a:ext cx="637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b="1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endParaRPr lang="en-US" b="1" baseline="-25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0" name="TextBox 159"/>
          <p:cNvSpPr txBox="1"/>
          <p:nvPr/>
        </p:nvSpPr>
        <p:spPr>
          <a:xfrm>
            <a:off x="6768428" y="3099356"/>
            <a:ext cx="637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b="1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SF</a:t>
            </a:r>
            <a:endParaRPr lang="en-US" b="1" baseline="-25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8212311" y="3099356"/>
            <a:ext cx="637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b="1" baseline="-25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2192614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Finding Soundness Bugs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71</a:t>
            </a:fld>
            <a:endParaRPr lang="en-US"/>
          </a:p>
        </p:txBody>
      </p:sp>
      <p:pic>
        <p:nvPicPr>
          <p:cNvPr id="5" name="Picture 4" descr="https://cloud.githubusercontent.com/assets/6377397/5254445/7e63de8e-797e-11e4-960e-90823f31bce4.pn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84" t="20792" r="8854" b="4352"/>
          <a:stretch/>
        </p:blipFill>
        <p:spPr bwMode="auto">
          <a:xfrm>
            <a:off x="129442" y="1400603"/>
            <a:ext cx="4758740" cy="382724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Rectangle 5"/>
          <p:cNvSpPr/>
          <p:nvPr/>
        </p:nvSpPr>
        <p:spPr>
          <a:xfrm>
            <a:off x="129443" y="5227845"/>
            <a:ext cx="475874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dReach soundness bug found with </a:t>
            </a:r>
            <a:r>
              <a:rPr lang="en-US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HySt</a:t>
            </a: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 dReach returns that reaching a state along the blue line (goal states) from an initial condition indicated by the red point is not possible for the Van der Pol oscillator system, while it 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4960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Translation to SLSF and Subsequent Code Generation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72</a:t>
            </a:fld>
            <a:endParaRPr lang="en-US"/>
          </a:p>
        </p:txBody>
      </p:sp>
      <p:cxnSp>
        <p:nvCxnSpPr>
          <p:cNvPr id="5" name="Straight Arrow Connector 4"/>
          <p:cNvCxnSpPr>
            <a:stCxn id="8" idx="2"/>
            <a:endCxn id="7" idx="0"/>
          </p:cNvCxnSpPr>
          <p:nvPr/>
        </p:nvCxnSpPr>
        <p:spPr>
          <a:xfrm>
            <a:off x="1512384" y="2406925"/>
            <a:ext cx="0" cy="409429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>
            <a:stCxn id="7" idx="2"/>
            <a:endCxn id="9" idx="0"/>
          </p:cNvCxnSpPr>
          <p:nvPr/>
        </p:nvCxnSpPr>
        <p:spPr>
          <a:xfrm>
            <a:off x="1512384" y="4041646"/>
            <a:ext cx="0" cy="320058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ounded Rectangle 6"/>
          <p:cNvSpPr/>
          <p:nvPr/>
        </p:nvSpPr>
        <p:spPr>
          <a:xfrm>
            <a:off x="345629" y="2816354"/>
            <a:ext cx="2333510" cy="1225292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b="1" dirty="0" smtClean="0">
                <a:latin typeface="Calibri"/>
                <a:cs typeface="Calibri"/>
              </a:rPr>
              <a:t>HyST </a:t>
            </a:r>
            <a:r>
              <a:rPr lang="en-US" b="1" dirty="0">
                <a:latin typeface="Calibri"/>
                <a:cs typeface="Calibri"/>
              </a:rPr>
              <a:t>Intermediate </a:t>
            </a:r>
            <a:r>
              <a:rPr lang="en-US" b="1" dirty="0" smtClean="0">
                <a:latin typeface="Calibri"/>
                <a:cs typeface="Calibri"/>
              </a:rPr>
              <a:t>Representation (IR)</a:t>
            </a:r>
          </a:p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b="1" dirty="0" smtClean="0">
                <a:latin typeface="Calibri"/>
                <a:cs typeface="Calibri"/>
              </a:rPr>
              <a:t>(Networks of hybrid automata)</a:t>
            </a:r>
            <a:endParaRPr lang="en-US" b="1" dirty="0">
              <a:latin typeface="Calibri"/>
              <a:cs typeface="Calibri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922726" y="1555934"/>
            <a:ext cx="1179316" cy="850991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b="1" dirty="0" err="1">
                <a:latin typeface="Calibri"/>
                <a:cs typeface="Calibri"/>
              </a:rPr>
              <a:t>SpaceEx</a:t>
            </a:r>
            <a:r>
              <a:rPr lang="en-US" b="1" dirty="0">
                <a:latin typeface="Calibri"/>
                <a:cs typeface="Calibri"/>
              </a:rPr>
              <a:t> XML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957226" y="4361704"/>
            <a:ext cx="1110315" cy="603227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400" b="1" dirty="0">
                <a:latin typeface="Calibri"/>
                <a:cs typeface="Calibri"/>
              </a:rPr>
              <a:t>Simulink/ </a:t>
            </a:r>
            <a:r>
              <a:rPr lang="en-US" sz="1400" b="1" dirty="0" err="1">
                <a:latin typeface="Calibri"/>
                <a:cs typeface="Calibri"/>
              </a:rPr>
              <a:t>Stateflow</a:t>
            </a:r>
            <a:endParaRPr lang="en-US" sz="1400" b="1" dirty="0">
              <a:latin typeface="Calibri"/>
              <a:cs typeface="Calibri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3790827" y="1905373"/>
            <a:ext cx="2023674" cy="850991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b="1" dirty="0" smtClean="0">
                <a:latin typeface="Calibri"/>
                <a:cs typeface="Calibri"/>
              </a:rPr>
              <a:t>Plant (Hybrid Automaton), P</a:t>
            </a:r>
            <a:endParaRPr lang="en-US" b="1" dirty="0">
              <a:latin typeface="Calibri"/>
              <a:cs typeface="Calibri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3790827" y="3145177"/>
            <a:ext cx="2023674" cy="850991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b="1" dirty="0" smtClean="0">
                <a:latin typeface="Calibri"/>
                <a:cs typeface="Calibri"/>
              </a:rPr>
              <a:t>Controller</a:t>
            </a:r>
          </a:p>
          <a:p>
            <a:pPr lvl="0" algn="ctr"/>
            <a:r>
              <a:rPr lang="en-US" b="1" dirty="0" smtClean="0">
                <a:latin typeface="Calibri"/>
                <a:cs typeface="Calibri"/>
              </a:rPr>
              <a:t>(Purely Discrete Automaton), C</a:t>
            </a:r>
            <a:endParaRPr lang="en-US" b="1" dirty="0">
              <a:latin typeface="Calibri"/>
              <a:cs typeface="Calibri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5167885" y="2735748"/>
            <a:ext cx="0" cy="409429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4513835" y="2756364"/>
            <a:ext cx="0" cy="409429"/>
          </a:xfrm>
          <a:prstGeom prst="straightConnector1">
            <a:avLst/>
          </a:prstGeom>
          <a:ln w="22225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2781438" y="1596753"/>
                <a:ext cx="97199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||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1438" y="1596753"/>
                <a:ext cx="971997" cy="276999"/>
              </a:xfrm>
              <a:prstGeom prst="rect">
                <a:avLst/>
              </a:prstGeom>
              <a:blipFill rotWithShape="0">
                <a:blip r:embed="rId2"/>
                <a:stretch>
                  <a:fillRect l="-5000" t="-2222" r="-4375" b="-35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1" name="Straight Arrow Connector 20"/>
          <p:cNvCxnSpPr/>
          <p:nvPr/>
        </p:nvCxnSpPr>
        <p:spPr>
          <a:xfrm>
            <a:off x="3157524" y="2105719"/>
            <a:ext cx="0" cy="409429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2757122" y="2896708"/>
                <a:ext cx="971996" cy="28642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</m:ac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</m:ac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||</m:t>
                      </m:r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</m:acc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7122" y="2896708"/>
                <a:ext cx="971996" cy="286425"/>
              </a:xfrm>
              <a:prstGeom prst="rect">
                <a:avLst/>
              </a:prstGeom>
              <a:blipFill rotWithShape="0">
                <a:blip r:embed="rId3"/>
                <a:stretch>
                  <a:fillRect l="-5000" t="-25532" r="-26875" b="-340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Rounded Rectangle 22"/>
          <p:cNvSpPr/>
          <p:nvPr/>
        </p:nvSpPr>
        <p:spPr>
          <a:xfrm>
            <a:off x="957225" y="5333254"/>
            <a:ext cx="1110315" cy="603227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400" b="1" dirty="0" smtClean="0">
                <a:latin typeface="Calibri"/>
                <a:cs typeface="Calibri"/>
              </a:rPr>
              <a:t>Code Generation</a:t>
            </a:r>
            <a:endParaRPr lang="en-US" sz="1400" b="1" dirty="0">
              <a:latin typeface="Calibri"/>
              <a:cs typeface="Calibri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605415" y="6118249"/>
            <a:ext cx="1813936" cy="603227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400" b="1" dirty="0" smtClean="0">
                <a:latin typeface="Calibri"/>
                <a:cs typeface="Calibri"/>
              </a:rPr>
              <a:t>Physical Plant and Actual Controller</a:t>
            </a:r>
            <a:endParaRPr lang="en-US" sz="1400" b="1" dirty="0">
              <a:latin typeface="Calibri"/>
              <a:cs typeface="Calibri"/>
            </a:endParaRPr>
          </a:p>
        </p:txBody>
      </p:sp>
      <p:cxnSp>
        <p:nvCxnSpPr>
          <p:cNvPr id="25" name="Straight Arrow Connector 24"/>
          <p:cNvCxnSpPr/>
          <p:nvPr/>
        </p:nvCxnSpPr>
        <p:spPr>
          <a:xfrm>
            <a:off x="1512384" y="4964931"/>
            <a:ext cx="0" cy="320058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07118" y="5885681"/>
            <a:ext cx="0" cy="320058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/>
          <a:srcRect l="18473" t="20124" r="24722" b="32469"/>
          <a:stretch/>
        </p:blipFill>
        <p:spPr>
          <a:xfrm>
            <a:off x="2564178" y="4187088"/>
            <a:ext cx="5604374" cy="2630904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5"/>
          <a:srcRect l="18959" t="23457" r="37083" b="43580"/>
          <a:stretch/>
        </p:blipFill>
        <p:spPr>
          <a:xfrm>
            <a:off x="5918477" y="1407520"/>
            <a:ext cx="2963451" cy="1249986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6"/>
          <a:srcRect l="19167" t="24938" r="38264" b="31728"/>
          <a:stretch/>
        </p:blipFill>
        <p:spPr>
          <a:xfrm>
            <a:off x="6029648" y="2896708"/>
            <a:ext cx="2741108" cy="1569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00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3600" dirty="0" smtClean="0"/>
              <a:t>Ad: 3rd </a:t>
            </a:r>
            <a:r>
              <a:rPr lang="en-US" sz="3600" dirty="0"/>
              <a:t>International Workshop on</a:t>
            </a:r>
            <a:br>
              <a:rPr lang="en-US" sz="3600" dirty="0"/>
            </a:br>
            <a:r>
              <a:rPr lang="en-US" sz="3600" dirty="0"/>
              <a:t>Applied Verification for Continuous and Hybrid </a:t>
            </a:r>
            <a:r>
              <a:rPr lang="en-US" sz="3600" dirty="0" smtClean="0"/>
              <a:t>Systems (ARCH), CPSWeek 2016 in Vienna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en-US" dirty="0" smtClean="0"/>
              <a:t>Verification </a:t>
            </a:r>
            <a:r>
              <a:rPr lang="en-US" dirty="0"/>
              <a:t>of continuous and hybrid systems is increasing in importance due to new cyber-physical systems that are safety- or operation-critical. This workshop addresses verification techniques for continuous and hybrid systems with a special focus on the transfer from theory to practice. </a:t>
            </a:r>
          </a:p>
          <a:p>
            <a:r>
              <a:rPr lang="en-US" dirty="0" smtClean="0"/>
              <a:t>Topics </a:t>
            </a:r>
            <a:r>
              <a:rPr lang="en-US" dirty="0"/>
              <a:t>include, but are not limited to</a:t>
            </a:r>
          </a:p>
          <a:p>
            <a:pPr lvl="1"/>
            <a:r>
              <a:rPr lang="en-US" b="1" dirty="0"/>
              <a:t>Proposals for new benchmark problems (not necessarily yet solvable)</a:t>
            </a:r>
          </a:p>
          <a:p>
            <a:pPr lvl="1"/>
            <a:r>
              <a:rPr lang="en-US" b="1" dirty="0"/>
              <a:t>Tool presentations</a:t>
            </a:r>
          </a:p>
          <a:p>
            <a:pPr lvl="1"/>
            <a:r>
              <a:rPr lang="en-US" b="1" dirty="0"/>
              <a:t>Tool executions and evaluations based </a:t>
            </a:r>
            <a:r>
              <a:rPr lang="en-US" b="1" dirty="0" smtClean="0"/>
              <a:t>on past </a:t>
            </a:r>
            <a:r>
              <a:rPr lang="en-US" b="1" dirty="0"/>
              <a:t>ARCH benchmarks</a:t>
            </a:r>
          </a:p>
          <a:p>
            <a:pPr lvl="1"/>
            <a:r>
              <a:rPr lang="en-US" b="1" dirty="0"/>
              <a:t>Experience reports including open issues for industrial </a:t>
            </a:r>
            <a:r>
              <a:rPr lang="en-US" b="1" dirty="0" smtClean="0"/>
              <a:t>success</a:t>
            </a:r>
            <a:endParaRPr lang="en-US" b="1" dirty="0"/>
          </a:p>
          <a:p>
            <a:pPr marL="0" indent="0" algn="ctr">
              <a:buNone/>
            </a:pPr>
            <a:r>
              <a:rPr lang="en-US" b="1" dirty="0">
                <a:hlinkClick r:id="rId2"/>
              </a:rPr>
              <a:t>http://</a:t>
            </a:r>
            <a:r>
              <a:rPr lang="en-US" b="1" dirty="0" smtClean="0">
                <a:hlinkClick r:id="rId2"/>
              </a:rPr>
              <a:t>cps-vo.org/group/ARCH/</a:t>
            </a:r>
            <a:endParaRPr lang="en-US" b="1" dirty="0" smtClean="0"/>
          </a:p>
          <a:p>
            <a:pPr marL="0" indent="0" algn="ctr">
              <a:buNone/>
            </a:pPr>
            <a:endParaRPr lang="en-US" b="1" dirty="0" smtClean="0"/>
          </a:p>
          <a:p>
            <a:pPr marL="0" indent="0" algn="just">
              <a:buNone/>
            </a:pPr>
            <a:r>
              <a:rPr lang="en-US" dirty="0"/>
              <a:t>The paper with the </a:t>
            </a:r>
            <a:r>
              <a:rPr lang="en-US" b="1" i="1" u="sng" dirty="0"/>
              <a:t>most promising benchmark results</a:t>
            </a:r>
            <a:r>
              <a:rPr lang="en-US" dirty="0"/>
              <a:t> receives a prize of </a:t>
            </a:r>
            <a:r>
              <a:rPr lang="en-US" b="1" i="1" u="sng" dirty="0"/>
              <a:t>500 Euros</a:t>
            </a:r>
            <a:r>
              <a:rPr lang="en-US" dirty="0"/>
              <a:t> sponsored by </a:t>
            </a:r>
            <a:r>
              <a:rPr lang="en-US" b="1" dirty="0"/>
              <a:t>Robert Bosch GmbH, Germany</a:t>
            </a:r>
            <a:r>
              <a:rPr lang="en-US" dirty="0"/>
              <a:t>. The winner is preselected by the program committee and determined by an audience voting.</a:t>
            </a:r>
            <a:endParaRPr lang="en-US" b="1" dirty="0"/>
          </a:p>
          <a:p>
            <a:pPr marL="0" indent="0" algn="ctr">
              <a:buNone/>
            </a:pPr>
            <a:endParaRPr lang="en-US" b="1" dirty="0"/>
          </a:p>
          <a:p>
            <a:r>
              <a:rPr lang="en-US" dirty="0"/>
              <a:t>Submission </a:t>
            </a:r>
            <a:r>
              <a:rPr lang="en-US" dirty="0" smtClean="0"/>
              <a:t>deadline</a:t>
            </a:r>
            <a:r>
              <a:rPr lang="en-US" b="1" dirty="0" smtClean="0"/>
              <a:t>: mid-February, 2016</a:t>
            </a:r>
          </a:p>
          <a:p>
            <a:endParaRPr lang="en-US" b="1" dirty="0" smtClean="0"/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t>73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906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ARCH 2016 HyST Tool for Executable Benchmarks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ARCH contributors (and anyone) may use/contribute to our </a:t>
            </a:r>
            <a:r>
              <a:rPr lang="en-US" sz="2400" dirty="0" err="1" smtClean="0"/>
              <a:t>Hyst</a:t>
            </a:r>
            <a:r>
              <a:rPr lang="en-US" sz="2400" dirty="0" smtClean="0"/>
              <a:t> tool (joint work with Stanley Bak and </a:t>
            </a:r>
            <a:r>
              <a:rPr lang="en-US" sz="2400" dirty="0"/>
              <a:t>Sergiy </a:t>
            </a:r>
            <a:r>
              <a:rPr lang="en-US" sz="2400" dirty="0" smtClean="0"/>
              <a:t>Bogomolov): </a:t>
            </a:r>
            <a:r>
              <a:rPr lang="en-US" sz="2400" dirty="0">
                <a:hlinkClick r:id="rId2"/>
              </a:rPr>
              <a:t>http://verivital.com/hyst</a:t>
            </a:r>
            <a:r>
              <a:rPr lang="en-US" sz="2400" dirty="0" smtClean="0">
                <a:hlinkClick r:id="rId2"/>
              </a:rPr>
              <a:t>/</a:t>
            </a:r>
            <a:r>
              <a:rPr lang="en-US" sz="2400" dirty="0" smtClean="0"/>
              <a:t> 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>
                <a:hlinkClick r:id="rId3"/>
              </a:rPr>
              <a:t>https://</a:t>
            </a:r>
            <a:r>
              <a:rPr lang="en-US" sz="2400" dirty="0" smtClean="0">
                <a:hlinkClick r:id="rId3"/>
              </a:rPr>
              <a:t>github.com/verivital/hyst</a:t>
            </a:r>
            <a:r>
              <a:rPr lang="en-US" sz="2400" dirty="0" smtClean="0"/>
              <a:t> </a:t>
            </a:r>
          </a:p>
          <a:p>
            <a:r>
              <a:rPr lang="en-US" sz="2400" dirty="0" smtClean="0"/>
              <a:t>Large benchmark suite and scripts to batch tool runs</a:t>
            </a:r>
          </a:p>
          <a:p>
            <a:r>
              <a:rPr lang="en-US" sz="2400" dirty="0" smtClean="0"/>
              <a:t>Automated abstractions: hybridization, </a:t>
            </a:r>
            <a:r>
              <a:rPr lang="en-US" sz="2400" dirty="0" err="1" smtClean="0"/>
              <a:t>continuization</a:t>
            </a:r>
            <a:r>
              <a:rPr lang="en-US" sz="2400" dirty="0" smtClean="0"/>
              <a:t>, order reduction, etc.</a:t>
            </a:r>
          </a:p>
          <a:p>
            <a:r>
              <a:rPr lang="en-US" sz="2400" dirty="0" smtClean="0"/>
              <a:t>Goal: standardized formats and objective verification tool/method comparisons for hybrid systems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t>74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0812" y="4825251"/>
            <a:ext cx="3669452" cy="189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943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0835" y="8683"/>
            <a:ext cx="8672052" cy="1325563"/>
          </a:xfrm>
        </p:spPr>
        <p:txBody>
          <a:bodyPr/>
          <a:lstStyle/>
          <a:p>
            <a:pPr algn="r"/>
            <a:r>
              <a:rPr lang="en-US" dirty="0" smtClean="0"/>
              <a:t>	     Thank You! </a:t>
            </a:r>
            <a:br>
              <a:rPr lang="en-US" dirty="0" smtClean="0"/>
            </a:br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HyST: Source Translation and </a:t>
            </a:r>
            <a:br>
              <a:rPr lang="en-US" sz="2000" dirty="0" smtClean="0"/>
            </a:br>
            <a:r>
              <a:rPr lang="en-US" sz="2000" dirty="0" smtClean="0"/>
              <a:t>Transformation for Hybrid Automata, </a:t>
            </a:r>
            <a:br>
              <a:rPr lang="en-US" sz="2000" dirty="0" smtClean="0"/>
            </a:br>
            <a:r>
              <a:rPr lang="en-US" sz="2000" dirty="0" smtClean="0"/>
              <a:t>Stanley Bak, Sergiy Bogomolov, Taylor </a:t>
            </a:r>
            <a:br>
              <a:rPr lang="en-US" sz="2000" dirty="0" smtClean="0"/>
            </a:br>
            <a:r>
              <a:rPr lang="en-US" sz="2000" dirty="0" smtClean="0"/>
              <a:t>Johnson</a:t>
            </a:r>
            <a:endParaRPr lang="en-US" dirty="0"/>
          </a:p>
          <a:p>
            <a:r>
              <a:rPr lang="en-US" b="1" dirty="0" smtClean="0"/>
              <a:t>Acknowledgements</a:t>
            </a:r>
          </a:p>
          <a:p>
            <a:pPr lvl="1"/>
            <a:r>
              <a:rPr lang="en-US" sz="2000" dirty="0" smtClean="0"/>
              <a:t>Christian Schilling, Pradyot Prakash</a:t>
            </a:r>
          </a:p>
          <a:p>
            <a:pPr lvl="1"/>
            <a:r>
              <a:rPr lang="en-US" sz="1800" b="1" dirty="0" smtClean="0"/>
              <a:t>UTA CSE: </a:t>
            </a:r>
            <a:r>
              <a:rPr lang="en-US" sz="1800" dirty="0" smtClean="0"/>
              <a:t>Luan Viet Nguyen (PhD), </a:t>
            </a:r>
            <a:br>
              <a:rPr lang="en-US" sz="1800" dirty="0" smtClean="0"/>
            </a:br>
            <a:r>
              <a:rPr lang="en-US" sz="1800" dirty="0" smtClean="0"/>
              <a:t>Hoang-Dung Tran (PhD), </a:t>
            </a:r>
            <a:br>
              <a:rPr lang="en-US" sz="1800" dirty="0" smtClean="0"/>
            </a:br>
            <a:r>
              <a:rPr lang="en-US" sz="1800" dirty="0" smtClean="0"/>
              <a:t>Mousa Almotairi (PhD), </a:t>
            </a:r>
            <a:br>
              <a:rPr lang="en-US" sz="1800" dirty="0" smtClean="0"/>
            </a:br>
            <a:r>
              <a:rPr lang="en-US" sz="1800" dirty="0" smtClean="0"/>
              <a:t>Nathan Hervey (MSc)</a:t>
            </a:r>
            <a:endParaRPr lang="en-US" sz="1800" b="1" dirty="0" smtClean="0"/>
          </a:p>
          <a:p>
            <a:pPr lvl="1"/>
            <a:r>
              <a:rPr lang="en-US" sz="1800" b="1" dirty="0" smtClean="0"/>
              <a:t>UTA EE: </a:t>
            </a:r>
            <a:r>
              <a:rPr lang="en-US" sz="1800" dirty="0" smtClean="0"/>
              <a:t>Omar Beg (PhD)</a:t>
            </a:r>
          </a:p>
          <a:p>
            <a:pPr marL="0" lvl="2" indent="0" algn="just">
              <a:buNone/>
            </a:pPr>
            <a:r>
              <a:rPr lang="en-US" sz="1800" i="1" dirty="0" smtClean="0">
                <a:cs typeface="Times New Roman" panose="02020603050405020304" pitchFamily="18" charset="0"/>
              </a:rPr>
              <a:t>Taylor T. Johnson</a:t>
            </a:r>
          </a:p>
          <a:p>
            <a:pPr marL="0" lvl="2" indent="0" algn="just">
              <a:buNone/>
            </a:pPr>
            <a:r>
              <a:rPr lang="en-US" sz="1800" i="1" dirty="0">
                <a:cs typeface="Times New Roman" panose="02020603050405020304" pitchFamily="18" charset="0"/>
                <a:hlinkClick r:id="rId3"/>
              </a:rPr>
              <a:t>http://</a:t>
            </a:r>
            <a:r>
              <a:rPr lang="en-US" sz="1800" i="1" dirty="0" smtClean="0">
                <a:cs typeface="Times New Roman" panose="02020603050405020304" pitchFamily="18" charset="0"/>
                <a:hlinkClick r:id="rId3"/>
              </a:rPr>
              <a:t>www.TaylorTJohnson.com/</a:t>
            </a:r>
            <a:r>
              <a:rPr lang="en-US" sz="1800" i="1" dirty="0" smtClean="0"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75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77243" y="3559759"/>
            <a:ext cx="3887091" cy="222903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421" y="5830552"/>
            <a:ext cx="8530935" cy="79316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7243" y="1280307"/>
            <a:ext cx="3887091" cy="2188677"/>
          </a:xfrm>
          <a:prstGeom prst="rect">
            <a:avLst/>
          </a:prstGeom>
        </p:spPr>
      </p:pic>
      <p:pic>
        <p:nvPicPr>
          <p:cNvPr id="10" name="Picture 2" descr="http://www.nsf.gov/images/logos/nsf1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21" y="135088"/>
            <a:ext cx="1190994" cy="1198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encrypted-tbn1.gstatic.com/images?q=tbn:ANd9GcQlzCL6QzbANV56955IweMEB3czwEXhMniSiZbVl3m9W2n77YY9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8238" l="0" r="100000">
                        <a14:foregroundMark x1="50450" y1="26432" x2="50450" y2="26432"/>
                        <a14:foregroundMark x1="49099" y1="79295" x2="49099" y2="79295"/>
                        <a14:foregroundMark x1="72523" y1="8370" x2="72523" y2="8370"/>
                        <a14:foregroundMark x1="85586" y1="17181" x2="85586" y2="17181"/>
                        <a14:foregroundMark x1="77477" y1="9692" x2="77477" y2="9692"/>
                        <a14:foregroundMark x1="12613" y1="19824" x2="12613" y2="19824"/>
                        <a14:foregroundMark x1="23423" y1="9251" x2="23423" y2="9251"/>
                        <a14:foregroundMark x1="10360" y1="24670" x2="10360" y2="24670"/>
                        <a14:foregroundMark x1="90090" y1="23348" x2="90090" y2="23348"/>
                        <a14:foregroundMark x1="95045" y1="31718" x2="95045" y2="31718"/>
                        <a14:backgroundMark x1="12613" y1="84581" x2="12613" y2="84581"/>
                        <a14:backgroundMark x1="13514" y1="13216" x2="13514" y2="13216"/>
                        <a14:backgroundMark x1="83333" y1="11454" x2="83333" y2="11454"/>
                        <a14:backgroundMark x1="86937" y1="85463" x2="86937" y2="85463"/>
                        <a14:backgroundMark x1="98198" y1="28194" x2="98198" y2="28194"/>
                        <a14:backgroundMark x1="96847" y1="70044" x2="96847" y2="70044"/>
                        <a14:backgroundMark x1="98198" y1="63877" x2="98198" y2="63877"/>
                        <a14:backgroundMark x1="98198" y1="32159" x2="98198" y2="32159"/>
                        <a14:backgroundMark x1="69820" y1="1762" x2="69820" y2="1762"/>
                        <a14:backgroundMark x1="1802" y1="29956" x2="1802" y2="29956"/>
                        <a14:backgroundMark x1="1802" y1="65639" x2="1802" y2="65639"/>
                        <a14:backgroundMark x1="31081" y1="2643" x2="31081" y2="2643"/>
                        <a14:backgroundMark x1="36937" y1="1322" x2="36937" y2="1322"/>
                        <a14:backgroundMark x1="64865" y1="1322" x2="64865" y2="1322"/>
                        <a14:backgroundMark x1="1802" y1="33921" x2="1802" y2="33921"/>
                        <a14:backgroundMark x1="98649" y1="33921" x2="98649" y2="33921"/>
                        <a14:backgroundMark x1="98649" y1="36123" x2="98649" y2="36123"/>
                        <a14:backgroundMark x1="99099" y1="62555" x2="99099" y2="62555"/>
                        <a14:backgroundMark x1="901" y1="62996" x2="901" y2="62996"/>
                        <a14:backgroundMark x1="450" y1="60793" x2="450" y2="60793"/>
                        <a14:backgroundMark x1="901" y1="37004" x2="901" y2="37004"/>
                        <a14:backgroundMark x1="63964" y1="0" x2="63964" y2="0"/>
                        <a14:backgroundMark x1="62613" y1="881" x2="62613" y2="881"/>
                        <a14:backgroundMark x1="39189" y1="441" x2="39189" y2="441"/>
                        <a14:backgroundMark x1="99099" y1="60793" x2="99099" y2="607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3685" y="168834"/>
            <a:ext cx="1261246" cy="1289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blogs.nvidia.com/wp-content/uploads/2014/09/nvidia-logo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98" t="10182" r="21719" b="11272"/>
          <a:stretch/>
        </p:blipFill>
        <p:spPr bwMode="auto">
          <a:xfrm>
            <a:off x="2981797" y="503827"/>
            <a:ext cx="811888" cy="616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www.kirtland.af.mil/shared/media/ggallery/hires/AFG-061211-016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2554" y="188071"/>
            <a:ext cx="1237584" cy="1248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7549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Extra Slides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76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0064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/>
          </p:nvPr>
        </p:nvSpPr>
        <p:spPr>
          <a:xfrm>
            <a:off x="247773" y="365127"/>
            <a:ext cx="8672052" cy="43972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HyST: A Transformation and Translation Tool for Hybrid Systems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ED444-C478-4E9E-8C25-352DA0439E50}" type="slidenum">
              <a:rPr lang="en-US" smtClean="0"/>
              <a:pPr/>
              <a:t>77</a:t>
            </a:fld>
            <a:endParaRPr lang="en-US" dirty="0"/>
          </a:p>
        </p:txBody>
      </p:sp>
      <p:grpSp>
        <p:nvGrpSpPr>
          <p:cNvPr id="58" name="Group 57"/>
          <p:cNvGrpSpPr/>
          <p:nvPr/>
        </p:nvGrpSpPr>
        <p:grpSpPr>
          <a:xfrm>
            <a:off x="2925830" y="3008037"/>
            <a:ext cx="2063613" cy="1107663"/>
            <a:chOff x="3394872" y="1577082"/>
            <a:chExt cx="1819671" cy="909835"/>
          </a:xfr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flat" dir="t"/>
          </a:scene3d>
        </p:grpSpPr>
        <p:sp>
          <p:nvSpPr>
            <p:cNvPr id="59" name="Rounded Rectangle 58"/>
            <p:cNvSpPr/>
            <p:nvPr/>
          </p:nvSpPr>
          <p:spPr>
            <a:xfrm>
              <a:off x="3394872" y="1577082"/>
              <a:ext cx="1819671" cy="909835"/>
            </a:xfrm>
            <a:prstGeom prst="roundRect">
              <a:avLst>
                <a:gd name="adj" fmla="val 10000"/>
              </a:avLst>
            </a:prstGeom>
            <a:grpFill/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4">
                <a:hueOff val="0"/>
                <a:satOff val="0"/>
                <a:lumOff val="0"/>
                <a:alphaOff val="0"/>
              </a:schemeClr>
            </a:fillRef>
            <a:effectRef idx="1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60" name="Rounded Rectangle 4"/>
            <p:cNvSpPr/>
            <p:nvPr/>
          </p:nvSpPr>
          <p:spPr>
            <a:xfrm>
              <a:off x="3421520" y="1603730"/>
              <a:ext cx="1766375" cy="856539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2065" tIns="12065" rIns="12065" bIns="12065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kern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HyST Intermediate Representation</a:t>
              </a:r>
              <a:endParaRPr lang="en-US" sz="2000" kern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5943927" y="812787"/>
            <a:ext cx="1639630" cy="872166"/>
            <a:chOff x="3394872" y="1577082"/>
            <a:chExt cx="1819671" cy="909835"/>
          </a:xfrm>
          <a:scene3d>
            <a:camera prst="orthographicFront"/>
            <a:lightRig rig="flat" dir="t"/>
          </a:scene3d>
        </p:grpSpPr>
        <p:sp>
          <p:nvSpPr>
            <p:cNvPr id="63" name="Rounded Rectangle 62"/>
            <p:cNvSpPr/>
            <p:nvPr/>
          </p:nvSpPr>
          <p:spPr>
            <a:xfrm>
              <a:off x="3394872" y="1577082"/>
              <a:ext cx="1819671" cy="909835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4">
                <a:hueOff val="0"/>
                <a:satOff val="0"/>
                <a:lumOff val="0"/>
                <a:alphaOff val="0"/>
              </a:schemeClr>
            </a:fillRef>
            <a:effectRef idx="1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64" name="Rounded Rectangle 4"/>
            <p:cNvSpPr/>
            <p:nvPr/>
          </p:nvSpPr>
          <p:spPr>
            <a:xfrm>
              <a:off x="3421520" y="1603730"/>
              <a:ext cx="1766375" cy="85653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2065" tIns="12065" rIns="12065" bIns="12065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Aft>
                  <a:spcPct val="35000"/>
                </a:spcAft>
              </a:pPr>
              <a:r>
                <a:rPr lang="en-US" sz="2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dReach</a:t>
              </a:r>
              <a:endParaRPr 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5943927" y="2253167"/>
            <a:ext cx="1639630" cy="969517"/>
            <a:chOff x="3394872" y="1577082"/>
            <a:chExt cx="1819671" cy="909835"/>
          </a:xfrm>
          <a:scene3d>
            <a:camera prst="orthographicFront"/>
            <a:lightRig rig="flat" dir="t"/>
          </a:scene3d>
        </p:grpSpPr>
        <p:sp>
          <p:nvSpPr>
            <p:cNvPr id="68" name="Rounded Rectangle 67"/>
            <p:cNvSpPr/>
            <p:nvPr/>
          </p:nvSpPr>
          <p:spPr>
            <a:xfrm>
              <a:off x="3394872" y="1577082"/>
              <a:ext cx="1819671" cy="909835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4">
                <a:hueOff val="0"/>
                <a:satOff val="0"/>
                <a:lumOff val="0"/>
                <a:alphaOff val="0"/>
              </a:schemeClr>
            </a:fillRef>
            <a:effectRef idx="1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69" name="Rounded Rectangle 4"/>
            <p:cNvSpPr/>
            <p:nvPr/>
          </p:nvSpPr>
          <p:spPr>
            <a:xfrm>
              <a:off x="3421520" y="1603730"/>
              <a:ext cx="1766375" cy="85653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2065" tIns="12065" rIns="12065" bIns="12065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Aft>
                  <a:spcPct val="35000"/>
                </a:spcAft>
              </a:pPr>
              <a:r>
                <a:rPr lang="en-US" sz="2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HyComp</a:t>
              </a:r>
              <a:endPara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lvl="0" algn="ctr" defTabSz="844550">
                <a:lnSpc>
                  <a:spcPct val="90000"/>
                </a:lnSpc>
                <a:spcAft>
                  <a:spcPct val="35000"/>
                </a:spcAft>
              </a:pPr>
              <a:r>
                <a:rPr lang="en-US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sz="2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nuXmv</a:t>
              </a:r>
              <a:r>
                <a:rPr lang="en-US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5966958" y="3584715"/>
            <a:ext cx="1639630" cy="1061969"/>
            <a:chOff x="3394872" y="1577082"/>
            <a:chExt cx="1819671" cy="909835"/>
          </a:xfrm>
          <a:scene3d>
            <a:camera prst="orthographicFront"/>
            <a:lightRig rig="flat" dir="t"/>
          </a:scene3d>
        </p:grpSpPr>
        <p:sp>
          <p:nvSpPr>
            <p:cNvPr id="71" name="Rounded Rectangle 70"/>
            <p:cNvSpPr/>
            <p:nvPr/>
          </p:nvSpPr>
          <p:spPr>
            <a:xfrm>
              <a:off x="3394872" y="1577082"/>
              <a:ext cx="1819671" cy="909835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4">
                <a:hueOff val="0"/>
                <a:satOff val="0"/>
                <a:lumOff val="0"/>
                <a:alphaOff val="0"/>
              </a:schemeClr>
            </a:fillRef>
            <a:effectRef idx="1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72" name="Rounded Rectangle 4"/>
            <p:cNvSpPr/>
            <p:nvPr/>
          </p:nvSpPr>
          <p:spPr>
            <a:xfrm>
              <a:off x="3421520" y="1603730"/>
              <a:ext cx="1766376" cy="85653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2065" tIns="12065" rIns="12065" bIns="12065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Aft>
                  <a:spcPct val="35000"/>
                </a:spcAft>
              </a:pPr>
              <a:r>
                <a:rPr lang="en-US" sz="20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QBMC in Python</a:t>
              </a:r>
              <a:endPara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5966958" y="5825367"/>
            <a:ext cx="2548392" cy="778432"/>
            <a:chOff x="3394872" y="1577082"/>
            <a:chExt cx="1819671" cy="909835"/>
          </a:xfrm>
          <a:scene3d>
            <a:camera prst="orthographicFront"/>
            <a:lightRig rig="flat" dir="t"/>
          </a:scene3d>
        </p:grpSpPr>
        <p:sp>
          <p:nvSpPr>
            <p:cNvPr id="53" name="Rounded Rectangle 52"/>
            <p:cNvSpPr/>
            <p:nvPr/>
          </p:nvSpPr>
          <p:spPr>
            <a:xfrm>
              <a:off x="3394872" y="1577082"/>
              <a:ext cx="1819671" cy="909835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4">
                <a:hueOff val="0"/>
                <a:satOff val="0"/>
                <a:lumOff val="0"/>
                <a:alphaOff val="0"/>
              </a:schemeClr>
            </a:fillRef>
            <a:effectRef idx="1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54" name="Rounded Rectangle 4"/>
            <p:cNvSpPr/>
            <p:nvPr/>
          </p:nvSpPr>
          <p:spPr>
            <a:xfrm>
              <a:off x="3421520" y="1603730"/>
              <a:ext cx="1766376" cy="85653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2065" tIns="12065" rIns="12065" bIns="12065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Aft>
                  <a:spcPct val="35000"/>
                </a:spcAft>
              </a:pPr>
              <a:r>
                <a:rPr lang="en-US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Other tools</a:t>
              </a:r>
            </a:p>
            <a:p>
              <a:pPr lvl="0" algn="ctr" defTabSz="844550">
                <a:lnSpc>
                  <a:spcPct val="90000"/>
                </a:lnSpc>
                <a:spcAft>
                  <a:spcPct val="35000"/>
                </a:spcAft>
              </a:pPr>
              <a:r>
                <a:rPr lang="en-US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(Flow*, SpaceEx, …)</a:t>
              </a:r>
              <a:endParaRPr 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61" name="Straight Arrow Connector 60"/>
          <p:cNvCxnSpPr>
            <a:stCxn id="59" idx="3"/>
            <a:endCxn id="63" idx="1"/>
          </p:cNvCxnSpPr>
          <p:nvPr/>
        </p:nvCxnSpPr>
        <p:spPr>
          <a:xfrm flipV="1">
            <a:off x="4989443" y="1248870"/>
            <a:ext cx="954484" cy="2312999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>
            <a:stCxn id="59" idx="3"/>
            <a:endCxn id="68" idx="1"/>
          </p:cNvCxnSpPr>
          <p:nvPr/>
        </p:nvCxnSpPr>
        <p:spPr>
          <a:xfrm flipV="1">
            <a:off x="4989443" y="2737926"/>
            <a:ext cx="954484" cy="823943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>
            <a:stCxn id="59" idx="3"/>
            <a:endCxn id="71" idx="1"/>
          </p:cNvCxnSpPr>
          <p:nvPr/>
        </p:nvCxnSpPr>
        <p:spPr>
          <a:xfrm>
            <a:off x="4989443" y="3561869"/>
            <a:ext cx="977515" cy="553831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>
            <a:endCxn id="54" idx="1"/>
          </p:cNvCxnSpPr>
          <p:nvPr/>
        </p:nvCxnSpPr>
        <p:spPr>
          <a:xfrm>
            <a:off x="5012304" y="3584715"/>
            <a:ext cx="991974" cy="2629868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5"/>
          <p:cNvCxnSpPr/>
          <p:nvPr/>
        </p:nvCxnSpPr>
        <p:spPr>
          <a:xfrm rot="5400000" flipH="1" flipV="1">
            <a:off x="3853489" y="2538336"/>
            <a:ext cx="3863" cy="984553"/>
          </a:xfrm>
          <a:prstGeom prst="curvedConnector3">
            <a:avLst>
              <a:gd name="adj1" fmla="val 20436599"/>
            </a:avLst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Box 171"/>
          <p:cNvSpPr txBox="1">
            <a:spLocks noChangeArrowheads="1"/>
          </p:cNvSpPr>
          <p:nvPr/>
        </p:nvSpPr>
        <p:spPr bwMode="auto">
          <a:xfrm>
            <a:off x="2673375" y="1260586"/>
            <a:ext cx="2364089" cy="992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800000"/>
                    </a:gs>
                    <a:gs pos="50000">
                      <a:srgbClr val="A14343"/>
                    </a:gs>
                    <a:gs pos="100000">
                      <a:srgbClr val="800000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 defTabSz="3762375" eaLnBrk="0" hangingPunct="0">
              <a:defRPr sz="4300" b="1">
                <a:solidFill>
                  <a:srgbClr val="FF9900"/>
                </a:solidFill>
                <a:latin typeface="Arial" charset="0"/>
              </a:defRPr>
            </a:lvl1pPr>
            <a:lvl2pPr marL="742950" indent="-285750" defTabSz="3762375" eaLnBrk="0" hangingPunct="0">
              <a:defRPr sz="4300" b="1">
                <a:solidFill>
                  <a:srgbClr val="FF9900"/>
                </a:solidFill>
                <a:latin typeface="Arial" charset="0"/>
              </a:defRPr>
            </a:lvl2pPr>
            <a:lvl3pPr marL="1143000" indent="-228600" defTabSz="3762375" eaLnBrk="0" hangingPunct="0">
              <a:defRPr sz="4300" b="1">
                <a:solidFill>
                  <a:srgbClr val="FF9900"/>
                </a:solidFill>
                <a:latin typeface="Arial" charset="0"/>
              </a:defRPr>
            </a:lvl3pPr>
            <a:lvl4pPr marL="1600200" indent="-228600" defTabSz="3762375" eaLnBrk="0" hangingPunct="0">
              <a:defRPr sz="4300" b="1">
                <a:solidFill>
                  <a:srgbClr val="FF9900"/>
                </a:solidFill>
                <a:latin typeface="Arial" charset="0"/>
              </a:defRPr>
            </a:lvl4pPr>
            <a:lvl5pPr marL="2057400" indent="-228600" defTabSz="3762375" eaLnBrk="0" hangingPunct="0">
              <a:defRPr sz="4300" b="1">
                <a:solidFill>
                  <a:srgbClr val="FF9900"/>
                </a:solidFill>
                <a:latin typeface="Arial" charset="0"/>
              </a:defRPr>
            </a:lvl5pPr>
            <a:lvl6pPr marL="2514600" indent="-228600" algn="ctr" defTabSz="3762375" eaLnBrk="0" fontAlgn="base" hangingPunct="0">
              <a:spcBef>
                <a:spcPct val="0"/>
              </a:spcBef>
              <a:spcAft>
                <a:spcPct val="0"/>
              </a:spcAft>
              <a:defRPr sz="4300" b="1">
                <a:solidFill>
                  <a:srgbClr val="FF9900"/>
                </a:solidFill>
                <a:latin typeface="Arial" charset="0"/>
              </a:defRPr>
            </a:lvl6pPr>
            <a:lvl7pPr marL="2971800" indent="-228600" algn="ctr" defTabSz="3762375" eaLnBrk="0" fontAlgn="base" hangingPunct="0">
              <a:spcBef>
                <a:spcPct val="0"/>
              </a:spcBef>
              <a:spcAft>
                <a:spcPct val="0"/>
              </a:spcAft>
              <a:defRPr sz="4300" b="1">
                <a:solidFill>
                  <a:srgbClr val="FF9900"/>
                </a:solidFill>
                <a:latin typeface="Arial" charset="0"/>
              </a:defRPr>
            </a:lvl7pPr>
            <a:lvl8pPr marL="3429000" indent="-228600" algn="ctr" defTabSz="3762375" eaLnBrk="0" fontAlgn="base" hangingPunct="0">
              <a:spcBef>
                <a:spcPct val="0"/>
              </a:spcBef>
              <a:spcAft>
                <a:spcPct val="0"/>
              </a:spcAft>
              <a:defRPr sz="4300" b="1">
                <a:solidFill>
                  <a:srgbClr val="FF9900"/>
                </a:solidFill>
                <a:latin typeface="Arial" charset="0"/>
              </a:defRPr>
            </a:lvl8pPr>
            <a:lvl9pPr marL="3886200" indent="-228600" algn="ctr" defTabSz="3762375" eaLnBrk="0" fontAlgn="base" hangingPunct="0">
              <a:spcBef>
                <a:spcPct val="0"/>
              </a:spcBef>
              <a:spcAft>
                <a:spcPct val="0"/>
              </a:spcAft>
              <a:defRPr sz="4300" b="1">
                <a:solidFill>
                  <a:srgbClr val="FF9900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Model Transformation Passes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 Box 171"/>
          <p:cNvSpPr txBox="1">
            <a:spLocks noChangeArrowheads="1"/>
          </p:cNvSpPr>
          <p:nvPr/>
        </p:nvSpPr>
        <p:spPr bwMode="auto">
          <a:xfrm>
            <a:off x="297278" y="4454885"/>
            <a:ext cx="4875145" cy="1915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800000"/>
                    </a:gs>
                    <a:gs pos="50000">
                      <a:srgbClr val="A14343"/>
                    </a:gs>
                    <a:gs pos="100000">
                      <a:srgbClr val="800000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 defTabSz="3762375" eaLnBrk="0" hangingPunct="0">
              <a:defRPr sz="4300" b="1">
                <a:solidFill>
                  <a:srgbClr val="FF9900"/>
                </a:solidFill>
                <a:latin typeface="Arial" charset="0"/>
              </a:defRPr>
            </a:lvl1pPr>
            <a:lvl2pPr marL="742950" indent="-285750" defTabSz="3762375" eaLnBrk="0" hangingPunct="0">
              <a:defRPr sz="4300" b="1">
                <a:solidFill>
                  <a:srgbClr val="FF9900"/>
                </a:solidFill>
                <a:latin typeface="Arial" charset="0"/>
              </a:defRPr>
            </a:lvl2pPr>
            <a:lvl3pPr marL="1143000" indent="-228600" defTabSz="3762375" eaLnBrk="0" hangingPunct="0">
              <a:defRPr sz="4300" b="1">
                <a:solidFill>
                  <a:srgbClr val="FF9900"/>
                </a:solidFill>
                <a:latin typeface="Arial" charset="0"/>
              </a:defRPr>
            </a:lvl3pPr>
            <a:lvl4pPr marL="1600200" indent="-228600" defTabSz="3762375" eaLnBrk="0" hangingPunct="0">
              <a:defRPr sz="4300" b="1">
                <a:solidFill>
                  <a:srgbClr val="FF9900"/>
                </a:solidFill>
                <a:latin typeface="Arial" charset="0"/>
              </a:defRPr>
            </a:lvl4pPr>
            <a:lvl5pPr marL="2057400" indent="-228600" defTabSz="3762375" eaLnBrk="0" hangingPunct="0">
              <a:defRPr sz="4300" b="1">
                <a:solidFill>
                  <a:srgbClr val="FF9900"/>
                </a:solidFill>
                <a:latin typeface="Arial" charset="0"/>
              </a:defRPr>
            </a:lvl5pPr>
            <a:lvl6pPr marL="2514600" indent="-228600" algn="ctr" defTabSz="3762375" eaLnBrk="0" fontAlgn="base" hangingPunct="0">
              <a:spcBef>
                <a:spcPct val="0"/>
              </a:spcBef>
              <a:spcAft>
                <a:spcPct val="0"/>
              </a:spcAft>
              <a:defRPr sz="4300" b="1">
                <a:solidFill>
                  <a:srgbClr val="FF9900"/>
                </a:solidFill>
                <a:latin typeface="Arial" charset="0"/>
              </a:defRPr>
            </a:lvl6pPr>
            <a:lvl7pPr marL="2971800" indent="-228600" algn="ctr" defTabSz="3762375" eaLnBrk="0" fontAlgn="base" hangingPunct="0">
              <a:spcBef>
                <a:spcPct val="0"/>
              </a:spcBef>
              <a:spcAft>
                <a:spcPct val="0"/>
              </a:spcAft>
              <a:defRPr sz="4300" b="1">
                <a:solidFill>
                  <a:srgbClr val="FF9900"/>
                </a:solidFill>
                <a:latin typeface="Arial" charset="0"/>
              </a:defRPr>
            </a:lvl7pPr>
            <a:lvl8pPr marL="3429000" indent="-228600" algn="ctr" defTabSz="3762375" eaLnBrk="0" fontAlgn="base" hangingPunct="0">
              <a:spcBef>
                <a:spcPct val="0"/>
              </a:spcBef>
              <a:spcAft>
                <a:spcPct val="0"/>
              </a:spcAft>
              <a:defRPr sz="4300" b="1">
                <a:solidFill>
                  <a:srgbClr val="FF9900"/>
                </a:solidFill>
                <a:latin typeface="Arial" charset="0"/>
              </a:defRPr>
            </a:lvl8pPr>
            <a:lvl9pPr marL="3886200" indent="-228600" algn="ctr" defTabSz="3762375" eaLnBrk="0" fontAlgn="base" hangingPunct="0">
              <a:spcBef>
                <a:spcPct val="0"/>
              </a:spcBef>
              <a:spcAft>
                <a:spcPct val="0"/>
              </a:spcAft>
              <a:defRPr sz="4300" b="1">
                <a:solidFill>
                  <a:srgbClr val="FF9900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HyST is available: </a:t>
            </a:r>
            <a:r>
              <a:rPr 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http://verivital.com/hyst/</a:t>
            </a:r>
            <a:r>
              <a:rPr 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1" hangingPunct="1"/>
            <a:endParaRPr lang="en-US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eaLnBrk="1" hangingPunct="1"/>
            <a:r>
              <a:rPr 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QBMC implementation &amp; examples are available online at:</a:t>
            </a:r>
          </a:p>
          <a:p>
            <a:pPr eaLnBrk="1" hangingPunct="1"/>
            <a:r>
              <a:rPr lang="en-US" sz="2000" u="sng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</a:t>
            </a:r>
            <a:r>
              <a:rPr lang="en-US" sz="2000" u="sng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://</a:t>
            </a:r>
            <a:r>
              <a:rPr lang="en-US" sz="2000" u="sng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www.verivital.com/hyst/cfv2015.zip</a:t>
            </a:r>
            <a:r>
              <a:rPr lang="en-US" sz="2000" u="sng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l" eaLnBrk="1" hangingPunct="1"/>
            <a:endParaRPr lang="en-US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1954844" y="3245208"/>
                <a:ext cx="43582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𝐻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4844" y="3245208"/>
                <a:ext cx="435824" cy="400110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1" name="Picture 2" descr="http://upload.wikimedia.org/wikipedia/commons/thumb/e/e6/Text-xml.svg/1000px-Text-xml.sv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5726" y="2576375"/>
            <a:ext cx="713637" cy="654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/>
              <p:cNvSpPr/>
              <p:nvPr/>
            </p:nvSpPr>
            <p:spPr>
              <a:xfrm>
                <a:off x="1959511" y="3641249"/>
                <a:ext cx="407355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9511" y="3641249"/>
                <a:ext cx="407355" cy="400110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3" name="Straight Arrow Connector 32"/>
          <p:cNvCxnSpPr/>
          <p:nvPr/>
        </p:nvCxnSpPr>
        <p:spPr>
          <a:xfrm>
            <a:off x="2430584" y="3645318"/>
            <a:ext cx="444063" cy="0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445978" y="1888494"/>
            <a:ext cx="2138726" cy="6878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SpaceEx</a:t>
            </a:r>
            <a:r>
              <a:rPr lang="en-US" dirty="0"/>
              <a:t> </a:t>
            </a:r>
            <a:r>
              <a:rPr lang="en-US" dirty="0" smtClean="0"/>
              <a:t>XML Hybrid</a:t>
            </a:r>
          </a:p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dirty="0" smtClean="0"/>
              <a:t>Automaton Network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268953" y="6284978"/>
            <a:ext cx="4237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[Bak, Bogomolov, and Johnson, HSCC 2015]</a:t>
            </a:r>
            <a:endParaRPr lang="en-US" dirty="0"/>
          </a:p>
        </p:txBody>
      </p:sp>
      <p:grpSp>
        <p:nvGrpSpPr>
          <p:cNvPr id="34" name="Group 33"/>
          <p:cNvGrpSpPr/>
          <p:nvPr/>
        </p:nvGrpSpPr>
        <p:grpSpPr>
          <a:xfrm>
            <a:off x="5978964" y="4764275"/>
            <a:ext cx="1639630" cy="927680"/>
            <a:chOff x="3394872" y="1577082"/>
            <a:chExt cx="1819671" cy="909835"/>
          </a:xfrm>
          <a:scene3d>
            <a:camera prst="orthographicFront"/>
            <a:lightRig rig="flat" dir="t"/>
          </a:scene3d>
        </p:grpSpPr>
        <p:sp>
          <p:nvSpPr>
            <p:cNvPr id="35" name="Rounded Rectangle 34"/>
            <p:cNvSpPr/>
            <p:nvPr/>
          </p:nvSpPr>
          <p:spPr>
            <a:xfrm>
              <a:off x="3394872" y="1577082"/>
              <a:ext cx="1819671" cy="909835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4">
                <a:hueOff val="0"/>
                <a:satOff val="0"/>
                <a:lumOff val="0"/>
                <a:alphaOff val="0"/>
              </a:schemeClr>
            </a:fillRef>
            <a:effectRef idx="1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36" name="Rounded Rectangle 4"/>
            <p:cNvSpPr/>
            <p:nvPr/>
          </p:nvSpPr>
          <p:spPr>
            <a:xfrm>
              <a:off x="3421520" y="1603730"/>
              <a:ext cx="1766376" cy="85653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2065" tIns="12065" rIns="12065" bIns="12065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Aft>
                  <a:spcPct val="35000"/>
                </a:spcAft>
              </a:pPr>
              <a:r>
                <a:rPr lang="en-US" sz="20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Simulink / Stateflow</a:t>
              </a:r>
              <a:endPara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37" name="Straight Arrow Connector 36"/>
          <p:cNvCxnSpPr/>
          <p:nvPr/>
        </p:nvCxnSpPr>
        <p:spPr>
          <a:xfrm>
            <a:off x="5000469" y="3585782"/>
            <a:ext cx="955634" cy="1706882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0658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9968" y="228600"/>
            <a:ext cx="7886700" cy="1096963"/>
          </a:xfrm>
        </p:spPr>
        <p:txBody>
          <a:bodyPr>
            <a:normAutofit/>
          </a:bodyPr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BMC for Hybrid Automata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349" y="1484054"/>
            <a:ext cx="4214275" cy="4737630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Quantifier-Free BMC for Hybrid Automata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60375" lvl="1" algn="just"/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dRreach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uses the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dReal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SMT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solver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60375" lvl="1" algn="just"/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HyComp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built on top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nuXmv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uses the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MathSAT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SMT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solver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60375" lvl="1" algn="just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Other verification and reachability tools: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Uppaal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HyTech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SpaceEx, Flow*, etc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lvl="1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Quantified BMC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Hybrid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Automata</a:t>
            </a:r>
          </a:p>
          <a:p>
            <a:pPr lvl="1"/>
            <a:r>
              <a:rPr lang="en-US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 encoding in our work</a:t>
            </a:r>
          </a:p>
          <a:p>
            <a:pPr lvl="1"/>
            <a:r>
              <a:rPr lang="en-US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Builds on BMC for discrete systems using QBF solvers instead of SAT/SMT solvers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78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628502" y="1512332"/>
            <a:ext cx="876300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en-US" dirty="0">
                <a:latin typeface="cmmi10" pitchFamily="34" charset="0"/>
              </a:rPr>
              <a:t>k </a:t>
            </a:r>
            <a:r>
              <a:rPr lang="en-US" dirty="0" smtClean="0"/>
              <a:t>=0</a:t>
            </a:r>
            <a:endParaRPr lang="en-US" dirty="0"/>
          </a:p>
        </p:txBody>
      </p:sp>
      <p:cxnSp>
        <p:nvCxnSpPr>
          <p:cNvPr id="10" name="Straight Arrow Connector 9"/>
          <p:cNvCxnSpPr>
            <a:stCxn id="8" idx="2"/>
            <a:endCxn id="11" idx="0"/>
          </p:cNvCxnSpPr>
          <p:nvPr/>
        </p:nvCxnSpPr>
        <p:spPr>
          <a:xfrm>
            <a:off x="7066652" y="1881664"/>
            <a:ext cx="7828" cy="72865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Diamond 10"/>
          <p:cNvSpPr/>
          <p:nvPr/>
        </p:nvSpPr>
        <p:spPr>
          <a:xfrm>
            <a:off x="6199713" y="2610319"/>
            <a:ext cx="1749534" cy="1242550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BMC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(</a:t>
            </a:r>
            <a:r>
              <a:rPr lang="en-US" sz="2000" i="1" dirty="0" err="1" smtClean="0">
                <a:solidFill>
                  <a:schemeClr val="tx1"/>
                </a:solidFill>
              </a:rPr>
              <a:t>H</a:t>
            </a:r>
            <a:r>
              <a:rPr lang="en-US" sz="2000" dirty="0" err="1" smtClean="0">
                <a:solidFill>
                  <a:schemeClr val="tx1"/>
                </a:solidFill>
              </a:rPr>
              <a:t>,k,</a:t>
            </a:r>
            <a:r>
              <a:rPr lang="en-US" sz="2000" i="1" dirty="0" err="1">
                <a:solidFill>
                  <a:schemeClr val="tx1"/>
                </a:solidFill>
              </a:rPr>
              <a:t>P</a:t>
            </a:r>
            <a:r>
              <a:rPr lang="en-US" sz="2000" dirty="0" smtClean="0">
                <a:solidFill>
                  <a:schemeClr val="tx1"/>
                </a:solidFill>
              </a:rPr>
              <a:t>)</a:t>
            </a:r>
            <a:endParaRPr lang="en-US" sz="2000" dirty="0">
              <a:solidFill>
                <a:schemeClr val="tx1"/>
              </a:solidFill>
            </a:endParaRPr>
          </a:p>
        </p:txBody>
      </p:sp>
      <p:cxnSp>
        <p:nvCxnSpPr>
          <p:cNvPr id="18" name="Elbow Connector 17"/>
          <p:cNvCxnSpPr>
            <a:stCxn id="35" idx="2"/>
            <a:endCxn id="20" idx="2"/>
          </p:cNvCxnSpPr>
          <p:nvPr/>
        </p:nvCxnSpPr>
        <p:spPr>
          <a:xfrm rot="5400000" flipH="1">
            <a:off x="5517719" y="4157652"/>
            <a:ext cx="1367381" cy="1746142"/>
          </a:xfrm>
          <a:prstGeom prst="bentConnector3">
            <a:avLst>
              <a:gd name="adj1" fmla="val -16718"/>
            </a:avLst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952101" y="3977700"/>
            <a:ext cx="752475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en-US" dirty="0">
                <a:latin typeface="cmmi10" pitchFamily="34" charset="0"/>
              </a:rPr>
              <a:t>k </a:t>
            </a:r>
            <a:r>
              <a:rPr lang="en-US" dirty="0" smtClean="0"/>
              <a:t>++</a:t>
            </a:r>
            <a:endParaRPr lang="en-US" dirty="0"/>
          </a:p>
        </p:txBody>
      </p:sp>
      <p:cxnSp>
        <p:nvCxnSpPr>
          <p:cNvPr id="24" name="Elbow Connector 23"/>
          <p:cNvCxnSpPr>
            <a:stCxn id="20" idx="0"/>
          </p:cNvCxnSpPr>
          <p:nvPr/>
        </p:nvCxnSpPr>
        <p:spPr>
          <a:xfrm rot="5400000" flipH="1" flipV="1">
            <a:off x="5331642" y="2242689"/>
            <a:ext cx="1731709" cy="1738315"/>
          </a:xfrm>
          <a:prstGeom prst="bentConnector2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7949247" y="5093138"/>
            <a:ext cx="681038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7913528" y="4657669"/>
            <a:ext cx="752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SAT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358446" y="5443718"/>
            <a:ext cx="955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UNSAT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692019" y="5116081"/>
            <a:ext cx="12692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Counter-example</a:t>
            </a:r>
            <a:endParaRPr lang="en-US" dirty="0"/>
          </a:p>
        </p:txBody>
      </p:sp>
      <p:sp>
        <p:nvSpPr>
          <p:cNvPr id="35" name="Diamond 34"/>
          <p:cNvSpPr/>
          <p:nvPr/>
        </p:nvSpPr>
        <p:spPr>
          <a:xfrm>
            <a:off x="6112237" y="4471863"/>
            <a:ext cx="1924487" cy="1242550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SMT </a:t>
            </a:r>
            <a:r>
              <a:rPr lang="en-US" sz="2000" b="1" dirty="0">
                <a:solidFill>
                  <a:schemeClr val="tx1"/>
                </a:solidFill>
              </a:rPr>
              <a:t>S</a:t>
            </a:r>
            <a:r>
              <a:rPr lang="en-US" sz="2000" b="1" dirty="0" smtClean="0">
                <a:solidFill>
                  <a:schemeClr val="tx1"/>
                </a:solidFill>
              </a:rPr>
              <a:t>olvers</a:t>
            </a:r>
            <a:endParaRPr lang="en-US" sz="2000" dirty="0">
              <a:solidFill>
                <a:schemeClr val="tx1"/>
              </a:solidFill>
            </a:endParaRPr>
          </a:p>
        </p:txBody>
      </p:sp>
      <p:cxnSp>
        <p:nvCxnSpPr>
          <p:cNvPr id="36" name="Straight Arrow Connector 35"/>
          <p:cNvCxnSpPr>
            <a:stCxn id="11" idx="2"/>
            <a:endCxn id="35" idx="0"/>
          </p:cNvCxnSpPr>
          <p:nvPr/>
        </p:nvCxnSpPr>
        <p:spPr>
          <a:xfrm>
            <a:off x="7074480" y="3852869"/>
            <a:ext cx="1" cy="61899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894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Quantifier-Free BMC for RHA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47773" y="1825624"/>
                <a:ext cx="8672052" cy="4895851"/>
              </a:xfrm>
            </p:spPr>
            <p:txBody>
              <a:bodyPr>
                <a:normAutofit fontScale="85000" lnSpcReduction="20000"/>
              </a:bodyPr>
              <a:lstStyle/>
              <a:p>
                <a:r>
                  <a:rPr lang="en-US" dirty="0" smtClean="0"/>
                  <a:t>Encoding reachable states in k steps: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𝑅𝑒𝑎𝑐h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≜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𝐼𝑛𝑖𝑡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∧</m:t>
                      </m:r>
                      <m:nary>
                        <m:naryPr>
                          <m:chr m:val="⋀"/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</m:t>
                          </m:r>
                        </m:sup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𝑚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𝑚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+1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en-US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dirty="0" smtClean="0"/>
                  <a:t>: set of variables, </a:t>
                </a:r>
                <a:r>
                  <a:rPr lang="en-US" dirty="0" err="1" smtClean="0"/>
                  <a:t>Var</a:t>
                </a:r>
                <a:r>
                  <a:rPr lang="en-US" dirty="0" smtClean="0"/>
                  <a:t>, at step m syntactically renamed, e.g., suffix  ‘_m’ appended: x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dirty="0" smtClean="0"/>
                  <a:t> x_m</a:t>
                </a:r>
              </a:p>
              <a:p>
                <a:pPr lvl="1"/>
                <a:r>
                  <a:rPr lang="en-US" dirty="0" smtClean="0"/>
                  <a:t>Special variables l and l’ to track locations (</a:t>
                </a:r>
                <a:r>
                  <a:rPr lang="en-US" dirty="0" err="1" smtClean="0"/>
                  <a:t>Loc</a:t>
                </a:r>
                <a:r>
                  <a:rPr lang="en-US" dirty="0" smtClean="0"/>
                  <a:t>)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</m:e>
                    </m:d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≜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𝐷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∨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𝐶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+1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 smtClean="0"/>
              </a:p>
              <a:p>
                <a:r>
                  <a:rPr lang="en-US" dirty="0" smtClean="0"/>
                  <a:t>Check P at step k:</a:t>
                </a: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𝐵𝑀𝐶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≜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𝐼𝑛𝑖𝑡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∧</m:t>
                      </m:r>
                      <m:nary>
                        <m:naryPr>
                          <m:chr m:val="⋀"/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</m:t>
                          </m:r>
                        </m:sup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</m:t>
                          </m:r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𝑚</m:t>
                                  </m:r>
                                </m:sub>
                              </m:sSub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𝑚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+1</m:t>
                                  </m:r>
                                </m:sub>
                              </m:sSub>
                            </m:e>
                          </m:d>
                        </m:e>
                      </m:nary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∧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𝑃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 smtClean="0"/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𝐵𝑀𝐶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≜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𝑅𝑒𝑎𝑐h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∧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𝑃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Correctness: H </a:t>
                </a:r>
                <a:r>
                  <a:rPr lang="en-US" dirty="0" smtClean="0"/>
                  <a:t>reaches state satisfying P </a:t>
                </a:r>
                <a:r>
                  <a:rPr lang="en-US" dirty="0"/>
                  <a:t>at step k </a:t>
                </a:r>
                <a:r>
                  <a:rPr lang="en-US" dirty="0" err="1"/>
                  <a:t>iff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𝐵𝑀𝐶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</m:d>
                  </m:oMath>
                </a14:m>
                <a:r>
                  <a:rPr lang="en-US" dirty="0"/>
                  <a:t> is SAT</a:t>
                </a:r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47773" y="1825624"/>
                <a:ext cx="8672052" cy="4895851"/>
              </a:xfrm>
              <a:blipFill rotWithShape="0">
                <a:blip r:embed="rId2"/>
                <a:stretch>
                  <a:fillRect l="-985" t="-2861" r="-2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86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Composed Hybrid Automaton Model of Closed-Loop Buck Converter and Translated SLSF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238" y="1124030"/>
            <a:ext cx="8427523" cy="284657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3945" y="3970603"/>
            <a:ext cx="7297022" cy="2437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97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Quantified BMC for RHA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47773" y="1425203"/>
                <a:ext cx="8672052" cy="5432797"/>
              </a:xfrm>
            </p:spPr>
            <p:txBody>
              <a:bodyPr>
                <a:normAutofit fontScale="85000" lnSpcReduction="20000"/>
              </a:bodyPr>
              <a:lstStyle/>
              <a:p>
                <a:r>
                  <a:rPr lang="en-US" dirty="0" smtClean="0"/>
                  <a:t>Encoding reachable states in k steps:</a:t>
                </a:r>
              </a:p>
              <a:p>
                <a:pPr marL="0" indent="0">
                  <a:buNone/>
                </a:pPr>
                <a:r>
                  <a:rPr lang="en-US" dirty="0" smtClean="0"/>
                  <a:t>Quantifier-free: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𝑅𝑒𝑎𝑐h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≜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𝐼𝑛𝑖𝑡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∧</m:t>
                    </m:r>
                    <m:nary>
                      <m:naryPr>
                        <m:chr m:val="⋀"/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𝑘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</m:t>
                        </m:r>
                      </m:sup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𝑇</m:t>
                        </m:r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𝑚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𝑚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+1</m:t>
                                </m:r>
                              </m:sub>
                            </m:sSub>
                          </m:e>
                        </m:d>
                      </m:e>
                    </m:nary>
                  </m:oMath>
                </a14:m>
                <a:endParaRPr lang="en-US" dirty="0" smtClean="0">
                  <a:ea typeface="Cambria Math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en-US" dirty="0" smtClean="0">
                    <a:ea typeface="Cambria Math" panose="02040503050406030204" pitchFamily="18" charset="0"/>
                  </a:rPr>
                  <a:t>Quantified: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𝑄𝑅𝑒𝑎𝑐h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≜∃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,…,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𝛿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,∀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𝑠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,∃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𝑉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|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𝐼𝑛𝑖𝑡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∧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𝑇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,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∧</m:t>
                      </m:r>
                    </m:oMath>
                  </m:oMathPara>
                </a14:m>
                <a:endParaRPr lang="en-US" b="0" i="1" dirty="0" smtClean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  <a:tabLst>
                    <a:tab pos="2170113" algn="l"/>
                  </a:tabLst>
                </a:pPr>
                <a:r>
                  <a:rPr lang="en-US" i="1" dirty="0">
                    <a:latin typeface="Cambria Math" panose="02040503050406030204" pitchFamily="18" charset="0"/>
                  </a:rPr>
                  <a:t>	</a:t>
                </a:r>
                <a14:m>
                  <m:oMath xmlns:m="http://schemas.openxmlformats.org/officeDocument/2006/math">
                    <m:nary>
                      <m:naryPr>
                        <m:chr m:val="⋀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⇒[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𝑉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sub>
                            </m:sSub>
                          </m:e>
                        </m:d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∧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𝑉</m:t>
                                </m:r>
                              </m:e>
                              <m:sup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+1</m:t>
                                </m:r>
                              </m:sub>
                            </m:sSub>
                          </m:e>
                        </m:d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]</m:t>
                        </m:r>
                      </m:e>
                    </m:nary>
                  </m:oMath>
                </a14:m>
                <a:endParaRPr lang="en-US" dirty="0"/>
              </a:p>
              <a:p>
                <a:pPr marL="460375"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dirty="0" smtClean="0"/>
                  <a:t>: </a:t>
                </a:r>
                <a:r>
                  <a:rPr lang="en-US" dirty="0" err="1" smtClean="0"/>
                  <a:t>Var</a:t>
                </a:r>
                <a:r>
                  <a:rPr lang="en-US" dirty="0" smtClean="0"/>
                  <a:t> </a:t>
                </a:r>
                <a:r>
                  <a:rPr lang="en-US" dirty="0"/>
                  <a:t>at step m syntactically renamed, e.g., suffix of ‘_m’ appended: x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dirty="0"/>
                  <a:t> x_m</a:t>
                </a:r>
              </a:p>
              <a:p>
                <a:pPr marL="460375" lvl="1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</m:e>
                    </m:d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≜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𝐷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</m:e>
                    </m:d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∨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𝐶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+1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 smtClean="0"/>
              </a:p>
              <a:p>
                <a:pPr marL="460375" lvl="1"/>
                <a:r>
                  <a:rPr lang="en-US" dirty="0" smtClean="0"/>
                  <a:t>s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dirty="0"/>
                      <m:t> = </m:t>
                    </m:r>
                    <m:d>
                      <m:dPr>
                        <m:begChr m:val="〈"/>
                        <m:endChr m:val="〉"/>
                        <m:ctrlPr>
                          <a:rPr lang="en-US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/>
                          </a:rPr>
                          <m:t>𝑠</m:t>
                        </m:r>
                        <m:r>
                          <a:rPr lang="en-US" i="1" baseline="-25000">
                            <a:latin typeface="Cambria Math"/>
                            <a:ea typeface="Cambria Math"/>
                          </a:rPr>
                          <m:t>1</m:t>
                        </m:r>
                        <m:r>
                          <a:rPr lang="en-US" i="1">
                            <a:latin typeface="Cambria Math"/>
                            <a:ea typeface="Cambria Math"/>
                          </a:rPr>
                          <m:t>,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/>
                          </a:rPr>
                          <m:t>𝑠</m:t>
                        </m:r>
                        <m:r>
                          <a:rPr lang="en-US" i="1" baseline="-25000">
                            <a:latin typeface="Cambria Math"/>
                            <a:ea typeface="Cambria Math"/>
                          </a:rPr>
                          <m:t>2</m:t>
                        </m:r>
                        <m:r>
                          <a:rPr lang="en-US" i="1">
                            <a:latin typeface="Cambria Math"/>
                            <a:ea typeface="Cambria Math"/>
                          </a:rPr>
                          <m:t>,…,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  <m:t>𝑠</m:t>
                            </m:r>
                          </m:e>
                          <m:sub>
                            <m:d>
                              <m:dPr>
                                <m:begChr m:val="⌈"/>
                                <m:endChr m:val="⌉"/>
                                <m:ctrlPr>
                                  <a:rPr lang="en-US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/>
                                        <a:ea typeface="Cambria Math"/>
                                      </a:rPr>
                                      <m:t>𝑙𝑜𝑔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/>
                                        <a:ea typeface="Cambria Math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i="1">
                                    <a:latin typeface="Cambria Math"/>
                                    <a:ea typeface="Cambria Math"/>
                                  </a:rPr>
                                  <m:t>𝑘</m:t>
                                </m:r>
                              </m:e>
                            </m:d>
                          </m:sub>
                        </m:sSub>
                      </m:e>
                    </m:d>
                    <m:r>
                      <a:rPr lang="en-US" i="1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en-US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a </a:t>
                </a:r>
                <a:r>
                  <a:rPr lang="en-US" altLang="zh-CN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bitvector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to index 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each 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step 0,…,k</a:t>
                </a:r>
              </a:p>
              <a:p>
                <a:pPr marL="460375" lvl="1"/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𝛿</m:t>
                    </m:r>
                  </m:oMath>
                </a14:m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is a real that encodes real-time elapse</a:t>
                </a:r>
              </a:p>
              <a:p>
                <a:pPr marL="460375" lvl="1"/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Technical note: universal quantifier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∀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𝜖</m:t>
                    </m:r>
                  </m:oMath>
                </a14:m>
                <a:r>
                  <a:rPr lang="en-US" dirty="0" smtClean="0"/>
                  <a:t> used to define semantics of invariants not necessary for RHA due to monotonicity of flows and convexity of all predicates</a:t>
                </a:r>
                <a:endParaRPr lang="en-US" dirty="0"/>
              </a:p>
              <a:p>
                <a:r>
                  <a:rPr lang="en-US" dirty="0"/>
                  <a:t>Check P at step k: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𝑄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𝐵𝑀𝐶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≜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𝑄𝑅𝑒𝑎𝑐h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𝑘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)∧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𝑃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  <a:p>
                <a:r>
                  <a:rPr lang="en-US" dirty="0" smtClean="0"/>
                  <a:t>Correctness: H reaches state satisfying P at step k </a:t>
                </a:r>
                <a:r>
                  <a:rPr lang="en-US" dirty="0" err="1" smtClean="0"/>
                  <a:t>iff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𝑄𝐵𝑀𝐶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</m:d>
                  </m:oMath>
                </a14:m>
                <a:r>
                  <a:rPr lang="en-US" dirty="0" smtClean="0"/>
                  <a:t> is SAT</a:t>
                </a: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47773" y="1425203"/>
                <a:ext cx="8672052" cy="5432797"/>
              </a:xfrm>
              <a:blipFill rotWithShape="0">
                <a:blip r:embed="rId2"/>
                <a:stretch>
                  <a:fillRect l="-1125" t="-2918" b="-5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465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Quantifier-Free BMC for RHA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47773" y="1825624"/>
                <a:ext cx="8672052" cy="4895851"/>
              </a:xfrm>
            </p:spPr>
            <p:txBody>
              <a:bodyPr>
                <a:normAutofit fontScale="85000" lnSpcReduction="20000"/>
              </a:bodyPr>
              <a:lstStyle/>
              <a:p>
                <a:r>
                  <a:rPr lang="en-US" dirty="0" smtClean="0"/>
                  <a:t>Encoding reachable states in k steps: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𝑅𝑒𝑎𝑐h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≜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𝐼𝑛𝑖𝑡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∧</m:t>
                      </m:r>
                      <m:nary>
                        <m:naryPr>
                          <m:chr m:val="⋀"/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</m:t>
                          </m:r>
                        </m:sup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𝑚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𝑚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+1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en-US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dirty="0" smtClean="0"/>
                  <a:t>: set of variables, </a:t>
                </a:r>
                <a:r>
                  <a:rPr lang="en-US" dirty="0" err="1" smtClean="0"/>
                  <a:t>Var</a:t>
                </a:r>
                <a:r>
                  <a:rPr lang="en-US" dirty="0" smtClean="0"/>
                  <a:t>, at step m syntactically renamed, e.g., suffix  ‘_m’ appended: x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dirty="0" smtClean="0"/>
                  <a:t> x_m</a:t>
                </a:r>
              </a:p>
              <a:p>
                <a:pPr lvl="1"/>
                <a:r>
                  <a:rPr lang="en-US" dirty="0" smtClean="0"/>
                  <a:t>Special variables l and l’ to track locations (</a:t>
                </a:r>
                <a:r>
                  <a:rPr lang="en-US" dirty="0" err="1" smtClean="0"/>
                  <a:t>Loc</a:t>
                </a:r>
                <a:r>
                  <a:rPr lang="en-US" dirty="0" smtClean="0"/>
                  <a:t>)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</m:e>
                    </m:d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≜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𝐷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∨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𝐶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+1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 smtClean="0"/>
              </a:p>
              <a:p>
                <a:r>
                  <a:rPr lang="en-US" dirty="0" smtClean="0"/>
                  <a:t>Check P at step k:</a:t>
                </a: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𝐵𝑀𝐶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≜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𝐼𝑛𝑖𝑡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∧</m:t>
                      </m:r>
                      <m:nary>
                        <m:naryPr>
                          <m:chr m:val="⋀"/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</m:t>
                          </m:r>
                        </m:sup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</m:t>
                          </m:r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𝑚</m:t>
                                  </m:r>
                                </m:sub>
                              </m:sSub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𝑚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+1</m:t>
                                  </m:r>
                                </m:sub>
                              </m:sSub>
                            </m:e>
                          </m:d>
                        </m:e>
                      </m:nary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∧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𝑃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 smtClean="0"/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𝐵𝑀𝐶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≜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𝑅𝑒𝑎𝑐h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∧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𝑃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Correctness: H </a:t>
                </a:r>
                <a:r>
                  <a:rPr lang="en-US" dirty="0" smtClean="0"/>
                  <a:t>reaches state satisfying P </a:t>
                </a:r>
                <a:r>
                  <a:rPr lang="en-US" dirty="0"/>
                  <a:t>at step k </a:t>
                </a:r>
                <a:r>
                  <a:rPr lang="en-US" dirty="0" err="1"/>
                  <a:t>iff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𝐵𝑀𝐶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</m:d>
                  </m:oMath>
                </a14:m>
                <a:r>
                  <a:rPr lang="en-US" dirty="0"/>
                  <a:t> is SAT</a:t>
                </a:r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47773" y="1825624"/>
                <a:ext cx="8672052" cy="4895851"/>
              </a:xfrm>
              <a:blipFill rotWithShape="0">
                <a:blip r:embed="rId2"/>
                <a:stretch>
                  <a:fillRect l="-985" t="-2861" r="-2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989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Quantified BMC for RHA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47773" y="1425203"/>
                <a:ext cx="8672052" cy="5432797"/>
              </a:xfrm>
            </p:spPr>
            <p:txBody>
              <a:bodyPr>
                <a:normAutofit fontScale="85000" lnSpcReduction="20000"/>
              </a:bodyPr>
              <a:lstStyle/>
              <a:p>
                <a:r>
                  <a:rPr lang="en-US" dirty="0" smtClean="0"/>
                  <a:t>Encoding reachable states in k steps:</a:t>
                </a:r>
              </a:p>
              <a:p>
                <a:pPr marL="0" indent="0">
                  <a:buNone/>
                </a:pPr>
                <a:r>
                  <a:rPr lang="en-US" dirty="0" smtClean="0"/>
                  <a:t>Quantifier-free: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𝑅𝑒𝑎𝑐h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≜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𝐼𝑛𝑖𝑡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∧</m:t>
                    </m:r>
                    <m:nary>
                      <m:naryPr>
                        <m:chr m:val="⋀"/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𝑘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</m:t>
                        </m:r>
                      </m:sup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𝑇</m:t>
                        </m:r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𝑚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𝑚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+1</m:t>
                                </m:r>
                              </m:sub>
                            </m:sSub>
                          </m:e>
                        </m:d>
                      </m:e>
                    </m:nary>
                  </m:oMath>
                </a14:m>
                <a:endParaRPr lang="en-US" dirty="0" smtClean="0">
                  <a:ea typeface="Cambria Math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en-US" dirty="0" smtClean="0">
                    <a:ea typeface="Cambria Math" panose="02040503050406030204" pitchFamily="18" charset="0"/>
                  </a:rPr>
                  <a:t>Quantified: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𝑄𝑅𝑒𝑎𝑐h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≜∃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,…,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𝛿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,∀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𝑠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,∃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𝑉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|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𝐼𝑛𝑖𝑡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∧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𝑇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,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∧</m:t>
                      </m:r>
                    </m:oMath>
                  </m:oMathPara>
                </a14:m>
                <a:endParaRPr lang="en-US" b="0" i="1" dirty="0" smtClean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  <a:tabLst>
                    <a:tab pos="2170113" algn="l"/>
                  </a:tabLst>
                </a:pPr>
                <a:r>
                  <a:rPr lang="en-US" i="1" dirty="0">
                    <a:latin typeface="Cambria Math" panose="02040503050406030204" pitchFamily="18" charset="0"/>
                  </a:rPr>
                  <a:t>	</a:t>
                </a:r>
                <a14:m>
                  <m:oMath xmlns:m="http://schemas.openxmlformats.org/officeDocument/2006/math">
                    <m:nary>
                      <m:naryPr>
                        <m:chr m:val="⋀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⇒[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𝑉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sub>
                            </m:sSub>
                          </m:e>
                        </m:d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∧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𝑉</m:t>
                                </m:r>
                              </m:e>
                              <m:sup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+1</m:t>
                                </m:r>
                              </m:sub>
                            </m:sSub>
                          </m:e>
                        </m:d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]</m:t>
                        </m:r>
                      </m:e>
                    </m:nary>
                  </m:oMath>
                </a14:m>
                <a:endParaRPr lang="en-US" dirty="0"/>
              </a:p>
              <a:p>
                <a:pPr marL="460375"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dirty="0" smtClean="0"/>
                  <a:t>: </a:t>
                </a:r>
                <a:r>
                  <a:rPr lang="en-US" dirty="0" err="1" smtClean="0"/>
                  <a:t>Var</a:t>
                </a:r>
                <a:r>
                  <a:rPr lang="en-US" dirty="0" smtClean="0"/>
                  <a:t> </a:t>
                </a:r>
                <a:r>
                  <a:rPr lang="en-US" dirty="0"/>
                  <a:t>at step m syntactically renamed, e.g., suffix of ‘_m’ appended: x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dirty="0"/>
                  <a:t> x_m</a:t>
                </a:r>
              </a:p>
              <a:p>
                <a:pPr marL="460375" lvl="1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</m:e>
                    </m:d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≜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𝐷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</m:e>
                    </m:d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∨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𝐶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+1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 smtClean="0"/>
              </a:p>
              <a:p>
                <a:pPr marL="460375" lvl="1"/>
                <a:r>
                  <a:rPr lang="en-US" dirty="0" smtClean="0"/>
                  <a:t>s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dirty="0"/>
                      <m:t> = </m:t>
                    </m:r>
                    <m:d>
                      <m:dPr>
                        <m:begChr m:val="〈"/>
                        <m:endChr m:val="〉"/>
                        <m:ctrlPr>
                          <a:rPr lang="en-US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/>
                          </a:rPr>
                          <m:t>𝑠</m:t>
                        </m:r>
                        <m:r>
                          <a:rPr lang="en-US" i="1" baseline="-25000">
                            <a:latin typeface="Cambria Math"/>
                            <a:ea typeface="Cambria Math"/>
                          </a:rPr>
                          <m:t>1</m:t>
                        </m:r>
                        <m:r>
                          <a:rPr lang="en-US" i="1">
                            <a:latin typeface="Cambria Math"/>
                            <a:ea typeface="Cambria Math"/>
                          </a:rPr>
                          <m:t>,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/>
                          </a:rPr>
                          <m:t>𝑠</m:t>
                        </m:r>
                        <m:r>
                          <a:rPr lang="en-US" i="1" baseline="-25000">
                            <a:latin typeface="Cambria Math"/>
                            <a:ea typeface="Cambria Math"/>
                          </a:rPr>
                          <m:t>2</m:t>
                        </m:r>
                        <m:r>
                          <a:rPr lang="en-US" i="1">
                            <a:latin typeface="Cambria Math"/>
                            <a:ea typeface="Cambria Math"/>
                          </a:rPr>
                          <m:t>,…,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  <m:t>𝑠</m:t>
                            </m:r>
                          </m:e>
                          <m:sub>
                            <m:d>
                              <m:dPr>
                                <m:begChr m:val="⌈"/>
                                <m:endChr m:val="⌉"/>
                                <m:ctrlPr>
                                  <a:rPr lang="en-US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/>
                                        <a:ea typeface="Cambria Math"/>
                                      </a:rPr>
                                      <m:t>𝑙𝑜𝑔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/>
                                        <a:ea typeface="Cambria Math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i="1">
                                    <a:latin typeface="Cambria Math"/>
                                    <a:ea typeface="Cambria Math"/>
                                  </a:rPr>
                                  <m:t>𝑘</m:t>
                                </m:r>
                              </m:e>
                            </m:d>
                          </m:sub>
                        </m:sSub>
                      </m:e>
                    </m:d>
                    <m:r>
                      <a:rPr lang="en-US" i="1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en-US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a </a:t>
                </a:r>
                <a:r>
                  <a:rPr lang="en-US" altLang="zh-CN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bitvector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to index 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each 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step 0,…,k</a:t>
                </a:r>
              </a:p>
              <a:p>
                <a:pPr marL="460375" lvl="1"/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𝛿</m:t>
                    </m:r>
                  </m:oMath>
                </a14:m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is a real that encodes real-time elapse</a:t>
                </a:r>
              </a:p>
              <a:p>
                <a:pPr marL="460375" lvl="1"/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Technical note: universal quantifier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∀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𝜖</m:t>
                    </m:r>
                  </m:oMath>
                </a14:m>
                <a:r>
                  <a:rPr lang="en-US" dirty="0" smtClean="0"/>
                  <a:t> used to define semantics of invariants not necessary for RHA due to monotonicity of flows and convexity of all predicates</a:t>
                </a:r>
                <a:endParaRPr lang="en-US" dirty="0"/>
              </a:p>
              <a:p>
                <a:r>
                  <a:rPr lang="en-US" dirty="0"/>
                  <a:t>Check P at step k: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𝑄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𝐵𝑀𝐶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≜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𝑄𝑅𝑒𝑎𝑐h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𝑘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)∧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𝑃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  <a:p>
                <a:r>
                  <a:rPr lang="en-US" dirty="0" smtClean="0"/>
                  <a:t>Correctness: H reaches state satisfying P at step k </a:t>
                </a:r>
                <a:r>
                  <a:rPr lang="en-US" dirty="0" err="1" smtClean="0"/>
                  <a:t>iff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𝑄𝐵𝑀𝐶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</m:d>
                  </m:oMath>
                </a14:m>
                <a:r>
                  <a:rPr lang="en-US" dirty="0" smtClean="0"/>
                  <a:t> is SAT</a:t>
                </a: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47773" y="1425203"/>
                <a:ext cx="8672052" cy="5432797"/>
              </a:xfrm>
              <a:blipFill rotWithShape="0">
                <a:blip r:embed="rId2"/>
                <a:stretch>
                  <a:fillRect l="-1125" t="-2918" b="-5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583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Example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83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75744" y="1236861"/>
            <a:ext cx="32595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Quantifier-free BMC formula up to 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2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100899" y="3181778"/>
                <a:ext cx="8853915" cy="26075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indent="-342900" algn="just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altLang="zh-CN" sz="2000" b="0" i="1" smtClean="0">
                        <a:solidFill>
                          <a:schemeClr val="tx1"/>
                        </a:solidFill>
                        <a:latin typeface="Cambria Math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altLang="zh-CN" sz="2000" b="0" i="1" smtClean="0">
                        <a:solidFill>
                          <a:schemeClr val="tx1"/>
                        </a:solidFill>
                        <a:latin typeface="Cambria Math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r>
                  <a:rPr lang="en-US" altLang="zh-CN" sz="2000" b="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0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0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CN" sz="2000" baseline="-25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000" b="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:= (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/>
                        <a:ea typeface="Cambria Math" panose="02040503050406030204" pitchFamily="18" charset="0"/>
                      </a:rPr>
                      <m:t>𝑙</m:t>
                    </m:r>
                    <m:r>
                      <a:rPr lang="en-US" sz="2000" b="0" i="1" baseline="-25000" smtClean="0">
                        <a:latin typeface="Cambria Math"/>
                        <a:ea typeface="Cambria Math" panose="02040503050406030204" pitchFamily="18" charset="0"/>
                      </a:rPr>
                      <m:t>0</m:t>
                    </m:r>
                    <m:r>
                      <a:rPr lang="en-US" sz="2000" b="1" i="0" smtClean="0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𝐿</m:t>
                    </m:r>
                    <m:r>
                      <a:rPr lang="en-US" sz="2000" i="1" baseline="-25000">
                        <a:latin typeface="Cambria Math"/>
                        <a:ea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altLang="zh-CN" sz="2000" dirty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0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∧</a:t>
                </a:r>
                <a14:m>
                  <m:oMath xmlns:m="http://schemas.openxmlformats.org/officeDocument/2006/math">
                    <m:r>
                      <a:rPr lang="en-US" sz="2000" b="0" i="0" dirty="0" smtClean="0">
                        <a:latin typeface="Cambria Math"/>
                      </a:rPr>
                      <m:t> 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b="0" i="1" baseline="-25000" dirty="0" smtClean="0">
                        <a:latin typeface="Cambria Math"/>
                      </a:rPr>
                      <m:t>0</m:t>
                    </m:r>
                    <m:r>
                      <a:rPr lang="en-US" sz="2000" b="0" i="1" dirty="0" smtClean="0">
                        <a:latin typeface="Cambria Math"/>
                      </a:rPr>
                      <m:t>=</m:t>
                    </m:r>
                    <m:r>
                      <m:rPr>
                        <m:nor/>
                      </m:rPr>
                      <a:rPr lang="en-US" sz="2000" b="0" i="0" dirty="0" smtClean="0">
                        <a:latin typeface="Cambria Math"/>
                      </a:rPr>
                      <m:t>0)</m:t>
                    </m:r>
                  </m:oMath>
                </a14:m>
                <a:endParaRPr lang="en-US" sz="2000" b="0" i="0" dirty="0" smtClean="0">
                  <a:latin typeface="Cambria Math"/>
                </a:endParaRPr>
              </a:p>
              <a:p>
                <a:pPr marL="342900" indent="-342900" algn="just">
                  <a:buFont typeface="Arial" panose="020B0604020202020204" pitchFamily="34" charset="0"/>
                  <a:buChar char="•"/>
                </a:pPr>
                <a:endParaRPr lang="en-US" sz="2000" b="0" i="0" dirty="0" smtClean="0">
                  <a:latin typeface="Cambria Math"/>
                </a:endParaRPr>
              </a:p>
              <a:p>
                <a:pPr marL="342900" indent="-342900" algn="just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altLang="zh-CN" sz="2000" i="1" smtClean="0">
                        <a:latin typeface="Cambria Math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altLang="zh-CN" sz="2000" i="1" smtClean="0">
                        <a:latin typeface="Cambria Math"/>
                        <a:cs typeface="Times New Roman" panose="02020603050405020304" pitchFamily="18" charset="0"/>
                      </a:rPr>
                      <m:t>=1</m:t>
                    </m:r>
                  </m:oMath>
                </a14:m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:r>
                  <a:rPr lang="en-US" altLang="zh-CN" sz="20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000" baseline="-25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): </a:t>
                </a:r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/>
                        <a:ea typeface="Cambria Math" panose="02040503050406030204" pitchFamily="18" charset="0"/>
                      </a:rPr>
                      <m:t>𝑙</m:t>
                    </m:r>
                    <m:r>
                      <a:rPr lang="en-US" sz="2000" i="1" baseline="-25000">
                        <a:latin typeface="Cambria Math"/>
                        <a:ea typeface="Cambria Math" panose="02040503050406030204" pitchFamily="18" charset="0"/>
                      </a:rPr>
                      <m:t>0</m:t>
                    </m:r>
                    <m:r>
                      <a:rPr lang="en-US" sz="2000" b="1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𝐿</m:t>
                    </m:r>
                    <m:r>
                      <a:rPr lang="en-US" sz="2000" i="1" baseline="-25000">
                        <a:latin typeface="Cambria Math"/>
                        <a:ea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altLang="zh-CN" sz="20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000" dirty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∧</a:t>
                </a:r>
                <a14:m>
                  <m:oMath xmlns:m="http://schemas.openxmlformats.org/officeDocument/2006/math">
                    <m:r>
                      <a:rPr lang="en-US" sz="2000" b="0" i="0" smtClean="0">
                        <a:latin typeface="Cambria Math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2000" i="1">
                        <a:latin typeface="Cambria Math"/>
                        <a:ea typeface="Cambria Math" panose="02040503050406030204" pitchFamily="18" charset="0"/>
                      </a:rPr>
                      <m:t>𝑙</m:t>
                    </m:r>
                    <m:r>
                      <a:rPr lang="en-US" sz="2000" b="0" i="1" baseline="-25000" smtClean="0">
                        <a:latin typeface="Cambria Math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2000" b="1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𝐿</m:t>
                    </m:r>
                    <m:r>
                      <a:rPr lang="en-US" sz="2000" b="0" i="1" baseline="-25000" smtClean="0">
                        <a:latin typeface="Cambria Math"/>
                        <a:ea typeface="Cambria Math" panose="02040503050406030204" pitchFamily="18" charset="0"/>
                      </a:rPr>
                      <m:t>2</m:t>
                    </m:r>
                    <m:r>
                      <m:rPr>
                        <m:nor/>
                      </m:rPr>
                      <a:rPr lang="en-US" sz="2000" b="0" i="0" dirty="0" smtClean="0">
                        <a:latin typeface="Cambria Math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sz="2000" dirty="0">
                        <a:latin typeface="Cambria Math"/>
                      </a:rPr>
                      <m:t> 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i="1" baseline="-25000" dirty="0">
                        <a:latin typeface="Cambria Math"/>
                      </a:rPr>
                      <m:t>0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≤5</m:t>
                    </m:r>
                    <m:r>
                      <m:rPr>
                        <m:nor/>
                      </m:rPr>
                      <a:rPr lang="en-US" sz="20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sz="2000" dirty="0">
                        <a:latin typeface="Cambria Math"/>
                      </a:rPr>
                      <m:t> 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i="1" baseline="-25000" dirty="0">
                        <a:latin typeface="Cambria Math"/>
                      </a:rPr>
                      <m:t>0</m:t>
                    </m:r>
                    <m:r>
                      <a:rPr lang="en-US" sz="2000" i="1">
                        <a:latin typeface="Cambria Math"/>
                        <a:ea typeface="Cambria Math"/>
                      </a:rPr>
                      <m:t>≥</m:t>
                    </m:r>
                    <m:r>
                      <a:rPr lang="en-US" sz="2000" b="0" i="1" smtClean="0">
                        <a:latin typeface="Cambria Math"/>
                        <a:ea typeface="Cambria Math"/>
                      </a:rPr>
                      <m:t>2.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5</m:t>
                    </m:r>
                  </m:oMath>
                </a14:m>
                <a:r>
                  <a:rPr lang="en-US" sz="20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sz="2000" dirty="0">
                        <a:latin typeface="Cambria Math"/>
                      </a:rPr>
                      <m:t> 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b="0" i="1" baseline="-25000" dirty="0" smtClean="0">
                        <a:latin typeface="Cambria Math"/>
                      </a:rPr>
                      <m:t>1</m:t>
                    </m:r>
                    <m:r>
                      <a:rPr lang="en-US" sz="2000" b="0" i="1" dirty="0" smtClean="0">
                        <a:latin typeface="Cambria Math"/>
                      </a:rPr>
                      <m:t>=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i="1" baseline="-25000" dirty="0">
                        <a:latin typeface="Cambria Math"/>
                      </a:rPr>
                      <m:t>0</m:t>
                    </m:r>
                  </m:oMath>
                </a14:m>
                <a:r>
                  <a:rPr lang="en-US" sz="2000" dirty="0" smtClean="0">
                    <a:latin typeface="Cambria Math" panose="02040503050406030204" pitchFamily="18" charset="0"/>
                  </a:rPr>
                  <a:t>), infeasible</a:t>
                </a:r>
              </a:p>
              <a:p>
                <a:pPr marL="342900" indent="-342900" algn="just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altLang="zh-CN" sz="2000" i="1">
                        <a:latin typeface="Cambria Math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altLang="zh-CN" sz="2000" i="1">
                        <a:latin typeface="Cambria Math"/>
                        <a:cs typeface="Times New Roman" panose="02020603050405020304" pitchFamily="18" charset="0"/>
                      </a:rPr>
                      <m:t>=1</m:t>
                    </m:r>
                    <m:r>
                      <m:rPr>
                        <m:nor/>
                      </m:rPr>
                      <a:rPr lang="en-US" altLang="zh-CN" sz="2000" b="0" i="0" smtClean="0">
                        <a:latin typeface="Cambria Math"/>
                        <a:cs typeface="Times New Roman" panose="02020603050405020304" pitchFamily="18" charset="0"/>
                      </a:rPr>
                      <m:t> (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Euclid Math One"/>
                      </a:rPr>
                      <m:t>𝐶</m:t>
                    </m:r>
                    <m:r>
                      <m:rPr>
                        <m:nor/>
                      </m:rPr>
                      <a:rPr lang="en-US" altLang="zh-CN" sz="2000" baseline="-25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0</m:t>
                    </m:r>
                  </m:oMath>
                </a14:m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):</a:t>
                </a:r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/>
                        <a:ea typeface="Cambria Math" panose="02040503050406030204" pitchFamily="18" charset="0"/>
                      </a:rPr>
                      <m:t>𝑙</m:t>
                    </m:r>
                    <m:r>
                      <a:rPr lang="en-US" sz="2000" i="1" baseline="-25000">
                        <a:latin typeface="Cambria Math"/>
                        <a:ea typeface="Cambria Math" panose="02040503050406030204" pitchFamily="18" charset="0"/>
                      </a:rPr>
                      <m:t>0</m:t>
                    </m:r>
                    <m:r>
                      <a:rPr lang="en-US" sz="2000" b="1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𝐿</m:t>
                    </m:r>
                    <m:r>
                      <a:rPr lang="en-US" sz="2000" i="1" baseline="-25000">
                        <a:latin typeface="Cambria Math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2000" b="0" i="1" baseline="-25000" smtClean="0">
                        <a:latin typeface="Cambria Math"/>
                        <a:ea typeface="Cambria Math" panose="02040503050406030204" pitchFamily="18" charset="0"/>
                      </a:rPr>
                      <m:t>  </m:t>
                    </m:r>
                    <m:r>
                      <m:rPr>
                        <m:nor/>
                      </m:rPr>
                      <a:rPr lang="en-US" sz="2000" b="0" i="0" baseline="-25000" smtClean="0">
                        <a:solidFill>
                          <a:schemeClr val="tx1"/>
                        </a:solidFill>
                        <a:latin typeface="Cambria Math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en-US" sz="20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rPr>
                      <m:t>→</m:t>
                    </m:r>
                    <m:r>
                      <m:rPr>
                        <m:nor/>
                      </m:rPr>
                      <a:rPr lang="en-US" altLang="en-US" sz="2000" b="0" i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en-US" altLang="zh-CN" sz="20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n-US" sz="2000" i="1" smtClean="0">
                        <a:latin typeface="Cambria Math"/>
                        <a:ea typeface="Cambria Math" panose="02040503050406030204" pitchFamily="18" charset="0"/>
                      </a:rPr>
                      <m:t>𝑙</m:t>
                    </m:r>
                    <m:r>
                      <a:rPr lang="en-US" sz="2000" i="1" baseline="-25000" smtClean="0">
                        <a:latin typeface="Cambria Math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2000" b="1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000" i="1">
                        <a:latin typeface="Cambria Math"/>
                        <a:ea typeface="Cambria Math" panose="02040503050406030204" pitchFamily="18" charset="0"/>
                      </a:rPr>
                      <m:t>𝑙</m:t>
                    </m:r>
                    <m:r>
                      <a:rPr lang="en-US" sz="2000" i="1" baseline="-25000">
                        <a:latin typeface="Cambria Math"/>
                        <a:ea typeface="Cambria Math" panose="02040503050406030204" pitchFamily="18" charset="0"/>
                      </a:rPr>
                      <m:t>0</m:t>
                    </m:r>
                    <m:r>
                      <m:rPr>
                        <m:nor/>
                      </m:rPr>
                      <a:rPr lang="en-US" sz="2000" dirty="0">
                        <a:latin typeface="Cambria Math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sz="2000" dirty="0">
                        <a:latin typeface="Cambria Math"/>
                      </a:rPr>
                      <m:t> 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i="1" baseline="-25000" dirty="0">
                        <a:latin typeface="Cambria Math"/>
                      </a:rPr>
                      <m:t>0</m:t>
                    </m:r>
                    <m:r>
                      <a:rPr lang="en-US" sz="2000" b="0" i="1" dirty="0" smtClean="0">
                        <a:latin typeface="Cambria Math"/>
                      </a:rPr>
                      <m:t>+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</m:t>
                    </m:r>
                    <m:r>
                      <a:rPr lang="en-US" sz="2000" i="1" baseline="-250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r>
                      <m:rPr>
                        <m:nor/>
                      </m:rPr>
                      <a:rPr lang="el-GR" altLang="zh-CN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δ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i="1" baseline="-25000" dirty="0">
                        <a:latin typeface="Cambria Math"/>
                      </a:rPr>
                      <m:t>1</m:t>
                    </m:r>
                    <m:r>
                      <a:rPr lang="en-US" sz="2000" b="0" i="1" baseline="-25000" dirty="0" smtClean="0">
                        <a:latin typeface="Cambria Math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altLang="zh-CN" sz="2000" b="0" i="1" dirty="0" smtClean="0">
                        <a:latin typeface="Cambria Math"/>
                        <a:ea typeface="黑体" pitchFamily="49" charset="-122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i="1" baseline="-25000" dirty="0">
                        <a:latin typeface="Cambria Math"/>
                      </a:rPr>
                      <m:t>1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i="1" baseline="-25000" dirty="0">
                        <a:latin typeface="Cambria Math"/>
                      </a:rPr>
                      <m:t>0</m:t>
                    </m:r>
                    <m:r>
                      <a:rPr lang="en-US" sz="2000" i="1" dirty="0">
                        <a:latin typeface="Cambria Math"/>
                      </a:rPr>
                      <m:t>+</m:t>
                    </m:r>
                    <m:r>
                      <a:rPr lang="en-US" sz="2000" b="0" i="1" smtClean="0">
                        <a:latin typeface="Cambria Math"/>
                        <a:ea typeface="Cambria Math" panose="02040503050406030204" pitchFamily="18" charset="0"/>
                      </a:rPr>
                      <m:t>𝑏</m:t>
                    </m:r>
                    <m:r>
                      <a:rPr lang="en-US" sz="2000" i="1" baseline="-250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r>
                      <m:rPr>
                        <m:nor/>
                      </m:rPr>
                      <a:rPr lang="el-GR" altLang="zh-CN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δ</m:t>
                    </m:r>
                    <m:r>
                      <m:rPr>
                        <m:nor/>
                      </m:rPr>
                      <a:rPr lang="en-US" altLang="zh-CN" sz="2000" b="0" i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altLang="zh-CN" sz="2000" b="0" i="1" dirty="0" smtClean="0">
                        <a:latin typeface="Cambria Math"/>
                        <a:ea typeface="黑体" pitchFamily="49" charset="-122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000" b="0" i="1" baseline="-25000" smtClean="0">
                        <a:latin typeface="Cambria Math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≤5</m:t>
                    </m:r>
                  </m:oMath>
                </a14:m>
                <a:r>
                  <a:rPr lang="en-US" sz="20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)</a:t>
                </a:r>
              </a:p>
              <a:p>
                <a:pPr marL="342900" indent="-342900" algn="just">
                  <a:buFont typeface="Arial" panose="020B0604020202020204" pitchFamily="34" charset="0"/>
                  <a:buChar char="•"/>
                </a:pPr>
                <a:endParaRPr lang="en-US" sz="2000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342900" indent="-342900" algn="just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altLang="zh-CN" sz="2000" i="1">
                        <a:latin typeface="Cambria Math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altLang="zh-CN" sz="2000" i="1">
                        <a:latin typeface="Cambria Math"/>
                        <a:cs typeface="Times New Roman" panose="02020603050405020304" pitchFamily="18" charset="0"/>
                      </a:rPr>
                      <m:t>=2</m:t>
                    </m:r>
                  </m:oMath>
                </a14:m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0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000" baseline="-25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): </a:t>
                </a:r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/>
                        <a:ea typeface="Cambria Math" panose="02040503050406030204" pitchFamily="18" charset="0"/>
                      </a:rPr>
                      <m:t>𝑙</m:t>
                    </m:r>
                    <m:r>
                      <a:rPr lang="en-US" sz="2000" b="0" i="1" baseline="-25000" smtClean="0">
                        <a:latin typeface="Cambria Math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2000" b="1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𝐿</m:t>
                    </m:r>
                    <m:r>
                      <a:rPr lang="en-US" sz="2000" i="1" baseline="-25000">
                        <a:latin typeface="Cambria Math"/>
                        <a:ea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altLang="zh-CN" sz="20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000" dirty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∧</a:t>
                </a:r>
                <a14:m>
                  <m:oMath xmlns:m="http://schemas.openxmlformats.org/officeDocument/2006/math">
                    <m:r>
                      <a:rPr lang="en-US" sz="2000">
                        <a:latin typeface="Cambria Math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2000" i="1">
                        <a:latin typeface="Cambria Math"/>
                        <a:ea typeface="Cambria Math" panose="02040503050406030204" pitchFamily="18" charset="0"/>
                      </a:rPr>
                      <m:t>𝑙</m:t>
                    </m:r>
                    <m:r>
                      <a:rPr lang="en-US" sz="2000" b="0" i="1" baseline="-25000" smtClean="0">
                        <a:latin typeface="Cambria Math"/>
                        <a:ea typeface="Cambria Math" panose="02040503050406030204" pitchFamily="18" charset="0"/>
                      </a:rPr>
                      <m:t>2</m:t>
                    </m:r>
                    <m:r>
                      <a:rPr lang="en-US" sz="2000" b="1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𝐿</m:t>
                    </m:r>
                    <m:r>
                      <a:rPr lang="en-US" sz="2000" i="1" baseline="-25000">
                        <a:latin typeface="Cambria Math"/>
                        <a:ea typeface="Cambria Math" panose="02040503050406030204" pitchFamily="18" charset="0"/>
                      </a:rPr>
                      <m:t>2</m:t>
                    </m:r>
                    <m:r>
                      <m:rPr>
                        <m:nor/>
                      </m:rPr>
                      <a:rPr lang="en-US" sz="2000" dirty="0">
                        <a:latin typeface="Cambria Math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sz="2000" dirty="0">
                        <a:latin typeface="Cambria Math"/>
                      </a:rPr>
                      <m:t> 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b="0" i="1" baseline="-25000" dirty="0" smtClean="0">
                        <a:latin typeface="Cambria Math"/>
                      </a:rPr>
                      <m:t>1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≤5</m:t>
                    </m:r>
                  </m:oMath>
                </a14:m>
                <a:r>
                  <a:rPr lang="en-US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sz="2000" dirty="0">
                        <a:latin typeface="Cambria Math"/>
                      </a:rPr>
                      <m:t> 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b="0" i="1" baseline="-25000" dirty="0" smtClean="0">
                        <a:latin typeface="Cambria Math"/>
                      </a:rPr>
                      <m:t>1</m:t>
                    </m:r>
                    <m:r>
                      <a:rPr lang="en-US" sz="2000" i="1">
                        <a:latin typeface="Cambria Math"/>
                        <a:ea typeface="Cambria Math"/>
                      </a:rPr>
                      <m:t>≥2.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5</m:t>
                    </m:r>
                  </m:oMath>
                </a14:m>
                <a:r>
                  <a:rPr lang="en-US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sz="2000" dirty="0">
                        <a:latin typeface="Cambria Math"/>
                      </a:rPr>
                      <m:t> 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b="0" i="1" baseline="-25000" dirty="0" smtClean="0">
                        <a:latin typeface="Cambria Math"/>
                      </a:rPr>
                      <m:t>2</m:t>
                    </m:r>
                    <m:r>
                      <a:rPr lang="en-US" sz="2000" i="1" dirty="0">
                        <a:latin typeface="Cambria Math"/>
                      </a:rPr>
                      <m:t>=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b="0" i="1" baseline="-25000" dirty="0" smtClean="0">
                        <a:latin typeface="Cambria Math"/>
                      </a:rPr>
                      <m:t>1</m:t>
                    </m:r>
                  </m:oMath>
                </a14:m>
                <a:r>
                  <a:rPr lang="en-US" sz="2000" dirty="0">
                    <a:latin typeface="Cambria Math" panose="02040503050406030204" pitchFamily="18" charset="0"/>
                  </a:rPr>
                  <a:t>),</a:t>
                </a:r>
              </a:p>
              <a:p>
                <a:pPr marL="342900" indent="-342900" algn="just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altLang="zh-CN" sz="2000" i="1">
                        <a:latin typeface="Cambria Math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altLang="zh-CN" sz="2000" i="1">
                        <a:latin typeface="Cambria Math"/>
                        <a:cs typeface="Times New Roman" panose="02020603050405020304" pitchFamily="18" charset="0"/>
                      </a:rPr>
                      <m:t>=2</m:t>
                    </m:r>
                    <m:r>
                      <m:rPr>
                        <m:nor/>
                      </m:rPr>
                      <a:rPr lang="en-US" altLang="zh-CN" sz="2000" b="0" i="0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000">
                        <a:latin typeface="Cambria Math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Euclid Math One"/>
                      </a:rPr>
                      <m:t>𝐶</m:t>
                    </m:r>
                    <m:r>
                      <m:rPr>
                        <m:nor/>
                      </m:rPr>
                      <a:rPr lang="en-US" altLang="zh-CN" sz="2000" b="0" i="0" baseline="-25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m:rPr>
                        <m:nor/>
                      </m:rPr>
                      <a:rPr lang="en-US" altLang="zh-CN" sz="2000" b="0" i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):</m:t>
                    </m:r>
                  </m:oMath>
                </a14:m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/>
                        <a:ea typeface="Cambria Math" panose="02040503050406030204" pitchFamily="18" charset="0"/>
                      </a:rPr>
                      <m:t>𝑙</m:t>
                    </m:r>
                    <m:r>
                      <a:rPr lang="en-US" sz="2000" b="0" i="1" baseline="-25000" smtClean="0">
                        <a:latin typeface="Cambria Math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2000" b="1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𝐿</m:t>
                    </m:r>
                    <m:r>
                      <a:rPr lang="en-US" sz="2000" i="1" baseline="-25000">
                        <a:latin typeface="Cambria Math"/>
                        <a:ea typeface="Cambria Math" panose="02040503050406030204" pitchFamily="18" charset="0"/>
                      </a:rPr>
                      <m:t>1  </m:t>
                    </m:r>
                    <m:r>
                      <m:rPr>
                        <m:nor/>
                      </m:rPr>
                      <a:rPr lang="en-US" sz="2000" baseline="-25000">
                        <a:latin typeface="Cambria Math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en-US" sz="2000" dirty="0">
                        <a:latin typeface="Times New Roman" pitchFamily="18" charset="0"/>
                        <a:cs typeface="Times New Roman" pitchFamily="18" charset="0"/>
                      </a:rPr>
                      <m:t>→ </m:t>
                    </m:r>
                  </m:oMath>
                </a14:m>
                <a:r>
                  <a:rPr lang="en-US" altLang="zh-CN" sz="20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/>
                        <a:ea typeface="Cambria Math" panose="02040503050406030204" pitchFamily="18" charset="0"/>
                      </a:rPr>
                      <m:t>𝑙</m:t>
                    </m:r>
                    <m:r>
                      <a:rPr lang="en-US" sz="2000" b="0" i="1" baseline="-25000" smtClean="0">
                        <a:latin typeface="Cambria Math"/>
                        <a:ea typeface="Cambria Math" panose="02040503050406030204" pitchFamily="18" charset="0"/>
                      </a:rPr>
                      <m:t>2</m:t>
                    </m:r>
                    <m:r>
                      <a:rPr lang="en-US" sz="2000" b="1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000" i="1">
                        <a:latin typeface="Cambria Math"/>
                        <a:ea typeface="Cambria Math" panose="02040503050406030204" pitchFamily="18" charset="0"/>
                      </a:rPr>
                      <m:t>𝑙</m:t>
                    </m:r>
                    <m:r>
                      <a:rPr lang="en-US" sz="2000" b="0" i="1" baseline="-25000" smtClean="0">
                        <a:latin typeface="Cambria Math"/>
                        <a:ea typeface="Cambria Math" panose="02040503050406030204" pitchFamily="18" charset="0"/>
                      </a:rPr>
                      <m:t>1</m:t>
                    </m:r>
                    <m:r>
                      <m:rPr>
                        <m:nor/>
                      </m:rPr>
                      <a:rPr lang="en-US" sz="2000" dirty="0">
                        <a:latin typeface="Cambria Math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sz="2000" dirty="0">
                        <a:latin typeface="Cambria Math"/>
                      </a:rPr>
                      <m:t> 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b="0" i="1" baseline="-25000" dirty="0" smtClean="0">
                        <a:latin typeface="Cambria Math"/>
                      </a:rPr>
                      <m:t>1</m:t>
                    </m:r>
                    <m:r>
                      <a:rPr lang="en-US" sz="2000" i="1" dirty="0">
                        <a:latin typeface="Cambria Math"/>
                      </a:rPr>
                      <m:t>+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</m:t>
                    </m:r>
                    <m:r>
                      <a:rPr lang="en-US" sz="2000" i="1" baseline="-250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r>
                      <m:rPr>
                        <m:nor/>
                      </m:rPr>
                      <a:rPr lang="el-GR" altLang="zh-CN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δ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b="0" i="1" baseline="-25000" dirty="0" smtClean="0">
                        <a:latin typeface="Cambria Math"/>
                      </a:rPr>
                      <m:t>2</m:t>
                    </m:r>
                    <m:r>
                      <a:rPr lang="en-US" sz="2000" i="1" baseline="-25000" dirty="0">
                        <a:latin typeface="Cambria Math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altLang="zh-CN" sz="2000" i="1" dirty="0">
                        <a:latin typeface="Cambria Math"/>
                        <a:ea typeface="黑体" pitchFamily="49" charset="-122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b="0" i="1" baseline="-25000" dirty="0" smtClean="0">
                        <a:latin typeface="Cambria Math"/>
                      </a:rPr>
                      <m:t>2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b="0" i="1" baseline="-25000" dirty="0" smtClean="0">
                        <a:latin typeface="Cambria Math"/>
                      </a:rPr>
                      <m:t>1</m:t>
                    </m:r>
                    <m:r>
                      <a:rPr lang="en-US" sz="2000" i="1" dirty="0">
                        <a:latin typeface="Cambria Math"/>
                      </a:rPr>
                      <m:t>+</m:t>
                    </m:r>
                    <m:r>
                      <a:rPr lang="en-US" sz="2000" i="1">
                        <a:latin typeface="Cambria Math"/>
                        <a:ea typeface="Cambria Math" panose="02040503050406030204" pitchFamily="18" charset="0"/>
                      </a:rPr>
                      <m:t>𝑏</m:t>
                    </m:r>
                    <m:r>
                      <a:rPr lang="en-US" sz="2000" i="1" baseline="-250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r>
                      <m:rPr>
                        <m:nor/>
                      </m:rPr>
                      <a:rPr lang="el-GR" altLang="zh-CN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δ</m:t>
                    </m:r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altLang="zh-CN" sz="2000" i="1" dirty="0">
                        <a:latin typeface="Cambria Math"/>
                        <a:ea typeface="黑体" pitchFamily="49" charset="-122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000" b="0" i="1" baseline="-25000" smtClean="0">
                        <a:latin typeface="Cambria Math"/>
                        <a:ea typeface="Cambria Math" panose="02040503050406030204" pitchFamily="18" charset="0"/>
                      </a:rPr>
                      <m:t>2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≤5</m:t>
                    </m:r>
                  </m:oMath>
                </a14:m>
                <a:r>
                  <a:rPr lang="en-US" sz="20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)</a:t>
                </a:r>
                <a:endParaRPr lang="en-US" sz="2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342900" indent="-342900" algn="just">
                  <a:buFont typeface="Arial" panose="020B0604020202020204" pitchFamily="34" charset="0"/>
                  <a:buChar char="•"/>
                </a:pPr>
                <a:endParaRPr lang="en-US" sz="2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899" y="3181778"/>
                <a:ext cx="8853915" cy="2607573"/>
              </a:xfrm>
              <a:prstGeom prst="rect">
                <a:avLst/>
              </a:prstGeom>
              <a:blipFill rotWithShape="0">
                <a:blip r:embed="rId3"/>
                <a:stretch>
                  <a:fillRect l="-620" t="-1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59454" y="2510324"/>
                <a:ext cx="8203975" cy="664353"/>
              </a:xfrm>
            </p:spPr>
            <p:txBody>
              <a:bodyPr>
                <a:normAutofit fontScale="92500"/>
              </a:bodyPr>
              <a:lstStyle/>
              <a:p>
                <a:pPr marL="0" indent="0">
                  <a:buNone/>
                </a:pP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BMC(P,2)</a:t>
                </a:r>
                <a:r>
                  <a:rPr lang="en-US" altLang="zh-CN" sz="2400" i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solidFill>
                          <a:schemeClr val="tx1"/>
                        </a:solidFill>
                        <a:latin typeface="Cambria Math"/>
                        <a:cs typeface="Times New Roman" panose="02020603050405020304" pitchFamily="18" charset="0"/>
                      </a:rPr>
                      <m:t>≜</m:t>
                    </m:r>
                  </m:oMath>
                </a14:m>
                <a:r>
                  <a:rPr lang="en-US" altLang="zh-CN" sz="2400" i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400" i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CN" sz="2400" baseline="-250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∧ (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400" b="0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D</m:t>
                    </m:r>
                    <m:r>
                      <m:rPr>
                        <m:nor/>
                      </m:rPr>
                      <a:rPr lang="en-US" altLang="zh-CN" sz="2400" baseline="-25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0 </m:t>
                    </m:r>
                  </m:oMath>
                </a14:m>
                <a:r>
                  <a:rPr lang="en-US" altLang="zh-CN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∧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黑体" pitchFamily="49" charset="-122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黑体" pitchFamily="49" charset="-122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黑体" pitchFamily="49" charset="-122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4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) ∧ 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4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D</m:t>
                    </m:r>
                    <m:r>
                      <m:rPr>
                        <m:nor/>
                      </m:rPr>
                      <a:rPr lang="en-US" altLang="zh-CN" sz="2400" b="0" i="0" baseline="-25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m:rPr>
                        <m:nor/>
                      </m:rPr>
                      <a:rPr lang="en-US" altLang="zh-CN" sz="2400" baseline="-25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∧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>
                            <a:latin typeface="Cambria Math" panose="02040503050406030204" pitchFamily="18" charset="0"/>
                            <a:ea typeface="黑体" pitchFamily="49" charset="-122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 panose="02040503050406030204" pitchFamily="18" charset="0"/>
                            <a:ea typeface="黑体" pitchFamily="49" charset="-122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CN" sz="2400" b="0" i="1" smtClean="0">
                            <a:latin typeface="Cambria Math" panose="02040503050406030204" pitchFamily="18" charset="0"/>
                            <a:ea typeface="黑体" pitchFamily="49" charset="-122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) 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∧ </a:t>
                </a:r>
                <a14:m>
                  <m:oMath xmlns:m="http://schemas.openxmlformats.org/officeDocument/2006/math">
                    <m:r>
                      <a:rPr lang="en-US" altLang="zh-CN" sz="2400" b="0" i="0" dirty="0" smtClean="0">
                        <a:latin typeface="Cambria Math"/>
                        <a:cs typeface="Times New Roman" panose="020206030504050203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US" altLang="zh-CN" sz="24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P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a:rPr lang="en-US" altLang="zh-CN" sz="2400" i="1" baseline="-25000">
                        <a:latin typeface="Cambria Math"/>
                        <a:cs typeface="Times New Roman" panose="02020603050405020304" pitchFamily="18" charset="0"/>
                      </a:rPr>
                      <m:t>0</m:t>
                    </m:r>
                  </m:oMath>
                </a14:m>
                <a:r>
                  <a:rPr lang="en-US" alt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2400" dirty="0">
                        <a:latin typeface="Cambria Math"/>
                        <a:ea typeface="黑体" pitchFamily="49" charset="-122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∨</m:t>
                    </m:r>
                    <m:r>
                      <m:rPr>
                        <m:nor/>
                      </m:rPr>
                      <a:rPr lang="en-US" altLang="zh-CN" sz="2400" i="1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4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P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a:rPr lang="en-US" altLang="zh-CN" sz="2400" i="1" baseline="-25000">
                        <a:latin typeface="Cambria Math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r>
                  <a:rPr lang="en-US" alt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2400" dirty="0">
                        <a:latin typeface="Cambria Math"/>
                        <a:ea typeface="黑体" pitchFamily="49" charset="-122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∨</m:t>
                    </m:r>
                    <m:r>
                      <m:rPr>
                        <m:nor/>
                      </m:rPr>
                      <a:rPr lang="en-US" altLang="zh-CN" sz="2400" i="1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4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P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a:rPr lang="en-US" altLang="zh-CN" sz="2400" i="1" baseline="-25000">
                        <a:latin typeface="Cambria Math"/>
                        <a:cs typeface="Times New Roman" panose="02020603050405020304" pitchFamily="18" charset="0"/>
                      </a:rPr>
                      <m:t>2</m:t>
                    </m:r>
                  </m:oMath>
                </a14:m>
                <a:r>
                  <a:rPr lang="en-US" alt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en-US" altLang="en-US" sz="24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)</a:t>
                </a:r>
                <a:endParaRPr lang="en-US" altLang="en-US" sz="2400" i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59454" y="2510324"/>
                <a:ext cx="8203975" cy="664353"/>
              </a:xfrm>
              <a:blipFill rotWithShape="0">
                <a:blip r:embed="rId4"/>
                <a:stretch>
                  <a:fillRect l="-966" t="-119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288474" y="2072447"/>
                <a:ext cx="3733586" cy="38202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i="1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en-US" altLang="zh-CN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≜</m:t>
                    </m:r>
                  </m:oMath>
                </a14:m>
                <a:r>
                  <a:rPr lang="en-US" altLang="zh-CN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nary>
                      <m:naryPr>
                        <m:chr m:val="⋁"/>
                        <m:ctrlP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a:rPr lang="en-US" altLang="zh-CN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=0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𝑘</m:t>
                        </m:r>
                      </m:sup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¬(</m:t>
                        </m:r>
                        <m:r>
                          <a:rPr lang="en-US" i="1">
                            <a:latin typeface="Cambria Math"/>
                            <a:ea typeface="Cambria Math" panose="02040503050406030204" pitchFamily="18" charset="0"/>
                          </a:rPr>
                          <m:t>𝑙𝑜𝑐</m:t>
                        </m:r>
                        <m:r>
                          <a:rPr lang="en-US" altLang="zh-CN" b="0" i="1" baseline="-2500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  <m:r>
                          <m:rPr>
                            <m:nor/>
                          </m:rPr>
                          <a:rPr lang="en-US" altLang="zh-CN" baseline="-2500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altLang="zh-CN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=</m:t>
                        </m:r>
                        <m:r>
                          <m:rPr>
                            <m:nor/>
                          </m:rPr>
                          <a:rPr lang="en-US" altLang="zh-CN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𝐿</m:t>
                        </m:r>
                        <m:r>
                          <a:rPr lang="en-US" i="1" baseline="-25000">
                            <a:latin typeface="Cambria Math"/>
                            <a:ea typeface="Cambria Math" panose="02040503050406030204" pitchFamily="1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b="1" baseline="-25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→</m:t>
                        </m:r>
                        <m:sSub>
                          <m:sSubPr>
                            <m:ctrlPr>
                              <a:rPr lang="en-US" b="0" i="1" baseline="-25000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i="1" dirty="0">
                                <a:latin typeface="Cambria Math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  <m:r>
                          <a:rPr lang="en-US" alt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≥2.5</m:t>
                        </m:r>
                        <m:r>
                          <a:rPr lang="en-US" altLang="zh-CN" i="1"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  <m:r>
                          <a:rPr lang="en-US" i="1">
                            <a:latin typeface="Cambria Math"/>
                            <a:ea typeface="Cambria Math" panose="02040503050406030204" pitchFamily="18" charset="0"/>
                          </a:rPr>
                          <m:t> </m:t>
                        </m:r>
                      </m:e>
                    </m:nary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474" y="2072447"/>
                <a:ext cx="3733586" cy="382028"/>
              </a:xfrm>
              <a:prstGeom prst="rect">
                <a:avLst/>
              </a:prstGeom>
              <a:blipFill rotWithShape="0">
                <a:blip r:embed="rId5"/>
                <a:stretch>
                  <a:fillRect l="-1305" t="-84127" b="-1396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9" name="Group 18"/>
          <p:cNvGrpSpPr/>
          <p:nvPr/>
        </p:nvGrpSpPr>
        <p:grpSpPr>
          <a:xfrm>
            <a:off x="4947855" y="584"/>
            <a:ext cx="3858258" cy="2314137"/>
            <a:chOff x="4657092" y="4273948"/>
            <a:chExt cx="3858258" cy="231413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Rounded Rectangle 19"/>
                <p:cNvSpPr/>
                <p:nvPr/>
              </p:nvSpPr>
              <p:spPr>
                <a:xfrm>
                  <a:off x="4767679" y="5078757"/>
                  <a:ext cx="1537595" cy="988729"/>
                </a:xfrm>
                <a:prstGeom prst="roundRect">
                  <a:avLst/>
                </a:prstGeom>
                <a:solidFill>
                  <a:schemeClr val="accent2"/>
                </a:solidFill>
                <a:ln w="254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L</a:t>
                  </a:r>
                  <a:r>
                    <a:rPr lang="en-US" sz="2000" b="1" baseline="-25000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</a:t>
                  </a:r>
                </a:p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≤5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  <a:p>
                  <a14:m>
                    <m:oMath xmlns:m="http://schemas.openxmlformats.org/officeDocument/2006/math">
                      <m:acc>
                        <m:accPr>
                          <m:chr m:val="̇"/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accPr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</m:acc>
                      <m:r>
                        <a:rPr lang="en-US" sz="20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∈</m:t>
                      </m:r>
                    </m:oMath>
                  </a14:m>
                  <a:r>
                    <a:rPr lang="en-US" sz="2000" dirty="0" smtClean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20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[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]</m:t>
                      </m:r>
                    </m:oMath>
                  </a14:m>
                  <a:r>
                    <a:rPr lang="en-US" sz="2000" b="0" dirty="0" smtClean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endParaRPr lang="en-US" sz="2000" b="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</p:txBody>
            </p:sp>
          </mc:Choice>
          <mc:Fallback xmlns="">
            <p:sp>
              <p:nvSpPr>
                <p:cNvPr id="20" name="Rounded Rectangle 1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67679" y="5078757"/>
                  <a:ext cx="1537595" cy="988729"/>
                </a:xfrm>
                <a:prstGeom prst="roundRect">
                  <a:avLst/>
                </a:prstGeom>
                <a:blipFill rotWithShape="0">
                  <a:blip r:embed="rId6"/>
                  <a:stretch>
                    <a:fillRect t="-3012" b="-7229"/>
                  </a:stretch>
                </a:blipFill>
                <a:ln w="254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Rounded Rectangle 20"/>
                <p:cNvSpPr/>
                <p:nvPr/>
              </p:nvSpPr>
              <p:spPr>
                <a:xfrm>
                  <a:off x="6977755" y="5060510"/>
                  <a:ext cx="1537595" cy="988729"/>
                </a:xfrm>
                <a:prstGeom prst="roundRect">
                  <a:avLst/>
                </a:prstGeom>
                <a:solidFill>
                  <a:schemeClr val="accent6"/>
                </a:solidFill>
                <a:ln w="254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L</a:t>
                  </a:r>
                  <a:r>
                    <a:rPr lang="en-US" sz="2000" b="1" baseline="-25000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</a:t>
                  </a:r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≤10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  <a:p>
                  <a14:m>
                    <m:oMath xmlns:m="http://schemas.openxmlformats.org/officeDocument/2006/math">
                      <m:acc>
                        <m:accPr>
                          <m:chr m:val="̇"/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accPr>
                        <m:e>
                          <m:r>
                            <a:rPr lang="en-US" sz="2000" b="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</m:acc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∈</m:t>
                      </m:r>
                    </m:oMath>
                  </a14:m>
                  <a:r>
                    <a:rPr lang="en-US" sz="200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20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[</m:t>
                      </m:r>
                      <m:r>
                        <a:rPr lang="en-US" sz="20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en-US" sz="20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en-US" sz="20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en-US" sz="20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]</m:t>
                      </m:r>
                    </m:oMath>
                  </a14:m>
                  <a:r>
                    <a:rPr lang="en-US" sz="2000" b="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</a:p>
              </p:txBody>
            </p:sp>
          </mc:Choice>
          <mc:Fallback xmlns="">
            <p:sp>
              <p:nvSpPr>
                <p:cNvPr id="21" name="Rounded Rectangle 2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77755" y="5060510"/>
                  <a:ext cx="1537595" cy="988729"/>
                </a:xfrm>
                <a:prstGeom prst="roundRect">
                  <a:avLst/>
                </a:prstGeom>
                <a:blipFill rotWithShape="0">
                  <a:blip r:embed="rId7"/>
                  <a:stretch>
                    <a:fillRect t="-3012" b="-7229"/>
                  </a:stretch>
                </a:blipFill>
                <a:ln w="254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2" name="Straight Arrow Connector 21"/>
            <p:cNvCxnSpPr/>
            <p:nvPr/>
          </p:nvCxnSpPr>
          <p:spPr>
            <a:xfrm>
              <a:off x="5240749" y="4786966"/>
              <a:ext cx="0" cy="291791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TextBox 22"/>
                <p:cNvSpPr txBox="1"/>
                <p:nvPr/>
              </p:nvSpPr>
              <p:spPr>
                <a:xfrm>
                  <a:off x="4657092" y="4439282"/>
                  <a:ext cx="1238259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sz="2000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≔</m:t>
                        </m:r>
                        <m:r>
                          <m:rPr>
                            <m:nor/>
                          </m:rPr>
                          <a:rPr lang="en-US" sz="2000" b="0" i="0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sz="2000" b="0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 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3" name="TextBox 1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57092" y="4439282"/>
                  <a:ext cx="1238259" cy="400110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TextBox 23"/>
                <p:cNvSpPr txBox="1"/>
                <p:nvPr/>
              </p:nvSpPr>
              <p:spPr>
                <a:xfrm>
                  <a:off x="5738137" y="6257416"/>
                  <a:ext cx="1993430" cy="33066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≥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10</m:t>
                        </m:r>
                        <m:r>
                          <a:rPr lang="en-US" sz="2000" b="0" i="0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 </m:t>
                        </m:r>
                        <m:r>
                          <a:rPr lang="en-US" sz="2000" b="1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; 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≔</m:t>
                        </m:r>
                        <m:r>
                          <m:rPr>
                            <m:nor/>
                          </m:rPr>
                          <a:rPr lang="en-US" sz="2000" b="0" i="0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sz="2000" b="0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 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24" name="TextBox 2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38137" y="6257416"/>
                  <a:ext cx="1993430" cy="330669"/>
                </a:xfrm>
                <a:prstGeom prst="rect">
                  <a:avLst/>
                </a:prstGeom>
                <a:blipFill rotWithShape="0">
                  <a:blip r:embed="rId9"/>
                  <a:stretch>
                    <a:fillRect b="-1818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TextBox 24"/>
                <p:cNvSpPr txBox="1"/>
                <p:nvPr/>
              </p:nvSpPr>
              <p:spPr>
                <a:xfrm>
                  <a:off x="5948766" y="4273948"/>
                  <a:ext cx="1412223" cy="33066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≥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2.5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5" name="TextBox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48766" y="4273948"/>
                  <a:ext cx="1412223" cy="330669"/>
                </a:xfrm>
                <a:prstGeom prst="rect">
                  <a:avLst/>
                </a:prstGeom>
                <a:blipFill rotWithShape="0">
                  <a:blip r:embed="rId10"/>
                  <a:stretch>
                    <a:fillRect b="-2037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6" name="Straight Arrow Connector 5"/>
            <p:cNvCxnSpPr>
              <a:stCxn id="20" idx="0"/>
              <a:endCxn id="21" idx="0"/>
            </p:cNvCxnSpPr>
            <p:nvPr/>
          </p:nvCxnSpPr>
          <p:spPr>
            <a:xfrm rot="5400000" flipH="1" flipV="1">
              <a:off x="6632392" y="3964596"/>
              <a:ext cx="18247" cy="2210076"/>
            </a:xfrm>
            <a:prstGeom prst="curvedConnector3">
              <a:avLst>
                <a:gd name="adj1" fmla="val 1352809"/>
              </a:avLst>
            </a:prstGeom>
            <a:ln w="222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16"/>
            <p:cNvCxnSpPr>
              <a:stCxn id="21" idx="2"/>
              <a:endCxn id="20" idx="2"/>
            </p:cNvCxnSpPr>
            <p:nvPr/>
          </p:nvCxnSpPr>
          <p:spPr>
            <a:xfrm rot="5400000">
              <a:off x="6632392" y="4953324"/>
              <a:ext cx="18247" cy="2210076"/>
            </a:xfrm>
            <a:prstGeom prst="curvedConnector3">
              <a:avLst>
                <a:gd name="adj1" fmla="val 1352809"/>
              </a:avLst>
            </a:prstGeom>
            <a:ln w="222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2548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Example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84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51287" y="1340703"/>
            <a:ext cx="32595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Quantified BMC formula up to 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2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Content Placeholder 2"/>
              <p:cNvSpPr txBox="1">
                <a:spLocks/>
              </p:cNvSpPr>
              <p:nvPr/>
            </p:nvSpPr>
            <p:spPr>
              <a:xfrm>
                <a:off x="779658" y="2574750"/>
                <a:ext cx="8148442" cy="188392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QBMC(P,2)</a:t>
                </a:r>
                <a:r>
                  <a:rPr lang="en-US" altLang="zh-CN" sz="24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  <a:cs typeface="Times New Roman" panose="02020603050405020304" pitchFamily="18" charset="0"/>
                      </a:rPr>
                      <m:t>≜</m:t>
                    </m:r>
                  </m:oMath>
                </a14:m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i="1" dirty="0" smtClean="0">
                        <a:solidFill>
                          <a:schemeClr val="tx1"/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∃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</m:oMath>
                </a14:m>
                <a:r>
                  <a:rPr lang="en-US" altLang="zh-CN" sz="2400" baseline="-250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400" dirty="0" smtClean="0">
                    <a:solidFill>
                      <a:schemeClr val="tx1"/>
                    </a:solidFill>
                    <a:ea typeface="Cambria Math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</m:oMath>
                </a14:m>
                <a:r>
                  <a:rPr lang="en-US" altLang="zh-CN" sz="2400" baseline="-250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400" dirty="0" smtClean="0">
                    <a:solidFill>
                      <a:schemeClr val="tx1"/>
                    </a:solidFill>
                    <a:ea typeface="Cambria Math"/>
                    <a:cs typeface="Times New Roman" panose="02020603050405020304" pitchFamily="18" charset="0"/>
                  </a:rPr>
                  <a:t> ,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</m:oMath>
                </a14:m>
                <a:r>
                  <a:rPr lang="en-US" altLang="zh-CN" sz="2400" baseline="-250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400" baseline="-25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400" dirty="0">
                    <a:ea typeface="Cambria Math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l-GR" altLang="zh-CN" sz="24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δ</a:t>
                </a:r>
                <a14:m>
                  <m:oMath xmlns:m="http://schemas.openxmlformats.org/officeDocument/2006/math">
                    <m:r>
                      <a:rPr lang="en-US" altLang="zh-CN" sz="2400" b="0" i="1" dirty="0" smtClean="0">
                        <a:latin typeface="Cambria Math" panose="02040503050406030204" pitchFamily="18" charset="0"/>
                        <a:ea typeface="Cambria Math"/>
                        <a:cs typeface="Times New Roman" panose="02020603050405020304" pitchFamily="18" charset="0"/>
                      </a:rPr>
                      <m:t>,</m:t>
                    </m:r>
                    <m:r>
                      <a:rPr lang="el-GR" altLang="zh-CN" sz="2400" i="1" dirty="0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∀</m:t>
                    </m:r>
                    <m:r>
                      <a:rPr lang="en-US" altLang="zh-CN" sz="2400" b="0" i="1" dirty="0" smtClean="0">
                        <a:latin typeface="Cambria Math" panose="02040503050406030204" pitchFamily="18" charset="0"/>
                        <a:ea typeface="Cambria Math"/>
                        <a:cs typeface="Times New Roman" panose="02020603050405020304" pitchFamily="18" charset="0"/>
                      </a:rPr>
                      <m:t>𝑠</m:t>
                    </m:r>
                    <m:r>
                      <a:rPr lang="en-US" altLang="zh-CN" sz="2400" b="0" i="1" baseline="-25000" dirty="0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zh-CN" sz="2400" b="0" i="0" dirty="0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∃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a:rPr lang="en-US" altLang="zh-CN" sz="2400" b="0" i="0" dirty="0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,</m:t>
                    </m:r>
                    <m:sSup>
                      <m:sSupPr>
                        <m:ctrlPr>
                          <a:rPr lang="en-US" altLang="zh-CN" sz="2400" b="0" i="1" dirty="0" smtClean="0">
                            <a:latin typeface="Cambria Math" panose="02040503050406030204" pitchFamily="18" charset="0"/>
                            <a:ea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n-US" altLang="zh-CN" sz="2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V</m:t>
                        </m:r>
                      </m:e>
                      <m:sup>
                        <m:r>
                          <a:rPr lang="en-US" altLang="zh-CN" sz="2400" b="0" i="0" dirty="0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′</m:t>
                        </m:r>
                      </m:sup>
                    </m:sSup>
                    <m:r>
                      <a:rPr lang="en-US" altLang="zh-CN" sz="2400" b="0" i="1" dirty="0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| </m:t>
                    </m:r>
                    <m:r>
                      <a:rPr lang="en-US" altLang="zh-CN" sz="2400" b="0" i="1" dirty="0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𝐼</m:t>
                    </m:r>
                    <m:d>
                      <m:dPr>
                        <m:ctrlPr>
                          <a:rPr lang="en-US" altLang="zh-CN" sz="2400" b="0" i="1" dirty="0" smtClean="0">
                            <a:latin typeface="Cambria Math" panose="02040503050406030204" pitchFamily="18" charset="0"/>
                            <a:ea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400" i="0" dirty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n-US" altLang="zh-CN" sz="2400" baseline="-25000" dirty="0">
                            <a:latin typeface="Times New Roman" panose="02020603050405020304" pitchFamily="18" charset="0"/>
                            <a:ea typeface="黑体" pitchFamily="49" charset="-122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</m:d>
                    <m:r>
                      <m:rPr>
                        <m:nor/>
                      </m:rPr>
                      <a:rPr lang="en-US" altLang="zh-CN" sz="2400" b="0" i="0" baseline="-25000" dirty="0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 </m:t>
                    </m:r>
                    <m:r>
                      <m:rPr>
                        <m:nor/>
                      </m:rPr>
                      <a:rPr lang="en-US" altLang="zh-CN" sz="24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T</m:t>
                    </m:r>
                    <m:r>
                      <m:rPr>
                        <m:nor/>
                      </m:rPr>
                      <a:rPr lang="en-US" altLang="zh-CN" sz="2400" b="0" i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, 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m:rPr>
                        <m:nor/>
                      </m:rPr>
                      <a:rPr lang="en-US" altLang="zh-CN" sz="24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′)</m:t>
                    </m:r>
                  </m:oMath>
                </a14:m>
                <a:r>
                  <a:rPr lang="en-US" altLang="zh-CN" sz="24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 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400" b="0" i="0" dirty="0" smtClean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             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</m:oMath>
                </a14:m>
                <a:r>
                  <a:rPr lang="en-US" altLang="zh-CN" sz="2400" i="1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{</a:t>
                </a:r>
                <a14:m>
                  <m:oMath xmlns:m="http://schemas.openxmlformats.org/officeDocument/2006/math">
                    <m:r>
                      <a:rPr lang="en-US" altLang="zh-CN" sz="2400" i="1" dirty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¬</m:t>
                    </m:r>
                    <m:r>
                      <m:rPr>
                        <m:nor/>
                      </m:rPr>
                      <a:rPr lang="en-US" altLang="zh-CN" sz="2400" b="0" i="1" dirty="0" smtClean="0">
                        <a:latin typeface="Cambria Math"/>
                        <a:cs typeface="Times New Roman" panose="02020603050405020304" pitchFamily="18" charset="0"/>
                      </a:rPr>
                      <m:t>s</m:t>
                    </m:r>
                    <m:r>
                      <m:rPr>
                        <m:nor/>
                      </m:rPr>
                      <a:rPr lang="en-US" altLang="zh-CN" sz="2400" baseline="-25000">
                        <a:latin typeface="Cambria Math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r>
                  <a:rPr lang="en-US" altLang="zh-CN" sz="2400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en-US" sz="24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rPr>
                      <m:t>→</m:t>
                    </m:r>
                  </m:oMath>
                </a14:m>
                <a:r>
                  <a:rPr lang="en-US" altLang="zh-CN" sz="24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 [(V = V</a:t>
                </a:r>
                <a14:m>
                  <m:oMath xmlns:m="http://schemas.openxmlformats.org/officeDocument/2006/math">
                    <m:r>
                      <a:rPr lang="en-US" altLang="zh-CN" sz="2400" b="0" i="1" baseline="-25000" smtClean="0">
                        <a:latin typeface="Cambria Math"/>
                        <a:cs typeface="Times New Roman" panose="02020603050405020304" pitchFamily="18" charset="0"/>
                      </a:rPr>
                      <m:t>0</m:t>
                    </m:r>
                  </m:oMath>
                </a14:m>
                <a:r>
                  <a:rPr lang="en-US" altLang="zh-CN" sz="24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) 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∧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i="1" dirty="0">
                            <a:latin typeface="Cambria Math" panose="02040503050406030204" pitchFamily="18" charset="0"/>
                            <a:ea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zh-CN" sz="2400" b="0" i="0" dirty="0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zh-CN" sz="2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V</m:t>
                        </m:r>
                      </m:e>
                      <m:sup>
                        <m:r>
                          <a:rPr lang="en-US" altLang="zh-CN" sz="2400" i="0" dirty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′</m:t>
                        </m:r>
                      </m:sup>
                    </m:sSup>
                  </m:oMath>
                </a14:m>
                <a:r>
                  <a:rPr lang="en-US" altLang="zh-CN" sz="24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 = V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400" baseline="-25000">
                        <a:latin typeface="Cambria Math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r>
                  <a:rPr lang="en-US" altLang="zh-CN" sz="24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)]}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400" b="0" i="0" dirty="0" smtClean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             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</m:oMath>
                </a14:m>
                <a:r>
                  <a:rPr lang="en-US" altLang="zh-CN" sz="2400" i="1" dirty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{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400" b="0" i="1" dirty="0" smtClean="0">
                        <a:latin typeface="Cambria Math"/>
                        <a:cs typeface="Times New Roman" panose="02020603050405020304" pitchFamily="18" charset="0"/>
                      </a:rPr>
                      <m:t>s</m:t>
                    </m:r>
                    <m:r>
                      <m:rPr>
                        <m:nor/>
                      </m:rPr>
                      <a:rPr lang="en-US" altLang="zh-CN" sz="2400" baseline="-25000">
                        <a:latin typeface="Cambria Math"/>
                        <a:cs typeface="Times New Roman" panose="02020603050405020304" pitchFamily="18" charset="0"/>
                      </a:rPr>
                      <m:t>1</m:t>
                    </m:r>
                    <m:r>
                      <m:rPr>
                        <m:nor/>
                      </m:rPr>
                      <a:rPr lang="en-US" altLang="zh-CN" sz="2400" b="0" i="0" baseline="-25000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en-US" sz="2400" dirty="0">
                        <a:latin typeface="Times New Roman" pitchFamily="18" charset="0"/>
                        <a:cs typeface="Times New Roman" pitchFamily="18" charset="0"/>
                      </a:rPr>
                      <m:t>→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 [(V = V</a:t>
                </a:r>
                <a14:m>
                  <m:oMath xmlns:m="http://schemas.openxmlformats.org/officeDocument/2006/math">
                    <m:r>
                      <a:rPr lang="en-US" altLang="zh-CN" sz="2400" b="0" i="1" baseline="-25000" smtClean="0">
                        <a:latin typeface="Cambria Math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) ∧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i="1" dirty="0">
                            <a:latin typeface="Cambria Math" panose="02040503050406030204" pitchFamily="18" charset="0"/>
                            <a:ea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zh-CN" sz="2400" dirty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zh-CN" sz="2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V</m:t>
                        </m:r>
                      </m:e>
                      <m:sup>
                        <m:r>
                          <a:rPr lang="en-US" altLang="zh-CN" sz="2400" dirty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′</m:t>
                        </m:r>
                      </m:sup>
                    </m:sSup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 = 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V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400" b="0" i="0" baseline="-25000" smtClean="0">
                        <a:latin typeface="Cambria Math"/>
                        <a:cs typeface="Times New Roman" panose="02020603050405020304" pitchFamily="18" charset="0"/>
                      </a:rPr>
                      <m:t>2</m:t>
                    </m:r>
                  </m:oMath>
                </a14:m>
                <a:r>
                  <a:rPr lang="en-US" altLang="zh-CN" sz="24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)]} 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400" b="0" i="0" dirty="0" smtClean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             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</m:oMath>
                </a14:m>
                <a:r>
                  <a:rPr lang="en-US" altLang="zh-CN" sz="2400" dirty="0" smtClean="0">
                    <a:cs typeface="Times New Roman" panose="02020603050405020304" pitchFamily="18" charset="0"/>
                  </a:rPr>
                  <a:t> 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{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4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P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a:rPr lang="en-US" altLang="zh-CN" sz="2400" b="0" i="1" baseline="-25000" smtClean="0">
                        <a:latin typeface="Cambria Math"/>
                        <a:cs typeface="Times New Roman" panose="02020603050405020304" pitchFamily="18" charset="0"/>
                      </a:rPr>
                      <m:t>0</m:t>
                    </m:r>
                  </m:oMath>
                </a14:m>
                <a:r>
                  <a:rPr lang="en-US" alt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2400" b="0" i="0" dirty="0" smtClean="0">
                        <a:latin typeface="Cambria Math"/>
                        <a:ea typeface="黑体" pitchFamily="49" charset="-122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∨</m:t>
                    </m:r>
                    <m:r>
                      <m:rPr>
                        <m:nor/>
                      </m:rPr>
                      <a:rPr lang="en-US" altLang="zh-CN" sz="2400" b="0" i="1" dirty="0" smtClean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4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P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a:rPr lang="en-US" altLang="zh-CN" sz="2400" b="0" i="1" baseline="-25000" smtClean="0">
                        <a:latin typeface="Cambria Math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r>
                  <a:rPr lang="en-US" alt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2400" b="0" i="0" dirty="0" smtClean="0">
                        <a:latin typeface="Cambria Math"/>
                        <a:ea typeface="黑体" pitchFamily="49" charset="-122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∨</m:t>
                    </m:r>
                    <m:r>
                      <m:rPr>
                        <m:nor/>
                      </m:rPr>
                      <a:rPr lang="en-US" altLang="zh-CN" sz="2400" b="0" i="1" dirty="0" smtClean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4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P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a:rPr lang="en-US" altLang="zh-CN" sz="2400" b="0" i="1" baseline="-25000" smtClean="0">
                        <a:latin typeface="Cambria Math"/>
                        <a:cs typeface="Times New Roman" panose="02020603050405020304" pitchFamily="18" charset="0"/>
                      </a:rPr>
                      <m:t>2</m:t>
                    </m:r>
                  </m:oMath>
                </a14:m>
                <a:r>
                  <a:rPr lang="en-US" alt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}</a:t>
                </a:r>
                <a:endParaRPr lang="en-US" alt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7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9658" y="2574750"/>
                <a:ext cx="8148442" cy="1883925"/>
              </a:xfrm>
              <a:prstGeom prst="rect">
                <a:avLst/>
              </a:prstGeom>
              <a:blipFill rotWithShape="0">
                <a:blip r:embed="rId3"/>
                <a:stretch>
                  <a:fillRect l="-1197" t="-48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779657" y="4386105"/>
                <a:ext cx="7725713" cy="19389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indent="-342900" algn="just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altLang="zh-CN" sz="2000" b="0" i="1" smtClean="0">
                        <a:solidFill>
                          <a:schemeClr val="tx1"/>
                        </a:solidFill>
                        <a:latin typeface="Cambria Math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altLang="zh-CN" sz="2000" b="0" i="1" smtClean="0">
                        <a:solidFill>
                          <a:schemeClr val="tx1"/>
                        </a:solidFill>
                        <a:latin typeface="Cambria Math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r>
                  <a:rPr lang="en-US" altLang="zh-CN" sz="2000" b="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0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0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CN" sz="2000" baseline="-25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000" b="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:= (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/>
                        <a:ea typeface="Cambria Math" panose="02040503050406030204" pitchFamily="18" charset="0"/>
                      </a:rPr>
                      <m:t>𝑙</m:t>
                    </m:r>
                    <m:r>
                      <a:rPr lang="en-US" sz="2000" b="0" i="1" baseline="-25000" smtClean="0">
                        <a:latin typeface="Cambria Math"/>
                        <a:ea typeface="Cambria Math" panose="02040503050406030204" pitchFamily="18" charset="0"/>
                      </a:rPr>
                      <m:t>0</m:t>
                    </m:r>
                    <m:r>
                      <a:rPr lang="en-US" sz="2000" b="1" i="0" smtClean="0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000" i="1">
                        <a:latin typeface="Cambria Math"/>
                        <a:ea typeface="Cambria Math" panose="02040503050406030204" pitchFamily="18" charset="0"/>
                      </a:rPr>
                      <m:t>𝑙𝑜𝑐</m:t>
                    </m:r>
                    <m:r>
                      <a:rPr lang="en-US" sz="2000" i="1" baseline="-25000">
                        <a:latin typeface="Cambria Math"/>
                        <a:ea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altLang="zh-CN" sz="2000" dirty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0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∧</a:t>
                </a:r>
                <a14:m>
                  <m:oMath xmlns:m="http://schemas.openxmlformats.org/officeDocument/2006/math">
                    <m:r>
                      <a:rPr lang="en-US" sz="2000" b="0" i="0" dirty="0" smtClean="0">
                        <a:latin typeface="Cambria Math"/>
                      </a:rPr>
                      <m:t> 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b="0" i="1" baseline="-25000" dirty="0" smtClean="0">
                        <a:latin typeface="Cambria Math"/>
                      </a:rPr>
                      <m:t>0</m:t>
                    </m:r>
                    <m:r>
                      <a:rPr lang="en-US" sz="2000" b="0" i="1" dirty="0" smtClean="0">
                        <a:latin typeface="Cambria Math"/>
                      </a:rPr>
                      <m:t>=</m:t>
                    </m:r>
                    <m:r>
                      <m:rPr>
                        <m:nor/>
                      </m:rPr>
                      <a:rPr lang="en-US" sz="2000" b="0" i="0" dirty="0" smtClean="0">
                        <a:latin typeface="Cambria Math"/>
                      </a:rPr>
                      <m:t>0)</m:t>
                    </m:r>
                  </m:oMath>
                </a14:m>
                <a:endParaRPr lang="en-US" sz="2000" b="0" i="0" dirty="0" smtClean="0">
                  <a:latin typeface="Cambria Math"/>
                </a:endParaRPr>
              </a:p>
              <a:p>
                <a:pPr marL="342900" indent="-342900" algn="just">
                  <a:buFont typeface="Arial" panose="020B0604020202020204" pitchFamily="34" charset="0"/>
                  <a:buChar char="•"/>
                </a:pPr>
                <a:endParaRPr lang="en-US" sz="2000" b="0" i="0" dirty="0" smtClean="0">
                  <a:latin typeface="Cambria Math"/>
                </a:endParaRPr>
              </a:p>
              <a:p>
                <a:pPr marL="342900" indent="-342900" algn="just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altLang="zh-CN" sz="2000" i="1" smtClean="0">
                        <a:latin typeface="Cambria Math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altLang="zh-CN" sz="2000" i="1" smtClean="0">
                        <a:latin typeface="Cambria Math"/>
                        <a:cs typeface="Times New Roman" panose="02020603050405020304" pitchFamily="18" charset="0"/>
                      </a:rPr>
                      <m:t>=1</m:t>
                    </m:r>
                  </m:oMath>
                </a14:m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altLang="zh-CN" sz="2000" i="1" dirty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¬</m:t>
                    </m:r>
                    <m:r>
                      <m:rPr>
                        <m:nor/>
                      </m:rPr>
                      <a:rPr lang="en-US" altLang="zh-CN" sz="2000" b="0" i="1" dirty="0" smtClean="0">
                        <a:latin typeface="Cambria Math"/>
                        <a:cs typeface="Times New Roman" panose="02020603050405020304" pitchFamily="18" charset="0"/>
                      </a:rPr>
                      <m:t>s</m:t>
                    </m:r>
                    <m:r>
                      <m:rPr>
                        <m:nor/>
                      </m:rPr>
                      <a:rPr lang="en-US" altLang="zh-CN" sz="2000" baseline="-25000">
                        <a:latin typeface="Cambria Math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r>
                  <a:rPr lang="en-US" altLang="zh-CN" sz="2000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en-US" sz="2000" dirty="0">
                        <a:latin typeface="Times New Roman" pitchFamily="18" charset="0"/>
                        <a:cs typeface="Times New Roman" pitchFamily="18" charset="0"/>
                      </a:rPr>
                      <m:t>→</m:t>
                    </m:r>
                    <m:r>
                      <m:rPr>
                        <m:nor/>
                      </m:rPr>
                      <a:rPr lang="en-US" altLang="en-US" sz="2000" b="0" i="0" dirty="0" smtClean="0">
                        <a:latin typeface="Times New Roman" pitchFamily="18" charset="0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/>
                        <a:ea typeface="Cambria Math" panose="02040503050406030204" pitchFamily="18" charset="0"/>
                      </a:rPr>
                      <m:t>𝑙</m:t>
                    </m:r>
                    <m:r>
                      <a:rPr lang="en-US" sz="2000" i="1" baseline="-25000">
                        <a:latin typeface="Cambria Math"/>
                        <a:ea typeface="Cambria Math" panose="02040503050406030204" pitchFamily="18" charset="0"/>
                      </a:rPr>
                      <m:t>0</m:t>
                    </m:r>
                    <m:r>
                      <a:rPr lang="en-US" sz="2000" b="1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𝐿</m:t>
                    </m:r>
                    <m:r>
                      <a:rPr lang="en-US" sz="2000" i="1" baseline="-25000">
                        <a:latin typeface="Cambria Math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2000" b="0" i="1" baseline="-25000" smtClean="0">
                        <a:latin typeface="Cambria Math"/>
                        <a:ea typeface="Cambria Math" panose="02040503050406030204" pitchFamily="18" charset="0"/>
                      </a:rPr>
                      <m:t>  </m:t>
                    </m:r>
                    <m:r>
                      <m:rPr>
                        <m:nor/>
                      </m:rPr>
                      <a:rPr lang="en-US" sz="2000" b="0" i="0" baseline="-25000" smtClean="0">
                        <a:solidFill>
                          <a:schemeClr val="tx1"/>
                        </a:solidFill>
                        <a:latin typeface="Cambria Math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en-US" sz="20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rPr>
                      <m:t>→</m:t>
                    </m:r>
                    <m:r>
                      <m:rPr>
                        <m:nor/>
                      </m:rPr>
                      <a:rPr lang="en-US" altLang="en-US" sz="2000" b="0" i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en-US" altLang="zh-CN" sz="20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n-US" sz="2000" i="1" smtClean="0">
                        <a:latin typeface="Cambria Math"/>
                        <a:ea typeface="Cambria Math" panose="02040503050406030204" pitchFamily="18" charset="0"/>
                      </a:rPr>
                      <m:t>𝑙</m:t>
                    </m:r>
                    <m:r>
                      <a:rPr lang="en-US" sz="2000" i="1" baseline="-25000" smtClean="0">
                        <a:latin typeface="Cambria Math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2000" b="1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000" i="1">
                        <a:latin typeface="Cambria Math"/>
                        <a:ea typeface="Cambria Math" panose="02040503050406030204" pitchFamily="18" charset="0"/>
                      </a:rPr>
                      <m:t>𝑙</m:t>
                    </m:r>
                    <m:r>
                      <a:rPr lang="en-US" sz="2000" i="1" baseline="-25000">
                        <a:latin typeface="Cambria Math"/>
                        <a:ea typeface="Cambria Math" panose="02040503050406030204" pitchFamily="18" charset="0"/>
                      </a:rPr>
                      <m:t>0</m:t>
                    </m:r>
                    <m:r>
                      <m:rPr>
                        <m:nor/>
                      </m:rPr>
                      <a:rPr lang="en-US" sz="2000" dirty="0">
                        <a:latin typeface="Cambria Math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sz="2000" dirty="0">
                        <a:latin typeface="Cambria Math"/>
                      </a:rPr>
                      <m:t> 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i="1" baseline="-25000" dirty="0">
                        <a:latin typeface="Cambria Math"/>
                      </a:rPr>
                      <m:t>0</m:t>
                    </m:r>
                    <m:r>
                      <a:rPr lang="en-US" sz="2000" b="0" i="1" dirty="0" smtClean="0">
                        <a:latin typeface="Cambria Math"/>
                      </a:rPr>
                      <m:t>+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</m:t>
                    </m:r>
                    <m:r>
                      <a:rPr lang="en-US" sz="2000" i="1" baseline="-250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𝛿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i="1" baseline="-25000" dirty="0">
                        <a:latin typeface="Cambria Math"/>
                      </a:rPr>
                      <m:t>1</m:t>
                    </m:r>
                    <m:r>
                      <a:rPr lang="en-US" sz="2000" b="0" i="1" baseline="-25000" dirty="0" smtClean="0">
                        <a:latin typeface="Cambria Math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altLang="zh-CN" sz="2000" b="0" i="1" dirty="0" smtClean="0">
                        <a:latin typeface="Cambria Math"/>
                        <a:ea typeface="黑体" pitchFamily="49" charset="-122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i="1" baseline="-25000" dirty="0">
                        <a:latin typeface="Cambria Math"/>
                      </a:rPr>
                      <m:t>1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i="1" baseline="-25000" dirty="0">
                        <a:latin typeface="Cambria Math"/>
                      </a:rPr>
                      <m:t>0</m:t>
                    </m:r>
                    <m:r>
                      <a:rPr lang="en-US" sz="2000" i="1" dirty="0">
                        <a:latin typeface="Cambria Math"/>
                      </a:rPr>
                      <m:t>+</m:t>
                    </m:r>
                    <m:r>
                      <a:rPr lang="en-US" sz="2000" b="0" i="1" smtClean="0">
                        <a:latin typeface="Cambria Math"/>
                        <a:ea typeface="Cambria Math" panose="02040503050406030204" pitchFamily="18" charset="0"/>
                      </a:rPr>
                      <m:t>𝑏</m:t>
                    </m:r>
                    <m:r>
                      <a:rPr lang="en-US" sz="2000" i="1" baseline="-250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r>
                      <m:rPr>
                        <m:nor/>
                      </m:rPr>
                      <a:rPr lang="el-GR" altLang="zh-CN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δ</m:t>
                    </m:r>
                    <m:r>
                      <m:rPr>
                        <m:nor/>
                      </m:rPr>
                      <a:rPr lang="en-US" altLang="zh-CN" sz="2000" b="0" i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altLang="zh-CN" sz="2000" b="0" i="1" dirty="0" smtClean="0">
                        <a:latin typeface="Cambria Math"/>
                        <a:ea typeface="黑体" pitchFamily="49" charset="-122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000" b="0" i="1" baseline="-25000" smtClean="0">
                        <a:latin typeface="Cambria Math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≤5</m:t>
                    </m:r>
                  </m:oMath>
                </a14:m>
                <a:r>
                  <a:rPr lang="en-US" sz="20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))</a:t>
                </a:r>
              </a:p>
              <a:p>
                <a:pPr marL="342900" indent="-342900" algn="just">
                  <a:buFont typeface="Arial" panose="020B0604020202020204" pitchFamily="34" charset="0"/>
                  <a:buChar char="•"/>
                </a:pPr>
                <a:endParaRPr lang="en-US" sz="2000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342900" indent="-342900" algn="just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altLang="zh-CN" sz="2000" i="1">
                        <a:latin typeface="Cambria Math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altLang="zh-CN" sz="2000" i="1">
                        <a:latin typeface="Cambria Math"/>
                        <a:cs typeface="Times New Roman" panose="02020603050405020304" pitchFamily="18" charset="0"/>
                      </a:rPr>
                      <m:t>=2</m:t>
                    </m:r>
                  </m:oMath>
                </a14:m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000" b="0" i="1" dirty="0" smtClean="0">
                        <a:latin typeface="Cambria Math"/>
                        <a:cs typeface="Times New Roman" panose="02020603050405020304" pitchFamily="18" charset="0"/>
                      </a:rPr>
                      <m:t>s</m:t>
                    </m:r>
                    <m:r>
                      <m:rPr>
                        <m:nor/>
                      </m:rPr>
                      <a:rPr lang="en-US" altLang="zh-CN" sz="2000" baseline="-25000">
                        <a:latin typeface="Cambria Math"/>
                        <a:cs typeface="Times New Roman" panose="02020603050405020304" pitchFamily="18" charset="0"/>
                      </a:rPr>
                      <m:t>1 </m:t>
                    </m:r>
                    <m:r>
                      <m:rPr>
                        <m:nor/>
                      </m:rPr>
                      <a:rPr lang="en-US" altLang="en-US" sz="2000" dirty="0">
                        <a:latin typeface="Times New Roman" pitchFamily="18" charset="0"/>
                        <a:cs typeface="Times New Roman" pitchFamily="18" charset="0"/>
                      </a:rPr>
                      <m:t>→</m:t>
                    </m:r>
                    <m:r>
                      <m:rPr>
                        <m:nor/>
                      </m:rPr>
                      <a:rPr lang="en-US" altLang="en-US" sz="2000" b="0" i="0" dirty="0" smtClean="0">
                        <a:latin typeface="Times New Roman" pitchFamily="18" charset="0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/>
                        <a:ea typeface="Cambria Math" panose="02040503050406030204" pitchFamily="18" charset="0"/>
                      </a:rPr>
                      <m:t>𝑙</m:t>
                    </m:r>
                    <m:r>
                      <a:rPr lang="en-US" sz="2000" b="0" i="1" baseline="-25000" smtClean="0">
                        <a:latin typeface="Cambria Math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2000" b="1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𝐿</m:t>
                    </m:r>
                    <m:r>
                      <a:rPr lang="en-US" sz="2000" i="1" baseline="-25000">
                        <a:latin typeface="Cambria Math"/>
                        <a:ea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altLang="zh-CN" sz="20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000" dirty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∧</a:t>
                </a:r>
                <a14:m>
                  <m:oMath xmlns:m="http://schemas.openxmlformats.org/officeDocument/2006/math">
                    <m:r>
                      <a:rPr lang="en-US" sz="2000">
                        <a:latin typeface="Cambria Math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2000" i="1">
                        <a:latin typeface="Cambria Math"/>
                        <a:ea typeface="Cambria Math" panose="02040503050406030204" pitchFamily="18" charset="0"/>
                      </a:rPr>
                      <m:t>𝑙</m:t>
                    </m:r>
                    <m:r>
                      <a:rPr lang="en-US" sz="2000" b="0" i="1" baseline="-25000" smtClean="0">
                        <a:latin typeface="Cambria Math"/>
                        <a:ea typeface="Cambria Math" panose="02040503050406030204" pitchFamily="18" charset="0"/>
                      </a:rPr>
                      <m:t>2</m:t>
                    </m:r>
                    <m:r>
                      <a:rPr lang="en-US" sz="2000" b="1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𝐿</m:t>
                    </m:r>
                    <m:r>
                      <a:rPr lang="en-US" sz="2000" i="1" baseline="-25000">
                        <a:latin typeface="Cambria Math"/>
                        <a:ea typeface="Cambria Math" panose="02040503050406030204" pitchFamily="18" charset="0"/>
                      </a:rPr>
                      <m:t>2</m:t>
                    </m:r>
                    <m:r>
                      <m:rPr>
                        <m:nor/>
                      </m:rPr>
                      <a:rPr lang="en-US" sz="2000" dirty="0">
                        <a:latin typeface="Cambria Math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sz="2000" dirty="0">
                        <a:latin typeface="Cambria Math"/>
                      </a:rPr>
                      <m:t> 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b="0" i="1" baseline="-25000" dirty="0" smtClean="0">
                        <a:latin typeface="Cambria Math"/>
                      </a:rPr>
                      <m:t>1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≤5</m:t>
                    </m:r>
                  </m:oMath>
                </a14:m>
                <a:r>
                  <a:rPr lang="en-US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sz="2000" dirty="0">
                        <a:latin typeface="Cambria Math"/>
                      </a:rPr>
                      <m:t> 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b="0" i="1" baseline="-25000" dirty="0" smtClean="0">
                        <a:latin typeface="Cambria Math"/>
                      </a:rPr>
                      <m:t>1</m:t>
                    </m:r>
                    <m:r>
                      <a:rPr lang="en-US" sz="2000" i="1">
                        <a:latin typeface="Cambria Math"/>
                        <a:ea typeface="Cambria Math"/>
                      </a:rPr>
                      <m:t>≥2.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5</m:t>
                    </m:r>
                  </m:oMath>
                </a14:m>
                <a:r>
                  <a:rPr lang="en-US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sz="2000" dirty="0">
                        <a:latin typeface="Cambria Math"/>
                      </a:rPr>
                      <m:t> 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b="0" i="1" baseline="-25000" dirty="0" smtClean="0">
                        <a:latin typeface="Cambria Math"/>
                      </a:rPr>
                      <m:t>2</m:t>
                    </m:r>
                    <m:r>
                      <a:rPr lang="en-US" sz="2000" i="1" dirty="0">
                        <a:latin typeface="Cambria Math"/>
                      </a:rPr>
                      <m:t>=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b="0" i="1" baseline="-25000" dirty="0" smtClean="0">
                        <a:latin typeface="Cambria Math"/>
                      </a:rPr>
                      <m:t>1</m:t>
                    </m:r>
                  </m:oMath>
                </a14:m>
                <a:r>
                  <a:rPr lang="en-US" sz="20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)</a:t>
                </a:r>
                <a:endParaRPr lang="en-US" sz="2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9657" y="4386105"/>
                <a:ext cx="7725713" cy="1938992"/>
              </a:xfrm>
              <a:prstGeom prst="rect">
                <a:avLst/>
              </a:prstGeom>
              <a:blipFill rotWithShape="0">
                <a:blip r:embed="rId4"/>
                <a:stretch>
                  <a:fillRect l="-710" t="-2201" b="-47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9" name="Group 18"/>
          <p:cNvGrpSpPr/>
          <p:nvPr/>
        </p:nvGrpSpPr>
        <p:grpSpPr>
          <a:xfrm>
            <a:off x="4947855" y="584"/>
            <a:ext cx="3858258" cy="2314137"/>
            <a:chOff x="4657092" y="4273948"/>
            <a:chExt cx="3858258" cy="231413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Rounded Rectangle 19"/>
                <p:cNvSpPr/>
                <p:nvPr/>
              </p:nvSpPr>
              <p:spPr>
                <a:xfrm>
                  <a:off x="4767679" y="5078757"/>
                  <a:ext cx="1537595" cy="988729"/>
                </a:xfrm>
                <a:prstGeom prst="roundRect">
                  <a:avLst/>
                </a:prstGeom>
                <a:solidFill>
                  <a:schemeClr val="accent2"/>
                </a:solidFill>
                <a:ln w="254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L</a:t>
                  </a:r>
                  <a:r>
                    <a:rPr lang="en-US" sz="2000" b="1" baseline="-25000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</a:t>
                  </a:r>
                </a:p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≤5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  <a:p>
                  <a14:m>
                    <m:oMath xmlns:m="http://schemas.openxmlformats.org/officeDocument/2006/math">
                      <m:acc>
                        <m:accPr>
                          <m:chr m:val="̇"/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accPr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</m:acc>
                      <m:r>
                        <a:rPr lang="en-US" sz="20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∈</m:t>
                      </m:r>
                    </m:oMath>
                  </a14:m>
                  <a:r>
                    <a:rPr lang="en-US" sz="2000" dirty="0" smtClean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20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[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]</m:t>
                      </m:r>
                    </m:oMath>
                  </a14:m>
                  <a:r>
                    <a:rPr lang="en-US" sz="2000" b="0" dirty="0" smtClean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endParaRPr lang="en-US" sz="2000" b="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</p:txBody>
            </p:sp>
          </mc:Choice>
          <mc:Fallback xmlns="">
            <p:sp>
              <p:nvSpPr>
                <p:cNvPr id="20" name="Rounded Rectangle 1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67679" y="5078757"/>
                  <a:ext cx="1537595" cy="988729"/>
                </a:xfrm>
                <a:prstGeom prst="roundRect">
                  <a:avLst/>
                </a:prstGeom>
                <a:blipFill rotWithShape="0">
                  <a:blip r:embed="rId5"/>
                  <a:stretch>
                    <a:fillRect t="-3012" b="-7229"/>
                  </a:stretch>
                </a:blipFill>
                <a:ln w="254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Rounded Rectangle 20"/>
                <p:cNvSpPr/>
                <p:nvPr/>
              </p:nvSpPr>
              <p:spPr>
                <a:xfrm>
                  <a:off x="6977755" y="5060510"/>
                  <a:ext cx="1537595" cy="988729"/>
                </a:xfrm>
                <a:prstGeom prst="roundRect">
                  <a:avLst/>
                </a:prstGeom>
                <a:solidFill>
                  <a:schemeClr val="accent6"/>
                </a:solidFill>
                <a:ln w="254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L</a:t>
                  </a:r>
                  <a:r>
                    <a:rPr lang="en-US" sz="2000" b="1" baseline="-25000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</a:t>
                  </a:r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≤10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  <a:p>
                  <a14:m>
                    <m:oMath xmlns:m="http://schemas.openxmlformats.org/officeDocument/2006/math">
                      <m:acc>
                        <m:accPr>
                          <m:chr m:val="̇"/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accPr>
                        <m:e>
                          <m:r>
                            <a:rPr lang="en-US" sz="2000" b="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</m:acc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∈</m:t>
                      </m:r>
                    </m:oMath>
                  </a14:m>
                  <a:r>
                    <a:rPr lang="en-US" sz="200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20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[</m:t>
                      </m:r>
                      <m:r>
                        <a:rPr lang="en-US" sz="20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en-US" sz="20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en-US" sz="20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en-US" sz="20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]</m:t>
                      </m:r>
                    </m:oMath>
                  </a14:m>
                  <a:r>
                    <a:rPr lang="en-US" sz="2000" b="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</a:p>
              </p:txBody>
            </p:sp>
          </mc:Choice>
          <mc:Fallback xmlns="">
            <p:sp>
              <p:nvSpPr>
                <p:cNvPr id="21" name="Rounded Rectangle 2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77755" y="5060510"/>
                  <a:ext cx="1537595" cy="988729"/>
                </a:xfrm>
                <a:prstGeom prst="roundRect">
                  <a:avLst/>
                </a:prstGeom>
                <a:blipFill rotWithShape="0">
                  <a:blip r:embed="rId6"/>
                  <a:stretch>
                    <a:fillRect t="-3012" b="-7229"/>
                  </a:stretch>
                </a:blipFill>
                <a:ln w="254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2" name="Straight Arrow Connector 21"/>
            <p:cNvCxnSpPr/>
            <p:nvPr/>
          </p:nvCxnSpPr>
          <p:spPr>
            <a:xfrm>
              <a:off x="5240749" y="4786966"/>
              <a:ext cx="0" cy="291791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TextBox 22"/>
                <p:cNvSpPr txBox="1"/>
                <p:nvPr/>
              </p:nvSpPr>
              <p:spPr>
                <a:xfrm>
                  <a:off x="4657092" y="4439282"/>
                  <a:ext cx="1238259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sz="2000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≔</m:t>
                        </m:r>
                        <m:r>
                          <m:rPr>
                            <m:nor/>
                          </m:rPr>
                          <a:rPr lang="en-US" sz="2000" b="0" i="0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sz="2000" b="0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 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3" name="TextBox 1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57092" y="4439282"/>
                  <a:ext cx="1238259" cy="400110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TextBox 23"/>
                <p:cNvSpPr txBox="1"/>
                <p:nvPr/>
              </p:nvSpPr>
              <p:spPr>
                <a:xfrm>
                  <a:off x="5738137" y="6257416"/>
                  <a:ext cx="1993430" cy="33066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≥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10</m:t>
                        </m:r>
                        <m:r>
                          <a:rPr lang="en-US" sz="2000" b="0" i="0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 </m:t>
                        </m:r>
                        <m:r>
                          <a:rPr lang="en-US" sz="2000" b="1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; 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≔</m:t>
                        </m:r>
                        <m:r>
                          <m:rPr>
                            <m:nor/>
                          </m:rPr>
                          <a:rPr lang="en-US" sz="2000" b="0" i="0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sz="2000" b="0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 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24" name="TextBox 2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38137" y="6257416"/>
                  <a:ext cx="1993430" cy="330669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 b="-1818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TextBox 24"/>
                <p:cNvSpPr txBox="1"/>
                <p:nvPr/>
              </p:nvSpPr>
              <p:spPr>
                <a:xfrm>
                  <a:off x="5948766" y="4273948"/>
                  <a:ext cx="1412223" cy="33066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≥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2.5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5" name="TextBox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48766" y="4273948"/>
                  <a:ext cx="1412223" cy="330669"/>
                </a:xfrm>
                <a:prstGeom prst="rect">
                  <a:avLst/>
                </a:prstGeom>
                <a:blipFill rotWithShape="0">
                  <a:blip r:embed="rId9"/>
                  <a:stretch>
                    <a:fillRect b="-2037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6" name="Straight Arrow Connector 5"/>
            <p:cNvCxnSpPr>
              <a:stCxn id="20" idx="0"/>
              <a:endCxn id="21" idx="0"/>
            </p:cNvCxnSpPr>
            <p:nvPr/>
          </p:nvCxnSpPr>
          <p:spPr>
            <a:xfrm rot="5400000" flipH="1" flipV="1">
              <a:off x="6632392" y="3964596"/>
              <a:ext cx="18247" cy="2210076"/>
            </a:xfrm>
            <a:prstGeom prst="curvedConnector3">
              <a:avLst>
                <a:gd name="adj1" fmla="val 1352809"/>
              </a:avLst>
            </a:prstGeom>
            <a:ln w="222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16"/>
            <p:cNvCxnSpPr>
              <a:stCxn id="21" idx="2"/>
              <a:endCxn id="20" idx="2"/>
            </p:cNvCxnSpPr>
            <p:nvPr/>
          </p:nvCxnSpPr>
          <p:spPr>
            <a:xfrm rot="5400000">
              <a:off x="6632392" y="4953324"/>
              <a:ext cx="18247" cy="2210076"/>
            </a:xfrm>
            <a:prstGeom prst="curvedConnector3">
              <a:avLst>
                <a:gd name="adj1" fmla="val 1352809"/>
              </a:avLst>
            </a:prstGeom>
            <a:ln w="222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1626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Implementation of QBMC in HyST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en-US" dirty="0" smtClean="0"/>
                  <a:t>Using HyST intermediate representation, constructs transition relation T consisting of discrete transitions D and continuous trajectories C, which is a formula over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𝑉</m:t>
                    </m:r>
                  </m:oMath>
                </a14:m>
                <a:r>
                  <a:rPr lang="en-US" dirty="0" smtClean="0"/>
                  <a:t> and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</m:oMath>
                </a14:m>
                <a:endParaRPr lang="en-US" b="0" dirty="0" smtClean="0"/>
              </a:p>
              <a:p>
                <a:r>
                  <a:rPr lang="en-US" dirty="0" smtClean="0"/>
                  <a:t>Creates quantified formula for reachable states:</a:t>
                </a:r>
              </a:p>
              <a:p>
                <a:pPr marL="0" indent="0" algn="ctr">
                  <a:buNone/>
                </a:pP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Q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𝑅𝑒𝑎𝑐h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≜∃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,…,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𝑘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𝛿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,∀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𝑠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,∃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𝑉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𝑉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| 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𝐼𝑛𝑖𝑡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∧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𝑉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sSup>
                          <m:sSup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e>
                    </m:d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∧</m:t>
                    </m:r>
                    <m:nary>
                      <m:naryPr>
                        <m:chr m:val="⋀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</a:rPr>
                          <m:t>⇒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𝑉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𝑉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∧</m:t>
                            </m:r>
                            <m:d>
                              <m:d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𝑉</m:t>
                                    </m:r>
                                  </m:e>
                                  <m:sup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′</m:t>
                                    </m:r>
                                  </m:sup>
                                </m:s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𝑉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+1</m:t>
                                    </m:r>
                                  </m:sub>
                                </m:sSub>
                              </m:e>
                            </m:d>
                          </m:e>
                        </m:d>
                      </m:e>
                    </m:nary>
                  </m:oMath>
                </a14:m>
                <a:endParaRPr lang="en-US" dirty="0" smtClean="0"/>
              </a:p>
              <a:p>
                <a:r>
                  <a:rPr lang="en-US" dirty="0" smtClean="0"/>
                  <a:t>Adds conjunct for property at each step m</a:t>
                </a:r>
              </a:p>
              <a:p>
                <a:r>
                  <a:rPr lang="en-US" dirty="0" smtClean="0"/>
                  <a:t>Uses Microsoft Research Z3 via the Z3 Python API</a:t>
                </a:r>
              </a:p>
              <a:p>
                <a:pPr lvl="1"/>
                <a:r>
                  <a:rPr lang="en-US" dirty="0" smtClean="0"/>
                  <a:t>API features not really necessary, can just create SMT-LIB file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266" t="-30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112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773" y="0"/>
            <a:ext cx="8672052" cy="916927"/>
          </a:xfrm>
        </p:spPr>
        <p:txBody>
          <a:bodyPr>
            <a:normAutofit/>
          </a:bodyPr>
          <a:lstStyle/>
          <a:p>
            <a:r>
              <a:rPr lang="en-US" dirty="0" smtClean="0"/>
              <a:t>Fischer’s Mutual Exclusion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Oval 3"/>
              <p:cNvSpPr/>
              <p:nvPr/>
            </p:nvSpPr>
            <p:spPr>
              <a:xfrm>
                <a:off x="228598" y="5638800"/>
                <a:ext cx="2590802" cy="1143000"/>
              </a:xfrm>
              <a:prstGeom prst="ellipse">
                <a:avLst/>
              </a:prstGeom>
              <a:noFill/>
              <a:ln w="317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prstClr val="black"/>
                    </a:solidFill>
                  </a:rPr>
                  <a:t>try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en-US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a:rPr lang="en-US" i="1" dirty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=1</m:t>
                      </m:r>
                    </m:oMath>
                  </m:oMathPara>
                </a14:m>
                <a:endParaRPr lang="en-US" dirty="0" smtClean="0">
                  <a:solidFill>
                    <a:prstClr val="black"/>
                  </a:solidFill>
                </a:endParaRPr>
              </a:p>
              <a:p>
                <a:pPr algn="ctr"/>
                <a:r>
                  <a:rPr lang="en-US" dirty="0" err="1" smtClean="0">
                    <a:solidFill>
                      <a:srgbClr val="8064A2">
                        <a:lumMod val="75000"/>
                      </a:srgbClr>
                    </a:solidFill>
                  </a:rPr>
                  <a:t>Inv</a:t>
                </a:r>
                <a:r>
                  <a:rPr lang="en-US" dirty="0" smtClean="0">
                    <a:solidFill>
                      <a:srgbClr val="8064A2">
                        <a:lumMod val="75000"/>
                      </a:srgbClr>
                    </a:solidFill>
                  </a:rPr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rgbClr val="8064A2">
                                <a:lumMod val="75000"/>
                              </a:srgb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rgbClr val="8064A2">
                                <a:lumMod val="75000"/>
                              </a:srgbClr>
                            </a:solidFill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i="1">
                            <a:solidFill>
                              <a:srgbClr val="8064A2">
                                <a:lumMod val="75000"/>
                              </a:srgbClr>
                            </a:solidFill>
                            <a:latin typeface="Cambria Math"/>
                          </a:rPr>
                          <m:t>𝑖</m:t>
                        </m:r>
                      </m:sub>
                    </m:sSub>
                    <m:r>
                      <a:rPr lang="en-US" i="1" smtClean="0">
                        <a:solidFill>
                          <a:srgbClr val="8064A2">
                            <a:lumMod val="75000"/>
                          </a:srgbClr>
                        </a:solidFill>
                        <a:latin typeface="Cambria Math"/>
                      </a:rPr>
                      <m:t>≤</m:t>
                    </m:r>
                    <m:r>
                      <a:rPr lang="en-US" b="0" i="1" smtClean="0">
                        <a:solidFill>
                          <a:srgbClr val="8064A2">
                            <a:lumMod val="75000"/>
                          </a:srgbClr>
                        </a:solidFill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endParaRPr lang="en-US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4" name="Oval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598" y="5638800"/>
                <a:ext cx="2590802" cy="1143000"/>
              </a:xfrm>
              <a:prstGeom prst="ellipse">
                <a:avLst/>
              </a:prstGeom>
              <a:blipFill rotWithShape="0">
                <a:blip r:embed="rId3"/>
                <a:stretch>
                  <a:fillRect/>
                </a:stretch>
              </a:blipFill>
              <a:ln w="31750"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Oval 5"/>
              <p:cNvSpPr/>
              <p:nvPr/>
            </p:nvSpPr>
            <p:spPr>
              <a:xfrm>
                <a:off x="5715000" y="5638800"/>
                <a:ext cx="2590800" cy="1143000"/>
              </a:xfrm>
              <a:prstGeom prst="ellipse">
                <a:avLst/>
              </a:prstGeom>
              <a:noFill/>
              <a:ln w="317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prstClr val="black"/>
                    </a:solidFill>
                  </a:rPr>
                  <a:t>wait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en-US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a:rPr lang="en-US" i="1" dirty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i="1" dirty="0">
                          <a:solidFill>
                            <a:srgbClr val="C00000"/>
                          </a:solidFill>
                          <a:latin typeface="Cambria Math"/>
                        </a:rPr>
                        <m:t>=</m:t>
                      </m:r>
                      <m:r>
                        <a:rPr lang="en-US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1</m:t>
                      </m:r>
                    </m:oMath>
                  </m:oMathPara>
                </a14:m>
                <a:endParaRPr lang="en-US" dirty="0" smtClean="0">
                  <a:solidFill>
                    <a:srgbClr val="C00000"/>
                  </a:solidFill>
                </a:endParaRPr>
              </a:p>
              <a:p>
                <a:pPr algn="ctr"/>
                <a:r>
                  <a:rPr lang="en-US" dirty="0" err="1" smtClean="0">
                    <a:solidFill>
                      <a:srgbClr val="8064A2">
                        <a:lumMod val="75000"/>
                      </a:srgbClr>
                    </a:solidFill>
                  </a:rPr>
                  <a:t>Inv</a:t>
                </a:r>
                <a:r>
                  <a:rPr lang="en-US" dirty="0">
                    <a:solidFill>
                      <a:srgbClr val="8064A2">
                        <a:lumMod val="75000"/>
                      </a:srgbClr>
                    </a:solidFill>
                  </a:rPr>
                  <a:t>: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8064A2">
                            <a:lumMod val="75000"/>
                          </a:srgbClr>
                        </a:solidFill>
                        <a:latin typeface="Cambria Math"/>
                      </a:rPr>
                      <m:t>⊤</m:t>
                    </m:r>
                  </m:oMath>
                </a14:m>
                <a:endParaRPr lang="en-US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6" name="Oval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5000" y="5638800"/>
                <a:ext cx="2590800" cy="1143000"/>
              </a:xfrm>
              <a:prstGeom prst="ellipse">
                <a:avLst/>
              </a:prstGeom>
              <a:blipFill rotWithShape="0">
                <a:blip r:embed="rId4"/>
                <a:stretch>
                  <a:fillRect/>
                </a:stretch>
              </a:blipFill>
              <a:ln w="31750"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Oval 6"/>
              <p:cNvSpPr/>
              <p:nvPr/>
            </p:nvSpPr>
            <p:spPr>
              <a:xfrm>
                <a:off x="228600" y="2057400"/>
                <a:ext cx="2590800" cy="1143000"/>
              </a:xfrm>
              <a:prstGeom prst="ellipse">
                <a:avLst/>
              </a:prstGeom>
              <a:noFill/>
              <a:ln w="317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prstClr val="black"/>
                    </a:solidFill>
                  </a:rPr>
                  <a:t>rem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en-US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i="1" smtClean="0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a:rPr lang="en-US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=</m:t>
                      </m:r>
                      <m:r>
                        <a:rPr lang="en-US" b="0" i="1" dirty="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dirty="0" smtClean="0">
                  <a:solidFill>
                    <a:prstClr val="black"/>
                  </a:solidFill>
                </a:endParaRPr>
              </a:p>
              <a:p>
                <a:pPr algn="ctr"/>
                <a:r>
                  <a:rPr lang="en-US" dirty="0" err="1" smtClean="0">
                    <a:solidFill>
                      <a:srgbClr val="8064A2">
                        <a:lumMod val="75000"/>
                      </a:srgbClr>
                    </a:solidFill>
                  </a:rPr>
                  <a:t>Inv</a:t>
                </a:r>
                <a:r>
                  <a:rPr lang="en-US" dirty="0" smtClean="0">
                    <a:solidFill>
                      <a:srgbClr val="8064A2">
                        <a:lumMod val="75000"/>
                      </a:srgbClr>
                    </a:solidFill>
                  </a:rPr>
                  <a:t>: </a:t>
                </a:r>
                <a14:m>
                  <m:oMath xmlns:m="http://schemas.openxmlformats.org/officeDocument/2006/math">
                    <m:r>
                      <a:rPr lang="en-US" i="1" smtClean="0">
                        <a:solidFill>
                          <a:srgbClr val="8064A2">
                            <a:lumMod val="75000"/>
                          </a:srgbClr>
                        </a:solidFill>
                        <a:latin typeface="Cambria Math"/>
                      </a:rPr>
                      <m:t>⊤</m:t>
                    </m:r>
                  </m:oMath>
                </a14:m>
                <a:endParaRPr lang="en-US" dirty="0" smtClean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7" name="Oval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" y="2057400"/>
                <a:ext cx="2590800" cy="1143000"/>
              </a:xfrm>
              <a:prstGeom prst="ellipse">
                <a:avLst/>
              </a:prstGeom>
              <a:blipFill rotWithShape="0">
                <a:blip r:embed="rId5"/>
                <a:stretch>
                  <a:fillRect/>
                </a:stretch>
              </a:blipFill>
              <a:ln w="31750"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7" name="Straight Arrow Connector 16"/>
          <p:cNvCxnSpPr>
            <a:stCxn id="6" idx="1"/>
            <a:endCxn id="7" idx="5"/>
          </p:cNvCxnSpPr>
          <p:nvPr/>
        </p:nvCxnSpPr>
        <p:spPr>
          <a:xfrm flipH="1" flipV="1">
            <a:off x="2439986" y="3033012"/>
            <a:ext cx="3654428" cy="2773176"/>
          </a:xfrm>
          <a:prstGeom prst="straightConnector1">
            <a:avLst/>
          </a:prstGeom>
          <a:ln w="444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4" idx="6"/>
            <a:endCxn id="6" idx="2"/>
          </p:cNvCxnSpPr>
          <p:nvPr/>
        </p:nvCxnSpPr>
        <p:spPr>
          <a:xfrm>
            <a:off x="2819400" y="6210300"/>
            <a:ext cx="2895600" cy="0"/>
          </a:xfrm>
          <a:prstGeom prst="straightConnector1">
            <a:avLst/>
          </a:prstGeom>
          <a:ln w="444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337457" y="3793123"/>
                <a:ext cx="2057400" cy="5849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solidFill>
                      <a:srgbClr val="9BBB59">
                        <a:lumMod val="75000"/>
                      </a:srgbClr>
                    </a:solidFill>
                  </a:rPr>
                  <a:t>Guard:</a:t>
                </a:r>
                <a14:m>
                  <m:oMath xmlns:m="http://schemas.openxmlformats.org/officeDocument/2006/math">
                    <m:r>
                      <a:rPr lang="en-US" sz="1600" i="1">
                        <a:solidFill>
                          <a:srgbClr val="9BBB59">
                            <a:lumMod val="75000"/>
                          </a:srgbClr>
                        </a:solidFill>
                        <a:latin typeface="Cambria Math"/>
                      </a:rPr>
                      <m:t>𝑔</m:t>
                    </m:r>
                    <m:r>
                      <a:rPr lang="en-US" sz="1600" i="1">
                        <a:solidFill>
                          <a:srgbClr val="9BBB59">
                            <a:lumMod val="75000"/>
                          </a:srgbClr>
                        </a:solidFill>
                        <a:latin typeface="Cambria Math"/>
                      </a:rPr>
                      <m:t>=⊥</m:t>
                    </m:r>
                  </m:oMath>
                </a14:m>
                <a:endParaRPr lang="en-US" sz="1600" dirty="0" smtClean="0">
                  <a:solidFill>
                    <a:srgbClr val="9BBB59">
                      <a:lumMod val="75000"/>
                    </a:srgbClr>
                  </a:solidFill>
                </a:endParaRPr>
              </a:p>
              <a:p>
                <a:r>
                  <a:rPr lang="en-US" sz="1600" dirty="0">
                    <a:solidFill>
                      <a:srgbClr val="C00000"/>
                    </a:solidFill>
                  </a:rPr>
                  <a:t>Reset: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6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6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600" i="1">
                            <a:solidFill>
                              <a:srgbClr val="C00000"/>
                            </a:solidFill>
                            <a:latin typeface="Cambria Math"/>
                          </a:rPr>
                          <m:t>𝑖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C00000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 i="1">
                        <a:solidFill>
                          <a:srgbClr val="C00000"/>
                        </a:solidFill>
                        <a:latin typeface="Cambria Math"/>
                      </a:rPr>
                      <m:t>=0</m:t>
                    </m:r>
                  </m:oMath>
                </a14:m>
                <a:endParaRPr lang="en-US" sz="16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457" y="3793123"/>
                <a:ext cx="2057400" cy="584968"/>
              </a:xfrm>
              <a:prstGeom prst="rect">
                <a:avLst/>
              </a:prstGeom>
              <a:blipFill rotWithShape="0">
                <a:blip r:embed="rId6"/>
                <a:stretch>
                  <a:fillRect l="-1479" t="-3125" b="-1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2831872" y="6248400"/>
                <a:ext cx="2894014" cy="3387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solidFill>
                      <a:srgbClr val="C00000"/>
                    </a:solidFill>
                  </a:rPr>
                  <a:t>Reset: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6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60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𝑔</m:t>
                        </m:r>
                      </m:e>
                      <m:sup>
                        <m:r>
                          <a:rPr lang="en-US" sz="160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en-US" sz="1600" i="1" smtClean="0">
                        <a:solidFill>
                          <a:srgbClr val="C00000"/>
                        </a:solidFill>
                        <a:latin typeface="Cambria Math"/>
                      </a:rPr>
                      <m:t>=</m:t>
                    </m:r>
                    <m:r>
                      <a:rPr lang="en-US" sz="1600" i="1" smtClean="0">
                        <a:solidFill>
                          <a:srgbClr val="C00000"/>
                        </a:solidFill>
                        <a:latin typeface="Cambria Math"/>
                      </a:rPr>
                      <m:t>𝑖</m:t>
                    </m:r>
                    <m:r>
                      <a:rPr lang="en-US" sz="1600" i="1" smtClean="0">
                        <a:solidFill>
                          <a:srgbClr val="C00000"/>
                        </a:solidFill>
                        <a:latin typeface="Cambria Math"/>
                      </a:rPr>
                      <m:t>∧</m:t>
                    </m:r>
                    <m:sSubSup>
                      <m:sSubSupPr>
                        <m:ctrlPr>
                          <a:rPr lang="en-US" sz="16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6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6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en-US" sz="16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  <m:r>
                      <a:rPr lang="en-US" sz="1600" i="1" smtClean="0">
                        <a:solidFill>
                          <a:srgbClr val="C00000"/>
                        </a:solidFill>
                        <a:latin typeface="Cambria Math"/>
                      </a:rPr>
                      <m:t>=</m:t>
                    </m:r>
                    <m:r>
                      <a:rPr lang="en-US" sz="16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0</m:t>
                    </m:r>
                    <m:r>
                      <a:rPr lang="en-US" sz="1600" i="1" smtClean="0">
                        <a:solidFill>
                          <a:srgbClr val="C00000"/>
                        </a:solidFill>
                        <a:latin typeface="Cambria Math"/>
                      </a:rPr>
                      <m:t> </m:t>
                    </m:r>
                  </m:oMath>
                </a14:m>
                <a:endParaRPr lang="en-US" sz="16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1872" y="6248400"/>
                <a:ext cx="2894014" cy="338747"/>
              </a:xfrm>
              <a:prstGeom prst="rect">
                <a:avLst/>
              </a:prstGeom>
              <a:blipFill rotWithShape="0">
                <a:blip r:embed="rId7"/>
                <a:stretch>
                  <a:fillRect l="-1266" t="-5357" b="-214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4876800" y="1273076"/>
                <a:ext cx="4114800" cy="1754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tabLst>
                    <a:tab pos="1033463" algn="l"/>
                  </a:tabLst>
                </a:pPr>
                <a:r>
                  <a:rPr lang="en-US" b="1" dirty="0" smtClean="0">
                    <a:solidFill>
                      <a:prstClr val="black"/>
                    </a:solidFill>
                  </a:rPr>
                  <a:t>Variables and Initial Conditions</a:t>
                </a:r>
              </a:p>
              <a:p>
                <a:pPr>
                  <a:tabLst>
                    <a:tab pos="1033463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𝑖</m:t>
                        </m:r>
                      </m:sub>
                    </m:sSub>
                    <m:r>
                      <a:rPr lang="en-US" i="1" smtClean="0">
                        <a:solidFill>
                          <a:prstClr val="black"/>
                        </a:solidFill>
                        <a:latin typeface="Cambria Math"/>
                      </a:rPr>
                      <m:t>=0</m:t>
                    </m:r>
                  </m:oMath>
                </a14:m>
                <a:r>
                  <a:rPr lang="en-US" dirty="0" smtClean="0">
                    <a:solidFill>
                      <a:prstClr val="black"/>
                    </a:solidFill>
                  </a:rPr>
                  <a:t>: 	real, continuous clock</a:t>
                </a:r>
              </a:p>
              <a:p>
                <a:pPr>
                  <a:tabLst>
                    <a:tab pos="1033463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𝑞</m:t>
                        </m:r>
                      </m:e>
                      <m:sub>
                        <m:r>
                          <a:rPr lang="en-US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𝑖</m:t>
                        </m:r>
                      </m:sub>
                    </m:sSub>
                    <m:r>
                      <a:rPr lang="en-US" i="1" smtClean="0">
                        <a:solidFill>
                          <a:prstClr val="black"/>
                        </a:solidFill>
                        <a:latin typeface="Cambria Math"/>
                      </a:rPr>
                      <m:t>=</m:t>
                    </m:r>
                    <m:r>
                      <a:rPr lang="en-US" i="1" smtClean="0">
                        <a:solidFill>
                          <a:prstClr val="black"/>
                        </a:solidFill>
                        <a:latin typeface="Cambria Math"/>
                      </a:rPr>
                      <m:t>𝑟𝑒𝑚</m:t>
                    </m:r>
                  </m:oMath>
                </a14:m>
                <a:r>
                  <a:rPr lang="en-US" dirty="0" smtClean="0">
                    <a:solidFill>
                      <a:prstClr val="black"/>
                    </a:solidFill>
                  </a:rPr>
                  <a:t>:	discrete location</a:t>
                </a:r>
              </a:p>
              <a:p>
                <a:pPr>
                  <a:tabLst>
                    <a:tab pos="1033463" algn="l"/>
                  </a:tabLst>
                </a:pPr>
                <a14:m>
                  <m:oMath xmlns:m="http://schemas.openxmlformats.org/officeDocument/2006/math">
                    <m:r>
                      <a:rPr lang="en-US" i="1" smtClean="0">
                        <a:solidFill>
                          <a:prstClr val="black"/>
                        </a:solidFill>
                        <a:latin typeface="Cambria Math"/>
                      </a:rPr>
                      <m:t>𝑔</m:t>
                    </m:r>
                    <m:r>
                      <a:rPr lang="en-US" i="1" smtClean="0">
                        <a:solidFill>
                          <a:prstClr val="black"/>
                        </a:solidFill>
                        <a:latin typeface="Cambria Math"/>
                      </a:rPr>
                      <m:t>=⊥</m:t>
                    </m:r>
                  </m:oMath>
                </a14:m>
                <a:r>
                  <a:rPr lang="en-US" dirty="0">
                    <a:solidFill>
                      <a:prstClr val="black"/>
                    </a:solidFill>
                  </a:rPr>
                  <a:t>: </a:t>
                </a:r>
                <a:r>
                  <a:rPr lang="en-US" dirty="0" smtClean="0">
                    <a:solidFill>
                      <a:prstClr val="black"/>
                    </a:solidFill>
                  </a:rPr>
                  <a:t>	id of last process to check</a:t>
                </a:r>
              </a:p>
              <a:p>
                <a:pPr>
                  <a:tabLst>
                    <a:tab pos="1033463" algn="l"/>
                  </a:tabLst>
                </a:pPr>
                <a:endParaRPr lang="en-US" dirty="0">
                  <a:solidFill>
                    <a:prstClr val="black"/>
                  </a:solidFill>
                </a:endParaRPr>
              </a:p>
              <a:p>
                <a:pPr>
                  <a:tabLst>
                    <a:tab pos="1033463" algn="l"/>
                  </a:tabLst>
                </a:pPr>
                <a:r>
                  <a:rPr lang="en-US" dirty="0" smtClean="0">
                    <a:solidFill>
                      <a:prstClr val="black"/>
                    </a:solidFill>
                  </a:rPr>
                  <a:t>Mutual exclusion </a:t>
                </a:r>
                <a:r>
                  <a:rPr lang="en-US" dirty="0" err="1" smtClean="0">
                    <a:solidFill>
                      <a:prstClr val="black"/>
                    </a:solidFill>
                  </a:rPr>
                  <a:t>iff</a:t>
                </a:r>
                <a:r>
                  <a:rPr lang="en-US" dirty="0" smtClean="0">
                    <a:solidFill>
                      <a:prstClr val="black"/>
                    </a:solidFill>
                  </a:rPr>
                  <a:t> A &lt; B</a:t>
                </a:r>
                <a:endParaRPr lang="en-US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6800" y="1273076"/>
                <a:ext cx="4114800" cy="1754326"/>
              </a:xfrm>
              <a:prstGeom prst="rect">
                <a:avLst/>
              </a:prstGeom>
              <a:blipFill rotWithShape="0">
                <a:blip r:embed="rId9"/>
                <a:stretch>
                  <a:fillRect l="-1185" t="-2083" b="-45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2465460" y="4611620"/>
                <a:ext cx="2438400" cy="5849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solidFill>
                      <a:srgbClr val="9BBB59">
                        <a:lumMod val="75000"/>
                      </a:srgbClr>
                    </a:solidFill>
                  </a:rPr>
                  <a:t>Guard: </a:t>
                </a:r>
                <a14:m>
                  <m:oMath xmlns:m="http://schemas.openxmlformats.org/officeDocument/2006/math">
                    <m:r>
                      <a:rPr lang="en-US" sz="1600" i="1" smtClean="0">
                        <a:solidFill>
                          <a:srgbClr val="9BBB59">
                            <a:lumMod val="75000"/>
                          </a:srgbClr>
                        </a:solidFill>
                        <a:latin typeface="Cambria Math"/>
                      </a:rPr>
                      <m:t>𝑔</m:t>
                    </m:r>
                    <m:r>
                      <a:rPr lang="en-US" sz="1600" i="1" smtClean="0">
                        <a:solidFill>
                          <a:srgbClr val="9BBB59">
                            <a:lumMod val="75000"/>
                          </a:srgbClr>
                        </a:solidFill>
                        <a:latin typeface="Cambria Math"/>
                      </a:rPr>
                      <m:t>≠</m:t>
                    </m:r>
                    <m:r>
                      <a:rPr lang="en-US" sz="1600" i="1" smtClean="0">
                        <a:solidFill>
                          <a:srgbClr val="9BBB59">
                            <a:lumMod val="75000"/>
                          </a:srgbClr>
                        </a:solidFill>
                        <a:latin typeface="Cambria Math"/>
                      </a:rPr>
                      <m:t>𝑖</m:t>
                    </m:r>
                    <m:r>
                      <a:rPr lang="en-US" sz="1600" i="1" smtClean="0">
                        <a:solidFill>
                          <a:srgbClr val="9BBB59">
                            <a:lumMod val="75000"/>
                          </a:srgbClr>
                        </a:solidFill>
                        <a:latin typeface="Cambria Math"/>
                      </a:rPr>
                      <m:t>∧</m:t>
                    </m:r>
                    <m:sSub>
                      <m:sSubPr>
                        <m:ctrlPr>
                          <a:rPr lang="en-US" sz="1600" i="1" smtClean="0">
                            <a:solidFill>
                              <a:srgbClr val="9BBB59">
                                <a:lumMod val="75000"/>
                              </a:srgb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 smtClean="0">
                            <a:solidFill>
                              <a:srgbClr val="9BBB59">
                                <a:lumMod val="75000"/>
                              </a:srgbClr>
                            </a:solidFill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sz="1600" i="1" smtClean="0">
                            <a:solidFill>
                              <a:srgbClr val="9BBB59">
                                <a:lumMod val="75000"/>
                              </a:srgbClr>
                            </a:solidFill>
                            <a:latin typeface="Cambria Math"/>
                          </a:rPr>
                          <m:t>𝑖</m:t>
                        </m:r>
                      </m:sub>
                    </m:sSub>
                    <m:r>
                      <a:rPr lang="en-US" sz="1600" i="1" smtClean="0">
                        <a:solidFill>
                          <a:srgbClr val="9BBB59">
                            <a:lumMod val="75000"/>
                          </a:srgbClr>
                        </a:solidFill>
                        <a:latin typeface="Cambria Math"/>
                      </a:rPr>
                      <m:t>≥</m:t>
                    </m:r>
                    <m:r>
                      <a:rPr lang="en-US" sz="1600" b="0" i="1" smtClean="0">
                        <a:solidFill>
                          <a:srgbClr val="9BBB59">
                            <a:lumMod val="75000"/>
                          </a:srgbClr>
                        </a:solidFill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endParaRPr lang="en-US" sz="1600" dirty="0" smtClean="0">
                  <a:solidFill>
                    <a:srgbClr val="9BBB59">
                      <a:lumMod val="75000"/>
                    </a:srgbClr>
                  </a:solidFill>
                </a:endParaRPr>
              </a:p>
              <a:p>
                <a:r>
                  <a:rPr lang="en-US" sz="1600" dirty="0" smtClean="0">
                    <a:solidFill>
                      <a:srgbClr val="C00000"/>
                    </a:solidFill>
                  </a:rPr>
                  <a:t>Reset: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6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6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60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𝑖</m:t>
                        </m:r>
                      </m:sub>
                      <m:sup>
                        <m:r>
                          <a:rPr lang="en-US" sz="160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 i="1" smtClean="0">
                        <a:solidFill>
                          <a:srgbClr val="C00000"/>
                        </a:solidFill>
                        <a:latin typeface="Cambria Math"/>
                      </a:rPr>
                      <m:t>=0</m:t>
                    </m:r>
                  </m:oMath>
                </a14:m>
                <a:endParaRPr lang="en-US" sz="16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65460" y="4611620"/>
                <a:ext cx="2438400" cy="584968"/>
              </a:xfrm>
              <a:prstGeom prst="rect">
                <a:avLst/>
              </a:prstGeom>
              <a:blipFill rotWithShape="0">
                <a:blip r:embed="rId10"/>
                <a:stretch>
                  <a:fillRect l="-1250" t="-2083" b="-1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Oval 15"/>
              <p:cNvSpPr/>
              <p:nvPr/>
            </p:nvSpPr>
            <p:spPr>
              <a:xfrm>
                <a:off x="5725886" y="3962400"/>
                <a:ext cx="2590800" cy="1143000"/>
              </a:xfrm>
              <a:prstGeom prst="ellipse">
                <a:avLst/>
              </a:prstGeom>
              <a:noFill/>
              <a:ln w="317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prstClr val="black"/>
                    </a:solidFill>
                  </a:rPr>
                  <a:t>cs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en-US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a:rPr lang="en-US" i="1" dirty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i="1" dirty="0">
                          <a:solidFill>
                            <a:srgbClr val="C00000"/>
                          </a:solidFill>
                          <a:latin typeface="Cambria Math"/>
                        </a:rPr>
                        <m:t>=</m:t>
                      </m:r>
                      <m:r>
                        <a:rPr lang="en-US" b="0" i="1" dirty="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dirty="0" smtClean="0">
                  <a:solidFill>
                    <a:srgbClr val="C00000"/>
                  </a:solidFill>
                </a:endParaRPr>
              </a:p>
              <a:p>
                <a:pPr algn="ctr"/>
                <a:r>
                  <a:rPr lang="en-US" dirty="0" err="1" smtClean="0">
                    <a:solidFill>
                      <a:srgbClr val="8064A2">
                        <a:lumMod val="75000"/>
                      </a:srgbClr>
                    </a:solidFill>
                  </a:rPr>
                  <a:t>Inv</a:t>
                </a:r>
                <a:r>
                  <a:rPr lang="en-US" dirty="0">
                    <a:solidFill>
                      <a:srgbClr val="8064A2">
                        <a:lumMod val="75000"/>
                      </a:srgbClr>
                    </a:solidFill>
                  </a:rPr>
                  <a:t>: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8064A2">
                            <a:lumMod val="75000"/>
                          </a:srgbClr>
                        </a:solidFill>
                        <a:latin typeface="Cambria Math"/>
                      </a:rPr>
                      <m:t>⊤</m:t>
                    </m:r>
                  </m:oMath>
                </a14:m>
                <a:endParaRPr lang="en-US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16" name="Oval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5886" y="3962400"/>
                <a:ext cx="2590800" cy="1143000"/>
              </a:xfrm>
              <a:prstGeom prst="ellipse">
                <a:avLst/>
              </a:prstGeom>
              <a:blipFill rotWithShape="0">
                <a:blip r:embed="rId11"/>
                <a:stretch>
                  <a:fillRect/>
                </a:stretch>
              </a:blipFill>
              <a:ln w="31750"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7" name="Curved Connector 56"/>
          <p:cNvCxnSpPr>
            <a:stCxn id="7" idx="2"/>
            <a:endCxn id="4" idx="2"/>
          </p:cNvCxnSpPr>
          <p:nvPr/>
        </p:nvCxnSpPr>
        <p:spPr>
          <a:xfrm rot="10800000" flipV="1">
            <a:off x="228598" y="2628900"/>
            <a:ext cx="2" cy="3581400"/>
          </a:xfrm>
          <a:prstGeom prst="curvedConnector3">
            <a:avLst>
              <a:gd name="adj1" fmla="val -2147483647"/>
            </a:avLst>
          </a:prstGeom>
          <a:ln w="444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>
            <a:stCxn id="6" idx="6"/>
            <a:endCxn id="16" idx="6"/>
          </p:cNvCxnSpPr>
          <p:nvPr/>
        </p:nvCxnSpPr>
        <p:spPr>
          <a:xfrm flipV="1">
            <a:off x="8305800" y="4533900"/>
            <a:ext cx="10886" cy="1676400"/>
          </a:xfrm>
          <a:prstGeom prst="straightConnector1">
            <a:avLst/>
          </a:prstGeom>
          <a:ln w="444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6" name="TextBox 65"/>
              <p:cNvSpPr txBox="1"/>
              <p:nvPr/>
            </p:nvSpPr>
            <p:spPr>
              <a:xfrm>
                <a:off x="6151705" y="5098666"/>
                <a:ext cx="2590800" cy="5849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solidFill>
                      <a:srgbClr val="9BBB59">
                        <a:lumMod val="75000"/>
                      </a:srgbClr>
                    </a:solidFill>
                  </a:rPr>
                  <a:t>Guard:</a:t>
                </a:r>
                <a14:m>
                  <m:oMath xmlns:m="http://schemas.openxmlformats.org/officeDocument/2006/math">
                    <m:r>
                      <a:rPr lang="en-US" sz="1600" i="1">
                        <a:solidFill>
                          <a:srgbClr val="9BBB59">
                            <a:lumMod val="75000"/>
                          </a:srgbClr>
                        </a:solidFill>
                        <a:latin typeface="Cambria Math"/>
                      </a:rPr>
                      <m:t>𝑔</m:t>
                    </m:r>
                    <m:r>
                      <a:rPr lang="en-US" sz="1600" i="1">
                        <a:solidFill>
                          <a:srgbClr val="9BBB59">
                            <a:lumMod val="75000"/>
                          </a:srgbClr>
                        </a:solidFill>
                        <a:latin typeface="Cambria Math"/>
                      </a:rPr>
                      <m:t>=</m:t>
                    </m:r>
                    <m:r>
                      <a:rPr lang="en-US" sz="1600" i="1" smtClean="0">
                        <a:solidFill>
                          <a:srgbClr val="9BBB59">
                            <a:lumMod val="75000"/>
                          </a:srgbClr>
                        </a:solidFill>
                        <a:latin typeface="Cambria Math"/>
                      </a:rPr>
                      <m:t>𝑖</m:t>
                    </m:r>
                    <m:r>
                      <a:rPr lang="en-US" sz="1600" i="1" smtClean="0">
                        <a:solidFill>
                          <a:srgbClr val="9BBB59">
                            <a:lumMod val="75000"/>
                          </a:srgbClr>
                        </a:solidFill>
                        <a:latin typeface="Cambria Math"/>
                      </a:rPr>
                      <m:t>∧</m:t>
                    </m:r>
                    <m:sSub>
                      <m:sSubPr>
                        <m:ctrlPr>
                          <a:rPr lang="en-US" sz="1600" i="1" smtClean="0">
                            <a:solidFill>
                              <a:srgbClr val="9BBB59">
                                <a:lumMod val="75000"/>
                              </a:srgb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 smtClean="0">
                            <a:solidFill>
                              <a:srgbClr val="9BBB59">
                                <a:lumMod val="75000"/>
                              </a:srgbClr>
                            </a:solidFill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sz="1600" i="1" smtClean="0">
                            <a:solidFill>
                              <a:srgbClr val="9BBB59">
                                <a:lumMod val="75000"/>
                              </a:srgbClr>
                            </a:solidFill>
                            <a:latin typeface="Cambria Math"/>
                          </a:rPr>
                          <m:t>𝑖</m:t>
                        </m:r>
                      </m:sub>
                    </m:sSub>
                    <m:r>
                      <a:rPr lang="en-US" sz="1600" i="1" smtClean="0">
                        <a:solidFill>
                          <a:srgbClr val="9BBB59">
                            <a:lumMod val="75000"/>
                          </a:srgbClr>
                        </a:solidFill>
                        <a:latin typeface="Cambria Math"/>
                      </a:rPr>
                      <m:t>≥</m:t>
                    </m:r>
                    <m:r>
                      <a:rPr lang="en-US" sz="1600" b="0" i="1" smtClean="0">
                        <a:solidFill>
                          <a:srgbClr val="9BBB59">
                            <a:lumMod val="75000"/>
                          </a:srgbClr>
                        </a:solidFill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endParaRPr lang="en-US" sz="1600" b="0" dirty="0" smtClean="0">
                  <a:solidFill>
                    <a:srgbClr val="9BBB59">
                      <a:lumMod val="75000"/>
                    </a:srgbClr>
                  </a:solidFill>
                </a:endParaRPr>
              </a:p>
              <a:p>
                <a:r>
                  <a:rPr lang="en-US" sz="1600" dirty="0">
                    <a:solidFill>
                      <a:srgbClr val="C00000"/>
                    </a:solidFill>
                  </a:rPr>
                  <a:t>Reset: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6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600" i="1">
                            <a:solidFill>
                              <a:srgbClr val="C00000"/>
                            </a:solidFill>
                            <a:latin typeface="Cambria Math"/>
                          </a:rPr>
                          <m:t>𝑖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C00000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 i="1">
                        <a:solidFill>
                          <a:srgbClr val="C00000"/>
                        </a:solidFill>
                        <a:latin typeface="Cambria Math"/>
                      </a:rPr>
                      <m:t>=0</m:t>
                    </m:r>
                  </m:oMath>
                </a14:m>
                <a:endParaRPr lang="en-US" sz="16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66" name="TextBox 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1705" y="5098666"/>
                <a:ext cx="2590800" cy="584968"/>
              </a:xfrm>
              <a:prstGeom prst="rect">
                <a:avLst/>
              </a:prstGeom>
              <a:blipFill rotWithShape="0">
                <a:blip r:embed="rId12"/>
                <a:stretch>
                  <a:fillRect l="-1176" t="-3125" b="-1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8" name="Straight Arrow Connector 67"/>
          <p:cNvCxnSpPr>
            <a:stCxn id="16" idx="2"/>
            <a:endCxn id="7" idx="6"/>
          </p:cNvCxnSpPr>
          <p:nvPr/>
        </p:nvCxnSpPr>
        <p:spPr>
          <a:xfrm flipH="1" flipV="1">
            <a:off x="2819400" y="2628900"/>
            <a:ext cx="2906486" cy="1905000"/>
          </a:xfrm>
          <a:prstGeom prst="straightConnector1">
            <a:avLst/>
          </a:prstGeom>
          <a:ln w="444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1" name="TextBox 70"/>
              <p:cNvSpPr txBox="1"/>
              <p:nvPr/>
            </p:nvSpPr>
            <p:spPr>
              <a:xfrm>
                <a:off x="4256400" y="3224002"/>
                <a:ext cx="1371600" cy="3387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solidFill>
                      <a:srgbClr val="C00000"/>
                    </a:solidFill>
                  </a:rPr>
                  <a:t>Reset: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6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60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𝑔</m:t>
                        </m:r>
                      </m:e>
                      <m:sup>
                        <m:r>
                          <a:rPr lang="en-US" sz="160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en-US" sz="1600" i="1" smtClean="0">
                        <a:solidFill>
                          <a:srgbClr val="C00000"/>
                        </a:solidFill>
                        <a:latin typeface="Cambria Math"/>
                      </a:rPr>
                      <m:t>=0</m:t>
                    </m:r>
                  </m:oMath>
                </a14:m>
                <a:endParaRPr lang="en-US" sz="16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71" name="TextBox 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6400" y="3224002"/>
                <a:ext cx="1371600" cy="338747"/>
              </a:xfrm>
              <a:prstGeom prst="rect">
                <a:avLst/>
              </a:prstGeom>
              <a:blipFill rotWithShape="0">
                <a:blip r:embed="rId13"/>
                <a:stretch>
                  <a:fillRect l="-2222" t="-5455" b="-2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152399" y="933863"/>
                <a:ext cx="199801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Bad States (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¬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𝑃</m:t>
                    </m:r>
                  </m:oMath>
                </a14:m>
                <a:r>
                  <a:rPr lang="en-US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):</a:t>
                </a:r>
                <a:endParaRPr 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399" y="933863"/>
                <a:ext cx="1998017" cy="400110"/>
              </a:xfrm>
              <a:prstGeom prst="rect">
                <a:avLst/>
              </a:prstGeom>
              <a:blipFill rotWithShape="0">
                <a:blip r:embed="rId14"/>
                <a:stretch>
                  <a:fillRect l="-3049" t="-7576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AutoShape 31"/>
          <p:cNvSpPr>
            <a:spLocks noChangeArrowheads="1"/>
          </p:cNvSpPr>
          <p:nvPr/>
        </p:nvSpPr>
        <p:spPr bwMode="auto">
          <a:xfrm>
            <a:off x="2109924" y="922753"/>
            <a:ext cx="2519384" cy="360362"/>
          </a:xfrm>
          <a:prstGeom prst="wedgeRectCallout">
            <a:avLst>
              <a:gd name="adj1" fmla="val -65058"/>
              <a:gd name="adj2" fmla="val 116958"/>
            </a:avLst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Number of processes</a:t>
            </a:r>
            <a:endParaRPr lang="en-US" baseline="-250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146126" y="1568865"/>
                <a:ext cx="4346639" cy="29931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∃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𝑗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∈</m:t>
                      </m:r>
                      <m:d>
                        <m:dPr>
                          <m:begChr m:val="{"/>
                          <m:endChr m:val="}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1,…,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| 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𝑗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∧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𝑐𝑠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∧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𝑐𝑠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126" y="1568865"/>
                <a:ext cx="4346639" cy="299313"/>
              </a:xfrm>
              <a:prstGeom prst="rect">
                <a:avLst/>
              </a:prstGeom>
              <a:blipFill rotWithShape="0">
                <a:blip r:embed="rId15"/>
                <a:stretch>
                  <a:fillRect l="-701" r="-1543" b="-265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23930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8" grpId="0"/>
      <p:bldP spid="66" grpId="0"/>
      <p:bldP spid="71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773" y="0"/>
            <a:ext cx="8672052" cy="1325563"/>
          </a:xfrm>
        </p:spPr>
        <p:txBody>
          <a:bodyPr/>
          <a:lstStyle/>
          <a:p>
            <a:r>
              <a:rPr lang="en-US" dirty="0" smtClean="0"/>
              <a:t>Evaluation – Fischer – Runtime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87</a:t>
            </a:fld>
            <a:endParaRPr lang="en-US" dirty="0"/>
          </a:p>
        </p:txBody>
      </p:sp>
      <p:pic>
        <p:nvPicPr>
          <p:cNvPr id="8194" name="Picture 2" descr="E:\CFV'15\Image\fig4_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51618" b="13240"/>
          <a:stretch/>
        </p:blipFill>
        <p:spPr bwMode="auto">
          <a:xfrm>
            <a:off x="246101" y="1008019"/>
            <a:ext cx="5584125" cy="317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E:\CFV'15\Image\fig4_2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13" b="8869"/>
          <a:stretch/>
        </p:blipFill>
        <p:spPr bwMode="auto">
          <a:xfrm>
            <a:off x="98319" y="2163030"/>
            <a:ext cx="8971174" cy="3676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E:\CFV'15\Image\fig4_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28" t="1822"/>
          <a:stretch/>
        </p:blipFill>
        <p:spPr bwMode="auto">
          <a:xfrm>
            <a:off x="246100" y="1345770"/>
            <a:ext cx="5530385" cy="333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9032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773" y="0"/>
            <a:ext cx="8672052" cy="1325563"/>
          </a:xfrm>
        </p:spPr>
        <p:txBody>
          <a:bodyPr/>
          <a:lstStyle/>
          <a:p>
            <a:r>
              <a:rPr lang="en-US" dirty="0"/>
              <a:t>Evaluation – Fischer – Runtime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88</a:t>
            </a:fld>
            <a:endParaRPr lang="en-US" dirty="0"/>
          </a:p>
        </p:txBody>
      </p:sp>
      <p:pic>
        <p:nvPicPr>
          <p:cNvPr id="8194" name="Picture 2" descr="E:\CFV'15\Image\fig4_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51618" b="13240"/>
          <a:stretch/>
        </p:blipFill>
        <p:spPr bwMode="auto">
          <a:xfrm>
            <a:off x="246101" y="1008019"/>
            <a:ext cx="5584125" cy="317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E:\CFV'15\Image\fig4_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28" t="1822"/>
          <a:stretch/>
        </p:blipFill>
        <p:spPr bwMode="auto">
          <a:xfrm>
            <a:off x="246100" y="1345770"/>
            <a:ext cx="5530385" cy="333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E:\CFV'15\Image\fig4_2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97" b="8869"/>
          <a:stretch/>
        </p:blipFill>
        <p:spPr bwMode="auto">
          <a:xfrm>
            <a:off x="183963" y="2245020"/>
            <a:ext cx="8799888" cy="3512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3141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773" y="0"/>
            <a:ext cx="8672052" cy="1325563"/>
          </a:xfrm>
        </p:spPr>
        <p:txBody>
          <a:bodyPr/>
          <a:lstStyle/>
          <a:p>
            <a:r>
              <a:rPr lang="en-US" dirty="0"/>
              <a:t>Evaluation – Fischer – </a:t>
            </a:r>
            <a:r>
              <a:rPr lang="en-US" dirty="0" smtClean="0"/>
              <a:t>Memory Usage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89</a:t>
            </a:fld>
            <a:endParaRPr lang="en-US" dirty="0"/>
          </a:p>
        </p:txBody>
      </p:sp>
      <p:pic>
        <p:nvPicPr>
          <p:cNvPr id="8194" name="Picture 2" descr="E:\CFV'15\Image\fig4_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51618" b="13240"/>
          <a:stretch/>
        </p:blipFill>
        <p:spPr bwMode="auto">
          <a:xfrm>
            <a:off x="246101" y="1008019"/>
            <a:ext cx="5584125" cy="317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E:\CFV'15\Image\fig4_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28" t="1822"/>
          <a:stretch/>
        </p:blipFill>
        <p:spPr bwMode="auto">
          <a:xfrm>
            <a:off x="246100" y="1345770"/>
            <a:ext cx="5530385" cy="333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E:\CFV'15\Image\fig5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157" b="8208"/>
          <a:stretch/>
        </p:blipFill>
        <p:spPr bwMode="auto">
          <a:xfrm>
            <a:off x="10428" y="2207183"/>
            <a:ext cx="9146956" cy="3588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6848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smtClean="0"/>
              <a:t>Code Generation from Hybrid Automata Translated to Simulink/Stateflow</a:t>
            </a:r>
            <a:endParaRPr lang="en-US" sz="3600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5447" y="2884699"/>
            <a:ext cx="4662805" cy="3519805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46" y="2836546"/>
            <a:ext cx="4662805" cy="351980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48823" y="2040939"/>
            <a:ext cx="33464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Buck converter: hardware in the loop simulation</a:t>
            </a:r>
            <a:endParaRPr 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4883119" y="1965820"/>
            <a:ext cx="435568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Buck </a:t>
            </a:r>
            <a:r>
              <a:rPr lang="en-US" sz="2000" dirty="0" smtClean="0"/>
              <a:t>converter</a:t>
            </a:r>
            <a:r>
              <a:rPr lang="en-US" dirty="0" smtClean="0"/>
              <a:t>: </a:t>
            </a:r>
            <a:r>
              <a:rPr lang="en-US" dirty="0" smtClean="0"/>
              <a:t>controller executed on </a:t>
            </a:r>
            <a:br>
              <a:rPr lang="en-US" dirty="0" smtClean="0"/>
            </a:br>
            <a:r>
              <a:rPr lang="en-US" dirty="0" err="1" smtClean="0"/>
              <a:t>dSpace</a:t>
            </a:r>
            <a:r>
              <a:rPr lang="en-US" dirty="0" smtClean="0"/>
              <a:t> hardware with actual buck converter</a:t>
            </a:r>
            <a:br>
              <a:rPr lang="en-US" dirty="0" smtClean="0"/>
            </a:br>
            <a:r>
              <a:rPr lang="en-US" dirty="0" smtClean="0"/>
              <a:t>plant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8759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773" y="0"/>
            <a:ext cx="8672052" cy="1325563"/>
          </a:xfrm>
        </p:spPr>
        <p:txBody>
          <a:bodyPr/>
          <a:lstStyle/>
          <a:p>
            <a:r>
              <a:rPr lang="en-US" dirty="0"/>
              <a:t>Evaluation – Fischer – Memory Usage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90</a:t>
            </a:fld>
            <a:endParaRPr lang="en-US" dirty="0"/>
          </a:p>
        </p:txBody>
      </p:sp>
      <p:pic>
        <p:nvPicPr>
          <p:cNvPr id="8194" name="Picture 2" descr="E:\CFV'15\Image\fig4_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51618" b="13240"/>
          <a:stretch/>
        </p:blipFill>
        <p:spPr bwMode="auto">
          <a:xfrm>
            <a:off x="246101" y="1008019"/>
            <a:ext cx="5584125" cy="317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E:\CFV'15\Image\fig4_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28" t="1822"/>
          <a:stretch/>
        </p:blipFill>
        <p:spPr bwMode="auto">
          <a:xfrm>
            <a:off x="246100" y="1345770"/>
            <a:ext cx="5530385" cy="333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E:\CFV'15\Image\fig5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55" b="8208"/>
          <a:stretch/>
        </p:blipFill>
        <p:spPr bwMode="auto">
          <a:xfrm>
            <a:off x="31234" y="2226101"/>
            <a:ext cx="9105344" cy="3550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6612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Lynch-</a:t>
            </a:r>
            <a:r>
              <a:rPr lang="en-US" dirty="0" err="1" smtClean="0"/>
              <a:t>Shavit</a:t>
            </a:r>
            <a:r>
              <a:rPr lang="en-US" dirty="0" smtClean="0"/>
              <a:t> Mutual Exclusion Protocol (Unsafe)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91</a:t>
            </a:fld>
            <a:endParaRPr lang="en-US" dirty="0"/>
          </a:p>
        </p:txBody>
      </p:sp>
      <p:pic>
        <p:nvPicPr>
          <p:cNvPr id="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50" y="2218399"/>
            <a:ext cx="8672513" cy="3565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0340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7773" y="1825624"/>
            <a:ext cx="8672052" cy="4800363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Exploit network structure for distributed CPS modeled as networks of hybrid automata (e.g., Johnson and Mitra, FORMATS 2014)</a:t>
            </a:r>
          </a:p>
          <a:p>
            <a:endParaRPr lang="en-US" dirty="0"/>
          </a:p>
          <a:p>
            <a:r>
              <a:rPr lang="en-US" dirty="0" smtClean="0"/>
              <a:t>Check inductive invariance conditions and use k-induction</a:t>
            </a:r>
          </a:p>
          <a:p>
            <a:endParaRPr lang="en-US" dirty="0"/>
          </a:p>
          <a:p>
            <a:r>
              <a:rPr lang="en-US" dirty="0" smtClean="0"/>
              <a:t>Broader classes of specifications (temporal operators)</a:t>
            </a:r>
          </a:p>
          <a:p>
            <a:endParaRPr lang="en-US" dirty="0"/>
          </a:p>
          <a:p>
            <a:r>
              <a:rPr lang="en-US" dirty="0" smtClean="0"/>
              <a:t>Evaluation to alternative approaches, such as UPPAAL</a:t>
            </a:r>
          </a:p>
          <a:p>
            <a:endParaRPr lang="en-US" dirty="0"/>
          </a:p>
          <a:p>
            <a:r>
              <a:rPr lang="en-US" dirty="0" smtClean="0"/>
              <a:t>More general continuous dynamics (linear, nonlinear)</a:t>
            </a:r>
          </a:p>
          <a:p>
            <a:endParaRPr lang="en-US" dirty="0"/>
          </a:p>
          <a:p>
            <a:r>
              <a:rPr lang="en-US" dirty="0" smtClean="0"/>
              <a:t>Enhancements in HyST for transition relation manipulation</a:t>
            </a:r>
          </a:p>
          <a:p>
            <a:endParaRPr lang="en-US" dirty="0"/>
          </a:p>
          <a:p>
            <a:r>
              <a:rPr lang="en-US" dirty="0" smtClean="0"/>
              <a:t>Additional timed protocol and CPS case studies (SATS air traffic control)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694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7773" y="1825624"/>
            <a:ext cx="8672052" cy="5032375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QBMC, a new SMT-based technique that encodes, in a quantified form, the BMC problem for rectangular hybrid automata</a:t>
            </a:r>
          </a:p>
          <a:p>
            <a:pPr lvl="1"/>
            <a:r>
              <a:rPr lang="en-US" dirty="0" smtClean="0"/>
              <a:t>Encompasses problem for timed automata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Implemented in publicly available HyST tool</a:t>
            </a:r>
          </a:p>
          <a:p>
            <a:endParaRPr lang="en-US" dirty="0" smtClean="0"/>
          </a:p>
          <a:p>
            <a:r>
              <a:rPr lang="en-US" dirty="0" smtClean="0"/>
              <a:t>QBMC can solve the BMC problem for typical benchmarks such as Fischer and Lynch-</a:t>
            </a:r>
            <a:r>
              <a:rPr lang="en-US" dirty="0" err="1" smtClean="0"/>
              <a:t>Shavit</a:t>
            </a:r>
            <a:r>
              <a:rPr lang="en-US" dirty="0" smtClean="0"/>
              <a:t> mutual exclusion protocols</a:t>
            </a:r>
          </a:p>
          <a:p>
            <a:pPr lvl="1"/>
            <a:r>
              <a:rPr lang="en-US" dirty="0" smtClean="0"/>
              <a:t>Requires less memory usage compared to stated of the art quantifier-free BMC tools such as dReach and </a:t>
            </a:r>
            <a:r>
              <a:rPr lang="en-US" dirty="0" err="1" smtClean="0"/>
              <a:t>HyComp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93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0289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94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pic>
        <p:nvPicPr>
          <p:cNvPr id="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8650" y="1602360"/>
            <a:ext cx="7886700" cy="4626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4947855" y="584"/>
            <a:ext cx="3858258" cy="2314137"/>
            <a:chOff x="4657092" y="4273948"/>
            <a:chExt cx="3858258" cy="231413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Rounded Rectangle 7"/>
                <p:cNvSpPr/>
                <p:nvPr/>
              </p:nvSpPr>
              <p:spPr>
                <a:xfrm>
                  <a:off x="4767679" y="5078757"/>
                  <a:ext cx="1537595" cy="988729"/>
                </a:xfrm>
                <a:prstGeom prst="roundRect">
                  <a:avLst/>
                </a:prstGeom>
                <a:solidFill>
                  <a:schemeClr val="accent2"/>
                </a:solidFill>
                <a:ln w="254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L</a:t>
                  </a:r>
                  <a:r>
                    <a:rPr lang="en-US" sz="2000" b="1" baseline="-25000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</a:t>
                  </a:r>
                </a:p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≤5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  <a:p>
                  <a14:m>
                    <m:oMath xmlns:m="http://schemas.openxmlformats.org/officeDocument/2006/math">
                      <m:acc>
                        <m:accPr>
                          <m:chr m:val="̇"/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accPr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</m:acc>
                      <m:r>
                        <a:rPr lang="en-US" sz="20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∈</m:t>
                      </m:r>
                    </m:oMath>
                  </a14:m>
                  <a:r>
                    <a:rPr lang="en-US" sz="2000" dirty="0" smtClean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20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[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]</m:t>
                      </m:r>
                    </m:oMath>
                  </a14:m>
                  <a:r>
                    <a:rPr lang="en-US" sz="2000" b="0" dirty="0" smtClean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endParaRPr lang="en-US" sz="2000" b="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</p:txBody>
            </p:sp>
          </mc:Choice>
          <mc:Fallback xmlns="">
            <p:sp>
              <p:nvSpPr>
                <p:cNvPr id="7" name="Rounded Rectangle 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67679" y="5078757"/>
                  <a:ext cx="1537595" cy="988729"/>
                </a:xfrm>
                <a:prstGeom prst="roundRect">
                  <a:avLst/>
                </a:prstGeom>
                <a:blipFill rotWithShape="0">
                  <a:blip r:embed="rId3"/>
                  <a:stretch>
                    <a:fillRect t="-3012" b="-7229"/>
                  </a:stretch>
                </a:blipFill>
                <a:ln w="254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Rounded Rectangle 8"/>
                <p:cNvSpPr/>
                <p:nvPr/>
              </p:nvSpPr>
              <p:spPr>
                <a:xfrm>
                  <a:off x="6977755" y="5060510"/>
                  <a:ext cx="1537595" cy="988729"/>
                </a:xfrm>
                <a:prstGeom prst="roundRect">
                  <a:avLst/>
                </a:prstGeom>
                <a:solidFill>
                  <a:schemeClr val="accent6"/>
                </a:solidFill>
                <a:ln w="254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L</a:t>
                  </a:r>
                  <a:r>
                    <a:rPr lang="en-US" sz="2000" b="1" baseline="-25000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</a:t>
                  </a:r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≤10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  <a:p>
                  <a14:m>
                    <m:oMath xmlns:m="http://schemas.openxmlformats.org/officeDocument/2006/math">
                      <m:acc>
                        <m:accPr>
                          <m:chr m:val="̇"/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accPr>
                        <m:e>
                          <m:r>
                            <a:rPr lang="en-US" sz="2000" b="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</m:acc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∈</m:t>
                      </m:r>
                    </m:oMath>
                  </a14:m>
                  <a:r>
                    <a:rPr lang="en-US" sz="200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20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[</m:t>
                      </m:r>
                      <m:r>
                        <a:rPr lang="en-US" sz="20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en-US" sz="20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en-US" sz="20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en-US" sz="20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]</m:t>
                      </m:r>
                    </m:oMath>
                  </a14:m>
                  <a:r>
                    <a:rPr lang="en-US" sz="2000" b="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</a:p>
              </p:txBody>
            </p:sp>
          </mc:Choice>
          <mc:Fallback xmlns="">
            <p:sp>
              <p:nvSpPr>
                <p:cNvPr id="8" name="Rounded Rectangle 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77755" y="5060510"/>
                  <a:ext cx="1537595" cy="988729"/>
                </a:xfrm>
                <a:prstGeom prst="roundRect">
                  <a:avLst/>
                </a:prstGeom>
                <a:blipFill rotWithShape="0">
                  <a:blip r:embed="rId4"/>
                  <a:stretch>
                    <a:fillRect t="-3012" b="-7229"/>
                  </a:stretch>
                </a:blipFill>
                <a:ln w="254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0" name="Straight Arrow Connector 9"/>
            <p:cNvCxnSpPr/>
            <p:nvPr/>
          </p:nvCxnSpPr>
          <p:spPr>
            <a:xfrm>
              <a:off x="5240749" y="4786966"/>
              <a:ext cx="0" cy="291791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Box 10"/>
                <p:cNvSpPr txBox="1"/>
                <p:nvPr/>
              </p:nvSpPr>
              <p:spPr>
                <a:xfrm>
                  <a:off x="4657092" y="4439282"/>
                  <a:ext cx="1238259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sz="2000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≔</m:t>
                        </m:r>
                        <m:r>
                          <m:rPr>
                            <m:nor/>
                          </m:rPr>
                          <a:rPr lang="en-US" sz="2000" b="0" i="0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sz="2000" b="0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 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3" name="TextBox 1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57092" y="4439282"/>
                  <a:ext cx="1238259" cy="400110"/>
                </a:xfrm>
                <a:prstGeom prst="rect">
                  <a:avLst/>
                </a:prstGeom>
                <a:blipFill rotWithShape="0"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/>
                <p:cNvSpPr txBox="1"/>
                <p:nvPr/>
              </p:nvSpPr>
              <p:spPr>
                <a:xfrm>
                  <a:off x="5738137" y="6257416"/>
                  <a:ext cx="1993430" cy="33066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≥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10</m:t>
                        </m:r>
                        <m:r>
                          <a:rPr lang="en-US" sz="2000" b="0" i="0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 </m:t>
                        </m:r>
                        <m:r>
                          <a:rPr lang="en-US" sz="2000" b="1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; 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≔</m:t>
                        </m:r>
                        <m:r>
                          <m:rPr>
                            <m:nor/>
                          </m:rPr>
                          <a:rPr lang="en-US" sz="2000" b="0" i="0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sz="2000" b="0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 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1" name="TextBox 1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38137" y="6257416"/>
                  <a:ext cx="1993430" cy="330669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 b="-1818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Box 12"/>
                <p:cNvSpPr txBox="1"/>
                <p:nvPr/>
              </p:nvSpPr>
              <p:spPr>
                <a:xfrm>
                  <a:off x="5948766" y="4273948"/>
                  <a:ext cx="1412223" cy="33066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≥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2.5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5" name="TextBox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48766" y="4273948"/>
                  <a:ext cx="1412223" cy="330669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 b="-2037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4" name="Straight Arrow Connector 5"/>
            <p:cNvCxnSpPr>
              <a:stCxn id="8" idx="0"/>
              <a:endCxn id="9" idx="0"/>
            </p:cNvCxnSpPr>
            <p:nvPr/>
          </p:nvCxnSpPr>
          <p:spPr>
            <a:xfrm rot="5400000" flipH="1" flipV="1">
              <a:off x="6632392" y="3964596"/>
              <a:ext cx="18247" cy="2210076"/>
            </a:xfrm>
            <a:prstGeom prst="curvedConnector3">
              <a:avLst>
                <a:gd name="adj1" fmla="val 1352809"/>
              </a:avLst>
            </a:prstGeom>
            <a:ln w="222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6"/>
            <p:cNvCxnSpPr>
              <a:stCxn id="9" idx="2"/>
              <a:endCxn id="8" idx="2"/>
            </p:cNvCxnSpPr>
            <p:nvPr/>
          </p:nvCxnSpPr>
          <p:spPr>
            <a:xfrm rot="5400000">
              <a:off x="6632392" y="4953324"/>
              <a:ext cx="18247" cy="2210076"/>
            </a:xfrm>
            <a:prstGeom prst="curvedConnector3">
              <a:avLst>
                <a:gd name="adj1" fmla="val 1352809"/>
              </a:avLst>
            </a:prstGeom>
            <a:ln w="222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92744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Boolean Satisfiability (SAT)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77500" lnSpcReduction="20000"/>
              </a:bodyPr>
              <a:lstStyle/>
              <a:p>
                <a:r>
                  <a:rPr lang="en-US" dirty="0" smtClean="0"/>
                  <a:t>Given a Boolean </a:t>
                </a:r>
                <a:r>
                  <a:rPr lang="en-US" dirty="0"/>
                  <a:t>Formula in Conjunctive Normal </a:t>
                </a:r>
                <a:r>
                  <a:rPr lang="en-US" dirty="0" smtClean="0"/>
                  <a:t>Form (CNF)</a:t>
                </a:r>
              </a:p>
              <a:p>
                <a:endParaRPr lang="en-US" dirty="0"/>
              </a:p>
              <a:p>
                <a:r>
                  <a:rPr lang="en-US" dirty="0" smtClean="0"/>
                  <a:t>Is there </a:t>
                </a:r>
                <a:r>
                  <a:rPr lang="en-US" dirty="0"/>
                  <a:t>an assignment to Boolean variables that makes the formula T</a:t>
                </a:r>
                <a:r>
                  <a:rPr lang="en-US" dirty="0" smtClean="0"/>
                  <a:t>rue?</a:t>
                </a:r>
              </a:p>
              <a:p>
                <a:endParaRPr lang="en-US" dirty="0"/>
              </a:p>
              <a:p>
                <a:r>
                  <a:rPr lang="en-US" dirty="0" smtClean="0"/>
                  <a:t>Example: 	Ω(</a:t>
                </a:r>
                <a:r>
                  <a:rPr lang="en-US" altLang="zh-CN" dirty="0" smtClean="0"/>
                  <a:t>x1</a:t>
                </a:r>
                <a:r>
                  <a:rPr lang="en-US" dirty="0" smtClean="0"/>
                  <a:t>, </a:t>
                </a:r>
                <a:r>
                  <a:rPr lang="en-US" altLang="zh-CN" dirty="0" smtClean="0"/>
                  <a:t>x2</a:t>
                </a:r>
                <a:r>
                  <a:rPr lang="en-US" dirty="0" smtClean="0"/>
                  <a:t>, </a:t>
                </a:r>
                <a:r>
                  <a:rPr lang="en-US" altLang="zh-CN" dirty="0" smtClean="0"/>
                  <a:t>x3</a:t>
                </a:r>
                <a:r>
                  <a:rPr lang="en-US" dirty="0" smtClean="0"/>
                  <a:t>) </a:t>
                </a:r>
                <a14:m>
                  <m:oMath xmlns:m="http://schemas.openxmlformats.org/officeDocument/2006/math">
                    <m:r>
                      <a:rPr lang="en-US" altLang="zh-CN">
                        <a:latin typeface="Cambria Math" panose="02040503050406030204" pitchFamily="18" charset="0"/>
                      </a:rPr>
                      <m:t>≜</m:t>
                    </m:r>
                  </m:oMath>
                </a14:m>
                <a:r>
                  <a:rPr lang="en-US" altLang="zh-CN" dirty="0" smtClean="0"/>
                  <a:t> (x1 </a:t>
                </a:r>
                <a:r>
                  <a:rPr lang="en-US" altLang="zh-CN" dirty="0"/>
                  <a:t>∨</a:t>
                </a:r>
                <a:r>
                  <a:rPr lang="en-US" altLang="zh-CN" dirty="0" smtClean="0"/>
                  <a:t> x2) </a:t>
                </a:r>
                <a:r>
                  <a:rPr lang="en-US" altLang="zh-CN" dirty="0"/>
                  <a:t>∧ </a:t>
                </a:r>
                <a:r>
                  <a:rPr lang="en-US" altLang="zh-CN" dirty="0" smtClean="0"/>
                  <a:t>(</a:t>
                </a:r>
                <a:r>
                  <a:rPr lang="en-US" altLang="zh-CN" dirty="0"/>
                  <a:t>x1 ∨ </a:t>
                </a:r>
                <a:r>
                  <a:rPr lang="en-US" altLang="zh-CN" dirty="0" smtClean="0"/>
                  <a:t>¬x2  ∨ </a:t>
                </a:r>
                <a:r>
                  <a:rPr lang="en-US" altLang="zh-CN" dirty="0"/>
                  <a:t>¬</a:t>
                </a:r>
                <a:r>
                  <a:rPr lang="en-US" altLang="zh-CN" dirty="0" smtClean="0"/>
                  <a:t>x3) </a:t>
                </a:r>
                <a:r>
                  <a:rPr lang="en-US" altLang="zh-CN" dirty="0"/>
                  <a:t>∧ </a:t>
                </a:r>
                <a:r>
                  <a:rPr lang="en-US" altLang="zh-CN" dirty="0" smtClean="0"/>
                  <a:t>(¬x2 </a:t>
                </a:r>
                <a:r>
                  <a:rPr lang="en-US" altLang="zh-CN" dirty="0"/>
                  <a:t>∨</a:t>
                </a:r>
                <a:r>
                  <a:rPr lang="en-US" altLang="zh-CN" dirty="0" smtClean="0"/>
                  <a:t> x</a:t>
                </a:r>
                <a:r>
                  <a:rPr lang="en-US" altLang="zh-CN" dirty="0"/>
                  <a:t>3</a:t>
                </a:r>
                <a:r>
                  <a:rPr lang="en-US" altLang="zh-CN" dirty="0" smtClean="0"/>
                  <a:t>)</a:t>
                </a:r>
              </a:p>
              <a:p>
                <a:r>
                  <a:rPr lang="en-US" altLang="zh-CN" dirty="0"/>
                  <a:t>	</a:t>
                </a:r>
                <a:r>
                  <a:rPr lang="en-US" altLang="zh-CN" dirty="0" smtClean="0"/>
                  <a:t>	</a:t>
                </a:r>
                <a:r>
                  <a:rPr lang="en-US" dirty="0"/>
                  <a:t> </a:t>
                </a:r>
                <a:endParaRPr lang="en-US" dirty="0" smtClean="0"/>
              </a:p>
              <a:p>
                <a:r>
                  <a:rPr lang="en-US" dirty="0"/>
                  <a:t>	</a:t>
                </a:r>
                <a:r>
                  <a:rPr lang="en-US" dirty="0" smtClean="0"/>
                  <a:t>	A </a:t>
                </a:r>
                <a14:m>
                  <m:oMath xmlns:m="http://schemas.openxmlformats.org/officeDocument/2006/math">
                    <m:r>
                      <a:rPr lang="en-US" altLang="zh-CN">
                        <a:latin typeface="Cambria Math" panose="02040503050406030204" pitchFamily="18" charset="0"/>
                      </a:rPr>
                      <m:t>≜</m:t>
                    </m:r>
                  </m:oMath>
                </a14:m>
                <a:r>
                  <a:rPr lang="en-US" dirty="0" smtClean="0"/>
                  <a:t> {</a:t>
                </a:r>
                <a:r>
                  <a:rPr lang="en-US" altLang="zh-CN" dirty="0" smtClean="0"/>
                  <a:t>x1</a:t>
                </a:r>
                <a:r>
                  <a:rPr lang="en-US" dirty="0" smtClean="0"/>
                  <a:t>= 1, </a:t>
                </a:r>
                <a:r>
                  <a:rPr lang="en-US" altLang="zh-CN" dirty="0" smtClean="0"/>
                  <a:t>x2</a:t>
                </a:r>
                <a:r>
                  <a:rPr lang="en-US" dirty="0" smtClean="0"/>
                  <a:t> = 0, </a:t>
                </a:r>
                <a:r>
                  <a:rPr lang="en-US" altLang="zh-CN" dirty="0" smtClean="0"/>
                  <a:t>x3 </a:t>
                </a:r>
                <a:r>
                  <a:rPr lang="en-US" dirty="0" smtClean="0"/>
                  <a:t> = 1} is SAT assignment</a:t>
                </a:r>
              </a:p>
              <a:p>
                <a:endParaRPr lang="en-US" altLang="zh-CN" dirty="0"/>
              </a:p>
              <a:p>
                <a:r>
                  <a:rPr lang="en-US" dirty="0" smtClean="0"/>
                  <a:t>SAT solver: tool to find a SAT assignment</a:t>
                </a:r>
              </a:p>
              <a:p>
                <a:endParaRPr lang="en-US" dirty="0"/>
              </a:p>
              <a:p>
                <a:r>
                  <a:rPr lang="en-US" dirty="0"/>
                  <a:t>Satisfiability modulo theories (SMT</a:t>
                </a:r>
                <a:r>
                  <a:rPr lang="en-US" dirty="0" smtClean="0"/>
                  <a:t>) </a:t>
                </a:r>
                <a:r>
                  <a:rPr lang="en-US" dirty="0"/>
                  <a:t>: </a:t>
                </a:r>
                <a:r>
                  <a:rPr lang="en-US" dirty="0" smtClean="0"/>
                  <a:t>generalization </a:t>
                </a:r>
                <a:r>
                  <a:rPr lang="en-US" dirty="0"/>
                  <a:t>of </a:t>
                </a:r>
                <a:r>
                  <a:rPr lang="en-US" dirty="0" smtClean="0"/>
                  <a:t>SAT </a:t>
                </a:r>
                <a:r>
                  <a:rPr lang="en-US" dirty="0"/>
                  <a:t>with respect to combinations of background </a:t>
                </a:r>
                <a:r>
                  <a:rPr lang="en-US" dirty="0" smtClean="0"/>
                  <a:t>theories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3"/>
                <a:stretch>
                  <a:fillRect l="-850" t="-26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95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2200275" y="3305175"/>
            <a:ext cx="0" cy="381000"/>
          </a:xfrm>
          <a:prstGeom prst="straightConnector1">
            <a:avLst/>
          </a:prstGeom>
          <a:ln w="158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2057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8147050" cy="1325563"/>
          </a:xfrm>
        </p:spPr>
        <p:txBody>
          <a:bodyPr>
            <a:norm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SAT-Based Bounded Model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Checking(BMC)</a:t>
            </a: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96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Box 2"/>
              <p:cNvSpPr txBox="1">
                <a:spLocks noChangeArrowheads="1"/>
              </p:cNvSpPr>
              <p:nvPr/>
            </p:nvSpPr>
            <p:spPr bwMode="auto">
              <a:xfrm>
                <a:off x="574673" y="1271258"/>
                <a:ext cx="8550277" cy="388215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en-US" alt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reachable </a:t>
                </a:r>
                <a:r>
                  <a:rPr lang="en-US" alt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states in </a:t>
                </a:r>
                <a:r>
                  <a:rPr lang="en-US" altLang="en-US" sz="2400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</a:t>
                </a:r>
                <a:r>
                  <a:rPr lang="en-US" alt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steps are </a:t>
                </a:r>
                <a:r>
                  <a:rPr lang="en-US" alt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captured by:</a:t>
                </a:r>
              </a:p>
              <a:p>
                <a:endParaRPr lang="en-US" alt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4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Ω(k)</a:t>
                </a:r>
                <a:r>
                  <a:rPr lang="en-US" altLang="zh-CN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i="1" smtClean="0">
                        <a:latin typeface="Cambria Math"/>
                        <a:cs typeface="Times New Roman" panose="02020603050405020304" pitchFamily="18" charset="0"/>
                      </a:rPr>
                      <m:t>≜</m:t>
                    </m:r>
                  </m:oMath>
                </a14:m>
                <a:r>
                  <a:rPr lang="en-US" altLang="zh-CN" sz="2400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CN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(s</a:t>
                </a:r>
                <a:r>
                  <a:rPr lang="en-US" altLang="zh-CN" sz="28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∧ 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chemeClr val="tx1"/>
                        </a:solidFill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nary>
                      <m:naryPr>
                        <m:chr m:val="⋀"/>
                        <m:ctrlPr>
                          <a:rPr lang="en-US" altLang="zh-CN" sz="280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altLang="zh-CN" sz="2800" b="0" i="1" dirty="0" smtClean="0">
                            <a:solidFill>
                              <a:schemeClr val="tx1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altLang="zh-CN" sz="2800" b="0" i="1" dirty="0" smtClean="0">
                            <a:solidFill>
                              <a:schemeClr val="tx1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=0</m:t>
                        </m:r>
                      </m:sub>
                      <m:sup>
                        <m:r>
                          <a:rPr lang="en-US" altLang="zh-CN" sz="2800" b="0" i="1" dirty="0" smtClean="0">
                            <a:solidFill>
                              <a:schemeClr val="tx1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𝑘</m:t>
                        </m:r>
                        <m:r>
                          <a:rPr lang="en-US" altLang="zh-CN" sz="2800" b="0" i="1" dirty="0" smtClean="0">
                            <a:solidFill>
                              <a:schemeClr val="tx1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−1</m:t>
                        </m:r>
                      </m:sup>
                      <m:e>
                        <m:r>
                          <m:rPr>
                            <m:nor/>
                          </m:rPr>
                          <a:rPr lang="en-US" altLang="zh-CN" sz="2800" i="1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T</m:t>
                        </m:r>
                        <m:r>
                          <m:rPr>
                            <m:nor/>
                          </m:rPr>
                          <a:rPr lang="en-US" altLang="zh-CN" sz="2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zh-CN" sz="2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i</m:t>
                        </m:r>
                        <m:r>
                          <m:rPr>
                            <m:nor/>
                          </m:rPr>
                          <a:rPr lang="en-US" altLang="zh-CN" sz="2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, </m:t>
                        </m:r>
                        <m:r>
                          <m:rPr>
                            <m:nor/>
                          </m:rPr>
                          <a:rPr lang="en-US" altLang="zh-CN" sz="2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si</m:t>
                        </m:r>
                        <m:r>
                          <m:rPr>
                            <m:nor/>
                          </m:rPr>
                          <a:rPr lang="en-US" altLang="zh-CN" sz="2800" baseline="-250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+1)</m:t>
                        </m:r>
                      </m:e>
                    </m:nary>
                    <m:r>
                      <a:rPr lang="en-US" altLang="zh-CN" sz="2800" b="0" i="1" dirty="0" smtClean="0">
                        <a:solidFill>
                          <a:schemeClr val="tx1"/>
                        </a:solidFill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zh-CN" sz="24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∧ </a:t>
                </a:r>
                <a:r>
                  <a:rPr lang="en-US" altLang="zh-CN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nary>
                      <m:naryPr>
                        <m:chr m:val="⋁"/>
                        <m:ctrlPr>
                          <a:rPr lang="en-US" altLang="zh-CN" sz="28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altLang="zh-CN" sz="28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altLang="zh-CN" sz="28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=0</m:t>
                        </m:r>
                      </m:sub>
                      <m:sup>
                        <m:r>
                          <a:rPr lang="en-US" altLang="zh-CN" sz="28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𝑘</m:t>
                        </m:r>
                      </m:sup>
                      <m:e>
                        <m:r>
                          <m:rPr>
                            <m:nor/>
                          </m:rPr>
                          <a:rPr lang="en-US" altLang="zh-CN" sz="28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P</m:t>
                        </m:r>
                        <m:r>
                          <m:rPr>
                            <m:nor/>
                          </m:rPr>
                          <a:rPr lang="en-US" altLang="zh-CN" sz="2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zh-CN" sz="2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si</m:t>
                        </m:r>
                        <m:r>
                          <m:rPr>
                            <m:nor/>
                          </m:rPr>
                          <a:rPr lang="en-US" altLang="zh-CN" sz="2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</m:nary>
                  </m:oMath>
                </a14:m>
                <a:r>
                  <a:rPr lang="en-US" alt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:endParaRPr lang="en-US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altLang="en-US" sz="24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en-US" altLang="en-US" sz="24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en-US" sz="24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4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alt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safety </a:t>
                </a:r>
                <a:r>
                  <a:rPr lang="en-US" alt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property </a:t>
                </a:r>
                <a:r>
                  <a:rPr lang="en-US" altLang="en-US" sz="2400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itchFamily="18" charset="2"/>
                  </a:rPr>
                  <a:t>p</a:t>
                </a:r>
                <a:r>
                  <a:rPr lang="en-US" altLang="en-US" sz="24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itchFamily="18" charset="2"/>
                  </a:rPr>
                  <a:t> </a:t>
                </a:r>
                <a:r>
                  <a:rPr lang="en-US" alt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is satisfied </a:t>
                </a:r>
                <a:r>
                  <a:rPr lang="en-US" alt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up to step </a:t>
                </a:r>
                <a:r>
                  <a:rPr lang="en-US" altLang="en-US" sz="2400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</a:t>
                </a:r>
                <a:r>
                  <a:rPr lang="en-US" alt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iff</a:t>
                </a:r>
                <a:r>
                  <a:rPr lang="en-US" alt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Ω</a:t>
                </a:r>
                <a:r>
                  <a:rPr lang="en-US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400" dirty="0" smtClean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k)</a:t>
                </a:r>
                <a:r>
                  <a:rPr lang="en-US" altLang="en-US" sz="2400" i="1" dirty="0">
                    <a:latin typeface="Times New Roman" pitchFamily="18" charset="0"/>
                    <a:cs typeface="Times New Roman" pitchFamily="18" charset="0"/>
                    <a:sym typeface="Symbol" pitchFamily="18" charset="2"/>
                  </a:rPr>
                  <a:t> </a:t>
                </a:r>
                <a:r>
                  <a:rPr lang="en-US" alt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itchFamily="18" charset="2"/>
                  </a:rPr>
                  <a:t>is </a:t>
                </a:r>
                <a:r>
                  <a:rPr lang="en-US" altLang="en-US" sz="2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itchFamily="18" charset="2"/>
                  </a:rPr>
                  <a:t>unsatisfiable</a:t>
                </a:r>
                <a:r>
                  <a:rPr lang="en-US" alt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itchFamily="18" charset="2"/>
                  </a:rPr>
                  <a:t>: </a:t>
                </a:r>
              </a:p>
            </p:txBody>
          </p:sp>
        </mc:Choice>
        <mc:Fallback xmlns="">
          <p:sp>
            <p:nvSpPr>
              <p:cNvPr id="6" name="Text 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74673" y="1271258"/>
                <a:ext cx="8550277" cy="3882153"/>
              </a:xfrm>
              <a:prstGeom prst="rect">
                <a:avLst/>
              </a:prstGeom>
              <a:blipFill rotWithShape="0">
                <a:blip r:embed="rId3"/>
                <a:stretch>
                  <a:fillRect l="-1069" t="-1258" b="-2830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AutoShape 31"/>
          <p:cNvSpPr>
            <a:spLocks noChangeArrowheads="1"/>
          </p:cNvSpPr>
          <p:nvPr/>
        </p:nvSpPr>
        <p:spPr bwMode="auto">
          <a:xfrm>
            <a:off x="1485613" y="3229801"/>
            <a:ext cx="1647825" cy="334397"/>
          </a:xfrm>
          <a:prstGeom prst="wedgeRectCallout">
            <a:avLst>
              <a:gd name="adj1" fmla="val 30763"/>
              <a:gd name="adj2" fmla="val -252428"/>
            </a:avLst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dirty="0" smtClean="0">
                <a:solidFill>
                  <a:srgbClr val="00B0F0"/>
                </a:solidFill>
              </a:rPr>
              <a:t>initial states</a:t>
            </a:r>
            <a:endParaRPr lang="en-US" baseline="-25000" dirty="0">
              <a:solidFill>
                <a:srgbClr val="00B0F0"/>
              </a:solidFill>
            </a:endParaRPr>
          </a:p>
        </p:txBody>
      </p:sp>
      <p:sp>
        <p:nvSpPr>
          <p:cNvPr id="27" name="AutoShape 31"/>
          <p:cNvSpPr>
            <a:spLocks noChangeArrowheads="1"/>
          </p:cNvSpPr>
          <p:nvPr/>
        </p:nvSpPr>
        <p:spPr bwMode="auto">
          <a:xfrm>
            <a:off x="3581717" y="3372101"/>
            <a:ext cx="1987420" cy="360361"/>
          </a:xfrm>
          <a:prstGeom prst="wedgeRectCallout">
            <a:avLst>
              <a:gd name="adj1" fmla="val -1946"/>
              <a:gd name="adj2" fmla="val -261900"/>
            </a:avLst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dirty="0" smtClean="0">
                <a:solidFill>
                  <a:srgbClr val="00B0F0"/>
                </a:solidFill>
              </a:rPr>
              <a:t>transition relation</a:t>
            </a:r>
            <a:endParaRPr lang="en-US" baseline="-25000" dirty="0">
              <a:solidFill>
                <a:srgbClr val="00B0F0"/>
              </a:solidFill>
            </a:endParaRPr>
          </a:p>
        </p:txBody>
      </p:sp>
      <p:sp>
        <p:nvSpPr>
          <p:cNvPr id="28" name="AutoShape 31"/>
          <p:cNvSpPr>
            <a:spLocks noChangeArrowheads="1"/>
          </p:cNvSpPr>
          <p:nvPr/>
        </p:nvSpPr>
        <p:spPr bwMode="auto">
          <a:xfrm>
            <a:off x="6004105" y="3372102"/>
            <a:ext cx="2233657" cy="360360"/>
          </a:xfrm>
          <a:prstGeom prst="wedgeRectCallout">
            <a:avLst>
              <a:gd name="adj1" fmla="val 4798"/>
              <a:gd name="adj2" fmla="val -261268"/>
            </a:avLst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dirty="0" smtClean="0">
                <a:solidFill>
                  <a:srgbClr val="00B0F0"/>
                </a:solidFill>
              </a:rPr>
              <a:t>safety specification </a:t>
            </a:r>
            <a:endParaRPr lang="en-US" baseline="-25000" dirty="0">
              <a:solidFill>
                <a:srgbClr val="00B0F0"/>
              </a:solidFill>
            </a:endParaRPr>
          </a:p>
        </p:txBody>
      </p:sp>
      <p:sp>
        <p:nvSpPr>
          <p:cNvPr id="30" name="Line 3"/>
          <p:cNvSpPr>
            <a:spLocks noChangeShapeType="1"/>
          </p:cNvSpPr>
          <p:nvPr/>
        </p:nvSpPr>
        <p:spPr bwMode="auto">
          <a:xfrm>
            <a:off x="3658138" y="5631464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" name="Oval 4"/>
          <p:cNvSpPr>
            <a:spLocks noChangeArrowheads="1"/>
          </p:cNvSpPr>
          <p:nvPr/>
        </p:nvSpPr>
        <p:spPr bwMode="auto">
          <a:xfrm>
            <a:off x="4572538" y="5555264"/>
            <a:ext cx="152400" cy="15240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en-US">
              <a:solidFill>
                <a:srgbClr val="00B050"/>
              </a:solidFill>
            </a:endParaRPr>
          </a:p>
        </p:txBody>
      </p:sp>
      <p:sp>
        <p:nvSpPr>
          <p:cNvPr id="32" name="Line 5"/>
          <p:cNvSpPr>
            <a:spLocks noChangeShapeType="1"/>
          </p:cNvSpPr>
          <p:nvPr/>
        </p:nvSpPr>
        <p:spPr bwMode="auto">
          <a:xfrm>
            <a:off x="5882225" y="5631464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" name="Oval 6"/>
          <p:cNvSpPr>
            <a:spLocks noChangeArrowheads="1"/>
          </p:cNvSpPr>
          <p:nvPr/>
        </p:nvSpPr>
        <p:spPr bwMode="auto">
          <a:xfrm>
            <a:off x="5653625" y="5555264"/>
            <a:ext cx="152400" cy="15240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en-US">
              <a:solidFill>
                <a:srgbClr val="00B050"/>
              </a:solidFill>
            </a:endParaRPr>
          </a:p>
        </p:txBody>
      </p:sp>
      <p:sp>
        <p:nvSpPr>
          <p:cNvPr id="34" name="Oval 7"/>
          <p:cNvSpPr>
            <a:spLocks noChangeArrowheads="1"/>
          </p:cNvSpPr>
          <p:nvPr/>
        </p:nvSpPr>
        <p:spPr bwMode="auto">
          <a:xfrm>
            <a:off x="6796625" y="5555264"/>
            <a:ext cx="152400" cy="15240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en-US">
              <a:solidFill>
                <a:srgbClr val="00B050"/>
              </a:solidFill>
            </a:endParaRPr>
          </a:p>
        </p:txBody>
      </p:sp>
      <p:sp>
        <p:nvSpPr>
          <p:cNvPr id="35" name="Oval 8"/>
          <p:cNvSpPr>
            <a:spLocks noChangeArrowheads="1"/>
          </p:cNvSpPr>
          <p:nvPr/>
        </p:nvSpPr>
        <p:spPr bwMode="auto">
          <a:xfrm>
            <a:off x="3429538" y="5555264"/>
            <a:ext cx="152400" cy="15240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en-US">
              <a:solidFill>
                <a:srgbClr val="00B050"/>
              </a:solidFill>
            </a:endParaRPr>
          </a:p>
        </p:txBody>
      </p:sp>
      <p:sp>
        <p:nvSpPr>
          <p:cNvPr id="36" name="Line 9"/>
          <p:cNvSpPr>
            <a:spLocks noChangeShapeType="1"/>
          </p:cNvSpPr>
          <p:nvPr/>
        </p:nvSpPr>
        <p:spPr bwMode="auto">
          <a:xfrm>
            <a:off x="2529425" y="5631464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7" name="Oval 10"/>
          <p:cNvSpPr>
            <a:spLocks noChangeArrowheads="1"/>
          </p:cNvSpPr>
          <p:nvPr/>
        </p:nvSpPr>
        <p:spPr bwMode="auto">
          <a:xfrm>
            <a:off x="2300825" y="5555264"/>
            <a:ext cx="152400" cy="15240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en-US">
              <a:solidFill>
                <a:srgbClr val="00B050"/>
              </a:solidFill>
            </a:endParaRPr>
          </a:p>
        </p:txBody>
      </p:sp>
      <p:sp>
        <p:nvSpPr>
          <p:cNvPr id="38" name="Text Box 11"/>
          <p:cNvSpPr txBox="1">
            <a:spLocks noChangeArrowheads="1"/>
          </p:cNvSpPr>
          <p:nvPr/>
        </p:nvSpPr>
        <p:spPr bwMode="auto">
          <a:xfrm>
            <a:off x="4859875" y="5326664"/>
            <a:ext cx="717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>
                <a:latin typeface="Times New Roman" pitchFamily="18" charset="0"/>
                <a:cs typeface="Times New Roman" pitchFamily="18" charset="0"/>
              </a:rPr>
              <a:t>. . .</a:t>
            </a:r>
          </a:p>
        </p:txBody>
      </p:sp>
      <p:sp>
        <p:nvSpPr>
          <p:cNvPr id="39" name="Text Box 12"/>
          <p:cNvSpPr txBox="1">
            <a:spLocks noChangeArrowheads="1"/>
          </p:cNvSpPr>
          <p:nvPr/>
        </p:nvSpPr>
        <p:spPr bwMode="auto">
          <a:xfrm>
            <a:off x="2199225" y="5607987"/>
            <a:ext cx="5572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i="1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en-US" sz="2400" baseline="-25000" dirty="0">
                <a:latin typeface="Times New Roman" pitchFamily="18" charset="0"/>
                <a:cs typeface="Times New Roman" pitchFamily="18" charset="0"/>
              </a:rPr>
              <a:t>0</a:t>
            </a:r>
            <a:endParaRPr lang="en-US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 Box 13"/>
          <p:cNvSpPr txBox="1">
            <a:spLocks noChangeArrowheads="1"/>
          </p:cNvSpPr>
          <p:nvPr/>
        </p:nvSpPr>
        <p:spPr bwMode="auto">
          <a:xfrm>
            <a:off x="3343813" y="5607987"/>
            <a:ext cx="5572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i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en-US" sz="24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en-US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 Box 14"/>
          <p:cNvSpPr txBox="1">
            <a:spLocks noChangeArrowheads="1"/>
          </p:cNvSpPr>
          <p:nvPr/>
        </p:nvSpPr>
        <p:spPr bwMode="auto">
          <a:xfrm>
            <a:off x="4358225" y="5607987"/>
            <a:ext cx="5572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i="1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en-US" sz="2400" baseline="-25000">
                <a:latin typeface="Times New Roman" pitchFamily="18" charset="0"/>
                <a:cs typeface="Times New Roman" pitchFamily="18" charset="0"/>
              </a:rPr>
              <a:t>2</a:t>
            </a:r>
            <a:endParaRPr lang="en-US" alt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 Box 15"/>
          <p:cNvSpPr txBox="1">
            <a:spLocks noChangeArrowheads="1"/>
          </p:cNvSpPr>
          <p:nvPr/>
        </p:nvSpPr>
        <p:spPr bwMode="auto">
          <a:xfrm>
            <a:off x="5547263" y="5607987"/>
            <a:ext cx="57900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i="1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en-US" sz="2400" baseline="-25000" dirty="0">
                <a:latin typeface="Times New Roman" pitchFamily="18" charset="0"/>
                <a:cs typeface="Times New Roman" pitchFamily="18" charset="0"/>
              </a:rPr>
              <a:t>k-1</a:t>
            </a:r>
            <a:endParaRPr lang="en-US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 Box 16"/>
          <p:cNvSpPr txBox="1">
            <a:spLocks noChangeArrowheads="1"/>
          </p:cNvSpPr>
          <p:nvPr/>
        </p:nvSpPr>
        <p:spPr bwMode="auto">
          <a:xfrm>
            <a:off x="6707725" y="5607987"/>
            <a:ext cx="4074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i="1" dirty="0" err="1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en-US" sz="2400" baseline="-25000" dirty="0" err="1">
                <a:latin typeface="Times New Roman" pitchFamily="18" charset="0"/>
                <a:cs typeface="Times New Roman" pitchFamily="18" charset="0"/>
              </a:rPr>
              <a:t>k</a:t>
            </a:r>
            <a:endParaRPr lang="en-US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 Box 17"/>
          <p:cNvSpPr txBox="1">
            <a:spLocks noChangeArrowheads="1"/>
          </p:cNvSpPr>
          <p:nvPr/>
        </p:nvSpPr>
        <p:spPr bwMode="auto">
          <a:xfrm>
            <a:off x="2222636" y="5081659"/>
            <a:ext cx="49564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</a:t>
            </a:r>
            <a:r>
              <a:rPr lang="en-US" altLang="en-US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endParaRPr lang="en-US" altLang="en-US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 Box 18"/>
          <p:cNvSpPr txBox="1">
            <a:spLocks noChangeArrowheads="1"/>
          </p:cNvSpPr>
          <p:nvPr/>
        </p:nvSpPr>
        <p:spPr bwMode="auto">
          <a:xfrm>
            <a:off x="3358872" y="5081659"/>
            <a:ext cx="49564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</a:t>
            </a:r>
            <a:r>
              <a:rPr lang="en-US" altLang="en-US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endParaRPr lang="en-US" altLang="en-US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Text Box 19"/>
          <p:cNvSpPr txBox="1">
            <a:spLocks noChangeArrowheads="1"/>
          </p:cNvSpPr>
          <p:nvPr/>
        </p:nvSpPr>
        <p:spPr bwMode="auto">
          <a:xfrm>
            <a:off x="4486411" y="5097534"/>
            <a:ext cx="49564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</a:t>
            </a:r>
            <a:r>
              <a:rPr lang="en-US" altLang="en-US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endParaRPr lang="en-US" altLang="en-US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 Box 20"/>
          <p:cNvSpPr txBox="1">
            <a:spLocks noChangeArrowheads="1"/>
          </p:cNvSpPr>
          <p:nvPr/>
        </p:nvSpPr>
        <p:spPr bwMode="auto">
          <a:xfrm>
            <a:off x="5598794" y="5081659"/>
            <a:ext cx="31290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endParaRPr lang="en-US" altLang="en-US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Text Box 21"/>
          <p:cNvSpPr txBox="1">
            <a:spLocks noChangeArrowheads="1"/>
          </p:cNvSpPr>
          <p:nvPr/>
        </p:nvSpPr>
        <p:spPr bwMode="auto">
          <a:xfrm>
            <a:off x="6770879" y="5097534"/>
            <a:ext cx="49564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</a:t>
            </a:r>
            <a:r>
              <a:rPr lang="en-US" altLang="en-US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endParaRPr lang="en-US" altLang="en-US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5128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Example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97</a:t>
            </a:fld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28698" y="5172075"/>
            <a:ext cx="17430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Bad States: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28698" y="3274120"/>
            <a:ext cx="7372352" cy="1897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Timed automata: 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altLang="en-US" sz="2000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en-US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 b</a:t>
            </a:r>
            <a:r>
              <a:rPr lang="en-US" altLang="en-US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baseline="-25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Multirate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-timed automata: 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altLang="en-US" sz="2000" dirty="0">
                <a:latin typeface="Times New Roman" pitchFamily="18" charset="0"/>
                <a:cs typeface="Times New Roman" pitchFamily="18" charset="0"/>
              </a:rPr>
              <a:t>= b</a:t>
            </a:r>
            <a:r>
              <a:rPr lang="en-US" altLang="en-US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a</a:t>
            </a:r>
            <a:r>
              <a:rPr lang="en-US" altLang="en-US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 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en-US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000" dirty="0" smtClean="0">
                <a:latin typeface="Times New Roman" pitchFamily="18" charset="0"/>
                <a:cs typeface="Times New Roman" pitchFamily="18" charset="0"/>
              </a:rPr>
              <a:t>, but possibly 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altLang="en-US" sz="2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</a:t>
            </a:r>
            <a:r>
              <a:rPr lang="en-US" altLang="en-US" sz="2000" dirty="0" smtClean="0">
                <a:latin typeface="Times New Roman" pitchFamily="18" charset="0"/>
                <a:cs typeface="Times New Roman" pitchFamily="18" charset="0"/>
              </a:rPr>
              <a:t> a</a:t>
            </a:r>
            <a:r>
              <a:rPr lang="en-US" altLang="en-US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Rectangular hybrid automata: Otherwise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702707" y="5172075"/>
                <a:ext cx="7768180" cy="1056136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sz="24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400" i="1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≜</m:t>
                    </m:r>
                  </m:oMath>
                </a14:m>
                <a:r>
                  <a:rPr lang="en-US" altLang="zh-CN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nary>
                      <m:naryPr>
                        <m:chr m:val="⋁"/>
                        <m:ctrlPr>
                          <a:rPr lang="en-US" altLang="zh-CN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altLang="zh-CN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altLang="zh-CN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=0</m:t>
                        </m:r>
                      </m:sub>
                      <m:sup>
                        <m:r>
                          <a:rPr lang="en-US" altLang="zh-CN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𝑘</m:t>
                        </m:r>
                      </m:sup>
                      <m:e>
                        <m:r>
                          <a:rPr lang="en-US" altLang="zh-CN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¬</m:t>
                        </m:r>
                        <m:r>
                          <a:rPr lang="en-US" altLang="zh-CN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sz="2400" i="1">
                            <a:latin typeface="Cambria Math"/>
                            <a:ea typeface="Cambria Math" panose="02040503050406030204" pitchFamily="18" charset="0"/>
                          </a:rPr>
                          <m:t>𝑙𝑜𝑐</m:t>
                        </m:r>
                        <m:r>
                          <m:rPr>
                            <m:brk m:alnAt="23"/>
                          </m:rPr>
                          <a:rPr lang="en-US" altLang="zh-CN" sz="2400" i="1" baseline="-2500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m:rPr>
                            <m:nor/>
                          </m:rPr>
                          <a:rPr lang="en-US" altLang="zh-CN" sz="2400" baseline="-2500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altLang="zh-CN" sz="24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=</m:t>
                        </m:r>
                        <m:r>
                          <m:rPr>
                            <m:nor/>
                          </m:rPr>
                          <a:rPr lang="en-US" altLang="zh-CN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2400" i="1">
                            <a:latin typeface="Cambria Math"/>
                            <a:ea typeface="Cambria Math" panose="02040503050406030204" pitchFamily="18" charset="0"/>
                          </a:rPr>
                          <m:t>𝑙𝑜𝑐</m:t>
                        </m:r>
                        <m:r>
                          <a:rPr lang="en-US" sz="2400" i="1" baseline="-25000">
                            <a:latin typeface="Cambria Math"/>
                            <a:ea typeface="Cambria Math" panose="02040503050406030204" pitchFamily="1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sz="2400" b="1" baseline="-25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→</m:t>
                        </m:r>
                        <m:r>
                          <a:rPr lang="en-US" sz="2400" i="1" dirty="0">
                            <a:latin typeface="Cambria Math"/>
                          </a:rPr>
                          <m:t>𝑥</m:t>
                        </m:r>
                        <m:r>
                          <a:rPr lang="en-US" alt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≥2.5</m:t>
                        </m:r>
                        <m:r>
                          <a:rPr lang="en-US" altLang="zh-CN" sz="2400" b="0" i="1" smtClean="0"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  <m:r>
                          <a:rPr lang="en-US" sz="2400" i="1" smtClean="0">
                            <a:latin typeface="Cambria Math"/>
                            <a:ea typeface="Cambria Math" panose="02040503050406030204" pitchFamily="18" charset="0"/>
                          </a:rPr>
                          <m:t> </m:t>
                        </m:r>
                      </m:e>
                    </m:nary>
                  </m:oMath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02707" y="5172075"/>
                <a:ext cx="7768180" cy="1056136"/>
              </a:xfr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ounded Rectangle 10"/>
              <p:cNvSpPr/>
              <p:nvPr/>
            </p:nvSpPr>
            <p:spPr>
              <a:xfrm>
                <a:off x="2481670" y="1564870"/>
                <a:ext cx="1537595" cy="1073902"/>
              </a:xfrm>
              <a:prstGeom prst="round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254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𝑙𝑜𝑐</m:t>
                      </m:r>
                      <m:r>
                        <a:rPr lang="en-US" sz="2000" i="1" baseline="-25000">
                          <a:solidFill>
                            <a:schemeClr val="tx1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sz="2000" b="1" baseline="-25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≤5</m:t>
                      </m:r>
                    </m:oMath>
                  </m:oMathPara>
                </a14:m>
                <a:endParaRPr lang="en-US" sz="2000" b="0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n-US" sz="20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accPr>
                      <m:e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acc>
                    <m:r>
                      <a:rPr lang="en-US" sz="20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en-US" sz="20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[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</m:t>
                    </m:r>
                    <m:r>
                      <a:rPr lang="en-US" sz="2000" b="0" i="1" baseline="-250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𝑏</m:t>
                    </m:r>
                    <m:r>
                      <a:rPr lang="en-US" sz="2000" b="0" i="1" baseline="-250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en-US" sz="2000" b="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endParaRPr lang="en-US" sz="2000" b="0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1" name="Rounded 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1670" y="1564870"/>
                <a:ext cx="1537595" cy="1073902"/>
              </a:xfrm>
              <a:prstGeom prst="roundRect">
                <a:avLst/>
              </a:prstGeom>
              <a:blipFill rotWithShape="1">
                <a:blip r:embed="rId4"/>
                <a:stretch>
                  <a:fillRect b="-1667"/>
                </a:stretch>
              </a:blipFill>
              <a:ln w="254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ounded Rectangle 11"/>
              <p:cNvSpPr/>
              <p:nvPr/>
            </p:nvSpPr>
            <p:spPr>
              <a:xfrm>
                <a:off x="4691746" y="1521223"/>
                <a:ext cx="1537595" cy="1073902"/>
              </a:xfrm>
              <a:prstGeom prst="round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254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chemeClr val="tx1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𝑙𝑜𝑐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US" sz="2000" b="1" baseline="-25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≤10</m:t>
                      </m:r>
                    </m:oMath>
                  </m:oMathPara>
                </a14:m>
                <a:endParaRPr lang="en-US" sz="2000" b="0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accPr>
                      <m:e>
                        <m:r>
                          <a:rPr lang="en-US" sz="2000" b="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acc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[</m:t>
                    </m:r>
                    <m:r>
                      <a:rPr lang="en-US" sz="2000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</m:t>
                    </m:r>
                    <m:r>
                      <a:rPr lang="en-US" sz="2000" b="0" i="1" baseline="-25000" smtClean="0">
                        <a:solidFill>
                          <a:schemeClr val="tx1"/>
                        </a:solidFill>
                        <a:latin typeface="Cambria Math"/>
                        <a:ea typeface="Cambria Math" panose="02040503050406030204" pitchFamily="18" charset="0"/>
                      </a:rPr>
                      <m:t>2</m:t>
                    </m:r>
                    <m:r>
                      <a:rPr lang="en-US" sz="2000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sz="2000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𝑏</m:t>
                    </m:r>
                    <m:r>
                      <a:rPr lang="en-US" sz="2000" b="0" i="1" baseline="-25000" smtClean="0">
                        <a:solidFill>
                          <a:schemeClr val="tx1"/>
                        </a:solidFill>
                        <a:latin typeface="Cambria Math"/>
                        <a:ea typeface="Cambria Math" panose="02040503050406030204" pitchFamily="18" charset="0"/>
                      </a:rPr>
                      <m:t>2</m:t>
                    </m:r>
                    <m:r>
                      <a:rPr lang="en-US" sz="2000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en-US" sz="2000" b="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2" name="Rounded 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1746" y="1521223"/>
                <a:ext cx="1537595" cy="1073902"/>
              </a:xfrm>
              <a:prstGeom prst="roundRect">
                <a:avLst/>
              </a:prstGeom>
              <a:blipFill rotWithShape="1">
                <a:blip r:embed="rId5"/>
                <a:stretch>
                  <a:fillRect b="-1667"/>
                </a:stretch>
              </a:blipFill>
              <a:ln w="254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Straight Arrow Connector 12"/>
          <p:cNvCxnSpPr/>
          <p:nvPr/>
        </p:nvCxnSpPr>
        <p:spPr>
          <a:xfrm>
            <a:off x="2234011" y="1885950"/>
            <a:ext cx="247659" cy="0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1405336" y="1485840"/>
                <a:ext cx="123825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 dirty="0">
                          <a:solidFill>
                            <a:schemeClr val="tx1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sz="2000" i="1" dirty="0">
                          <a:solidFill>
                            <a:schemeClr val="tx1"/>
                          </a:solidFill>
                          <a:latin typeface="Cambria Math"/>
                        </a:rPr>
                        <m:t>≔</m:t>
                      </m:r>
                      <m:r>
                        <m:rPr>
                          <m:nor/>
                        </m:rPr>
                        <a:rPr lang="en-US" sz="2000" b="0" i="0" dirty="0" smtClean="0">
                          <a:solidFill>
                            <a:schemeClr val="tx1"/>
                          </a:solidFill>
                          <a:latin typeface="Cambria Math"/>
                        </a:rPr>
                        <m:t>0</m:t>
                      </m:r>
                      <m:r>
                        <m:rPr>
                          <m:nor/>
                        </m:rPr>
                        <a:rPr lang="en-US" sz="2000" b="0" dirty="0">
                          <a:solidFill>
                            <a:schemeClr val="tx1"/>
                          </a:solidFill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en-US" sz="2000" b="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5336" y="1485840"/>
                <a:ext cx="1238259" cy="40011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3452128" y="2935389"/>
                <a:ext cx="199343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𝑥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≥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10</m:t>
                      </m:r>
                      <m:r>
                        <a:rPr lang="en-US" sz="2000" b="0" i="0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; </m:t>
                      </m:r>
                      <m:r>
                        <a:rPr lang="en-US" sz="2000" i="1" dirty="0">
                          <a:solidFill>
                            <a:schemeClr val="tx1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sz="2000" i="1" dirty="0">
                          <a:solidFill>
                            <a:schemeClr val="tx1"/>
                          </a:solidFill>
                          <a:latin typeface="Cambria Math"/>
                        </a:rPr>
                        <m:t>≔</m:t>
                      </m:r>
                      <m:r>
                        <m:rPr>
                          <m:nor/>
                        </m:rPr>
                        <a:rPr lang="en-US" sz="2000" b="0" i="0" dirty="0" smtClean="0">
                          <a:solidFill>
                            <a:schemeClr val="tx1"/>
                          </a:solidFill>
                          <a:latin typeface="Cambria Math"/>
                        </a:rPr>
                        <m:t>0</m:t>
                      </m:r>
                      <m:r>
                        <m:rPr>
                          <m:nor/>
                        </m:rPr>
                        <a:rPr lang="en-US" sz="2000" b="0" dirty="0">
                          <a:solidFill>
                            <a:schemeClr val="tx1"/>
                          </a:solidFill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en-US" sz="2000" b="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2128" y="2935389"/>
                <a:ext cx="1993430" cy="400110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3662757" y="818530"/>
                <a:ext cx="141222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𝑥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≥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2.5</m:t>
                      </m:r>
                    </m:oMath>
                  </m:oMathPara>
                </a14:m>
                <a:endParaRPr lang="en-US" sz="2000" b="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2757" y="818530"/>
                <a:ext cx="1412223" cy="400110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7" name="Straight Arrow Connector 5"/>
          <p:cNvCxnSpPr/>
          <p:nvPr/>
        </p:nvCxnSpPr>
        <p:spPr>
          <a:xfrm rot="5400000" flipH="1" flipV="1">
            <a:off x="4368308" y="540106"/>
            <a:ext cx="1120" cy="2048408"/>
          </a:xfrm>
          <a:prstGeom prst="curvedConnector3">
            <a:avLst>
              <a:gd name="adj1" fmla="val 20436599"/>
            </a:avLst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6"/>
          <p:cNvCxnSpPr/>
          <p:nvPr/>
        </p:nvCxnSpPr>
        <p:spPr>
          <a:xfrm rot="5400000">
            <a:off x="4379335" y="1634068"/>
            <a:ext cx="2423" cy="2026102"/>
          </a:xfrm>
          <a:prstGeom prst="curvedConnector3">
            <a:avLst>
              <a:gd name="adj1" fmla="val 10756354"/>
            </a:avLst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0314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Example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98</a:t>
            </a:fld>
            <a:endParaRPr lang="en-US" dirty="0"/>
          </a:p>
        </p:txBody>
      </p:sp>
      <p:pic>
        <p:nvPicPr>
          <p:cNvPr id="4098" name="Picture 2" descr="E:\CFV'15\Image\table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616" y="3621426"/>
            <a:ext cx="7912726" cy="228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028996" y="3016132"/>
            <a:ext cx="7372352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Rectangular hybrid automata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altLang="en-US" sz="2000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altLang="en-US" sz="2000" dirty="0" smtClean="0">
                <a:latin typeface="Times New Roman" pitchFamily="18" charset="0"/>
                <a:cs typeface="Times New Roman" pitchFamily="18" charset="0"/>
              </a:rPr>
              <a:t>0, b</a:t>
            </a:r>
            <a:r>
              <a:rPr lang="en-US" altLang="en-US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en-US" sz="2000" dirty="0" smtClean="0">
                <a:latin typeface="Times New Roman" pitchFamily="18" charset="0"/>
                <a:cs typeface="Times New Roman" pitchFamily="18" charset="0"/>
              </a:rPr>
              <a:t> = 1,  a</a:t>
            </a:r>
            <a:r>
              <a:rPr lang="en-US" altLang="en-US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0,  b</a:t>
            </a:r>
            <a:r>
              <a:rPr lang="en-US" altLang="en-US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en-US" sz="2000" baseline="-25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baseline="-25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331607" y="1472039"/>
                <a:ext cx="6003018" cy="975886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endParaRPr lang="en-US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sz="2000" i="1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P</a:t>
                </a:r>
                <a:r>
                  <a:rPr lang="en-US" altLang="zh-CN" sz="2000" i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≜</m:t>
                    </m:r>
                  </m:oMath>
                </a14:m>
                <a:r>
                  <a:rPr lang="en-US" altLang="zh-CN" sz="1600" i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nary>
                      <m:naryPr>
                        <m:chr m:val="⋁"/>
                        <m:ctrlPr>
                          <a:rPr lang="en-US" altLang="zh-CN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altLang="zh-CN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altLang="zh-CN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=0</m:t>
                        </m:r>
                      </m:sub>
                      <m:sup>
                        <m:r>
                          <a:rPr lang="en-US" altLang="zh-CN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𝑘</m:t>
                        </m:r>
                      </m:sup>
                      <m:e>
                        <m:r>
                          <a:rPr lang="en-US" altLang="zh-CN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¬(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𝑙𝑜𝑐</m:t>
                        </m:r>
                        <m:r>
                          <m:rPr>
                            <m:brk m:alnAt="23"/>
                          </m:rPr>
                          <a:rPr lang="en-US" altLang="zh-CN" sz="2000" i="1" baseline="-25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m:rPr>
                            <m:nor/>
                          </m:rPr>
                          <a:rPr lang="en-US" altLang="zh-CN" sz="2000" baseline="-25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altLang="zh-CN" sz="20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=</m:t>
                        </m:r>
                        <m:r>
                          <m:rPr>
                            <m:nor/>
                          </m:rPr>
                          <a:rPr lang="en-US" altLang="zh-CN" sz="20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𝑙𝑜𝑐</m:t>
                        </m:r>
                        <m:r>
                          <a:rPr lang="en-US" sz="2000" i="1" baseline="-2500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sz="2000" b="1" baseline="-250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→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alt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≥</m:t>
                        </m:r>
                        <m:r>
                          <a:rPr lang="en-US" altLang="en-US" sz="20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2.5</m:t>
                        </m:r>
                        <m:r>
                          <a:rPr lang="en-US" altLang="zh-CN" sz="2000" i="1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 </m:t>
                        </m:r>
                      </m:e>
                    </m:nary>
                  </m:oMath>
                </a14:m>
                <a:endParaRPr 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331607" y="1472039"/>
                <a:ext cx="6003018" cy="975886"/>
              </a:xfrm>
              <a:blipFill rotWithShape="1">
                <a:blip r:embed="rId4"/>
                <a:stretch>
                  <a:fillRect b="-366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ounded Rectangle 8"/>
              <p:cNvSpPr/>
              <p:nvPr/>
            </p:nvSpPr>
            <p:spPr>
              <a:xfrm>
                <a:off x="1076334" y="1431336"/>
                <a:ext cx="1537595" cy="887523"/>
              </a:xfrm>
              <a:prstGeom prst="round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254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𝑙𝑜𝑐</m:t>
                      </m:r>
                      <m:r>
                        <a:rPr lang="en-US" sz="2000" i="1" baseline="-25000">
                          <a:solidFill>
                            <a:schemeClr val="tx1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sz="2000" b="1" baseline="-25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≤5</m:t>
                      </m:r>
                    </m:oMath>
                  </m:oMathPara>
                </a14:m>
                <a:endParaRPr lang="en-US" sz="2000" b="0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n-US" sz="20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accPr>
                      <m:e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acc>
                    <m:r>
                      <a:rPr lang="en-US" sz="20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en-US" sz="20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[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</m:t>
                    </m:r>
                    <m:r>
                      <a:rPr lang="en-US" sz="2000" b="0" i="1" baseline="-250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𝑏</m:t>
                    </m:r>
                    <m:r>
                      <a:rPr lang="en-US" sz="2000" b="0" i="1" baseline="-250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en-US" sz="2000" b="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endParaRPr lang="en-US" sz="2000" b="0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9" name="Rounded 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6334" y="1431336"/>
                <a:ext cx="1537595" cy="887523"/>
              </a:xfrm>
              <a:prstGeom prst="roundRect">
                <a:avLst/>
              </a:prstGeom>
              <a:blipFill rotWithShape="1">
                <a:blip r:embed="rId5"/>
                <a:stretch>
                  <a:fillRect b="-12752"/>
                </a:stretch>
              </a:blipFill>
              <a:ln w="254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ounded Rectangle 9"/>
              <p:cNvSpPr/>
              <p:nvPr/>
            </p:nvSpPr>
            <p:spPr>
              <a:xfrm>
                <a:off x="3286410" y="1387689"/>
                <a:ext cx="1537595" cy="887523"/>
              </a:xfrm>
              <a:prstGeom prst="round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254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chemeClr val="tx1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𝑙𝑜𝑐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US" sz="2000" b="1" baseline="-25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≤10</m:t>
                      </m:r>
                    </m:oMath>
                  </m:oMathPara>
                </a14:m>
                <a:endParaRPr lang="en-US" sz="2000" b="0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accPr>
                      <m:e>
                        <m:r>
                          <a:rPr lang="en-US" sz="2000" b="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acc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[</m:t>
                    </m:r>
                    <m:r>
                      <a:rPr lang="en-US" sz="2000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</m:t>
                    </m:r>
                    <m:r>
                      <a:rPr lang="en-US" sz="2000" b="0" i="1" baseline="-25000" smtClean="0">
                        <a:solidFill>
                          <a:schemeClr val="tx1"/>
                        </a:solidFill>
                        <a:latin typeface="Cambria Math"/>
                        <a:ea typeface="Cambria Math" panose="02040503050406030204" pitchFamily="18" charset="0"/>
                      </a:rPr>
                      <m:t>2</m:t>
                    </m:r>
                    <m:r>
                      <a:rPr lang="en-US" sz="2000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sz="2000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𝑏</m:t>
                    </m:r>
                    <m:r>
                      <a:rPr lang="en-US" sz="2000" b="0" i="1" baseline="-25000" smtClean="0">
                        <a:solidFill>
                          <a:schemeClr val="tx1"/>
                        </a:solidFill>
                        <a:latin typeface="Cambria Math"/>
                        <a:ea typeface="Cambria Math" panose="02040503050406030204" pitchFamily="18" charset="0"/>
                      </a:rPr>
                      <m:t>2</m:t>
                    </m:r>
                    <m:r>
                      <a:rPr lang="en-US" sz="2000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en-US" sz="2000" b="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0" name="Rounded 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6410" y="1387689"/>
                <a:ext cx="1537595" cy="887523"/>
              </a:xfrm>
              <a:prstGeom prst="roundRect">
                <a:avLst/>
              </a:prstGeom>
              <a:blipFill rotWithShape="1">
                <a:blip r:embed="rId6"/>
                <a:stretch>
                  <a:fillRect b="-12752"/>
                </a:stretch>
              </a:blipFill>
              <a:ln w="254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Straight Arrow Connector 10"/>
          <p:cNvCxnSpPr/>
          <p:nvPr/>
        </p:nvCxnSpPr>
        <p:spPr>
          <a:xfrm>
            <a:off x="828675" y="1659226"/>
            <a:ext cx="247659" cy="0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0" y="1293837"/>
                <a:ext cx="123825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 dirty="0">
                          <a:solidFill>
                            <a:schemeClr val="tx1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sz="2000" i="1" dirty="0">
                          <a:solidFill>
                            <a:schemeClr val="tx1"/>
                          </a:solidFill>
                          <a:latin typeface="Cambria Math"/>
                        </a:rPr>
                        <m:t>≔</m:t>
                      </m:r>
                      <m:r>
                        <m:rPr>
                          <m:nor/>
                        </m:rPr>
                        <a:rPr lang="en-US" sz="2000" b="0" i="0" dirty="0" smtClean="0">
                          <a:solidFill>
                            <a:schemeClr val="tx1"/>
                          </a:solidFill>
                          <a:latin typeface="Cambria Math"/>
                        </a:rPr>
                        <m:t>0</m:t>
                      </m:r>
                      <m:r>
                        <m:rPr>
                          <m:nor/>
                        </m:rPr>
                        <a:rPr lang="en-US" sz="2000" b="0" dirty="0">
                          <a:solidFill>
                            <a:schemeClr val="tx1"/>
                          </a:solidFill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en-US" sz="2000" b="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293837"/>
                <a:ext cx="1238259" cy="400110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2046792" y="2560506"/>
                <a:ext cx="1993430" cy="3306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𝑥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≥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10</m:t>
                      </m:r>
                      <m:r>
                        <a:rPr lang="en-US" sz="2000" b="0" i="0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; </m:t>
                      </m:r>
                      <m:r>
                        <a:rPr lang="en-US" sz="2000" i="1" dirty="0">
                          <a:solidFill>
                            <a:schemeClr val="tx1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sz="2000" i="1" dirty="0">
                          <a:solidFill>
                            <a:schemeClr val="tx1"/>
                          </a:solidFill>
                          <a:latin typeface="Cambria Math"/>
                        </a:rPr>
                        <m:t>≔</m:t>
                      </m:r>
                      <m:r>
                        <m:rPr>
                          <m:nor/>
                        </m:rPr>
                        <a:rPr lang="en-US" sz="2000" b="0" i="0" dirty="0" smtClean="0">
                          <a:solidFill>
                            <a:schemeClr val="tx1"/>
                          </a:solidFill>
                          <a:latin typeface="Cambria Math"/>
                        </a:rPr>
                        <m:t>0</m:t>
                      </m:r>
                      <m:r>
                        <m:rPr>
                          <m:nor/>
                        </m:rPr>
                        <a:rPr lang="en-US" sz="2000" b="0" dirty="0">
                          <a:solidFill>
                            <a:schemeClr val="tx1"/>
                          </a:solidFill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en-US" sz="2000" b="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6792" y="2560506"/>
                <a:ext cx="1993430" cy="330669"/>
              </a:xfrm>
              <a:prstGeom prst="rect">
                <a:avLst/>
              </a:prstGeom>
              <a:blipFill rotWithShape="1">
                <a:blip r:embed="rId8"/>
                <a:stretch>
                  <a:fillRect b="-185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2337395" y="791860"/>
                <a:ext cx="1412223" cy="3306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𝑥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≥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2.5</m:t>
                      </m:r>
                    </m:oMath>
                  </m:oMathPara>
                </a14:m>
                <a:endParaRPr lang="en-US" sz="2000" b="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7395" y="791860"/>
                <a:ext cx="1412223" cy="330669"/>
              </a:xfrm>
              <a:prstGeom prst="rect">
                <a:avLst/>
              </a:prstGeom>
              <a:blipFill rotWithShape="1">
                <a:blip r:embed="rId9"/>
                <a:stretch>
                  <a:fillRect b="-185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" name="Straight Arrow Connector 5"/>
          <p:cNvCxnSpPr/>
          <p:nvPr/>
        </p:nvCxnSpPr>
        <p:spPr>
          <a:xfrm rot="5400000" flipH="1" flipV="1">
            <a:off x="2962972" y="552097"/>
            <a:ext cx="1120" cy="1692899"/>
          </a:xfrm>
          <a:prstGeom prst="curvedConnector3">
            <a:avLst>
              <a:gd name="adj1" fmla="val 20436599"/>
            </a:avLst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rot="5400000">
            <a:off x="2973999" y="1506963"/>
            <a:ext cx="2423" cy="1674465"/>
          </a:xfrm>
          <a:prstGeom prst="curvedConnector3">
            <a:avLst>
              <a:gd name="adj1" fmla="val 10756354"/>
            </a:avLst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745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 Fischer’s Protocol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2860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Timed mutual exclusion protocol</a:t>
            </a:r>
          </a:p>
          <a:p>
            <a:pPr lvl="1"/>
            <a:r>
              <a:rPr lang="en-US" dirty="0" smtClean="0"/>
              <a:t>4 states: initial, waiting, trying, critical section</a:t>
            </a:r>
          </a:p>
          <a:p>
            <a:pPr lvl="1"/>
            <a:r>
              <a:rPr lang="en-US" dirty="0" smtClean="0"/>
              <a:t>1 real-valued clock per process</a:t>
            </a:r>
          </a:p>
          <a:p>
            <a:pPr lvl="1"/>
            <a:r>
              <a:rPr lang="en-US" dirty="0" smtClean="0"/>
              <a:t>1 globally shared (atomic) variable, g, ranging over process ids</a:t>
            </a:r>
          </a:p>
          <a:p>
            <a:pPr lvl="1"/>
            <a:r>
              <a:rPr lang="en-US" dirty="0" smtClean="0"/>
              <a:t>Process ids: {1, …, n}</a:t>
            </a:r>
          </a:p>
          <a:p>
            <a:pPr lvl="1"/>
            <a:r>
              <a:rPr lang="en-US" dirty="0" smtClean="0"/>
              <a:t>Safety property: at most one process is in critical section</a:t>
            </a: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1254710" y="5410200"/>
            <a:ext cx="867792" cy="867792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prstClr val="black"/>
                </a:solidFill>
              </a:rPr>
              <a:t>init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3094608" y="5410200"/>
            <a:ext cx="867792" cy="867792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wait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923408" y="5410200"/>
            <a:ext cx="867792" cy="867792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try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7057008" y="5410200"/>
            <a:ext cx="867792" cy="867792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prstClr val="black"/>
                </a:solidFill>
              </a:rPr>
              <a:t>cs</a:t>
            </a:r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0" name="Straight Arrow Connector 9"/>
          <p:cNvCxnSpPr>
            <a:stCxn id="5" idx="6"/>
            <a:endCxn id="6" idx="2"/>
          </p:cNvCxnSpPr>
          <p:nvPr/>
        </p:nvCxnSpPr>
        <p:spPr>
          <a:xfrm>
            <a:off x="2122502" y="5844096"/>
            <a:ext cx="972106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6" idx="6"/>
            <a:endCxn id="7" idx="2"/>
          </p:cNvCxnSpPr>
          <p:nvPr/>
        </p:nvCxnSpPr>
        <p:spPr>
          <a:xfrm>
            <a:off x="3962400" y="5844096"/>
            <a:ext cx="96100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7" idx="6"/>
            <a:endCxn id="8" idx="2"/>
          </p:cNvCxnSpPr>
          <p:nvPr/>
        </p:nvCxnSpPr>
        <p:spPr>
          <a:xfrm>
            <a:off x="5791200" y="5844096"/>
            <a:ext cx="126580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0" name="Curved Connector 19"/>
          <p:cNvCxnSpPr>
            <a:stCxn id="7" idx="0"/>
            <a:endCxn id="5" idx="0"/>
          </p:cNvCxnSpPr>
          <p:nvPr/>
        </p:nvCxnSpPr>
        <p:spPr>
          <a:xfrm rot="16200000" flipV="1">
            <a:off x="3522955" y="3575851"/>
            <a:ext cx="12700" cy="3668698"/>
          </a:xfrm>
          <a:prstGeom prst="curvedConnector3">
            <a:avLst>
              <a:gd name="adj1" fmla="val 5504866"/>
            </a:avLst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6" name="Curved Connector 25"/>
          <p:cNvCxnSpPr>
            <a:stCxn id="8" idx="0"/>
            <a:endCxn id="5" idx="0"/>
          </p:cNvCxnSpPr>
          <p:nvPr/>
        </p:nvCxnSpPr>
        <p:spPr>
          <a:xfrm rot="16200000" flipV="1">
            <a:off x="4589755" y="2509051"/>
            <a:ext cx="12700" cy="5802298"/>
          </a:xfrm>
          <a:prstGeom prst="curvedConnector3">
            <a:avLst>
              <a:gd name="adj1" fmla="val 990874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4009008" y="3810000"/>
            <a:ext cx="696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4F81BD"/>
                </a:solidFill>
              </a:rPr>
              <a:t>g := 0</a:t>
            </a:r>
            <a:endParaRPr lang="en-US" b="1" dirty="0">
              <a:solidFill>
                <a:srgbClr val="4F81BD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289917" y="4356146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g ≠ i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303182" y="5844096"/>
            <a:ext cx="7232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g = </a:t>
            </a:r>
            <a:r>
              <a:rPr lang="en-US" b="1" dirty="0">
                <a:solidFill>
                  <a:srgbClr val="00B050"/>
                </a:solidFill>
              </a:rPr>
              <a:t>0</a:t>
            </a:r>
            <a:endParaRPr lang="en-US" b="1" dirty="0" smtClean="0">
              <a:solidFill>
                <a:srgbClr val="4F81BD"/>
              </a:solidFill>
            </a:endParaRPr>
          </a:p>
          <a:p>
            <a:r>
              <a:rPr lang="en-US" b="1" dirty="0" smtClean="0">
                <a:solidFill>
                  <a:srgbClr val="4F81BD"/>
                </a:solidFill>
              </a:rPr>
              <a:t>t</a:t>
            </a:r>
            <a:r>
              <a:rPr lang="en-US" b="1" baseline="-25000" dirty="0" smtClean="0">
                <a:solidFill>
                  <a:srgbClr val="4F81BD"/>
                </a:solidFill>
              </a:rPr>
              <a:t>i</a:t>
            </a:r>
            <a:r>
              <a:rPr lang="en-US" b="1" dirty="0" smtClean="0">
                <a:solidFill>
                  <a:srgbClr val="4F81BD"/>
                </a:solidFill>
              </a:rPr>
              <a:t> := 0</a:t>
            </a:r>
            <a:endParaRPr lang="en-US" b="1" dirty="0">
              <a:solidFill>
                <a:srgbClr val="4F81BD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09319" y="5844096"/>
            <a:ext cx="7056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t</a:t>
            </a:r>
            <a:r>
              <a:rPr lang="en-US" b="1" baseline="-25000" dirty="0">
                <a:solidFill>
                  <a:srgbClr val="00B050"/>
                </a:solidFill>
              </a:rPr>
              <a:t>i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>
                <a:solidFill>
                  <a:srgbClr val="00B050"/>
                </a:solidFill>
                <a:sym typeface="Symbol"/>
              </a:rPr>
              <a:t>&lt;</a:t>
            </a:r>
            <a:r>
              <a:rPr lang="en-US" b="1" dirty="0" smtClean="0">
                <a:solidFill>
                  <a:srgbClr val="00B050"/>
                </a:solidFill>
              </a:rPr>
              <a:t> 1</a:t>
            </a:r>
          </a:p>
          <a:p>
            <a:r>
              <a:rPr lang="en-US" b="1" dirty="0" smtClean="0">
                <a:solidFill>
                  <a:srgbClr val="4F81BD"/>
                </a:solidFill>
              </a:rPr>
              <a:t>t</a:t>
            </a:r>
            <a:r>
              <a:rPr lang="en-US" b="1" baseline="-25000" dirty="0">
                <a:solidFill>
                  <a:srgbClr val="4F81BD"/>
                </a:solidFill>
              </a:rPr>
              <a:t>i</a:t>
            </a:r>
            <a:r>
              <a:rPr lang="en-US" b="1" dirty="0" smtClean="0">
                <a:solidFill>
                  <a:srgbClr val="4F81BD"/>
                </a:solidFill>
              </a:rPr>
              <a:t> := 0</a:t>
            </a:r>
          </a:p>
          <a:p>
            <a:r>
              <a:rPr lang="en-US" b="1" dirty="0" smtClean="0">
                <a:solidFill>
                  <a:srgbClr val="4F81BD"/>
                </a:solidFill>
              </a:rPr>
              <a:t>g := i</a:t>
            </a:r>
            <a:endParaRPr lang="en-US" b="1" dirty="0">
              <a:solidFill>
                <a:srgbClr val="4F81BD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791200" y="5845062"/>
            <a:ext cx="1273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g = i </a:t>
            </a:r>
            <a:r>
              <a:rPr lang="en-US" b="1" dirty="0" smtClean="0">
                <a:solidFill>
                  <a:srgbClr val="00B050"/>
                </a:solidFill>
                <a:sym typeface="Symbol"/>
              </a:rPr>
              <a:t> t</a:t>
            </a:r>
            <a:r>
              <a:rPr lang="en-US" b="1" baseline="-25000" dirty="0">
                <a:solidFill>
                  <a:srgbClr val="00B050"/>
                </a:solidFill>
              </a:rPr>
              <a:t>i</a:t>
            </a:r>
            <a:r>
              <a:rPr lang="en-US" b="1" dirty="0" smtClean="0">
                <a:solidFill>
                  <a:srgbClr val="00B050"/>
                </a:solidFill>
                <a:sym typeface="Symbol"/>
              </a:rPr>
              <a:t> &gt; 1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010400" y="4495800"/>
            <a:ext cx="525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white">
                    <a:lumMod val="85000"/>
                  </a:prstClr>
                </a:solidFill>
              </a:rPr>
              <a:t>exit</a:t>
            </a:r>
            <a:endParaRPr lang="en-US" dirty="0">
              <a:solidFill>
                <a:prstClr val="white">
                  <a:lumMod val="8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479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5558</TotalTime>
  <Words>5215</Words>
  <Application>Microsoft Office PowerPoint</Application>
  <PresentationFormat>On-screen Show (4:3)</PresentationFormat>
  <Paragraphs>1161</Paragraphs>
  <Slides>104</Slides>
  <Notes>37</Notes>
  <HiddenSlides>4</HiddenSlides>
  <MMClips>0</MMClips>
  <ScaleCrop>false</ScaleCrop>
  <HeadingPairs>
    <vt:vector size="10" baseType="variant">
      <vt:variant>
        <vt:lpstr>Fonts Used</vt:lpstr>
      </vt:variant>
      <vt:variant>
        <vt:i4>14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104</vt:i4>
      </vt:variant>
      <vt:variant>
        <vt:lpstr>Custom Shows</vt:lpstr>
      </vt:variant>
      <vt:variant>
        <vt:i4>1</vt:i4>
      </vt:variant>
    </vt:vector>
  </HeadingPairs>
  <TitlesOfParts>
    <vt:vector size="122" baseType="lpstr">
      <vt:lpstr>宋体</vt:lpstr>
      <vt:lpstr>Arial</vt:lpstr>
      <vt:lpstr>Calibri</vt:lpstr>
      <vt:lpstr>Calibri Light</vt:lpstr>
      <vt:lpstr>Cambria Math</vt:lpstr>
      <vt:lpstr>cmmi10</vt:lpstr>
      <vt:lpstr>Courier</vt:lpstr>
      <vt:lpstr>Courier New</vt:lpstr>
      <vt:lpstr>Euclid Math One</vt:lpstr>
      <vt:lpstr>Gill Sans</vt:lpstr>
      <vt:lpstr>黑体</vt:lpstr>
      <vt:lpstr>StarSymbol</vt:lpstr>
      <vt:lpstr>Symbol</vt:lpstr>
      <vt:lpstr>Times New Roman</vt:lpstr>
      <vt:lpstr>Office Theme</vt:lpstr>
      <vt:lpstr>1_Office Theme</vt:lpstr>
      <vt:lpstr>Equation</vt:lpstr>
      <vt:lpstr> Hybrid Automata: From Verification to Implementation with HyST (A Source Transformation and Translation Tool for Hybrid Automaton Models)</vt:lpstr>
      <vt:lpstr>Motivation</vt:lpstr>
      <vt:lpstr>HyST: A Source Transformation and Translation Tool for Hybrid Automaton Models</vt:lpstr>
      <vt:lpstr>HyST Van Der Pol Example</vt:lpstr>
      <vt:lpstr>Reachability Analysis of Power Electronics with Non-Deterministic Parameters</vt:lpstr>
      <vt:lpstr>Correct-by-Construction Controller Design and Simulink/Stateflow Integration with HyST</vt:lpstr>
      <vt:lpstr>Approximating Hybrid Automaton Semantics in SLSF with Randomness</vt:lpstr>
      <vt:lpstr>Composed Hybrid Automaton Model of Closed-Loop Buck Converter and Translated SLSF Model</vt:lpstr>
      <vt:lpstr>Code Generation from Hybrid Automata Translated to Simulink/Stateflow</vt:lpstr>
      <vt:lpstr>References</vt:lpstr>
      <vt:lpstr>      Thank You!  Questions?</vt:lpstr>
      <vt:lpstr>PowerPoint Presentation</vt:lpstr>
      <vt:lpstr>SLSF Translation of Buck Converter (Non-Deterministic Parameters) with Hysteresis Controller</vt:lpstr>
      <vt:lpstr>Closed-Loop Buck Converter Modeled as Network of Hybrid Automata</vt:lpstr>
      <vt:lpstr>Fischer Mutual Exclusion (left safe, right unsafe), 1000 SLSF sim</vt:lpstr>
      <vt:lpstr>HyST Vision</vt:lpstr>
      <vt:lpstr>HyRG: A Random Generation Tool for Affine Hybrid Automata </vt:lpstr>
      <vt:lpstr>Bouncing Ball Comparison</vt:lpstr>
      <vt:lpstr>Finding Semantics Mismatches</vt:lpstr>
      <vt:lpstr>Corrected Semantics Mismatch</vt:lpstr>
      <vt:lpstr>HyST: History of Hybrid Systems Verification Tools</vt:lpstr>
      <vt:lpstr>HyST Vision</vt:lpstr>
      <vt:lpstr>HyST Overview and Outline for Remainder</vt:lpstr>
      <vt:lpstr>Hybrid Automata: Syntax, Semantics, and Data Structures for Intermediate Representation (IR)</vt:lpstr>
      <vt:lpstr>PowerPoint Presentation</vt:lpstr>
      <vt:lpstr>Hybrid Automaton Example</vt:lpstr>
      <vt:lpstr>Hybrid Automata: Syntax and Semantics</vt:lpstr>
      <vt:lpstr>Data Structures for Hybrid Automata</vt:lpstr>
      <vt:lpstr>Comparing Verification Tools with HyST</vt:lpstr>
      <vt:lpstr>HyST Neuron Example</vt:lpstr>
      <vt:lpstr>Transformation Passes</vt:lpstr>
      <vt:lpstr>HyST Model Transformation Passes</vt:lpstr>
      <vt:lpstr>HyST User Interaction for Passes</vt:lpstr>
      <vt:lpstr>Example Transformation Pass: Add Identity Resets to Heater (Lygeros)</vt:lpstr>
      <vt:lpstr>Example Transformation Pass: Add Identity Resets to Heater (Lygeros)</vt:lpstr>
      <vt:lpstr>Continuization Pass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Hybridization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CASE STUDY</vt:lpstr>
      <vt:lpstr>CASE STUDY</vt:lpstr>
      <vt:lpstr>CASE STUDY 1</vt:lpstr>
      <vt:lpstr>Ongoing directions: AIDE-CPS</vt:lpstr>
      <vt:lpstr>Differential Testing Framework with HyST</vt:lpstr>
      <vt:lpstr>Finding Soundness Bugs</vt:lpstr>
      <vt:lpstr>Translation to SLSF and Subsequent Code Generation</vt:lpstr>
      <vt:lpstr>Ad: 3rd International Workshop on Applied Verification for Continuous and Hybrid Systems (ARCH), CPSWeek 2016 in Vienna</vt:lpstr>
      <vt:lpstr>ARCH 2016 HyST Tool for Executable Benchmarks</vt:lpstr>
      <vt:lpstr>      Thank You!  Questions?</vt:lpstr>
      <vt:lpstr>Extra Slides</vt:lpstr>
      <vt:lpstr>HyST: A Transformation and Translation Tool for Hybrid Systems</vt:lpstr>
      <vt:lpstr>BMC for Hybrid Automata</vt:lpstr>
      <vt:lpstr>Quantifier-Free BMC for RHA</vt:lpstr>
      <vt:lpstr>Quantified BMC for RHA</vt:lpstr>
      <vt:lpstr>Quantifier-Free BMC for RHA</vt:lpstr>
      <vt:lpstr>Quantified BMC for RHA</vt:lpstr>
      <vt:lpstr>Example</vt:lpstr>
      <vt:lpstr>Example</vt:lpstr>
      <vt:lpstr>Implementation of QBMC in HyST</vt:lpstr>
      <vt:lpstr>Fischer’s Mutual Exclusion</vt:lpstr>
      <vt:lpstr>Evaluation – Fischer – Runtime</vt:lpstr>
      <vt:lpstr>Evaluation – Fischer – Runtime</vt:lpstr>
      <vt:lpstr>Evaluation – Fischer – Memory Usage</vt:lpstr>
      <vt:lpstr>Evaluation – Fischer – Memory Usage</vt:lpstr>
      <vt:lpstr>Lynch-Shavit Mutual Exclusion Protocol (Unsafe)</vt:lpstr>
      <vt:lpstr>Future Work</vt:lpstr>
      <vt:lpstr>Conclusion</vt:lpstr>
      <vt:lpstr>Example</vt:lpstr>
      <vt:lpstr>Boolean Satisfiability (SAT)</vt:lpstr>
      <vt:lpstr>SAT-Based Bounded Model Checking(BMC)</vt:lpstr>
      <vt:lpstr>Example</vt:lpstr>
      <vt:lpstr>Example</vt:lpstr>
      <vt:lpstr>Example: Fischer’s Protocol</vt:lpstr>
      <vt:lpstr>Fischer Mutual Exclusion Protocol</vt:lpstr>
      <vt:lpstr>Lynch-Shavit Mutual Exclusion Protocol</vt:lpstr>
      <vt:lpstr>Small Aircraft Transportation System Basics</vt:lpstr>
      <vt:lpstr>Part of Aircraft A_i Model in SATS</vt:lpstr>
      <vt:lpstr>Example Evolution of A(3)</vt:lpstr>
      <vt:lpstr>Custom Show 1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Quantified Bounded Model Checking for Rectangular Hybrid Automata</dc:title>
  <dc:creator>Taylor Johnson</dc:creator>
  <cp:lastModifiedBy>Taylor Johnson</cp:lastModifiedBy>
  <cp:revision>186</cp:revision>
  <dcterms:created xsi:type="dcterms:W3CDTF">2015-11-04T19:44:39Z</dcterms:created>
  <dcterms:modified xsi:type="dcterms:W3CDTF">2016-06-04T19:03:32Z</dcterms:modified>
</cp:coreProperties>
</file>