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36576000" cy="27432000"/>
  <p:notesSz cx="26974800" cy="3611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2222"/>
    <a:srgbClr val="CCECFF"/>
    <a:srgbClr val="996600"/>
    <a:srgbClr val="CC9900"/>
    <a:srgbClr val="336699"/>
    <a:srgbClr val="003366"/>
    <a:srgbClr val="B2B2B2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2274" y="-162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16887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79688" y="0"/>
            <a:ext cx="11688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4305875"/>
            <a:ext cx="116887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279688" y="34305875"/>
            <a:ext cx="11688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E9D51C-3CF4-4C25-AB1E-8A1ECE8D8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114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16887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279688" y="0"/>
            <a:ext cx="11688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57700" y="2708275"/>
            <a:ext cx="18059400" cy="1354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97163" y="17156113"/>
            <a:ext cx="21580475" cy="162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4305875"/>
            <a:ext cx="116887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279688" y="34305875"/>
            <a:ext cx="11688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D06A0F-2FF4-4326-A0CA-75E9D9DF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927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57700" y="2708275"/>
            <a:ext cx="18059400" cy="135445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9A5D16-A392-432C-8A1E-2351D74D29B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57700" y="2708275"/>
            <a:ext cx="18059400" cy="135445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9A5D16-A392-432C-8A1E-2351D74D29B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3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F84E100-B1B8-4A59-A449-CC9D24F89C4D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F6701E9-A1C6-4754-8426-7E4CAB98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B6FC6C3-8D3E-450C-9D34-C7B408346556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8DA5DFF-E578-4A73-801B-B500B4C3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3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5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5"/>
            <a:ext cx="240792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77D2C54-E7E1-4DDF-BB17-FC2B54B47E81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9F02344-D0EE-4EA2-9440-8D5F104F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3F20132-3392-443B-8C34-2A8707AD87F6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CDA72C0-1C9B-4EDF-AF0F-EF159077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45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D791399-1F8A-40D4-A695-20C9C836B451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0EC898D-45F9-4D8F-8B5D-C8BC2C623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4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3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3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F885BA7-2544-4295-9FDD-3D47115B59FC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101EFD1-EFEF-445C-A1A5-C243A452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3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3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3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DFE124B-B169-49A3-A514-45CA2042D2F8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BD76909-2235-4563-962A-16FD479F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0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D678615-5D48-473D-8BA8-B783ED188901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E93A1E0-0CA5-4E2C-A526-C4A6868E6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67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7741B0E-DFEA-4C63-B66E-AF3FFE6F71A9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FD17457-FBE3-4D98-B860-BE2AFACC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6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02E2AFC-61BA-4315-9837-0A6302CAAA4E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AD7DA89-ED96-442D-8D00-268710520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13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1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 rtlCol="0">
            <a:normAutofit/>
          </a:bodyPr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3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7040265-E5A3-4757-9CA9-1E10EA7D121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D525F4D-22A8-49B4-9617-B9362E899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2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1098550"/>
            <a:ext cx="3291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6400801"/>
            <a:ext cx="32918400" cy="181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1"/>
            <a:ext cx="8534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739EEB-86BA-49E3-B45E-BCB1B0B5718B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1"/>
            <a:ext cx="11582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ctr"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1"/>
            <a:ext cx="8534400" cy="1460500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r">
              <a:defRPr sz="4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232091-08EC-436F-83DC-C0C4B4F4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3657600" rtl="0" eaLnBrk="0" fontAlgn="base" hangingPunct="0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2pPr>
      <a:lvl3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3pPr>
      <a:lvl4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4pPr>
      <a:lvl5pPr algn="ctr" defTabSz="36576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9pPr>
    </p:titleStyle>
    <p:bodyStyle>
      <a:lvl1pPr marL="1371600" indent="-13716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467" y="11431679"/>
            <a:ext cx="15647021" cy="60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23973538" y="17432707"/>
            <a:ext cx="7219385" cy="4339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//======================================================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Name        : ball.cpp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//======================================================</a:t>
            </a:r>
            <a:endParaRPr lang="en-US" sz="12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ball.h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US" sz="12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Ball::Ball(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sc_module_name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name):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sc_module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(name) {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time_us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g_force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0.0000000098;</a:t>
            </a:r>
          </a:p>
          <a:p>
            <a:endParaRPr lang="en-US" sz="12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SC_METHOD(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position_update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dont_initialize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sensitive &lt;&lt;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clk.pos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2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void Ball::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position_update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position = 0.5 *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g_force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time_us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time_us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//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&lt;&lt; "position:" &lt;&lt; position &lt;&lt;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//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&lt;&lt; "time: " &lt;&lt;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sc_time_stamp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time_us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++;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94" y="4777629"/>
            <a:ext cx="15773921" cy="60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28901" y="4762388"/>
            <a:ext cx="9106817" cy="6101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8536" y="26154050"/>
            <a:ext cx="35410131" cy="10508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75" y="2071692"/>
            <a:ext cx="35375263" cy="24014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315" name="Text Box 191"/>
          <p:cNvSpPr txBox="1">
            <a:spLocks noChangeArrowheads="1"/>
          </p:cNvSpPr>
          <p:nvPr/>
        </p:nvSpPr>
        <p:spPr bwMode="auto">
          <a:xfrm>
            <a:off x="664943" y="21620577"/>
            <a:ext cx="64912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ct val="50000"/>
              </a:spcAft>
            </a:pPr>
            <a:endParaRPr lang="en-US" sz="2800" b="0" dirty="0">
              <a:solidFill>
                <a:schemeClr val="tx1"/>
              </a:solidFill>
              <a:latin typeface="Arial Black" charset="0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13316" name="Text Box 192"/>
          <p:cNvSpPr txBox="1">
            <a:spLocks noChangeArrowheads="1"/>
          </p:cNvSpPr>
          <p:nvPr/>
        </p:nvSpPr>
        <p:spPr bwMode="auto">
          <a:xfrm>
            <a:off x="1109650" y="5049952"/>
            <a:ext cx="8683612" cy="159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Motivation/Approach</a:t>
            </a:r>
            <a:endParaRPr lang="en-US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b="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4000" b="0" dirty="0" smtClean="0">
                <a:solidFill>
                  <a:srgbClr val="000000"/>
                </a:solidFill>
              </a:rPr>
              <a:t>Develop an educational program to teach CPS design to graduate Computer Science students.</a:t>
            </a:r>
          </a:p>
          <a:p>
            <a:pPr eaLnBrk="1" hangingPunct="1"/>
            <a:endParaRPr lang="en-US" sz="40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4000" b="0" dirty="0" smtClean="0">
                <a:solidFill>
                  <a:srgbClr val="000000"/>
                </a:solidFill>
              </a:rPr>
              <a:t>Improve understanding of CPS design and sharpen attention in crafting solutions by teaching:</a:t>
            </a:r>
          </a:p>
          <a:p>
            <a:pPr eaLnBrk="1" hangingPunct="1"/>
            <a:endParaRPr lang="en-US" sz="4000" b="0" dirty="0" smtClean="0">
              <a:solidFill>
                <a:srgbClr val="000000"/>
              </a:solidFill>
            </a:endParaRPr>
          </a:p>
          <a:p>
            <a:pPr marL="685800" indent="-6858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Typical design flows for CPS design</a:t>
            </a:r>
          </a:p>
          <a:p>
            <a:pPr marL="685800" indent="-6858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Importance of models and their limitations</a:t>
            </a:r>
          </a:p>
          <a:p>
            <a:pPr marL="685800" indent="-6858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Introduction to state-of-the art simulation and modeling tools</a:t>
            </a:r>
          </a:p>
          <a:p>
            <a:pPr eaLnBrk="1" hangingPunct="1"/>
            <a:endParaRPr lang="en-US" sz="4000" b="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4000" b="0" dirty="0" smtClean="0">
                <a:solidFill>
                  <a:srgbClr val="000000"/>
                </a:solidFill>
              </a:rPr>
              <a:t>Apply </a:t>
            </a:r>
            <a:r>
              <a:rPr lang="en-US" sz="4000" b="0" dirty="0">
                <a:solidFill>
                  <a:srgbClr val="000000"/>
                </a:solidFill>
              </a:rPr>
              <a:t>small examples, that </a:t>
            </a:r>
            <a:r>
              <a:rPr lang="en-US" sz="4000" b="0" dirty="0" smtClean="0">
                <a:solidFill>
                  <a:srgbClr val="000000"/>
                </a:solidFill>
              </a:rPr>
              <a:t>are:</a:t>
            </a:r>
          </a:p>
          <a:p>
            <a:pPr eaLnBrk="1" hangingPunct="1"/>
            <a:endParaRPr lang="en-US" sz="4000" b="0" dirty="0">
              <a:solidFill>
                <a:srgbClr val="000000"/>
              </a:solidFill>
            </a:endParaRPr>
          </a:p>
          <a:p>
            <a:pPr marL="685800" indent="-685800" eaLnBrk="1" hangingPunct="1">
              <a:buFontTx/>
              <a:buChar char="-"/>
            </a:pPr>
            <a:r>
              <a:rPr lang="en-US" sz="4000" b="0" dirty="0">
                <a:solidFill>
                  <a:srgbClr val="000000"/>
                </a:solidFill>
              </a:rPr>
              <a:t>Easy to understand</a:t>
            </a:r>
          </a:p>
          <a:p>
            <a:pPr marL="685800" indent="-685800" eaLnBrk="1" hangingPunct="1">
              <a:buFontTx/>
              <a:buChar char="-"/>
            </a:pPr>
            <a:r>
              <a:rPr lang="en-US" sz="4000" b="0" dirty="0">
                <a:solidFill>
                  <a:srgbClr val="000000"/>
                </a:solidFill>
              </a:rPr>
              <a:t>Possible to design and evaluate using a variety of tools and methodologies</a:t>
            </a:r>
          </a:p>
          <a:p>
            <a:pPr marL="685800" indent="-6858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Is implementable </a:t>
            </a:r>
            <a:r>
              <a:rPr lang="en-US" sz="4000" b="0" dirty="0">
                <a:solidFill>
                  <a:srgbClr val="000000"/>
                </a:solidFill>
              </a:rPr>
              <a:t>in the </a:t>
            </a:r>
            <a:r>
              <a:rPr lang="en-US" sz="4000" b="0" dirty="0" smtClean="0">
                <a:solidFill>
                  <a:srgbClr val="000000"/>
                </a:solidFill>
              </a:rPr>
              <a:t>lab</a:t>
            </a:r>
            <a:endParaRPr lang="en-US" sz="4000" b="0" dirty="0">
              <a:solidFill>
                <a:srgbClr val="000000"/>
              </a:solidFill>
            </a:endParaRPr>
          </a:p>
          <a:p>
            <a:pPr eaLnBrk="1" hangingPunct="1"/>
            <a:endParaRPr lang="en-US" sz="4000" b="0" dirty="0"/>
          </a:p>
          <a:p>
            <a:pPr eaLnBrk="1" hangingPunct="1">
              <a:spcAft>
                <a:spcPct val="50000"/>
              </a:spcAft>
            </a:pPr>
            <a:endParaRPr lang="en-US" sz="4000" b="0" dirty="0"/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057955" y="1989187"/>
            <a:ext cx="293842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4800" dirty="0" smtClean="0"/>
              <a:t>A Ball Goes to School -</a:t>
            </a:r>
          </a:p>
          <a:p>
            <a:pPr algn="ctr" eaLnBrk="1" hangingPunct="1"/>
            <a:r>
              <a:rPr lang="en-US" sz="4800" dirty="0" smtClean="0"/>
              <a:t>Our Experiences from a Cyber Physical Systems Design Experiment</a:t>
            </a:r>
            <a:endParaRPr lang="en-US" sz="4800" dirty="0"/>
          </a:p>
        </p:txBody>
      </p:sp>
      <p:pic>
        <p:nvPicPr>
          <p:cNvPr id="13320" name="Picture 3" descr="uci_seal_2col [Converted]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240" y="128712"/>
            <a:ext cx="2692400" cy="149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3" y="121967"/>
            <a:ext cx="15010216" cy="149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782069" y="3649556"/>
            <a:ext cx="34680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4400" b="0" i="1" dirty="0" smtClean="0"/>
              <a:t>Steffen Peter, Frank </a:t>
            </a:r>
            <a:r>
              <a:rPr lang="en-US" sz="4400" b="0" i="1" dirty="0" err="1" smtClean="0"/>
              <a:t>Vahid</a:t>
            </a:r>
            <a:r>
              <a:rPr lang="en-US" sz="4400" b="0" i="1" dirty="0" smtClean="0"/>
              <a:t>, Daniel </a:t>
            </a:r>
            <a:r>
              <a:rPr lang="en-US" sz="4400" b="0" i="1" dirty="0" err="1" smtClean="0"/>
              <a:t>Gajski</a:t>
            </a:r>
            <a:r>
              <a:rPr lang="en-US" sz="4400" b="0" i="1" dirty="0" smtClean="0"/>
              <a:t>, and Tony </a:t>
            </a:r>
            <a:r>
              <a:rPr lang="en-US" sz="4400" b="0" i="1" dirty="0" err="1" smtClean="0"/>
              <a:t>Givargis</a:t>
            </a:r>
            <a:endParaRPr lang="en-US" sz="4400" b="0" i="1" dirty="0"/>
          </a:p>
        </p:txBody>
      </p:sp>
      <p:sp>
        <p:nvSpPr>
          <p:cNvPr id="13323" name="Rectangle 198"/>
          <p:cNvSpPr>
            <a:spLocks noChangeArrowheads="1"/>
          </p:cNvSpPr>
          <p:nvPr/>
        </p:nvSpPr>
        <p:spPr bwMode="auto">
          <a:xfrm>
            <a:off x="1057276" y="21480464"/>
            <a:ext cx="348329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765550"/>
            <a:endParaRPr lang="en-US" sz="5400"/>
          </a:p>
        </p:txBody>
      </p:sp>
      <p:sp>
        <p:nvSpPr>
          <p:cNvPr id="13324" name="Rectangle 198"/>
          <p:cNvSpPr>
            <a:spLocks noChangeArrowheads="1"/>
          </p:cNvSpPr>
          <p:nvPr/>
        </p:nvSpPr>
        <p:spPr bwMode="auto">
          <a:xfrm>
            <a:off x="19266184" y="4843408"/>
            <a:ext cx="16566171" cy="576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Falling Ball Example</a:t>
            </a:r>
            <a:endParaRPr lang="en-US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765550">
              <a:spcBef>
                <a:spcPts val="1200"/>
              </a:spcBef>
            </a:pPr>
            <a:endParaRPr lang="en-US" sz="3200" b="0" dirty="0" smtClean="0"/>
          </a:p>
          <a:p>
            <a:pPr marL="457200" indent="-457200">
              <a:buFontTx/>
              <a:buChar char="-"/>
            </a:pPr>
            <a:r>
              <a:rPr lang="en-US" sz="3200" b="0" dirty="0" smtClean="0">
                <a:solidFill>
                  <a:srgbClr val="000000"/>
                </a:solidFill>
              </a:rPr>
              <a:t>A </a:t>
            </a:r>
            <a:r>
              <a:rPr lang="en-US" sz="3200" b="0" dirty="0">
                <a:solidFill>
                  <a:srgbClr val="000000"/>
                </a:solidFill>
              </a:rPr>
              <a:t>camera should take a picture of a falling ball that is dropped from a variable height. 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solidFill>
                  <a:srgbClr val="000000"/>
                </a:solidFill>
              </a:rPr>
              <a:t>Sensors mounted above the camera detect the ball. 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solidFill>
                  <a:srgbClr val="000000"/>
                </a:solidFill>
              </a:rPr>
              <a:t>A program in the cyber part of the system estimates the approaching time.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0000"/>
                </a:solidFill>
              </a:rPr>
              <a:t>Benefits:</a:t>
            </a:r>
          </a:p>
          <a:p>
            <a:pPr marL="457200" indent="-457200">
              <a:buFontTx/>
              <a:buChar char="-"/>
            </a:pPr>
            <a:r>
              <a:rPr lang="en-US" sz="3200" b="0" dirty="0" smtClean="0">
                <a:solidFill>
                  <a:srgbClr val="000000"/>
                </a:solidFill>
              </a:rPr>
              <a:t>Easily </a:t>
            </a:r>
            <a:r>
              <a:rPr lang="en-US" sz="3200" b="0" dirty="0">
                <a:solidFill>
                  <a:srgbClr val="000000"/>
                </a:solidFill>
              </a:rPr>
              <a:t>understood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solidFill>
                  <a:srgbClr val="000000"/>
                </a:solidFill>
              </a:rPr>
              <a:t>Need for precise timing</a:t>
            </a:r>
          </a:p>
          <a:p>
            <a:pPr marL="457200" indent="-457200">
              <a:buFontTx/>
              <a:buChar char="-"/>
            </a:pPr>
            <a:r>
              <a:rPr lang="en-US" sz="3200" b="0" dirty="0" smtClean="0">
                <a:solidFill>
                  <a:srgbClr val="000000"/>
                </a:solidFill>
              </a:rPr>
              <a:t>Physical process needing mathematical modeling</a:t>
            </a:r>
            <a:endParaRPr lang="en-US" sz="3200" b="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b="0" dirty="0">
                <a:solidFill>
                  <a:srgbClr val="000000"/>
                </a:solidFill>
              </a:rPr>
              <a:t>No perfect precision in cyber part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solidFill>
                  <a:srgbClr val="000000"/>
                </a:solidFill>
              </a:rPr>
              <a:t>Can be build </a:t>
            </a:r>
            <a:r>
              <a:rPr lang="en-US" sz="3200" b="0" dirty="0" smtClean="0">
                <a:solidFill>
                  <a:srgbClr val="000000"/>
                </a:solidFill>
              </a:rPr>
              <a:t>in </a:t>
            </a:r>
            <a:r>
              <a:rPr lang="en-US" sz="3200" b="0" dirty="0">
                <a:solidFill>
                  <a:srgbClr val="000000"/>
                </a:solidFill>
              </a:rPr>
              <a:t>the lab</a:t>
            </a:r>
          </a:p>
          <a:p>
            <a:pPr defTabSz="3765550">
              <a:spcBef>
                <a:spcPts val="1200"/>
              </a:spcBef>
            </a:pPr>
            <a:endParaRPr lang="en-US" sz="3200" b="0" dirty="0" smtClean="0"/>
          </a:p>
        </p:txBody>
      </p:sp>
      <p:pic>
        <p:nvPicPr>
          <p:cNvPr id="13339" name="Picture 32" descr="C:\Users\vsony\Desktop\nsf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593" y="26383102"/>
            <a:ext cx="1325563" cy="7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3" name="Rectangle 198"/>
          <p:cNvSpPr>
            <a:spLocks noChangeArrowheads="1"/>
          </p:cNvSpPr>
          <p:nvPr/>
        </p:nvSpPr>
        <p:spPr bwMode="auto">
          <a:xfrm>
            <a:off x="1478364" y="26177120"/>
            <a:ext cx="3301981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3765550">
              <a:spcBef>
                <a:spcPts val="1200"/>
              </a:spcBef>
            </a:pPr>
            <a:r>
              <a:rPr lang="en-US" sz="4000" i="1" dirty="0" smtClean="0">
                <a:solidFill>
                  <a:srgbClr val="00B050"/>
                </a:solidFill>
              </a:rPr>
              <a:t>Project Contact:                                            Web:                                                Funded </a:t>
            </a:r>
            <a:r>
              <a:rPr lang="en-US" sz="4000" i="1" dirty="0">
                <a:solidFill>
                  <a:srgbClr val="00B050"/>
                </a:solidFill>
              </a:rPr>
              <a:t>by</a:t>
            </a:r>
            <a:r>
              <a:rPr lang="en-US" sz="4000" i="1" dirty="0" smtClean="0">
                <a:solidFill>
                  <a:srgbClr val="00B050"/>
                </a:solidFill>
              </a:rPr>
              <a:t>:       </a:t>
            </a:r>
            <a:endParaRPr lang="en-US" sz="4000" b="0" dirty="0"/>
          </a:p>
          <a:p>
            <a:pPr defTabSz="3765550"/>
            <a:r>
              <a:rPr lang="en-US" sz="5400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344" name="Rectangle 198"/>
          <p:cNvSpPr>
            <a:spLocks noChangeArrowheads="1"/>
          </p:cNvSpPr>
          <p:nvPr/>
        </p:nvSpPr>
        <p:spPr bwMode="auto">
          <a:xfrm>
            <a:off x="23539450" y="14208962"/>
            <a:ext cx="9759951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endParaRPr lang="en-US" sz="54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777" y="4629193"/>
            <a:ext cx="9627825" cy="1660848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433941" y="11429732"/>
            <a:ext cx="25449912" cy="980794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433943" y="4656836"/>
            <a:ext cx="25465016" cy="65926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6218" y="21443619"/>
            <a:ext cx="35384821" cy="446438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6566174" y="205941"/>
            <a:ext cx="15925489" cy="126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214C"/>
              </a:buClr>
              <a:buSzPct val="85000"/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214C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214C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214C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214C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00336C"/>
                </a:solidFill>
              </a:rPr>
              <a:t>CPS Design Group</a:t>
            </a:r>
          </a:p>
          <a:p>
            <a:pPr algn="r"/>
            <a:r>
              <a:rPr lang="en-US" sz="4800" b="1" dirty="0" smtClean="0">
                <a:solidFill>
                  <a:srgbClr val="00336C"/>
                </a:solidFill>
              </a:rPr>
              <a:t>cps.ics.uci.edu</a:t>
            </a:r>
            <a:endParaRPr lang="en-US" sz="4800" b="1" dirty="0">
              <a:solidFill>
                <a:srgbClr val="00336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240568" y="11489679"/>
            <a:ext cx="9106817" cy="5829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0" name="Rectangle 198"/>
          <p:cNvSpPr>
            <a:spLocks noChangeArrowheads="1"/>
          </p:cNvSpPr>
          <p:nvPr/>
        </p:nvSpPr>
        <p:spPr bwMode="auto">
          <a:xfrm>
            <a:off x="10732335" y="11506582"/>
            <a:ext cx="1392234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Modeling and Implementation</a:t>
            </a:r>
            <a:endParaRPr lang="en-US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63984" y="13813820"/>
            <a:ext cx="11140609" cy="29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anvas 1"/>
          <p:cNvGrpSpPr/>
          <p:nvPr/>
        </p:nvGrpSpPr>
        <p:grpSpPr>
          <a:xfrm>
            <a:off x="27371373" y="18252429"/>
            <a:ext cx="7571535" cy="1336840"/>
            <a:chOff x="0" y="0"/>
            <a:chExt cx="5347970" cy="1457325"/>
          </a:xfrm>
          <a:solidFill>
            <a:schemeClr val="bg1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5347970" cy="145732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sp>
        <p:sp>
          <p:nvSpPr>
            <p:cNvPr id="52" name="Text Box 2"/>
            <p:cNvSpPr txBox="1"/>
            <p:nvPr/>
          </p:nvSpPr>
          <p:spPr>
            <a:xfrm>
              <a:off x="2043112" y="852420"/>
              <a:ext cx="869315" cy="27432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Ball Module</a:t>
              </a:r>
            </a:p>
          </p:txBody>
        </p:sp>
        <p:sp>
          <p:nvSpPr>
            <p:cNvPr id="53" name="Text Box 3"/>
            <p:cNvSpPr txBox="1"/>
            <p:nvPr/>
          </p:nvSpPr>
          <p:spPr>
            <a:xfrm>
              <a:off x="0" y="852420"/>
              <a:ext cx="1235710" cy="27432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Controller Module</a:t>
              </a:r>
            </a:p>
          </p:txBody>
        </p:sp>
        <p:cxnSp>
          <p:nvCxnSpPr>
            <p:cNvPr id="54" name="Straight Arrow Connector 53"/>
            <p:cNvCxnSpPr>
              <a:endCxn id="52" idx="1"/>
            </p:cNvCxnSpPr>
            <p:nvPr/>
          </p:nvCxnSpPr>
          <p:spPr>
            <a:xfrm flipV="1">
              <a:off x="1235710" y="989580"/>
              <a:ext cx="807402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5"/>
            <p:cNvSpPr txBox="1"/>
            <p:nvPr/>
          </p:nvSpPr>
          <p:spPr>
            <a:xfrm>
              <a:off x="1373823" y="989580"/>
              <a:ext cx="466090" cy="190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position</a:t>
              </a:r>
            </a:p>
          </p:txBody>
        </p:sp>
        <p:cxnSp>
          <p:nvCxnSpPr>
            <p:cNvPr id="56" name="Straight Arrow Connector 55"/>
            <p:cNvCxnSpPr>
              <a:endCxn id="52" idx="0"/>
            </p:cNvCxnSpPr>
            <p:nvPr/>
          </p:nvCxnSpPr>
          <p:spPr>
            <a:xfrm>
              <a:off x="2477770" y="557147"/>
              <a:ext cx="0" cy="27432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07061" y="578100"/>
              <a:ext cx="0" cy="27432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8"/>
            <p:cNvSpPr txBox="1"/>
            <p:nvPr/>
          </p:nvSpPr>
          <p:spPr>
            <a:xfrm>
              <a:off x="2130429" y="356168"/>
              <a:ext cx="1174750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physical_clk @1MHz </a:t>
              </a:r>
            </a:p>
          </p:txBody>
        </p:sp>
        <p:sp>
          <p:nvSpPr>
            <p:cNvPr id="59" name="Text Box 9"/>
            <p:cNvSpPr txBox="1"/>
            <p:nvPr/>
          </p:nvSpPr>
          <p:spPr>
            <a:xfrm>
              <a:off x="325837" y="386520"/>
              <a:ext cx="1018540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cyber_clk @ 1KHz 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4643197" y="42158"/>
              <a:ext cx="182880" cy="18288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4738159" y="121852"/>
              <a:ext cx="0" cy="1272856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738395" y="125346"/>
              <a:ext cx="210033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71975" y="1394708"/>
              <a:ext cx="73312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295775" y="386520"/>
              <a:ext cx="34717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5775" y="634170"/>
              <a:ext cx="34717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95775" y="991042"/>
              <a:ext cx="34717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19"/>
            <p:cNvSpPr txBox="1"/>
            <p:nvPr/>
          </p:nvSpPr>
          <p:spPr>
            <a:xfrm>
              <a:off x="3774431" y="226500"/>
              <a:ext cx="521335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sensor_1 </a:t>
              </a:r>
            </a:p>
          </p:txBody>
        </p:sp>
        <p:sp>
          <p:nvSpPr>
            <p:cNvPr id="68" name="Text Box 20"/>
            <p:cNvSpPr txBox="1"/>
            <p:nvPr/>
          </p:nvSpPr>
          <p:spPr>
            <a:xfrm>
              <a:off x="3774440" y="484058"/>
              <a:ext cx="521335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sensor_2 </a:t>
              </a:r>
            </a:p>
          </p:txBody>
        </p:sp>
        <p:sp>
          <p:nvSpPr>
            <p:cNvPr id="70" name="Text Box 22"/>
            <p:cNvSpPr txBox="1"/>
            <p:nvPr/>
          </p:nvSpPr>
          <p:spPr>
            <a:xfrm>
              <a:off x="3934958" y="36000"/>
              <a:ext cx="669925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position = 0 </a:t>
              </a:r>
            </a:p>
          </p:txBody>
        </p:sp>
        <p:sp>
          <p:nvSpPr>
            <p:cNvPr id="71" name="Text Box 23"/>
            <p:cNvSpPr txBox="1"/>
            <p:nvPr/>
          </p:nvSpPr>
          <p:spPr>
            <a:xfrm>
              <a:off x="3552248" y="1099502"/>
              <a:ext cx="1182370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PMingLiU"/>
                  <a:cs typeface="Times New Roman"/>
                </a:rPr>
                <a:t>position = 0.5 x a x t</a:t>
              </a:r>
              <a:r>
                <a:rPr lang="en-US" sz="1100" baseline="30000" dirty="0">
                  <a:effectLst/>
                  <a:ea typeface="PMingLiU"/>
                  <a:cs typeface="Times New Roman"/>
                </a:rPr>
                <a:t>2</a:t>
              </a:r>
              <a:r>
                <a:rPr lang="en-US" sz="1100" dirty="0">
                  <a:effectLst/>
                  <a:ea typeface="PMingLiU"/>
                  <a:cs typeface="Times New Roman"/>
                </a:rPr>
                <a:t> </a:t>
              </a:r>
            </a:p>
          </p:txBody>
        </p:sp>
        <p:sp>
          <p:nvSpPr>
            <p:cNvPr id="69" name="Text Box 21"/>
            <p:cNvSpPr txBox="1"/>
            <p:nvPr/>
          </p:nvSpPr>
          <p:spPr>
            <a:xfrm>
              <a:off x="3877310" y="852420"/>
              <a:ext cx="418465" cy="19113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PMingLiU"/>
                  <a:cs typeface="Times New Roman"/>
                </a:rPr>
                <a:t>gripper </a:t>
              </a:r>
            </a:p>
          </p:txBody>
        </p:sp>
      </p:grpSp>
      <p:pic>
        <p:nvPicPr>
          <p:cNvPr id="73" name="Content Placeholder 47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3" r="5303" b="73202"/>
          <a:stretch/>
        </p:blipFill>
        <p:spPr bwMode="auto">
          <a:xfrm>
            <a:off x="26287085" y="19666639"/>
            <a:ext cx="8940577" cy="12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833" y="16773228"/>
            <a:ext cx="8395431" cy="27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18" y="18790929"/>
            <a:ext cx="3873500" cy="21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060" y="18800204"/>
            <a:ext cx="3860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825" y="18796615"/>
            <a:ext cx="3721100" cy="216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 rot="16200000">
            <a:off x="10364387" y="19360991"/>
            <a:ext cx="80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Height</a:t>
            </a:r>
            <a:r>
              <a:rPr lang="en-US" sz="1200" b="1" dirty="0" smtClean="0"/>
              <a:t> [m]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6917285" y="20640756"/>
            <a:ext cx="771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r>
              <a:rPr lang="en-US" sz="1200" b="1" dirty="0" smtClean="0"/>
              <a:t> [s]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29742" y="14864369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</a:rPr>
              <a:t>Simulink</a:t>
            </a: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385929" y="15320836"/>
            <a:ext cx="4055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0" dirty="0" smtClean="0">
                <a:solidFill>
                  <a:srgbClr val="000000"/>
                </a:solidFill>
              </a:rPr>
              <a:t>Lab implementation</a:t>
            </a:r>
          </a:p>
          <a:p>
            <a:pPr algn="r"/>
            <a:r>
              <a:rPr lang="en-US" sz="3200" b="0" dirty="0" smtClean="0">
                <a:solidFill>
                  <a:srgbClr val="000000"/>
                </a:solidFill>
              </a:rPr>
              <a:t>running on </a:t>
            </a:r>
            <a:br>
              <a:rPr lang="en-US" sz="3200" b="0" dirty="0" smtClean="0">
                <a:solidFill>
                  <a:srgbClr val="000000"/>
                </a:solidFill>
              </a:rPr>
            </a:br>
            <a:r>
              <a:rPr lang="en-US" sz="3200" b="0" dirty="0" smtClean="0">
                <a:solidFill>
                  <a:srgbClr val="000000"/>
                </a:solidFill>
              </a:rPr>
              <a:t>Raspberry Pie board </a:t>
            </a: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382901" y="1799104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err="1" smtClean="0">
                <a:solidFill>
                  <a:srgbClr val="000000"/>
                </a:solidFill>
              </a:rPr>
              <a:t>Modellica</a:t>
            </a: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697644" y="2072965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err="1" smtClean="0">
                <a:solidFill>
                  <a:srgbClr val="000000"/>
                </a:solidFill>
              </a:rPr>
              <a:t>SystemC</a:t>
            </a: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84" name="Rectangle 198"/>
          <p:cNvSpPr>
            <a:spLocks noChangeArrowheads="1"/>
          </p:cNvSpPr>
          <p:nvPr/>
        </p:nvSpPr>
        <p:spPr bwMode="auto">
          <a:xfrm>
            <a:off x="241922" y="26610735"/>
            <a:ext cx="3419067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3765550">
              <a:spcBef>
                <a:spcPts val="1200"/>
              </a:spcBef>
            </a:pPr>
            <a:r>
              <a:rPr lang="en-US" sz="4000" b="0" dirty="0" smtClean="0"/>
              <a:t>Steffen </a:t>
            </a:r>
            <a:r>
              <a:rPr lang="en-US" sz="4000" b="0" dirty="0"/>
              <a:t>Peter (st.peter@uci.edu) </a:t>
            </a:r>
            <a:r>
              <a:rPr lang="en-US" sz="4000" b="0" dirty="0" smtClean="0"/>
              <a:t>	                       </a:t>
            </a:r>
            <a:r>
              <a:rPr lang="en-US" sz="4000" b="0" dirty="0" err="1" smtClean="0"/>
              <a:t>cps.ics.uci.edu</a:t>
            </a:r>
            <a:r>
              <a:rPr lang="en-US" sz="4000" b="0" dirty="0" smtClean="0"/>
              <a:t>                         National </a:t>
            </a:r>
            <a:r>
              <a:rPr lang="en-US" sz="4000" b="0" dirty="0"/>
              <a:t>Science Foundation</a:t>
            </a:r>
          </a:p>
          <a:p>
            <a:pPr defTabSz="3765550"/>
            <a:r>
              <a:rPr lang="en-US" sz="5400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5" name="Text Box 192"/>
          <p:cNvSpPr txBox="1">
            <a:spLocks noChangeArrowheads="1"/>
          </p:cNvSpPr>
          <p:nvPr/>
        </p:nvSpPr>
        <p:spPr bwMode="auto">
          <a:xfrm>
            <a:off x="790223" y="22521333"/>
            <a:ext cx="15917332" cy="29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00"/>
                </a:solidFill>
              </a:rPr>
              <a:t>Discovered and discussed challenges:</a:t>
            </a:r>
          </a:p>
          <a:p>
            <a:pPr marL="571500" indent="-571500" eaLnBrk="1" hangingPunct="1">
              <a:buFontTx/>
              <a:buChar char="-"/>
            </a:pPr>
            <a:r>
              <a:rPr lang="en-US" sz="3600" b="0" dirty="0" smtClean="0">
                <a:solidFill>
                  <a:srgbClr val="000000"/>
                </a:solidFill>
              </a:rPr>
              <a:t>Math and modeling the physical system</a:t>
            </a:r>
          </a:p>
          <a:p>
            <a:pPr marL="571500" indent="-571500" eaLnBrk="1" hangingPunct="1">
              <a:buFontTx/>
              <a:buChar char="-"/>
            </a:pPr>
            <a:r>
              <a:rPr lang="en-US" sz="3600" b="0" dirty="0" smtClean="0">
                <a:solidFill>
                  <a:srgbClr val="000000"/>
                </a:solidFill>
              </a:rPr>
              <a:t>Separation of physical and cyber part</a:t>
            </a:r>
          </a:p>
          <a:p>
            <a:pPr marL="571500" indent="-571500" eaLnBrk="1" hangingPunct="1">
              <a:buFontTx/>
              <a:buChar char="-"/>
            </a:pPr>
            <a:r>
              <a:rPr lang="en-US" sz="3600" b="0" dirty="0" smtClean="0">
                <a:solidFill>
                  <a:srgbClr val="000000"/>
                </a:solidFill>
              </a:rPr>
              <a:t>Design methodologies of graphical design tools</a:t>
            </a:r>
          </a:p>
          <a:p>
            <a:pPr marL="571500" indent="-571500" eaLnBrk="1" hangingPunct="1">
              <a:buFontTx/>
              <a:buChar char="-"/>
            </a:pPr>
            <a:r>
              <a:rPr lang="en-US" sz="3600" b="0" dirty="0" smtClean="0">
                <a:solidFill>
                  <a:srgbClr val="000000"/>
                </a:solidFill>
              </a:rPr>
              <a:t>Selection of an appropriate Model of Computation</a:t>
            </a:r>
          </a:p>
          <a:p>
            <a:pPr marL="571500" indent="-571500" eaLnBrk="1" hangingPunct="1">
              <a:buFontTx/>
              <a:buChar char="-"/>
            </a:pPr>
            <a:r>
              <a:rPr lang="en-US" sz="3600" b="0" dirty="0" smtClean="0">
                <a:solidFill>
                  <a:srgbClr val="000000"/>
                </a:solidFill>
              </a:rPr>
              <a:t>Zeno behavior and simulation time resolution issues</a:t>
            </a:r>
          </a:p>
          <a:p>
            <a:pPr marL="571500" indent="-571500" eaLnBrk="1" hangingPunct="1">
              <a:buFontTx/>
              <a:buChar char="-"/>
            </a:pPr>
            <a:endParaRPr lang="en-US" sz="3600" b="0" dirty="0"/>
          </a:p>
          <a:p>
            <a:pPr eaLnBrk="1" hangingPunct="1">
              <a:spcAft>
                <a:spcPct val="50000"/>
              </a:spcAft>
            </a:pPr>
            <a:endParaRPr lang="en-US" sz="3600" b="0" dirty="0"/>
          </a:p>
        </p:txBody>
      </p:sp>
      <p:sp>
        <p:nvSpPr>
          <p:cNvPr id="86" name="Text Box 192"/>
          <p:cNvSpPr txBox="1">
            <a:spLocks noChangeArrowheads="1"/>
          </p:cNvSpPr>
          <p:nvPr/>
        </p:nvSpPr>
        <p:spPr bwMode="auto">
          <a:xfrm>
            <a:off x="17046223" y="21621759"/>
            <a:ext cx="18626667" cy="40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Conclusions: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The Falling Ball example is a suitable use case to teach CPS design 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Simplicity of the example allows students to focus on the actual CPS design challenges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In four weeks (10h/week) students learned how to use tools, model the system, run simulations, test the system and evaluate the results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000" b="0" dirty="0" smtClean="0">
                <a:solidFill>
                  <a:srgbClr val="000000"/>
                </a:solidFill>
              </a:rPr>
              <a:t>Discovered design challenges are good support for lecture</a:t>
            </a:r>
          </a:p>
        </p:txBody>
      </p:sp>
      <p:sp>
        <p:nvSpPr>
          <p:cNvPr id="87" name="Text Box 192"/>
          <p:cNvSpPr txBox="1">
            <a:spLocks noChangeArrowheads="1"/>
          </p:cNvSpPr>
          <p:nvPr/>
        </p:nvSpPr>
        <p:spPr bwMode="auto">
          <a:xfrm>
            <a:off x="10546523" y="12192032"/>
            <a:ext cx="16933333" cy="19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sz="3200" b="0" dirty="0" smtClean="0">
                <a:solidFill>
                  <a:srgbClr val="000000"/>
                </a:solidFill>
              </a:rPr>
              <a:t>Students </a:t>
            </a:r>
            <a:r>
              <a:rPr lang="en-US" sz="3200" b="0" dirty="0">
                <a:solidFill>
                  <a:srgbClr val="000000"/>
                </a:solidFill>
              </a:rPr>
              <a:t>modeled or implemented the system </a:t>
            </a:r>
            <a:r>
              <a:rPr lang="en-US" sz="3200" b="0" dirty="0" smtClean="0">
                <a:solidFill>
                  <a:srgbClr val="000000"/>
                </a:solidFill>
              </a:rPr>
              <a:t>applying a </a:t>
            </a:r>
            <a:r>
              <a:rPr lang="en-US" sz="3200" b="0" dirty="0">
                <a:solidFill>
                  <a:srgbClr val="000000"/>
                </a:solidFill>
              </a:rPr>
              <a:t>range of tools (one per </a:t>
            </a:r>
            <a:r>
              <a:rPr lang="en-US" sz="3200" b="0" dirty="0" smtClean="0">
                <a:solidFill>
                  <a:srgbClr val="000000"/>
                </a:solidFill>
              </a:rPr>
              <a:t>student)</a:t>
            </a:r>
          </a:p>
          <a:p>
            <a:pPr marL="457200" indent="-457200" eaLnBrk="1" hangingPunct="1">
              <a:buFontTx/>
              <a:buChar char="-"/>
            </a:pPr>
            <a:r>
              <a:rPr lang="en-US" sz="3200" b="0" dirty="0" smtClean="0">
                <a:solidFill>
                  <a:srgbClr val="000000"/>
                </a:solidFill>
              </a:rPr>
              <a:t>Progress, advantages and problems of the selected tools are discussed </a:t>
            </a:r>
            <a:r>
              <a:rPr lang="en-US" sz="3200" b="0" dirty="0">
                <a:solidFill>
                  <a:srgbClr val="000000"/>
                </a:solidFill>
              </a:rPr>
              <a:t>in</a:t>
            </a:r>
            <a:r>
              <a:rPr lang="en-US" sz="3200" b="0" dirty="0" smtClean="0">
                <a:solidFill>
                  <a:srgbClr val="000000"/>
                </a:solidFill>
              </a:rPr>
              <a:t> the group</a:t>
            </a:r>
            <a:endParaRPr lang="en-US" sz="3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776" y="2934999"/>
            <a:ext cx="35398269" cy="10591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315" name="Text Box 191"/>
          <p:cNvSpPr txBox="1">
            <a:spLocks noChangeArrowheads="1"/>
          </p:cNvSpPr>
          <p:nvPr/>
        </p:nvSpPr>
        <p:spPr bwMode="auto">
          <a:xfrm>
            <a:off x="11853865" y="9990582"/>
            <a:ext cx="64912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Applications of CPS</a:t>
            </a:r>
          </a:p>
          <a:p>
            <a:pPr eaLnBrk="1" hangingPunct="1">
              <a:spcAft>
                <a:spcPct val="50000"/>
              </a:spcAft>
            </a:pPr>
            <a:endParaRPr lang="en-US" sz="2800" b="0" dirty="0">
              <a:solidFill>
                <a:schemeClr val="tx1"/>
              </a:solidFill>
              <a:latin typeface="Arial Black" charset="0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13316" name="Text Box 192"/>
          <p:cNvSpPr txBox="1">
            <a:spLocks noChangeArrowheads="1"/>
          </p:cNvSpPr>
          <p:nvPr/>
        </p:nvSpPr>
        <p:spPr bwMode="auto">
          <a:xfrm>
            <a:off x="779743" y="8653460"/>
            <a:ext cx="10091956" cy="1350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Project Goals</a:t>
            </a:r>
          </a:p>
          <a:p>
            <a:pPr eaLnBrk="1" hangingPunct="1"/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lang="en-US" sz="4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Theory </a:t>
            </a:r>
            <a:r>
              <a:rPr lang="en-US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4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Modeling Approach:</a:t>
            </a:r>
          </a:p>
          <a:p>
            <a:pPr marL="1028700" lvl="1" indent="-571500" algn="just" eaLnBrk="1" hangingPunct="1">
              <a:buFontTx/>
              <a:buChar char="•"/>
            </a:pPr>
            <a:r>
              <a:rPr lang="en-US" sz="3200" b="0" dirty="0"/>
              <a:t>allows specification, modeling, design, optimization and verification of a CPS on different levels of design abstraction and different steps of production</a:t>
            </a:r>
            <a:r>
              <a:rPr lang="en-US" sz="3600" b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Design Methodology for CPS:</a:t>
            </a:r>
          </a:p>
          <a:p>
            <a:pPr marL="1028700" lvl="1" indent="-571500" algn="just" eaLnBrk="1" hangingPunct="1">
              <a:buFontTx/>
              <a:buChar char="•"/>
            </a:pPr>
            <a:r>
              <a:rPr lang="en-US" sz="3200" b="0" dirty="0"/>
              <a:t>builds on the unified theory.</a:t>
            </a:r>
          </a:p>
          <a:p>
            <a:pPr marL="1028700" lvl="1" indent="-571500" algn="just" eaLnBrk="1" hangingPunct="1">
              <a:buFontTx/>
              <a:buChar char="•"/>
            </a:pPr>
            <a:r>
              <a:rPr lang="en-US" sz="3200" b="0" dirty="0"/>
              <a:t>describes a sequence of necessary and sufficient models, design decisions, and tools that systematically lead from a specification to the design of the final product.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 platform for CPS:</a:t>
            </a:r>
          </a:p>
          <a:p>
            <a:pPr marL="1028700" lvl="1" indent="-571500" algn="just" eaLnBrk="1" hangingPunct="1">
              <a:buFontTx/>
              <a:buChar char="•"/>
            </a:pPr>
            <a:r>
              <a:rPr lang="en-US" sz="3200" b="0" dirty="0"/>
              <a:t>defines a platform of pre-designed high-level objects that are domain specific, but not limited to a single application.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strategy and technology for </a:t>
            </a:r>
            <a:r>
              <a:rPr lang="en-US" sz="4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CPS </a:t>
            </a:r>
            <a:r>
              <a:rPr lang="en-US" sz="4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education:</a:t>
            </a:r>
          </a:p>
          <a:p>
            <a:pPr marL="1028700" lvl="1" indent="-571500" algn="just" eaLnBrk="1" hangingPunct="1">
              <a:buFontTx/>
              <a:buChar char="•"/>
            </a:pPr>
            <a:r>
              <a:rPr lang="en-US" sz="3200" b="0" dirty="0"/>
              <a:t>covers the combination of necessary knowledge and educational programs for CPS.</a:t>
            </a:r>
          </a:p>
          <a:p>
            <a:pPr algn="just" eaLnBrk="1" hangingPunct="1"/>
            <a:endParaRPr lang="en-US" sz="4800" b="0" dirty="0">
              <a:solidFill>
                <a:srgbClr val="000000"/>
              </a:solidFill>
            </a:endParaRPr>
          </a:p>
          <a:p>
            <a:pPr lvl="1" eaLnBrk="1" hangingPunct="1"/>
            <a:endParaRPr lang="en-US" sz="4000" b="0" dirty="0">
              <a:solidFill>
                <a:srgbClr val="1F497D"/>
              </a:solidFill>
            </a:endParaRPr>
          </a:p>
          <a:p>
            <a:pPr eaLnBrk="1" hangingPunct="1"/>
            <a:endParaRPr lang="en-US" sz="4800" b="0" dirty="0">
              <a:solidFill>
                <a:srgbClr val="000000"/>
              </a:solidFill>
            </a:endParaRPr>
          </a:p>
          <a:p>
            <a:pPr eaLnBrk="1" hangingPunct="1"/>
            <a:endParaRPr lang="en-US" sz="4800" b="0" dirty="0">
              <a:solidFill>
                <a:srgbClr val="000000"/>
              </a:solidFill>
            </a:endParaRPr>
          </a:p>
          <a:p>
            <a:pPr lvl="1" eaLnBrk="1" hangingPunct="1"/>
            <a:endParaRPr lang="en-US" sz="4000" b="0" dirty="0"/>
          </a:p>
          <a:p>
            <a:pPr eaLnBrk="1" hangingPunct="1"/>
            <a:endParaRPr lang="en-US" sz="4800" b="0" dirty="0"/>
          </a:p>
          <a:p>
            <a:pPr eaLnBrk="1" hangingPunct="1"/>
            <a:r>
              <a:rPr lang="en-US" sz="4800" b="0" dirty="0"/>
              <a:t>   </a:t>
            </a:r>
          </a:p>
          <a:p>
            <a:pPr eaLnBrk="1" hangingPunct="1">
              <a:spcAft>
                <a:spcPct val="50000"/>
              </a:spcAft>
            </a:pPr>
            <a:endParaRPr lang="en-US" sz="4800" b="0" dirty="0"/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085823" y="2964686"/>
            <a:ext cx="293842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 smtClean="0"/>
              <a:t>Project: Design Science for Cyber Physical Systems (</a:t>
            </a:r>
            <a:r>
              <a:rPr lang="en-US" dirty="0" err="1" smtClean="0"/>
              <a:t>DesignSciCPS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95404" y="729648"/>
            <a:ext cx="244383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CYBER-PHYSICAL SYSTEMS </a:t>
            </a:r>
            <a:r>
              <a:rPr lang="en-US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(CPS) </a:t>
            </a:r>
            <a:r>
              <a:rPr lang="en-US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</a:t>
            </a:r>
            <a:endParaRPr lang="en-US" sz="8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4" y="411866"/>
            <a:ext cx="10498081" cy="18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28347059" y="23506597"/>
            <a:ext cx="800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Bailey Miller,</a:t>
            </a:r>
          </a:p>
          <a:p>
            <a:pPr algn="ctr" eaLnBrk="1" hangingPunct="1"/>
            <a:endParaRPr lang="en-US" sz="4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Springer</a:t>
            </a:r>
          </a:p>
          <a:p>
            <a:pPr algn="ctr" eaLnBrk="1" hangingPunct="1"/>
            <a:endParaRPr/>
          </a:p>
        </p:txBody>
      </p:sp>
      <p:sp>
        <p:nvSpPr>
          <p:cNvPr id="13323" name="Rectangle 198"/>
          <p:cNvSpPr>
            <a:spLocks noChangeArrowheads="1"/>
          </p:cNvSpPr>
          <p:nvPr/>
        </p:nvSpPr>
        <p:spPr bwMode="auto">
          <a:xfrm>
            <a:off x="1057276" y="21480464"/>
            <a:ext cx="348329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765550"/>
            <a:endParaRPr lang="en-US" sz="5400"/>
          </a:p>
        </p:txBody>
      </p:sp>
      <p:sp>
        <p:nvSpPr>
          <p:cNvPr id="13324" name="Rectangle 198"/>
          <p:cNvSpPr>
            <a:spLocks noChangeArrowheads="1"/>
          </p:cNvSpPr>
          <p:nvPr/>
        </p:nvSpPr>
        <p:spPr bwMode="auto">
          <a:xfrm>
            <a:off x="23086918" y="4539773"/>
            <a:ext cx="11787681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Cyber Physical Systems</a:t>
            </a:r>
            <a:endParaRPr lang="en-US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765550">
              <a:spcBef>
                <a:spcPts val="1200"/>
              </a:spcBef>
            </a:pP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 smtClean="0"/>
              <a:t>Cyber</a:t>
            </a:r>
            <a:r>
              <a:rPr lang="en-US" sz="3200" b="0" dirty="0"/>
              <a:t>-Physical Systems (CPSs) are complex, multi-disciplinary, physically-aware embedded systems that integrate embedded computing technology (cyber part) into physical </a:t>
            </a:r>
            <a:r>
              <a:rPr lang="en-US" sz="3200" b="0" dirty="0" smtClean="0"/>
              <a:t>phenomena (physical part) </a:t>
            </a:r>
            <a:r>
              <a:rPr lang="en-US" sz="3200" b="0" dirty="0"/>
              <a:t>by using sensor </a:t>
            </a:r>
            <a:r>
              <a:rPr lang="en-US" sz="3200" b="0" dirty="0" smtClean="0"/>
              <a:t>and actuator components</a:t>
            </a:r>
            <a:r>
              <a:rPr lang="en-US" sz="3200" b="0" dirty="0"/>
              <a:t>. This integration mainly includes observation and control aspects of physical systems.</a:t>
            </a:r>
            <a:endParaRPr lang="en-US" sz="3600" b="0" dirty="0"/>
          </a:p>
        </p:txBody>
      </p:sp>
      <p:pic>
        <p:nvPicPr>
          <p:cNvPr id="13326" name="Picture 16" descr="Z:\COMPUTER_SCIENCE\CYBER-PHYSICAL-SYSTEMS\CPS_Pictures\smart-gri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87" y="11037559"/>
            <a:ext cx="6476859" cy="363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119" y="10781913"/>
            <a:ext cx="3528939" cy="34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476" y="14518485"/>
            <a:ext cx="5832637" cy="342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086" y="14547843"/>
            <a:ext cx="6134361" cy="33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275" y="18091546"/>
            <a:ext cx="5849515" cy="330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270" y="18074698"/>
            <a:ext cx="5960567" cy="33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192"/>
          <p:cNvSpPr txBox="1">
            <a:spLocks noChangeArrowheads="1"/>
          </p:cNvSpPr>
          <p:nvPr/>
        </p:nvSpPr>
        <p:spPr bwMode="auto">
          <a:xfrm>
            <a:off x="485775" y="21983701"/>
            <a:ext cx="35398075" cy="393809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4000" i="1" dirty="0">
                <a:solidFill>
                  <a:srgbClr val="00B050"/>
                </a:solidFill>
              </a:rPr>
              <a:t>Group </a:t>
            </a:r>
            <a:r>
              <a:rPr lang="en-US" sz="4000" i="1" dirty="0" smtClean="0">
                <a:solidFill>
                  <a:srgbClr val="00B050"/>
                </a:solidFill>
              </a:rPr>
              <a:t>Members:</a:t>
            </a:r>
            <a:endParaRPr lang="en-US" sz="4000" i="1" dirty="0">
              <a:solidFill>
                <a:srgbClr val="00B050"/>
              </a:solidFill>
            </a:endParaRPr>
          </a:p>
          <a:p>
            <a:pPr algn="ctr" eaLnBrk="1" hangingPunct="1">
              <a:spcAft>
                <a:spcPct val="50000"/>
              </a:spcAft>
            </a:pPr>
            <a:endParaRPr lang="en-US" sz="4800" b="0" dirty="0"/>
          </a:p>
          <a:p>
            <a:pPr algn="ctr" eaLnBrk="1" hangingPunct="1">
              <a:spcAft>
                <a:spcPct val="50000"/>
              </a:spcAft>
            </a:pPr>
            <a:endParaRPr lang="en-US" sz="4800" b="0" dirty="0"/>
          </a:p>
          <a:p>
            <a:pPr eaLnBrk="1" hangingPunct="1">
              <a:spcAft>
                <a:spcPct val="50000"/>
              </a:spcAft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   Steffen 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Peter              Ting-Shuo Chou                Volkan </a:t>
            </a:r>
            <a:r>
              <a:rPr lang="en-US" sz="4000" b="0" dirty="0" err="1">
                <a:latin typeface="Times New Roman" pitchFamily="18" charset="0"/>
                <a:cs typeface="Times New Roman" pitchFamily="18" charset="0"/>
              </a:rPr>
              <a:t>Gunes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            Tony </a:t>
            </a:r>
            <a:r>
              <a:rPr lang="en-US" sz="4000" b="0" dirty="0" err="1">
                <a:latin typeface="Times New Roman" pitchFamily="18" charset="0"/>
                <a:cs typeface="Times New Roman" pitchFamily="18" charset="0"/>
              </a:rPr>
              <a:t>Givargis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            Frank Vahid                Daniel Gajski</a:t>
            </a:r>
          </a:p>
        </p:txBody>
      </p:sp>
      <p:pic>
        <p:nvPicPr>
          <p:cNvPr id="13333" name="Picture 25" descr="C:\Users\vsony\Desktop\pet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6" y="22795813"/>
            <a:ext cx="1914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6" descr="C:\Users\vsony\Desktop\Chou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1" y="22776721"/>
            <a:ext cx="20955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8" descr="C:\Users\vsony\Desktop\givargi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96" y="22606816"/>
            <a:ext cx="225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9" descr="C:\Users\vsony\Desktop\vahi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605" y="22484535"/>
            <a:ext cx="18907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30" descr="C:\Users\vsony\Desktop\gajsk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36" y="22389285"/>
            <a:ext cx="18383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31" descr="C:\Users\vsony\Desktop\gun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05" y="22748919"/>
            <a:ext cx="21669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32" descr="C:\Users\vsony\Desktop\nsf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437" y="25812750"/>
            <a:ext cx="13255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Rectangle 198"/>
          <p:cNvSpPr>
            <a:spLocks noChangeArrowheads="1"/>
          </p:cNvSpPr>
          <p:nvPr/>
        </p:nvSpPr>
        <p:spPr bwMode="auto">
          <a:xfrm>
            <a:off x="25845621" y="9963069"/>
            <a:ext cx="995943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Modeling and Implementation</a:t>
            </a:r>
            <a:endParaRPr lang="en-US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2" name="Rectangle 198"/>
          <p:cNvSpPr>
            <a:spLocks noChangeArrowheads="1"/>
          </p:cNvSpPr>
          <p:nvPr/>
        </p:nvSpPr>
        <p:spPr bwMode="auto">
          <a:xfrm>
            <a:off x="891323" y="4802942"/>
            <a:ext cx="9759951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r>
              <a:rPr lang="en-US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Mission Statement</a:t>
            </a:r>
          </a:p>
          <a:p>
            <a:pPr algn="just" defTabSz="3765550">
              <a:spcBef>
                <a:spcPts val="1200"/>
              </a:spcBef>
            </a:pPr>
            <a:r>
              <a:rPr lang="en-US" sz="3200" b="0" dirty="0"/>
              <a:t>CPS Group’s commitment is to actively contribute to design and development of Cyber-Physical Systems to provide great insight on CPS and pave the way for </a:t>
            </a:r>
            <a:r>
              <a:rPr lang="en-US" sz="3200" b="0" dirty="0" smtClean="0"/>
              <a:t>the CPS </a:t>
            </a:r>
            <a:r>
              <a:rPr lang="en-US" sz="3200" b="0" dirty="0"/>
              <a:t>research community.</a:t>
            </a:r>
          </a:p>
          <a:p>
            <a:pPr algn="just" defTabSz="3765550"/>
            <a:endParaRPr lang="en-US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3" name="Rectangle 198"/>
          <p:cNvSpPr>
            <a:spLocks noChangeArrowheads="1"/>
          </p:cNvSpPr>
          <p:nvPr/>
        </p:nvSpPr>
        <p:spPr bwMode="auto">
          <a:xfrm>
            <a:off x="457200" y="25929840"/>
            <a:ext cx="15773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>
              <a:spcBef>
                <a:spcPts val="1200"/>
              </a:spcBef>
            </a:pPr>
            <a:r>
              <a:rPr lang="en-US" sz="3600" i="1" dirty="0">
                <a:solidFill>
                  <a:srgbClr val="00B050"/>
                </a:solidFill>
              </a:rPr>
              <a:t> Project </a:t>
            </a:r>
            <a:r>
              <a:rPr lang="en-US" sz="3600" i="1" dirty="0" smtClean="0">
                <a:solidFill>
                  <a:srgbClr val="00B050"/>
                </a:solidFill>
              </a:rPr>
              <a:t>Contact: </a:t>
            </a:r>
            <a:r>
              <a:rPr lang="en-US" sz="3600" b="0" dirty="0"/>
              <a:t>Steffen Peter (</a:t>
            </a:r>
            <a:r>
              <a:rPr lang="en-US" sz="3600" b="0" dirty="0" err="1"/>
              <a:t>st.peter@</a:t>
            </a:r>
            <a:r>
              <a:rPr lang="en-US" sz="3600" b="0" dirty="0" err="1" smtClean="0"/>
              <a:t>uci.edu</a:t>
            </a:r>
            <a:r>
              <a:rPr lang="en-US" sz="3600" b="0" dirty="0" smtClean="0"/>
              <a:t>, 3074 DBH)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13344" name="Rectangle 198"/>
          <p:cNvSpPr>
            <a:spLocks noChangeArrowheads="1"/>
          </p:cNvSpPr>
          <p:nvPr/>
        </p:nvSpPr>
        <p:spPr bwMode="auto">
          <a:xfrm>
            <a:off x="23539450" y="13960476"/>
            <a:ext cx="9759951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765550"/>
            <a:endParaRPr lang="en-US" sz="54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6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989" y="10972359"/>
            <a:ext cx="7929673" cy="51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777" y="4411513"/>
            <a:ext cx="10791825" cy="1727691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6350" y="9850466"/>
            <a:ext cx="13791437" cy="1183795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639670" y="9850466"/>
            <a:ext cx="10244183" cy="1183795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333308" y="4483180"/>
            <a:ext cx="8741333" cy="495542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498381" y="4408351"/>
            <a:ext cx="24400577" cy="509889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1" name="Picture 40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772357" y="18106178"/>
            <a:ext cx="7551175" cy="352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6015467" y="16172782"/>
            <a:ext cx="93475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sz="3200" b="0" dirty="0"/>
              <a:t>The Falling Ball </a:t>
            </a:r>
            <a:r>
              <a:rPr lang="en-US" sz="3200" b="0" dirty="0" smtClean="0"/>
              <a:t>Example, designed and implemented in our lab: </a:t>
            </a:r>
            <a:r>
              <a:rPr lang="en-US" sz="3200" b="0" dirty="0"/>
              <a:t>Schematic on the left (A), the practical setup on the right (B), and a Simulink model </a:t>
            </a:r>
            <a:r>
              <a:rPr lang="en-US" sz="3200" b="0" dirty="0" smtClean="0"/>
              <a:t>below.</a:t>
            </a:r>
            <a:endParaRPr lang="en-US" sz="3200" b="0" dirty="0"/>
          </a:p>
          <a:p>
            <a:pPr algn="ctr" eaLnBrk="1" hangingPunct="1"/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98"/>
          <p:cNvSpPr>
            <a:spLocks noChangeArrowheads="1"/>
          </p:cNvSpPr>
          <p:nvPr/>
        </p:nvSpPr>
        <p:spPr bwMode="auto">
          <a:xfrm>
            <a:off x="1691695" y="26537466"/>
            <a:ext cx="1170758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3765550">
              <a:spcBef>
                <a:spcPts val="1200"/>
              </a:spcBef>
            </a:pPr>
            <a:r>
              <a:rPr lang="en-US" sz="3600" i="1" dirty="0">
                <a:solidFill>
                  <a:srgbClr val="00B050"/>
                </a:solidFill>
              </a:rPr>
              <a:t> </a:t>
            </a:r>
            <a:r>
              <a:rPr lang="en-US" sz="3600" i="1" dirty="0" smtClean="0">
                <a:solidFill>
                  <a:srgbClr val="00B050"/>
                </a:solidFill>
              </a:rPr>
              <a:t>PI: </a:t>
            </a:r>
            <a:r>
              <a:rPr lang="en-US" sz="3600" b="0" dirty="0" smtClean="0"/>
              <a:t>Tony </a:t>
            </a:r>
            <a:r>
              <a:rPr lang="en-US" sz="3600" b="0" dirty="0" err="1" smtClean="0"/>
              <a:t>Givargis</a:t>
            </a:r>
            <a:r>
              <a:rPr lang="en-US" sz="3600" b="0" dirty="0" smtClean="0"/>
              <a:t> (</a:t>
            </a:r>
            <a:r>
              <a:rPr lang="en-US" sz="3600" b="0" dirty="0" err="1" smtClean="0"/>
              <a:t>givargis@uci.edu</a:t>
            </a:r>
            <a:r>
              <a:rPr lang="en-US" sz="3600" b="0" dirty="0" smtClean="0"/>
              <a:t>, 3076 DBH)   	</a:t>
            </a:r>
            <a:endParaRPr lang="en-US" sz="3600" b="0" dirty="0"/>
          </a:p>
          <a:p>
            <a:pPr defTabSz="3765550"/>
            <a:r>
              <a:rPr lang="en-US" sz="3600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3" name="Rectangle 198"/>
          <p:cNvSpPr>
            <a:spLocks noChangeArrowheads="1"/>
          </p:cNvSpPr>
          <p:nvPr/>
        </p:nvSpPr>
        <p:spPr bwMode="auto">
          <a:xfrm>
            <a:off x="15434699" y="26145533"/>
            <a:ext cx="1961237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3765550">
              <a:spcBef>
                <a:spcPts val="1200"/>
              </a:spcBef>
            </a:pPr>
            <a:r>
              <a:rPr lang="en-US" sz="4000" i="1" dirty="0" smtClean="0">
                <a:solidFill>
                  <a:srgbClr val="00B050"/>
                </a:solidFill>
              </a:rPr>
              <a:t>Web: </a:t>
            </a:r>
            <a:r>
              <a:rPr lang="en-US" sz="4800" dirty="0" smtClean="0"/>
              <a:t>cps.ics.uci.edu</a:t>
            </a:r>
            <a:r>
              <a:rPr lang="en-US" sz="4000" b="0" dirty="0" smtClean="0"/>
              <a:t>     	           </a:t>
            </a:r>
            <a:r>
              <a:rPr lang="en-US" sz="4000" i="1" dirty="0" smtClean="0">
                <a:solidFill>
                  <a:srgbClr val="00B050"/>
                </a:solidFill>
              </a:rPr>
              <a:t>Funded </a:t>
            </a:r>
            <a:r>
              <a:rPr lang="en-US" sz="4000" i="1" dirty="0">
                <a:solidFill>
                  <a:srgbClr val="00B050"/>
                </a:solidFill>
              </a:rPr>
              <a:t>by: </a:t>
            </a:r>
            <a:r>
              <a:rPr lang="en-US" sz="4000" b="0" dirty="0"/>
              <a:t>the National Science Foundation</a:t>
            </a:r>
          </a:p>
          <a:p>
            <a:pPr defTabSz="3765550"/>
            <a:r>
              <a:rPr lang="en-US" sz="5400" i="1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chessPosterTemplate2</Template>
  <TotalTime>36228</TotalTime>
  <Words>648</Words>
  <Application>Microsoft Office PowerPoint</Application>
  <PresentationFormat>Custom</PresentationFormat>
  <Paragraphs>131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CHESS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Cyber-Physical  Systems (CPS)</dc:title>
  <dc:creator>Steffen Peter</dc:creator>
  <cp:lastModifiedBy>TG</cp:lastModifiedBy>
  <cp:revision>81</cp:revision>
  <cp:lastPrinted>2013-04-04T21:04:10Z</cp:lastPrinted>
  <dcterms:created xsi:type="dcterms:W3CDTF">2010-02-01T18:06:33Z</dcterms:created>
  <dcterms:modified xsi:type="dcterms:W3CDTF">2013-10-01T19:29:28Z</dcterms:modified>
</cp:coreProperties>
</file>