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4" r:id="rId3"/>
    <p:sldMasterId id="2147483957" r:id="rId4"/>
    <p:sldMasterId id="2147483993" r:id="rId5"/>
    <p:sldMasterId id="2147484005" r:id="rId6"/>
  </p:sldMasterIdLst>
  <p:notesMasterIdLst>
    <p:notesMasterId r:id="rId30"/>
  </p:notesMasterIdLst>
  <p:sldIdLst>
    <p:sldId id="524" r:id="rId7"/>
    <p:sldId id="1011" r:id="rId8"/>
    <p:sldId id="1013" r:id="rId9"/>
    <p:sldId id="1020" r:id="rId10"/>
    <p:sldId id="1021" r:id="rId11"/>
    <p:sldId id="1022" r:id="rId12"/>
    <p:sldId id="1023" r:id="rId13"/>
    <p:sldId id="1025" r:id="rId14"/>
    <p:sldId id="1026" r:id="rId15"/>
    <p:sldId id="1027" r:id="rId16"/>
    <p:sldId id="1028" r:id="rId17"/>
    <p:sldId id="1029" r:id="rId18"/>
    <p:sldId id="958" r:id="rId19"/>
    <p:sldId id="959" r:id="rId20"/>
    <p:sldId id="997" r:id="rId21"/>
    <p:sldId id="960" r:id="rId22"/>
    <p:sldId id="999" r:id="rId23"/>
    <p:sldId id="994" r:id="rId24"/>
    <p:sldId id="967" r:id="rId25"/>
    <p:sldId id="1030" r:id="rId26"/>
    <p:sldId id="1031" r:id="rId27"/>
    <p:sldId id="957" r:id="rId28"/>
    <p:sldId id="1001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30B2C"/>
    <a:srgbClr val="FF0000"/>
    <a:srgbClr val="800000"/>
    <a:srgbClr val="000066"/>
    <a:srgbClr val="0066FF"/>
    <a:srgbClr val="0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88256" autoAdjust="0"/>
  </p:normalViewPr>
  <p:slideViewPr>
    <p:cSldViewPr snapToGrid="0">
      <p:cViewPr varScale="1">
        <p:scale>
          <a:sx n="56" d="100"/>
          <a:sy n="56" d="100"/>
        </p:scale>
        <p:origin x="-16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9.xml"/><Relationship Id="rId3" Type="http://schemas.openxmlformats.org/officeDocument/2006/relationships/slide" Target="slides/slide3.xml"/><Relationship Id="rId21" Type="http://schemas.openxmlformats.org/officeDocument/2006/relationships/slide" Target="slides/slide22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1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20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1"/>
            </a:lvl1pPr>
          </a:lstStyle>
          <a:p>
            <a:pPr>
              <a:defRPr/>
            </a:pPr>
            <a:fld id="{FBAB08D7-9E9A-4994-8BCF-792417978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9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478277-1C15-4BED-8368-6D6873E7FF7B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10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10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11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11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12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12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E9329D2-B197-4A9E-89B7-E4FB68715D30}" type="slidenum">
              <a:rPr lang="en-US" sz="1200" b="1">
                <a:ea typeface="MS PGothic" pitchFamily="34" charset="-128"/>
              </a:rPr>
              <a:pPr algn="r"/>
              <a:t>13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8403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9042AC6-3B9D-4E5C-9210-370866A82648}" type="slidenum">
              <a:rPr lang="en-US" sz="1200" b="1">
                <a:ea typeface="MS PGothic" pitchFamily="34" charset="-128"/>
              </a:rPr>
              <a:pPr algn="r"/>
              <a:t>13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8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814BF46-0EDB-4FA9-90B0-76CECA56334A}" type="slidenum">
              <a:rPr lang="en-US" sz="1200" b="1">
                <a:ea typeface="MS PGothic" pitchFamily="34" charset="-128"/>
              </a:rPr>
              <a:pPr algn="r"/>
              <a:t>14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60451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A952979-D4D5-4B22-A39A-28F9EA29FB13}" type="slidenum">
              <a:rPr lang="en-US" sz="1200" b="1">
                <a:ea typeface="MS PGothic" pitchFamily="34" charset="-128"/>
              </a:rPr>
              <a:pPr algn="r"/>
              <a:t>14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60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6F2DA96D-A04B-42E9-AF3D-F91E2214B4B2}" type="slidenum">
              <a:rPr lang="en-US" altLang="en-US" sz="1200" b="1">
                <a:ea typeface="MS PGothic" pitchFamily="34" charset="-128"/>
              </a:rPr>
              <a:pPr algn="r"/>
              <a:t>15</a:t>
            </a:fld>
            <a:endParaRPr lang="en-US" altLang="en-US" sz="1200" b="1">
              <a:ea typeface="MS PGothic" pitchFamily="34" charset="-128"/>
            </a:endParaRPr>
          </a:p>
        </p:txBody>
      </p:sp>
      <p:sp>
        <p:nvSpPr>
          <p:cNvPr id="364547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5C1E6AA-F8C5-4F8E-A2F1-EEF6745C1D33}" type="slidenum">
              <a:rPr lang="en-US" altLang="en-US" sz="1200" b="1">
                <a:ea typeface="MS PGothic" pitchFamily="34" charset="-128"/>
              </a:rPr>
              <a:pPr algn="r"/>
              <a:t>15</a:t>
            </a:fld>
            <a:endParaRPr lang="en-US" altLang="en-US" sz="1200" b="1">
              <a:ea typeface="MS PGothic" pitchFamily="34" charset="-128"/>
            </a:endParaRPr>
          </a:p>
        </p:txBody>
      </p:sp>
      <p:sp>
        <p:nvSpPr>
          <p:cNvPr id="364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CE6B00C5-00A1-4A29-A8A0-15B4E359190E}" type="slidenum">
              <a:rPr lang="en-US" sz="1200" b="1">
                <a:ea typeface="MS PGothic" pitchFamily="34" charset="-128"/>
              </a:rPr>
              <a:pPr algn="r"/>
              <a:t>16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62499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D56EE9A-E7BE-4CAE-944C-DC696A9C3A87}" type="slidenum">
              <a:rPr lang="en-US" sz="1200" b="1">
                <a:ea typeface="MS PGothic" pitchFamily="34" charset="-128"/>
              </a:rPr>
              <a:pPr algn="r"/>
              <a:t>16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62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5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DEA151F-C574-4630-A03A-4B33CCA71A18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99CAA15-003B-48EA-A0FD-C2ED5A3EC75E}" type="slidenum">
              <a:rPr lang="en-US" sz="1200" b="1">
                <a:solidFill>
                  <a:prstClr val="black"/>
                </a:solidFill>
              </a:rPr>
              <a:pPr algn="r"/>
              <a:t>18</a:t>
            </a:fld>
            <a:endParaRPr lang="en-US" sz="1200" b="1">
              <a:solidFill>
                <a:prstClr val="black"/>
              </a:solidFill>
            </a:endParaRPr>
          </a:p>
        </p:txBody>
      </p:sp>
      <p:sp>
        <p:nvSpPr>
          <p:cNvPr id="395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69DF690-8F9E-4E1C-9600-0F7C99EB61A9}" type="slidenum">
              <a:rPr lang="en-US" sz="1200" b="1">
                <a:ea typeface="MS PGothic" pitchFamily="34" charset="-128"/>
              </a:rPr>
              <a:pPr algn="r"/>
              <a:t>19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8707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C7EE3E0-21E4-4834-86A2-F8A239321A30}" type="slidenum">
              <a:rPr lang="en-US" sz="1200" b="1">
                <a:ea typeface="MS PGothic" pitchFamily="34" charset="-128"/>
              </a:rPr>
              <a:pPr algn="r"/>
              <a:t>19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870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2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2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20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20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21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21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22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22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3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3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4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4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5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5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6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6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7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7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8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8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3" tIns="46582" rIns="93163" bIns="46582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2C5505B-BF59-4F61-905B-D63CA9BDB4B1}" type="slidenum">
              <a:rPr lang="en-US" sz="1200" b="1">
                <a:ea typeface="MS PGothic" pitchFamily="34" charset="-128"/>
              </a:rPr>
              <a:pPr algn="r"/>
              <a:t>9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58E5AFB-F6D7-41D6-8283-5EA53BF362AA}" type="slidenum">
              <a:rPr lang="en-US" sz="1200" b="1">
                <a:ea typeface="MS PGothic" pitchFamily="34" charset="-128"/>
              </a:rPr>
              <a:pPr algn="r"/>
              <a:t>9</a:t>
            </a:fld>
            <a:endParaRPr lang="en-US" sz="1200" b="1">
              <a:ea typeface="MS PGothic" pitchFamily="34" charset="-128"/>
            </a:endParaRPr>
          </a:p>
        </p:txBody>
      </p:sp>
      <p:sp>
        <p:nvSpPr>
          <p:cNvPr id="356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1" tIns="46576" rIns="93151" bIns="4657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2F6D-8234-4801-B4E5-DEB5F1DC7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5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19AF-4091-4CDE-97FF-618C6C22E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C5B6-F630-4D68-9BBF-0D246858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6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2976B-7EE8-4623-B7A4-1BFE7851C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9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539FB-C02C-4914-854B-7534C9FDF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7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A2053-FC39-40BC-911A-DAA29B669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2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CE8DF-4C54-4C8D-8973-5A2F53F7D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06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B828-EC4B-43C8-97D2-2C8E09672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55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3CA49-0A37-4A54-A8F6-21B26C139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50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11196-9FA7-49EB-A89D-492D43CF6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8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757AC-7B28-4570-9A02-6A4E24BCE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7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12E21-6519-4891-AB89-673BB884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56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CF48A-F220-4143-99C9-7EC6423D9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95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D48B5-130C-4B8A-A2B1-3E13FD9C4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92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5EAD9-D547-4E26-A68A-BE641BE37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04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193C-F1BA-4CCF-825F-7A75A24AC503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6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2B258-07FE-4E2D-A761-14D201679464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95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7254-F586-4ED4-8913-18CF048A0A4A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43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78A6-DC39-4A1C-8949-014A0B483D35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10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932B-85F7-4899-A3C4-34E4FE9A1E33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59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654F0-610A-4B51-B1F2-184A8D16E327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06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238D-5C5F-4ACE-8BA8-54C732EB8750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7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0623-0DF8-427A-BAE2-6B7339083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2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EFA8-8D74-46E9-92A5-3C82183BC969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8E88C-8F07-48FE-AC89-495B8707BDCF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74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16D2-ABE1-4CE1-B5E7-2A3DDFF8809A}" type="slidenum">
              <a:rPr lang="en-US"/>
              <a:pPr>
                <a:defRPr/>
              </a:pPr>
              <a:t>‹#›</a:t>
            </a:fld>
            <a:r>
              <a:rPr lang="en-US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94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annisp\Pictures\BU-related\CISE_Small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6270625"/>
            <a:ext cx="2314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736975" y="63992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ABFE8-AA95-4433-85B7-D7E69ACAF7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150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3790E-0AA9-4BAD-AF0A-5983575DE8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annisp\Pictures\BU-related\CISE_Small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6270625"/>
            <a:ext cx="2314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736975" y="63992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D168-91A9-4D70-8841-85F3BAC77D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150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9F6B4-6CA3-4C0A-82E8-6B3B757025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7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736975" y="63992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871E5-4711-4B3B-80F1-E8E8068156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150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08AAC-85BB-4365-B552-7726192C6C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3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6975" y="63992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EB3A-A6B8-4267-BAC7-19BB85828D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150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8856E-2B3F-4602-AC56-D324030EE5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3736975" y="63992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901EF-038A-4F50-B977-FFD6DC4D8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150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4DBD5-45ED-475E-B605-18B6D98A98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7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76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3483-63B7-4C2A-9789-4A38278FF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29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1_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yannisp\Pictures\BU-related\CISE_Small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6270625"/>
            <a:ext cx="2314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Slide </a:t>
            </a:r>
            <a:fld id="{821266A9-D892-4323-9083-E04AA91F96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57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 userDrawn="1"/>
        </p:nvSpPr>
        <p:spPr bwMode="auto">
          <a:xfrm>
            <a:off x="1600200" y="3048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kumimoji="0" lang="en-US" b="0" smtClean="0">
              <a:solidFill>
                <a:prstClr val="black"/>
              </a:solidFill>
            </a:endParaRP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150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74263-9FBD-4C81-B09A-72966DAB6A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yannisp\Pictures\BU-related\CISE_Small_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6270625"/>
            <a:ext cx="23145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6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45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2F6D-8234-4801-B4E5-DEB5F1DC78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43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12E21-6519-4891-AB89-673BB884C0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7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0623-0DF8-427A-BAE2-6B733908389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95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13483-63B7-4C2A-9789-4A38278FF5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24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8CF14-AEA4-47AE-AE38-534BED69FB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75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CF049-27E7-44D9-8E9C-12023A8929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9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8CF14-AEA4-47AE-AE38-534BED69F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8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EC30-D750-4F34-A6B8-7F41ECF95B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4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E97E-E7FA-41FB-BC40-986ED93CC0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98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3C3FF-F692-4E1D-A466-9A9D6C30F4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01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19AF-4091-4CDE-97FF-618C6C22EB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18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C5B6-F630-4D68-9BBF-0D2468583C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36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331913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1403350" y="3141663"/>
            <a:ext cx="6624638" cy="714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en-US" sz="1800" smtClean="0">
              <a:solidFill>
                <a:srgbClr val="000000"/>
              </a:solidFill>
            </a:endParaRPr>
          </a:p>
        </p:txBody>
      </p:sp>
      <p:pic>
        <p:nvPicPr>
          <p:cNvPr id="6" name="Picture 9" descr="礼堂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BF3"/>
              </a:clrFrom>
              <a:clrTo>
                <a:srgbClr val="FCFB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84800"/>
            <a:ext cx="5219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1535113"/>
            <a:ext cx="7772400" cy="1462087"/>
          </a:xfrm>
        </p:spPr>
        <p:txBody>
          <a:bodyPr/>
          <a:lstStyle>
            <a:lvl1pPr>
              <a:defRPr i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49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C1C1C"/>
                </a:solidFill>
                <a:latin typeface="Times New Roman" pitchFamily="18" charset="0"/>
                <a:ea typeface="华文行楷" pitchFamily="2" charset="-122"/>
              </a:defRPr>
            </a:lvl1pPr>
          </a:lstStyle>
          <a:p>
            <a:pPr eaLnBrk="1" hangingPunct="1"/>
            <a:endParaRPr lang="en-US" altLang="zh-CN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108BACE7-2A97-4171-8052-1836EED5D30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238194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F2D79-EDB3-4CE3-B1A8-04AD6BFE3574}" type="slidenum">
              <a:rPr lang="en-US" altLang="zh-CN"/>
              <a:pPr/>
              <a:t>‹#›</a:t>
            </a:fld>
            <a:endParaRPr lang="en-US" altLang="zh-CN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16763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D86B0D6-FB80-47F5-977A-8800E038CB50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23675331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650" y="1341438"/>
            <a:ext cx="3843338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1388" y="1341438"/>
            <a:ext cx="3843337" cy="4791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DB80013-538D-415B-B27B-0D9167C1BCB7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964478942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24D6B20-89D4-4482-BE45-2259CECC0EC1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2080974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CF049-27E7-44D9-8E9C-12023A892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01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58FB61C-5C3A-472C-ABC1-932C847ED6A4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08239091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5DD1B6D-36B9-4D0D-A62F-30CA1CC81B4B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215920289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E97EF14-F47C-4674-BD7C-5669FA29B128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1877206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8DE871C-40AD-4CA8-A592-8EBF21D0062E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91064362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FCF002A-7F20-4778-B4F5-0E579383BA95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16075386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8288" y="214313"/>
            <a:ext cx="1976437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4213" y="214313"/>
            <a:ext cx="5781675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ED683EF-A2EA-4759-B685-26D4B7DE0FF9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28578575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4213" y="214313"/>
            <a:ext cx="7827962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55650" y="1341438"/>
            <a:ext cx="7839075" cy="23193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55650" y="3813175"/>
            <a:ext cx="7839075" cy="2319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73845D9-60F7-4F85-8C99-29A250ACCB6E}" type="slidenum">
              <a:rPr lang="en-US" altLang="zh-CN"/>
              <a:pPr>
                <a:defRPr/>
              </a:pPr>
              <a:t>‹#›</a:t>
            </a:fld>
            <a:r>
              <a:rPr lang="en-US" altLang="zh-CN">
                <a:solidFill>
                  <a:srgbClr val="000000"/>
                </a:solidFill>
              </a:rPr>
              <a:t>/</a:t>
            </a:r>
            <a:r>
              <a:rPr lang="en-US" altLang="zh-CN">
                <a:solidFill>
                  <a:srgbClr val="3333CC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7917762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EC30-D750-4F34-A6B8-7F41ECF95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0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2E97E-E7FA-41FB-BC40-986ED93CC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4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3C3FF-F692-4E1D-A466-9A9D6C30F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30338"/>
            </a:gs>
            <a:gs pos="50000">
              <a:srgbClr val="4B067A"/>
            </a:gs>
            <a:gs pos="100000">
              <a:srgbClr val="23033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09F6E6-04C3-43AF-87F8-832058D01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4" r:id="rId1"/>
    <p:sldLayoutId id="2147483923" r:id="rId2"/>
    <p:sldLayoutId id="2147483922" r:id="rId3"/>
    <p:sldLayoutId id="2147483921" r:id="rId4"/>
    <p:sldLayoutId id="2147483920" r:id="rId5"/>
    <p:sldLayoutId id="2147483919" r:id="rId6"/>
    <p:sldLayoutId id="2147483918" r:id="rId7"/>
    <p:sldLayoutId id="2147483917" r:id="rId8"/>
    <p:sldLayoutId id="2147483916" r:id="rId9"/>
    <p:sldLayoutId id="2147483915" r:id="rId10"/>
    <p:sldLayoutId id="21474839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30338"/>
            </a:gs>
            <a:gs pos="50000">
              <a:srgbClr val="4B067A"/>
            </a:gs>
            <a:gs pos="100000">
              <a:srgbClr val="23033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5A906E-4EA1-422C-AD72-987B41DFB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5" r:id="rId1"/>
    <p:sldLayoutId id="2147483934" r:id="rId2"/>
    <p:sldLayoutId id="2147483933" r:id="rId3"/>
    <p:sldLayoutId id="2147483932" r:id="rId4"/>
    <p:sldLayoutId id="2147483931" r:id="rId5"/>
    <p:sldLayoutId id="2147483930" r:id="rId6"/>
    <p:sldLayoutId id="2147483929" r:id="rId7"/>
    <p:sldLayoutId id="2147483928" r:id="rId8"/>
    <p:sldLayoutId id="2147483927" r:id="rId9"/>
    <p:sldLayoutId id="2147483926" r:id="rId10"/>
    <p:sldLayoutId id="21474839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4400"/>
          </a:xfrm>
          <a:prstGeom prst="rect">
            <a:avLst/>
          </a:prstGeom>
          <a:gradFill rotWithShape="1">
            <a:gsLst>
              <a:gs pos="0">
                <a:srgbClr val="182F76">
                  <a:alpha val="32999"/>
                </a:srgbClr>
              </a:gs>
              <a:gs pos="100000">
                <a:srgbClr val="3366FF">
                  <a:alpha val="35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24600"/>
            <a:ext cx="8229600" cy="304800"/>
          </a:xfrm>
          <a:prstGeom prst="rect">
            <a:avLst/>
          </a:prstGeom>
          <a:gradFill rotWithShape="1">
            <a:gsLst>
              <a:gs pos="0">
                <a:srgbClr val="3366FF">
                  <a:alpha val="36000"/>
                </a:srgbClr>
              </a:gs>
              <a:gs pos="100000">
                <a:srgbClr val="3366FF">
                  <a:gamma/>
                  <a:shade val="46275"/>
                  <a:invGamma/>
                  <a:alpha val="3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Control Of Discrete Event Systems (CODES) Laboratory 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5263" y="63087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6C918D5-35F4-4309-9A1F-E2600D95269E}" type="slidenum">
              <a:rPr lang="en-US"/>
              <a:pPr>
                <a:defRPr/>
              </a:pPr>
              <a:t>‹#›</a:t>
            </a:fld>
            <a:r>
              <a:rPr lang="en-US" dirty="0"/>
              <a:t>/23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57200" y="54102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18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25" y="63420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63AE97-35CA-470D-B3A1-DA58A3ACF401}" type="datetime1">
              <a:rPr kumimoji="1" lang="en-US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11/6/2014</a:t>
            </a:fld>
            <a:endParaRPr kumimoji="1"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F2EB84-B73A-4D5B-9C35-F22ABB11224E}" type="slidenum">
              <a:rPr kumimoji="1" lang="en-US" b="1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30338"/>
            </a:gs>
            <a:gs pos="50000">
              <a:srgbClr val="4B067A"/>
            </a:gs>
            <a:gs pos="100000">
              <a:srgbClr val="23033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09F6E6-04C3-43AF-87F8-832058D016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258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lang="zh-CN" altLang="en-US" sz="1800" smtClean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gray">
          <a:xfrm>
            <a:off x="395288" y="1196975"/>
            <a:ext cx="8226425" cy="31750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SimSun" pitchFamily="2" charset="-122"/>
              </a:defRPr>
            </a:lvl9pPr>
          </a:lstStyle>
          <a:p>
            <a:pPr algn="ctr" eaLnBrk="1" hangingPunct="1"/>
            <a:endParaRPr kumimoji="1" lang="zh-CN" altLang="zh-CN" smtClean="0">
              <a:solidFill>
                <a:srgbClr val="000000"/>
              </a:solidFill>
              <a:latin typeface="Times New Roman" pitchFamily="18" charset="0"/>
              <a:ea typeface="华文行楷" pitchFamily="2" charset="-122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14313"/>
            <a:ext cx="78279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341438"/>
            <a:ext cx="78390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51133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华文行楷" pitchFamily="2" charset="-122"/>
              </a:defRPr>
            </a:lvl1pPr>
          </a:lstStyle>
          <a:p>
            <a:pPr eaLnBrk="1" hangingPunct="1"/>
            <a:endParaRPr lang="en-US" altLang="zh-CN" smtClean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C00CC"/>
                </a:solidFill>
                <a:latin typeface="Times New Roman" pitchFamily="18" charset="0"/>
                <a:ea typeface="华文行楷" pitchFamily="2" charset="-122"/>
              </a:defRPr>
            </a:lvl1pPr>
          </a:lstStyle>
          <a:p>
            <a:pPr eaLnBrk="1" hangingPunct="1"/>
            <a:fld id="{10D4989C-F7D9-4969-8929-7A2B09173FD1}" type="slidenum">
              <a:rPr lang="en-US" altLang="zh-CN" smtClean="0"/>
              <a:pPr eaLnBrk="1" hangingPunct="1"/>
              <a:t>‹#›</a:t>
            </a:fld>
            <a:endParaRPr lang="en-US" altLang="zh-CN" smtClean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6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华文行楷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wm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0.xml"/><Relationship Id="rId1" Type="http://schemas.openxmlformats.org/officeDocument/2006/relationships/video" Target="file:///C:\Users\CGC\Dropbox\WORK\CPS12\ITSCFinal.wmv" TargetMode="Externa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9375" y="0"/>
            <a:ext cx="9064625" cy="5946775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CC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endParaRPr lang="en-US" sz="1800" b="1" dirty="0">
              <a:latin typeface="Arial Black" pitchFamily="34" charset="0"/>
            </a:endParaRPr>
          </a:p>
          <a:p>
            <a:pPr algn="ctr">
              <a:lnSpc>
                <a:spcPct val="130000"/>
              </a:lnSpc>
            </a:pPr>
            <a:endParaRPr lang="en-US" sz="1800" b="1" dirty="0">
              <a:latin typeface="Arial Black" pitchFamily="34" charset="0"/>
            </a:endParaRPr>
          </a:p>
          <a:p>
            <a:pPr algn="ctr">
              <a:lnSpc>
                <a:spcPct val="130000"/>
              </a:lnSpc>
            </a:pPr>
            <a:endParaRPr lang="en-US" sz="1800" b="1" dirty="0">
              <a:latin typeface="Arial Black" pitchFamily="34" charset="0"/>
            </a:endParaRPr>
          </a:p>
          <a:p>
            <a:pPr algn="ctr">
              <a:lnSpc>
                <a:spcPct val="130000"/>
              </a:lnSpc>
            </a:pPr>
            <a:endParaRPr lang="en-US" sz="1800" b="1" dirty="0">
              <a:latin typeface="Arial Black" pitchFamily="34" charset="0"/>
            </a:endParaRPr>
          </a:p>
          <a:p>
            <a:pPr algn="ctr">
              <a:lnSpc>
                <a:spcPct val="90000"/>
              </a:lnSpc>
            </a:pPr>
            <a:endParaRPr lang="en-US" sz="1800" b="1" dirty="0">
              <a:latin typeface="Arial Black" pitchFamily="34" charset="0"/>
            </a:endParaRPr>
          </a:p>
          <a:p>
            <a:pPr algn="ctr">
              <a:lnSpc>
                <a:spcPct val="90000"/>
              </a:lnSpc>
            </a:pPr>
            <a:endParaRPr lang="en-US" sz="1800" b="1" dirty="0">
              <a:latin typeface="Arial Black" pitchFamily="34" charset="0"/>
            </a:endParaRPr>
          </a:p>
          <a:p>
            <a:pPr algn="ctr">
              <a:lnSpc>
                <a:spcPct val="10000"/>
              </a:lnSpc>
            </a:pPr>
            <a:endParaRPr lang="en-US" sz="1800" i="1" dirty="0">
              <a:latin typeface="Arial Black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695450" y="6440488"/>
            <a:ext cx="19796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</a:t>
            </a:r>
            <a:r>
              <a:rPr lang="en-US" sz="1200" i="1">
                <a:solidFill>
                  <a:srgbClr val="990000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990000"/>
                </a:solidFill>
                <a:latin typeface="MS Sans Serif" charset="0"/>
              </a:rPr>
              <a:t>       </a:t>
            </a:r>
            <a:endParaRPr lang="en-US" sz="1400" i="1">
              <a:solidFill>
                <a:srgbClr val="FFFFFF"/>
              </a:solidFill>
              <a:latin typeface="Franklin Gothic Heavy" pitchFamily="34" charset="0"/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006850" y="6386513"/>
            <a:ext cx="3843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i="1">
                <a:latin typeface="Franklin Gothic Heavy" pitchFamily="34" charset="0"/>
              </a:rPr>
              <a:t>CODES Lab. - Boston University</a:t>
            </a:r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>
            <a:off x="1308100" y="6577013"/>
            <a:ext cx="465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>
            <a:off x="3636963" y="6602413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8453438" y="6629400"/>
            <a:ext cx="19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>
            <a:off x="0" y="6276975"/>
            <a:ext cx="9144000" cy="0"/>
          </a:xfrm>
          <a:prstGeom prst="line">
            <a:avLst/>
          </a:prstGeom>
          <a:noFill/>
          <a:ln w="38100" cmpd="dbl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9" name="Picture 12" descr="CISE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82"/>
          <a:stretch>
            <a:fillRect/>
          </a:stretch>
        </p:blipFill>
        <p:spPr bwMode="auto">
          <a:xfrm>
            <a:off x="0" y="6313488"/>
            <a:ext cx="15779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11"/>
          <p:cNvSpPr txBox="1">
            <a:spLocks noChangeArrowheads="1"/>
          </p:cNvSpPr>
          <p:nvPr/>
        </p:nvSpPr>
        <p:spPr bwMode="auto">
          <a:xfrm>
            <a:off x="56515" y="60246"/>
            <a:ext cx="9232265" cy="17543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166688" indent="-166688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CN" sz="2800" b="1" dirty="0" smtClean="0">
                <a:solidFill>
                  <a:schemeClr val="tx2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CPS</a:t>
            </a:r>
            <a:r>
              <a:rPr lang="en-US" altLang="zh-CN" sz="2800" b="1" dirty="0">
                <a:solidFill>
                  <a:schemeClr val="tx2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: SYNERGY: </a:t>
            </a:r>
            <a:r>
              <a:rPr lang="en-US" altLang="zh-CN" sz="2800" b="1" dirty="0" smtClean="0">
                <a:solidFill>
                  <a:schemeClr val="tx2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COLLABORATIVE RESEARCH</a:t>
            </a:r>
            <a:r>
              <a:rPr lang="en-US" altLang="zh-CN" sz="2800" b="1" dirty="0">
                <a:solidFill>
                  <a:schemeClr val="tx2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: </a:t>
            </a:r>
          </a:p>
          <a:p>
            <a:r>
              <a:rPr lang="en-US" altLang="zh-CN" sz="2800" b="1" dirty="0" smtClean="0">
                <a:solidFill>
                  <a:schemeClr val="tx2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altLang="zh-CN" sz="2800" b="1" i="1" dirty="0" smtClean="0">
                <a:solidFill>
                  <a:schemeClr val="tx2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A </a:t>
            </a:r>
            <a:r>
              <a:rPr lang="en-US" altLang="zh-CN" sz="2800" b="1" i="1" dirty="0">
                <a:solidFill>
                  <a:schemeClr val="tx2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CYBER-PHYSICAL INFRASTRUCTURE </a:t>
            </a:r>
            <a:r>
              <a:rPr lang="en-US" altLang="zh-CN" sz="2800" b="1" i="1" dirty="0" smtClean="0">
                <a:solidFill>
                  <a:schemeClr val="tx2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FOR</a:t>
            </a:r>
          </a:p>
          <a:p>
            <a:r>
              <a:rPr lang="en-US" altLang="zh-CN" sz="2800" b="1" i="1" dirty="0" smtClean="0">
                <a:solidFill>
                  <a:schemeClr val="tx2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	THE </a:t>
            </a:r>
            <a:r>
              <a:rPr lang="en-US" altLang="zh-CN" sz="2800" b="1" i="1" dirty="0">
                <a:solidFill>
                  <a:schemeClr val="tx2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“SMART CITY</a:t>
            </a:r>
            <a:r>
              <a:rPr lang="en-US" altLang="zh-CN" sz="2800" b="1" i="1" dirty="0" smtClean="0">
                <a:solidFill>
                  <a:schemeClr val="tx2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”</a:t>
            </a:r>
          </a:p>
          <a:p>
            <a:r>
              <a:rPr lang="en-US" altLang="zh-CN" b="1" dirty="0" smtClean="0">
                <a:solidFill>
                  <a:schemeClr val="tx2"/>
                </a:solidFill>
                <a:latin typeface="Arial Narrow" pitchFamily="34" charset="0"/>
                <a:ea typeface="SimSun" pitchFamily="2" charset="-122"/>
                <a:cs typeface="Times New Roman" pitchFamily="18" charset="0"/>
              </a:rPr>
              <a:t>				</a:t>
            </a:r>
            <a:r>
              <a:rPr lang="en-US" altLang="zh-CN" b="1" dirty="0">
                <a:solidFill>
                  <a:schemeClr val="tx2"/>
                </a:solidFill>
                <a:latin typeface="Arial Narrow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altLang="zh-CN" b="1" dirty="0" smtClean="0">
                <a:solidFill>
                  <a:schemeClr val="tx2"/>
                </a:solidFill>
                <a:latin typeface="Arial Narrow" pitchFamily="34" charset="0"/>
                <a:ea typeface="SimSun" pitchFamily="2" charset="-122"/>
                <a:cs typeface="Times New Roman" pitchFamily="18" charset="0"/>
              </a:rPr>
              <a:t>		   STARTING DATE:   9/2012</a:t>
            </a:r>
            <a:endParaRPr lang="en-US" altLang="zh-CN" sz="3200" b="1" dirty="0" smtClean="0">
              <a:solidFill>
                <a:schemeClr val="tx2"/>
              </a:solidFill>
              <a:latin typeface="Arial Narrow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266" y="2434407"/>
            <a:ext cx="8735579" cy="830997"/>
          </a:xfrm>
          <a:prstGeom prst="rect">
            <a:avLst/>
          </a:prstGeom>
          <a:solidFill>
            <a:srgbClr val="0000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376363" algn="l"/>
              </a:tabLst>
            </a:pPr>
            <a:r>
              <a:rPr lang="en-US" b="1" dirty="0" smtClean="0">
                <a:latin typeface="Arial Narrow" panose="020B0606020202030204" pitchFamily="34" charset="0"/>
              </a:rPr>
              <a:t>PI: 	C.G. Cassandras</a:t>
            </a:r>
          </a:p>
          <a:p>
            <a:pPr>
              <a:tabLst>
                <a:tab pos="1376363" algn="l"/>
              </a:tabLst>
            </a:pPr>
            <a:r>
              <a:rPr lang="en-US" b="1" dirty="0" smtClean="0">
                <a:latin typeface="Arial Narrow" panose="020B0606020202030204" pitchFamily="34" charset="0"/>
              </a:rPr>
              <a:t>Co-PIs: 	A. Bestavros, A. Kfoury, I.C. </a:t>
            </a:r>
            <a:r>
              <a:rPr lang="en-US" b="1" dirty="0" err="1" smtClean="0">
                <a:latin typeface="Arial Narrow" panose="020B0606020202030204" pitchFamily="34" charset="0"/>
              </a:rPr>
              <a:t>Paschalidis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4267" y="3603918"/>
            <a:ext cx="8750818" cy="830997"/>
          </a:xfrm>
          <a:prstGeom prst="rect">
            <a:avLst/>
          </a:prstGeom>
          <a:solidFill>
            <a:srgbClr val="0000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376363" algn="l"/>
              </a:tabLst>
            </a:pPr>
            <a:r>
              <a:rPr lang="en-US" b="1" dirty="0" smtClean="0">
                <a:latin typeface="Arial Narrow" panose="020B0606020202030204" pitchFamily="34" charset="0"/>
              </a:rPr>
              <a:t>Co-PI: 	R.X. </a:t>
            </a:r>
            <a:r>
              <a:rPr lang="en-US" b="1" dirty="0" err="1" smtClean="0">
                <a:latin typeface="Arial Narrow" panose="020B0606020202030204" pitchFamily="34" charset="0"/>
              </a:rPr>
              <a:t>Gao</a:t>
            </a:r>
            <a:endParaRPr lang="en-US" b="1" dirty="0" smtClean="0">
              <a:latin typeface="Arial Narrow" panose="020B0606020202030204" pitchFamily="34" charset="0"/>
            </a:endParaRPr>
          </a:p>
          <a:p>
            <a:pPr>
              <a:tabLst>
                <a:tab pos="1376363" algn="l"/>
              </a:tabLst>
            </a:pP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4265" y="4852938"/>
            <a:ext cx="8735579" cy="830997"/>
          </a:xfrm>
          <a:prstGeom prst="rect">
            <a:avLst/>
          </a:prstGeom>
          <a:solidFill>
            <a:srgbClr val="0000FF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376363" algn="l"/>
              </a:tabLst>
            </a:pPr>
            <a:r>
              <a:rPr lang="en-US" b="1" dirty="0" smtClean="0">
                <a:latin typeface="Arial Narrow" panose="020B0606020202030204" pitchFamily="34" charset="0"/>
              </a:rPr>
              <a:t>Co-PI: 	W.B. Gong</a:t>
            </a:r>
          </a:p>
          <a:p>
            <a:pPr>
              <a:tabLst>
                <a:tab pos="1376363" algn="l"/>
              </a:tabLst>
            </a:pPr>
            <a:endParaRPr lang="en-US" b="1" dirty="0">
              <a:latin typeface="Arial Narrow" panose="020B0606020202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09968" y="1930377"/>
            <a:ext cx="8669877" cy="0"/>
          </a:xfrm>
          <a:prstGeom prst="line">
            <a:avLst/>
          </a:prstGeom>
          <a:solidFill>
            <a:schemeClr val="accent1"/>
          </a:solidFill>
          <a:ln w="76200" cap="flat" cmpd="dbl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513" descr="BU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01" y="2766179"/>
            <a:ext cx="1142684" cy="4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26"/>
          <p:cNvSpPr txBox="1">
            <a:spLocks noChangeArrowheads="1"/>
          </p:cNvSpPr>
          <p:nvPr/>
        </p:nvSpPr>
        <p:spPr bwMode="auto">
          <a:xfrm>
            <a:off x="7262007" y="2372528"/>
            <a:ext cx="18117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NimbusRomNo9L-Regu"/>
              </a:rPr>
              <a:t>CNS-1239021</a:t>
            </a:r>
            <a:endParaRPr lang="en-US" altLang="zh-CN" sz="2000" b="1" dirty="0">
              <a:latin typeface="Arial Narrow" pitchFamily="34" charset="0"/>
              <a:ea typeface="SimSun" pitchFamily="2" charset="-122"/>
            </a:endParaRPr>
          </a:p>
        </p:txBody>
      </p:sp>
      <p:pic>
        <p:nvPicPr>
          <p:cNvPr id="17" name="Picture 8" descr="Seal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667" y="3624994"/>
            <a:ext cx="787062" cy="78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26"/>
          <p:cNvSpPr txBox="1">
            <a:spLocks noChangeArrowheads="1"/>
          </p:cNvSpPr>
          <p:nvPr/>
        </p:nvSpPr>
        <p:spPr bwMode="auto">
          <a:xfrm>
            <a:off x="6241148" y="3647853"/>
            <a:ext cx="18117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NimbusRomNo9L-Regu"/>
              </a:rPr>
              <a:t>CNS-1239102</a:t>
            </a:r>
            <a:endParaRPr lang="en-US" altLang="zh-CN" sz="2000" b="1" dirty="0">
              <a:latin typeface="Arial Narrow" pitchFamily="34" charset="0"/>
              <a:ea typeface="SimSun" pitchFamily="2" charset="-122"/>
            </a:endParaRPr>
          </a:p>
        </p:txBody>
      </p:sp>
      <p:graphicFrame>
        <p:nvGraphicFramePr>
          <p:cNvPr id="19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820398"/>
              </p:ext>
            </p:extLst>
          </p:nvPr>
        </p:nvGraphicFramePr>
        <p:xfrm>
          <a:off x="8257134" y="4930139"/>
          <a:ext cx="706934" cy="704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22" name="Visio" r:id="rId7" imgW="1867814" imgH="1857451" progId="Visio.Drawing.11">
                  <p:embed/>
                </p:oleObj>
              </mc:Choice>
              <mc:Fallback>
                <p:oleObj name="Visio" r:id="rId7" imgW="1867814" imgH="18574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7134" y="4930139"/>
                        <a:ext cx="706934" cy="70402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26"/>
          <p:cNvSpPr txBox="1">
            <a:spLocks noChangeArrowheads="1"/>
          </p:cNvSpPr>
          <p:nvPr/>
        </p:nvSpPr>
        <p:spPr bwMode="auto">
          <a:xfrm>
            <a:off x="6259437" y="4782749"/>
            <a:ext cx="18117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NimbusRomNo9L-Regu"/>
              </a:rPr>
              <a:t>CNS-1239030</a:t>
            </a:r>
            <a:endParaRPr lang="en-US" altLang="zh-CN" sz="2000" b="1" dirty="0">
              <a:latin typeface="Arial Narrow" pitchFamily="34" charset="0"/>
              <a:ea typeface="SimSun" pitchFamily="2" charset="-122"/>
            </a:endParaRPr>
          </a:p>
        </p:txBody>
      </p:sp>
      <p:pic>
        <p:nvPicPr>
          <p:cNvPr id="24" name="Picture 513" descr="BU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97" y="6339252"/>
            <a:ext cx="1142684" cy="4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stCxn id="2" idx="2"/>
            <a:endCxn id="25" idx="0"/>
          </p:cNvCxnSpPr>
          <p:nvPr/>
        </p:nvCxnSpPr>
        <p:spPr bwMode="auto">
          <a:xfrm>
            <a:off x="4612056" y="3265404"/>
            <a:ext cx="7620" cy="33851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>
            <a:stCxn id="25" idx="2"/>
          </p:cNvCxnSpPr>
          <p:nvPr/>
        </p:nvCxnSpPr>
        <p:spPr bwMode="auto">
          <a:xfrm>
            <a:off x="4619676" y="4434915"/>
            <a:ext cx="0" cy="4180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23663" y="1842622"/>
            <a:ext cx="2769326" cy="2948849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KEY INNOVATIONS – BROADER IMPACT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784" y="900816"/>
            <a:ext cx="8556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2.  MOBILITY </a:t>
            </a: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CAN HELP CYBERSECURITY WITH DYNAMIC SECRETS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9596" y="3308821"/>
            <a:ext cx="5949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Using </a:t>
            </a:r>
            <a:r>
              <a:rPr lang="en-US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dynamic </a:t>
            </a:r>
            <a:r>
              <a:rPr lang="en-US" i="1" dirty="0">
                <a:solidFill>
                  <a:schemeClr val="tx2"/>
                </a:solidFill>
                <a:latin typeface="Arial Narrow" panose="020B0606020202030204" pitchFamily="34" charset="0"/>
              </a:rPr>
              <a:t>secrets </a:t>
            </a:r>
            <a:r>
              <a:rPr lang="en-US" dirty="0" smtClean="0">
                <a:latin typeface="Arial Narrow" panose="020B0606020202030204" pitchFamily="34" charset="0"/>
              </a:rPr>
              <a:t>a </a:t>
            </a:r>
            <a:r>
              <a:rPr lang="en-US" dirty="0">
                <a:latin typeface="Arial Narrow" panose="020B0606020202030204" pitchFamily="34" charset="0"/>
              </a:rPr>
              <a:t>stolen key or password can </a:t>
            </a:r>
            <a:r>
              <a:rPr lang="en-US" dirty="0" smtClean="0">
                <a:latin typeface="Arial Narrow" panose="020B0606020202030204" pitchFamily="34" charset="0"/>
              </a:rPr>
              <a:t>be quickly </a:t>
            </a:r>
            <a:r>
              <a:rPr lang="en-US" dirty="0">
                <a:latin typeface="Arial Narrow" panose="020B0606020202030204" pitchFamily="34" charset="0"/>
              </a:rPr>
              <a:t>and automatically reverted to its secret status without </a:t>
            </a:r>
            <a:r>
              <a:rPr lang="en-US" dirty="0" smtClean="0">
                <a:latin typeface="Arial Narrow" panose="020B0606020202030204" pitchFamily="34" charset="0"/>
              </a:rPr>
              <a:t>disrupting communication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         minimizes password </a:t>
            </a:r>
            <a:r>
              <a:rPr lang="en-US" dirty="0">
                <a:latin typeface="Arial Narrow" panose="020B0606020202030204" pitchFamily="34" charset="0"/>
              </a:rPr>
              <a:t>theft and key </a:t>
            </a:r>
            <a:r>
              <a:rPr lang="en-US" dirty="0" smtClean="0">
                <a:latin typeface="Arial Narrow" panose="020B0606020202030204" pitchFamily="34" charset="0"/>
              </a:rPr>
              <a:t>theft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09778" y="1771486"/>
            <a:ext cx="2583211" cy="2811949"/>
            <a:chOff x="381000" y="950413"/>
            <a:chExt cx="4093674" cy="4253412"/>
          </a:xfrm>
        </p:grpSpPr>
        <p:sp>
          <p:nvSpPr>
            <p:cNvPr id="72" name="Oval 71"/>
            <p:cNvSpPr/>
            <p:nvPr/>
          </p:nvSpPr>
          <p:spPr>
            <a:xfrm>
              <a:off x="457200" y="1600200"/>
              <a:ext cx="2224088" cy="223202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/>
            <p:cNvSpPr/>
            <p:nvPr/>
          </p:nvSpPr>
          <p:spPr>
            <a:xfrm>
              <a:off x="1385888" y="1622425"/>
              <a:ext cx="2225675" cy="2232025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/>
            <p:cNvSpPr/>
            <p:nvPr/>
          </p:nvSpPr>
          <p:spPr>
            <a:xfrm>
              <a:off x="623888" y="2536825"/>
              <a:ext cx="2819400" cy="26670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TextBox 6"/>
            <p:cNvSpPr txBox="1">
              <a:spLocks noChangeArrowheads="1"/>
            </p:cNvSpPr>
            <p:nvPr/>
          </p:nvSpPr>
          <p:spPr bwMode="auto">
            <a:xfrm>
              <a:off x="381000" y="1524000"/>
              <a:ext cx="1338792" cy="393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dirty="0">
                  <a:latin typeface="Calibri" pitchFamily="34" charset="0"/>
                </a:rPr>
                <a:t>Alice</a:t>
              </a:r>
            </a:p>
          </p:txBody>
        </p:sp>
        <p:sp>
          <p:nvSpPr>
            <p:cNvPr id="76" name="TextBox 7"/>
            <p:cNvSpPr txBox="1">
              <a:spLocks noChangeArrowheads="1"/>
            </p:cNvSpPr>
            <p:nvPr/>
          </p:nvSpPr>
          <p:spPr bwMode="auto">
            <a:xfrm>
              <a:off x="3121297" y="1523999"/>
              <a:ext cx="1353377" cy="69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dirty="0">
                  <a:latin typeface="Calibri" pitchFamily="34" charset="0"/>
                </a:rPr>
                <a:t>Bob</a:t>
              </a:r>
            </a:p>
          </p:txBody>
        </p:sp>
        <p:sp>
          <p:nvSpPr>
            <p:cNvPr id="77" name="TextBox 8"/>
            <p:cNvSpPr txBox="1">
              <a:spLocks noChangeArrowheads="1"/>
            </p:cNvSpPr>
            <p:nvPr/>
          </p:nvSpPr>
          <p:spPr bwMode="auto">
            <a:xfrm>
              <a:off x="609599" y="4768850"/>
              <a:ext cx="1110192" cy="40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dirty="0">
                  <a:latin typeface="Calibri" pitchFamily="34" charset="0"/>
                </a:rPr>
                <a:t>Eve</a:t>
              </a:r>
            </a:p>
          </p:txBody>
        </p:sp>
        <p:grpSp>
          <p:nvGrpSpPr>
            <p:cNvPr id="78" name="Group 24"/>
            <p:cNvGrpSpPr>
              <a:grpSpLocks/>
            </p:cNvGrpSpPr>
            <p:nvPr/>
          </p:nvGrpSpPr>
          <p:grpSpPr bwMode="auto">
            <a:xfrm>
              <a:off x="1624838" y="950413"/>
              <a:ext cx="513526" cy="1183186"/>
              <a:chOff x="1631596" y="1090657"/>
              <a:chExt cx="654404" cy="1042943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2209800" y="2057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 rot="16200000" flipH="1">
                <a:off x="1752600" y="1600200"/>
                <a:ext cx="533400" cy="381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13"/>
              <p:cNvSpPr txBox="1">
                <a:spLocks noChangeArrowheads="1"/>
              </p:cNvSpPr>
              <p:nvPr/>
            </p:nvSpPr>
            <p:spPr bwMode="auto">
              <a:xfrm>
                <a:off x="1631596" y="1090657"/>
                <a:ext cx="228600" cy="46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2800" dirty="0">
                    <a:latin typeface="Calibri" pitchFamily="34" charset="0"/>
                  </a:rPr>
                  <a:t>k</a:t>
                </a:r>
              </a:p>
            </p:txBody>
          </p:sp>
        </p:grpSp>
        <p:grpSp>
          <p:nvGrpSpPr>
            <p:cNvPr id="79" name="Group 23"/>
            <p:cNvGrpSpPr>
              <a:grpSpLocks/>
            </p:cNvGrpSpPr>
            <p:nvPr/>
          </p:nvGrpSpPr>
          <p:grpSpPr bwMode="auto">
            <a:xfrm>
              <a:off x="1379538" y="1708150"/>
              <a:ext cx="1311275" cy="996950"/>
              <a:chOff x="1379095" y="1708879"/>
              <a:chExt cx="1311639" cy="996846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2046030" y="1708879"/>
                <a:ext cx="644704" cy="988910"/>
              </a:xfrm>
              <a:custGeom>
                <a:avLst/>
                <a:gdLst>
                  <a:gd name="connsiteX0" fmla="*/ 0 w 644577"/>
                  <a:gd name="connsiteY0" fmla="*/ 0 h 989351"/>
                  <a:gd name="connsiteX1" fmla="*/ 472191 w 644577"/>
                  <a:gd name="connsiteY1" fmla="*/ 412229 h 989351"/>
                  <a:gd name="connsiteX2" fmla="*/ 644577 w 644577"/>
                  <a:gd name="connsiteY2" fmla="*/ 989351 h 9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4577" h="989351">
                    <a:moveTo>
                      <a:pt x="0" y="0"/>
                    </a:moveTo>
                    <a:cubicBezTo>
                      <a:pt x="182380" y="123668"/>
                      <a:pt x="364761" y="247337"/>
                      <a:pt x="472191" y="412229"/>
                    </a:cubicBezTo>
                    <a:cubicBezTo>
                      <a:pt x="579621" y="577121"/>
                      <a:pt x="612099" y="783236"/>
                      <a:pt x="644577" y="989351"/>
                    </a:cubicBezTo>
                  </a:path>
                </a:pathLst>
              </a:custGeom>
              <a:ln w="25400" cmpd="thickThin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1379095" y="2532706"/>
                <a:ext cx="1311639" cy="165083"/>
              </a:xfrm>
              <a:custGeom>
                <a:avLst/>
                <a:gdLst>
                  <a:gd name="connsiteX0" fmla="*/ 0 w 1311639"/>
                  <a:gd name="connsiteY0" fmla="*/ 164892 h 164892"/>
                  <a:gd name="connsiteX1" fmla="*/ 689548 w 1311639"/>
                  <a:gd name="connsiteY1" fmla="*/ 0 h 164892"/>
                  <a:gd name="connsiteX2" fmla="*/ 1311639 w 1311639"/>
                  <a:gd name="connsiteY2" fmla="*/ 164892 h 164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1639" h="164892">
                    <a:moveTo>
                      <a:pt x="0" y="164892"/>
                    </a:moveTo>
                    <a:cubicBezTo>
                      <a:pt x="235471" y="82446"/>
                      <a:pt x="470942" y="0"/>
                      <a:pt x="689548" y="0"/>
                    </a:cubicBezTo>
                    <a:cubicBezTo>
                      <a:pt x="908154" y="0"/>
                      <a:pt x="1109896" y="82446"/>
                      <a:pt x="1311639" y="164892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1387034" y="1716816"/>
                <a:ext cx="674875" cy="988909"/>
              </a:xfrm>
              <a:custGeom>
                <a:avLst/>
                <a:gdLst>
                  <a:gd name="connsiteX0" fmla="*/ 674558 w 674558"/>
                  <a:gd name="connsiteY0" fmla="*/ 0 h 989351"/>
                  <a:gd name="connsiteX1" fmla="*/ 172387 w 674558"/>
                  <a:gd name="connsiteY1" fmla="*/ 419724 h 989351"/>
                  <a:gd name="connsiteX2" fmla="*/ 0 w 674558"/>
                  <a:gd name="connsiteY2" fmla="*/ 989351 h 98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4558" h="989351">
                    <a:moveTo>
                      <a:pt x="674558" y="0"/>
                    </a:moveTo>
                    <a:cubicBezTo>
                      <a:pt x="479685" y="127416"/>
                      <a:pt x="284813" y="254832"/>
                      <a:pt x="172387" y="419724"/>
                    </a:cubicBezTo>
                    <a:cubicBezTo>
                      <a:pt x="59961" y="584616"/>
                      <a:pt x="29980" y="786983"/>
                      <a:pt x="0" y="989351"/>
                    </a:cubicBez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3166845" y="1850774"/>
            <a:ext cx="5785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Alice and Bob’s mobility is an unpredictable factor that </a:t>
            </a:r>
            <a:r>
              <a:rPr lang="en-US" dirty="0" smtClean="0">
                <a:latin typeface="Arial Narrow" panose="020B0606020202030204" pitchFamily="34" charset="0"/>
              </a:rPr>
              <a:t>can cause </a:t>
            </a:r>
            <a:r>
              <a:rPr lang="en-US" dirty="0">
                <a:latin typeface="Arial Narrow" panose="020B0606020202030204" pitchFamily="34" charset="0"/>
              </a:rPr>
              <a:t>Eve’s information loss. Mobility greatly </a:t>
            </a:r>
            <a:r>
              <a:rPr lang="en-US" dirty="0" smtClean="0">
                <a:latin typeface="Arial Narrow" panose="020B0606020202030204" pitchFamily="34" charset="0"/>
              </a:rPr>
              <a:t>increases </a:t>
            </a:r>
            <a:r>
              <a:rPr lang="en-US" dirty="0">
                <a:latin typeface="Arial Narrow" panose="020B0606020202030204" pitchFamily="34" charset="0"/>
              </a:rPr>
              <a:t>difficulty for Eve to track </a:t>
            </a:r>
            <a:r>
              <a:rPr lang="en-US" b="1" dirty="0">
                <a:latin typeface="Arial Narrow" panose="020B0606020202030204" pitchFamily="34" charset="0"/>
              </a:rPr>
              <a:t>k</a:t>
            </a:r>
            <a:r>
              <a:rPr lang="en-US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3263317" y="4527839"/>
            <a:ext cx="335560" cy="3003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72119" y="4980601"/>
            <a:ext cx="5588559" cy="1395478"/>
            <a:chOff x="3172119" y="4980601"/>
            <a:chExt cx="5588559" cy="1395478"/>
          </a:xfrm>
        </p:grpSpPr>
        <p:pic>
          <p:nvPicPr>
            <p:cNvPr id="416770" name="Picture 2" descr="Dynamic Secrets in Communication Securit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119" y="4980601"/>
              <a:ext cx="950112" cy="139547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188678" y="5360590"/>
              <a:ext cx="4572000" cy="58477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latin typeface="Arial Narrow" panose="020B0606020202030204" pitchFamily="34" charset="0"/>
                </a:rPr>
                <a:t>Xiao, </a:t>
              </a:r>
              <a:r>
                <a:rPr lang="en-US" sz="1600" dirty="0" smtClean="0">
                  <a:latin typeface="Arial Narrow" panose="020B0606020202030204" pitchFamily="34" charset="0"/>
                </a:rPr>
                <a:t>S., </a:t>
              </a:r>
              <a:r>
                <a:rPr lang="en-US" sz="1600" dirty="0">
                  <a:latin typeface="Arial Narrow" panose="020B0606020202030204" pitchFamily="34" charset="0"/>
                </a:rPr>
                <a:t>Gong, </a:t>
              </a:r>
              <a:r>
                <a:rPr lang="en-US" sz="1600" dirty="0" smtClean="0">
                  <a:latin typeface="Arial Narrow" panose="020B0606020202030204" pitchFamily="34" charset="0"/>
                </a:rPr>
                <a:t>W., and </a:t>
              </a:r>
              <a:r>
                <a:rPr lang="en-US" sz="1600" dirty="0" err="1" smtClean="0">
                  <a:latin typeface="Arial Narrow" panose="020B0606020202030204" pitchFamily="34" charset="0"/>
                </a:rPr>
                <a:t>Towsley</a:t>
              </a:r>
              <a:r>
                <a:rPr lang="en-US" sz="1600" dirty="0">
                  <a:latin typeface="Arial Narrow" panose="020B0606020202030204" pitchFamily="34" charset="0"/>
                </a:rPr>
                <a:t>, </a:t>
              </a:r>
              <a:r>
                <a:rPr lang="en-US" sz="1600" dirty="0" smtClean="0">
                  <a:latin typeface="Arial Narrow" panose="020B0606020202030204" pitchFamily="34" charset="0"/>
                </a:rPr>
                <a:t>D., Dynamic Secrets in Communication Security, Springer, 2014</a:t>
              </a:r>
              <a:endParaRPr lang="en-US" sz="16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4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KEY INNOVATIONS – BROADER IMPACT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784" y="900816"/>
            <a:ext cx="7927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GENERAL FRAMEWORK FOR CPS SAFETY AND SECURITY </a:t>
            </a:r>
          </a:p>
          <a:p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     AS SOFTWARE-DEFINED NETWORKS 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28" y="1882200"/>
            <a:ext cx="5726535" cy="424465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174297" y="5122634"/>
            <a:ext cx="2894200" cy="138499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R. </a:t>
            </a:r>
            <a:r>
              <a:rPr lang="en-US" sz="1400" dirty="0" err="1" smtClean="0">
                <a:latin typeface="Arial Narrow" panose="020B0606020202030204" pitchFamily="34" charset="0"/>
              </a:rPr>
              <a:t>Skowyra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dirty="0" smtClean="0">
                <a:latin typeface="Arial Narrow" panose="020B0606020202030204" pitchFamily="34" charset="0"/>
              </a:rPr>
              <a:t>A. </a:t>
            </a:r>
            <a:r>
              <a:rPr lang="en-US" sz="1400" dirty="0" err="1">
                <a:latin typeface="Arial Narrow" panose="020B0606020202030204" pitchFamily="34" charset="0"/>
              </a:rPr>
              <a:t>Lapets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dirty="0" smtClean="0">
                <a:latin typeface="Arial Narrow" panose="020B0606020202030204" pitchFamily="34" charset="0"/>
              </a:rPr>
              <a:t>A. </a:t>
            </a:r>
            <a:r>
              <a:rPr lang="en-US" sz="1400" dirty="0">
                <a:latin typeface="Arial Narrow" panose="020B0606020202030204" pitchFamily="34" charset="0"/>
              </a:rPr>
              <a:t>Bestavros, and </a:t>
            </a:r>
            <a:r>
              <a:rPr lang="en-US" sz="1400" dirty="0" smtClean="0">
                <a:latin typeface="Arial Narrow" panose="020B0606020202030204" pitchFamily="34" charset="0"/>
              </a:rPr>
              <a:t>A. Kfoury. Verifiably-Safe </a:t>
            </a:r>
            <a:r>
              <a:rPr lang="en-US" sz="1400" dirty="0">
                <a:latin typeface="Arial Narrow" panose="020B0606020202030204" pitchFamily="34" charset="0"/>
              </a:rPr>
              <a:t>Software-Defined Networks for CPS. </a:t>
            </a:r>
            <a:r>
              <a:rPr lang="en-US" sz="1400" i="1" dirty="0" smtClean="0">
                <a:latin typeface="Arial Narrow" panose="020B0606020202030204" pitchFamily="34" charset="0"/>
              </a:rPr>
              <a:t>Proc. </a:t>
            </a:r>
            <a:r>
              <a:rPr lang="en-US" sz="1400" i="1" dirty="0">
                <a:latin typeface="Arial Narrow" panose="020B0606020202030204" pitchFamily="34" charset="0"/>
              </a:rPr>
              <a:t>of HiCoNS'13: The ACM International Conference on High </a:t>
            </a:r>
            <a:r>
              <a:rPr lang="en-US" sz="1400" i="1" dirty="0" smtClean="0">
                <a:latin typeface="Arial Narrow" panose="020B0606020202030204" pitchFamily="34" charset="0"/>
              </a:rPr>
              <a:t>Confidence Networked </a:t>
            </a:r>
            <a:r>
              <a:rPr lang="en-US" sz="1400" i="1" dirty="0">
                <a:latin typeface="Arial Narrow" panose="020B0606020202030204" pitchFamily="34" charset="0"/>
              </a:rPr>
              <a:t>Systems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dirty="0" smtClean="0">
                <a:latin typeface="Arial Narrow" panose="020B0606020202030204" pitchFamily="34" charset="0"/>
              </a:rPr>
              <a:t>2013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SMART CITY APPLICATIONS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33964" y="677397"/>
            <a:ext cx="7368091" cy="2510984"/>
            <a:chOff x="1775909" y="627063"/>
            <a:chExt cx="7368091" cy="2510984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311941" y="627063"/>
              <a:ext cx="4832059" cy="2510984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1775909" y="637563"/>
              <a:ext cx="3337515" cy="52322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800" b="1" dirty="0" smtClean="0">
                  <a:latin typeface="Arial Narrow" panose="020B0606020202030204" pitchFamily="34" charset="0"/>
                </a:rPr>
                <a:t>SMART PARKING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80411" y="805343"/>
              <a:ext cx="1147934" cy="2115437"/>
              <a:chOff x="5844539" y="3352800"/>
              <a:chExt cx="1866901" cy="3487073"/>
            </a:xfrm>
          </p:grpSpPr>
          <p:pic>
            <p:nvPicPr>
              <p:cNvPr id="8" name="Picture 8" descr="http://ts4.mm.bing.net/th?id=H.4586652706080478&amp;w=230&amp;h=177&amp;c=7&amp;rs=1&amp;pid=1.7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34" t="3618" r="30676" b="3206"/>
              <a:stretch/>
            </p:blipFill>
            <p:spPr bwMode="auto">
              <a:xfrm>
                <a:off x="5844539" y="3352800"/>
                <a:ext cx="1866901" cy="34870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5951695" y="3947160"/>
                <a:ext cx="1652587" cy="2755245"/>
                <a:chOff x="4156" y="2470"/>
                <a:chExt cx="1041" cy="1850"/>
              </a:xfrm>
            </p:grpSpPr>
            <p:pic>
              <p:nvPicPr>
                <p:cNvPr id="10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6" y="2470"/>
                  <a:ext cx="1041" cy="1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" name="Rectangle 5"/>
                <p:cNvSpPr>
                  <a:spLocks noChangeArrowheads="1"/>
                </p:cNvSpPr>
                <p:nvPr/>
              </p:nvSpPr>
              <p:spPr bwMode="auto">
                <a:xfrm>
                  <a:off x="4162" y="4174"/>
                  <a:ext cx="168" cy="14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5" t="17168" r="11819" b="13348"/>
            <a:stretch>
              <a:fillRect/>
            </a:stretch>
          </p:blipFill>
          <p:spPr bwMode="auto">
            <a:xfrm>
              <a:off x="5742237" y="684668"/>
              <a:ext cx="3277208" cy="2221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4681906" y="3501446"/>
            <a:ext cx="4085869" cy="2831048"/>
            <a:chOff x="4933576" y="3501446"/>
            <a:chExt cx="4085869" cy="2831048"/>
          </a:xfrm>
        </p:grpSpPr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5629858" y="5809274"/>
              <a:ext cx="3094692" cy="52322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800" b="1" dirty="0" smtClean="0">
                  <a:latin typeface="Arial Narrow" panose="020B0606020202030204" pitchFamily="34" charset="0"/>
                </a:rPr>
                <a:t>TRAFFICCONTROL</a:t>
              </a:r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576" y="3501446"/>
              <a:ext cx="4085869" cy="2302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" name="Group 60"/>
          <p:cNvGrpSpPr/>
          <p:nvPr/>
        </p:nvGrpSpPr>
        <p:grpSpPr>
          <a:xfrm>
            <a:off x="139461" y="4442387"/>
            <a:ext cx="3618807" cy="2082020"/>
            <a:chOff x="139461" y="4442387"/>
            <a:chExt cx="3618807" cy="208202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226624" y="4442387"/>
              <a:ext cx="1531644" cy="208202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39461" y="4448031"/>
              <a:ext cx="3122473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800" b="1" dirty="0" smtClean="0">
                  <a:latin typeface="Arial Narrow" panose="020B0606020202030204" pitchFamily="34" charset="0"/>
                </a:rPr>
                <a:t>STREETBUMP</a:t>
              </a:r>
              <a:endParaRPr lang="en-US" altLang="en-US" sz="20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402212" y="4475943"/>
              <a:ext cx="1287435" cy="2036648"/>
              <a:chOff x="3444667" y="4078044"/>
              <a:chExt cx="1384391" cy="2479974"/>
            </a:xfrm>
          </p:grpSpPr>
          <p:pic>
            <p:nvPicPr>
              <p:cNvPr id="18" name="Picture 8" descr="http://ts4.mm.bing.net/th?id=H.4586652706080478&amp;w=230&amp;h=177&amp;c=7&amp;rs=1&amp;pid=1.7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34" t="3618" r="30676" b="3206"/>
              <a:stretch/>
            </p:blipFill>
            <p:spPr bwMode="auto">
              <a:xfrm>
                <a:off x="3444667" y="4078044"/>
                <a:ext cx="1384391" cy="24799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3207" y="4568468"/>
                <a:ext cx="1178895" cy="1924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8" name="Group 57"/>
          <p:cNvGrpSpPr/>
          <p:nvPr/>
        </p:nvGrpSpPr>
        <p:grpSpPr>
          <a:xfrm>
            <a:off x="209725" y="1370759"/>
            <a:ext cx="4136705" cy="2941182"/>
            <a:chOff x="0" y="1454649"/>
            <a:chExt cx="4136705" cy="2941182"/>
          </a:xfrm>
        </p:grpSpPr>
        <p:sp>
          <p:nvSpPr>
            <p:cNvPr id="57" name="Rectangle 56"/>
            <p:cNvSpPr/>
            <p:nvPr/>
          </p:nvSpPr>
          <p:spPr bwMode="auto">
            <a:xfrm>
              <a:off x="0" y="1454649"/>
              <a:ext cx="3689647" cy="2941182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1945" y="1454649"/>
              <a:ext cx="4094760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 smtClean="0">
                  <a:latin typeface="Arial Narrow" panose="020B0606020202030204" pitchFamily="34" charset="0"/>
                </a:rPr>
                <a:t>ELECTRIC VEHICLE (EV) ROUTING AND</a:t>
              </a:r>
            </a:p>
            <a:p>
              <a:r>
                <a:rPr lang="en-US" altLang="en-US" sz="2800" b="1" dirty="0" smtClean="0">
                  <a:latin typeface="Arial Narrow" panose="020B0606020202030204" pitchFamily="34" charset="0"/>
                </a:rPr>
                <a:t>RECHARGING</a:t>
              </a:r>
              <a:endParaRPr lang="en-US" altLang="en-US" sz="20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98167" y="2785226"/>
              <a:ext cx="2794651" cy="1518927"/>
              <a:chOff x="468313" y="2492375"/>
              <a:chExt cx="7632700" cy="4032250"/>
            </a:xfrm>
          </p:grpSpPr>
          <p:sp>
            <p:nvSpPr>
              <p:cNvPr id="25" name="Flowchart: Summing Junction 24"/>
              <p:cNvSpPr/>
              <p:nvPr/>
            </p:nvSpPr>
            <p:spPr>
              <a:xfrm>
                <a:off x="900113" y="2997200"/>
                <a:ext cx="935037" cy="431800"/>
              </a:xfrm>
              <a:prstGeom prst="flowChartSummingJunction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pic>
            <p:nvPicPr>
              <p:cNvPr id="26" name="Picture 3" descr="car.JP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313" y="2636838"/>
                <a:ext cx="1079500" cy="539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Flowchart: Or 26"/>
              <p:cNvSpPr/>
              <p:nvPr/>
            </p:nvSpPr>
            <p:spPr>
              <a:xfrm>
                <a:off x="7235825" y="6092825"/>
                <a:ext cx="865188" cy="431800"/>
              </a:xfrm>
              <a:prstGeom prst="flowChartOr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971550" y="4076700"/>
                <a:ext cx="792163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987675" y="3213100"/>
                <a:ext cx="792163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476375" y="5732463"/>
                <a:ext cx="792163" cy="4333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940425" y="3213100"/>
                <a:ext cx="792163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348038" y="5084763"/>
                <a:ext cx="792162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03800" y="5876925"/>
                <a:ext cx="792163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588125" y="5229225"/>
                <a:ext cx="792163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643438" y="4221163"/>
                <a:ext cx="792162" cy="4318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cxnSp>
            <p:nvCxnSpPr>
              <p:cNvPr id="36" name="Straight Connector 35"/>
              <p:cNvCxnSpPr>
                <a:stCxn id="25" idx="4"/>
                <a:endCxn id="28" idx="0"/>
              </p:cNvCxnSpPr>
              <p:nvPr/>
            </p:nvCxnSpPr>
            <p:spPr>
              <a:xfrm>
                <a:off x="1368425" y="3429000"/>
                <a:ext cx="0" cy="647700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28" idx="4"/>
                <a:endCxn id="30" idx="0"/>
              </p:cNvCxnSpPr>
              <p:nvPr/>
            </p:nvCxnSpPr>
            <p:spPr>
              <a:xfrm>
                <a:off x="1368425" y="4508500"/>
                <a:ext cx="503238" cy="1223963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8" idx="6"/>
                <a:endCxn id="32" idx="1"/>
              </p:cNvCxnSpPr>
              <p:nvPr/>
            </p:nvCxnSpPr>
            <p:spPr>
              <a:xfrm>
                <a:off x="1763713" y="4292600"/>
                <a:ext cx="1700212" cy="855663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25" idx="6"/>
                <a:endCxn id="29" idx="2"/>
              </p:cNvCxnSpPr>
              <p:nvPr/>
            </p:nvCxnSpPr>
            <p:spPr>
              <a:xfrm>
                <a:off x="1835150" y="3213100"/>
                <a:ext cx="1152525" cy="215900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9" idx="5"/>
                <a:endCxn id="35" idx="1"/>
              </p:cNvCxnSpPr>
              <p:nvPr/>
            </p:nvCxnSpPr>
            <p:spPr>
              <a:xfrm>
                <a:off x="3663950" y="3581400"/>
                <a:ext cx="1095375" cy="703263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5" idx="5"/>
                <a:endCxn id="34" idx="1"/>
              </p:cNvCxnSpPr>
              <p:nvPr/>
            </p:nvCxnSpPr>
            <p:spPr>
              <a:xfrm>
                <a:off x="5319713" y="4589463"/>
                <a:ext cx="1384300" cy="703262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29" idx="4"/>
                <a:endCxn id="32" idx="0"/>
              </p:cNvCxnSpPr>
              <p:nvPr/>
            </p:nvCxnSpPr>
            <p:spPr>
              <a:xfrm>
                <a:off x="3384550" y="3644900"/>
                <a:ext cx="358775" cy="1439863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2" idx="5"/>
                <a:endCxn id="33" idx="1"/>
              </p:cNvCxnSpPr>
              <p:nvPr/>
            </p:nvCxnSpPr>
            <p:spPr>
              <a:xfrm>
                <a:off x="4024313" y="5454650"/>
                <a:ext cx="1095375" cy="485775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2" idx="6"/>
                <a:endCxn id="34" idx="2"/>
              </p:cNvCxnSpPr>
              <p:nvPr/>
            </p:nvCxnSpPr>
            <p:spPr>
              <a:xfrm>
                <a:off x="4140200" y="5300663"/>
                <a:ext cx="2447925" cy="144462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34" idx="5"/>
                <a:endCxn id="27" idx="0"/>
              </p:cNvCxnSpPr>
              <p:nvPr/>
            </p:nvCxnSpPr>
            <p:spPr>
              <a:xfrm>
                <a:off x="7264400" y="5597525"/>
                <a:ext cx="403225" cy="495300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29" idx="6"/>
                <a:endCxn id="31" idx="2"/>
              </p:cNvCxnSpPr>
              <p:nvPr/>
            </p:nvCxnSpPr>
            <p:spPr>
              <a:xfrm>
                <a:off x="3779838" y="3429000"/>
                <a:ext cx="2160587" cy="0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31" idx="4"/>
                <a:endCxn id="34" idx="0"/>
              </p:cNvCxnSpPr>
              <p:nvPr/>
            </p:nvCxnSpPr>
            <p:spPr>
              <a:xfrm>
                <a:off x="6335713" y="3644900"/>
                <a:ext cx="649287" cy="1584325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33" idx="5"/>
                <a:endCxn id="27" idx="2"/>
              </p:cNvCxnSpPr>
              <p:nvPr/>
            </p:nvCxnSpPr>
            <p:spPr>
              <a:xfrm>
                <a:off x="5680075" y="6246813"/>
                <a:ext cx="1555750" cy="61912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30" idx="6"/>
                <a:endCxn id="33" idx="2"/>
              </p:cNvCxnSpPr>
              <p:nvPr/>
            </p:nvCxnSpPr>
            <p:spPr>
              <a:xfrm>
                <a:off x="2268538" y="5949950"/>
                <a:ext cx="2735262" cy="142875"/>
              </a:xfrm>
              <a:prstGeom prst="line">
                <a:avLst/>
              </a:prstGeom>
              <a:ln w="635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ight Arrow 49"/>
              <p:cNvSpPr/>
              <p:nvPr/>
            </p:nvSpPr>
            <p:spPr>
              <a:xfrm rot="616781">
                <a:off x="1919288" y="3201988"/>
                <a:ext cx="947737" cy="215900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51" name="Right Arrow 50"/>
              <p:cNvSpPr/>
              <p:nvPr/>
            </p:nvSpPr>
            <p:spPr>
              <a:xfrm rot="2102873">
                <a:off x="3662363" y="3808413"/>
                <a:ext cx="1139825" cy="220662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52" name="Right Arrow 51"/>
              <p:cNvSpPr/>
              <p:nvPr/>
            </p:nvSpPr>
            <p:spPr>
              <a:xfrm rot="1685458">
                <a:off x="5337175" y="4808538"/>
                <a:ext cx="1328738" cy="220662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sp>
            <p:nvSpPr>
              <p:cNvPr id="53" name="Right Arrow 52"/>
              <p:cNvSpPr/>
              <p:nvPr/>
            </p:nvSpPr>
            <p:spPr>
              <a:xfrm rot="3163439">
                <a:off x="7233444" y="5726907"/>
                <a:ext cx="457200" cy="220662"/>
              </a:xfrm>
              <a:prstGeom prst="rightArrow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00"/>
              </a:p>
            </p:txBody>
          </p:sp>
          <p:pic>
            <p:nvPicPr>
              <p:cNvPr id="54" name="Picture 67" descr="chargingStation.JP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275" y="5013325"/>
                <a:ext cx="522288" cy="1008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68" descr="chargingStation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938" y="4365625"/>
                <a:ext cx="523875" cy="1008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70" descr="chargingStation.JP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888" y="2492375"/>
                <a:ext cx="522287" cy="1008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569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812800"/>
            <a:ext cx="29527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0" name="Text Box 5"/>
          <p:cNvSpPr txBox="1">
            <a:spLocks noChangeArrowheads="1"/>
          </p:cNvSpPr>
          <p:nvPr/>
        </p:nvSpPr>
        <p:spPr bwMode="auto">
          <a:xfrm>
            <a:off x="3344863" y="812800"/>
            <a:ext cx="5773737" cy="21193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30</a:t>
            </a:r>
            <a:r>
              <a:rPr lang="en-US" sz="2000" b="1" i="1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%</a:t>
            </a:r>
            <a:r>
              <a:rPr lang="en-US" sz="2000" i="1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en-US" sz="2000" i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of vehicles on the road in the downtowns of major cities are cruising for a parking spot. It takes the average driver </a:t>
            </a:r>
            <a:r>
              <a:rPr lang="en-US" b="1" i="1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7.8</a:t>
            </a:r>
            <a:r>
              <a:rPr lang="en-US" sz="2000" i="1">
                <a:solidFill>
                  <a:srgbClr val="FF0000"/>
                </a:solidFill>
                <a:latin typeface="Arial" pitchFamily="34" charset="0"/>
                <a:ea typeface="MS PGothic" pitchFamily="34" charset="-128"/>
              </a:rPr>
              <a:t> </a:t>
            </a:r>
            <a:r>
              <a:rPr lang="en-US" sz="2000" i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minutes to find a parking spot in the downtown core of a major city.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18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R. Arnott, T.Rave, R.Schob,</a:t>
            </a:r>
            <a:r>
              <a:rPr lang="en-US" sz="1800" i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 Alleviating Urban Traffic Congestion. </a:t>
            </a:r>
            <a:r>
              <a:rPr lang="en-US" sz="18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2005</a:t>
            </a:r>
            <a:endParaRPr lang="en-US" sz="2000">
              <a:solidFill>
                <a:srgbClr val="000066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7128" name="Rectangle 4"/>
          <p:cNvSpPr>
            <a:spLocks noChangeArrowheads="1"/>
          </p:cNvSpPr>
          <p:nvPr/>
        </p:nvSpPr>
        <p:spPr bwMode="auto">
          <a:xfrm>
            <a:off x="0" y="3111500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30B2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b="1" i="1">
                <a:latin typeface="Arial Narrow" pitchFamily="34" charset="0"/>
                <a:ea typeface="MS PGothic" pitchFamily="34" charset="-128"/>
              </a:rPr>
              <a:t>GUIDANCE-BASED</a:t>
            </a:r>
            <a:r>
              <a:rPr lang="en-US" b="1">
                <a:latin typeface="Arial Narrow" pitchFamily="34" charset="0"/>
                <a:ea typeface="MS PGothic" pitchFamily="34" charset="-128"/>
              </a:rPr>
              <a:t> PARKING – DRAWBACKS…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0500" y="3630613"/>
            <a:ext cx="3505200" cy="1965325"/>
            <a:chOff x="120" y="471"/>
            <a:chExt cx="2576" cy="1417"/>
          </a:xfrm>
        </p:grpSpPr>
        <p:sp>
          <p:nvSpPr>
            <p:cNvPr id="357383" name="Rectangle 6"/>
            <p:cNvSpPr>
              <a:spLocks noChangeArrowheads="1"/>
            </p:cNvSpPr>
            <p:nvPr/>
          </p:nvSpPr>
          <p:spPr bwMode="auto">
            <a:xfrm>
              <a:off x="120" y="472"/>
              <a:ext cx="2576" cy="141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a typeface="MS PGothic" pitchFamily="34" charset="-128"/>
              </a:endParaRPr>
            </a:p>
          </p:txBody>
        </p:sp>
        <p:sp>
          <p:nvSpPr>
            <p:cNvPr id="357384" name="Text Box 7"/>
            <p:cNvSpPr txBox="1">
              <a:spLocks noChangeArrowheads="1"/>
            </p:cNvSpPr>
            <p:nvPr/>
          </p:nvSpPr>
          <p:spPr bwMode="auto">
            <a:xfrm>
              <a:off x="159" y="471"/>
              <a:ext cx="83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66"/>
                  </a:solidFill>
                  <a:latin typeface="Arial Narrow" pitchFamily="34" charset="0"/>
                  <a:ea typeface="MS PGothic" pitchFamily="34" charset="-128"/>
                </a:rPr>
                <a:t>Drivers:</a:t>
              </a:r>
            </a:p>
          </p:txBody>
        </p:sp>
        <p:sp>
          <p:nvSpPr>
            <p:cNvPr id="357385" name="Text Box 8"/>
            <p:cNvSpPr txBox="1">
              <a:spLocks noChangeArrowheads="1"/>
            </p:cNvSpPr>
            <p:nvPr/>
          </p:nvSpPr>
          <p:spPr bwMode="auto">
            <a:xfrm>
              <a:off x="150" y="824"/>
              <a:ext cx="2352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  <a:ea typeface="MS PGothic" pitchFamily="34" charset="-128"/>
                </a:rPr>
                <a:t> May not find a vacant space</a:t>
              </a:r>
            </a:p>
            <a:p>
              <a:pPr eaLnBrk="1" hangingPunct="1">
                <a:lnSpc>
                  <a:spcPct val="130000"/>
                </a:lnSpc>
                <a:buFontTx/>
                <a:buChar char="•"/>
              </a:pPr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  <a:ea typeface="MS PGothic" pitchFamily="34" charset="-128"/>
                </a:rPr>
                <a:t> May miss better space</a:t>
              </a:r>
            </a:p>
            <a:p>
              <a:pPr eaLnBrk="1" hangingPunct="1">
                <a:lnSpc>
                  <a:spcPct val="130000"/>
                </a:lnSpc>
                <a:buFontTx/>
                <a:buChar char="•"/>
              </a:pPr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  <a:ea typeface="MS PGothic" pitchFamily="34" charset="-128"/>
                </a:rPr>
                <a:t> Processing info while driving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60800" y="3625850"/>
            <a:ext cx="3689350" cy="1963738"/>
            <a:chOff x="2840" y="472"/>
            <a:chExt cx="2816" cy="1416"/>
          </a:xfrm>
        </p:grpSpPr>
        <p:sp>
          <p:nvSpPr>
            <p:cNvPr id="357387" name="Rectangle 10"/>
            <p:cNvSpPr>
              <a:spLocks noChangeArrowheads="1"/>
            </p:cNvSpPr>
            <p:nvPr/>
          </p:nvSpPr>
          <p:spPr bwMode="auto">
            <a:xfrm>
              <a:off x="2840" y="472"/>
              <a:ext cx="2816" cy="1416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a typeface="MS PGothic" pitchFamily="34" charset="-128"/>
              </a:endParaRPr>
            </a:p>
          </p:txBody>
        </p:sp>
        <p:sp>
          <p:nvSpPr>
            <p:cNvPr id="357388" name="Text Box 11"/>
            <p:cNvSpPr txBox="1">
              <a:spLocks noChangeArrowheads="1"/>
            </p:cNvSpPr>
            <p:nvPr/>
          </p:nvSpPr>
          <p:spPr bwMode="auto">
            <a:xfrm>
              <a:off x="2877" y="495"/>
              <a:ext cx="56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000066"/>
                  </a:solidFill>
                  <a:latin typeface="Arial Narrow" pitchFamily="34" charset="0"/>
                  <a:ea typeface="MS PGothic" pitchFamily="34" charset="-128"/>
                </a:rPr>
                <a:t>City:</a:t>
              </a:r>
            </a:p>
          </p:txBody>
        </p:sp>
        <p:sp>
          <p:nvSpPr>
            <p:cNvPr id="357389" name="Text Box 12"/>
            <p:cNvSpPr txBox="1">
              <a:spLocks noChangeArrowheads="1"/>
            </p:cNvSpPr>
            <p:nvPr/>
          </p:nvSpPr>
          <p:spPr bwMode="auto">
            <a:xfrm>
              <a:off x="2870" y="880"/>
              <a:ext cx="2786" cy="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  <a:ea typeface="MS PGothic" pitchFamily="34" charset="-128"/>
                </a:rPr>
                <a:t> Imbalanced parking utilization</a:t>
              </a:r>
            </a:p>
            <a:p>
              <a:pPr eaLnBrk="1" hangingPunct="1">
                <a:lnSpc>
                  <a:spcPct val="110000"/>
                </a:lnSpc>
                <a:buFontTx/>
                <a:buChar char="•"/>
              </a:pPr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  <a:ea typeface="MS PGothic" pitchFamily="34" charset="-128"/>
                </a:rPr>
                <a:t> May create ADDED CONGESTION</a:t>
              </a:r>
            </a:p>
            <a:p>
              <a:pPr eaLnBrk="1" hangingPunct="1"/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  <a:ea typeface="MS PGothic" pitchFamily="34" charset="-128"/>
                </a:rPr>
                <a:t>  (as multiple drivers converge</a:t>
              </a:r>
            </a:p>
            <a:p>
              <a:pPr eaLnBrk="1" hangingPunct="1"/>
              <a:r>
                <a:rPr lang="en-US" sz="2000" b="1">
                  <a:solidFill>
                    <a:srgbClr val="000066"/>
                  </a:solidFill>
                  <a:latin typeface="Arial Narrow" pitchFamily="34" charset="0"/>
                  <a:ea typeface="MS PGothic" pitchFamily="34" charset="-128"/>
                </a:rPr>
                <a:t>    to where a space exists)</a:t>
              </a:r>
            </a:p>
          </p:txBody>
        </p:sp>
      </p:grpSp>
      <p:sp>
        <p:nvSpPr>
          <p:cNvPr id="830477" name="Text Box 13"/>
          <p:cNvSpPr txBox="1">
            <a:spLocks noChangeArrowheads="1"/>
          </p:cNvSpPr>
          <p:nvPr/>
        </p:nvSpPr>
        <p:spPr bwMode="auto">
          <a:xfrm>
            <a:off x="114300" y="5715000"/>
            <a:ext cx="6988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latin typeface="Arial Narrow" pitchFamily="34" charset="0"/>
                <a:ea typeface="MS PGothic" pitchFamily="34" charset="-128"/>
              </a:rPr>
              <a:t>Searching for parking  </a:t>
            </a:r>
            <a:r>
              <a:rPr lang="en-US" sz="2800" b="1">
                <a:latin typeface="Arial Narrow" pitchFamily="34" charset="0"/>
                <a:ea typeface="MS PGothic" pitchFamily="34" charset="-128"/>
                <a:sym typeface="Symbol" pitchFamily="18" charset="2"/>
              </a:rPr>
              <a:t>  Competing for parking</a:t>
            </a:r>
          </a:p>
        </p:txBody>
      </p:sp>
      <p:sp>
        <p:nvSpPr>
          <p:cNvPr id="357391" name="Rectangle 2"/>
          <p:cNvSpPr>
            <a:spLocks noChangeArrowheads="1"/>
          </p:cNvSpPr>
          <p:nvPr/>
        </p:nvSpPr>
        <p:spPr bwMode="auto">
          <a:xfrm>
            <a:off x="0" y="0"/>
            <a:ext cx="9144000" cy="522288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tx2"/>
                </a:solidFill>
                <a:latin typeface="Arial" pitchFamily="34" charset="0"/>
              </a:rPr>
              <a:t>“SMART PARKING”</a:t>
            </a:r>
            <a:endParaRPr lang="en-US" sz="2800" b="1">
              <a:latin typeface="MS Sans Serif" charset="0"/>
            </a:endParaRPr>
          </a:p>
        </p:txBody>
      </p:sp>
      <p:sp>
        <p:nvSpPr>
          <p:cNvPr id="357392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3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8" grpId="0"/>
      <p:bldP spid="8304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0" t="31598" r="203" b="15729"/>
          <a:stretch>
            <a:fillRect/>
          </a:stretch>
        </p:blipFill>
        <p:spPr bwMode="auto">
          <a:xfrm>
            <a:off x="1931988" y="614363"/>
            <a:ext cx="5715000" cy="55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9428" name="Picture 13" descr="j04387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5473700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29" name="AutoShape 22"/>
          <p:cNvSpPr>
            <a:spLocks noChangeArrowheads="1"/>
          </p:cNvSpPr>
          <p:nvPr/>
        </p:nvSpPr>
        <p:spPr bwMode="auto">
          <a:xfrm rot="-1263496">
            <a:off x="-82550" y="2244725"/>
            <a:ext cx="2636838" cy="1116013"/>
          </a:xfrm>
          <a:prstGeom prst="wedgeEllipseCallout">
            <a:avLst>
              <a:gd name="adj1" fmla="val -24806"/>
              <a:gd name="adj2" fmla="val 24462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1600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Find best parking spot for DESTINATION </a:t>
            </a:r>
            <a:r>
              <a:rPr lang="en-US" sz="1600" b="1">
                <a:solidFill>
                  <a:srgbClr val="000066"/>
                </a:solidFill>
                <a:latin typeface="Arial" pitchFamily="34" charset="0"/>
                <a:ea typeface="MS PGothic" pitchFamily="34" charset="-128"/>
              </a:rPr>
              <a:t>A</a:t>
            </a:r>
          </a:p>
        </p:txBody>
      </p:sp>
      <p:grpSp>
        <p:nvGrpSpPr>
          <p:cNvPr id="49180" name="Group 28"/>
          <p:cNvGrpSpPr>
            <a:grpSpLocks/>
          </p:cNvGrpSpPr>
          <p:nvPr/>
        </p:nvGrpSpPr>
        <p:grpSpPr bwMode="auto">
          <a:xfrm>
            <a:off x="6494463" y="1152525"/>
            <a:ext cx="2624137" cy="2151063"/>
            <a:chOff x="4091" y="726"/>
            <a:chExt cx="1653" cy="1355"/>
          </a:xfrm>
        </p:grpSpPr>
        <p:grpSp>
          <p:nvGrpSpPr>
            <p:cNvPr id="359431" name="Group 27"/>
            <p:cNvGrpSpPr>
              <a:grpSpLocks/>
            </p:cNvGrpSpPr>
            <p:nvPr/>
          </p:nvGrpSpPr>
          <p:grpSpPr bwMode="auto">
            <a:xfrm>
              <a:off x="4091" y="726"/>
              <a:ext cx="1408" cy="365"/>
              <a:chOff x="4091" y="726"/>
              <a:chExt cx="1408" cy="365"/>
            </a:xfrm>
          </p:grpSpPr>
          <p:grpSp>
            <p:nvGrpSpPr>
              <p:cNvPr id="359432" name="Group 17"/>
              <p:cNvGrpSpPr>
                <a:grpSpLocks/>
              </p:cNvGrpSpPr>
              <p:nvPr/>
            </p:nvGrpSpPr>
            <p:grpSpPr bwMode="auto">
              <a:xfrm>
                <a:off x="4091" y="726"/>
                <a:ext cx="277" cy="222"/>
                <a:chOff x="4027" y="355"/>
                <a:chExt cx="277" cy="222"/>
              </a:xfrm>
            </p:grpSpPr>
            <p:sp>
              <p:nvSpPr>
                <p:cNvPr id="359433" name="AutoShape 18"/>
                <p:cNvSpPr>
                  <a:spLocks noChangeArrowheads="1"/>
                </p:cNvSpPr>
                <p:nvPr/>
              </p:nvSpPr>
              <p:spPr bwMode="auto">
                <a:xfrm rot="4160845">
                  <a:off x="4055" y="327"/>
                  <a:ext cx="222" cy="277"/>
                </a:xfrm>
                <a:prstGeom prst="wedgeEllipseCallout">
                  <a:avLst>
                    <a:gd name="adj1" fmla="val -43750"/>
                    <a:gd name="adj2" fmla="val 70000"/>
                  </a:avLst>
                </a:prstGeom>
                <a:solidFill>
                  <a:srgbClr val="33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/>
                  <a:endParaRPr lang="en-US" sz="1800">
                    <a:latin typeface="Arial" pitchFamily="34" charset="0"/>
                    <a:ea typeface="MS PGothic" pitchFamily="34" charset="-128"/>
                  </a:endParaRPr>
                </a:p>
              </p:txBody>
            </p:sp>
            <p:pic>
              <p:nvPicPr>
                <p:cNvPr id="359434" name="Picture 19" descr="j0411410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8" y="374"/>
                  <a:ext cx="159" cy="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59435" name="Text Box 20"/>
              <p:cNvSpPr txBox="1">
                <a:spLocks noChangeArrowheads="1"/>
              </p:cNvSpPr>
              <p:nvPr/>
            </p:nvSpPr>
            <p:spPr bwMode="auto">
              <a:xfrm>
                <a:off x="4680" y="759"/>
                <a:ext cx="819" cy="332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rgbClr val="000066"/>
                    </a:solidFill>
                    <a:latin typeface="Arial Narrow" pitchFamily="34" charset="0"/>
                    <a:ea typeface="MS PGothic" pitchFamily="34" charset="-128"/>
                  </a:rPr>
                  <a:t>BEST</a:t>
                </a:r>
              </a:p>
              <a:p>
                <a:pPr eaLnBrk="1" hangingPunct="1"/>
                <a:r>
                  <a:rPr lang="en-US" sz="1400" b="1">
                    <a:solidFill>
                      <a:srgbClr val="000066"/>
                    </a:solidFill>
                    <a:latin typeface="Arial Narrow" pitchFamily="34" charset="0"/>
                    <a:ea typeface="MS PGothic" pitchFamily="34" charset="-128"/>
                  </a:rPr>
                  <a:t>PARKING SPOT</a:t>
                </a:r>
              </a:p>
            </p:txBody>
          </p:sp>
          <p:sp>
            <p:nvSpPr>
              <p:cNvPr id="359436" name="Line 21"/>
              <p:cNvSpPr>
                <a:spLocks noChangeShapeType="1"/>
              </p:cNvSpPr>
              <p:nvPr/>
            </p:nvSpPr>
            <p:spPr bwMode="auto">
              <a:xfrm>
                <a:off x="4379" y="841"/>
                <a:ext cx="301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437" name="AutoShape 24"/>
            <p:cNvSpPr>
              <a:spLocks noChangeArrowheads="1"/>
            </p:cNvSpPr>
            <p:nvPr/>
          </p:nvSpPr>
          <p:spPr bwMode="auto">
            <a:xfrm>
              <a:off x="4923" y="1127"/>
              <a:ext cx="243" cy="326"/>
            </a:xfrm>
            <a:prstGeom prst="downArrow">
              <a:avLst>
                <a:gd name="adj1" fmla="val 50000"/>
                <a:gd name="adj2" fmla="val 3353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ea typeface="MS PGothic" pitchFamily="34" charset="-128"/>
              </a:endParaRPr>
            </a:p>
          </p:txBody>
        </p:sp>
        <p:sp>
          <p:nvSpPr>
            <p:cNvPr id="359438" name="Text Box 25"/>
            <p:cNvSpPr txBox="1">
              <a:spLocks noChangeArrowheads="1"/>
            </p:cNvSpPr>
            <p:nvPr/>
          </p:nvSpPr>
          <p:spPr bwMode="auto">
            <a:xfrm>
              <a:off x="4488" y="1480"/>
              <a:ext cx="1256" cy="60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400" b="1">
                  <a:solidFill>
                    <a:srgbClr val="000066"/>
                  </a:solidFill>
                  <a:latin typeface="Arial Narrow" pitchFamily="34" charset="0"/>
                  <a:ea typeface="MS PGothic" pitchFamily="34" charset="-128"/>
                </a:rPr>
                <a:t>LEAST DISTANCE from A</a:t>
              </a:r>
            </a:p>
            <a:p>
              <a:pPr eaLnBrk="1" hangingPunct="1"/>
              <a:r>
                <a:rPr lang="en-US" sz="1400" b="1">
                  <a:solidFill>
                    <a:srgbClr val="000066"/>
                  </a:solidFill>
                  <a:latin typeface="Arial Narrow" pitchFamily="34" charset="0"/>
                  <a:ea typeface="MS PGothic" pitchFamily="34" charset="-128"/>
                </a:rPr>
                <a:t>           </a:t>
              </a:r>
              <a:r>
                <a:rPr lang="en-US" sz="2800" b="1">
                  <a:solidFill>
                    <a:srgbClr val="000066"/>
                  </a:solidFill>
                  <a:latin typeface="Arial Narrow" pitchFamily="34" charset="0"/>
                  <a:ea typeface="MS PGothic" pitchFamily="34" charset="-128"/>
                </a:rPr>
                <a:t>+</a:t>
              </a:r>
            </a:p>
            <a:p>
              <a:pPr eaLnBrk="1" hangingPunct="1"/>
              <a:r>
                <a:rPr lang="en-US" sz="1400" b="1">
                  <a:solidFill>
                    <a:srgbClr val="000066"/>
                  </a:solidFill>
                  <a:latin typeface="Arial Narrow" pitchFamily="34" charset="0"/>
                  <a:ea typeface="MS PGothic" pitchFamily="34" charset="-128"/>
                </a:rPr>
                <a:t>LEAST COST</a:t>
              </a:r>
            </a:p>
          </p:txBody>
        </p:sp>
      </p:grpSp>
      <p:sp>
        <p:nvSpPr>
          <p:cNvPr id="49189" name="Text Box 25"/>
          <p:cNvSpPr txBox="1">
            <a:spLocks noChangeArrowheads="1"/>
          </p:cNvSpPr>
          <p:nvPr/>
        </p:nvSpPr>
        <p:spPr bwMode="auto">
          <a:xfrm>
            <a:off x="7124700" y="3398838"/>
            <a:ext cx="1993900" cy="8032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66"/>
                </a:solidFill>
                <a:latin typeface="Arial Narrow" pitchFamily="34" charset="0"/>
                <a:ea typeface="MS PGothic" pitchFamily="34" charset="-128"/>
              </a:rPr>
              <a:t>                  </a:t>
            </a:r>
            <a:r>
              <a:rPr lang="en-US" sz="2800" b="1">
                <a:solidFill>
                  <a:srgbClr val="000066"/>
                </a:solidFill>
                <a:latin typeface="Arial Narrow" pitchFamily="34" charset="0"/>
                <a:ea typeface="MS PGothic" pitchFamily="34" charset="-128"/>
              </a:rPr>
              <a:t>+</a:t>
            </a:r>
          </a:p>
          <a:p>
            <a:pPr eaLnBrk="1" hangingPunct="1"/>
            <a:r>
              <a:rPr lang="en-US" sz="1800" b="1">
                <a:solidFill>
                  <a:srgbClr val="000066"/>
                </a:solidFill>
                <a:latin typeface="Arial Narrow" pitchFamily="34" charset="0"/>
                <a:ea typeface="MS PGothic" pitchFamily="34" charset="-128"/>
              </a:rPr>
              <a:t>     RESERVE IT</a:t>
            </a:r>
          </a:p>
        </p:txBody>
      </p:sp>
      <p:sp>
        <p:nvSpPr>
          <p:cNvPr id="359440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359441" name="Rectangle 2"/>
          <p:cNvSpPr>
            <a:spLocks noChangeArrowheads="1"/>
          </p:cNvSpPr>
          <p:nvPr/>
        </p:nvSpPr>
        <p:spPr bwMode="auto">
          <a:xfrm>
            <a:off x="0" y="0"/>
            <a:ext cx="9144000" cy="522288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tx2"/>
                </a:solidFill>
                <a:latin typeface="Arial" pitchFamily="34" charset="0"/>
              </a:rPr>
              <a:t>“SMART PARKING”</a:t>
            </a:r>
            <a:endParaRPr lang="en-US" sz="2800" b="1">
              <a:latin typeface="MS Sans Serif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96" name="Rectangle 48"/>
          <p:cNvSpPr>
            <a:spLocks noChangeArrowheads="1"/>
          </p:cNvSpPr>
          <p:nvPr/>
        </p:nvSpPr>
        <p:spPr bwMode="auto">
          <a:xfrm>
            <a:off x="5646738" y="566738"/>
            <a:ext cx="3452812" cy="270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1" hangingPunct="1"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sp>
        <p:nvSpPr>
          <p:cNvPr id="363525" name="Text Box 3"/>
          <p:cNvSpPr txBox="1">
            <a:spLocks noChangeArrowheads="1"/>
          </p:cNvSpPr>
          <p:nvPr/>
        </p:nvSpPr>
        <p:spPr bwMode="auto">
          <a:xfrm>
            <a:off x="0" y="1306513"/>
            <a:ext cx="56911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Arial Narrow" pitchFamily="34" charset="0"/>
                <a:ea typeface="MS PGothic" pitchFamily="34" charset="-128"/>
              </a:rPr>
              <a:t>COLLECTING DATA IS NOT </a:t>
            </a:r>
            <a:r>
              <a:rPr lang="ja-JP" altLang="en-US" sz="2800" b="1">
                <a:latin typeface="Arial Narrow" pitchFamily="34" charset="0"/>
                <a:ea typeface="MS PGothic" pitchFamily="34" charset="-128"/>
              </a:rPr>
              <a:t>“</a:t>
            </a:r>
            <a:r>
              <a:rPr lang="en-US" altLang="ja-JP" sz="2800" b="1">
                <a:latin typeface="Arial Narrow" pitchFamily="34" charset="0"/>
                <a:ea typeface="MS PGothic" pitchFamily="34" charset="-128"/>
              </a:rPr>
              <a:t>SMART</a:t>
            </a:r>
            <a:r>
              <a:rPr lang="ja-JP" altLang="en-US" sz="2800" b="1">
                <a:latin typeface="Arial Narrow" pitchFamily="34" charset="0"/>
                <a:ea typeface="MS PGothic" pitchFamily="34" charset="-128"/>
              </a:rPr>
              <a:t>”</a:t>
            </a:r>
            <a:r>
              <a:rPr lang="en-US" altLang="ja-JP" sz="2800" b="1">
                <a:latin typeface="Arial Narrow" pitchFamily="34" charset="0"/>
                <a:ea typeface="MS PGothic" pitchFamily="34" charset="-128"/>
              </a:rPr>
              <a:t> </a:t>
            </a:r>
          </a:p>
          <a:p>
            <a:pPr algn="ctr" eaLnBrk="1" hangingPunct="1"/>
            <a:r>
              <a:rPr lang="en-US" altLang="en-US" sz="4400" b="1">
                <a:latin typeface="Arial Narrow" pitchFamily="34" charset="0"/>
                <a:ea typeface="MS PGothic" pitchFamily="34" charset="-128"/>
              </a:rPr>
              <a:t>-</a:t>
            </a:r>
            <a:r>
              <a:rPr lang="en-US" altLang="en-US" sz="3200" b="1">
                <a:latin typeface="Arial Narrow" pitchFamily="34" charset="0"/>
                <a:ea typeface="MS PGothic" pitchFamily="34" charset="-128"/>
              </a:rPr>
              <a:t> </a:t>
            </a:r>
            <a:r>
              <a:rPr lang="en-US" altLang="en-US" sz="2800" b="1">
                <a:latin typeface="Arial Narrow" pitchFamily="34" charset="0"/>
                <a:ea typeface="MS PGothic" pitchFamily="34" charset="-128"/>
              </a:rPr>
              <a:t>JUST A NECESSARY STEP TO</a:t>
            </a:r>
          </a:p>
          <a:p>
            <a:pPr algn="ctr" eaLnBrk="1" hangingPunct="1"/>
            <a:r>
              <a:rPr lang="en-US" altLang="en-US" sz="2800" b="1">
                <a:latin typeface="Arial Narrow" pitchFamily="34" charset="0"/>
                <a:ea typeface="MS PGothic" pitchFamily="34" charset="-128"/>
              </a:rPr>
              <a:t>BEING </a:t>
            </a:r>
            <a:r>
              <a:rPr lang="ja-JP" altLang="en-US" sz="2800" b="1">
                <a:latin typeface="Arial Narrow" pitchFamily="34" charset="0"/>
                <a:ea typeface="MS PGothic" pitchFamily="34" charset="-128"/>
              </a:rPr>
              <a:t>“</a:t>
            </a:r>
            <a:r>
              <a:rPr lang="en-US" altLang="ja-JP" sz="2800" b="1">
                <a:latin typeface="Arial Narrow" pitchFamily="34" charset="0"/>
                <a:ea typeface="MS PGothic" pitchFamily="34" charset="-128"/>
              </a:rPr>
              <a:t>SMART</a:t>
            </a:r>
            <a:r>
              <a:rPr lang="ja-JP" altLang="en-US" sz="2800" b="1">
                <a:latin typeface="Arial Narrow" pitchFamily="34" charset="0"/>
                <a:ea typeface="MS PGothic" pitchFamily="34" charset="-128"/>
              </a:rPr>
              <a:t>”</a:t>
            </a:r>
            <a:endParaRPr lang="en-US" altLang="en-US" sz="2800" b="1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95250" y="4494213"/>
            <a:ext cx="52387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  <a:latin typeface="Arial Narrow" pitchFamily="34" charset="0"/>
                <a:ea typeface="MS PGothic" pitchFamily="34" charset="-128"/>
              </a:rPr>
              <a:t>PROCESSING DATA TO MAKE GOOD DECISIONS IS </a:t>
            </a:r>
            <a:r>
              <a:rPr lang="ja-JP" altLang="en-US" sz="2800" b="1">
                <a:solidFill>
                  <a:schemeClr val="tx2"/>
                </a:solidFill>
                <a:latin typeface="Arial Narrow" pitchFamily="34" charset="0"/>
                <a:ea typeface="MS PGothic" pitchFamily="34" charset="-128"/>
              </a:rPr>
              <a:t>“</a:t>
            </a:r>
            <a:r>
              <a:rPr lang="en-US" altLang="ja-JP" sz="2800" b="1">
                <a:solidFill>
                  <a:schemeClr val="tx2"/>
                </a:solidFill>
                <a:latin typeface="Arial Narrow" pitchFamily="34" charset="0"/>
                <a:ea typeface="MS PGothic" pitchFamily="34" charset="-128"/>
              </a:rPr>
              <a:t>SMART</a:t>
            </a:r>
            <a:r>
              <a:rPr lang="ja-JP" altLang="en-US" sz="2800" b="1">
                <a:solidFill>
                  <a:schemeClr val="tx2"/>
                </a:solidFill>
                <a:latin typeface="Arial Narrow" pitchFamily="34" charset="0"/>
                <a:ea typeface="MS PGothic" pitchFamily="34" charset="-128"/>
              </a:rPr>
              <a:t>”</a:t>
            </a:r>
            <a:endParaRPr lang="en-US" altLang="en-US" sz="2800" b="1">
              <a:solidFill>
                <a:schemeClr val="tx2"/>
              </a:solidFill>
              <a:latin typeface="Arial Narrow" pitchFamily="34" charset="0"/>
              <a:ea typeface="MS PGothic" pitchFamily="34" charset="-128"/>
            </a:endParaRPr>
          </a:p>
        </p:txBody>
      </p:sp>
      <p:pic>
        <p:nvPicPr>
          <p:cNvPr id="3635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585913"/>
            <a:ext cx="29337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8" name="AutoShape 7"/>
          <p:cNvSpPr>
            <a:spLocks noChangeArrowheads="1"/>
          </p:cNvSpPr>
          <p:nvPr/>
        </p:nvSpPr>
        <p:spPr bwMode="auto">
          <a:xfrm rot="5698499" flipH="1">
            <a:off x="6819900" y="1370013"/>
            <a:ext cx="1790700" cy="908050"/>
          </a:xfrm>
          <a:custGeom>
            <a:avLst/>
            <a:gdLst>
              <a:gd name="T0" fmla="*/ 2147483647 w 21600"/>
              <a:gd name="T1" fmla="*/ 6091922 h 21600"/>
              <a:gd name="T2" fmla="*/ 2147483647 w 21600"/>
              <a:gd name="T3" fmla="*/ 341318254 h 21600"/>
              <a:gd name="T4" fmla="*/ 2147483647 w 21600"/>
              <a:gd name="T5" fmla="*/ 311228084 h 21600"/>
              <a:gd name="T6" fmla="*/ 2147483647 w 21600"/>
              <a:gd name="T7" fmla="*/ 283514944 h 21600"/>
              <a:gd name="T8" fmla="*/ 2147483647 w 21600"/>
              <a:gd name="T9" fmla="*/ 770157016 h 21600"/>
              <a:gd name="T10" fmla="*/ 2147483647 w 21600"/>
              <a:gd name="T11" fmla="*/ 6500933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00" y="7354"/>
                </a:moveTo>
                <a:cubicBezTo>
                  <a:pt x="15294" y="5358"/>
                  <a:pt x="13132" y="4139"/>
                  <a:pt x="10800" y="4139"/>
                </a:cubicBezTo>
                <a:cubicBezTo>
                  <a:pt x="9045" y="4138"/>
                  <a:pt x="7361" y="4831"/>
                  <a:pt x="6114" y="6065"/>
                </a:cubicBezTo>
                <a:lnTo>
                  <a:pt x="3202" y="3124"/>
                </a:lnTo>
                <a:cubicBezTo>
                  <a:pt x="5224" y="1122"/>
                  <a:pt x="7954" y="-1"/>
                  <a:pt x="10800" y="0"/>
                </a:cubicBezTo>
                <a:cubicBezTo>
                  <a:pt x="14581" y="0"/>
                  <a:pt x="18086" y="1977"/>
                  <a:pt x="20042" y="5213"/>
                </a:cubicBezTo>
                <a:lnTo>
                  <a:pt x="22353" y="3816"/>
                </a:lnTo>
                <a:lnTo>
                  <a:pt x="20739" y="10366"/>
                </a:lnTo>
                <a:lnTo>
                  <a:pt x="14189" y="8750"/>
                </a:lnTo>
                <a:lnTo>
                  <a:pt x="16500" y="7354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29" name="Text Box 8"/>
          <p:cNvSpPr txBox="1">
            <a:spLocks noChangeArrowheads="1"/>
          </p:cNvSpPr>
          <p:nvPr/>
        </p:nvSpPr>
        <p:spPr bwMode="auto">
          <a:xfrm>
            <a:off x="8118475" y="1190625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FF"/>
                </a:solidFill>
                <a:latin typeface="Arial" pitchFamily="34" charset="0"/>
                <a:ea typeface="MS PGothic" pitchFamily="34" charset="-128"/>
              </a:rPr>
              <a:t>INFO</a:t>
            </a:r>
          </a:p>
        </p:txBody>
      </p:sp>
      <p:grpSp>
        <p:nvGrpSpPr>
          <p:cNvPr id="53280" name="Group 32"/>
          <p:cNvGrpSpPr>
            <a:grpSpLocks/>
          </p:cNvGrpSpPr>
          <p:nvPr/>
        </p:nvGrpSpPr>
        <p:grpSpPr bwMode="auto">
          <a:xfrm>
            <a:off x="5608638" y="3348038"/>
            <a:ext cx="3535362" cy="2925762"/>
            <a:chOff x="3525" y="2413"/>
            <a:chExt cx="2227" cy="1843"/>
          </a:xfrm>
        </p:grpSpPr>
        <p:sp>
          <p:nvSpPr>
            <p:cNvPr id="53281" name="Rectangle 33"/>
            <p:cNvSpPr>
              <a:spLocks noChangeArrowheads="1"/>
            </p:cNvSpPr>
            <p:nvPr/>
          </p:nvSpPr>
          <p:spPr bwMode="auto">
            <a:xfrm>
              <a:off x="3525" y="2413"/>
              <a:ext cx="2227" cy="18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hangingPunct="1">
                <a:defRPr/>
              </a:pPr>
              <a:endParaRPr lang="en-US" sz="18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63533" name="Group 10"/>
            <p:cNvGrpSpPr>
              <a:grpSpLocks/>
            </p:cNvGrpSpPr>
            <p:nvPr/>
          </p:nvGrpSpPr>
          <p:grpSpPr bwMode="auto">
            <a:xfrm>
              <a:off x="3808" y="2418"/>
              <a:ext cx="1848" cy="1800"/>
              <a:chOff x="3808" y="2418"/>
              <a:chExt cx="1848" cy="1800"/>
            </a:xfrm>
          </p:grpSpPr>
          <p:pic>
            <p:nvPicPr>
              <p:cNvPr id="363534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8" y="3312"/>
                <a:ext cx="1848" cy="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3535" name="Picture 76" descr="j04387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9" y="2418"/>
                <a:ext cx="526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536" name="Text Box 13"/>
              <p:cNvSpPr txBox="1">
                <a:spLocks noChangeArrowheads="1"/>
              </p:cNvSpPr>
              <p:nvPr/>
            </p:nvSpPr>
            <p:spPr bwMode="auto">
              <a:xfrm>
                <a:off x="5158" y="3031"/>
                <a:ext cx="4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b="1">
                    <a:solidFill>
                      <a:srgbClr val="0000FF"/>
                    </a:solidFill>
                    <a:latin typeface="Arial" pitchFamily="34" charset="0"/>
                    <a:ea typeface="MS PGothic" pitchFamily="34" charset="-128"/>
                  </a:rPr>
                  <a:t>INFO</a:t>
                </a:r>
              </a:p>
            </p:txBody>
          </p:sp>
          <p:sp>
            <p:nvSpPr>
              <p:cNvPr id="363537" name="AutoShape 14"/>
              <p:cNvSpPr>
                <a:spLocks noChangeArrowheads="1"/>
              </p:cNvSpPr>
              <p:nvPr/>
            </p:nvSpPr>
            <p:spPr bwMode="auto">
              <a:xfrm rot="5698499" flipH="1">
                <a:off x="4348" y="3176"/>
                <a:ext cx="1128" cy="572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0 h 21600"/>
                  <a:gd name="T4" fmla="*/ 2 w 21600"/>
                  <a:gd name="T5" fmla="*/ 0 h 21600"/>
                  <a:gd name="T6" fmla="*/ 3 w 21600"/>
                  <a:gd name="T7" fmla="*/ 0 h 21600"/>
                  <a:gd name="T8" fmla="*/ 3 w 21600"/>
                  <a:gd name="T9" fmla="*/ 0 h 21600"/>
                  <a:gd name="T10" fmla="*/ 2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0 w 21600"/>
                  <a:gd name="T19" fmla="*/ 3172 h 21600"/>
                  <a:gd name="T20" fmla="*/ 18440 w 21600"/>
                  <a:gd name="T21" fmla="*/ 18428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500" y="7354"/>
                    </a:moveTo>
                    <a:cubicBezTo>
                      <a:pt x="15294" y="5358"/>
                      <a:pt x="13132" y="4139"/>
                      <a:pt x="10800" y="4139"/>
                    </a:cubicBezTo>
                    <a:cubicBezTo>
                      <a:pt x="9045" y="4138"/>
                      <a:pt x="7361" y="4831"/>
                      <a:pt x="6114" y="6065"/>
                    </a:cubicBezTo>
                    <a:lnTo>
                      <a:pt x="3202" y="3124"/>
                    </a:lnTo>
                    <a:cubicBezTo>
                      <a:pt x="5224" y="1122"/>
                      <a:pt x="7954" y="-1"/>
                      <a:pt x="10800" y="0"/>
                    </a:cubicBezTo>
                    <a:cubicBezTo>
                      <a:pt x="14581" y="0"/>
                      <a:pt x="18086" y="1977"/>
                      <a:pt x="20042" y="5213"/>
                    </a:cubicBezTo>
                    <a:lnTo>
                      <a:pt x="22353" y="3816"/>
                    </a:lnTo>
                    <a:lnTo>
                      <a:pt x="20739" y="10366"/>
                    </a:lnTo>
                    <a:lnTo>
                      <a:pt x="14189" y="8750"/>
                    </a:lnTo>
                    <a:lnTo>
                      <a:pt x="16500" y="735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3292" name="Group 44"/>
          <p:cNvGrpSpPr>
            <a:grpSpLocks/>
          </p:cNvGrpSpPr>
          <p:nvPr/>
        </p:nvGrpSpPr>
        <p:grpSpPr bwMode="auto">
          <a:xfrm>
            <a:off x="6207125" y="3786188"/>
            <a:ext cx="1927225" cy="1895475"/>
            <a:chOff x="3910" y="2585"/>
            <a:chExt cx="1214" cy="1194"/>
          </a:xfrm>
        </p:grpSpPr>
        <p:sp>
          <p:nvSpPr>
            <p:cNvPr id="363539" name="Text Box 16"/>
            <p:cNvSpPr txBox="1">
              <a:spLocks noChangeArrowheads="1"/>
            </p:cNvSpPr>
            <p:nvPr/>
          </p:nvSpPr>
          <p:spPr bwMode="auto">
            <a:xfrm>
              <a:off x="3910" y="2943"/>
              <a:ext cx="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CC0000"/>
                  </a:solidFill>
                  <a:latin typeface="Arial" pitchFamily="34" charset="0"/>
                  <a:ea typeface="MS PGothic" pitchFamily="34" charset="-128"/>
                </a:rPr>
                <a:t>ACTION</a:t>
              </a:r>
            </a:p>
          </p:txBody>
        </p:sp>
        <p:sp>
          <p:nvSpPr>
            <p:cNvPr id="363540" name="AutoShape 18"/>
            <p:cNvSpPr>
              <a:spLocks noChangeArrowheads="1"/>
            </p:cNvSpPr>
            <p:nvPr/>
          </p:nvSpPr>
          <p:spPr bwMode="auto">
            <a:xfrm rot="16318363" flipH="1">
              <a:off x="4241" y="2896"/>
              <a:ext cx="1194" cy="572"/>
            </a:xfrm>
            <a:custGeom>
              <a:avLst/>
              <a:gdLst>
                <a:gd name="T0" fmla="*/ 3 w 21600"/>
                <a:gd name="T1" fmla="*/ 0 h 21600"/>
                <a:gd name="T2" fmla="*/ 1 w 21600"/>
                <a:gd name="T3" fmla="*/ 0 h 21600"/>
                <a:gd name="T4" fmla="*/ 3 w 21600"/>
                <a:gd name="T5" fmla="*/ 0 h 21600"/>
                <a:gd name="T6" fmla="*/ 4 w 21600"/>
                <a:gd name="T7" fmla="*/ 0 h 21600"/>
                <a:gd name="T8" fmla="*/ 3 w 21600"/>
                <a:gd name="T9" fmla="*/ 0 h 21600"/>
                <a:gd name="T10" fmla="*/ 3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72 h 21600"/>
                <a:gd name="T20" fmla="*/ 18434 w 21600"/>
                <a:gd name="T21" fmla="*/ 1842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459" y="11214"/>
                  </a:moveTo>
                  <a:cubicBezTo>
                    <a:pt x="18467" y="11076"/>
                    <a:pt x="18471" y="10938"/>
                    <a:pt x="18471" y="10800"/>
                  </a:cubicBezTo>
                  <a:cubicBezTo>
                    <a:pt x="18471" y="6563"/>
                    <a:pt x="15036" y="3129"/>
                    <a:pt x="10800" y="3129"/>
                  </a:cubicBezTo>
                  <a:cubicBezTo>
                    <a:pt x="9629" y="3128"/>
                    <a:pt x="8475" y="3396"/>
                    <a:pt x="7424" y="3911"/>
                  </a:cubicBezTo>
                  <a:lnTo>
                    <a:pt x="6047" y="1101"/>
                  </a:lnTo>
                  <a:cubicBezTo>
                    <a:pt x="7526" y="376"/>
                    <a:pt x="9152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94"/>
                    <a:pt x="21594" y="11189"/>
                    <a:pt x="21584" y="11384"/>
                  </a:cubicBezTo>
                  <a:lnTo>
                    <a:pt x="24280" y="11530"/>
                  </a:lnTo>
                  <a:lnTo>
                    <a:pt x="19791" y="15558"/>
                  </a:lnTo>
                  <a:lnTo>
                    <a:pt x="15763" y="11068"/>
                  </a:lnTo>
                  <a:lnTo>
                    <a:pt x="18459" y="1121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63541" name="Picture 76" descr="j04387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558800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95" name="Group 47"/>
          <p:cNvGrpSpPr>
            <a:grpSpLocks/>
          </p:cNvGrpSpPr>
          <p:nvPr/>
        </p:nvGrpSpPr>
        <p:grpSpPr bwMode="auto">
          <a:xfrm>
            <a:off x="6905625" y="3406775"/>
            <a:ext cx="1231900" cy="887413"/>
            <a:chOff x="2216" y="2400"/>
            <a:chExt cx="776" cy="559"/>
          </a:xfrm>
        </p:grpSpPr>
        <p:sp>
          <p:nvSpPr>
            <p:cNvPr id="53293" name="AutoShape 45"/>
            <p:cNvSpPr>
              <a:spLocks noChangeArrowheads="1"/>
            </p:cNvSpPr>
            <p:nvPr/>
          </p:nvSpPr>
          <p:spPr bwMode="auto">
            <a:xfrm>
              <a:off x="2216" y="2400"/>
              <a:ext cx="776" cy="559"/>
            </a:xfrm>
            <a:prstGeom prst="star24">
              <a:avLst>
                <a:gd name="adj" fmla="val 375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1" hangingPunct="1">
                <a:defRPr/>
              </a:pPr>
              <a:endParaRPr lang="en-US" sz="1800">
                <a:latin typeface="Arial" charset="0"/>
                <a:ea typeface="ＭＳ Ｐゴシック" charset="0"/>
              </a:endParaRPr>
            </a:p>
          </p:txBody>
        </p:sp>
        <p:pic>
          <p:nvPicPr>
            <p:cNvPr id="363544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2472"/>
              <a:ext cx="40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354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alt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alt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alt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alt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363546" name="Rectangle 2"/>
          <p:cNvSpPr>
            <a:spLocks noChangeArrowheads="1"/>
          </p:cNvSpPr>
          <p:nvPr/>
        </p:nvSpPr>
        <p:spPr bwMode="auto">
          <a:xfrm>
            <a:off x="0" y="0"/>
            <a:ext cx="9144000" cy="522288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b="1">
                <a:solidFill>
                  <a:schemeClr val="tx2"/>
                </a:solidFill>
                <a:latin typeface="Arial" pitchFamily="34" charset="0"/>
              </a:rPr>
              <a:t>WHAT IS </a:t>
            </a:r>
            <a:r>
              <a:rPr lang="en-US" altLang="en-US" sz="2800" b="1" i="1">
                <a:solidFill>
                  <a:schemeClr val="tx2"/>
                </a:solidFill>
                <a:latin typeface="Arial" pitchFamily="34" charset="0"/>
              </a:rPr>
              <a:t>REALLY</a:t>
            </a:r>
            <a:r>
              <a:rPr lang="en-US" altLang="en-US" sz="2800" b="1">
                <a:solidFill>
                  <a:schemeClr val="tx2"/>
                </a:solidFill>
                <a:latin typeface="Arial" pitchFamily="34" charset="0"/>
              </a:rPr>
              <a:t> “SMART” ?</a:t>
            </a:r>
            <a:endParaRPr lang="en-US" altLang="en-US" sz="2800" b="1">
              <a:latin typeface="MS Sans Serif" charset="0"/>
            </a:endParaRPr>
          </a:p>
        </p:txBody>
      </p:sp>
      <p:sp>
        <p:nvSpPr>
          <p:cNvPr id="882697" name="Freeform 9"/>
          <p:cNvSpPr>
            <a:spLocks/>
          </p:cNvSpPr>
          <p:nvPr/>
        </p:nvSpPr>
        <p:spPr bwMode="auto">
          <a:xfrm>
            <a:off x="6794500" y="1179513"/>
            <a:ext cx="982663" cy="1219200"/>
          </a:xfrm>
          <a:custGeom>
            <a:avLst/>
            <a:gdLst>
              <a:gd name="T0" fmla="*/ 743142712 w 579"/>
              <a:gd name="T1" fmla="*/ 0 h 672"/>
              <a:gd name="T2" fmla="*/ 80651344 w 579"/>
              <a:gd name="T3" fmla="*/ 263330871 h 672"/>
              <a:gd name="T4" fmla="*/ 1232809286 w 579"/>
              <a:gd name="T5" fmla="*/ 342330314 h 672"/>
              <a:gd name="T6" fmla="*/ 264996547 w 579"/>
              <a:gd name="T7" fmla="*/ 789992614 h 672"/>
              <a:gd name="T8" fmla="*/ 1278896011 w 579"/>
              <a:gd name="T9" fmla="*/ 789992614 h 672"/>
              <a:gd name="T10" fmla="*/ 426299236 w 579"/>
              <a:gd name="T11" fmla="*/ 1263987457 h 672"/>
              <a:gd name="T12" fmla="*/ 1463241214 w 579"/>
              <a:gd name="T13" fmla="*/ 1184988014 h 672"/>
              <a:gd name="T14" fmla="*/ 656729467 w 579"/>
              <a:gd name="T15" fmla="*/ 1658982857 h 672"/>
              <a:gd name="T16" fmla="*/ 1509327939 w 579"/>
              <a:gd name="T17" fmla="*/ 1579983414 h 672"/>
              <a:gd name="T18" fmla="*/ 1601499691 w 579"/>
              <a:gd name="T19" fmla="*/ 2147483647 h 6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9"/>
              <a:gd name="T31" fmla="*/ 0 h 672"/>
              <a:gd name="T32" fmla="*/ 579 w 579"/>
              <a:gd name="T33" fmla="*/ 672 h 6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9" h="672">
                <a:moveTo>
                  <a:pt x="258" y="0"/>
                </a:moveTo>
                <a:cubicBezTo>
                  <a:pt x="220" y="13"/>
                  <a:pt x="0" y="63"/>
                  <a:pt x="28" y="80"/>
                </a:cubicBezTo>
                <a:cubicBezTo>
                  <a:pt x="56" y="97"/>
                  <a:pt x="417" y="77"/>
                  <a:pt x="428" y="104"/>
                </a:cubicBezTo>
                <a:cubicBezTo>
                  <a:pt x="439" y="131"/>
                  <a:pt x="89" y="217"/>
                  <a:pt x="92" y="240"/>
                </a:cubicBezTo>
                <a:cubicBezTo>
                  <a:pt x="95" y="263"/>
                  <a:pt x="435" y="216"/>
                  <a:pt x="444" y="240"/>
                </a:cubicBezTo>
                <a:cubicBezTo>
                  <a:pt x="453" y="264"/>
                  <a:pt x="137" y="364"/>
                  <a:pt x="148" y="384"/>
                </a:cubicBezTo>
                <a:cubicBezTo>
                  <a:pt x="159" y="404"/>
                  <a:pt x="495" y="340"/>
                  <a:pt x="508" y="360"/>
                </a:cubicBezTo>
                <a:cubicBezTo>
                  <a:pt x="521" y="380"/>
                  <a:pt x="225" y="484"/>
                  <a:pt x="228" y="504"/>
                </a:cubicBezTo>
                <a:cubicBezTo>
                  <a:pt x="231" y="524"/>
                  <a:pt x="469" y="452"/>
                  <a:pt x="524" y="480"/>
                </a:cubicBezTo>
                <a:cubicBezTo>
                  <a:pt x="579" y="508"/>
                  <a:pt x="549" y="632"/>
                  <a:pt x="556" y="672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ysDot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8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53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692" grpId="0"/>
      <p:bldP spid="8826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461963"/>
            <a:ext cx="3268662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17168" r="11819" b="13348"/>
          <a:stretch>
            <a:fillRect/>
          </a:stretch>
        </p:blipFill>
        <p:spPr bwMode="auto">
          <a:xfrm>
            <a:off x="220663" y="3151625"/>
            <a:ext cx="4656137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1477" name="Content Placeholder 2"/>
          <p:cNvSpPr>
            <a:spLocks/>
          </p:cNvSpPr>
          <p:nvPr/>
        </p:nvSpPr>
        <p:spPr bwMode="auto">
          <a:xfrm>
            <a:off x="0" y="598488"/>
            <a:ext cx="571023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750" indent="-158750">
              <a:spcBef>
                <a:spcPct val="20000"/>
              </a:spcBef>
            </a:pPr>
            <a:r>
              <a:rPr lang="en-US" sz="2800" b="1" i="1">
                <a:latin typeface="Arial Narrow" pitchFamily="34" charset="0"/>
                <a:ea typeface="MS PGothic" pitchFamily="34" charset="-128"/>
              </a:rPr>
              <a:t>- 2011 IBM/IEEE </a:t>
            </a:r>
          </a:p>
          <a:p>
            <a:pPr marL="158750" indent="-158750">
              <a:spcBef>
                <a:spcPct val="20000"/>
              </a:spcBef>
            </a:pPr>
            <a:r>
              <a:rPr lang="en-US" sz="2800" b="1" i="1">
                <a:solidFill>
                  <a:schemeClr val="hlink"/>
                </a:solidFill>
                <a:latin typeface="Arial Narrow" pitchFamily="34" charset="0"/>
                <a:ea typeface="MS PGothic" pitchFamily="34" charset="-128"/>
              </a:rPr>
              <a:t>Smarter Planet Challenge</a:t>
            </a:r>
            <a:r>
              <a:rPr lang="en-US" sz="2800" b="1" i="1">
                <a:latin typeface="Arial Narrow" pitchFamily="34" charset="0"/>
                <a:ea typeface="MS PGothic" pitchFamily="34" charset="-128"/>
              </a:rPr>
              <a:t> competition, </a:t>
            </a:r>
          </a:p>
          <a:p>
            <a:pPr marL="158750" indent="-158750">
              <a:spcBef>
                <a:spcPct val="20000"/>
              </a:spcBef>
            </a:pPr>
            <a:r>
              <a:rPr lang="en-US" b="1" i="1">
                <a:latin typeface="Arial Narrow" pitchFamily="34" charset="0"/>
                <a:ea typeface="MS PGothic" pitchFamily="34" charset="-128"/>
              </a:rPr>
              <a:t>2nd place prize</a:t>
            </a:r>
          </a:p>
          <a:p>
            <a:pPr marL="158750" indent="-158750">
              <a:lnSpc>
                <a:spcPct val="40000"/>
              </a:lnSpc>
              <a:spcBef>
                <a:spcPct val="20000"/>
              </a:spcBef>
            </a:pPr>
            <a:endParaRPr lang="en-US" b="1" i="1">
              <a:latin typeface="Arial Narrow" pitchFamily="34" charset="0"/>
              <a:ea typeface="MS PGothic" pitchFamily="34" charset="-128"/>
            </a:endParaRPr>
          </a:p>
          <a:p>
            <a:pPr marL="158750" indent="-158750">
              <a:spcBef>
                <a:spcPct val="20000"/>
              </a:spcBef>
            </a:pPr>
            <a:r>
              <a:rPr lang="en-US" b="1" i="1">
                <a:latin typeface="Arial Narrow" pitchFamily="34" charset="0"/>
                <a:ea typeface="MS PGothic" pitchFamily="34" charset="-128"/>
              </a:rPr>
              <a:t>- Best Paper/Best Poster Awards</a:t>
            </a:r>
            <a:endParaRPr lang="en-US" b="1">
              <a:solidFill>
                <a:schemeClr val="tx2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5143500" y="3759637"/>
            <a:ext cx="3416300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b="1">
                <a:latin typeface="Arial Narrow" pitchFamily="34" charset="0"/>
                <a:ea typeface="MS PGothic" pitchFamily="34" charset="-128"/>
              </a:rPr>
              <a:t>Currently in operation at</a:t>
            </a:r>
          </a:p>
          <a:p>
            <a:pPr eaLnBrk="1" hangingPunct="1"/>
            <a:r>
              <a:rPr lang="en-US" b="1">
                <a:latin typeface="Arial Narrow" pitchFamily="34" charset="0"/>
                <a:ea typeface="MS PGothic" pitchFamily="34" charset="-128"/>
              </a:rPr>
              <a:t>BU garage</a:t>
            </a:r>
          </a:p>
          <a:p>
            <a:pPr eaLnBrk="1" hangingPunct="1">
              <a:lnSpc>
                <a:spcPct val="130000"/>
              </a:lnSpc>
            </a:pPr>
            <a:r>
              <a:rPr lang="en-US" b="1">
                <a:latin typeface="Arial Narrow" pitchFamily="34" charset="0"/>
                <a:ea typeface="MS PGothic" pitchFamily="34" charset="-128"/>
              </a:rPr>
              <a:t>(with Smartphone app: </a:t>
            </a:r>
          </a:p>
          <a:p>
            <a:pPr eaLnBrk="1" hangingPunct="1">
              <a:lnSpc>
                <a:spcPct val="130000"/>
              </a:lnSpc>
            </a:pPr>
            <a:r>
              <a:rPr lang="en-US" b="1" i="1">
                <a:latin typeface="Arial Narrow" pitchFamily="34" charset="0"/>
                <a:ea typeface="MS PGothic" pitchFamily="34" charset="-128"/>
              </a:rPr>
              <a:t>BU Smart Parking</a:t>
            </a:r>
            <a:r>
              <a:rPr lang="en-US" b="1">
                <a:latin typeface="Arial Narrow" pitchFamily="34" charset="0"/>
                <a:ea typeface="MS PGothic" pitchFamily="34" charset="-128"/>
              </a:rPr>
              <a:t>)</a:t>
            </a: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4505325" y="2705100"/>
            <a:ext cx="4632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i="1">
                <a:solidFill>
                  <a:schemeClr val="hlink"/>
                </a:solidFill>
                <a:latin typeface="Arial" pitchFamily="34" charset="0"/>
                <a:ea typeface="MS PGothic" pitchFamily="34" charset="-128"/>
              </a:rPr>
              <a:t>http://smartpark.bu.edu/smartparking_ios6/login.php</a:t>
            </a:r>
          </a:p>
        </p:txBody>
      </p:sp>
      <p:sp>
        <p:nvSpPr>
          <p:cNvPr id="361480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361481" name="Rectangle 2"/>
          <p:cNvSpPr>
            <a:spLocks noChangeArrowheads="1"/>
          </p:cNvSpPr>
          <p:nvPr/>
        </p:nvSpPr>
        <p:spPr bwMode="auto">
          <a:xfrm>
            <a:off x="0" y="0"/>
            <a:ext cx="9144000" cy="522288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tx2"/>
                </a:solidFill>
                <a:latin typeface="Arial" pitchFamily="34" charset="0"/>
              </a:rPr>
              <a:t>“SMART PARKING” - IMPLEMENTATION</a:t>
            </a:r>
            <a:endParaRPr lang="en-US" sz="2800" b="1">
              <a:latin typeface="MS Sans Serif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Line 21"/>
          <p:cNvSpPr>
            <a:spLocks noChangeShapeType="1"/>
          </p:cNvSpPr>
          <p:nvPr/>
        </p:nvSpPr>
        <p:spPr bwMode="auto">
          <a:xfrm flipH="1" flipV="1">
            <a:off x="2460625" y="4532313"/>
            <a:ext cx="13065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79450"/>
          </a:xfrm>
          <a:solidFill>
            <a:srgbClr val="D30B2C"/>
          </a:solidFill>
        </p:spPr>
        <p:txBody>
          <a:bodyPr lIns="92075" tIns="46038" rIns="92075" bIns="46038"/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tx1"/>
                </a:solidFill>
                <a:latin typeface="Arial" pitchFamily="34" charset="0"/>
              </a:rPr>
              <a:t>ADAPTIVE TRAFFIC LIGHT ADJUSTMENT</a:t>
            </a:r>
            <a:endParaRPr lang="en-US" altLang="en-US" sz="2800" b="1" i="1" dirty="0" smtClean="0">
              <a:latin typeface="Arial" pitchFamily="34" charset="0"/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673100" y="1889125"/>
            <a:ext cx="2611438" cy="854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800000"/>
                </a:solidFill>
                <a:latin typeface="Arial Narrow" pitchFamily="34" charset="0"/>
              </a:rPr>
              <a:t>RED/GREEN CYCLES</a:t>
            </a:r>
            <a:endParaRPr lang="en-US" altLang="en-US" sz="2400" dirty="0">
              <a:solidFill>
                <a:srgbClr val="800000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800000"/>
                </a:solidFill>
                <a:latin typeface="Arial Narrow" pitchFamily="34" charset="0"/>
              </a:rPr>
              <a:t>(</a:t>
            </a:r>
            <a:r>
              <a:rPr lang="en-US" altLang="en-US" sz="2400" i="1" dirty="0" smtClean="0">
                <a:solidFill>
                  <a:srgbClr val="800000"/>
                </a:solidFill>
                <a:latin typeface="Symbol" pitchFamily="18" charset="2"/>
              </a:rPr>
              <a:t>q</a:t>
            </a:r>
            <a:r>
              <a:rPr lang="en-US" altLang="en-US" sz="2400" dirty="0">
                <a:solidFill>
                  <a:srgbClr val="8000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441825" y="1897063"/>
            <a:ext cx="1952625" cy="854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800000"/>
                </a:solidFill>
                <a:latin typeface="Arial Narrow" pitchFamily="34" charset="0"/>
              </a:rPr>
              <a:t>TRAFFIC FLOW</a:t>
            </a:r>
            <a:endParaRPr lang="en-US" altLang="en-US" sz="2400" dirty="0">
              <a:solidFill>
                <a:srgbClr val="800000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800000"/>
                </a:solidFill>
                <a:latin typeface="Arial Narrow" pitchFamily="34" charset="0"/>
              </a:rPr>
              <a:t>SYSTEM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3271838" y="2320925"/>
            <a:ext cx="11795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79388" y="2309813"/>
            <a:ext cx="4778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39" name="AutoShape 7"/>
          <p:cNvCxnSpPr>
            <a:cxnSpLocks noChangeShapeType="1"/>
            <a:stCxn id="18436" idx="3"/>
            <a:endCxn id="18443" idx="3"/>
          </p:cNvCxnSpPr>
          <p:nvPr/>
        </p:nvCxnSpPr>
        <p:spPr bwMode="auto">
          <a:xfrm flipH="1">
            <a:off x="5033394" y="2324101"/>
            <a:ext cx="1361056" cy="2145447"/>
          </a:xfrm>
          <a:prstGeom prst="bentConnector3">
            <a:avLst>
              <a:gd name="adj1" fmla="val -16796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6607175" y="1814513"/>
            <a:ext cx="2305050" cy="1004887"/>
            <a:chOff x="4474" y="1283"/>
            <a:chExt cx="1237" cy="430"/>
          </a:xfrm>
        </p:grpSpPr>
        <p:sp>
          <p:nvSpPr>
            <p:cNvPr id="18476" name="Line 9"/>
            <p:cNvSpPr>
              <a:spLocks noChangeShapeType="1"/>
            </p:cNvSpPr>
            <p:nvPr/>
          </p:nvSpPr>
          <p:spPr bwMode="auto">
            <a:xfrm>
              <a:off x="4474" y="1504"/>
              <a:ext cx="3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Oval 10"/>
            <p:cNvSpPr>
              <a:spLocks noChangeArrowheads="1"/>
            </p:cNvSpPr>
            <p:nvPr/>
          </p:nvSpPr>
          <p:spPr bwMode="auto">
            <a:xfrm>
              <a:off x="4781" y="1283"/>
              <a:ext cx="930" cy="43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3399"/>
                  </a:solidFill>
                  <a:latin typeface="Arial Narrow" pitchFamily="34" charset="0"/>
                </a:rPr>
                <a:t>PERFORMANCE</a:t>
              </a:r>
              <a:endParaRPr lang="en-US" altLang="en-US" sz="1800">
                <a:solidFill>
                  <a:srgbClr val="003399"/>
                </a:solidFill>
              </a:endParaRPr>
            </a:p>
          </p:txBody>
        </p:sp>
      </p:grpSp>
      <p:cxnSp>
        <p:nvCxnSpPr>
          <p:cNvPr id="18441" name="AutoShape 11"/>
          <p:cNvCxnSpPr>
            <a:cxnSpLocks noChangeShapeType="1"/>
            <a:stCxn id="18477" idx="4"/>
          </p:cNvCxnSpPr>
          <p:nvPr/>
        </p:nvCxnSpPr>
        <p:spPr bwMode="auto">
          <a:xfrm rot="5400000">
            <a:off x="6487319" y="2956719"/>
            <a:ext cx="1695450" cy="1420812"/>
          </a:xfrm>
          <a:prstGeom prst="bentConnector3">
            <a:avLst>
              <a:gd name="adj1" fmla="val 100745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2" name="Text Box 16"/>
          <p:cNvSpPr txBox="1">
            <a:spLocks noChangeArrowheads="1"/>
          </p:cNvSpPr>
          <p:nvPr/>
        </p:nvSpPr>
        <p:spPr bwMode="auto">
          <a:xfrm>
            <a:off x="6981825" y="4022725"/>
            <a:ext cx="73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/>
              <a:t>L</a:t>
            </a:r>
            <a:r>
              <a:rPr lang="en-US" altLang="en-US" sz="2400"/>
              <a:t>(</a:t>
            </a:r>
            <a:r>
              <a:rPr lang="en-US" altLang="en-US" sz="2400" i="1">
                <a:latin typeface="Symbol" pitchFamily="18" charset="2"/>
              </a:rPr>
              <a:t>q</a:t>
            </a:r>
            <a:r>
              <a:rPr lang="en-US" altLang="en-US" sz="2400"/>
              <a:t>)</a:t>
            </a:r>
          </a:p>
        </p:txBody>
      </p:sp>
      <p:sp>
        <p:nvSpPr>
          <p:cNvPr id="18443" name="AutoShape 17"/>
          <p:cNvSpPr>
            <a:spLocks noChangeArrowheads="1"/>
          </p:cNvSpPr>
          <p:nvPr/>
        </p:nvSpPr>
        <p:spPr bwMode="auto">
          <a:xfrm>
            <a:off x="3397541" y="3897313"/>
            <a:ext cx="1635853" cy="114447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800000"/>
                </a:solidFill>
                <a:latin typeface="Arial Narrow" pitchFamily="34" charset="0"/>
              </a:rPr>
              <a:t>REAL-TIME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800000"/>
                </a:solidFill>
                <a:latin typeface="Arial Narrow" pitchFamily="34" charset="0"/>
              </a:rPr>
              <a:t>SENSITIVTY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800000"/>
                </a:solidFill>
                <a:latin typeface="Arial Narrow" pitchFamily="34" charset="0"/>
              </a:rPr>
              <a:t>ESTIMATOR</a:t>
            </a:r>
            <a:endParaRPr lang="en-US" altLang="en-US" sz="2000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18474" name="AutoShape 19"/>
          <p:cNvSpPr>
            <a:spLocks noChangeArrowheads="1"/>
          </p:cNvSpPr>
          <p:nvPr/>
        </p:nvSpPr>
        <p:spPr bwMode="auto">
          <a:xfrm>
            <a:off x="155575" y="4068763"/>
            <a:ext cx="2293938" cy="854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800000"/>
                </a:solidFill>
                <a:latin typeface="Arial Narrow" pitchFamily="34" charset="0"/>
              </a:rPr>
              <a:t>CONTROLLER</a:t>
            </a:r>
            <a:endParaRPr lang="en-US" altLang="en-US" sz="2400" b="1" dirty="0">
              <a:solidFill>
                <a:srgbClr val="800000"/>
              </a:solidFill>
              <a:latin typeface="Arial Narrow" pitchFamily="34" charset="0"/>
            </a:endParaRPr>
          </a:p>
        </p:txBody>
      </p:sp>
      <p:sp>
        <p:nvSpPr>
          <p:cNvPr id="18446" name="Line 22"/>
          <p:cNvSpPr>
            <a:spLocks noChangeShapeType="1"/>
          </p:cNvSpPr>
          <p:nvPr/>
        </p:nvSpPr>
        <p:spPr bwMode="auto">
          <a:xfrm rot="5400000" flipH="1" flipV="1">
            <a:off x="619919" y="3429794"/>
            <a:ext cx="12715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Rectangle 42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itchFamily="34" charset="0"/>
              </a:rPr>
              <a:t> </a:t>
            </a:r>
            <a:r>
              <a:rPr lang="en-US" altLang="en-US" sz="1200" b="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altLang="en-US" sz="1400" b="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altLang="en-US" sz="1400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altLang="en-US" sz="1400" b="0" i="1"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400" b="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graphicFrame>
        <p:nvGraphicFramePr>
          <p:cNvPr id="18450" name="Object 44"/>
          <p:cNvGraphicFramePr>
            <a:graphicFrameLocks noChangeAspect="1"/>
          </p:cNvGraphicFramePr>
          <p:nvPr/>
        </p:nvGraphicFramePr>
        <p:xfrm>
          <a:off x="7616825" y="2447925"/>
          <a:ext cx="8096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85" name="Equation" r:id="rId4" imgW="502954" imgH="175349" progId="Equation.3">
                  <p:embed/>
                </p:oleObj>
              </mc:Choice>
              <mc:Fallback>
                <p:oleObj name="Equation" r:id="rId4" imgW="502954" imgH="17534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825" y="2447925"/>
                        <a:ext cx="8096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1" name="AutoShape 46"/>
          <p:cNvSpPr>
            <a:spLocks noChangeArrowheads="1"/>
          </p:cNvSpPr>
          <p:nvPr/>
        </p:nvSpPr>
        <p:spPr bwMode="auto">
          <a:xfrm>
            <a:off x="4906963" y="3109913"/>
            <a:ext cx="1060450" cy="59055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3399"/>
                </a:solidFill>
                <a:latin typeface="Arial Narrow" pitchFamily="34" charset="0"/>
              </a:rPr>
              <a:t>NOISE</a:t>
            </a:r>
          </a:p>
        </p:txBody>
      </p:sp>
      <p:sp>
        <p:nvSpPr>
          <p:cNvPr id="18452" name="Line 47"/>
          <p:cNvSpPr>
            <a:spLocks noChangeShapeType="1"/>
          </p:cNvSpPr>
          <p:nvPr/>
        </p:nvSpPr>
        <p:spPr bwMode="auto">
          <a:xfrm flipV="1">
            <a:off x="5491163" y="2732088"/>
            <a:ext cx="111125" cy="41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Text Box 48"/>
          <p:cNvSpPr txBox="1">
            <a:spLocks noChangeArrowheads="1"/>
          </p:cNvSpPr>
          <p:nvPr/>
        </p:nvSpPr>
        <p:spPr bwMode="auto">
          <a:xfrm>
            <a:off x="5793492" y="4062413"/>
            <a:ext cx="812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 dirty="0" smtClean="0"/>
              <a:t>STATE</a:t>
            </a:r>
            <a:endParaRPr lang="en-US" altLang="en-US" sz="1800" dirty="0"/>
          </a:p>
        </p:txBody>
      </p:sp>
      <p:sp>
        <p:nvSpPr>
          <p:cNvPr id="18454" name="Line 49"/>
          <p:cNvSpPr>
            <a:spLocks noChangeShapeType="1"/>
          </p:cNvSpPr>
          <p:nvPr/>
        </p:nvSpPr>
        <p:spPr bwMode="auto">
          <a:xfrm rot="5400000" flipV="1">
            <a:off x="5760244" y="3812381"/>
            <a:ext cx="415925" cy="16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83068" y="5142721"/>
            <a:ext cx="459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Infinitesimal Perturbation Analysis (IPA)</a:t>
            </a:r>
            <a:endParaRPr lang="en-US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TSCFin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31838"/>
            <a:ext cx="84455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37564" y="3067325"/>
            <a:ext cx="6056852" cy="973123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6070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386071" name="Rectangle 2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chemeClr val="tx2"/>
                </a:solidFill>
                <a:latin typeface="Arial" pitchFamily="34" charset="0"/>
              </a:rPr>
              <a:t>STREET BUMP – PROCESSING “BIG DATA”</a:t>
            </a:r>
            <a:endParaRPr lang="en-US" sz="2800" b="1">
              <a:latin typeface="MS Sans Serif" charset="0"/>
            </a:endParaRPr>
          </a:p>
        </p:txBody>
      </p:sp>
      <p:sp>
        <p:nvSpPr>
          <p:cNvPr id="386073" name="Text Box 25"/>
          <p:cNvSpPr txBox="1">
            <a:spLocks noChangeArrowheads="1"/>
          </p:cNvSpPr>
          <p:nvPr/>
        </p:nvSpPr>
        <p:spPr bwMode="auto">
          <a:xfrm>
            <a:off x="336550" y="1171575"/>
            <a:ext cx="6853238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b="1" dirty="0">
                <a:latin typeface="Arial Narrow" pitchFamily="34" charset="0"/>
              </a:rPr>
              <a:t> Detect obstacles using iPhone accelerometer and GPS</a:t>
            </a:r>
          </a:p>
          <a:p>
            <a:pPr>
              <a:buFontTx/>
              <a:buChar char="•"/>
            </a:pPr>
            <a:endParaRPr lang="en-US" b="1" dirty="0"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b="1" dirty="0">
                <a:latin typeface="Arial Narrow" pitchFamily="34" charset="0"/>
              </a:rPr>
              <a:t> Send to central server through </a:t>
            </a:r>
            <a:r>
              <a:rPr lang="en-US" b="1" dirty="0" err="1">
                <a:latin typeface="Arial Narrow" pitchFamily="34" charset="0"/>
              </a:rPr>
              <a:t>StreetBump</a:t>
            </a:r>
            <a:r>
              <a:rPr lang="en-US" b="1" dirty="0">
                <a:latin typeface="Arial Narrow" pitchFamily="34" charset="0"/>
              </a:rPr>
              <a:t> app</a:t>
            </a:r>
          </a:p>
          <a:p>
            <a:pPr>
              <a:buFontTx/>
              <a:buChar char="•"/>
            </a:pPr>
            <a:endParaRPr lang="en-US" b="1" dirty="0"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b="1" dirty="0">
                <a:latin typeface="Arial Narrow" pitchFamily="34" charset="0"/>
              </a:rPr>
              <a:t> Process data to classify obstacles:</a:t>
            </a:r>
          </a:p>
          <a:p>
            <a:pPr>
              <a:lnSpc>
                <a:spcPct val="30000"/>
              </a:lnSpc>
              <a:buFontTx/>
              <a:buChar char="•"/>
            </a:pPr>
            <a:endParaRPr lang="en-US" b="1" dirty="0">
              <a:latin typeface="Arial Narrow" pitchFamily="34" charset="0"/>
            </a:endParaRPr>
          </a:p>
          <a:p>
            <a:pPr lvl="1">
              <a:buFontTx/>
              <a:buChar char="-"/>
            </a:pPr>
            <a:r>
              <a:rPr lang="en-US" b="1" dirty="0">
                <a:latin typeface="Arial Narrow" pitchFamily="34" charset="0"/>
              </a:rPr>
              <a:t> Anomaly detection and clustering algorithms,</a:t>
            </a:r>
          </a:p>
          <a:p>
            <a:pPr lvl="1"/>
            <a:r>
              <a:rPr lang="en-US" b="1" dirty="0">
                <a:latin typeface="Arial Narrow" pitchFamily="34" charset="0"/>
              </a:rPr>
              <a:t>  similar to cybersecurity problems</a:t>
            </a:r>
          </a:p>
          <a:p>
            <a:pPr>
              <a:buFontTx/>
              <a:buChar char="•"/>
            </a:pPr>
            <a:endParaRPr lang="en-US" b="1" dirty="0"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b="1" dirty="0">
                <a:latin typeface="Arial Narrow" pitchFamily="34" charset="0"/>
              </a:rPr>
              <a:t> Detect “actionable” obstacles</a:t>
            </a:r>
          </a:p>
          <a:p>
            <a:pPr>
              <a:buFontTx/>
              <a:buChar char="•"/>
            </a:pPr>
            <a:endParaRPr lang="en-US" b="1" dirty="0"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b="1" dirty="0">
                <a:latin typeface="Arial Narrow" pitchFamily="34" charset="0"/>
              </a:rPr>
              <a:t> Prioritize and dispatch crews to fix problems</a:t>
            </a:r>
          </a:p>
          <a:p>
            <a:pPr>
              <a:buFontTx/>
              <a:buChar char="•"/>
            </a:pPr>
            <a:endParaRPr lang="en-US" b="1" dirty="0">
              <a:latin typeface="Arial Narrow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2241" y="1032121"/>
            <a:ext cx="6027612" cy="2723074"/>
            <a:chOff x="2682241" y="1032121"/>
            <a:chExt cx="6027612" cy="2723074"/>
          </a:xfrm>
        </p:grpSpPr>
        <p:sp>
          <p:nvSpPr>
            <p:cNvPr id="5" name="Circular Arrow 4"/>
            <p:cNvSpPr/>
            <p:nvPr/>
          </p:nvSpPr>
          <p:spPr bwMode="auto">
            <a:xfrm rot="5079663">
              <a:off x="5613971" y="1302799"/>
              <a:ext cx="2260970" cy="2643821"/>
            </a:xfrm>
            <a:prstGeom prst="circularArrow">
              <a:avLst>
                <a:gd name="adj1" fmla="val 12500"/>
                <a:gd name="adj2" fmla="val 1123592"/>
                <a:gd name="adj3" fmla="val 20457681"/>
                <a:gd name="adj4" fmla="val 12411067"/>
                <a:gd name="adj5" fmla="val 12500"/>
              </a:avLst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20920899">
              <a:off x="2682241" y="1032121"/>
              <a:ext cx="6027612" cy="1200329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rgbClr val="FFFF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 Narrow" panose="020B0606020202030204" pitchFamily="34" charset="0"/>
                </a:rPr>
                <a:t>Smart Cities present a wealth of opportunities for the</a:t>
              </a:r>
            </a:p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LAW OF UNINTENDED CONSEQUENCES </a:t>
              </a:r>
            </a:p>
            <a:p>
              <a:pPr algn="ctr"/>
              <a:r>
                <a:rPr lang="en-US" dirty="0" smtClean="0">
                  <a:latin typeface="Arial Narrow" panose="020B0606020202030204" pitchFamily="34" charset="0"/>
                </a:rPr>
                <a:t>to manifest itself !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Oval 51"/>
          <p:cNvSpPr>
            <a:spLocks noChangeArrowheads="1"/>
          </p:cNvSpPr>
          <p:nvPr/>
        </p:nvSpPr>
        <p:spPr bwMode="auto">
          <a:xfrm>
            <a:off x="261620" y="731838"/>
            <a:ext cx="5330825" cy="5319712"/>
          </a:xfrm>
          <a:prstGeom prst="ellipse">
            <a:avLst/>
          </a:prstGeom>
          <a:solidFill>
            <a:srgbClr val="969696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355332" name="Oval 52"/>
          <p:cNvSpPr>
            <a:spLocks noChangeArrowheads="1"/>
          </p:cNvSpPr>
          <p:nvPr/>
        </p:nvSpPr>
        <p:spPr bwMode="auto">
          <a:xfrm>
            <a:off x="972820" y="1465263"/>
            <a:ext cx="3908425" cy="38512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355333" name="Oval 53"/>
          <p:cNvSpPr>
            <a:spLocks noChangeArrowheads="1"/>
          </p:cNvSpPr>
          <p:nvPr/>
        </p:nvSpPr>
        <p:spPr bwMode="auto">
          <a:xfrm>
            <a:off x="1417320" y="1981200"/>
            <a:ext cx="3084513" cy="2987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355334" name="Rectangle 54"/>
          <p:cNvSpPr>
            <a:spLocks noChangeArrowheads="1"/>
          </p:cNvSpPr>
          <p:nvPr/>
        </p:nvSpPr>
        <p:spPr bwMode="auto">
          <a:xfrm>
            <a:off x="2047558" y="4808538"/>
            <a:ext cx="1860550" cy="450850"/>
          </a:xfrm>
          <a:prstGeom prst="rect">
            <a:avLst/>
          </a:prstGeom>
          <a:solidFill>
            <a:srgbClr val="0000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Decision Making</a:t>
            </a:r>
          </a:p>
        </p:txBody>
      </p:sp>
      <p:pic>
        <p:nvPicPr>
          <p:cNvPr id="355335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r="17743"/>
          <a:stretch>
            <a:fillRect/>
          </a:stretch>
        </p:blipFill>
        <p:spPr bwMode="auto">
          <a:xfrm>
            <a:off x="1815783" y="1982788"/>
            <a:ext cx="22415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5336" name="Rectangle 56"/>
          <p:cNvSpPr>
            <a:spLocks noChangeArrowheads="1"/>
          </p:cNvSpPr>
          <p:nvPr/>
        </p:nvSpPr>
        <p:spPr bwMode="auto">
          <a:xfrm>
            <a:off x="2174558" y="1519238"/>
            <a:ext cx="1560512" cy="450850"/>
          </a:xfrm>
          <a:prstGeom prst="rect">
            <a:avLst/>
          </a:prstGeom>
          <a:solidFill>
            <a:srgbClr val="0000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Data collection</a:t>
            </a:r>
          </a:p>
        </p:txBody>
      </p:sp>
      <p:sp>
        <p:nvSpPr>
          <p:cNvPr id="355337" name="AutoShape 57"/>
          <p:cNvSpPr>
            <a:spLocks noChangeArrowheads="1"/>
          </p:cNvSpPr>
          <p:nvPr/>
        </p:nvSpPr>
        <p:spPr bwMode="auto">
          <a:xfrm rot="2647509">
            <a:off x="3946208" y="2092325"/>
            <a:ext cx="782637" cy="596900"/>
          </a:xfrm>
          <a:prstGeom prst="notchedRightArrow">
            <a:avLst>
              <a:gd name="adj1" fmla="val 50000"/>
              <a:gd name="adj2" fmla="val 32779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355338" name="AutoShape 58"/>
          <p:cNvSpPr>
            <a:spLocks noChangeArrowheads="1"/>
          </p:cNvSpPr>
          <p:nvPr/>
        </p:nvSpPr>
        <p:spPr bwMode="auto">
          <a:xfrm rot="7098990">
            <a:off x="4086701" y="4023519"/>
            <a:ext cx="782638" cy="596900"/>
          </a:xfrm>
          <a:prstGeom prst="notchedRightArrow">
            <a:avLst>
              <a:gd name="adj1" fmla="val 50000"/>
              <a:gd name="adj2" fmla="val 32779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355339" name="AutoShape 59"/>
          <p:cNvSpPr>
            <a:spLocks noChangeArrowheads="1"/>
          </p:cNvSpPr>
          <p:nvPr/>
        </p:nvSpPr>
        <p:spPr bwMode="auto">
          <a:xfrm rot="-7822539">
            <a:off x="1162526" y="4229894"/>
            <a:ext cx="782638" cy="596900"/>
          </a:xfrm>
          <a:prstGeom prst="notchedRightArrow">
            <a:avLst>
              <a:gd name="adj1" fmla="val 50000"/>
              <a:gd name="adj2" fmla="val 32779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355340" name="AutoShape 60"/>
          <p:cNvSpPr>
            <a:spLocks noChangeArrowheads="1"/>
          </p:cNvSpPr>
          <p:nvPr/>
        </p:nvSpPr>
        <p:spPr bwMode="auto">
          <a:xfrm rot="-3969412">
            <a:off x="1095851" y="2261394"/>
            <a:ext cx="782638" cy="596900"/>
          </a:xfrm>
          <a:prstGeom prst="notchedRightArrow">
            <a:avLst>
              <a:gd name="adj1" fmla="val 50000"/>
              <a:gd name="adj2" fmla="val 32779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ea typeface="MS PGothic" pitchFamily="34" charset="-128"/>
            </a:endParaRPr>
          </a:p>
        </p:txBody>
      </p:sp>
      <p:sp>
        <p:nvSpPr>
          <p:cNvPr id="909373" name="Rectangle 61"/>
          <p:cNvSpPr>
            <a:spLocks noChangeArrowheads="1"/>
          </p:cNvSpPr>
          <p:nvPr/>
        </p:nvSpPr>
        <p:spPr bwMode="auto">
          <a:xfrm>
            <a:off x="2844483" y="5397500"/>
            <a:ext cx="1295400" cy="523875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Energy</a:t>
            </a:r>
          </a:p>
          <a:p>
            <a:pPr algn="ctr"/>
            <a:r>
              <a:rPr lang="en-US" sz="16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Management</a:t>
            </a:r>
          </a:p>
        </p:txBody>
      </p:sp>
      <p:sp>
        <p:nvSpPr>
          <p:cNvPr id="909374" name="Rectangle 62"/>
          <p:cNvSpPr>
            <a:spLocks noChangeArrowheads="1"/>
          </p:cNvSpPr>
          <p:nvPr/>
        </p:nvSpPr>
        <p:spPr bwMode="auto">
          <a:xfrm>
            <a:off x="929958" y="4984750"/>
            <a:ext cx="976312" cy="466725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Safety</a:t>
            </a:r>
          </a:p>
        </p:txBody>
      </p:sp>
      <p:sp>
        <p:nvSpPr>
          <p:cNvPr id="909375" name="Rectangle 63"/>
          <p:cNvSpPr>
            <a:spLocks noChangeArrowheads="1"/>
          </p:cNvSpPr>
          <p:nvPr/>
        </p:nvSpPr>
        <p:spPr bwMode="auto">
          <a:xfrm>
            <a:off x="4139883" y="1420813"/>
            <a:ext cx="849312" cy="420687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Security</a:t>
            </a:r>
          </a:p>
        </p:txBody>
      </p:sp>
      <p:sp>
        <p:nvSpPr>
          <p:cNvPr id="355344" name="Rectangle 64"/>
          <p:cNvSpPr>
            <a:spLocks noChangeArrowheads="1"/>
          </p:cNvSpPr>
          <p:nvPr/>
        </p:nvSpPr>
        <p:spPr bwMode="auto">
          <a:xfrm>
            <a:off x="94933" y="3062288"/>
            <a:ext cx="1827212" cy="857250"/>
          </a:xfrm>
          <a:prstGeom prst="rect">
            <a:avLst/>
          </a:prstGeom>
          <a:solidFill>
            <a:srgbClr val="0000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Control and</a:t>
            </a:r>
          </a:p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Optimization</a:t>
            </a:r>
          </a:p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Actions</a:t>
            </a:r>
          </a:p>
        </p:txBody>
      </p:sp>
      <p:sp>
        <p:nvSpPr>
          <p:cNvPr id="355345" name="Rectangle 65"/>
          <p:cNvSpPr>
            <a:spLocks noChangeArrowheads="1"/>
          </p:cNvSpPr>
          <p:nvPr/>
        </p:nvSpPr>
        <p:spPr bwMode="auto">
          <a:xfrm>
            <a:off x="3944620" y="2989263"/>
            <a:ext cx="1503363" cy="750887"/>
          </a:xfrm>
          <a:prstGeom prst="rect">
            <a:avLst/>
          </a:prstGeom>
          <a:solidFill>
            <a:srgbClr val="0000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Information</a:t>
            </a:r>
          </a:p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Processing</a:t>
            </a:r>
          </a:p>
        </p:txBody>
      </p:sp>
      <p:sp>
        <p:nvSpPr>
          <p:cNvPr id="909378" name="Rectangle 66"/>
          <p:cNvSpPr>
            <a:spLocks noChangeArrowheads="1"/>
          </p:cNvSpPr>
          <p:nvPr/>
        </p:nvSpPr>
        <p:spPr bwMode="auto">
          <a:xfrm>
            <a:off x="769620" y="1420813"/>
            <a:ext cx="976313" cy="466725"/>
          </a:xfrm>
          <a:prstGeom prst="rect">
            <a:avLst/>
          </a:prstGeom>
          <a:solidFill>
            <a:srgbClr val="969696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Privacy</a:t>
            </a:r>
          </a:p>
        </p:txBody>
      </p:sp>
      <p:sp>
        <p:nvSpPr>
          <p:cNvPr id="39960" name="AutoShape 24"/>
          <p:cNvSpPr>
            <a:spLocks noChangeArrowheads="1"/>
          </p:cNvSpPr>
          <p:nvPr/>
        </p:nvSpPr>
        <p:spPr bwMode="auto">
          <a:xfrm>
            <a:off x="3571558" y="584200"/>
            <a:ext cx="2220912" cy="1782763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57200">
              <a:defRPr/>
            </a:pPr>
            <a:r>
              <a:rPr lang="en-US" sz="1800" b="1">
                <a:solidFill>
                  <a:srgbClr val="FFFF00"/>
                </a:solidFill>
                <a:latin typeface="Britannic Bold" charset="0"/>
                <a:ea typeface="ＭＳ Ｐゴシック" charset="0"/>
              </a:rPr>
              <a:t>SENSOR</a:t>
            </a:r>
          </a:p>
          <a:p>
            <a:pPr algn="ctr" defTabSz="457200">
              <a:defRPr/>
            </a:pPr>
            <a:r>
              <a:rPr lang="en-US" sz="1800" b="1">
                <a:solidFill>
                  <a:srgbClr val="FFFF00"/>
                </a:solidFill>
                <a:latin typeface="Britannic Bold" charset="0"/>
                <a:ea typeface="ＭＳ Ｐゴシック" charset="0"/>
              </a:rPr>
              <a:t>NETWORKS</a:t>
            </a:r>
          </a:p>
        </p:txBody>
      </p:sp>
      <p:sp>
        <p:nvSpPr>
          <p:cNvPr id="39961" name="AutoShape 25"/>
          <p:cNvSpPr>
            <a:spLocks noChangeArrowheads="1"/>
          </p:cNvSpPr>
          <p:nvPr/>
        </p:nvSpPr>
        <p:spPr bwMode="auto">
          <a:xfrm>
            <a:off x="4387533" y="3375025"/>
            <a:ext cx="2220912" cy="1782763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457200">
              <a:defRPr/>
            </a:pPr>
            <a:r>
              <a:rPr lang="en-US" sz="1800" b="1">
                <a:solidFill>
                  <a:srgbClr val="FFFF00"/>
                </a:solidFill>
                <a:latin typeface="Britannic Bold" charset="0"/>
                <a:ea typeface="ＭＳ Ｐゴシック" charset="0"/>
              </a:rPr>
              <a:t>BIG</a:t>
            </a:r>
          </a:p>
          <a:p>
            <a:pPr algn="ctr" defTabSz="457200">
              <a:defRPr/>
            </a:pPr>
            <a:r>
              <a:rPr lang="en-US" sz="1800" b="1">
                <a:solidFill>
                  <a:srgbClr val="FFFF00"/>
                </a:solidFill>
                <a:latin typeface="Britannic Bold" charset="0"/>
                <a:ea typeface="ＭＳ Ｐゴシック" charset="0"/>
              </a:rPr>
              <a:t>DATA</a:t>
            </a:r>
          </a:p>
        </p:txBody>
      </p:sp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SMART CITY AS A CYBER-PHYSICAL SYSTEM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30240" y="1612768"/>
            <a:ext cx="3346652" cy="4046669"/>
            <a:chOff x="5730240" y="1612768"/>
            <a:chExt cx="3346652" cy="4046669"/>
          </a:xfrm>
        </p:grpSpPr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5730240" y="2091006"/>
              <a:ext cx="3346652" cy="356843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lIns="229887" tIns="114943" rIns="229887" bIns="114943"/>
            <a:lstStyle/>
            <a:p>
              <a:pPr defTabSz="2300288" eaLnBrk="1" hangingPunct="1">
                <a:spcAft>
                  <a:spcPts val="0"/>
                </a:spcAft>
              </a:pPr>
              <a:r>
                <a:rPr lang="en-US" altLang="zh-CN" sz="2000" b="1" dirty="0" smtClean="0">
                  <a:latin typeface="Arial Narrow" pitchFamily="34" charset="0"/>
                  <a:ea typeface="SimSun" pitchFamily="2" charset="-122"/>
                </a:rPr>
                <a:t>- E</a:t>
              </a:r>
              <a:r>
                <a:rPr lang="en-US" sz="2000" b="1" dirty="0" smtClean="0">
                  <a:latin typeface="Arial Narrow" pitchFamily="34" charset="0"/>
                </a:rPr>
                <a:t>stablish a </a:t>
              </a:r>
              <a:r>
                <a:rPr lang="en-US" sz="2000" b="1" i="1" dirty="0" smtClean="0">
                  <a:latin typeface="Arial Narrow" pitchFamily="34" charset="0"/>
                </a:rPr>
                <a:t>Cyber-Physical</a:t>
              </a: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i="1" dirty="0" smtClean="0">
                  <a:latin typeface="Arial Narrow" pitchFamily="34" charset="0"/>
                </a:rPr>
                <a:t>   Infrastructure</a:t>
              </a:r>
              <a:r>
                <a:rPr lang="en-US" sz="2000" b="1" dirty="0" smtClean="0">
                  <a:latin typeface="Arial Narrow" pitchFamily="34" charset="0"/>
                </a:rPr>
                <a:t> for urban</a:t>
              </a: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dirty="0">
                  <a:latin typeface="Arial Narrow" pitchFamily="34" charset="0"/>
                </a:rPr>
                <a:t> </a:t>
              </a:r>
              <a:r>
                <a:rPr lang="en-US" sz="2000" b="1" dirty="0" smtClean="0">
                  <a:latin typeface="Arial Narrow" pitchFamily="34" charset="0"/>
                </a:rPr>
                <a:t>  environments</a:t>
              </a:r>
            </a:p>
            <a:p>
              <a:pPr defTabSz="2300288" eaLnBrk="1" hangingPunct="1">
                <a:spcAft>
                  <a:spcPts val="0"/>
                </a:spcAft>
              </a:pPr>
              <a:endParaRPr lang="en-US" sz="2000" b="1" dirty="0" smtClean="0">
                <a:latin typeface="Arial Narrow" pitchFamily="34" charset="0"/>
              </a:endParaRP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altLang="zh-CN" sz="2000" b="1" dirty="0" smtClean="0">
                  <a:latin typeface="Arial Narrow" pitchFamily="34" charset="0"/>
                  <a:ea typeface="SimSun" pitchFamily="2" charset="-122"/>
                </a:rPr>
                <a:t>- A</a:t>
              </a:r>
              <a:r>
                <a:rPr lang="en-US" sz="2000" b="1" dirty="0" smtClean="0">
                  <a:latin typeface="Arial Narrow" pitchFamily="34" charset="0"/>
                </a:rPr>
                <a:t>ddress fundamental</a:t>
              </a: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dirty="0" smtClean="0">
                  <a:latin typeface="Arial Narrow" pitchFamily="34" charset="0"/>
                </a:rPr>
                <a:t>  problems </a:t>
              </a:r>
              <a:r>
                <a:rPr lang="en-US" sz="2000" b="1" dirty="0">
                  <a:latin typeface="Arial Narrow" pitchFamily="34" charset="0"/>
                </a:rPr>
                <a:t>that </a:t>
              </a:r>
              <a:r>
                <a:rPr lang="en-US" sz="2000" b="1" dirty="0" smtClean="0">
                  <a:latin typeface="Arial Narrow" pitchFamily="34" charset="0"/>
                </a:rPr>
                <a:t>involve</a:t>
              </a: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dirty="0">
                  <a:latin typeface="Arial Narrow" pitchFamily="34" charset="0"/>
                </a:rPr>
                <a:t> </a:t>
              </a:r>
              <a:r>
                <a:rPr lang="en-US" sz="2000" b="1" dirty="0" smtClean="0">
                  <a:latin typeface="Arial Narrow" pitchFamily="34" charset="0"/>
                </a:rPr>
                <a:t>   </a:t>
              </a:r>
              <a:r>
                <a:rPr lang="en-US" sz="2000" b="1" i="1" dirty="0" smtClean="0">
                  <a:latin typeface="Arial Narrow" pitchFamily="34" charset="0"/>
                </a:rPr>
                <a:t>data collection</a:t>
              </a:r>
              <a:r>
                <a:rPr lang="en-US" sz="2000" b="1" i="1" dirty="0">
                  <a:latin typeface="Arial Narrow" pitchFamily="34" charset="0"/>
                </a:rPr>
                <a:t>, </a:t>
              </a:r>
              <a:endParaRPr lang="en-US" sz="2000" b="1" i="1" dirty="0" smtClean="0">
                <a:latin typeface="Arial Narrow" pitchFamily="34" charset="0"/>
              </a:endParaRP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i="1" dirty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</a:rPr>
                <a:t>   resource allocation</a:t>
              </a:r>
              <a:r>
                <a:rPr lang="en-US" sz="2000" b="1" i="1" dirty="0">
                  <a:latin typeface="Arial Narrow" pitchFamily="34" charset="0"/>
                </a:rPr>
                <a:t>, </a:t>
              </a:r>
              <a:endParaRPr lang="en-US" sz="2000" b="1" i="1" dirty="0" smtClean="0">
                <a:latin typeface="Arial Narrow" pitchFamily="34" charset="0"/>
              </a:endParaRP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i="1" dirty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</a:rPr>
                <a:t>   real-time</a:t>
              </a:r>
              <a:r>
                <a:rPr lang="en-US" sz="2000" b="1" i="1" dirty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</a:rPr>
                <a:t>decision making,</a:t>
              </a: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i="1" dirty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</a:rPr>
                <a:t>   energy management,</a:t>
              </a:r>
            </a:p>
            <a:p>
              <a:pPr defTabSz="2300288" eaLnBrk="1" hangingPunct="1">
                <a:spcAft>
                  <a:spcPts val="0"/>
                </a:spcAft>
              </a:pPr>
              <a:r>
                <a:rPr lang="en-US" sz="2000" b="1" i="1" dirty="0">
                  <a:latin typeface="Arial Narrow" pitchFamily="34" charset="0"/>
                </a:rPr>
                <a:t> </a:t>
              </a:r>
              <a:r>
                <a:rPr lang="en-US" sz="2000" b="1" i="1" dirty="0" smtClean="0">
                  <a:latin typeface="Arial Narrow" pitchFamily="34" charset="0"/>
                </a:rPr>
                <a:t>   safety </a:t>
              </a:r>
              <a:r>
                <a:rPr lang="en-US" sz="2000" b="1" i="1" dirty="0">
                  <a:latin typeface="Arial Narrow" pitchFamily="34" charset="0"/>
                </a:rPr>
                <a:t>and security</a:t>
              </a:r>
              <a:endParaRPr lang="en-US" altLang="zh-CN" sz="2000" b="1" i="1" dirty="0">
                <a:latin typeface="Arial Narrow" pitchFamily="34" charset="0"/>
                <a:ea typeface="SimSun" pitchFamily="2" charset="-122"/>
              </a:endParaRPr>
            </a:p>
            <a:p>
              <a:pPr defTabSz="2300288" eaLnBrk="1" hangingPunct="1">
                <a:spcAft>
                  <a:spcPct val="20000"/>
                </a:spcAft>
              </a:pPr>
              <a:endParaRPr lang="en-US" altLang="zh-CN" sz="2000" b="1" dirty="0" smtClean="0">
                <a:latin typeface="Arial Narrow" pitchFamily="34" charset="0"/>
                <a:ea typeface="SimSun" pitchFamily="2" charset="-122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730240" y="1612768"/>
              <a:ext cx="3231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" panose="020B0606020202030204" pitchFamily="34" charset="0"/>
                </a:rPr>
                <a:t>RESEARCH OBJECTIVES</a:t>
              </a:r>
              <a:endParaRPr lang="en-US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8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99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3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99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0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0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0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0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animBg="1"/>
      <p:bldP spid="909373" grpId="0" animBg="1"/>
      <p:bldP spid="909374" grpId="0" animBg="1"/>
      <p:bldP spid="909375" grpId="0" animBg="1"/>
      <p:bldP spid="909378" grpId="0" animBg="1"/>
      <p:bldP spid="39960" grpId="0" animBg="1"/>
      <p:bldP spid="39960" grpId="1" animBg="1"/>
      <p:bldP spid="39960" grpId="2" animBg="1"/>
      <p:bldP spid="39961" grpId="0" animBg="1"/>
      <p:bldP spid="39961" grpId="1" animBg="1"/>
      <p:bldP spid="39961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BROADER IMPACT - EDUCATION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72" name="Text Box 55"/>
          <p:cNvSpPr txBox="1">
            <a:spLocks noChangeArrowheads="1"/>
          </p:cNvSpPr>
          <p:nvPr/>
        </p:nvSpPr>
        <p:spPr bwMode="auto">
          <a:xfrm>
            <a:off x="214251" y="936923"/>
            <a:ext cx="8715848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Undergraduate students:</a:t>
            </a:r>
          </a:p>
          <a:p>
            <a:pPr marL="457200" lvl="1" indent="0"/>
            <a:r>
              <a:rPr lang="en-US" altLang="en-US" b="1" dirty="0" smtClean="0">
                <a:latin typeface="Arial Narrow" pitchFamily="34" charset="0"/>
              </a:rPr>
              <a:t>Boston U. </a:t>
            </a:r>
            <a:r>
              <a:rPr lang="en-US" altLang="en-US" b="1" dirty="0">
                <a:latin typeface="Arial Narrow" pitchFamily="34" charset="0"/>
              </a:rPr>
              <a:t>Undergraduate Research Opportunities </a:t>
            </a:r>
            <a:r>
              <a:rPr lang="en-US" altLang="en-US" b="1" dirty="0" smtClean="0">
                <a:latin typeface="Arial Narrow" pitchFamily="34" charset="0"/>
              </a:rPr>
              <a:t>Program (UROP)</a:t>
            </a:r>
            <a:endParaRPr lang="en-US" altLang="en-US" b="1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altLang="en-US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High-School Students</a:t>
            </a:r>
          </a:p>
          <a:p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      - Boston U. Research </a:t>
            </a:r>
            <a:r>
              <a:rPr lang="en-US" altLang="en-US" b="1" dirty="0">
                <a:latin typeface="Arial Narrow" pitchFamily="34" charset="0"/>
              </a:rPr>
              <a:t>Internships in </a:t>
            </a:r>
            <a:r>
              <a:rPr lang="en-US" altLang="en-US" b="1" dirty="0" smtClean="0">
                <a:latin typeface="Arial Narrow" pitchFamily="34" charset="0"/>
              </a:rPr>
              <a:t>Science and Engineering </a:t>
            </a:r>
          </a:p>
          <a:p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        (RISE) Program</a:t>
            </a:r>
          </a:p>
          <a:p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     - Annual NSF Workshops for High-School students and teachers</a:t>
            </a:r>
          </a:p>
          <a:p>
            <a:endParaRPr lang="en-US" altLang="en-US" b="1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Symposium organized by I. </a:t>
            </a:r>
            <a:r>
              <a:rPr lang="en-US" altLang="en-US" b="1" dirty="0" err="1" smtClean="0">
                <a:latin typeface="Arial Narrow" pitchFamily="34" charset="0"/>
              </a:rPr>
              <a:t>Paschalidis</a:t>
            </a:r>
            <a:r>
              <a:rPr lang="en-US" altLang="en-US" b="1" dirty="0" smtClean="0">
                <a:latin typeface="Arial Narrow" pitchFamily="34" charset="0"/>
              </a:rPr>
              <a:t> at Boston U., October 2014</a:t>
            </a:r>
          </a:p>
          <a:p>
            <a:pPr>
              <a:buFont typeface="Wingdings" pitchFamily="2" charset="2"/>
              <a:buChar char="§"/>
            </a:pPr>
            <a:endParaRPr lang="en-US" altLang="en-US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Plenary/Keynote talks at intl. events</a:t>
            </a:r>
          </a:p>
          <a:p>
            <a:pPr>
              <a:buFont typeface="Wingdings" pitchFamily="2" charset="2"/>
              <a:buChar char="§"/>
            </a:pPr>
            <a:endParaRPr lang="en-US" altLang="en-US" b="1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b="1" dirty="0" smtClean="0">
                <a:latin typeface="Arial Narrow" pitchFamily="34" charset="0"/>
              </a:rPr>
              <a:t> Web-sites with interactive demos of major research results</a:t>
            </a:r>
            <a:endParaRPr lang="en-US" alt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NEXT STEPS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72" name="Text Box 55"/>
          <p:cNvSpPr txBox="1">
            <a:spLocks noChangeArrowheads="1"/>
          </p:cNvSpPr>
          <p:nvPr/>
        </p:nvSpPr>
        <p:spPr bwMode="auto">
          <a:xfrm>
            <a:off x="21304" y="936923"/>
            <a:ext cx="9190336" cy="53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Several applications developed at different levels of maturity </a:t>
            </a:r>
          </a:p>
          <a:p>
            <a:r>
              <a:rPr lang="en-US" altLang="en-US" b="1" dirty="0" smtClean="0">
                <a:latin typeface="Arial Narrow" pitchFamily="34" charset="0"/>
              </a:rPr>
              <a:t>   (one patent pending)</a:t>
            </a:r>
            <a:endParaRPr lang="en-US" altLang="en-US" b="1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altLang="en-US" b="1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“Law of unintended consequences” always at work in Smart Cities</a:t>
            </a:r>
          </a:p>
          <a:p>
            <a:pPr>
              <a:buFont typeface="Wingdings" pitchFamily="2" charset="2"/>
              <a:buChar char="§"/>
            </a:pPr>
            <a:endParaRPr lang="en-US" altLang="en-US" b="1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b="1" dirty="0" smtClean="0">
                <a:latin typeface="Arial Narrow" pitchFamily="34" charset="0"/>
              </a:rPr>
              <a:t> Fundamental Research issues: </a:t>
            </a:r>
            <a:endParaRPr lang="en-US" altLang="en-US" b="1" dirty="0">
              <a:latin typeface="Arial Narrow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en-US" b="1" dirty="0" smtClean="0">
                <a:latin typeface="Arial Narrow" pitchFamily="34" charset="0"/>
              </a:rPr>
              <a:t>	- Interplay of Event-Driven and Time-Driven methods</a:t>
            </a:r>
          </a:p>
          <a:p>
            <a:r>
              <a:rPr lang="en-US" altLang="en-US" b="1" dirty="0">
                <a:latin typeface="Arial Narrow" pitchFamily="34" charset="0"/>
              </a:rPr>
              <a:t>	</a:t>
            </a:r>
            <a:r>
              <a:rPr lang="en-US" altLang="en-US" b="1" dirty="0" smtClean="0">
                <a:latin typeface="Arial Narrow" pitchFamily="34" charset="0"/>
              </a:rPr>
              <a:t>- Anomaly detection for CPS security</a:t>
            </a:r>
          </a:p>
          <a:p>
            <a:r>
              <a:rPr lang="en-US" altLang="en-US" b="1" dirty="0">
                <a:latin typeface="Arial Narrow" pitchFamily="34" charset="0"/>
              </a:rPr>
              <a:t>	</a:t>
            </a:r>
            <a:r>
              <a:rPr lang="en-US" altLang="en-US" b="1" dirty="0" smtClean="0">
                <a:latin typeface="Arial Narrow" pitchFamily="34" charset="0"/>
              </a:rPr>
              <a:t>- Multi-agent dynamic system formulations for Smart City problems</a:t>
            </a:r>
          </a:p>
          <a:p>
            <a:r>
              <a:rPr lang="en-US" altLang="en-US" b="1" dirty="0">
                <a:latin typeface="Arial Narrow" pitchFamily="34" charset="0"/>
              </a:rPr>
              <a:t>	</a:t>
            </a:r>
            <a:r>
              <a:rPr lang="en-US" altLang="en-US" b="1" dirty="0" smtClean="0">
                <a:latin typeface="Arial Narrow" pitchFamily="34" charset="0"/>
              </a:rPr>
              <a:t>- Exploiting data-driven opportunities (due to “big data”)</a:t>
            </a:r>
          </a:p>
          <a:p>
            <a:pPr>
              <a:buFont typeface="Wingdings" pitchFamily="2" charset="2"/>
              <a:buChar char="§"/>
            </a:pPr>
            <a:endParaRPr lang="en-US" altLang="en-US" b="1" dirty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The role of Humans in Cyber-Physical Systems: </a:t>
            </a:r>
          </a:p>
          <a:p>
            <a:r>
              <a:rPr lang="en-US" altLang="en-US" b="1" dirty="0">
                <a:latin typeface="Arial Narrow" pitchFamily="34" charset="0"/>
              </a:rPr>
              <a:t>	</a:t>
            </a:r>
            <a:r>
              <a:rPr lang="en-US" altLang="en-US" b="1" i="1" dirty="0">
                <a:latin typeface="Arial Narrow" pitchFamily="34" charset="0"/>
              </a:rPr>
              <a:t> Is there an “H” </a:t>
            </a:r>
            <a:r>
              <a:rPr lang="en-US" altLang="en-US" b="1" i="1" dirty="0" smtClean="0">
                <a:latin typeface="Arial Narrow" pitchFamily="34" charset="0"/>
              </a:rPr>
              <a:t>(Human</a:t>
            </a:r>
            <a:r>
              <a:rPr lang="en-US" altLang="en-US" b="1" i="1" dirty="0">
                <a:latin typeface="Arial Narrow" pitchFamily="34" charset="0"/>
              </a:rPr>
              <a:t>) or “S” </a:t>
            </a:r>
            <a:r>
              <a:rPr lang="en-US" altLang="en-US" b="1" i="1" dirty="0" smtClean="0">
                <a:latin typeface="Arial Narrow" pitchFamily="34" charset="0"/>
              </a:rPr>
              <a:t>(Social</a:t>
            </a:r>
            <a:r>
              <a:rPr lang="en-US" altLang="en-US" b="1" i="1" dirty="0">
                <a:latin typeface="Arial Narrow" pitchFamily="34" charset="0"/>
              </a:rPr>
              <a:t>) missing in “CPS” </a:t>
            </a:r>
            <a:r>
              <a:rPr lang="en-US" altLang="en-US" b="1" dirty="0">
                <a:latin typeface="Arial Narrow" pitchFamily="34" charset="0"/>
              </a:rPr>
              <a:t>?</a:t>
            </a:r>
            <a:endParaRPr lang="en-US" altLang="en-US" b="1" dirty="0" smtClean="0">
              <a:latin typeface="Arial Narrow" pitchFamily="34" charset="0"/>
            </a:endParaRPr>
          </a:p>
          <a:p>
            <a:endParaRPr lang="en-US" alt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latin typeface="Arial" pitchFamily="34" charset="0"/>
              </a:rPr>
              <a:t>WHAT IS A “SMART </a:t>
            </a:r>
            <a:r>
              <a:rPr lang="en-US" sz="2800" b="1" dirty="0">
                <a:latin typeface="Arial" pitchFamily="34" charset="0"/>
              </a:rPr>
              <a:t>CITY</a:t>
            </a:r>
            <a:r>
              <a:rPr lang="en-US" sz="2800" b="1" dirty="0" smtClean="0">
                <a:latin typeface="Arial" pitchFamily="34" charset="0"/>
              </a:rPr>
              <a:t>” ?</a:t>
            </a:r>
            <a:endParaRPr lang="en-US" sz="2800" b="1" dirty="0"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latin typeface="Arial" pitchFamily="34" charset="0"/>
              </a:rPr>
              <a:t> </a:t>
            </a:r>
            <a:r>
              <a:rPr lang="en-US" sz="1200" i="1">
                <a:latin typeface="Franklin Gothic Medium" pitchFamily="34" charset="0"/>
              </a:rPr>
              <a:t> </a:t>
            </a:r>
            <a:r>
              <a:rPr lang="en-US" sz="1400" i="1"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latin typeface="Franklin Gothic Medium" pitchFamily="34" charset="0"/>
              </a:rPr>
              <a:t>CISE - </a:t>
            </a:r>
            <a:r>
              <a:rPr lang="en-US" sz="1400" i="1"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latin typeface="Franklin Gothic Medium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34" y="695380"/>
            <a:ext cx="4433582" cy="1938992"/>
          </a:xfrm>
          <a:prstGeom prst="rec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“A city well performing in a forward-looking way in [economy, people, governance, mobility, environment, and living] built on the smart combination of endowments and activities of self-decisive, independent and aware citizens.” </a:t>
            </a:r>
            <a:r>
              <a:rPr lang="en-US" sz="2000" dirty="0" smtClean="0">
                <a:latin typeface="Arial Narrow" panose="020B0606020202030204" pitchFamily="34" charset="0"/>
              </a:rPr>
              <a:t>         </a:t>
            </a:r>
            <a:r>
              <a:rPr lang="en-US" sz="1800" i="1" dirty="0" err="1" smtClean="0">
                <a:latin typeface="Arial Narrow" panose="020B0606020202030204" pitchFamily="34" charset="0"/>
              </a:rPr>
              <a:t>Giffinger</a:t>
            </a:r>
            <a:r>
              <a:rPr lang="en-US" sz="1800" i="1" dirty="0">
                <a:latin typeface="Arial Narrow" panose="020B0606020202030204" pitchFamily="34" charset="0"/>
              </a:rPr>
              <a:t>, </a:t>
            </a:r>
            <a:r>
              <a:rPr lang="en-US" sz="1800" i="1" dirty="0" smtClean="0">
                <a:latin typeface="Arial Narrow" panose="020B0606020202030204" pitchFamily="34" charset="0"/>
              </a:rPr>
              <a:t>R., et al, 2007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6193" y="687040"/>
            <a:ext cx="4441971" cy="2554545"/>
          </a:xfrm>
          <a:prstGeom prst="rect">
            <a:avLst/>
          </a:prstGeom>
          <a:solidFill>
            <a:srgbClr val="0000FF"/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Smart Sustainable Cities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use information and communication technologies (ICT</a:t>
            </a:r>
            <a:r>
              <a:rPr lang="en-US" sz="2000" dirty="0">
                <a:latin typeface="Arial Narrow" panose="020B0606020202030204" pitchFamily="34" charset="0"/>
              </a:rPr>
              <a:t>) to be more intelligent and efficient in the use of resources, resulting in cost and energy savings, improved service delivery and quality of life, and reduced environmental footprint--all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supporting innovation and the low-carbon economy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  <a:r>
              <a:rPr lang="en-US" sz="2000" dirty="0" smtClean="0">
                <a:latin typeface="Arial Narrow" panose="020B0606020202030204" pitchFamily="34" charset="0"/>
              </a:rPr>
              <a:t>                               </a:t>
            </a:r>
            <a:r>
              <a:rPr lang="en-US" sz="1800" i="1" dirty="0" smtClean="0">
                <a:latin typeface="Arial Narrow" panose="020B0606020202030204" pitchFamily="34" charset="0"/>
              </a:rPr>
              <a:t>Cohen</a:t>
            </a:r>
            <a:r>
              <a:rPr lang="en-US" sz="1800" i="1" dirty="0">
                <a:latin typeface="Arial Narrow" panose="020B0606020202030204" pitchFamily="34" charset="0"/>
              </a:rPr>
              <a:t>, </a:t>
            </a:r>
            <a:r>
              <a:rPr lang="en-US" sz="1800" i="1" dirty="0" smtClean="0">
                <a:latin typeface="Arial Narrow" panose="020B0606020202030204" pitchFamily="34" charset="0"/>
              </a:rPr>
              <a:t>B., 2014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17" y="2836036"/>
            <a:ext cx="4366470" cy="3477875"/>
          </a:xfrm>
          <a:prstGeom prst="rec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Hitachi's</a:t>
            </a:r>
            <a:r>
              <a:rPr lang="en-US" sz="2000" dirty="0">
                <a:latin typeface="Arial Narrow" panose="020B0606020202030204" pitchFamily="34" charset="0"/>
              </a:rPr>
              <a:t> vision for the Smart Sustainable City seeks to achieve concern for the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global environment and lifestyle safety </a:t>
            </a:r>
            <a:r>
              <a:rPr lang="en-US" sz="2000" dirty="0">
                <a:latin typeface="Arial Narrow" panose="020B0606020202030204" pitchFamily="34" charset="0"/>
              </a:rPr>
              <a:t>and convenience through the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coordination of infrastructure</a:t>
            </a:r>
            <a:r>
              <a:rPr lang="en-US" sz="2000" dirty="0">
                <a:latin typeface="Arial Narrow" panose="020B0606020202030204" pitchFamily="34" charset="0"/>
              </a:rPr>
              <a:t>. Smart Sustainable Cities realized through the coordination of infrastructures consist of two infrastructure layers that support consumers' lifestyles together with the urban management infrastructure that links these together using IT </a:t>
            </a:r>
            <a:r>
              <a:rPr lang="en-US" sz="1200" i="1" dirty="0" smtClean="0">
                <a:latin typeface="Arial Narrow" panose="020B0606020202030204" pitchFamily="34" charset="0"/>
              </a:rPr>
              <a:t>http</a:t>
            </a:r>
            <a:r>
              <a:rPr lang="en-US" sz="1200" i="1" dirty="0">
                <a:latin typeface="Arial Narrow" panose="020B0606020202030204" pitchFamily="34" charset="0"/>
              </a:rPr>
              <a:t>://www.hitachi.com/products/smartcity/vision/concept/overview.html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3277" y="3545099"/>
            <a:ext cx="4572000" cy="2523768"/>
          </a:xfrm>
          <a:prstGeom prst="rect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“We believe a city to be smart when investments in human and social capital and traditional (transport) and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modern (ICT) communication infrastructure </a:t>
            </a:r>
            <a:r>
              <a:rPr lang="en-US" sz="2000" dirty="0">
                <a:latin typeface="Arial Narrow" panose="020B0606020202030204" pitchFamily="34" charset="0"/>
              </a:rPr>
              <a:t>fuel sustainable economic growth and a high quality of life, with a </a:t>
            </a:r>
            <a:r>
              <a:rPr lang="en-US" sz="2000" dirty="0">
                <a:solidFill>
                  <a:schemeClr val="tx2"/>
                </a:solidFill>
                <a:latin typeface="Arial Narrow" panose="020B0606020202030204" pitchFamily="34" charset="0"/>
              </a:rPr>
              <a:t>wise management of natural resources</a:t>
            </a:r>
            <a:r>
              <a:rPr lang="en-US" sz="2000" dirty="0">
                <a:latin typeface="Arial Narrow" panose="020B0606020202030204" pitchFamily="34" charset="0"/>
              </a:rPr>
              <a:t>, through participatory governance.” 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r>
              <a:rPr lang="pt-BR" sz="1800" i="1" dirty="0" smtClean="0">
                <a:latin typeface="Arial Narrow" panose="020B0606020202030204" pitchFamily="34" charset="0"/>
              </a:rPr>
              <a:t>                           Meijer</a:t>
            </a:r>
            <a:r>
              <a:rPr lang="pt-BR" sz="1800" i="1" dirty="0">
                <a:latin typeface="Arial Narrow" panose="020B0606020202030204" pitchFamily="34" charset="0"/>
              </a:rPr>
              <a:t>, </a:t>
            </a:r>
            <a:r>
              <a:rPr lang="pt-BR" sz="1800" i="1" dirty="0" smtClean="0">
                <a:latin typeface="Arial Narrow" panose="020B0606020202030204" pitchFamily="34" charset="0"/>
              </a:rPr>
              <a:t>A., </a:t>
            </a:r>
            <a:r>
              <a:rPr lang="pt-BR" sz="1800" i="1" dirty="0">
                <a:latin typeface="Arial Narrow" panose="020B0606020202030204" pitchFamily="34" charset="0"/>
              </a:rPr>
              <a:t>and </a:t>
            </a:r>
            <a:r>
              <a:rPr lang="pt-BR" sz="1800" i="1" dirty="0" smtClean="0">
                <a:latin typeface="Arial Narrow" panose="020B0606020202030204" pitchFamily="34" charset="0"/>
              </a:rPr>
              <a:t>Bolivar, M.P.R., 2014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0" y="0"/>
            <a:ext cx="9144000" cy="962526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t>SCOPE</a:t>
            </a:r>
            <a:r>
              <a:rPr lang="en-US" altLang="zh-CN" b="1" dirty="0" smtClean="0">
                <a:latin typeface="Arial" pitchFamily="34" charset="0"/>
                <a:ea typeface="宋体" pitchFamily="2" charset="-122"/>
              </a:rPr>
              <a:t>: 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t>S</a:t>
            </a:r>
            <a:r>
              <a:rPr lang="en-US" altLang="zh-CN" b="1" dirty="0" smtClean="0">
                <a:latin typeface="Arial" pitchFamily="34" charset="0"/>
                <a:ea typeface="宋体" pitchFamily="2" charset="-122"/>
              </a:rPr>
              <a:t>mart-city 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t>C</a:t>
            </a:r>
            <a:r>
              <a:rPr lang="en-US" altLang="zh-CN" b="1" dirty="0" smtClean="0">
                <a:latin typeface="Arial" pitchFamily="34" charset="0"/>
                <a:ea typeface="宋体" pitchFamily="2" charset="-122"/>
              </a:rPr>
              <a:t>loud-based 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t>O</a:t>
            </a:r>
            <a:r>
              <a:rPr lang="en-US" altLang="zh-CN" b="1" dirty="0" smtClean="0">
                <a:latin typeface="Arial" pitchFamily="34" charset="0"/>
                <a:ea typeface="宋体" pitchFamily="2" charset="-122"/>
              </a:rPr>
              <a:t>pen 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t>P</a:t>
            </a:r>
            <a:r>
              <a:rPr lang="en-US" altLang="zh-CN" b="1" dirty="0" smtClean="0">
                <a:latin typeface="Arial" pitchFamily="34" charset="0"/>
                <a:ea typeface="宋体" pitchFamily="2" charset="-122"/>
              </a:rPr>
              <a:t>latform and 	      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t>E</a:t>
            </a:r>
            <a:r>
              <a:rPr lang="en-US" altLang="zh-CN" b="1" dirty="0" smtClean="0">
                <a:latin typeface="Arial" pitchFamily="34" charset="0"/>
                <a:ea typeface="宋体" pitchFamily="2" charset="-122"/>
              </a:rPr>
              <a:t>cosystem (Mass + NSF + Corp. Partners)</a:t>
            </a:r>
            <a:endParaRPr lang="en-US" altLang="zh-CN" b="1" dirty="0">
              <a:ea typeface="宋体" pitchFamily="2" charset="-122"/>
            </a:endParaRPr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>
                <a:latin typeface="Arial" pitchFamily="34" charset="0"/>
              </a:rPr>
              <a:t> </a:t>
            </a:r>
            <a:r>
              <a:rPr lang="en-US" alt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alt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altLang="en-US" sz="1400" i="1"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alt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pic>
        <p:nvPicPr>
          <p:cNvPr id="451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68" y="1033349"/>
            <a:ext cx="7143082" cy="537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735867" y="3920947"/>
            <a:ext cx="1338682" cy="921715"/>
          </a:xfrm>
          <a:prstGeom prst="rect">
            <a:avLst/>
          </a:prstGeom>
          <a:noFill/>
          <a:ln w="57150" cap="flat" cmpd="sng" algn="ctr">
            <a:solidFill>
              <a:srgbClr val="D30B2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984778" y="2551785"/>
            <a:ext cx="1595933" cy="921715"/>
          </a:xfrm>
          <a:prstGeom prst="rect">
            <a:avLst/>
          </a:prstGeom>
          <a:noFill/>
          <a:ln w="57150" cap="flat" cmpd="sng" algn="ctr">
            <a:solidFill>
              <a:srgbClr val="D30B2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977462" y="1148487"/>
            <a:ext cx="1595933" cy="999744"/>
          </a:xfrm>
          <a:prstGeom prst="rect">
            <a:avLst/>
          </a:prstGeom>
          <a:noFill/>
          <a:ln w="57150" cap="flat" cmpd="sng" algn="ctr">
            <a:solidFill>
              <a:srgbClr val="D30B2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184" y="1551445"/>
            <a:ext cx="13789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Arial Narrow" panose="020B0606020202030204" pitchFamily="34" charset="0"/>
              </a:rPr>
              <a:t>NEW </a:t>
            </a:r>
          </a:p>
          <a:p>
            <a:r>
              <a:rPr lang="en-US" b="1" i="1" dirty="0" smtClean="0">
                <a:latin typeface="Arial Narrow" panose="020B0606020202030204" pitchFamily="34" charset="0"/>
              </a:rPr>
              <a:t>PROJECT</a:t>
            </a:r>
          </a:p>
          <a:p>
            <a:r>
              <a:rPr lang="en-US" b="1" i="1" dirty="0" smtClean="0">
                <a:latin typeface="Arial Narrow" panose="020B0606020202030204" pitchFamily="34" charset="0"/>
              </a:rPr>
              <a:t>AS OF</a:t>
            </a:r>
          </a:p>
          <a:p>
            <a:r>
              <a:rPr lang="en-US" b="1" i="1" dirty="0" smtClean="0">
                <a:latin typeface="Arial Narrow" panose="020B0606020202030204" pitchFamily="34" charset="0"/>
              </a:rPr>
              <a:t>8/1/2014</a:t>
            </a:r>
            <a:endParaRPr lang="en-US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RESEARCH TASKS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820" y="1036320"/>
            <a:ext cx="5825634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1.  SENSING AND DATA ACQUISITION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latin typeface="Arial Narrow" pitchFamily="34" charset="0"/>
              </a:rPr>
              <a:t>Energy Harvesting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 Narrow" pitchFamily="34" charset="0"/>
              </a:rPr>
              <a:t>Dynamic Voltage Scheduling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 Narrow" pitchFamily="34" charset="0"/>
              </a:rPr>
              <a:t>Static and Dynamic (mobile) Data Collection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 Narrow" pitchFamily="34" charset="0"/>
              </a:rPr>
              <a:t>Trustworthiness of Sensing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 Narrow" pitchFamily="34" charset="0"/>
              </a:rPr>
              <a:t>CPS Security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820" y="3912344"/>
            <a:ext cx="6774611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2.  DECISION SUPPORT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latin typeface="Arial Narrow" pitchFamily="34" charset="0"/>
              </a:rPr>
              <a:t>Dynamic Resource Allocation and Optimization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 Narrow" pitchFamily="34" charset="0"/>
              </a:rPr>
              <a:t>Event-Driven Control, Communication, Optimization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 Narrow" pitchFamily="34" charset="0"/>
              </a:rPr>
              <a:t>Constrained  Flow Network Design and Analysis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Arial Narrow" pitchFamily="34" charset="0"/>
              </a:rPr>
              <a:t>Software-defined Networks for CPS Applications</a:t>
            </a:r>
          </a:p>
        </p:txBody>
      </p:sp>
    </p:spTree>
    <p:extLst>
      <p:ext uri="{BB962C8B-B14F-4D97-AF65-F5344CB8AC3E}">
        <p14:creationId xmlns:p14="http://schemas.microsoft.com/office/powerpoint/2010/main" val="7782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813732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TECHNICAL APPROACH HIGHLIGHTS: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MS Sans Serif" charset="0"/>
              </a:rPr>
              <a:t>			</a:t>
            </a:r>
            <a:r>
              <a:rPr lang="en-US" sz="2800" b="1" i="1" dirty="0" smtClean="0">
                <a:solidFill>
                  <a:schemeClr val="tx2"/>
                </a:solidFill>
                <a:latin typeface="MS Sans Serif" charset="0"/>
              </a:rPr>
              <a:t>TRUSTWORTHY SENSING</a:t>
            </a:r>
            <a:r>
              <a:rPr lang="en-US" sz="2800" b="1" dirty="0" smtClean="0">
                <a:solidFill>
                  <a:schemeClr val="tx2"/>
                </a:solidFill>
                <a:latin typeface="MS Sans Serif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699" y="822121"/>
            <a:ext cx="9071568" cy="5209564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40" tIns="45720" rIns="91440" bIns="45720" rtlCol="0">
            <a:noAutofit/>
          </a:bodyPr>
          <a:lstStyle/>
          <a:p>
            <a:pPr marL="344488" indent="-344488" eaLnBrk="1" fontAlgn="auto" hangingPunct="1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Developed a probabilistic method based on </a:t>
            </a:r>
            <a:r>
              <a:rPr lang="en-US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Particle Filtering</a:t>
            </a:r>
            <a:r>
              <a:rPr lang="en-US" dirty="0" smtClean="0">
                <a:latin typeface="Arial Narrow" panose="020B0606020202030204" pitchFamily="34" charset="0"/>
              </a:rPr>
              <a:t> that quantifies uncertainty in sensing and sensor data interpretation</a:t>
            </a:r>
          </a:p>
          <a:p>
            <a:pPr marL="344488" indent="-344488" eaLnBrk="1" fontAlgn="auto" hangingPunct="1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Continuously update probability distribution of prediction result, using new sensing data obtained online</a:t>
            </a:r>
          </a:p>
          <a:p>
            <a:pPr marL="344488" indent="-344488" eaLnBrk="1" fontAlgn="auto" hangingPunct="1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Provides numerical solution using Bayesian inference framework</a:t>
            </a:r>
          </a:p>
          <a:p>
            <a:pPr marL="344488" lvl="1" indent="-344488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Combines </a:t>
            </a:r>
            <a:r>
              <a:rPr lang="en-US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physical </a:t>
            </a:r>
            <a:r>
              <a:rPr lang="en-US" i="1" dirty="0">
                <a:solidFill>
                  <a:schemeClr val="tx2"/>
                </a:solidFill>
                <a:latin typeface="Arial Narrow" panose="020B0606020202030204" pitchFamily="34" charset="0"/>
              </a:rPr>
              <a:t>knowledge </a:t>
            </a:r>
            <a:r>
              <a:rPr lang="en-US" dirty="0">
                <a:latin typeface="Arial Narrow" panose="020B0606020202030204" pitchFamily="34" charset="0"/>
              </a:rPr>
              <a:t>and</a:t>
            </a:r>
            <a:r>
              <a:rPr lang="en-US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Arial Narrow" panose="020B0606020202030204" pitchFamily="34" charset="0"/>
              </a:rPr>
              <a:t>measurement </a:t>
            </a:r>
            <a:r>
              <a:rPr lang="en-US" i="1" dirty="0">
                <a:latin typeface="Arial Narrow" panose="020B0606020202030204" pitchFamily="34" charset="0"/>
              </a:rPr>
              <a:t>data</a:t>
            </a:r>
            <a:r>
              <a:rPr lang="en-US" dirty="0">
                <a:latin typeface="Arial Narrow" panose="020B0606020202030204" pitchFamily="34" charset="0"/>
              </a:rPr>
              <a:t> to improve </a:t>
            </a:r>
            <a:r>
              <a:rPr lang="en-US" dirty="0" smtClean="0">
                <a:latin typeface="Arial Narrow" panose="020B0606020202030204" pitchFamily="34" charset="0"/>
              </a:rPr>
              <a:t>sensing </a:t>
            </a:r>
            <a:r>
              <a:rPr lang="en-US" dirty="0">
                <a:latin typeface="Arial Narrow" panose="020B0606020202030204" pitchFamily="34" charset="0"/>
              </a:rPr>
              <a:t>precision and reliability, for applications </a:t>
            </a:r>
            <a:r>
              <a:rPr lang="en-US" dirty="0" smtClean="0">
                <a:latin typeface="Arial Narrow" panose="020B0606020202030204" pitchFamily="34" charset="0"/>
              </a:rPr>
              <a:t>in trend prediction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3920" y="3556932"/>
            <a:ext cx="8881346" cy="2930388"/>
            <a:chOff x="213920" y="3556932"/>
            <a:chExt cx="8881346" cy="2930388"/>
          </a:xfrm>
        </p:grpSpPr>
        <p:sp>
          <p:nvSpPr>
            <p:cNvPr id="3" name="Rectangle 2"/>
            <p:cNvSpPr/>
            <p:nvPr/>
          </p:nvSpPr>
          <p:spPr>
            <a:xfrm>
              <a:off x="213920" y="3994906"/>
              <a:ext cx="4534250" cy="164660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600"/>
                </a:spcBef>
              </a:pPr>
              <a:r>
                <a:rPr lang="en-US" b="1" dirty="0" smtClean="0">
                  <a:latin typeface="Arial Narrow" panose="020B0606020202030204" pitchFamily="34" charset="0"/>
                  <a:ea typeface="SimSun" pitchFamily="2" charset="-122"/>
                </a:rPr>
                <a:t>APPLICATIONS</a:t>
              </a:r>
              <a:r>
                <a:rPr lang="en-US" dirty="0" smtClean="0">
                  <a:latin typeface="Arial Narrow" panose="020B0606020202030204" pitchFamily="34" charset="0"/>
                  <a:ea typeface="SimSun" pitchFamily="2" charset="-122"/>
                </a:rPr>
                <a:t>: </a:t>
              </a:r>
            </a:p>
            <a:p>
              <a:pPr eaLnBrk="1" hangingPunct="1">
                <a:spcBef>
                  <a:spcPts val="600"/>
                </a:spcBef>
              </a:pPr>
              <a:r>
                <a:rPr lang="en-US" i="1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SimSun" pitchFamily="2" charset="-122"/>
                </a:rPr>
                <a:t>Occupancy </a:t>
              </a:r>
              <a:r>
                <a:rPr lang="en-US" i="1" dirty="0">
                  <a:solidFill>
                    <a:schemeClr val="tx2"/>
                  </a:solidFill>
                  <a:latin typeface="Arial Narrow" panose="020B0606020202030204" pitchFamily="34" charset="0"/>
                  <a:ea typeface="SimSun" pitchFamily="2" charset="-122"/>
                </a:rPr>
                <a:t>prediction</a:t>
              </a:r>
              <a:r>
                <a:rPr lang="en-US" dirty="0">
                  <a:latin typeface="Arial Narrow" panose="020B0606020202030204" pitchFamily="34" charset="0"/>
                  <a:ea typeface="SimSun" pitchFamily="2" charset="-122"/>
                </a:rPr>
                <a:t> and associated </a:t>
              </a:r>
              <a:r>
                <a:rPr lang="en-US" i="1" dirty="0">
                  <a:solidFill>
                    <a:schemeClr val="tx2"/>
                  </a:solidFill>
                  <a:latin typeface="Arial Narrow" panose="020B0606020202030204" pitchFamily="34" charset="0"/>
                  <a:ea typeface="SimSun" pitchFamily="2" charset="-122"/>
                </a:rPr>
                <a:t>HVAC control </a:t>
              </a:r>
              <a:r>
                <a:rPr lang="en-US" dirty="0">
                  <a:latin typeface="Arial Narrow" panose="020B0606020202030204" pitchFamily="34" charset="0"/>
                  <a:ea typeface="SimSun" pitchFamily="2" charset="-122"/>
                </a:rPr>
                <a:t>in energy-smart buildings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874003" y="3556932"/>
              <a:ext cx="4221263" cy="2930388"/>
              <a:chOff x="7140397" y="9985375"/>
              <a:chExt cx="5913616" cy="4706938"/>
            </a:xfrm>
          </p:grpSpPr>
          <p:pic>
            <p:nvPicPr>
              <p:cNvPr id="8" name="Picture 40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74998"/>
              <a:stretch>
                <a:fillRect/>
              </a:stretch>
            </p:blipFill>
            <p:spPr bwMode="auto">
              <a:xfrm>
                <a:off x="7140397" y="10003698"/>
                <a:ext cx="1998663" cy="4662488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</p:pic>
          <p:pic>
            <p:nvPicPr>
              <p:cNvPr id="9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05913" y="9985375"/>
                <a:ext cx="3848100" cy="47069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</p:pic>
        </p:grpSp>
      </p:grpSp>
      <p:sp>
        <p:nvSpPr>
          <p:cNvPr id="7" name="Rectangle 6"/>
          <p:cNvSpPr/>
          <p:nvPr/>
        </p:nvSpPr>
        <p:spPr>
          <a:xfrm>
            <a:off x="174702" y="5782616"/>
            <a:ext cx="4535784" cy="7386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B. Ai, R. Gao, and Z. Fan, “Occupancy estimation for smart building by an auto-regressive Hidden Markov Model”, </a:t>
            </a:r>
            <a:r>
              <a:rPr lang="en-US" sz="1400" i="1" dirty="0">
                <a:latin typeface="Arial Narrow" panose="020B0606020202030204" pitchFamily="34" charset="0"/>
              </a:rPr>
              <a:t>American Control Conference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dirty="0" smtClean="0">
                <a:latin typeface="Arial Narrow" panose="020B0606020202030204" pitchFamily="34" charset="0"/>
              </a:rPr>
              <a:t>2014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9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813732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TECHNICAL APPROACH HIGHLIGHTS: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MS Sans Serif" charset="0"/>
              </a:rPr>
              <a:t>	</a:t>
            </a:r>
            <a:r>
              <a:rPr lang="en-US" sz="2800" b="1" i="1" dirty="0" smtClean="0">
                <a:solidFill>
                  <a:schemeClr val="tx2"/>
                </a:solidFill>
                <a:latin typeface="MS Sans Serif" charset="0"/>
              </a:rPr>
              <a:t>ANOMALY DETECTION FOR CPS SECURITY</a:t>
            </a:r>
            <a:r>
              <a:rPr lang="en-US" sz="2800" b="1" dirty="0" smtClean="0">
                <a:solidFill>
                  <a:schemeClr val="tx2"/>
                </a:solidFill>
                <a:latin typeface="MS Sans Serif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" name="TextBox 147"/>
          <p:cNvSpPr txBox="1">
            <a:spLocks noChangeArrowheads="1"/>
          </p:cNvSpPr>
          <p:nvPr/>
        </p:nvSpPr>
        <p:spPr bwMode="auto">
          <a:xfrm>
            <a:off x="85550" y="884241"/>
            <a:ext cx="90584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zh-CN" altLang="en-US" dirty="0">
                <a:latin typeface="Arial Narrow" panose="020B0606020202030204" pitchFamily="34" charset="0"/>
                <a:ea typeface="SimSun" pitchFamily="2" charset="-122"/>
              </a:rPr>
              <a:t>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Approach suited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to detect </a:t>
            </a:r>
            <a:r>
              <a:rPr lang="en-US" altLang="zh-CN" i="1" dirty="0">
                <a:solidFill>
                  <a:schemeClr val="tx2"/>
                </a:solidFill>
                <a:latin typeface="Arial Narrow" panose="020B0606020202030204" pitchFamily="34" charset="0"/>
                <a:ea typeface="SimSun" pitchFamily="2" charset="-122"/>
              </a:rPr>
              <a:t>novel </a:t>
            </a:r>
            <a:r>
              <a:rPr lang="en-US" altLang="zh-CN" i="1" dirty="0" smtClean="0">
                <a:solidFill>
                  <a:schemeClr val="tx2"/>
                </a:solidFill>
                <a:latin typeface="Arial Narrow" panose="020B0606020202030204" pitchFamily="34" charset="0"/>
                <a:ea typeface="SimSun" pitchFamily="2" charset="-122"/>
              </a:rPr>
              <a:t>anomalies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vs. signature-based methods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 Observe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“data traffic” and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detect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instances that are “different” from the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past </a:t>
            </a:r>
            <a:endParaRPr lang="en-US" altLang="zh-CN" dirty="0">
              <a:latin typeface="Arial Narrow" panose="020B0606020202030204" pitchFamily="34" charset="0"/>
              <a:ea typeface="SimSun" pitchFamily="2" charset="-122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 Developed a series of complementary approaches: </a:t>
            </a:r>
            <a:endParaRPr lang="en-US" altLang="zh-CN" dirty="0" smtClean="0">
              <a:latin typeface="Arial Narrow" panose="020B0606020202030204" pitchFamily="34" charset="0"/>
              <a:ea typeface="SimSun" pitchFamily="2" charset="-122"/>
            </a:endParaRPr>
          </a:p>
          <a:p>
            <a:pPr eaLnBrk="1" hangingPunct="1"/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       	</a:t>
            </a:r>
            <a:r>
              <a:rPr lang="en-US" altLang="zh-CN" i="1" dirty="0" smtClean="0">
                <a:latin typeface="Arial Narrow" panose="020B0606020202030204" pitchFamily="34" charset="0"/>
                <a:ea typeface="SimSun" pitchFamily="2" charset="-122"/>
              </a:rPr>
              <a:t>statistical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, </a:t>
            </a:r>
            <a:r>
              <a:rPr lang="en-US" altLang="zh-CN" i="1" dirty="0">
                <a:latin typeface="Arial Narrow" panose="020B0606020202030204" pitchFamily="34" charset="0"/>
                <a:ea typeface="SimSun" pitchFamily="2" charset="-122"/>
              </a:rPr>
              <a:t>machine-learning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 (SVM), </a:t>
            </a:r>
            <a:endParaRPr lang="en-US" altLang="zh-CN" dirty="0" smtClean="0">
              <a:latin typeface="Arial Narrow" panose="020B0606020202030204" pitchFamily="34" charset="0"/>
              <a:ea typeface="SimSun" pitchFamily="2" charset="-122"/>
            </a:endParaRPr>
          </a:p>
          <a:p>
            <a:pPr eaLnBrk="1" hangingPunct="1"/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	</a:t>
            </a:r>
            <a:r>
              <a:rPr lang="en-US" altLang="zh-CN" i="1" dirty="0" smtClean="0">
                <a:latin typeface="Arial Narrow" panose="020B0606020202030204" pitchFamily="34" charset="0"/>
                <a:ea typeface="SimSun" pitchFamily="2" charset="-122"/>
              </a:rPr>
              <a:t>classification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(Adaptive Resonance Theory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)</a:t>
            </a:r>
            <a:endParaRPr lang="en-US" altLang="zh-CN" dirty="0">
              <a:latin typeface="Arial Narrow" panose="020B0606020202030204" pitchFamily="34" charset="0"/>
              <a:ea typeface="SimSun" pitchFamily="2" charset="-122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b="1" dirty="0">
                <a:latin typeface="Arial Narrow" panose="020B0606020202030204" pitchFamily="34" charset="0"/>
                <a:ea typeface="SimSun" pitchFamily="2" charset="-122"/>
              </a:rPr>
              <a:t>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Developed new statistical methods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for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time-varying network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behavior</a:t>
            </a:r>
            <a:endParaRPr lang="en-US" altLang="zh-CN" b="1" dirty="0">
              <a:latin typeface="Arial Narrow" panose="020B0606020202030204" pitchFamily="34" charset="0"/>
              <a:ea typeface="SimSun" pitchFamily="2" charset="-122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 Validated using real and synthetic anomalies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21" y="3561897"/>
            <a:ext cx="6227106" cy="230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4911" y="6003094"/>
            <a:ext cx="8999727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Wang, J., </a:t>
            </a:r>
            <a:r>
              <a:rPr lang="en-US" sz="1400" dirty="0" err="1">
                <a:latin typeface="Arial Narrow" panose="020B0606020202030204" pitchFamily="34" charset="0"/>
              </a:rPr>
              <a:t>Rossell</a:t>
            </a:r>
            <a:r>
              <a:rPr lang="en-US" sz="1400" dirty="0">
                <a:latin typeface="Arial Narrow" panose="020B0606020202030204" pitchFamily="34" charset="0"/>
              </a:rPr>
              <a:t>, D., Cassandras, C.G., and </a:t>
            </a:r>
            <a:r>
              <a:rPr lang="en-US" sz="1400" dirty="0" err="1">
                <a:latin typeface="Arial Narrow" panose="020B0606020202030204" pitchFamily="34" charset="0"/>
              </a:rPr>
              <a:t>Paschalidis</a:t>
            </a:r>
            <a:r>
              <a:rPr lang="en-US" sz="1400" dirty="0">
                <a:latin typeface="Arial Narrow" panose="020B0606020202030204" pitchFamily="34" charset="0"/>
              </a:rPr>
              <a:t>, I. Ch., “Network Anomaly Detection: A Survey and Comparative Analysis of Stochastic and Deterministic Methods”, </a:t>
            </a:r>
            <a:r>
              <a:rPr lang="en-US" sz="1400" i="1" dirty="0">
                <a:latin typeface="Arial Narrow" panose="020B0606020202030204" pitchFamily="34" charset="0"/>
              </a:rPr>
              <a:t>Proc. of 52nd IEEE Conf. Decision and </a:t>
            </a:r>
            <a:r>
              <a:rPr lang="en-US" sz="1400" i="1" dirty="0" smtClean="0">
                <a:latin typeface="Arial Narrow" panose="020B0606020202030204" pitchFamily="34" charset="0"/>
              </a:rPr>
              <a:t>Control</a:t>
            </a:r>
            <a:r>
              <a:rPr lang="en-US" sz="1400" dirty="0" smtClean="0">
                <a:latin typeface="Arial Narrow" panose="020B0606020202030204" pitchFamily="34" charset="0"/>
              </a:rPr>
              <a:t>, 2013</a:t>
            </a:r>
            <a:r>
              <a:rPr lang="en-US" sz="14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24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813732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TECHNICAL APPROACH HIGHLIGHTS: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MS Sans Serif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MS Sans Serif" charset="0"/>
              </a:rPr>
              <a:t>       </a:t>
            </a:r>
            <a:r>
              <a:rPr lang="en-US" sz="2800" b="1" i="1" dirty="0" smtClean="0">
                <a:solidFill>
                  <a:schemeClr val="tx2"/>
                </a:solidFill>
                <a:latin typeface="MS Sans Serif" charset="0"/>
              </a:rPr>
              <a:t>SAFETY AND SECURITY VERIFICATION OF CPS</a:t>
            </a:r>
            <a:r>
              <a:rPr lang="en-US" sz="2800" b="1" dirty="0" smtClean="0">
                <a:solidFill>
                  <a:schemeClr val="tx2"/>
                </a:solidFill>
                <a:latin typeface="MS Sans Serif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" name="TextBox 147"/>
          <p:cNvSpPr txBox="1">
            <a:spLocks noChangeArrowheads="1"/>
          </p:cNvSpPr>
          <p:nvPr/>
        </p:nvSpPr>
        <p:spPr bwMode="auto">
          <a:xfrm>
            <a:off x="85550" y="917797"/>
            <a:ext cx="90584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27013" indent="-227013" eaLnBrk="1" hangingPunct="1">
              <a:buFont typeface="Wingdings" pitchFamily="2" charset="2"/>
              <a:buChar char="§"/>
            </a:pP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Methodology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and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tools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for specifying and modeling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CPS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such that existing formal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verification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techniques can be transparently used to analyze critical requirements and properties </a:t>
            </a:r>
            <a:r>
              <a:rPr lang="en-US" altLang="zh-CN" dirty="0">
                <a:solidFill>
                  <a:schemeClr val="tx2"/>
                </a:solidFill>
                <a:latin typeface="Arial Narrow" panose="020B0606020202030204" pitchFamily="34" charset="0"/>
                <a:ea typeface="SimSun" pitchFamily="2" charset="-122"/>
              </a:rPr>
              <a:t>prior to system </a:t>
            </a:r>
            <a:r>
              <a:rPr lang="en-US" altLang="zh-CN" dirty="0" smtClean="0">
                <a:solidFill>
                  <a:schemeClr val="tx2"/>
                </a:solidFill>
                <a:latin typeface="Arial Narrow" panose="020B0606020202030204" pitchFamily="34" charset="0"/>
                <a:ea typeface="SimSun" pitchFamily="2" charset="-122"/>
              </a:rPr>
              <a:t>implementation</a:t>
            </a:r>
          </a:p>
          <a:p>
            <a:pPr marL="227013" indent="-227013" eaLnBrk="1" hangingPunct="1">
              <a:buFont typeface="Wingdings" pitchFamily="2" charset="2"/>
              <a:buChar char="§"/>
            </a:pP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 D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eveloped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a typing theory for “constrained-flow networks” – an abstraction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for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many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CPS whose organization can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be represented by a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network</a:t>
            </a:r>
            <a:endParaRPr lang="en-US" altLang="zh-CN" dirty="0">
              <a:latin typeface="Arial Narrow" panose="020B0606020202030204" pitchFamily="34" charset="0"/>
              <a:ea typeface="SimSun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3116" y="2941488"/>
            <a:ext cx="8815869" cy="3477489"/>
            <a:chOff x="212782" y="2941488"/>
            <a:chExt cx="8815869" cy="34774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108" y="2941488"/>
              <a:ext cx="4691543" cy="3477489"/>
            </a:xfrm>
            <a:prstGeom prst="rect">
              <a:avLst/>
            </a:prstGeom>
          </p:spPr>
        </p:pic>
        <p:sp>
          <p:nvSpPr>
            <p:cNvPr id="7" name="TextBox 147"/>
            <p:cNvSpPr txBox="1">
              <a:spLocks noChangeArrowheads="1"/>
            </p:cNvSpPr>
            <p:nvPr/>
          </p:nvSpPr>
          <p:spPr bwMode="auto">
            <a:xfrm>
              <a:off x="212782" y="3261161"/>
              <a:ext cx="4006879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zh-CN" dirty="0" smtClean="0">
                  <a:latin typeface="Arial Narrow" panose="020B0606020202030204" pitchFamily="34" charset="0"/>
                  <a:ea typeface="SimSun" pitchFamily="2" charset="-122"/>
                </a:rPr>
                <a:t>VERIFICARE allows </a:t>
              </a:r>
              <a:r>
                <a:rPr lang="en-US" altLang="zh-CN" dirty="0">
                  <a:latin typeface="Arial Narrow" panose="020B0606020202030204" pitchFamily="34" charset="0"/>
                  <a:ea typeface="SimSun" pitchFamily="2" charset="-122"/>
                </a:rPr>
                <a:t>for the certification of </a:t>
              </a:r>
              <a:r>
                <a:rPr lang="en-US" altLang="zh-CN" dirty="0">
                  <a:solidFill>
                    <a:schemeClr val="tx2"/>
                  </a:solidFill>
                  <a:latin typeface="Arial Narrow" panose="020B0606020202030204" pitchFamily="34" charset="0"/>
                  <a:ea typeface="SimSun" pitchFamily="2" charset="-122"/>
                </a:rPr>
                <a:t>Software-Defined </a:t>
              </a:r>
              <a:r>
                <a:rPr lang="en-US" altLang="zh-CN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SimSun" pitchFamily="2" charset="-122"/>
                </a:rPr>
                <a:t>Network</a:t>
              </a:r>
              <a:r>
                <a:rPr lang="en-US" altLang="zh-CN" dirty="0" smtClean="0">
                  <a:latin typeface="Arial Narrow" panose="020B0606020202030204" pitchFamily="34" charset="0"/>
                  <a:ea typeface="SimSun" pitchFamily="2" charset="-122"/>
                </a:rPr>
                <a:t> </a:t>
              </a:r>
              <a:r>
                <a:rPr lang="en-US" altLang="zh-CN" dirty="0">
                  <a:latin typeface="Arial Narrow" panose="020B0606020202030204" pitchFamily="34" charset="0"/>
                  <a:ea typeface="SimSun" pitchFamily="2" charset="-122"/>
                </a:rPr>
                <a:t>(</a:t>
              </a:r>
              <a:r>
                <a:rPr lang="en-US" altLang="zh-CN" dirty="0" smtClean="0">
                  <a:latin typeface="Arial Narrow" panose="020B0606020202030204" pitchFamily="34" charset="0"/>
                  <a:ea typeface="SimSun" pitchFamily="2" charset="-122"/>
                </a:rPr>
                <a:t>SDN) </a:t>
              </a:r>
              <a:r>
                <a:rPr lang="en-US" altLang="zh-CN" dirty="0">
                  <a:latin typeface="Arial Narrow" panose="020B0606020202030204" pitchFamily="34" charset="0"/>
                  <a:ea typeface="SimSun" pitchFamily="2" charset="-122"/>
                </a:rPr>
                <a:t>code against safety properties to be enforced for the CPS infrastructure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8772" y="5540155"/>
            <a:ext cx="4259946" cy="95410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R. </a:t>
            </a:r>
            <a:r>
              <a:rPr lang="en-US" sz="1400" dirty="0" err="1" smtClean="0">
                <a:latin typeface="Arial Narrow" panose="020B0606020202030204" pitchFamily="34" charset="0"/>
              </a:rPr>
              <a:t>Skowyra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dirty="0" smtClean="0">
                <a:latin typeface="Arial Narrow" panose="020B0606020202030204" pitchFamily="34" charset="0"/>
              </a:rPr>
              <a:t>A. </a:t>
            </a:r>
            <a:r>
              <a:rPr lang="en-US" sz="1400" dirty="0" err="1">
                <a:latin typeface="Arial Narrow" panose="020B0606020202030204" pitchFamily="34" charset="0"/>
              </a:rPr>
              <a:t>Lapets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dirty="0" smtClean="0">
                <a:latin typeface="Arial Narrow" panose="020B0606020202030204" pitchFamily="34" charset="0"/>
              </a:rPr>
              <a:t>A. </a:t>
            </a:r>
            <a:r>
              <a:rPr lang="en-US" sz="1400" dirty="0">
                <a:latin typeface="Arial Narrow" panose="020B0606020202030204" pitchFamily="34" charset="0"/>
              </a:rPr>
              <a:t>Bestavros, and </a:t>
            </a:r>
            <a:r>
              <a:rPr lang="en-US" sz="1400" dirty="0" smtClean="0">
                <a:latin typeface="Arial Narrow" panose="020B0606020202030204" pitchFamily="34" charset="0"/>
              </a:rPr>
              <a:t>A. Kfoury. Verifiably-Safe </a:t>
            </a:r>
            <a:r>
              <a:rPr lang="en-US" sz="1400" dirty="0">
                <a:latin typeface="Arial Narrow" panose="020B0606020202030204" pitchFamily="34" charset="0"/>
              </a:rPr>
              <a:t>Software-Defined Networks for CPS. </a:t>
            </a:r>
            <a:r>
              <a:rPr lang="en-US" sz="1400" i="1" dirty="0" smtClean="0">
                <a:latin typeface="Arial Narrow" panose="020B0606020202030204" pitchFamily="34" charset="0"/>
              </a:rPr>
              <a:t>Proc. </a:t>
            </a:r>
            <a:r>
              <a:rPr lang="en-US" sz="1400" i="1" dirty="0">
                <a:latin typeface="Arial Narrow" panose="020B0606020202030204" pitchFamily="34" charset="0"/>
              </a:rPr>
              <a:t>of HiCoNS'13: The ACM International Conference on High </a:t>
            </a:r>
            <a:r>
              <a:rPr lang="en-US" sz="1400" i="1" dirty="0" smtClean="0">
                <a:latin typeface="Arial Narrow" panose="020B0606020202030204" pitchFamily="34" charset="0"/>
              </a:rPr>
              <a:t>Confidence Networked </a:t>
            </a:r>
            <a:r>
              <a:rPr lang="en-US" sz="1400" i="1" dirty="0">
                <a:latin typeface="Arial Narrow" panose="020B0606020202030204" pitchFamily="34" charset="0"/>
              </a:rPr>
              <a:t>Systems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dirty="0" smtClean="0">
                <a:latin typeface="Arial Narrow" panose="020B0606020202030204" pitchFamily="34" charset="0"/>
              </a:rPr>
              <a:t>2013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813732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TECHNICAL APPROACH HIGHLIGHTS: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chemeClr val="tx2"/>
                </a:solidFill>
                <a:latin typeface="MS Sans Serif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MS Sans Serif" charset="0"/>
              </a:rPr>
              <a:t>       </a:t>
            </a:r>
            <a:r>
              <a:rPr lang="en-US" sz="2800" b="1" i="1" dirty="0" smtClean="0">
                <a:solidFill>
                  <a:schemeClr val="tx2"/>
                </a:solidFill>
                <a:latin typeface="MS Sans Serif" charset="0"/>
              </a:rPr>
              <a:t>DYNAMIC RESOURCE ALLOCATION IN CPS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10" name="TextBox 147"/>
          <p:cNvSpPr txBox="1">
            <a:spLocks noChangeArrowheads="1"/>
          </p:cNvSpPr>
          <p:nvPr/>
        </p:nvSpPr>
        <p:spPr bwMode="auto">
          <a:xfrm>
            <a:off x="85550" y="917797"/>
            <a:ext cx="90584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27013" indent="-227013" eaLnBrk="1" hangingPunct="1">
              <a:buFont typeface="Wingdings" pitchFamily="2" charset="2"/>
              <a:buChar char="§"/>
            </a:pP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D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eveloped optimization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framework capturing CPS dynamics modeled as a </a:t>
            </a:r>
            <a:r>
              <a:rPr lang="en-US" altLang="zh-CN" i="1" dirty="0">
                <a:solidFill>
                  <a:schemeClr val="tx2"/>
                </a:solidFill>
                <a:latin typeface="Arial Narrow" panose="020B0606020202030204" pitchFamily="34" charset="0"/>
                <a:ea typeface="SimSun" pitchFamily="2" charset="-122"/>
              </a:rPr>
              <a:t>stochastic hybrid system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with interacting time-driven and event-driven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components</a:t>
            </a:r>
            <a:endParaRPr lang="en-US" altLang="zh-CN" dirty="0">
              <a:latin typeface="Arial Narrow" panose="020B0606020202030204" pitchFamily="34" charset="0"/>
              <a:ea typeface="SimSun" pitchFamily="2" charset="-122"/>
            </a:endParaRPr>
          </a:p>
          <a:p>
            <a:pPr marL="227013" indent="-227013" eaLnBrk="1" hangingPunct="1">
              <a:buFont typeface="Wingdings" pitchFamily="2" charset="2"/>
              <a:buChar char="§"/>
            </a:pP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Two classes of problems: - </a:t>
            </a:r>
            <a:r>
              <a:rPr lang="en-US" altLang="zh-CN" i="1" dirty="0">
                <a:latin typeface="Arial Narrow" panose="020B0606020202030204" pitchFamily="34" charset="0"/>
                <a:ea typeface="SimSun" pitchFamily="2" charset="-122"/>
              </a:rPr>
              <a:t>Dynamic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 optimization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   (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e.g., Smart Parking)</a:t>
            </a:r>
          </a:p>
          <a:p>
            <a:pPr eaLnBrk="1" hangingPunct="1"/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			     - </a:t>
            </a:r>
            <a:r>
              <a:rPr lang="en-US" altLang="zh-CN" i="1" dirty="0">
                <a:latin typeface="Arial Narrow" panose="020B0606020202030204" pitchFamily="34" charset="0"/>
                <a:ea typeface="SimSun" pitchFamily="2" charset="-122"/>
              </a:rPr>
              <a:t>Parametric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 optimization (</a:t>
            </a:r>
            <a:r>
              <a:rPr lang="en-US" altLang="zh-CN" dirty="0" err="1">
                <a:latin typeface="Arial Narrow" panose="020B0606020202030204" pitchFamily="34" charset="0"/>
                <a:ea typeface="SimSun" pitchFamily="2" charset="-122"/>
              </a:rPr>
              <a:t>e.g.,Traffic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 Light Control)</a:t>
            </a:r>
            <a:endParaRPr lang="en-US" altLang="zh-CN" dirty="0" smtClean="0">
              <a:latin typeface="Arial Narrow" panose="020B0606020202030204" pitchFamily="34" charset="0"/>
              <a:ea typeface="SimSun" pitchFamily="2" charset="-122"/>
            </a:endParaRPr>
          </a:p>
          <a:p>
            <a:pPr marL="227013" indent="-227013" eaLnBrk="1" hangingPunct="1">
              <a:buFont typeface="Wingdings" pitchFamily="2" charset="2"/>
              <a:buChar char="§"/>
            </a:pP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Developed </a:t>
            </a:r>
            <a:r>
              <a:rPr lang="en-US" altLang="zh-CN" i="1" dirty="0" smtClean="0">
                <a:solidFill>
                  <a:schemeClr val="tx2"/>
                </a:solidFill>
                <a:latin typeface="Arial Narrow" panose="020B0606020202030204" pitchFamily="34" charset="0"/>
                <a:ea typeface="SimSun" pitchFamily="2" charset="-122"/>
              </a:rPr>
              <a:t>Infinitesimal </a:t>
            </a:r>
            <a:r>
              <a:rPr lang="en-US" altLang="zh-CN" i="1" dirty="0">
                <a:solidFill>
                  <a:schemeClr val="tx2"/>
                </a:solidFill>
                <a:latin typeface="Arial Narrow" panose="020B0606020202030204" pitchFamily="34" charset="0"/>
                <a:ea typeface="SimSun" pitchFamily="2" charset="-122"/>
              </a:rPr>
              <a:t>Perturbation Analysis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 (IPA) estimators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for </a:t>
            </a:r>
            <a:r>
              <a:rPr lang="en-US" altLang="zh-CN" i="1" dirty="0" smtClean="0">
                <a:solidFill>
                  <a:schemeClr val="tx2"/>
                </a:solidFill>
                <a:latin typeface="Arial Narrow" panose="020B0606020202030204" pitchFamily="34" charset="0"/>
                <a:ea typeface="SimSun" pitchFamily="2" charset="-122"/>
              </a:rPr>
              <a:t>real-time data-driven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 performance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sensitivities with respect to system parameters. These 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provide information to </a:t>
            </a:r>
            <a:r>
              <a:rPr lang="en-US" altLang="zh-CN" dirty="0">
                <a:latin typeface="Arial Narrow" panose="020B0606020202030204" pitchFamily="34" charset="0"/>
                <a:ea typeface="SimSun" pitchFamily="2" charset="-122"/>
              </a:rPr>
              <a:t>solve Dynamic Resource Allocation problems</a:t>
            </a:r>
            <a:r>
              <a:rPr lang="en-US" altLang="zh-CN" dirty="0" smtClean="0">
                <a:latin typeface="Arial Narrow" panose="020B0606020202030204" pitchFamily="34" charset="0"/>
                <a:ea typeface="SimSun" pitchFamily="2" charset="-122"/>
              </a:rPr>
              <a:t>.</a:t>
            </a:r>
            <a:endParaRPr lang="en-US" altLang="zh-CN" dirty="0">
              <a:latin typeface="Arial Narrow" panose="020B0606020202030204" pitchFamily="34" charset="0"/>
              <a:ea typeface="SimSun" pitchFamily="2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550" y="3964785"/>
            <a:ext cx="8922129" cy="2477960"/>
            <a:chOff x="85550" y="3964785"/>
            <a:chExt cx="8922129" cy="2477960"/>
          </a:xfrm>
        </p:grpSpPr>
        <p:pic>
          <p:nvPicPr>
            <p:cNvPr id="8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301" y="4036071"/>
              <a:ext cx="3756414" cy="240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679" y="5261435"/>
              <a:ext cx="1397000" cy="1145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5550" y="3964785"/>
              <a:ext cx="453425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600"/>
                </a:spcBef>
              </a:pPr>
              <a:r>
                <a:rPr lang="en-US" b="1" dirty="0" smtClean="0">
                  <a:latin typeface="Arial Narrow" panose="020B0606020202030204" pitchFamily="34" charset="0"/>
                  <a:ea typeface="SimSun" pitchFamily="2" charset="-122"/>
                </a:rPr>
                <a:t>APPLICATIONS</a:t>
              </a:r>
              <a:r>
                <a:rPr lang="en-US" dirty="0" smtClean="0">
                  <a:latin typeface="Arial Narrow" panose="020B0606020202030204" pitchFamily="34" charset="0"/>
                  <a:ea typeface="SimSun" pitchFamily="2" charset="-122"/>
                </a:rPr>
                <a:t>: </a:t>
              </a:r>
            </a:p>
            <a:p>
              <a:pPr marL="342900" indent="-342900" eaLnBrk="1" hangingPunct="1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i="1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SimSun" pitchFamily="2" charset="-122"/>
                </a:rPr>
                <a:t>Smart Parking</a:t>
              </a:r>
              <a:endParaRPr lang="en-US" i="1" dirty="0" smtClean="0">
                <a:latin typeface="Arial Narrow" panose="020B0606020202030204" pitchFamily="34" charset="0"/>
                <a:ea typeface="SimSun" pitchFamily="2" charset="-122"/>
              </a:endParaRPr>
            </a:p>
            <a:p>
              <a:pPr marL="342900" indent="-342900" eaLnBrk="1" hangingPunct="1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i="1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SimSun" pitchFamily="2" charset="-122"/>
                </a:rPr>
                <a:t>EV recharging</a:t>
              </a:r>
            </a:p>
            <a:p>
              <a:pPr marL="342900" indent="-342900" eaLnBrk="1" hangingPunct="1"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SimSun" pitchFamily="2" charset="-122"/>
                </a:rPr>
                <a:t>Adaptive</a:t>
              </a:r>
              <a:r>
                <a:rPr lang="en-US" i="1" dirty="0" smtClean="0">
                  <a:solidFill>
                    <a:schemeClr val="tx2"/>
                  </a:solidFill>
                  <a:latin typeface="Arial Narrow" panose="020B0606020202030204" pitchFamily="34" charset="0"/>
                  <a:ea typeface="SimSun" pitchFamily="2" charset="-122"/>
                </a:rPr>
                <a:t> Traffic Light Control</a:t>
              </a:r>
              <a:endParaRPr lang="en-US" dirty="0">
                <a:latin typeface="Arial Narrow" panose="020B0606020202030204" pitchFamily="34" charset="0"/>
                <a:ea typeface="SimSun" pitchFamily="2" charset="-122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2280" y="5788849"/>
            <a:ext cx="4169328" cy="73866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latin typeface="Arial Narrow" panose="020B0606020202030204" pitchFamily="34" charset="0"/>
              </a:rPr>
              <a:t>Geng</a:t>
            </a:r>
            <a:r>
              <a:rPr lang="en-US" sz="1400" dirty="0">
                <a:latin typeface="Arial Narrow" panose="020B0606020202030204" pitchFamily="34" charset="0"/>
              </a:rPr>
              <a:t>, Y., and Cassandras, C.G., “A New “Smart Parking” System Based on Resource Allocation and Reservations”, </a:t>
            </a:r>
            <a:r>
              <a:rPr lang="en-US" sz="1400" i="1" dirty="0">
                <a:latin typeface="Arial Narrow" panose="020B0606020202030204" pitchFamily="34" charset="0"/>
              </a:rPr>
              <a:t>IEEE Trans. </a:t>
            </a:r>
            <a:r>
              <a:rPr lang="en-US" sz="1400" i="1" dirty="0" err="1" smtClean="0">
                <a:latin typeface="Arial Narrow" panose="020B0606020202030204" pitchFamily="34" charset="0"/>
              </a:rPr>
              <a:t>IntelligentTransportation</a:t>
            </a:r>
            <a:r>
              <a:rPr lang="en-US" sz="1400" i="1" dirty="0" smtClean="0">
                <a:latin typeface="Arial Narrow" panose="020B0606020202030204" pitchFamily="34" charset="0"/>
              </a:rPr>
              <a:t> </a:t>
            </a:r>
            <a:r>
              <a:rPr lang="en-US" sz="1400" i="1" dirty="0">
                <a:latin typeface="Arial Narrow" panose="020B0606020202030204" pitchFamily="34" charset="0"/>
              </a:rPr>
              <a:t>Systems</a:t>
            </a:r>
            <a:r>
              <a:rPr lang="en-US" sz="1400" dirty="0">
                <a:latin typeface="Arial Narrow" panose="020B0606020202030204" pitchFamily="34" charset="0"/>
              </a:rPr>
              <a:t>, </a:t>
            </a:r>
            <a:r>
              <a:rPr lang="en-US" sz="1400" dirty="0" smtClean="0">
                <a:latin typeface="Arial Narrow" panose="020B0606020202030204" pitchFamily="34" charset="0"/>
              </a:rPr>
              <a:t>2013</a:t>
            </a:r>
            <a:endParaRPr 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2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KEY INNOVATIONS – BROADER IMPACT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256" y="695645"/>
            <a:ext cx="7846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EVENT-DRIVEN </a:t>
            </a:r>
            <a:r>
              <a:rPr lang="en-US" b="1" dirty="0" smtClean="0">
                <a:latin typeface="Arial Narrow" pitchFamily="34" charset="0"/>
              </a:rPr>
              <a:t>SENSING, CONTROL, COMMUNICATION,</a:t>
            </a: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OPTIMIZATION –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to complement the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TIME-DRIVEN </a:t>
            </a:r>
            <a:r>
              <a:rPr lang="en-US" b="1" dirty="0" smtClean="0">
                <a:latin typeface="Arial Narrow" pitchFamily="34" charset="0"/>
              </a:rPr>
              <a:t>paradigm</a:t>
            </a:r>
            <a:endParaRPr lang="en-US" b="1" dirty="0">
              <a:latin typeface="Arial Narrow" pitchFamily="34" charset="0"/>
            </a:endParaRPr>
          </a:p>
        </p:txBody>
      </p:sp>
      <p:grpSp>
        <p:nvGrpSpPr>
          <p:cNvPr id="24" name="Group 92"/>
          <p:cNvGrpSpPr>
            <a:grpSpLocks/>
          </p:cNvGrpSpPr>
          <p:nvPr/>
        </p:nvGrpSpPr>
        <p:grpSpPr bwMode="auto">
          <a:xfrm>
            <a:off x="0" y="3827018"/>
            <a:ext cx="9156700" cy="2613025"/>
            <a:chOff x="0" y="2301"/>
            <a:chExt cx="5768" cy="1646"/>
          </a:xfrm>
        </p:grpSpPr>
        <p:sp>
          <p:nvSpPr>
            <p:cNvPr id="26" name="Rectangle 65"/>
            <p:cNvSpPr>
              <a:spLocks noChangeArrowheads="1"/>
            </p:cNvSpPr>
            <p:nvPr/>
          </p:nvSpPr>
          <p:spPr bwMode="auto">
            <a:xfrm>
              <a:off x="79" y="2572"/>
              <a:ext cx="5584" cy="1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107763" dir="18900000" algn="ctr" rotWithShape="0">
                <a:schemeClr val="folHlink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66"/>
            <p:cNvSpPr txBox="1">
              <a:spLocks noChangeArrowheads="1"/>
            </p:cNvSpPr>
            <p:nvPr/>
          </p:nvSpPr>
          <p:spPr bwMode="auto">
            <a:xfrm>
              <a:off x="70" y="2619"/>
              <a:ext cx="7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3333CC"/>
                  </a:solidFill>
                  <a:latin typeface="Arial Narrow" pitchFamily="34" charset="0"/>
                </a:rPr>
                <a:t>REFERENCE</a:t>
              </a:r>
            </a:p>
          </p:txBody>
        </p:sp>
        <p:sp>
          <p:nvSpPr>
            <p:cNvPr id="28" name="Line 67"/>
            <p:cNvSpPr>
              <a:spLocks noChangeShapeType="1"/>
            </p:cNvSpPr>
            <p:nvPr/>
          </p:nvSpPr>
          <p:spPr bwMode="auto">
            <a:xfrm>
              <a:off x="4650" y="2890"/>
              <a:ext cx="79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68"/>
            <p:cNvSpPr>
              <a:spLocks noChangeArrowheads="1"/>
            </p:cNvSpPr>
            <p:nvPr/>
          </p:nvSpPr>
          <p:spPr bwMode="auto">
            <a:xfrm>
              <a:off x="3856" y="2669"/>
              <a:ext cx="803" cy="46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Arial Narrow" pitchFamily="34" charset="0"/>
                </a:rPr>
                <a:t>PLANT</a:t>
              </a:r>
              <a:endParaRPr lang="en-US" alt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30" name="Rectangle 69"/>
            <p:cNvSpPr>
              <a:spLocks noChangeArrowheads="1"/>
            </p:cNvSpPr>
            <p:nvPr/>
          </p:nvSpPr>
          <p:spPr bwMode="auto">
            <a:xfrm>
              <a:off x="1746" y="2656"/>
              <a:ext cx="1220" cy="46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solidFill>
                    <a:srgbClr val="006600"/>
                  </a:solidFill>
                  <a:latin typeface="Arial Narrow" pitchFamily="34" charset="0"/>
                </a:rPr>
                <a:t>CONTROLLER</a:t>
              </a:r>
              <a:endParaRPr lang="en-US" alt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cxnSp>
          <p:nvCxnSpPr>
            <p:cNvPr id="31" name="AutoShape 70"/>
            <p:cNvCxnSpPr>
              <a:cxnSpLocks noChangeShapeType="1"/>
              <a:stCxn id="30" idx="3"/>
              <a:endCxn id="29" idx="1"/>
            </p:cNvCxnSpPr>
            <p:nvPr/>
          </p:nvCxnSpPr>
          <p:spPr bwMode="auto">
            <a:xfrm>
              <a:off x="2975" y="2886"/>
              <a:ext cx="875" cy="13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938" y="2785"/>
              <a:ext cx="202" cy="202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72"/>
            <p:cNvSpPr txBox="1">
              <a:spLocks noChangeArrowheads="1"/>
            </p:cNvSpPr>
            <p:nvPr/>
          </p:nvSpPr>
          <p:spPr bwMode="auto">
            <a:xfrm>
              <a:off x="3129" y="2648"/>
              <a:ext cx="4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6600"/>
                  </a:solidFill>
                  <a:latin typeface="Arial Narrow" pitchFamily="34" charset="0"/>
                </a:rPr>
                <a:t>INPUT</a:t>
              </a:r>
            </a:p>
          </p:txBody>
        </p:sp>
        <p:cxnSp>
          <p:nvCxnSpPr>
            <p:cNvPr id="34" name="AutoShape 73"/>
            <p:cNvCxnSpPr>
              <a:cxnSpLocks noChangeShapeType="1"/>
              <a:stCxn id="32" idx="6"/>
              <a:endCxn id="30" idx="1"/>
            </p:cNvCxnSpPr>
            <p:nvPr/>
          </p:nvCxnSpPr>
          <p:spPr bwMode="auto">
            <a:xfrm>
              <a:off x="1149" y="2886"/>
              <a:ext cx="588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Line 74"/>
            <p:cNvSpPr>
              <a:spLocks noChangeShapeType="1"/>
            </p:cNvSpPr>
            <p:nvPr/>
          </p:nvSpPr>
          <p:spPr bwMode="auto">
            <a:xfrm>
              <a:off x="131" y="2880"/>
              <a:ext cx="83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6" name="AutoShape 75"/>
            <p:cNvCxnSpPr>
              <a:cxnSpLocks noChangeShapeType="1"/>
              <a:stCxn id="29" idx="2"/>
              <a:endCxn id="39" idx="3"/>
            </p:cNvCxnSpPr>
            <p:nvPr/>
          </p:nvCxnSpPr>
          <p:spPr bwMode="auto">
            <a:xfrm rot="5400000">
              <a:off x="3881" y="3216"/>
              <a:ext cx="458" cy="296"/>
            </a:xfrm>
            <a:prstGeom prst="bentConnector2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 Box 76"/>
            <p:cNvSpPr txBox="1">
              <a:spLocks noChangeArrowheads="1"/>
            </p:cNvSpPr>
            <p:nvPr/>
          </p:nvSpPr>
          <p:spPr bwMode="auto">
            <a:xfrm>
              <a:off x="846" y="2928"/>
              <a:ext cx="1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38" name="Text Box 77"/>
            <p:cNvSpPr txBox="1">
              <a:spLocks noChangeArrowheads="1"/>
            </p:cNvSpPr>
            <p:nvPr/>
          </p:nvSpPr>
          <p:spPr bwMode="auto">
            <a:xfrm>
              <a:off x="835" y="2588"/>
              <a:ext cx="2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9" name="Rectangle 78"/>
            <p:cNvSpPr>
              <a:spLocks noChangeArrowheads="1"/>
            </p:cNvSpPr>
            <p:nvPr/>
          </p:nvSpPr>
          <p:spPr bwMode="auto">
            <a:xfrm>
              <a:off x="2854" y="3363"/>
              <a:ext cx="1102" cy="46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solidFill>
                    <a:srgbClr val="000099"/>
                  </a:solidFill>
                  <a:latin typeface="Arial Narrow" pitchFamily="34" charset="0"/>
                </a:rPr>
                <a:t>SENSOR</a:t>
              </a:r>
              <a:endParaRPr lang="en-US" altLang="en-US">
                <a:solidFill>
                  <a:srgbClr val="000099"/>
                </a:solidFill>
                <a:latin typeface="Arial Narrow" pitchFamily="34" charset="0"/>
              </a:endParaRPr>
            </a:p>
          </p:txBody>
        </p:sp>
        <p:sp>
          <p:nvSpPr>
            <p:cNvPr id="40" name="Text Box 79"/>
            <p:cNvSpPr txBox="1">
              <a:spLocks noChangeArrowheads="1"/>
            </p:cNvSpPr>
            <p:nvPr/>
          </p:nvSpPr>
          <p:spPr bwMode="auto">
            <a:xfrm>
              <a:off x="298" y="3188"/>
              <a:ext cx="71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99"/>
                  </a:solidFill>
                  <a:latin typeface="Arial Narrow" pitchFamily="34" charset="0"/>
                </a:rPr>
                <a:t>MEASURED</a:t>
              </a:r>
            </a:p>
            <a:p>
              <a:pPr eaLnBrk="1" hangingPunct="1"/>
              <a:r>
                <a:rPr lang="en-US" altLang="en-US" sz="1600" b="1">
                  <a:solidFill>
                    <a:srgbClr val="000099"/>
                  </a:solidFill>
                  <a:latin typeface="Arial Narrow" pitchFamily="34" charset="0"/>
                </a:rPr>
                <a:t>OUTPUT</a:t>
              </a:r>
            </a:p>
          </p:txBody>
        </p:sp>
        <p:sp>
          <p:nvSpPr>
            <p:cNvPr id="41" name="Text Box 80"/>
            <p:cNvSpPr txBox="1">
              <a:spLocks noChangeArrowheads="1"/>
            </p:cNvSpPr>
            <p:nvPr/>
          </p:nvSpPr>
          <p:spPr bwMode="auto">
            <a:xfrm>
              <a:off x="4902" y="2649"/>
              <a:ext cx="5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FF0000"/>
                  </a:solidFill>
                  <a:latin typeface="Arial Narrow" pitchFamily="34" charset="0"/>
                </a:rPr>
                <a:t>OUTPUT</a:t>
              </a:r>
            </a:p>
          </p:txBody>
        </p:sp>
        <p:sp>
          <p:nvSpPr>
            <p:cNvPr id="42" name="Text Box 81"/>
            <p:cNvSpPr txBox="1">
              <a:spLocks noChangeArrowheads="1"/>
            </p:cNvSpPr>
            <p:nvPr/>
          </p:nvSpPr>
          <p:spPr bwMode="auto">
            <a:xfrm>
              <a:off x="1145" y="2623"/>
              <a:ext cx="4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99"/>
                  </a:solidFill>
                  <a:latin typeface="Arial Narrow" pitchFamily="34" charset="0"/>
                </a:rPr>
                <a:t>ERROR</a:t>
              </a:r>
            </a:p>
          </p:txBody>
        </p:sp>
        <p:sp>
          <p:nvSpPr>
            <p:cNvPr id="43" name="Rectangle 82"/>
            <p:cNvSpPr>
              <a:spLocks noChangeArrowheads="1"/>
            </p:cNvSpPr>
            <p:nvPr/>
          </p:nvSpPr>
          <p:spPr bwMode="auto">
            <a:xfrm>
              <a:off x="1652" y="3372"/>
              <a:ext cx="992" cy="49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1800" b="1">
                  <a:solidFill>
                    <a:srgbClr val="000099"/>
                  </a:solidFill>
                  <a:latin typeface="Arial Narrow" pitchFamily="34" charset="0"/>
                </a:rPr>
                <a:t>EVENT:</a:t>
              </a:r>
            </a:p>
            <a:p>
              <a:pPr algn="ctr" eaLnBrk="1" hangingPunct="1"/>
              <a:r>
                <a:rPr lang="en-US" altLang="en-US" sz="2000" b="1" i="1">
                  <a:solidFill>
                    <a:srgbClr val="000099"/>
                  </a:solidFill>
                </a:rPr>
                <a:t>g</a:t>
              </a:r>
              <a:r>
                <a:rPr lang="en-US" altLang="en-US" sz="2000" b="1">
                  <a:solidFill>
                    <a:srgbClr val="000099"/>
                  </a:solidFill>
                </a:rPr>
                <a:t>(</a:t>
              </a:r>
              <a:r>
                <a:rPr lang="en-US" altLang="en-US" sz="1600" b="1">
                  <a:solidFill>
                    <a:srgbClr val="000099"/>
                  </a:solidFill>
                </a:rPr>
                <a:t>STATE</a:t>
              </a:r>
              <a:r>
                <a:rPr lang="en-US" altLang="en-US" sz="2000" b="1">
                  <a:solidFill>
                    <a:srgbClr val="000099"/>
                  </a:solidFill>
                </a:rPr>
                <a:t>) </a:t>
              </a:r>
              <a:r>
                <a:rPr lang="en-US" altLang="en-US" sz="2000" b="1">
                  <a:solidFill>
                    <a:srgbClr val="000099"/>
                  </a:solidFill>
                  <a:cs typeface="Times New Roman" pitchFamily="18" charset="0"/>
                </a:rPr>
                <a:t>≤ 0</a:t>
              </a:r>
            </a:p>
          </p:txBody>
        </p:sp>
        <p:sp>
          <p:nvSpPr>
            <p:cNvPr id="44" name="Line 83"/>
            <p:cNvSpPr>
              <a:spLocks noChangeShapeType="1"/>
            </p:cNvSpPr>
            <p:nvPr/>
          </p:nvSpPr>
          <p:spPr bwMode="auto">
            <a:xfrm flipH="1">
              <a:off x="2647" y="3602"/>
              <a:ext cx="21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84"/>
            <p:cNvSpPr>
              <a:spLocks noChangeShapeType="1"/>
            </p:cNvSpPr>
            <p:nvPr/>
          </p:nvSpPr>
          <p:spPr bwMode="auto">
            <a:xfrm flipH="1">
              <a:off x="1437" y="3640"/>
              <a:ext cx="21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5"/>
            <p:cNvSpPr>
              <a:spLocks noChangeShapeType="1"/>
            </p:cNvSpPr>
            <p:nvPr/>
          </p:nvSpPr>
          <p:spPr bwMode="auto">
            <a:xfrm flipH="1" flipV="1">
              <a:off x="1284" y="3495"/>
              <a:ext cx="161" cy="14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7"/>
            <p:cNvSpPr>
              <a:spLocks noChangeShapeType="1"/>
            </p:cNvSpPr>
            <p:nvPr/>
          </p:nvSpPr>
          <p:spPr bwMode="auto">
            <a:xfrm flipV="1">
              <a:off x="1035" y="3004"/>
              <a:ext cx="0" cy="64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8"/>
            <p:cNvSpPr>
              <a:spLocks noChangeShapeType="1"/>
            </p:cNvSpPr>
            <p:nvPr/>
          </p:nvSpPr>
          <p:spPr bwMode="auto">
            <a:xfrm flipH="1">
              <a:off x="1038" y="3633"/>
              <a:ext cx="21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90"/>
            <p:cNvSpPr txBox="1">
              <a:spLocks noChangeArrowheads="1"/>
            </p:cNvSpPr>
            <p:nvPr/>
          </p:nvSpPr>
          <p:spPr bwMode="auto">
            <a:xfrm>
              <a:off x="0" y="2301"/>
              <a:ext cx="57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000" b="1" dirty="0">
                  <a:latin typeface="Arial Narrow" pitchFamily="34" charset="0"/>
                </a:rPr>
                <a:t>EVENT-DRIVEN CONTROL:  Act </a:t>
              </a:r>
              <a:r>
                <a:rPr lang="en-US" altLang="en-US" sz="2000" b="1" i="1" dirty="0">
                  <a:solidFill>
                    <a:schemeClr val="tx2"/>
                  </a:solidFill>
                  <a:latin typeface="Arial Narrow" pitchFamily="34" charset="0"/>
                </a:rPr>
                <a:t>only when needed</a:t>
              </a:r>
              <a:r>
                <a:rPr lang="en-US" altLang="en-US" sz="2000" b="1" dirty="0">
                  <a:latin typeface="Arial Narrow" pitchFamily="34" charset="0"/>
                </a:rPr>
                <a:t> (or on </a:t>
              </a:r>
              <a:r>
                <a:rPr lang="en-US" altLang="en-US" sz="2000" b="1" dirty="0">
                  <a:solidFill>
                    <a:schemeClr val="tx2"/>
                  </a:solidFill>
                  <a:latin typeface="Arial Narrow" pitchFamily="34" charset="0"/>
                </a:rPr>
                <a:t>TIMEOUT</a:t>
              </a:r>
              <a:r>
                <a:rPr lang="en-US" altLang="en-US" sz="2000" b="1" dirty="0">
                  <a:latin typeface="Arial Narrow" pitchFamily="34" charset="0"/>
                </a:rPr>
                <a:t>) - not based on a clock</a:t>
              </a:r>
            </a:p>
          </p:txBody>
        </p:sp>
      </p:grpSp>
      <p:sp>
        <p:nvSpPr>
          <p:cNvPr id="50" name="Oval 91"/>
          <p:cNvSpPr>
            <a:spLocks noChangeArrowheads="1"/>
          </p:cNvSpPr>
          <p:nvPr/>
        </p:nvSpPr>
        <p:spPr bwMode="auto">
          <a:xfrm>
            <a:off x="1954213" y="5233543"/>
            <a:ext cx="2511425" cy="1273175"/>
          </a:xfrm>
          <a:prstGeom prst="ellips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r="22708"/>
          <a:stretch>
            <a:fillRect/>
          </a:stretch>
        </p:blipFill>
        <p:spPr bwMode="auto">
          <a:xfrm>
            <a:off x="1843088" y="5547868"/>
            <a:ext cx="48418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88459" y="1683040"/>
            <a:ext cx="8878888" cy="2147887"/>
            <a:chOff x="188459" y="1683040"/>
            <a:chExt cx="8878888" cy="2147887"/>
          </a:xfrm>
        </p:grpSpPr>
        <p:graphicFrame>
          <p:nvGraphicFramePr>
            <p:cNvPr id="23" name="Object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1469392"/>
                </p:ext>
              </p:extLst>
            </p:nvPr>
          </p:nvGraphicFramePr>
          <p:xfrm>
            <a:off x="4506141" y="3369373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22" name="Equation" r:id="rId5" imgW="114151" imgH="215619" progId="Equation.3">
                    <p:embed/>
                  </p:oleObj>
                </mc:Choice>
                <mc:Fallback>
                  <p:oleObj name="Equation" r:id="rId5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6141" y="3369373"/>
                          <a:ext cx="1143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Rectangle 44"/>
            <p:cNvSpPr>
              <a:spLocks noChangeArrowheads="1"/>
            </p:cNvSpPr>
            <p:nvPr/>
          </p:nvSpPr>
          <p:spPr bwMode="auto">
            <a:xfrm>
              <a:off x="202747" y="1683040"/>
              <a:ext cx="8864600" cy="2147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dist="107763" dir="18900000" algn="ctr" rotWithShape="0">
                <a:schemeClr val="folHlink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188459" y="1757652"/>
              <a:ext cx="1212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3333CC"/>
                  </a:solidFill>
                  <a:latin typeface="Arial Narrow" pitchFamily="34" charset="0"/>
                </a:rPr>
                <a:t>REFERENCE</a:t>
              </a:r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>
              <a:off x="7459209" y="2187865"/>
              <a:ext cx="1254125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6198734" y="1837027"/>
              <a:ext cx="1274763" cy="7302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  <a:latin typeface="Arial Narrow" pitchFamily="34" charset="0"/>
                </a:rPr>
                <a:t>PLANT</a:t>
              </a:r>
              <a:endParaRPr lang="en-US" alt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2849109" y="1816390"/>
              <a:ext cx="1936750" cy="73025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solidFill>
                    <a:srgbClr val="006600"/>
                  </a:solidFill>
                  <a:latin typeface="Arial Narrow" pitchFamily="34" charset="0"/>
                </a:rPr>
                <a:t>CONTROLLER</a:t>
              </a:r>
              <a:endParaRPr lang="en-US" altLang="en-US">
                <a:solidFill>
                  <a:srgbClr val="000000"/>
                </a:solidFill>
                <a:latin typeface="Arial Narrow" pitchFamily="34" charset="0"/>
              </a:endParaRPr>
            </a:p>
          </p:txBody>
        </p:sp>
        <p:cxnSp>
          <p:nvCxnSpPr>
            <p:cNvPr id="58" name="AutoShape 52"/>
            <p:cNvCxnSpPr>
              <a:cxnSpLocks noChangeShapeType="1"/>
              <a:stCxn id="57" idx="3"/>
              <a:endCxn id="56" idx="1"/>
            </p:cNvCxnSpPr>
            <p:nvPr/>
          </p:nvCxnSpPr>
          <p:spPr bwMode="auto">
            <a:xfrm>
              <a:off x="4800147" y="2181515"/>
              <a:ext cx="1389062" cy="20637"/>
            </a:xfrm>
            <a:prstGeom prst="straightConnector1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Oval 53"/>
            <p:cNvSpPr>
              <a:spLocks noChangeArrowheads="1"/>
            </p:cNvSpPr>
            <p:nvPr/>
          </p:nvSpPr>
          <p:spPr bwMode="auto">
            <a:xfrm>
              <a:off x="1566409" y="2021177"/>
              <a:ext cx="320675" cy="320675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54"/>
            <p:cNvSpPr txBox="1">
              <a:spLocks noChangeArrowheads="1"/>
            </p:cNvSpPr>
            <p:nvPr/>
          </p:nvSpPr>
          <p:spPr bwMode="auto">
            <a:xfrm>
              <a:off x="5044622" y="1803690"/>
              <a:ext cx="6842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6600"/>
                  </a:solidFill>
                  <a:latin typeface="Arial Narrow" pitchFamily="34" charset="0"/>
                </a:rPr>
                <a:t>INPUT</a:t>
              </a:r>
            </a:p>
          </p:txBody>
        </p:sp>
        <p:cxnSp>
          <p:nvCxnSpPr>
            <p:cNvPr id="61" name="AutoShape 55"/>
            <p:cNvCxnSpPr>
              <a:cxnSpLocks noChangeShapeType="1"/>
              <a:stCxn id="59" idx="6"/>
              <a:endCxn id="57" idx="1"/>
            </p:cNvCxnSpPr>
            <p:nvPr/>
          </p:nvCxnSpPr>
          <p:spPr bwMode="auto">
            <a:xfrm>
              <a:off x="1901372" y="2181515"/>
              <a:ext cx="933450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>
              <a:off x="285297" y="2171990"/>
              <a:ext cx="1322387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3" name="AutoShape 58"/>
            <p:cNvCxnSpPr>
              <a:cxnSpLocks noChangeShapeType="1"/>
              <a:stCxn id="56" idx="3"/>
              <a:endCxn id="59" idx="4"/>
            </p:cNvCxnSpPr>
            <p:nvPr/>
          </p:nvCxnSpPr>
          <p:spPr bwMode="auto">
            <a:xfrm flipH="1">
              <a:off x="1726747" y="2202152"/>
              <a:ext cx="5756275" cy="153988"/>
            </a:xfrm>
            <a:prstGeom prst="bentConnector4">
              <a:avLst>
                <a:gd name="adj1" fmla="val -3778"/>
                <a:gd name="adj2" fmla="val 738144"/>
              </a:avLst>
            </a:prstGeom>
            <a:noFill/>
            <a:ln w="5715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Text Box 59"/>
            <p:cNvSpPr txBox="1">
              <a:spLocks noChangeArrowheads="1"/>
            </p:cNvSpPr>
            <p:nvPr/>
          </p:nvSpPr>
          <p:spPr bwMode="auto">
            <a:xfrm>
              <a:off x="1420359" y="2248190"/>
              <a:ext cx="2682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65" name="Text Box 60"/>
            <p:cNvSpPr txBox="1">
              <a:spLocks noChangeArrowheads="1"/>
            </p:cNvSpPr>
            <p:nvPr/>
          </p:nvSpPr>
          <p:spPr bwMode="auto">
            <a:xfrm>
              <a:off x="1402897" y="1708440"/>
              <a:ext cx="3286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3763509" y="2938752"/>
              <a:ext cx="1749425" cy="7302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b="1">
                  <a:solidFill>
                    <a:srgbClr val="000099"/>
                  </a:solidFill>
                  <a:latin typeface="Arial Narrow" pitchFamily="34" charset="0"/>
                </a:rPr>
                <a:t>SENSOR</a:t>
              </a:r>
              <a:endParaRPr lang="en-US" altLang="en-US">
                <a:solidFill>
                  <a:srgbClr val="000099"/>
                </a:solidFill>
                <a:latin typeface="Arial Narrow" pitchFamily="34" charset="0"/>
              </a:endParaRPr>
            </a:p>
          </p:txBody>
        </p:sp>
        <p:sp>
          <p:nvSpPr>
            <p:cNvPr id="67" name="Text Box 62"/>
            <p:cNvSpPr txBox="1">
              <a:spLocks noChangeArrowheads="1"/>
            </p:cNvSpPr>
            <p:nvPr/>
          </p:nvSpPr>
          <p:spPr bwMode="auto">
            <a:xfrm>
              <a:off x="572634" y="2721265"/>
              <a:ext cx="1138238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rgbClr val="000099"/>
                  </a:solidFill>
                  <a:latin typeface="Arial Narrow" pitchFamily="34" charset="0"/>
                </a:rPr>
                <a:t>MEASURED</a:t>
              </a:r>
            </a:p>
            <a:p>
              <a:pPr eaLnBrk="1" hangingPunct="1"/>
              <a:r>
                <a:rPr lang="en-US" altLang="en-US" sz="1600" b="1" dirty="0">
                  <a:solidFill>
                    <a:srgbClr val="000099"/>
                  </a:solidFill>
                  <a:latin typeface="Arial Narrow" pitchFamily="34" charset="0"/>
                </a:rPr>
                <a:t>OUTPUT</a:t>
              </a:r>
            </a:p>
          </p:txBody>
        </p:sp>
        <p:sp>
          <p:nvSpPr>
            <p:cNvPr id="68" name="Text Box 63"/>
            <p:cNvSpPr txBox="1">
              <a:spLocks noChangeArrowheads="1"/>
            </p:cNvSpPr>
            <p:nvPr/>
          </p:nvSpPr>
          <p:spPr bwMode="auto">
            <a:xfrm>
              <a:off x="7859259" y="1805277"/>
              <a:ext cx="8699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FF0000"/>
                  </a:solidFill>
                  <a:latin typeface="Arial Narrow" pitchFamily="34" charset="0"/>
                </a:rPr>
                <a:t>OUTPUT</a:t>
              </a:r>
            </a:p>
          </p:txBody>
        </p:sp>
        <p:sp>
          <p:nvSpPr>
            <p:cNvPr id="69" name="Text Box 64"/>
            <p:cNvSpPr txBox="1">
              <a:spLocks noChangeArrowheads="1"/>
            </p:cNvSpPr>
            <p:nvPr/>
          </p:nvSpPr>
          <p:spPr bwMode="auto">
            <a:xfrm>
              <a:off x="1895022" y="1764002"/>
              <a:ext cx="787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99"/>
                  </a:solidFill>
                  <a:latin typeface="Arial Narrow" pitchFamily="34" charset="0"/>
                </a:rPr>
                <a:t>ERROR</a:t>
              </a:r>
            </a:p>
          </p:txBody>
        </p:sp>
      </p:grpSp>
      <p:pic>
        <p:nvPicPr>
          <p:cNvPr id="70" name="Picture 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59" y="288477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2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64" name="Rectangle 2"/>
          <p:cNvSpPr>
            <a:spLocks noChangeArrowheads="1"/>
          </p:cNvSpPr>
          <p:nvPr/>
        </p:nvSpPr>
        <p:spPr bwMode="auto">
          <a:xfrm>
            <a:off x="0" y="0"/>
            <a:ext cx="9144000" cy="627063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</a:rPr>
              <a:t>KEY INNOVATIONS – BROADER IMPACT</a:t>
            </a:r>
            <a:endParaRPr lang="en-US" sz="2800" b="1" dirty="0">
              <a:solidFill>
                <a:schemeClr val="tx2"/>
              </a:solidFill>
              <a:latin typeface="MS Sans Serif" charset="0"/>
            </a:endParaRPr>
          </a:p>
        </p:txBody>
      </p:sp>
      <p:sp>
        <p:nvSpPr>
          <p:cNvPr id="355365" name="Rectangle 6"/>
          <p:cNvSpPr>
            <a:spLocks noChangeArrowheads="1"/>
          </p:cNvSpPr>
          <p:nvPr/>
        </p:nvSpPr>
        <p:spPr bwMode="auto">
          <a:xfrm>
            <a:off x="0" y="6557963"/>
            <a:ext cx="9144000" cy="300037"/>
          </a:xfrm>
          <a:prstGeom prst="rect">
            <a:avLst/>
          </a:prstGeom>
          <a:solidFill>
            <a:srgbClr val="D30B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sz="1200" i="1">
                <a:solidFill>
                  <a:srgbClr val="FFFFFF"/>
                </a:solidFill>
                <a:latin typeface="Franklin Gothic Medium" pitchFamily="34" charset="0"/>
              </a:rPr>
              <a:t> </a:t>
            </a:r>
            <a:r>
              <a:rPr lang="en-US" sz="1400" i="1">
                <a:solidFill>
                  <a:srgbClr val="FFFFFF"/>
                </a:solidFill>
                <a:latin typeface="Franklin Gothic Medium" pitchFamily="34" charset="0"/>
              </a:rPr>
              <a:t>Christos G. Cassandras				</a:t>
            </a:r>
            <a:r>
              <a:rPr lang="en-US" sz="1400" b="1" i="1">
                <a:solidFill>
                  <a:srgbClr val="FFFFFF"/>
                </a:solidFill>
                <a:latin typeface="Franklin Gothic Medium" pitchFamily="34" charset="0"/>
              </a:rPr>
              <a:t>CISE - </a:t>
            </a:r>
            <a:r>
              <a:rPr lang="en-US" sz="1400" i="1">
                <a:solidFill>
                  <a:srgbClr val="FFFFFF"/>
                </a:solidFill>
                <a:latin typeface="Franklin Gothic Heavy" pitchFamily="34" charset="0"/>
              </a:rPr>
              <a:t>CODES Lab. - Boston University</a:t>
            </a:r>
          </a:p>
          <a:p>
            <a:pPr>
              <a:lnSpc>
                <a:spcPct val="90000"/>
              </a:lnSpc>
            </a:pPr>
            <a:endParaRPr lang="en-US" sz="1400" i="1">
              <a:solidFill>
                <a:srgbClr val="FFFFFF"/>
              </a:solidFill>
              <a:latin typeface="Franklin Gothic Medium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256" y="695645"/>
            <a:ext cx="7846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EVENT-DRIVEN </a:t>
            </a:r>
            <a:r>
              <a:rPr lang="en-US" b="1" dirty="0" smtClean="0">
                <a:latin typeface="Arial Narrow" pitchFamily="34" charset="0"/>
              </a:rPr>
              <a:t>SENSING, CONTROL, COMMUNICATION,</a:t>
            </a: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OPTIMIZATION –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to complement the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TIME-DRIVEN </a:t>
            </a:r>
            <a:r>
              <a:rPr lang="en-US" b="1" dirty="0" smtClean="0">
                <a:latin typeface="Arial Narrow" pitchFamily="34" charset="0"/>
              </a:rPr>
              <a:t>paradigm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71" name="Text Box 54"/>
          <p:cNvSpPr txBox="1">
            <a:spLocks noChangeArrowheads="1"/>
          </p:cNvSpPr>
          <p:nvPr/>
        </p:nvSpPr>
        <p:spPr bwMode="auto">
          <a:xfrm>
            <a:off x="685316" y="1661216"/>
            <a:ext cx="2691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 dirty="0" smtClean="0">
                <a:latin typeface="Arial Narrow" pitchFamily="34" charset="0"/>
              </a:rPr>
              <a:t>SOME BENEFITS:</a:t>
            </a:r>
            <a:endParaRPr lang="en-US" altLang="en-US" sz="2800" b="1" dirty="0">
              <a:latin typeface="Arial Narrow" pitchFamily="34" charset="0"/>
            </a:endParaRPr>
          </a:p>
        </p:txBody>
      </p:sp>
      <p:sp>
        <p:nvSpPr>
          <p:cNvPr id="72" name="Text Box 55"/>
          <p:cNvSpPr txBox="1">
            <a:spLocks noChangeArrowheads="1"/>
          </p:cNvSpPr>
          <p:nvPr/>
        </p:nvSpPr>
        <p:spPr bwMode="auto">
          <a:xfrm>
            <a:off x="524644" y="2228828"/>
            <a:ext cx="828143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Less communication </a:t>
            </a:r>
            <a:r>
              <a:rPr lang="en-US" altLang="en-US" b="1" dirty="0">
                <a:latin typeface="Arial Narrow" pitchFamily="34" charset="0"/>
              </a:rPr>
              <a:t>(critical in wireless settings!)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No synchronization across distributed system components</a:t>
            </a:r>
            <a:endParaRPr lang="en-US" altLang="en-US" b="1" dirty="0">
              <a:latin typeface="Arial Narrow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en-US" b="1" dirty="0" smtClean="0">
                <a:latin typeface="Arial Narrow" pitchFamily="34" charset="0"/>
              </a:rPr>
              <a:t> Reduced bandwidth</a:t>
            </a:r>
            <a:endParaRPr lang="en-US" altLang="en-US" b="1" dirty="0">
              <a:latin typeface="Arial Narrow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en-US" b="1" dirty="0">
                <a:latin typeface="Arial Narrow" pitchFamily="34" charset="0"/>
              </a:rPr>
              <a:t> </a:t>
            </a:r>
            <a:r>
              <a:rPr lang="en-US" altLang="en-US" b="1" dirty="0" smtClean="0">
                <a:latin typeface="Arial Narrow" pitchFamily="34" charset="0"/>
              </a:rPr>
              <a:t>Lower security risks (the less we talk, the less there is to listen…)</a:t>
            </a:r>
            <a:endParaRPr lang="en-US" altLang="en-US" b="1" dirty="0">
              <a:latin typeface="Arial Narrow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3154" y="5277120"/>
            <a:ext cx="8473982" cy="1130177"/>
            <a:chOff x="273154" y="5277120"/>
            <a:chExt cx="8473982" cy="1130177"/>
          </a:xfrm>
        </p:grpSpPr>
        <p:sp>
          <p:nvSpPr>
            <p:cNvPr id="73" name="Rectangle 72"/>
            <p:cNvSpPr/>
            <p:nvPr/>
          </p:nvSpPr>
          <p:spPr>
            <a:xfrm>
              <a:off x="273154" y="5277120"/>
              <a:ext cx="8472880" cy="52322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 err="1">
                  <a:latin typeface="Arial Narrow" panose="020B0606020202030204" pitchFamily="34" charset="0"/>
                </a:rPr>
                <a:t>Zhong</a:t>
              </a:r>
              <a:r>
                <a:rPr lang="en-US" sz="1400" dirty="0">
                  <a:latin typeface="Arial Narrow" panose="020B0606020202030204" pitchFamily="34" charset="0"/>
                </a:rPr>
                <a:t>, M., and Cassandras, C.G., “Asynchronous Distributed Optimization with Event-Driven Communication”, </a:t>
              </a:r>
              <a:r>
                <a:rPr lang="en-US" sz="1400" i="1" dirty="0">
                  <a:latin typeface="Arial Narrow" panose="020B0606020202030204" pitchFamily="34" charset="0"/>
                </a:rPr>
                <a:t>IEEE Trans. on Automatic Control</a:t>
              </a:r>
              <a:r>
                <a:rPr lang="en-US" sz="1400" dirty="0">
                  <a:latin typeface="Arial Narrow" panose="020B0606020202030204" pitchFamily="34" charset="0"/>
                </a:rPr>
                <a:t>, AC-55, 12, pp. 2735-2750, 2010.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74256" y="5884077"/>
              <a:ext cx="8472880" cy="523220"/>
            </a:xfrm>
            <a:prstGeom prst="rect">
              <a:avLst/>
            </a:prstGeom>
            <a:ln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ial Narrow" panose="020B0606020202030204" pitchFamily="34" charset="0"/>
                </a:rPr>
                <a:t>Cassandras, C.G., “The Event-driven Paradigm for Control, Communication, and Optimization”, </a:t>
              </a:r>
              <a:r>
                <a:rPr lang="en-US" sz="1400" i="1" dirty="0">
                  <a:latin typeface="Arial Narrow" panose="020B0606020202030204" pitchFamily="34" charset="0"/>
                </a:rPr>
                <a:t>Journal of Control and Decision</a:t>
              </a:r>
              <a:r>
                <a:rPr lang="en-US" sz="1400" dirty="0">
                  <a:latin typeface="Arial Narrow" panose="020B0606020202030204" pitchFamily="34" charset="0"/>
                </a:rPr>
                <a:t>, Vol. 1, 1, pp. 3-17, 2014.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41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66FFCC"/>
      </a:dk1>
      <a:lt1>
        <a:srgbClr val="FFFFFF"/>
      </a:lt1>
      <a:dk2>
        <a:srgbClr val="660066"/>
      </a:dk2>
      <a:lt2>
        <a:srgbClr val="FFFF00"/>
      </a:lt2>
      <a:accent1>
        <a:srgbClr val="FFFFFF"/>
      </a:accent1>
      <a:accent2>
        <a:srgbClr val="00FFFF"/>
      </a:accent2>
      <a:accent3>
        <a:srgbClr val="B8AAB8"/>
      </a:accent3>
      <a:accent4>
        <a:srgbClr val="DADADA"/>
      </a:accent4>
      <a:accent5>
        <a:srgbClr val="FFFFFF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">
      <a:dk1>
        <a:srgbClr val="66FFCC"/>
      </a:dk1>
      <a:lt1>
        <a:srgbClr val="FFFFFF"/>
      </a:lt1>
      <a:dk2>
        <a:srgbClr val="660066"/>
      </a:dk2>
      <a:lt2>
        <a:srgbClr val="FFFF00"/>
      </a:lt2>
      <a:accent1>
        <a:srgbClr val="FFFFFF"/>
      </a:accent1>
      <a:accent2>
        <a:srgbClr val="00FFFF"/>
      </a:accent2>
      <a:accent3>
        <a:srgbClr val="B8AAB8"/>
      </a:accent3>
      <a:accent4>
        <a:srgbClr val="DADADA"/>
      </a:accent4>
      <a:accent5>
        <a:srgbClr val="FFFFFF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1">
  <a:themeElements>
    <a:clrScheme name="1_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">
      <a:dk1>
        <a:srgbClr val="66FFCC"/>
      </a:dk1>
      <a:lt1>
        <a:srgbClr val="FFFFFF"/>
      </a:lt1>
      <a:dk2>
        <a:srgbClr val="660066"/>
      </a:dk2>
      <a:lt2>
        <a:srgbClr val="FFFF00"/>
      </a:lt2>
      <a:accent1>
        <a:srgbClr val="FFFFFF"/>
      </a:accent1>
      <a:accent2>
        <a:srgbClr val="00FFFF"/>
      </a:accent2>
      <a:accent3>
        <a:srgbClr val="B8AAB8"/>
      </a:accent3>
      <a:accent4>
        <a:srgbClr val="DADADA"/>
      </a:accent4>
      <a:accent5>
        <a:srgbClr val="FFFFFF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华文行楷"/>
        <a:cs typeface=""/>
      </a:majorFont>
      <a:minorFont>
        <a:latin typeface="Times New Roman"/>
        <a:ea typeface="华文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134595</TotalTime>
  <Words>1721</Words>
  <Application>Microsoft Office PowerPoint</Application>
  <PresentationFormat>On-screen Show (4:3)</PresentationFormat>
  <Paragraphs>326</Paragraphs>
  <Slides>23</Slides>
  <Notes>23</Notes>
  <HiddenSlides>0</HiddenSlides>
  <MMClips>1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Default Design</vt:lpstr>
      <vt:lpstr>2_Default Design</vt:lpstr>
      <vt:lpstr>1_Template1</vt:lpstr>
      <vt:lpstr>Custom Design</vt:lpstr>
      <vt:lpstr>1_Default Design</vt:lpstr>
      <vt:lpstr>1_Blends</vt:lpstr>
      <vt:lpstr>Visio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ADAPTIVE TRAFFIC LIGHT ADJUSTMENT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Christos G. Cassandras</dc:creator>
  <cp:lastModifiedBy>Christos G. Cassandras</cp:lastModifiedBy>
  <cp:revision>578</cp:revision>
  <dcterms:created xsi:type="dcterms:W3CDTF">1999-11-02T05:03:05Z</dcterms:created>
  <dcterms:modified xsi:type="dcterms:W3CDTF">2014-11-06T17:22:37Z</dcterms:modified>
</cp:coreProperties>
</file>