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43891200" cy="32918400"/>
  <p:notesSz cx="7010400" cy="9296400"/>
  <p:defaultTextStyle>
    <a:defPPr>
      <a:defRPr lang="en-US"/>
    </a:defPPr>
    <a:lvl1pPr algn="l" defTabSz="5015866" rtl="0" fontAlgn="base">
      <a:spcBef>
        <a:spcPct val="0"/>
      </a:spcBef>
      <a:spcAft>
        <a:spcPct val="0"/>
      </a:spcAft>
      <a:defRPr sz="9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506980" indent="-1958340" algn="l" defTabSz="5015866" rtl="0" fontAlgn="base">
      <a:spcBef>
        <a:spcPct val="0"/>
      </a:spcBef>
      <a:spcAft>
        <a:spcPct val="0"/>
      </a:spcAft>
      <a:defRPr sz="9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5015866" indent="-3918586" algn="l" defTabSz="5015866" rtl="0" fontAlgn="base">
      <a:spcBef>
        <a:spcPct val="0"/>
      </a:spcBef>
      <a:spcAft>
        <a:spcPct val="0"/>
      </a:spcAft>
      <a:defRPr sz="9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7522846" indent="-5876926" algn="l" defTabSz="5015866" rtl="0" fontAlgn="base">
      <a:spcBef>
        <a:spcPct val="0"/>
      </a:spcBef>
      <a:spcAft>
        <a:spcPct val="0"/>
      </a:spcAft>
      <a:defRPr sz="9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0031730" indent="-7837170" algn="l" defTabSz="5015866" rtl="0" fontAlgn="base">
      <a:spcBef>
        <a:spcPct val="0"/>
      </a:spcBef>
      <a:spcAft>
        <a:spcPct val="0"/>
      </a:spcAft>
      <a:defRPr sz="9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743200" algn="l" defTabSz="1097280" rtl="0" eaLnBrk="1" latinLnBrk="0" hangingPunct="1">
      <a:defRPr sz="9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3291840" algn="l" defTabSz="1097280" rtl="0" eaLnBrk="1" latinLnBrk="0" hangingPunct="1">
      <a:defRPr sz="9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840480" algn="l" defTabSz="1097280" rtl="0" eaLnBrk="1" latinLnBrk="0" hangingPunct="1">
      <a:defRPr sz="9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4389120" algn="l" defTabSz="1097280" rtl="0" eaLnBrk="1" latinLnBrk="0" hangingPunct="1">
      <a:defRPr sz="9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210" y="-238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42595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defTabSz="42595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9EA69B-2B35-479B-9F61-691E659651BD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42595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defTabSz="42595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7B5615-9109-4CE3-BD32-B8DB6EE8E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32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015866" rtl="0" eaLnBrk="0" fontAlgn="base" hangingPunct="0">
      <a:spcBef>
        <a:spcPct val="30000"/>
      </a:spcBef>
      <a:spcAft>
        <a:spcPct val="0"/>
      </a:spcAft>
      <a:defRPr sz="6600" kern="1200">
        <a:solidFill>
          <a:schemeClr val="tx1"/>
        </a:solidFill>
        <a:latin typeface="+mn-lt"/>
        <a:ea typeface="+mn-ea"/>
        <a:cs typeface="+mn-cs"/>
      </a:defRPr>
    </a:lvl1pPr>
    <a:lvl2pPr marL="2506980" algn="l" defTabSz="5015866" rtl="0" eaLnBrk="0" fontAlgn="base" hangingPunct="0">
      <a:spcBef>
        <a:spcPct val="30000"/>
      </a:spcBef>
      <a:spcAft>
        <a:spcPct val="0"/>
      </a:spcAft>
      <a:defRPr sz="6600" kern="1200">
        <a:solidFill>
          <a:schemeClr val="tx1"/>
        </a:solidFill>
        <a:latin typeface="+mn-lt"/>
        <a:ea typeface="+mn-ea"/>
        <a:cs typeface="+mn-cs"/>
      </a:defRPr>
    </a:lvl2pPr>
    <a:lvl3pPr marL="5015866" algn="l" defTabSz="5015866" rtl="0" eaLnBrk="0" fontAlgn="base" hangingPunct="0">
      <a:spcBef>
        <a:spcPct val="30000"/>
      </a:spcBef>
      <a:spcAft>
        <a:spcPct val="0"/>
      </a:spcAft>
      <a:defRPr sz="6600" kern="1200">
        <a:solidFill>
          <a:schemeClr val="tx1"/>
        </a:solidFill>
        <a:latin typeface="+mn-lt"/>
        <a:ea typeface="+mn-ea"/>
        <a:cs typeface="+mn-cs"/>
      </a:defRPr>
    </a:lvl3pPr>
    <a:lvl4pPr marL="7522846" algn="l" defTabSz="5015866" rtl="0" eaLnBrk="0" fontAlgn="base" hangingPunct="0">
      <a:spcBef>
        <a:spcPct val="30000"/>
      </a:spcBef>
      <a:spcAft>
        <a:spcPct val="0"/>
      </a:spcAft>
      <a:defRPr sz="6600" kern="1200">
        <a:solidFill>
          <a:schemeClr val="tx1"/>
        </a:solidFill>
        <a:latin typeface="+mn-lt"/>
        <a:ea typeface="+mn-ea"/>
        <a:cs typeface="+mn-cs"/>
      </a:defRPr>
    </a:lvl4pPr>
    <a:lvl5pPr marL="10031730" algn="l" defTabSz="5015866" rtl="0" eaLnBrk="0" fontAlgn="base" hangingPunct="0">
      <a:spcBef>
        <a:spcPct val="30000"/>
      </a:spcBef>
      <a:spcAft>
        <a:spcPct val="0"/>
      </a:spcAft>
      <a:defRPr sz="6600" kern="1200">
        <a:solidFill>
          <a:schemeClr val="tx1"/>
        </a:solidFill>
        <a:latin typeface="+mn-lt"/>
        <a:ea typeface="+mn-ea"/>
        <a:cs typeface="+mn-cs"/>
      </a:defRPr>
    </a:lvl5pPr>
    <a:lvl6pPr marL="12540264" algn="l" defTabSz="5016106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6pPr>
    <a:lvl7pPr marL="15048317" algn="l" defTabSz="5016106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7pPr>
    <a:lvl8pPr marL="17556371" algn="l" defTabSz="5016106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8pPr>
    <a:lvl9pPr marL="20064424" algn="l" defTabSz="5016106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259306" fontAlgn="base">
              <a:spcBef>
                <a:spcPct val="0"/>
              </a:spcBef>
              <a:spcAft>
                <a:spcPct val="0"/>
              </a:spcAft>
              <a:defRPr/>
            </a:pPr>
            <a:fld id="{9E60EF12-F747-4D4B-8191-1B7AB9B51F03}" type="slidenum">
              <a:rPr lang="en-US">
                <a:cs typeface="Arial" charset="0"/>
              </a:rPr>
              <a:pPr defTabSz="425930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7" y="22387906"/>
            <a:ext cx="4392522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291840" y="8412487"/>
            <a:ext cx="37307520" cy="878285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230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291840" y="17335714"/>
            <a:ext cx="37307520" cy="5758579"/>
          </a:xfrm>
        </p:spPr>
        <p:txBody>
          <a:bodyPr lIns="219456" rIns="219456"/>
          <a:lstStyle>
            <a:lvl1pPr marL="0" marR="307238" indent="0" algn="r">
              <a:buNone/>
              <a:defRPr>
                <a:solidFill>
                  <a:schemeClr val="tx2"/>
                </a:solidFill>
              </a:defRPr>
            </a:lvl1pPr>
            <a:lvl2pPr marL="2194560" indent="0" algn="ctr">
              <a:buNone/>
            </a:lvl2pPr>
            <a:lvl3pPr marL="4389120" indent="0" algn="ctr">
              <a:buNone/>
            </a:lvl3pPr>
            <a:lvl4pPr marL="6583680" indent="0" algn="ctr">
              <a:buNone/>
            </a:lvl4pPr>
            <a:lvl5pPr marL="8778240" indent="0" algn="ctr">
              <a:buNone/>
            </a:lvl5pPr>
            <a:lvl6pPr marL="10972800" indent="0" algn="ctr">
              <a:buNone/>
            </a:lvl6pPr>
            <a:lvl7pPr marL="13167360" indent="0" algn="ctr">
              <a:buNone/>
            </a:lvl7pPr>
            <a:lvl8pPr marL="15361920" indent="0" algn="ctr">
              <a:buNone/>
            </a:lvl8pPr>
            <a:lvl9pPr marL="1755648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8070" y="23774400"/>
            <a:ext cx="43909272" cy="9178022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C93FC9-BC8E-4981-A0F6-AEE6185EB676}" type="datetimeFigureOut">
              <a:rPr lang="en-US" smtClean="0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65D3333-EB55-4559-93CB-B00376530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7110382"/>
            <a:ext cx="39502080" cy="2105314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C67471-40E8-462A-B5FF-39712B23CB34}" type="datetimeFigureOut">
              <a:rPr lang="en-US" smtClean="0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65DA02-B870-41F9-942A-64C8B05342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851262" y="1318274"/>
            <a:ext cx="8531856" cy="26845253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77"/>
            <a:ext cx="30358080" cy="2684524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89FFDE-DA9D-4006-9A63-65C7CE4D1854}" type="datetimeFigureOut">
              <a:rPr lang="en-US" smtClean="0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8D1A6A-D302-408D-8B43-034F364916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DD8097-179E-49D8-A83E-FBC13927BF6A}" type="datetimeFigureOut">
              <a:rPr lang="en-US" smtClean="0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1FAC53-2908-4CDF-B259-BDD3D5FA53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405" y="5086618"/>
            <a:ext cx="37307520" cy="877824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230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9022" y="14072218"/>
            <a:ext cx="21945600" cy="6983462"/>
          </a:xfrm>
        </p:spPr>
        <p:txBody>
          <a:bodyPr lIns="438912" rIns="438912" anchor="t"/>
          <a:lstStyle>
            <a:lvl1pPr marL="0" indent="0" algn="l">
              <a:buNone/>
              <a:defRPr sz="11000">
                <a:solidFill>
                  <a:schemeClr val="tx1"/>
                </a:solidFill>
              </a:defRPr>
            </a:lvl1pPr>
            <a:lvl2pPr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1E7870-BBD6-40EE-B5B6-6A4EB7442CBF}" type="datetimeFigureOut">
              <a:rPr lang="en-US" smtClean="0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2A1A96-45EB-434F-A659-3D8643285B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17456064" y="14426266"/>
            <a:ext cx="877824" cy="109728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16561267" y="14426266"/>
            <a:ext cx="877824" cy="109728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110377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110377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3E910E-7259-4ACD-AF96-C91DFB877DDC}" type="datetimeFigureOut">
              <a:rPr lang="en-US" smtClean="0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799176-4874-409E-B2F7-6F9394224C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0640"/>
            <a:ext cx="39502080" cy="54864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25968960"/>
            <a:ext cx="19392902" cy="36576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877824" anchor="ctr"/>
          <a:lstStyle>
            <a:lvl1pPr marL="0" indent="0">
              <a:buNone/>
              <a:defRPr sz="11500" b="0">
                <a:solidFill>
                  <a:schemeClr val="bg1"/>
                </a:solidFill>
              </a:defRPr>
            </a:lvl1pPr>
            <a:lvl2pPr>
              <a:buNone/>
              <a:defRPr sz="9600" b="1"/>
            </a:lvl2pPr>
            <a:lvl3pPr>
              <a:buNone/>
              <a:defRPr sz="8600" b="1"/>
            </a:lvl3pPr>
            <a:lvl4pPr>
              <a:buNone/>
              <a:defRPr sz="7700" b="1"/>
            </a:lvl4pPr>
            <a:lvl5pPr>
              <a:buNone/>
              <a:defRPr sz="77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2296127" y="25968960"/>
            <a:ext cx="19400520" cy="36576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877824" anchor="ctr"/>
          <a:lstStyle>
            <a:lvl1pPr marL="0" indent="0">
              <a:buNone/>
              <a:defRPr sz="11500" b="0">
                <a:solidFill>
                  <a:schemeClr val="bg1"/>
                </a:solidFill>
              </a:defRPr>
            </a:lvl1pPr>
            <a:lvl2pPr>
              <a:buNone/>
              <a:defRPr sz="9600" b="1"/>
            </a:lvl2pPr>
            <a:lvl3pPr>
              <a:buNone/>
              <a:defRPr sz="8600" b="1"/>
            </a:lvl3pPr>
            <a:lvl4pPr>
              <a:buNone/>
              <a:defRPr sz="7700" b="1"/>
            </a:lvl4pPr>
            <a:lvl5pPr>
              <a:buNone/>
              <a:defRPr sz="77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194560" y="6932614"/>
            <a:ext cx="19392902" cy="1892046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6932614"/>
            <a:ext cx="19400520" cy="1892046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13A287-9C67-4121-8DAF-2312E58B2FB8}" type="datetimeFigureOut">
              <a:rPr lang="en-US" smtClean="0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057989-13A0-4216-9F5E-737FFF6516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0BA804-CC9B-4D97-9768-0C2775F7528B}" type="datetimeFigureOut">
              <a:rPr lang="en-US" smtClean="0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707AAC-17CB-423B-9839-72F16DA215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F32DF5-6D52-4FE4-8DA5-850296A6527D}" type="datetimeFigureOut">
              <a:rPr lang="en-US" smtClean="0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33DDD7-26D2-4777-ABF9-DF62F3313C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408640"/>
            <a:ext cx="35912525" cy="219456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120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1214080" y="25704490"/>
            <a:ext cx="19078042" cy="4389120"/>
          </a:xfrm>
        </p:spPr>
        <p:txBody>
          <a:bodyPr/>
          <a:lstStyle>
            <a:lvl1pPr marL="0" indent="0" algn="r">
              <a:buNone/>
              <a:defRPr sz="7700"/>
            </a:lvl1pPr>
            <a:lvl2pPr>
              <a:buNone/>
              <a:defRPr sz="5800"/>
            </a:lvl2pPr>
            <a:lvl3pPr>
              <a:buNone/>
              <a:defRPr sz="4800"/>
            </a:lvl3pPr>
            <a:lvl4pPr>
              <a:buNone/>
              <a:defRPr sz="4300"/>
            </a:lvl4pPr>
            <a:lvl5pPr>
              <a:buNone/>
              <a:defRPr sz="43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89120" y="1316736"/>
            <a:ext cx="35903002" cy="21945600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289754" y="30758131"/>
            <a:ext cx="9217152" cy="1755648"/>
          </a:xfrm>
        </p:spPr>
        <p:txBody>
          <a:bodyPr/>
          <a:lstStyle>
            <a:extLst/>
          </a:lstStyle>
          <a:p>
            <a:pPr>
              <a:defRPr/>
            </a:pPr>
            <a:fld id="{65838C3A-5E5A-44A3-AC2B-78F1F29BFB72}" type="datetimeFigureOut">
              <a:rPr lang="en-US" smtClean="0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2CC19F-D257-43D9-A990-E9D19FCFC2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77914" y="26128329"/>
            <a:ext cx="34381440" cy="3111514"/>
          </a:xfrm>
          <a:noFill/>
        </p:spPr>
        <p:txBody>
          <a:bodyPr lIns="438912" tIns="0" rIns="438912" anchor="t"/>
          <a:lstStyle>
            <a:lvl1pPr marL="0" marR="87782" indent="0" algn="r">
              <a:buNone/>
              <a:defRPr sz="6700"/>
            </a:lvl1pPr>
            <a:lvl2pPr>
              <a:defRPr sz="58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97280" y="911846"/>
            <a:ext cx="41696640" cy="210677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154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D21A2E9-B316-4BE9-A0A1-BE23E6668B4C}" type="datetimeFigureOut">
              <a:rPr lang="en-US" smtClean="0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24348" y="30758134"/>
            <a:ext cx="11283269" cy="1752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83004AB-BBD7-4000-B0D3-ABF7D5D1BD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3352585"/>
            <a:ext cx="38762074" cy="2700826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14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396511" y="28535693"/>
            <a:ext cx="23714995" cy="44211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8912" tIns="219456" rIns="438912" bIns="219456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331444" y="28507253"/>
            <a:ext cx="17714165" cy="44805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8912" tIns="219456" rIns="438912" bIns="219456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29001" y="27798015"/>
            <a:ext cx="16331107" cy="5188166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438912" tIns="219456" rIns="438912" bIns="219456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44335" y="27781145"/>
            <a:ext cx="16346443" cy="5205038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41587738" y="23944512"/>
            <a:ext cx="877824" cy="109728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40692941" y="23944512"/>
            <a:ext cx="877824" cy="109728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2396511" y="28535693"/>
            <a:ext cx="23714995" cy="44211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8912" tIns="219456" rIns="438912" bIns="219456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2331444" y="28507253"/>
            <a:ext cx="17714165" cy="44805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8912" tIns="219456" rIns="438912" bIns="219456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29001" y="27798015"/>
            <a:ext cx="16331107" cy="5188166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438912" tIns="219456" rIns="438912" bIns="219456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44335" y="27781145"/>
            <a:ext cx="16346443" cy="5205038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2194560" y="7110377"/>
            <a:ext cx="39502080" cy="21724622"/>
          </a:xfrm>
          <a:prstGeom prst="rect">
            <a:avLst/>
          </a:prstGeom>
        </p:spPr>
        <p:txBody>
          <a:bodyPr vert="horz" lIns="438912" tIns="219456" rIns="438912" bIns="219456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2289754" y="30758131"/>
            <a:ext cx="9217152" cy="1755648"/>
          </a:xfrm>
          <a:prstGeom prst="rect">
            <a:avLst/>
          </a:prstGeom>
        </p:spPr>
        <p:txBody>
          <a:bodyPr vert="horz" lIns="438912" tIns="219456" rIns="438912" bIns="219456" anchor="b"/>
          <a:lstStyle>
            <a:lvl1pPr algn="l" eaLnBrk="1" latinLnBrk="0" hangingPunct="1">
              <a:defRPr kumimoji="0" sz="48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32D96D9-E70B-4A3B-8180-9CC8AA5E5773}" type="datetimeFigureOut">
              <a:rPr lang="en-US" smtClean="0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1024348" y="30758134"/>
            <a:ext cx="11283269" cy="1752600"/>
          </a:xfrm>
          <a:prstGeom prst="rect">
            <a:avLst/>
          </a:prstGeom>
        </p:spPr>
        <p:txBody>
          <a:bodyPr vert="horz" lIns="438912" tIns="219456" rIns="438912" bIns="219456" anchor="b"/>
          <a:lstStyle>
            <a:lvl1pPr algn="r" eaLnBrk="1" latinLnBrk="0" hangingPunct="1">
              <a:defRPr kumimoji="0" sz="48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1506906" y="30758134"/>
            <a:ext cx="1755648" cy="1752600"/>
          </a:xfrm>
          <a:prstGeom prst="rect">
            <a:avLst/>
          </a:prstGeom>
        </p:spPr>
        <p:txBody>
          <a:bodyPr vert="horz" lIns="438912" tIns="219456" rIns="438912" bIns="219456" anchor="b"/>
          <a:lstStyle>
            <a:lvl1pPr algn="r" eaLnBrk="1" latinLnBrk="0" hangingPunct="1">
              <a:defRPr kumimoji="0" sz="48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7ABC6E-5E4E-4772-991A-F5133452D4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19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1755648" indent="-1228954" algn="l" rtl="0" eaLnBrk="1" latinLnBrk="0" hangingPunct="1">
        <a:spcBef>
          <a:spcPts val="192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2984602" indent="-1097280" algn="l" rtl="0" eaLnBrk="1" latinLnBrk="0" hangingPunct="1">
        <a:spcBef>
          <a:spcPts val="1555"/>
        </a:spcBef>
        <a:buClr>
          <a:schemeClr val="accent1"/>
        </a:buClr>
        <a:buFont typeface="Verdana"/>
        <a:buChar char="◦"/>
        <a:defRPr kumimoji="0" sz="11000" kern="1200">
          <a:solidFill>
            <a:schemeClr val="tx1"/>
          </a:solidFill>
          <a:latin typeface="+mn-lt"/>
          <a:ea typeface="+mn-ea"/>
          <a:cs typeface="+mn-cs"/>
        </a:defRPr>
      </a:lvl2pPr>
      <a:lvl3pPr marL="4125773" indent="-1097280" algn="l" rtl="0" eaLnBrk="1" latinLnBrk="0" hangingPunct="1">
        <a:spcBef>
          <a:spcPts val="1680"/>
        </a:spcBef>
        <a:buClr>
          <a:schemeClr val="accent2"/>
        </a:buClr>
        <a:buSzPct val="100000"/>
        <a:buFont typeface="Wingdings 2"/>
        <a:buChar char=""/>
        <a:defRPr kumimoji="0"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indent="-1097280" algn="l" rtl="0" eaLnBrk="1" latinLnBrk="0" hangingPunct="1">
        <a:spcBef>
          <a:spcPts val="1680"/>
        </a:spcBef>
        <a:buClr>
          <a:schemeClr val="accent2"/>
        </a:buClr>
        <a:buFont typeface="Wingdings 2"/>
        <a:buChar char=""/>
        <a:defRPr kumimoji="0"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1097280" algn="l" rtl="0" eaLnBrk="1" latinLnBrk="0" hangingPunct="1">
        <a:spcBef>
          <a:spcPts val="1680"/>
        </a:spcBef>
        <a:buClr>
          <a:schemeClr val="accent2"/>
        </a:buClr>
        <a:buFont typeface="Wingdings 2"/>
        <a:buChar char=""/>
        <a:defRPr kumimoji="0"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7680960" indent="-1097280" algn="l" rtl="0" eaLnBrk="1" latinLnBrk="0" hangingPunct="1">
        <a:spcBef>
          <a:spcPts val="1680"/>
        </a:spcBef>
        <a:buClr>
          <a:schemeClr val="accent3"/>
        </a:buClr>
        <a:buFont typeface="Wingdings 2"/>
        <a:buChar char=""/>
        <a:defRPr kumimoji="0"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indent="-1097280" algn="l" rtl="0" eaLnBrk="1" latinLnBrk="0" hangingPunct="1">
        <a:spcBef>
          <a:spcPts val="1680"/>
        </a:spcBef>
        <a:buClr>
          <a:schemeClr val="accent3"/>
        </a:buClr>
        <a:buFont typeface="Wingdings 2"/>
        <a:buChar char=""/>
        <a:defRPr kumimoji="0"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520" indent="-1097280" algn="l" rtl="0" eaLnBrk="1" latinLnBrk="0" hangingPunct="1">
        <a:spcBef>
          <a:spcPts val="1680"/>
        </a:spcBef>
        <a:buClr>
          <a:schemeClr val="accent3"/>
        </a:buClr>
        <a:buFont typeface="Wingdings 2"/>
        <a:buChar char=""/>
        <a:defRPr kumimoji="0"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indent="-1097280" algn="l" rtl="0" eaLnBrk="1" latinLnBrk="0" hangingPunct="1">
        <a:spcBef>
          <a:spcPts val="1680"/>
        </a:spcBef>
        <a:buClr>
          <a:schemeClr val="accent3"/>
        </a:buClr>
        <a:buFont typeface="Wingdings 2"/>
        <a:buChar char=""/>
        <a:defRPr kumimoji="0" sz="77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18" Type="http://schemas.openxmlformats.org/officeDocument/2006/relationships/image" Target="../media/image17.png"/><Relationship Id="rId26" Type="http://schemas.openxmlformats.org/officeDocument/2006/relationships/image" Target="../media/image25.emf"/><Relationship Id="rId39" Type="http://schemas.openxmlformats.org/officeDocument/2006/relationships/image" Target="../media/image36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0.jpeg"/><Relationship Id="rId34" Type="http://schemas.openxmlformats.org/officeDocument/2006/relationships/oleObject" Target="../embeddings/oleObject1.bin"/><Relationship Id="rId42" Type="http://schemas.openxmlformats.org/officeDocument/2006/relationships/image" Target="../media/image39.png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17" Type="http://schemas.openxmlformats.org/officeDocument/2006/relationships/image" Target="../media/image16.jpeg"/><Relationship Id="rId25" Type="http://schemas.openxmlformats.org/officeDocument/2006/relationships/image" Target="../media/image24.emf"/><Relationship Id="rId33" Type="http://schemas.openxmlformats.org/officeDocument/2006/relationships/image" Target="../media/image32.png"/><Relationship Id="rId38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28.png"/><Relationship Id="rId41" Type="http://schemas.openxmlformats.org/officeDocument/2006/relationships/image" Target="../media/image38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wmf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4.png"/><Relationship Id="rId40" Type="http://schemas.openxmlformats.org/officeDocument/2006/relationships/image" Target="../media/image37.gi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g"/><Relationship Id="rId28" Type="http://schemas.openxmlformats.org/officeDocument/2006/relationships/image" Target="../media/image27.png"/><Relationship Id="rId36" Type="http://schemas.openxmlformats.org/officeDocument/2006/relationships/image" Target="../media/image33.png"/><Relationship Id="rId10" Type="http://schemas.openxmlformats.org/officeDocument/2006/relationships/image" Target="../media/image9.wmf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1.wmf"/><Relationship Id="rId4" Type="http://schemas.openxmlformats.org/officeDocument/2006/relationships/image" Target="../media/image3.emf"/><Relationship Id="rId9" Type="http://schemas.openxmlformats.org/officeDocument/2006/relationships/image" Target="../media/image8.wmf"/><Relationship Id="rId14" Type="http://schemas.openxmlformats.org/officeDocument/2006/relationships/image" Target="../media/image13.png"/><Relationship Id="rId22" Type="http://schemas.openxmlformats.org/officeDocument/2006/relationships/image" Target="../media/image21.jp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2.wmf"/><Relationship Id="rId43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Picture 3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66600" y="16797497"/>
            <a:ext cx="5865344" cy="560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94666" y="7010400"/>
            <a:ext cx="31718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799" y="25908000"/>
            <a:ext cx="4648201" cy="629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6212800" y="4838700"/>
            <a:ext cx="4724400" cy="20635699"/>
            <a:chOff x="25809202" y="4819934"/>
            <a:chExt cx="5321300" cy="21659566"/>
          </a:xfrm>
        </p:grpSpPr>
        <p:pic>
          <p:nvPicPr>
            <p:cNvPr id="1028" name="Picture 4" descr="C:\Users\Tao\Documents\Dissertation defense\evo_6_new_1.ep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9202" y="22479000"/>
              <a:ext cx="5321300" cy="400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:\Users\Tao\Documents\Dissertation defense\evo_5_new_1.ep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9202" y="18973800"/>
              <a:ext cx="5321300" cy="400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Tao\Documents\Dissertation defense\evo_4_new_1.ep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9202" y="15468600"/>
              <a:ext cx="5321300" cy="400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Tao\Documents\Dissertation defense\evo_3_new_1.eps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9202" y="11887200"/>
              <a:ext cx="5321300" cy="400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C:\Users\Tao\Documents\Dissertation defense\evo_2_new_1.ep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9202" y="8382000"/>
              <a:ext cx="5321300" cy="400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5" descr="C:\Users\Tao\Documents\Dissertation defense\evo_1_new_1.eps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9202" y="4819934"/>
              <a:ext cx="5321300" cy="400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TextBox 93"/>
          <p:cNvSpPr txBox="1">
            <a:spLocks noChangeArrowheads="1"/>
          </p:cNvSpPr>
          <p:nvPr/>
        </p:nvSpPr>
        <p:spPr bwMode="auto">
          <a:xfrm>
            <a:off x="15849600" y="4800600"/>
            <a:ext cx="10515600" cy="1891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lvl="0"/>
            <a:r>
              <a:rPr lang="en-US" sz="5800" b="1" dirty="0" smtClean="0">
                <a:solidFill>
                  <a:prstClr val="black"/>
                </a:solidFill>
                <a:latin typeface="Calibri" pitchFamily="34" charset="0"/>
              </a:rPr>
              <a:t>Outcomes and Deliverables</a:t>
            </a:r>
            <a:endParaRPr lang="en-US" sz="5800" b="1" dirty="0">
              <a:solidFill>
                <a:prstClr val="black"/>
              </a:solidFill>
              <a:latin typeface="Calibri" pitchFamily="34" charset="0"/>
            </a:endParaRPr>
          </a:p>
          <a:p>
            <a:endParaRPr lang="en-US" sz="1200" dirty="0">
              <a:latin typeface="+mn-lt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Research findings  for the (dynamic) event 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region 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detection problem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16561185" y="6858000"/>
            <a:ext cx="10032615" cy="2584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Powerfulness of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Markov random fields (MRFs)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for spatiotemporal modeling </a:t>
            </a: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Static event region and boundary region detection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  T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. Wang and Q. Cheng, “ Collaborative Event-Region and Boundary-Region Detections in Wireless Sensor Networks”,  </a:t>
            </a: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IEEE 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Trans. Signal Processing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, Vol. 56, No. 6, pp. 2547-2561, Jun. 2008.</a:t>
            </a: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Dynamic event region detection</a:t>
            </a: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   T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. Wu and Q. Cheng, “Online Dynamic Event Region Detection using Distributed Sensor Networks”, accepted, </a:t>
            </a: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IEEE 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Trans. Aerospace and Electronic Systems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, May 2013.</a:t>
            </a: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8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Event region reconstruction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at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a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Control Center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   T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. Wu and Q. Cheng, “Dynamic Event Region Detection and Reconstruction in Wireless Sensor Networks”, submitted, </a:t>
            </a: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  IEEE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Trans. Wireless Communications, July 2013.</a:t>
            </a: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4706600" y="14401800"/>
            <a:ext cx="11737105" cy="2992752"/>
            <a:chOff x="14706600" y="14761848"/>
            <a:chExt cx="11737105" cy="2992752"/>
          </a:xfrm>
        </p:grpSpPr>
        <p:pic>
          <p:nvPicPr>
            <p:cNvPr id="269" name="Picture 5" descr="result002Pce0OSNR_proposed_vtc07fall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4706600" y="14761848"/>
              <a:ext cx="2760171" cy="2911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3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5544" y="14838048"/>
              <a:ext cx="2829856" cy="285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5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8600" y="14838048"/>
              <a:ext cx="3355105" cy="2916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4" name="Picture 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9200" y="14838049"/>
              <a:ext cx="3328211" cy="291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" name="TextBox 93"/>
          <p:cNvSpPr txBox="1">
            <a:spLocks noChangeArrowheads="1"/>
          </p:cNvSpPr>
          <p:nvPr/>
        </p:nvSpPr>
        <p:spPr bwMode="auto">
          <a:xfrm>
            <a:off x="1082040" y="15402807"/>
            <a:ext cx="13167360" cy="1417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lvl="0" algn="just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Inefficiency of existing SHM methodologies</a:t>
            </a:r>
          </a:p>
          <a:p>
            <a:pPr marL="685800" indent="-685800"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endParaRPr lang="en-US" sz="3600" dirty="0">
              <a:latin typeface="+mn-lt"/>
            </a:endParaRPr>
          </a:p>
          <a:p>
            <a:endParaRPr lang="en-US" sz="3600" dirty="0">
              <a:latin typeface="+mn-lt"/>
            </a:endParaRPr>
          </a:p>
          <a:p>
            <a:endParaRPr lang="en-US" sz="3600" dirty="0">
              <a:latin typeface="+mn-lt"/>
            </a:endParaRPr>
          </a:p>
          <a:p>
            <a:endParaRPr lang="en-US" sz="3600" dirty="0">
              <a:latin typeface="+mn-lt"/>
            </a:endParaRPr>
          </a:p>
          <a:p>
            <a:endParaRPr lang="en-US" sz="3600" dirty="0">
              <a:latin typeface="+mn-lt"/>
            </a:endParaRPr>
          </a:p>
          <a:p>
            <a:endParaRPr lang="en-US" sz="3600" dirty="0">
              <a:latin typeface="+mn-lt"/>
            </a:endParaRPr>
          </a:p>
          <a:p>
            <a:endParaRPr lang="en-US" sz="3600" dirty="0">
              <a:latin typeface="+mn-lt"/>
            </a:endParaRPr>
          </a:p>
          <a:p>
            <a:endParaRPr lang="en-US" sz="3600" dirty="0">
              <a:latin typeface="+mn-lt"/>
            </a:endParaRPr>
          </a:p>
          <a:p>
            <a:endParaRPr lang="en-US" sz="3600" dirty="0">
              <a:latin typeface="+mn-lt"/>
            </a:endParaRPr>
          </a:p>
          <a:p>
            <a:endParaRPr lang="en-US" sz="3600" dirty="0">
              <a:latin typeface="+mn-lt"/>
            </a:endParaRPr>
          </a:p>
          <a:p>
            <a:endParaRPr lang="en-US" sz="3600" dirty="0">
              <a:latin typeface="+mn-lt"/>
            </a:endParaRPr>
          </a:p>
          <a:p>
            <a:endParaRPr lang="en-US" sz="3600" dirty="0">
              <a:latin typeface="+mn-lt"/>
            </a:endParaRPr>
          </a:p>
          <a:p>
            <a:endParaRPr lang="en-US" sz="3600" dirty="0">
              <a:latin typeface="+mn-lt"/>
            </a:endParaRPr>
          </a:p>
          <a:p>
            <a:endParaRPr lang="en-US" sz="3600" dirty="0">
              <a:latin typeface="+mn-lt"/>
            </a:endParaRPr>
          </a:p>
          <a:p>
            <a:endParaRPr lang="en-US" sz="3600" dirty="0">
              <a:latin typeface="+mn-lt"/>
            </a:endParaRPr>
          </a:p>
          <a:p>
            <a:endParaRPr lang="en-US" sz="3600" dirty="0">
              <a:latin typeface="+mn-lt"/>
            </a:endParaRPr>
          </a:p>
          <a:p>
            <a:endParaRPr lang="en-US" sz="3600" dirty="0">
              <a:latin typeface="+mn-lt"/>
            </a:endParaRPr>
          </a:p>
          <a:p>
            <a:endParaRPr lang="en-US" sz="3600" dirty="0">
              <a:latin typeface="+mn-lt"/>
            </a:endParaRPr>
          </a:p>
          <a:p>
            <a:endParaRPr lang="en-US" sz="3600" dirty="0">
              <a:latin typeface="+mn-lt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1400" dirty="0" smtClean="0">
              <a:latin typeface="+mn-lt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numbers of heterogeneous sensors forming a large-scale, densely-distributed sensor network, sampling at high data </a:t>
            </a:r>
            <a:r>
              <a:rPr lang="en-US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rates</a:t>
            </a:r>
          </a:p>
          <a:p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--- robust, real-time, scalable, energy/communication bandwidth efficient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1702184" y="16164807"/>
            <a:ext cx="12547216" cy="7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Model-based approach</a:t>
            </a: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Data-driven approach</a:t>
            </a:r>
          </a:p>
        </p:txBody>
      </p:sp>
      <p:sp>
        <p:nvSpPr>
          <p:cNvPr id="14354" name="TextBox 93"/>
          <p:cNvSpPr txBox="1">
            <a:spLocks noChangeArrowheads="1"/>
          </p:cNvSpPr>
          <p:nvPr/>
        </p:nvSpPr>
        <p:spPr bwMode="auto">
          <a:xfrm>
            <a:off x="1097280" y="4800600"/>
            <a:ext cx="13167360" cy="905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lvl="0"/>
            <a:r>
              <a:rPr lang="en-US" sz="5800" b="1" dirty="0" smtClean="0">
                <a:solidFill>
                  <a:prstClr val="black"/>
                </a:solidFill>
                <a:latin typeface="Calibri" pitchFamily="34" charset="0"/>
              </a:rPr>
              <a:t>Needs </a:t>
            </a:r>
            <a:r>
              <a:rPr lang="en-US" sz="5800" b="1" dirty="0">
                <a:solidFill>
                  <a:prstClr val="black"/>
                </a:solidFill>
                <a:latin typeface="Calibri" pitchFamily="34" charset="0"/>
              </a:rPr>
              <a:t>and </a:t>
            </a:r>
            <a:r>
              <a:rPr lang="en-US" sz="5800" b="1" dirty="0" smtClean="0">
                <a:solidFill>
                  <a:prstClr val="black"/>
                </a:solidFill>
                <a:latin typeface="Calibri" pitchFamily="34" charset="0"/>
              </a:rPr>
              <a:t>Challenges</a:t>
            </a:r>
          </a:p>
          <a:p>
            <a:pPr algn="just"/>
            <a:endParaRPr lang="en-US" sz="1200" dirty="0">
              <a:latin typeface="+mn-lt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Ubiquity of complex structural systems</a:t>
            </a: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>
              <a:latin typeface="+mn-lt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Needs 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of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structural health monitoring (SHM)</a:t>
            </a:r>
            <a:r>
              <a:rPr lang="en-US" sz="43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43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337" name="Picture 30" descr="primary_OSU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0" y="361950"/>
            <a:ext cx="2743205" cy="189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12"/>
          <p:cNvSpPr txBox="1">
            <a:spLocks noChangeArrowheads="1"/>
          </p:cNvSpPr>
          <p:nvPr/>
        </p:nvSpPr>
        <p:spPr bwMode="auto">
          <a:xfrm>
            <a:off x="7680960" y="304800"/>
            <a:ext cx="31424757" cy="257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8000" dirty="0"/>
              <a:t>A Unified Distributed Spatiotemporal Signal Processing Framework for Structural Health </a:t>
            </a:r>
            <a:r>
              <a:rPr lang="en-US" sz="8000" dirty="0" smtClean="0"/>
              <a:t>Monitoring (</a:t>
            </a:r>
            <a:r>
              <a:rPr lang="en-US" sz="7200" dirty="0"/>
              <a:t>CNS 0932297</a:t>
            </a:r>
            <a:r>
              <a:rPr lang="en-US" sz="8000" dirty="0"/>
              <a:t>)</a:t>
            </a:r>
            <a:endParaRPr lang="en-US" sz="8000" dirty="0">
              <a:latin typeface="Calibri" pitchFamily="34" charset="0"/>
            </a:endParaRPr>
          </a:p>
        </p:txBody>
      </p:sp>
      <p:sp>
        <p:nvSpPr>
          <p:cNvPr id="14340" name="TextBox 13"/>
          <p:cNvSpPr txBox="1">
            <a:spLocks noChangeArrowheads="1"/>
          </p:cNvSpPr>
          <p:nvPr/>
        </p:nvSpPr>
        <p:spPr bwMode="auto">
          <a:xfrm>
            <a:off x="812800" y="2743200"/>
            <a:ext cx="42468800" cy="195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6000" dirty="0">
                <a:latin typeface="Calibri" pitchFamily="34" charset="0"/>
              </a:rPr>
              <a:t>PI: </a:t>
            </a:r>
            <a:r>
              <a:rPr lang="en-US" sz="6000" dirty="0" smtClean="0">
                <a:latin typeface="Calibri" pitchFamily="34" charset="0"/>
              </a:rPr>
              <a:t>Dr. Qi </a:t>
            </a:r>
            <a:r>
              <a:rPr lang="en-US" sz="6000" dirty="0">
                <a:latin typeface="Calibri" pitchFamily="34" charset="0"/>
              </a:rPr>
              <a:t>Cheng, Graduate Students: Tao Wu</a:t>
            </a:r>
            <a:r>
              <a:rPr lang="en-US" sz="6000" dirty="0" smtClean="0">
                <a:latin typeface="Calibri" pitchFamily="34" charset="0"/>
              </a:rPr>
              <a:t>, </a:t>
            </a:r>
            <a:r>
              <a:rPr lang="en-US" sz="6000" dirty="0" err="1" smtClean="0">
                <a:latin typeface="Calibri" pitchFamily="34" charset="0"/>
              </a:rPr>
              <a:t>Hoa</a:t>
            </a:r>
            <a:r>
              <a:rPr lang="en-US" sz="6000" dirty="0" smtClean="0">
                <a:latin typeface="Calibri" pitchFamily="34" charset="0"/>
              </a:rPr>
              <a:t> Nguyen, </a:t>
            </a:r>
            <a:r>
              <a:rPr lang="en-US" sz="6000" dirty="0">
                <a:latin typeface="Calibri" pitchFamily="34" charset="0"/>
              </a:rPr>
              <a:t>Longji Sun, Chao </a:t>
            </a:r>
            <a:r>
              <a:rPr lang="en-US" sz="6000" dirty="0" smtClean="0">
                <a:latin typeface="Calibri" pitchFamily="34" charset="0"/>
              </a:rPr>
              <a:t>Chen, Electrical </a:t>
            </a:r>
            <a:r>
              <a:rPr lang="en-US" sz="6000" dirty="0">
                <a:latin typeface="Calibri" pitchFamily="34" charset="0"/>
              </a:rPr>
              <a:t>and Computer </a:t>
            </a:r>
            <a:r>
              <a:rPr lang="en-US" sz="6000" dirty="0" smtClean="0">
                <a:latin typeface="Calibri" pitchFamily="34" charset="0"/>
              </a:rPr>
              <a:t>Engineering </a:t>
            </a:r>
          </a:p>
          <a:p>
            <a:pPr algn="ctr"/>
            <a:r>
              <a:rPr lang="en-US" sz="6000" dirty="0" smtClean="0">
                <a:latin typeface="Calibri" pitchFamily="34" charset="0"/>
              </a:rPr>
              <a:t>Collaborator: Dr. Rifat Bulut, Civil and Environmental Engineering, Oklahoma </a:t>
            </a:r>
            <a:r>
              <a:rPr lang="en-US" sz="6000" dirty="0">
                <a:latin typeface="Calibri" pitchFamily="34" charset="0"/>
              </a:rPr>
              <a:t>State </a:t>
            </a:r>
            <a:r>
              <a:rPr lang="en-US" sz="6000" dirty="0" smtClean="0">
                <a:latin typeface="Calibri" pitchFamily="34" charset="0"/>
              </a:rPr>
              <a:t>University</a:t>
            </a:r>
          </a:p>
        </p:txBody>
      </p:sp>
      <p:sp>
        <p:nvSpPr>
          <p:cNvPr id="14357" name="TextBox 93"/>
          <p:cNvSpPr txBox="1">
            <a:spLocks noChangeArrowheads="1"/>
          </p:cNvSpPr>
          <p:nvPr/>
        </p:nvSpPr>
        <p:spPr bwMode="auto">
          <a:xfrm>
            <a:off x="20650200" y="3429004"/>
            <a:ext cx="11125200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tIns="54864" rIns="109728" bIns="54864">
            <a:spAutoFit/>
          </a:bodyPr>
          <a:lstStyle/>
          <a:p>
            <a:r>
              <a:rPr lang="en-US" sz="4300">
                <a:latin typeface="Calibri" pitchFamily="34" charset="0"/>
              </a:rPr>
              <a:t>    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" y="-583926"/>
            <a:ext cx="221677" cy="162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" y="2"/>
            <a:ext cx="2560319" cy="2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Group 65"/>
          <p:cNvGrpSpPr/>
          <p:nvPr/>
        </p:nvGrpSpPr>
        <p:grpSpPr>
          <a:xfrm>
            <a:off x="4637270" y="19150502"/>
            <a:ext cx="6716530" cy="3643705"/>
            <a:chOff x="76200" y="2895600"/>
            <a:chExt cx="3919874" cy="2209800"/>
          </a:xfrm>
        </p:grpSpPr>
        <p:sp>
          <p:nvSpPr>
            <p:cNvPr id="67" name="TextBox 66"/>
            <p:cNvSpPr txBox="1"/>
            <p:nvPr/>
          </p:nvSpPr>
          <p:spPr>
            <a:xfrm>
              <a:off x="1639083" y="4227352"/>
              <a:ext cx="958177" cy="24265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/>
                <a:t>Predictions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19708" y="3300211"/>
              <a:ext cx="605480" cy="24265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/>
                <a:t>Outputs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209800" y="2971800"/>
              <a:ext cx="1447800" cy="2436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/>
                <a:t>Monitoring system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38200" y="3352800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Structure </a:t>
              </a:r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152400" y="3581400"/>
              <a:ext cx="685800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362200" y="3352800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Sensing system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38200" y="4419600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Model 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362200" y="4419600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Processing </a:t>
              </a:r>
            </a:p>
          </p:txBody>
        </p:sp>
        <p:sp>
          <p:nvSpPr>
            <p:cNvPr id="75" name="Right Arrow 74"/>
            <p:cNvSpPr/>
            <p:nvPr/>
          </p:nvSpPr>
          <p:spPr>
            <a:xfrm>
              <a:off x="1676400" y="3581400"/>
              <a:ext cx="685800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Arrow 75"/>
            <p:cNvSpPr/>
            <p:nvPr/>
          </p:nvSpPr>
          <p:spPr>
            <a:xfrm>
              <a:off x="1676400" y="4648200"/>
              <a:ext cx="685800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Bent-Up Arrow 76"/>
            <p:cNvSpPr/>
            <p:nvPr/>
          </p:nvSpPr>
          <p:spPr>
            <a:xfrm>
              <a:off x="228600" y="4114800"/>
              <a:ext cx="1066800" cy="152400"/>
            </a:xfrm>
            <a:prstGeom prst="bentUpArrow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wn Arrow 77"/>
            <p:cNvSpPr/>
            <p:nvPr/>
          </p:nvSpPr>
          <p:spPr>
            <a:xfrm>
              <a:off x="2743200" y="3886200"/>
              <a:ext cx="762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Arrow 78"/>
            <p:cNvSpPr/>
            <p:nvPr/>
          </p:nvSpPr>
          <p:spPr>
            <a:xfrm>
              <a:off x="3200400" y="4648200"/>
              <a:ext cx="685800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6200" y="2895600"/>
              <a:ext cx="1828800" cy="12192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L-Shape 80"/>
            <p:cNvSpPr/>
            <p:nvPr/>
          </p:nvSpPr>
          <p:spPr>
            <a:xfrm>
              <a:off x="76200" y="2895600"/>
              <a:ext cx="3581400" cy="2209800"/>
            </a:xfrm>
            <a:prstGeom prst="corner">
              <a:avLst>
                <a:gd name="adj1" fmla="val 36325"/>
                <a:gd name="adj2" fmla="val 68784"/>
              </a:avLst>
            </a:prstGeom>
            <a:noFill/>
            <a:ln w="31750">
              <a:prstDash val="sysDot"/>
            </a:ln>
            <a:scene3d>
              <a:camera prst="orthographicFront">
                <a:rot lat="21594000" lon="10799999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93880" y="2979599"/>
              <a:ext cx="1411898" cy="2436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/>
                <a:t>Physical system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59696" y="3295650"/>
              <a:ext cx="603813" cy="2436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/>
                <a:t>Inputs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76600" y="4343400"/>
              <a:ext cx="719474" cy="2436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/>
                <a:t>Inference</a:t>
              </a:r>
            </a:p>
          </p:txBody>
        </p:sp>
      </p:grpSp>
      <p:pic>
        <p:nvPicPr>
          <p:cNvPr id="85" name="Picture 2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2400" y="6628428"/>
            <a:ext cx="4097717" cy="393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6" name="Group 85"/>
          <p:cNvGrpSpPr/>
          <p:nvPr/>
        </p:nvGrpSpPr>
        <p:grpSpPr>
          <a:xfrm>
            <a:off x="4191000" y="6628428"/>
            <a:ext cx="4123360" cy="3900168"/>
            <a:chOff x="112713" y="3048000"/>
            <a:chExt cx="2058987" cy="1638325"/>
          </a:xfrm>
        </p:grpSpPr>
        <p:grpSp>
          <p:nvGrpSpPr>
            <p:cNvPr id="87" name="Group 21"/>
            <p:cNvGrpSpPr>
              <a:grpSpLocks/>
            </p:cNvGrpSpPr>
            <p:nvPr/>
          </p:nvGrpSpPr>
          <p:grpSpPr bwMode="auto">
            <a:xfrm>
              <a:off x="112713" y="3048000"/>
              <a:ext cx="2020887" cy="1103313"/>
              <a:chOff x="417513" y="1774825"/>
              <a:chExt cx="2643187" cy="1538288"/>
            </a:xfrm>
          </p:grpSpPr>
          <p:pic>
            <p:nvPicPr>
              <p:cNvPr id="90" name="Picture 7"/>
              <p:cNvPicPr preferRelativeResize="0">
                <a:picLocks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417513" y="1774825"/>
                <a:ext cx="2643187" cy="1538288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</p:pic>
          <p:sp>
            <p:nvSpPr>
              <p:cNvPr id="91" name="Text Box 23"/>
              <p:cNvSpPr txBox="1">
                <a:spLocks noChangeArrowheads="1"/>
              </p:cNvSpPr>
              <p:nvPr/>
            </p:nvSpPr>
            <p:spPr bwMode="auto">
              <a:xfrm>
                <a:off x="1187450" y="1787524"/>
                <a:ext cx="1380055" cy="32806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91429" tIns="45715" rIns="91429" bIns="45715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sz="3800" b="1" dirty="0">
                    <a:solidFill>
                      <a:srgbClr val="000099"/>
                    </a:solidFill>
                    <a:latin typeface="Times New Roman" pitchFamily="18" charset="0"/>
                  </a:rPr>
                  <a:t>Airframe</a:t>
                </a:r>
              </a:p>
            </p:txBody>
          </p:sp>
        </p:grpSp>
        <p:pic>
          <p:nvPicPr>
            <p:cNvPr id="88" name="Picture 24" descr="hclowloss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676400" y="4165600"/>
              <a:ext cx="495300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Rectangle 25"/>
            <p:cNvSpPr>
              <a:spLocks noChangeArrowheads="1"/>
            </p:cNvSpPr>
            <p:nvPr/>
          </p:nvSpPr>
          <p:spPr bwMode="auto">
            <a:xfrm>
              <a:off x="1175416" y="4145173"/>
              <a:ext cx="515501" cy="54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</a:rPr>
                <a:t>Photonic</a:t>
              </a:r>
            </a:p>
            <a:p>
              <a:r>
                <a:rPr lang="en-US" sz="2400" b="1" dirty="0">
                  <a:latin typeface="Times New Roman" pitchFamily="18" charset="0"/>
                </a:rPr>
                <a:t>Crystal</a:t>
              </a:r>
            </a:p>
            <a:p>
              <a:r>
                <a:rPr lang="en-US" sz="2400" b="1" dirty="0">
                  <a:latin typeface="Times New Roman" pitchFamily="18" charset="0"/>
                </a:rPr>
                <a:t>Sensing</a:t>
              </a:r>
            </a:p>
            <a:p>
              <a:r>
                <a:rPr lang="en-US" sz="2400" b="1" dirty="0">
                  <a:latin typeface="Times New Roman" pitchFamily="18" charset="0"/>
                </a:rPr>
                <a:t>Fiber</a:t>
              </a:r>
            </a:p>
          </p:txBody>
        </p:sp>
      </p:grp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1097282" y="10907007"/>
            <a:ext cx="13258798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The integrity and reliability are constantly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threatened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1738375" y="11528680"/>
            <a:ext cx="11672825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Aging/fatigue</a:t>
            </a:r>
          </a:p>
          <a:p>
            <a:pPr marL="685800" indent="-685800">
              <a:buFont typeface="Courier New" pitchFamily="49" charset="0"/>
              <a:buChar char="o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Harsh operational and Environmental conditions</a:t>
            </a:r>
          </a:p>
          <a:p>
            <a:pPr marL="685800" indent="-685800">
              <a:buFont typeface="Courier New" pitchFamily="49" charset="0"/>
              <a:buChar char="o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improper maintenance</a:t>
            </a:r>
          </a:p>
        </p:txBody>
      </p:sp>
      <p:sp>
        <p:nvSpPr>
          <p:cNvPr id="101" name="TextBox 93"/>
          <p:cNvSpPr txBox="1">
            <a:spLocks noChangeArrowheads="1"/>
          </p:cNvSpPr>
          <p:nvPr/>
        </p:nvSpPr>
        <p:spPr bwMode="auto">
          <a:xfrm>
            <a:off x="1695845" y="13627037"/>
            <a:ext cx="13167360" cy="208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Automatically detect, diagnose,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prognose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and mitigate anomalies in a structure at an early state</a:t>
            </a:r>
          </a:p>
          <a:p>
            <a:pPr marL="685800" indent="-685800">
              <a:buFont typeface="Courier New" pitchFamily="49" charset="0"/>
              <a:buChar char="o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Avoid catastrophic failures </a:t>
            </a:r>
          </a:p>
          <a:p>
            <a:pPr marL="685800" indent="-685800">
              <a:buFont typeface="Courier New" pitchFamily="49" charset="0"/>
              <a:buChar char="o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Efficient resource management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2362199" y="16698207"/>
            <a:ext cx="13698821" cy="226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buFont typeface="Wingdings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Accurate physics-based model</a:t>
            </a:r>
          </a:p>
          <a:p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Drawbacks:</a:t>
            </a:r>
          </a:p>
          <a:p>
            <a:pPr marL="548640" indent="-548640"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Deterministic and unable to address the uncertainties</a:t>
            </a:r>
          </a:p>
          <a:p>
            <a:pPr marL="548640" indent="-548640"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Complex because of numerical methods (e.g., FEA) used to solve differential equations</a:t>
            </a:r>
          </a:p>
          <a:p>
            <a:pPr marL="548640" indent="-548640"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Lack of sufficient domain expertise for large dynamic systems</a:t>
            </a: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2387984" y="23480007"/>
            <a:ext cx="12547216" cy="398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buFont typeface="Wingdings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Multivariate analysis, discriminant analysis, support vector machine, neural networks, classification and regression trees/forests, fuzzy rule-based systems</a:t>
            </a:r>
          </a:p>
          <a:p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Drawbacks:</a:t>
            </a:r>
          </a:p>
          <a:p>
            <a:pPr marL="548640" indent="-548640"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Approximation only of the relation between the explanatory and response variables</a:t>
            </a:r>
          </a:p>
          <a:p>
            <a:pPr marL="548640" indent="-548640"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Limited by the size of training data and assumptions</a:t>
            </a:r>
          </a:p>
          <a:p>
            <a:pPr marL="548640" indent="-548640"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risk of questionable conclusions 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4089204" y="24624105"/>
            <a:ext cx="6684637" cy="684702"/>
            <a:chOff x="216470" y="0"/>
            <a:chExt cx="4071487" cy="523875"/>
          </a:xfrm>
        </p:grpSpPr>
        <p:sp>
          <p:nvSpPr>
            <p:cNvPr id="113" name="Text Box 2"/>
            <p:cNvSpPr txBox="1">
              <a:spLocks noChangeArrowheads="1"/>
            </p:cNvSpPr>
            <p:nvPr/>
          </p:nvSpPr>
          <p:spPr bwMode="auto">
            <a:xfrm>
              <a:off x="2762250" y="9525"/>
              <a:ext cx="152570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2000" dirty="0">
                  <a:latin typeface="Calibri"/>
                  <a:ea typeface="Calibri"/>
                  <a:cs typeface="Times New Roman"/>
                </a:rPr>
                <a:t>Response variables Y</a:t>
              </a:r>
            </a:p>
          </p:txBody>
        </p:sp>
        <p:sp>
          <p:nvSpPr>
            <p:cNvPr id="114" name="Text Box 2"/>
            <p:cNvSpPr txBox="1">
              <a:spLocks noChangeArrowheads="1"/>
            </p:cNvSpPr>
            <p:nvPr/>
          </p:nvSpPr>
          <p:spPr bwMode="auto">
            <a:xfrm>
              <a:off x="216470" y="0"/>
              <a:ext cx="1640009" cy="276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2000" dirty="0">
                  <a:latin typeface="Calibri"/>
                  <a:ea typeface="Calibri"/>
                  <a:cs typeface="Times New Roman"/>
                </a:rPr>
                <a:t>Explanatory variables X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962150" y="85725"/>
              <a:ext cx="666750" cy="43815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2000" dirty="0">
                  <a:ea typeface="Calibri"/>
                  <a:cs typeface="Times New Roman"/>
                </a:rPr>
                <a:t>f(.)</a:t>
              </a: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1428750" y="314325"/>
              <a:ext cx="533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2628900" y="314325"/>
              <a:ext cx="5524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17145000" y="18838950"/>
            <a:ext cx="6172139" cy="451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buFont typeface="Wingdings" pitchFamily="2" charset="2"/>
              <a:buChar char="Ø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At time 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1, each sensor </a:t>
            </a:r>
            <a:r>
              <a:rPr lang="en-US" sz="25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passes the posterior probability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of its state to its temporal neighbors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548640" indent="-548640">
              <a:buFont typeface="Wingdings" pitchFamily="2" charset="2"/>
              <a:buChar char="Ø"/>
            </a:pP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After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collecting all the neighboring information, the </a:t>
            </a:r>
            <a:r>
              <a:rPr lang="en-US" sz="25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field approximation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is used to predict the prior probability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548640" indent="-548640">
              <a:buFont typeface="Wingdings" pitchFamily="2" charset="2"/>
              <a:buChar char="Ø"/>
            </a:pP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5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rule is then used for posterior probability calculation and decision making after taking a new observation at time 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TextBox 12"/>
          <p:cNvSpPr txBox="1">
            <a:spLocks noChangeArrowheads="1"/>
          </p:cNvSpPr>
          <p:nvPr/>
        </p:nvSpPr>
        <p:spPr bwMode="auto">
          <a:xfrm>
            <a:off x="914560" y="-26789"/>
            <a:ext cx="8229440" cy="21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CPS PI </a:t>
            </a:r>
            <a:endParaRPr lang="en-US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Meeting’13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563607"/>
            <a:ext cx="4374292" cy="3476204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817" y="8845969"/>
            <a:ext cx="1667858" cy="1734573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6580331"/>
            <a:ext cx="3318256" cy="216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17233441" y="24155400"/>
            <a:ext cx="6159897" cy="665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, at the center, the prior probability is calculated 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mean field approximation 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and, 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5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bandwidth allocation strategy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is obtained 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fed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back to local 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sensors;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At each local sensor, depending on the number of bits allocated, local quantization thresholds are determined according to the adopted local quantization 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rule and the </a:t>
            </a:r>
            <a:r>
              <a:rPr lang="en-US" sz="25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quantized observations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are sent to the 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center;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center calculates</a:t>
            </a:r>
            <a:r>
              <a:rPr lang="en-US" sz="25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posterior probability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regarding the field underlying state, based on which event regions are 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determined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Communication 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protocol and communication costs</a:t>
            </a:r>
            <a:endParaRPr lang="en-US" sz="2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514" y="26365200"/>
            <a:ext cx="3894648" cy="369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502" y="18826913"/>
            <a:ext cx="3896660" cy="369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365200" y="32051269"/>
            <a:ext cx="47883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Examples of the bandwidth allocation results for a dynamic field with 20 </a:t>
            </a:r>
            <a:r>
              <a:rPr lang="en-US" sz="1000" dirty="0" smtClean="0"/>
              <a:t>time steps </a:t>
            </a:r>
            <a:r>
              <a:rPr lang="en-US" sz="1000" dirty="0"/>
              <a:t>apart using the proposed algorithm. The dotted areas are </a:t>
            </a:r>
            <a:r>
              <a:rPr lang="en-US" sz="1000" dirty="0" smtClean="0"/>
              <a:t>event </a:t>
            </a:r>
            <a:r>
              <a:rPr lang="en-US" sz="1000" dirty="0"/>
              <a:t>regions. The </a:t>
            </a:r>
            <a:r>
              <a:rPr lang="en-US" sz="1000" dirty="0" smtClean="0"/>
              <a:t>blank areas </a:t>
            </a:r>
            <a:r>
              <a:rPr lang="en-US" sz="1000" dirty="0"/>
              <a:t>are non-event regions. The gray squares near the boundary indicate the </a:t>
            </a:r>
            <a:r>
              <a:rPr lang="en-US" sz="1000" dirty="0" smtClean="0"/>
              <a:t>allocated bandwidth </a:t>
            </a:r>
            <a:r>
              <a:rPr lang="en-US" sz="1000" dirty="0"/>
              <a:t>in terms of bits. The darker the square is, the more bandwidth is allocated.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800" y="10287000"/>
            <a:ext cx="3886200" cy="292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31953585" y="28346400"/>
            <a:ext cx="11175615" cy="405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wo Ph.D. students and two M.S. students with theses</a:t>
            </a: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One book chapter, six journal papers and six conference papers published or accepted with one journal paper submitted.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Five invited talks.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256" y="18946902"/>
            <a:ext cx="1166812" cy="112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159" y="20281336"/>
            <a:ext cx="1172909" cy="1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5608" y="24766471"/>
            <a:ext cx="2107992" cy="106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27039529"/>
            <a:ext cx="2133600" cy="107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559" y="21636991"/>
            <a:ext cx="1189509" cy="114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29440239"/>
            <a:ext cx="2057400" cy="103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TextBox 93"/>
          <p:cNvSpPr txBox="1">
            <a:spLocks noChangeArrowheads="1"/>
          </p:cNvSpPr>
          <p:nvPr/>
        </p:nvSpPr>
        <p:spPr bwMode="auto">
          <a:xfrm>
            <a:off x="1066800" y="29108400"/>
            <a:ext cx="13167360" cy="395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lvl="0"/>
            <a:r>
              <a:rPr lang="en-US" sz="5800" b="1" dirty="0" smtClean="0">
                <a:solidFill>
                  <a:srgbClr val="FFC000"/>
                </a:solidFill>
                <a:latin typeface="Calibri" pitchFamily="34" charset="0"/>
              </a:rPr>
              <a:t>Project Objectives</a:t>
            </a:r>
            <a:endParaRPr lang="en-US" sz="5800" b="1" dirty="0" smtClean="0">
              <a:solidFill>
                <a:srgbClr val="FFC000"/>
              </a:solidFill>
              <a:latin typeface="Calibri" pitchFamily="34" charset="0"/>
            </a:endParaRPr>
          </a:p>
          <a:p>
            <a:pPr algn="just"/>
            <a:endParaRPr lang="en-US" sz="1200" dirty="0">
              <a:latin typeface="+mn-lt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develop a collaborative signal processing framework by coupling sensing data with physics-based and data-driven models to detect and diagnose degradation and damages.</a:t>
            </a: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65200" y="25197137"/>
            <a:ext cx="4765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 snapshots of a sample evolution of the simulated dynamic event </a:t>
            </a:r>
            <a:r>
              <a:rPr lang="en-US" sz="1000" dirty="0" smtClean="0"/>
              <a:t>regions at </a:t>
            </a:r>
            <a:r>
              <a:rPr lang="en-US" sz="1000" dirty="0"/>
              <a:t>6 different time steps (</a:t>
            </a:r>
            <a:r>
              <a:rPr lang="en-US" sz="1000" i="1" dirty="0"/>
              <a:t>n</a:t>
            </a:r>
            <a:r>
              <a:rPr lang="en-US" sz="1000" dirty="0"/>
              <a:t> = 1, </a:t>
            </a:r>
            <a:r>
              <a:rPr lang="en-US" sz="1000" i="1" dirty="0"/>
              <a:t>n</a:t>
            </a:r>
            <a:r>
              <a:rPr lang="en-US" sz="1000" dirty="0"/>
              <a:t> = 50,</a:t>
            </a:r>
            <a:r>
              <a:rPr lang="en-US" sz="1000" i="1" dirty="0"/>
              <a:t> n </a:t>
            </a:r>
            <a:r>
              <a:rPr lang="en-US" sz="1000" dirty="0"/>
              <a:t>= 100, </a:t>
            </a:r>
            <a:r>
              <a:rPr lang="en-US" sz="1000" i="1" dirty="0"/>
              <a:t>n</a:t>
            </a:r>
            <a:r>
              <a:rPr lang="en-US" sz="1000" dirty="0"/>
              <a:t> = 150, </a:t>
            </a:r>
            <a:r>
              <a:rPr lang="en-US" sz="1000" i="1" dirty="0"/>
              <a:t>n</a:t>
            </a:r>
            <a:r>
              <a:rPr lang="en-US" sz="1000" dirty="0"/>
              <a:t> = 200 and </a:t>
            </a:r>
            <a:r>
              <a:rPr lang="en-US" sz="1000" i="1" dirty="0"/>
              <a:t>n</a:t>
            </a:r>
            <a:r>
              <a:rPr lang="en-US" sz="1000" dirty="0"/>
              <a:t> = 250). </a:t>
            </a:r>
            <a:r>
              <a:rPr lang="en-US" sz="1000" dirty="0" smtClean="0"/>
              <a:t>The non-event </a:t>
            </a:r>
            <a:r>
              <a:rPr lang="en-US" sz="1000" dirty="0"/>
              <a:t>regions are blank while the event regions are shaded. “◦” denotes local </a:t>
            </a:r>
            <a:r>
              <a:rPr lang="en-US" sz="1000" dirty="0" smtClean="0"/>
              <a:t>sensor decision “−1” </a:t>
            </a:r>
            <a:r>
              <a:rPr lang="en-US" sz="1000" dirty="0"/>
              <a:t>and “⊗” denotes local sensor decision </a:t>
            </a:r>
            <a:r>
              <a:rPr lang="en-US" sz="1000" dirty="0" smtClean="0"/>
              <a:t>“1”. </a:t>
            </a:r>
            <a:r>
              <a:rPr lang="en-US" sz="1000" dirty="0"/>
              <a:t>The decisions </a:t>
            </a:r>
            <a:r>
              <a:rPr lang="en-US" sz="1000" dirty="0" smtClean="0"/>
              <a:t>are made </a:t>
            </a:r>
            <a:r>
              <a:rPr lang="en-US" sz="1000" dirty="0"/>
              <a:t>using the proposed </a:t>
            </a:r>
            <a:r>
              <a:rPr lang="en-US" sz="1000" dirty="0" smtClean="0"/>
              <a:t>algorithm </a:t>
            </a:r>
            <a:r>
              <a:rPr lang="en-US" sz="1000" dirty="0"/>
              <a:t>with two-bit quantization when the observation </a:t>
            </a:r>
            <a:r>
              <a:rPr lang="en-US" sz="1000" dirty="0" smtClean="0"/>
              <a:t>SNR is </a:t>
            </a:r>
            <a:r>
              <a:rPr lang="en-US" sz="1000" dirty="0"/>
              <a:t>−10dB.</a:t>
            </a:r>
          </a:p>
        </p:txBody>
      </p:sp>
      <p:grpSp>
        <p:nvGrpSpPr>
          <p:cNvPr id="98" name="Group 74"/>
          <p:cNvGrpSpPr>
            <a:grpSpLocks/>
          </p:cNvGrpSpPr>
          <p:nvPr/>
        </p:nvGrpSpPr>
        <p:grpSpPr bwMode="auto">
          <a:xfrm>
            <a:off x="20726400" y="6858000"/>
            <a:ext cx="4419600" cy="2209800"/>
            <a:chOff x="2592" y="796"/>
            <a:chExt cx="5760" cy="2528"/>
          </a:xfrm>
        </p:grpSpPr>
        <p:sp>
          <p:nvSpPr>
            <p:cNvPr id="102" name="Line 75"/>
            <p:cNvSpPr>
              <a:spLocks noChangeShapeType="1"/>
            </p:cNvSpPr>
            <p:nvPr/>
          </p:nvSpPr>
          <p:spPr bwMode="auto">
            <a:xfrm>
              <a:off x="2592" y="1788"/>
              <a:ext cx="540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6" name="Line 76"/>
            <p:cNvSpPr>
              <a:spLocks noChangeShapeType="1"/>
            </p:cNvSpPr>
            <p:nvPr/>
          </p:nvSpPr>
          <p:spPr bwMode="auto">
            <a:xfrm>
              <a:off x="7812" y="1775"/>
              <a:ext cx="540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7" name="Text Box 77"/>
            <p:cNvSpPr txBox="1">
              <a:spLocks noChangeArrowheads="1"/>
            </p:cNvSpPr>
            <p:nvPr/>
          </p:nvSpPr>
          <p:spPr bwMode="auto">
            <a:xfrm>
              <a:off x="3852" y="796"/>
              <a:ext cx="720" cy="3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spcAft>
                  <a:spcPts val="1000"/>
                </a:spcAft>
              </a:pPr>
              <a:r>
                <a:rPr lang="en-US" altLang="zh-CN" sz="1400" i="1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  <a:cs typeface="Arial"/>
                </a:rPr>
                <a:t>t</a:t>
              </a:r>
              <a:r>
                <a:rPr lang="en-US" altLang="zh-CN" sz="14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  <a:cs typeface="Arial"/>
                </a:rPr>
                <a:t>-1</a:t>
              </a:r>
              <a:endParaRPr lang="en-US" sz="18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8" name="Text Box 78"/>
            <p:cNvSpPr txBox="1">
              <a:spLocks noChangeArrowheads="1"/>
            </p:cNvSpPr>
            <p:nvPr/>
          </p:nvSpPr>
          <p:spPr bwMode="auto">
            <a:xfrm>
              <a:off x="6732" y="796"/>
              <a:ext cx="720" cy="3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spcAft>
                  <a:spcPts val="1000"/>
                </a:spcAft>
              </a:pPr>
              <a:r>
                <a:rPr lang="en-US" altLang="zh-CN" sz="1400" i="1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  <a:cs typeface="Arial"/>
                </a:rPr>
                <a:t>t</a:t>
              </a:r>
              <a:endParaRPr lang="en-US" sz="1800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9" name="Group 79"/>
            <p:cNvGrpSpPr>
              <a:grpSpLocks/>
            </p:cNvGrpSpPr>
            <p:nvPr/>
          </p:nvGrpSpPr>
          <p:grpSpPr bwMode="auto">
            <a:xfrm>
              <a:off x="3132" y="1284"/>
              <a:ext cx="1980" cy="2040"/>
              <a:chOff x="3870" y="1272"/>
              <a:chExt cx="2340" cy="2364"/>
            </a:xfrm>
          </p:grpSpPr>
          <p:sp>
            <p:nvSpPr>
              <p:cNvPr id="192" name="Line 80"/>
              <p:cNvSpPr>
                <a:spLocks noChangeShapeType="1"/>
              </p:cNvSpPr>
              <p:nvPr/>
            </p:nvSpPr>
            <p:spPr bwMode="auto">
              <a:xfrm>
                <a:off x="4932" y="1788"/>
                <a:ext cx="10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93" name="Line 81"/>
              <p:cNvSpPr>
                <a:spLocks noChangeShapeType="1"/>
              </p:cNvSpPr>
              <p:nvPr/>
            </p:nvSpPr>
            <p:spPr bwMode="auto">
              <a:xfrm>
                <a:off x="4932" y="2868"/>
                <a:ext cx="10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94" name="Oval 82"/>
              <p:cNvSpPr>
                <a:spLocks noChangeArrowheads="1"/>
              </p:cNvSpPr>
              <p:nvPr/>
            </p:nvSpPr>
            <p:spPr bwMode="auto">
              <a:xfrm>
                <a:off x="3870" y="2556"/>
                <a:ext cx="2340" cy="10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95" name="Oval 83"/>
              <p:cNvSpPr>
                <a:spLocks noChangeArrowheads="1"/>
              </p:cNvSpPr>
              <p:nvPr/>
            </p:nvSpPr>
            <p:spPr bwMode="auto">
              <a:xfrm>
                <a:off x="3870" y="1272"/>
                <a:ext cx="2340" cy="10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grpSp>
            <p:nvGrpSpPr>
              <p:cNvPr id="196" name="Group 84"/>
              <p:cNvGrpSpPr>
                <a:grpSpLocks/>
              </p:cNvGrpSpPr>
              <p:nvPr/>
            </p:nvGrpSpPr>
            <p:grpSpPr bwMode="auto">
              <a:xfrm>
                <a:off x="4230" y="1572"/>
                <a:ext cx="1620" cy="361"/>
                <a:chOff x="2412" y="2592"/>
                <a:chExt cx="1620" cy="361"/>
              </a:xfrm>
            </p:grpSpPr>
            <p:sp>
              <p:nvSpPr>
                <p:cNvPr id="252" name="Line 85"/>
                <p:cNvSpPr>
                  <a:spLocks noChangeShapeType="1"/>
                </p:cNvSpPr>
                <p:nvPr/>
              </p:nvSpPr>
              <p:spPr bwMode="auto">
                <a:xfrm>
                  <a:off x="2952" y="2592"/>
                  <a:ext cx="10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80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253" name="Line 86"/>
                <p:cNvSpPr>
                  <a:spLocks noChangeShapeType="1"/>
                </p:cNvSpPr>
                <p:nvPr/>
              </p:nvSpPr>
              <p:spPr bwMode="auto">
                <a:xfrm>
                  <a:off x="2412" y="2952"/>
                  <a:ext cx="10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80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254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2664" y="2772"/>
                  <a:ext cx="36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</p:spPr>
              <p:txBody>
                <a:bodyPr/>
                <a:lstStyle/>
                <a:p>
                  <a:pPr defTabSz="914400"/>
                  <a:endParaRPr lang="en-US" sz="180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255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3492" y="2592"/>
                  <a:ext cx="54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</p:spPr>
              <p:txBody>
                <a:bodyPr/>
                <a:lstStyle/>
                <a:p>
                  <a:pPr defTabSz="914400"/>
                  <a:endParaRPr lang="en-US" sz="180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256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3132" y="2592"/>
                  <a:ext cx="54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</p:spPr>
              <p:txBody>
                <a:bodyPr/>
                <a:lstStyle/>
                <a:p>
                  <a:pPr defTabSz="914400"/>
                  <a:endParaRPr lang="en-US" sz="180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257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2772" y="2592"/>
                  <a:ext cx="54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</p:spPr>
              <p:txBody>
                <a:bodyPr/>
                <a:lstStyle/>
                <a:p>
                  <a:pPr defTabSz="914400"/>
                  <a:endParaRPr lang="en-US" sz="180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258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2412" y="2592"/>
                  <a:ext cx="54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</p:spPr>
              <p:txBody>
                <a:bodyPr/>
                <a:lstStyle/>
                <a:p>
                  <a:pPr defTabSz="914400"/>
                  <a:endParaRPr lang="en-US" sz="180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259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3024" y="2772"/>
                  <a:ext cx="36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4400"/>
                  <a:endParaRPr lang="en-US" sz="180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260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3384" y="2772"/>
                  <a:ext cx="36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</p:spPr>
              <p:txBody>
                <a:bodyPr/>
                <a:lstStyle/>
                <a:p>
                  <a:pPr defTabSz="914400"/>
                  <a:endParaRPr lang="en-US" sz="1800">
                    <a:solidFill>
                      <a:srgbClr val="000000"/>
                    </a:solidFill>
                    <a:cs typeface="Arial"/>
                  </a:endParaRPr>
                </a:p>
              </p:txBody>
            </p:sp>
          </p:grpSp>
          <p:sp>
            <p:nvSpPr>
              <p:cNvPr id="197" name="Line 94"/>
              <p:cNvSpPr>
                <a:spLocks noChangeShapeType="1"/>
              </p:cNvSpPr>
              <p:nvPr/>
            </p:nvSpPr>
            <p:spPr bwMode="auto">
              <a:xfrm>
                <a:off x="4230" y="2016"/>
                <a:ext cx="1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98" name="Line 95"/>
              <p:cNvSpPr>
                <a:spLocks noChangeShapeType="1"/>
              </p:cNvSpPr>
              <p:nvPr/>
            </p:nvSpPr>
            <p:spPr bwMode="auto">
              <a:xfrm>
                <a:off x="5849" y="1656"/>
                <a:ext cx="1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99" name="Line 96"/>
              <p:cNvSpPr>
                <a:spLocks noChangeShapeType="1"/>
              </p:cNvSpPr>
              <p:nvPr/>
            </p:nvSpPr>
            <p:spPr bwMode="auto">
              <a:xfrm>
                <a:off x="4770" y="1656"/>
                <a:ext cx="1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200" name="Line 97"/>
              <p:cNvSpPr>
                <a:spLocks noChangeShapeType="1"/>
              </p:cNvSpPr>
              <p:nvPr/>
            </p:nvSpPr>
            <p:spPr bwMode="auto">
              <a:xfrm>
                <a:off x="5310" y="2016"/>
                <a:ext cx="1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201" name="Line 98"/>
              <p:cNvSpPr>
                <a:spLocks noChangeShapeType="1"/>
              </p:cNvSpPr>
              <p:nvPr/>
            </p:nvSpPr>
            <p:spPr bwMode="auto">
              <a:xfrm>
                <a:off x="4950" y="2016"/>
                <a:ext cx="1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202" name="Line 99"/>
              <p:cNvSpPr>
                <a:spLocks noChangeShapeType="1"/>
              </p:cNvSpPr>
              <p:nvPr/>
            </p:nvSpPr>
            <p:spPr bwMode="auto">
              <a:xfrm>
                <a:off x="4590" y="2016"/>
                <a:ext cx="1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grpSp>
            <p:nvGrpSpPr>
              <p:cNvPr id="203" name="Group 100"/>
              <p:cNvGrpSpPr>
                <a:grpSpLocks/>
              </p:cNvGrpSpPr>
              <p:nvPr/>
            </p:nvGrpSpPr>
            <p:grpSpPr bwMode="auto">
              <a:xfrm>
                <a:off x="4208" y="2880"/>
                <a:ext cx="1699" cy="432"/>
                <a:chOff x="6696" y="4176"/>
                <a:chExt cx="1699" cy="432"/>
              </a:xfrm>
            </p:grpSpPr>
            <p:grpSp>
              <p:nvGrpSpPr>
                <p:cNvPr id="237" name="Group 101"/>
                <p:cNvGrpSpPr>
                  <a:grpSpLocks/>
                </p:cNvGrpSpPr>
                <p:nvPr/>
              </p:nvGrpSpPr>
              <p:grpSpPr bwMode="auto">
                <a:xfrm>
                  <a:off x="7243" y="4176"/>
                  <a:ext cx="1152" cy="72"/>
                  <a:chOff x="7243" y="4176"/>
                  <a:chExt cx="1152" cy="72"/>
                </a:xfrm>
              </p:grpSpPr>
              <p:sp>
                <p:nvSpPr>
                  <p:cNvPr id="248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7588" y="4176"/>
                    <a:ext cx="72" cy="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249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7243" y="4176"/>
                    <a:ext cx="72" cy="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250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8323" y="4176"/>
                    <a:ext cx="72" cy="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251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7948" y="4176"/>
                    <a:ext cx="72" cy="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</p:grpSp>
            <p:grpSp>
              <p:nvGrpSpPr>
                <p:cNvPr id="238" name="Group 106"/>
                <p:cNvGrpSpPr>
                  <a:grpSpLocks/>
                </p:cNvGrpSpPr>
                <p:nvPr/>
              </p:nvGrpSpPr>
              <p:grpSpPr bwMode="auto">
                <a:xfrm>
                  <a:off x="6955" y="4363"/>
                  <a:ext cx="1152" cy="72"/>
                  <a:chOff x="7243" y="4176"/>
                  <a:chExt cx="1152" cy="72"/>
                </a:xfrm>
              </p:grpSpPr>
              <p:sp>
                <p:nvSpPr>
                  <p:cNvPr id="244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7588" y="4176"/>
                    <a:ext cx="72" cy="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245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7243" y="4176"/>
                    <a:ext cx="72" cy="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246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8323" y="4176"/>
                    <a:ext cx="72" cy="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247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7948" y="4176"/>
                    <a:ext cx="72" cy="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</p:grpSp>
            <p:grpSp>
              <p:nvGrpSpPr>
                <p:cNvPr id="239" name="Group 111"/>
                <p:cNvGrpSpPr>
                  <a:grpSpLocks/>
                </p:cNvGrpSpPr>
                <p:nvPr/>
              </p:nvGrpSpPr>
              <p:grpSpPr bwMode="auto">
                <a:xfrm>
                  <a:off x="6696" y="4536"/>
                  <a:ext cx="1152" cy="72"/>
                  <a:chOff x="7243" y="4176"/>
                  <a:chExt cx="1152" cy="72"/>
                </a:xfrm>
              </p:grpSpPr>
              <p:sp>
                <p:nvSpPr>
                  <p:cNvPr id="240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7588" y="4176"/>
                    <a:ext cx="72" cy="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241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7243" y="4176"/>
                    <a:ext cx="72" cy="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242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8323" y="4176"/>
                    <a:ext cx="72" cy="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243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7948" y="4176"/>
                    <a:ext cx="72" cy="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</p:grpSp>
          </p:grpSp>
          <p:sp>
            <p:nvSpPr>
              <p:cNvPr id="204" name="Line 116"/>
              <p:cNvSpPr>
                <a:spLocks noChangeShapeType="1"/>
              </p:cNvSpPr>
              <p:nvPr/>
            </p:nvSpPr>
            <p:spPr bwMode="auto">
              <a:xfrm>
                <a:off x="4482" y="1836"/>
                <a:ext cx="1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205" name="Line 117"/>
              <p:cNvSpPr>
                <a:spLocks noChangeShapeType="1"/>
              </p:cNvSpPr>
              <p:nvPr/>
            </p:nvSpPr>
            <p:spPr bwMode="auto">
              <a:xfrm>
                <a:off x="5562" y="1728"/>
                <a:ext cx="1" cy="1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206" name="Line 118"/>
              <p:cNvSpPr>
                <a:spLocks noChangeShapeType="1"/>
              </p:cNvSpPr>
              <p:nvPr/>
            </p:nvSpPr>
            <p:spPr bwMode="auto">
              <a:xfrm>
                <a:off x="5202" y="1836"/>
                <a:ext cx="1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207" name="Line 119"/>
              <p:cNvSpPr>
                <a:spLocks noChangeShapeType="1"/>
              </p:cNvSpPr>
              <p:nvPr/>
            </p:nvSpPr>
            <p:spPr bwMode="auto">
              <a:xfrm>
                <a:off x="5490" y="1656"/>
                <a:ext cx="1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208" name="Line 120"/>
              <p:cNvSpPr>
                <a:spLocks noChangeShapeType="1"/>
              </p:cNvSpPr>
              <p:nvPr/>
            </p:nvSpPr>
            <p:spPr bwMode="auto">
              <a:xfrm>
                <a:off x="4842" y="1836"/>
                <a:ext cx="1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209" name="Line 121"/>
              <p:cNvSpPr>
                <a:spLocks noChangeShapeType="1"/>
              </p:cNvSpPr>
              <p:nvPr/>
            </p:nvSpPr>
            <p:spPr bwMode="auto">
              <a:xfrm>
                <a:off x="5130" y="1656"/>
                <a:ext cx="1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grpSp>
            <p:nvGrpSpPr>
              <p:cNvPr id="210" name="Group 122"/>
              <p:cNvGrpSpPr>
                <a:grpSpLocks/>
              </p:cNvGrpSpPr>
              <p:nvPr/>
            </p:nvGrpSpPr>
            <p:grpSpPr bwMode="auto">
              <a:xfrm>
                <a:off x="4201" y="1612"/>
                <a:ext cx="1699" cy="432"/>
                <a:chOff x="4903" y="2188"/>
                <a:chExt cx="1699" cy="432"/>
              </a:xfrm>
            </p:grpSpPr>
            <p:grpSp>
              <p:nvGrpSpPr>
                <p:cNvPr id="211" name="Group 123"/>
                <p:cNvGrpSpPr>
                  <a:grpSpLocks/>
                </p:cNvGrpSpPr>
                <p:nvPr/>
              </p:nvGrpSpPr>
              <p:grpSpPr bwMode="auto">
                <a:xfrm>
                  <a:off x="4932" y="2232"/>
                  <a:ext cx="1620" cy="361"/>
                  <a:chOff x="2412" y="2592"/>
                  <a:chExt cx="1620" cy="361"/>
                </a:xfrm>
              </p:grpSpPr>
              <p:sp>
                <p:nvSpPr>
                  <p:cNvPr id="228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2952" y="2592"/>
                    <a:ext cx="108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229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2412" y="2952"/>
                    <a:ext cx="108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230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64" y="2772"/>
                    <a:ext cx="36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231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92" y="2592"/>
                    <a:ext cx="54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232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32" y="2592"/>
                    <a:ext cx="54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233" name="Line 1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72" y="2592"/>
                    <a:ext cx="54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234" name="Line 1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2" y="2592"/>
                    <a:ext cx="54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235" name="Line 1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24" y="2772"/>
                    <a:ext cx="36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236" name="Line 1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84" y="2772"/>
                    <a:ext cx="36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</p:grpSp>
            <p:grpSp>
              <p:nvGrpSpPr>
                <p:cNvPr id="212" name="Group 133"/>
                <p:cNvGrpSpPr>
                  <a:grpSpLocks/>
                </p:cNvGrpSpPr>
                <p:nvPr/>
              </p:nvGrpSpPr>
              <p:grpSpPr bwMode="auto">
                <a:xfrm>
                  <a:off x="4903" y="2188"/>
                  <a:ext cx="1699" cy="432"/>
                  <a:chOff x="6696" y="4176"/>
                  <a:chExt cx="1699" cy="432"/>
                </a:xfrm>
              </p:grpSpPr>
              <p:grpSp>
                <p:nvGrpSpPr>
                  <p:cNvPr id="213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7243" y="4176"/>
                    <a:ext cx="1152" cy="72"/>
                    <a:chOff x="7243" y="4176"/>
                    <a:chExt cx="1152" cy="72"/>
                  </a:xfrm>
                </p:grpSpPr>
                <p:sp>
                  <p:nvSpPr>
                    <p:cNvPr id="224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88" y="4176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 sz="180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  <p:sp>
                  <p:nvSpPr>
                    <p:cNvPr id="225" name="Oval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43" y="4176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 sz="180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  <p:sp>
                  <p:nvSpPr>
                    <p:cNvPr id="226" name="Oval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23" y="4176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 sz="180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  <p:sp>
                  <p:nvSpPr>
                    <p:cNvPr id="227" name="Oval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48" y="4176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 sz="180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14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6955" y="4363"/>
                    <a:ext cx="1152" cy="72"/>
                    <a:chOff x="7243" y="4176"/>
                    <a:chExt cx="1152" cy="72"/>
                  </a:xfrm>
                </p:grpSpPr>
                <p:sp>
                  <p:nvSpPr>
                    <p:cNvPr id="220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88" y="4176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 sz="180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  <p:sp>
                  <p:nvSpPr>
                    <p:cNvPr id="221" name="Oval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43" y="4176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 sz="180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  <p:sp>
                  <p:nvSpPr>
                    <p:cNvPr id="222" name="Oval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23" y="4176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 sz="180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  <p:sp>
                  <p:nvSpPr>
                    <p:cNvPr id="223" name="Oval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48" y="4176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 sz="180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15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6696" y="4536"/>
                    <a:ext cx="1152" cy="72"/>
                    <a:chOff x="7243" y="4176"/>
                    <a:chExt cx="1152" cy="72"/>
                  </a:xfrm>
                </p:grpSpPr>
                <p:sp>
                  <p:nvSpPr>
                    <p:cNvPr id="216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88" y="4176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 sz="180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  <p:sp>
                  <p:nvSpPr>
                    <p:cNvPr id="217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43" y="4176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 sz="180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  <p:sp>
                  <p:nvSpPr>
                    <p:cNvPr id="218" name="Oval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23" y="4176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 sz="180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  <p:sp>
                  <p:nvSpPr>
                    <p:cNvPr id="219" name="Oval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48" y="4176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 sz="180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</p:grpSp>
            </p:grpSp>
          </p:grpSp>
        </p:grpSp>
        <p:grpSp>
          <p:nvGrpSpPr>
            <p:cNvPr id="110" name="Group 149"/>
            <p:cNvGrpSpPr>
              <a:grpSpLocks/>
            </p:cNvGrpSpPr>
            <p:nvPr/>
          </p:nvGrpSpPr>
          <p:grpSpPr bwMode="auto">
            <a:xfrm>
              <a:off x="5832" y="1284"/>
              <a:ext cx="1980" cy="2040"/>
              <a:chOff x="3870" y="1272"/>
              <a:chExt cx="2340" cy="2364"/>
            </a:xfrm>
          </p:grpSpPr>
          <p:sp>
            <p:nvSpPr>
              <p:cNvPr id="122" name="Line 150"/>
              <p:cNvSpPr>
                <a:spLocks noChangeShapeType="1"/>
              </p:cNvSpPr>
              <p:nvPr/>
            </p:nvSpPr>
            <p:spPr bwMode="auto">
              <a:xfrm>
                <a:off x="4932" y="1788"/>
                <a:ext cx="10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23" name="Line 151"/>
              <p:cNvSpPr>
                <a:spLocks noChangeShapeType="1"/>
              </p:cNvSpPr>
              <p:nvPr/>
            </p:nvSpPr>
            <p:spPr bwMode="auto">
              <a:xfrm>
                <a:off x="4932" y="2868"/>
                <a:ext cx="10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25" name="Oval 152"/>
              <p:cNvSpPr>
                <a:spLocks noChangeArrowheads="1"/>
              </p:cNvSpPr>
              <p:nvPr/>
            </p:nvSpPr>
            <p:spPr bwMode="auto">
              <a:xfrm>
                <a:off x="3870" y="2556"/>
                <a:ext cx="2340" cy="10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26" name="Oval 153"/>
              <p:cNvSpPr>
                <a:spLocks noChangeArrowheads="1"/>
              </p:cNvSpPr>
              <p:nvPr/>
            </p:nvSpPr>
            <p:spPr bwMode="auto">
              <a:xfrm>
                <a:off x="3870" y="1272"/>
                <a:ext cx="2340" cy="10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grpSp>
            <p:nvGrpSpPr>
              <p:cNvPr id="127" name="Group 154"/>
              <p:cNvGrpSpPr>
                <a:grpSpLocks/>
              </p:cNvGrpSpPr>
              <p:nvPr/>
            </p:nvGrpSpPr>
            <p:grpSpPr bwMode="auto">
              <a:xfrm>
                <a:off x="4230" y="1572"/>
                <a:ext cx="1620" cy="361"/>
                <a:chOff x="2412" y="2592"/>
                <a:chExt cx="1620" cy="361"/>
              </a:xfrm>
            </p:grpSpPr>
            <p:sp>
              <p:nvSpPr>
                <p:cNvPr id="183" name="Line 155"/>
                <p:cNvSpPr>
                  <a:spLocks noChangeShapeType="1"/>
                </p:cNvSpPr>
                <p:nvPr/>
              </p:nvSpPr>
              <p:spPr bwMode="auto">
                <a:xfrm>
                  <a:off x="2952" y="2592"/>
                  <a:ext cx="10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80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184" name="Line 156"/>
                <p:cNvSpPr>
                  <a:spLocks noChangeShapeType="1"/>
                </p:cNvSpPr>
                <p:nvPr/>
              </p:nvSpPr>
              <p:spPr bwMode="auto">
                <a:xfrm>
                  <a:off x="2412" y="2952"/>
                  <a:ext cx="10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80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185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2664" y="2772"/>
                  <a:ext cx="36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</p:spPr>
              <p:txBody>
                <a:bodyPr/>
                <a:lstStyle/>
                <a:p>
                  <a:pPr defTabSz="914400"/>
                  <a:endParaRPr lang="en-US" sz="180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186" name="Line 158"/>
                <p:cNvSpPr>
                  <a:spLocks noChangeShapeType="1"/>
                </p:cNvSpPr>
                <p:nvPr/>
              </p:nvSpPr>
              <p:spPr bwMode="auto">
                <a:xfrm flipH="1">
                  <a:off x="3492" y="2592"/>
                  <a:ext cx="54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</p:spPr>
              <p:txBody>
                <a:bodyPr/>
                <a:lstStyle/>
                <a:p>
                  <a:pPr defTabSz="914400"/>
                  <a:endParaRPr lang="en-US" sz="180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187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3132" y="2592"/>
                  <a:ext cx="54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</p:spPr>
              <p:txBody>
                <a:bodyPr/>
                <a:lstStyle/>
                <a:p>
                  <a:pPr defTabSz="914400"/>
                  <a:endParaRPr lang="en-US" sz="180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188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2772" y="2592"/>
                  <a:ext cx="54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</p:spPr>
              <p:txBody>
                <a:bodyPr/>
                <a:lstStyle/>
                <a:p>
                  <a:pPr defTabSz="914400"/>
                  <a:endParaRPr lang="en-US" sz="180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189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2412" y="2592"/>
                  <a:ext cx="54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</p:spPr>
              <p:txBody>
                <a:bodyPr/>
                <a:lstStyle/>
                <a:p>
                  <a:pPr defTabSz="914400"/>
                  <a:endParaRPr lang="en-US" sz="180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190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3024" y="2772"/>
                  <a:ext cx="36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4400"/>
                  <a:endParaRPr lang="en-US" sz="180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191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3384" y="2772"/>
                  <a:ext cx="36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</p:spPr>
              <p:txBody>
                <a:bodyPr/>
                <a:lstStyle/>
                <a:p>
                  <a:pPr defTabSz="914400"/>
                  <a:endParaRPr lang="en-US" sz="1800">
                    <a:solidFill>
                      <a:srgbClr val="000000"/>
                    </a:solidFill>
                    <a:cs typeface="Arial"/>
                  </a:endParaRPr>
                </a:p>
              </p:txBody>
            </p:sp>
          </p:grpSp>
          <p:sp>
            <p:nvSpPr>
              <p:cNvPr id="128" name="Line 164"/>
              <p:cNvSpPr>
                <a:spLocks noChangeShapeType="1"/>
              </p:cNvSpPr>
              <p:nvPr/>
            </p:nvSpPr>
            <p:spPr bwMode="auto">
              <a:xfrm>
                <a:off x="4230" y="2016"/>
                <a:ext cx="1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29" name="Line 165"/>
              <p:cNvSpPr>
                <a:spLocks noChangeShapeType="1"/>
              </p:cNvSpPr>
              <p:nvPr/>
            </p:nvSpPr>
            <p:spPr bwMode="auto">
              <a:xfrm>
                <a:off x="5849" y="1656"/>
                <a:ext cx="1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0" name="Line 166"/>
              <p:cNvSpPr>
                <a:spLocks noChangeShapeType="1"/>
              </p:cNvSpPr>
              <p:nvPr/>
            </p:nvSpPr>
            <p:spPr bwMode="auto">
              <a:xfrm>
                <a:off x="4770" y="1656"/>
                <a:ext cx="1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1" name="Line 167"/>
              <p:cNvSpPr>
                <a:spLocks noChangeShapeType="1"/>
              </p:cNvSpPr>
              <p:nvPr/>
            </p:nvSpPr>
            <p:spPr bwMode="auto">
              <a:xfrm>
                <a:off x="5310" y="2016"/>
                <a:ext cx="1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2" name="Line 168"/>
              <p:cNvSpPr>
                <a:spLocks noChangeShapeType="1"/>
              </p:cNvSpPr>
              <p:nvPr/>
            </p:nvSpPr>
            <p:spPr bwMode="auto">
              <a:xfrm>
                <a:off x="4950" y="2016"/>
                <a:ext cx="1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3" name="Line 169"/>
              <p:cNvSpPr>
                <a:spLocks noChangeShapeType="1"/>
              </p:cNvSpPr>
              <p:nvPr/>
            </p:nvSpPr>
            <p:spPr bwMode="auto">
              <a:xfrm>
                <a:off x="4590" y="2016"/>
                <a:ext cx="1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grpSp>
            <p:nvGrpSpPr>
              <p:cNvPr id="134" name="Group 170"/>
              <p:cNvGrpSpPr>
                <a:grpSpLocks/>
              </p:cNvGrpSpPr>
              <p:nvPr/>
            </p:nvGrpSpPr>
            <p:grpSpPr bwMode="auto">
              <a:xfrm>
                <a:off x="4208" y="2880"/>
                <a:ext cx="1699" cy="432"/>
                <a:chOff x="6696" y="4176"/>
                <a:chExt cx="1699" cy="432"/>
              </a:xfrm>
            </p:grpSpPr>
            <p:grpSp>
              <p:nvGrpSpPr>
                <p:cNvPr id="168" name="Group 171"/>
                <p:cNvGrpSpPr>
                  <a:grpSpLocks/>
                </p:cNvGrpSpPr>
                <p:nvPr/>
              </p:nvGrpSpPr>
              <p:grpSpPr bwMode="auto">
                <a:xfrm>
                  <a:off x="7243" y="4176"/>
                  <a:ext cx="1152" cy="72"/>
                  <a:chOff x="7243" y="4176"/>
                  <a:chExt cx="1152" cy="72"/>
                </a:xfrm>
              </p:grpSpPr>
              <p:sp>
                <p:nvSpPr>
                  <p:cNvPr id="179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7588" y="4176"/>
                    <a:ext cx="72" cy="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180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7243" y="4176"/>
                    <a:ext cx="72" cy="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181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8323" y="4176"/>
                    <a:ext cx="72" cy="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182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7948" y="4176"/>
                    <a:ext cx="72" cy="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</p:grpSp>
            <p:grpSp>
              <p:nvGrpSpPr>
                <p:cNvPr id="169" name="Group 176"/>
                <p:cNvGrpSpPr>
                  <a:grpSpLocks/>
                </p:cNvGrpSpPr>
                <p:nvPr/>
              </p:nvGrpSpPr>
              <p:grpSpPr bwMode="auto">
                <a:xfrm>
                  <a:off x="6955" y="4363"/>
                  <a:ext cx="1152" cy="72"/>
                  <a:chOff x="7243" y="4176"/>
                  <a:chExt cx="1152" cy="72"/>
                </a:xfrm>
              </p:grpSpPr>
              <p:sp>
                <p:nvSpPr>
                  <p:cNvPr id="175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7588" y="4176"/>
                    <a:ext cx="72" cy="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176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7243" y="4176"/>
                    <a:ext cx="72" cy="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177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8323" y="4176"/>
                    <a:ext cx="72" cy="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178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7948" y="4176"/>
                    <a:ext cx="72" cy="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</p:grpSp>
            <p:grpSp>
              <p:nvGrpSpPr>
                <p:cNvPr id="170" name="Group 181"/>
                <p:cNvGrpSpPr>
                  <a:grpSpLocks/>
                </p:cNvGrpSpPr>
                <p:nvPr/>
              </p:nvGrpSpPr>
              <p:grpSpPr bwMode="auto">
                <a:xfrm>
                  <a:off x="6696" y="4536"/>
                  <a:ext cx="1152" cy="72"/>
                  <a:chOff x="7243" y="4176"/>
                  <a:chExt cx="1152" cy="72"/>
                </a:xfrm>
              </p:grpSpPr>
              <p:sp>
                <p:nvSpPr>
                  <p:cNvPr id="171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7588" y="4176"/>
                    <a:ext cx="72" cy="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172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7243" y="4176"/>
                    <a:ext cx="72" cy="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173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8323" y="4176"/>
                    <a:ext cx="72" cy="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174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7948" y="4176"/>
                    <a:ext cx="72" cy="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</p:grpSp>
          </p:grpSp>
          <p:sp>
            <p:nvSpPr>
              <p:cNvPr id="135" name="Line 186"/>
              <p:cNvSpPr>
                <a:spLocks noChangeShapeType="1"/>
              </p:cNvSpPr>
              <p:nvPr/>
            </p:nvSpPr>
            <p:spPr bwMode="auto">
              <a:xfrm>
                <a:off x="4482" y="1836"/>
                <a:ext cx="1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6" name="Line 187"/>
              <p:cNvSpPr>
                <a:spLocks noChangeShapeType="1"/>
              </p:cNvSpPr>
              <p:nvPr/>
            </p:nvSpPr>
            <p:spPr bwMode="auto">
              <a:xfrm>
                <a:off x="5562" y="1728"/>
                <a:ext cx="1" cy="1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7" name="Line 188"/>
              <p:cNvSpPr>
                <a:spLocks noChangeShapeType="1"/>
              </p:cNvSpPr>
              <p:nvPr/>
            </p:nvSpPr>
            <p:spPr bwMode="auto">
              <a:xfrm>
                <a:off x="5202" y="1836"/>
                <a:ext cx="1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8" name="Line 189"/>
              <p:cNvSpPr>
                <a:spLocks noChangeShapeType="1"/>
              </p:cNvSpPr>
              <p:nvPr/>
            </p:nvSpPr>
            <p:spPr bwMode="auto">
              <a:xfrm>
                <a:off x="5490" y="1656"/>
                <a:ext cx="1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9" name="Line 190"/>
              <p:cNvSpPr>
                <a:spLocks noChangeShapeType="1"/>
              </p:cNvSpPr>
              <p:nvPr/>
            </p:nvSpPr>
            <p:spPr bwMode="auto">
              <a:xfrm>
                <a:off x="4842" y="1836"/>
                <a:ext cx="1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40" name="Line 191"/>
              <p:cNvSpPr>
                <a:spLocks noChangeShapeType="1"/>
              </p:cNvSpPr>
              <p:nvPr/>
            </p:nvSpPr>
            <p:spPr bwMode="auto">
              <a:xfrm>
                <a:off x="5130" y="1656"/>
                <a:ext cx="1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/>
                </a:endParaRPr>
              </a:p>
            </p:txBody>
          </p:sp>
          <p:grpSp>
            <p:nvGrpSpPr>
              <p:cNvPr id="141" name="Group 192"/>
              <p:cNvGrpSpPr>
                <a:grpSpLocks/>
              </p:cNvGrpSpPr>
              <p:nvPr/>
            </p:nvGrpSpPr>
            <p:grpSpPr bwMode="auto">
              <a:xfrm>
                <a:off x="4201" y="1612"/>
                <a:ext cx="1699" cy="432"/>
                <a:chOff x="4903" y="2188"/>
                <a:chExt cx="1699" cy="432"/>
              </a:xfrm>
            </p:grpSpPr>
            <p:grpSp>
              <p:nvGrpSpPr>
                <p:cNvPr id="142" name="Group 193"/>
                <p:cNvGrpSpPr>
                  <a:grpSpLocks/>
                </p:cNvGrpSpPr>
                <p:nvPr/>
              </p:nvGrpSpPr>
              <p:grpSpPr bwMode="auto">
                <a:xfrm>
                  <a:off x="4932" y="2232"/>
                  <a:ext cx="1620" cy="361"/>
                  <a:chOff x="2412" y="2592"/>
                  <a:chExt cx="1620" cy="361"/>
                </a:xfrm>
              </p:grpSpPr>
              <p:sp>
                <p:nvSpPr>
                  <p:cNvPr id="159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2952" y="2592"/>
                    <a:ext cx="108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160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2412" y="2952"/>
                    <a:ext cx="108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161" name="Line 1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64" y="2772"/>
                    <a:ext cx="36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162" name="Line 1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92" y="2592"/>
                    <a:ext cx="54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163" name="Line 1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32" y="2592"/>
                    <a:ext cx="54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164" name="Line 1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72" y="2592"/>
                    <a:ext cx="54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165" name="Line 2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2" y="2592"/>
                    <a:ext cx="54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166" name="Line 2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24" y="2772"/>
                    <a:ext cx="36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167" name="Line 2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84" y="2772"/>
                    <a:ext cx="36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</p:grpSp>
            <p:grpSp>
              <p:nvGrpSpPr>
                <p:cNvPr id="143" name="Group 203"/>
                <p:cNvGrpSpPr>
                  <a:grpSpLocks/>
                </p:cNvGrpSpPr>
                <p:nvPr/>
              </p:nvGrpSpPr>
              <p:grpSpPr bwMode="auto">
                <a:xfrm>
                  <a:off x="4903" y="2188"/>
                  <a:ext cx="1699" cy="432"/>
                  <a:chOff x="6696" y="4176"/>
                  <a:chExt cx="1699" cy="432"/>
                </a:xfrm>
              </p:grpSpPr>
              <p:grpSp>
                <p:nvGrpSpPr>
                  <p:cNvPr id="144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7243" y="4176"/>
                    <a:ext cx="1152" cy="72"/>
                    <a:chOff x="7243" y="4176"/>
                    <a:chExt cx="1152" cy="72"/>
                  </a:xfrm>
                </p:grpSpPr>
                <p:sp>
                  <p:nvSpPr>
                    <p:cNvPr id="155" name="Oval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88" y="4176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 sz="180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  <p:sp>
                  <p:nvSpPr>
                    <p:cNvPr id="156" name="Oval 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43" y="4176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 sz="180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  <p:sp>
                  <p:nvSpPr>
                    <p:cNvPr id="157" name="Oval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23" y="4176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 sz="180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  <p:sp>
                  <p:nvSpPr>
                    <p:cNvPr id="158" name="Oval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48" y="4176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 sz="180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145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6955" y="4363"/>
                    <a:ext cx="1152" cy="72"/>
                    <a:chOff x="7243" y="4176"/>
                    <a:chExt cx="1152" cy="72"/>
                  </a:xfrm>
                </p:grpSpPr>
                <p:sp>
                  <p:nvSpPr>
                    <p:cNvPr id="151" name="Oval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88" y="4176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 sz="180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  <p:sp>
                  <p:nvSpPr>
                    <p:cNvPr id="152" name="Oval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43" y="4176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 sz="180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  <p:sp>
                  <p:nvSpPr>
                    <p:cNvPr id="153" name="Oval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23" y="4176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 sz="180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  <p:sp>
                  <p:nvSpPr>
                    <p:cNvPr id="154" name="Oval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48" y="4176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 sz="180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146" name="Group 214"/>
                  <p:cNvGrpSpPr>
                    <a:grpSpLocks/>
                  </p:cNvGrpSpPr>
                  <p:nvPr/>
                </p:nvGrpSpPr>
                <p:grpSpPr bwMode="auto">
                  <a:xfrm>
                    <a:off x="6696" y="4536"/>
                    <a:ext cx="1152" cy="72"/>
                    <a:chOff x="7243" y="4176"/>
                    <a:chExt cx="1152" cy="72"/>
                  </a:xfrm>
                </p:grpSpPr>
                <p:sp>
                  <p:nvSpPr>
                    <p:cNvPr id="147" name="Oval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88" y="4176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 sz="180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  <p:sp>
                  <p:nvSpPr>
                    <p:cNvPr id="148" name="Oval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43" y="4176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 sz="180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  <p:sp>
                  <p:nvSpPr>
                    <p:cNvPr id="149" name="Oval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23" y="4176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 sz="180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  <p:sp>
                  <p:nvSpPr>
                    <p:cNvPr id="150" name="Oval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48" y="4176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 sz="180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121" name="Line 219"/>
            <p:cNvSpPr>
              <a:spLocks noChangeShapeType="1"/>
            </p:cNvSpPr>
            <p:nvPr/>
          </p:nvSpPr>
          <p:spPr bwMode="auto">
            <a:xfrm>
              <a:off x="5112" y="1752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0000"/>
                </a:solidFill>
                <a:cs typeface="Arial"/>
              </a:endParaRPr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146105"/>
              </p:ext>
            </p:extLst>
          </p:nvPr>
        </p:nvGraphicFramePr>
        <p:xfrm>
          <a:off x="22066250" y="10554966"/>
          <a:ext cx="2698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34" imgW="1548728" imgH="393529" progId="Equation.DSMT4">
                  <p:embed/>
                </p:oleObj>
              </mc:Choice>
              <mc:Fallback>
                <p:oleObj name="Equation" r:id="rId34" imgW="1548728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0" y="10554966"/>
                        <a:ext cx="26987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5" name="Picture 37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2087513" y="12193266"/>
            <a:ext cx="4277687" cy="61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" name="Picture 38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2105181" y="11495075"/>
            <a:ext cx="1440619" cy="57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" name="Group 275"/>
          <p:cNvGrpSpPr/>
          <p:nvPr/>
        </p:nvGrpSpPr>
        <p:grpSpPr>
          <a:xfrm>
            <a:off x="17145000" y="30861000"/>
            <a:ext cx="9067800" cy="1752600"/>
            <a:chOff x="76200" y="4495800"/>
            <a:chExt cx="9067800" cy="1752600"/>
          </a:xfrm>
        </p:grpSpPr>
        <p:sp>
          <p:nvSpPr>
            <p:cNvPr id="277" name="Rectangle 276"/>
            <p:cNvSpPr/>
            <p:nvPr/>
          </p:nvSpPr>
          <p:spPr>
            <a:xfrm>
              <a:off x="1752600" y="4495800"/>
              <a:ext cx="1066800" cy="457200"/>
            </a:xfrm>
            <a:prstGeom prst="rect">
              <a:avLst/>
            </a:prstGeom>
            <a:gradFill rotWithShape="1">
              <a:gsLst>
                <a:gs pos="0">
                  <a:srgbClr val="CC9900">
                    <a:tint val="50000"/>
                    <a:satMod val="300000"/>
                  </a:srgbClr>
                </a:gs>
                <a:gs pos="35000">
                  <a:srgbClr val="CC9900">
                    <a:tint val="37000"/>
                    <a:satMod val="300000"/>
                  </a:srgbClr>
                </a:gs>
                <a:gs pos="100000">
                  <a:srgbClr val="CC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C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Sleep schedule</a:t>
              </a: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2819400" y="4495800"/>
              <a:ext cx="1066800" cy="457200"/>
            </a:xfrm>
            <a:prstGeom prst="rect">
              <a:avLst/>
            </a:prstGeom>
            <a:gradFill rotWithShape="1">
              <a:gsLst>
                <a:gs pos="0">
                  <a:srgbClr val="3B812F">
                    <a:tint val="50000"/>
                    <a:satMod val="300000"/>
                  </a:srgbClr>
                </a:gs>
                <a:gs pos="35000">
                  <a:srgbClr val="3B812F">
                    <a:tint val="37000"/>
                    <a:satMod val="300000"/>
                  </a:srgbClr>
                </a:gs>
                <a:gs pos="100000">
                  <a:srgbClr val="3B812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B812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Info. for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subregion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cs typeface="Arial"/>
              </a:endParaRPr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3886200" y="4495800"/>
              <a:ext cx="1066800" cy="457200"/>
            </a:xfrm>
            <a:prstGeom prst="rect">
              <a:avLst/>
            </a:prstGeom>
            <a:gradFill rotWithShape="1">
              <a:gsLst>
                <a:gs pos="0">
                  <a:srgbClr val="CC9900">
                    <a:tint val="50000"/>
                    <a:satMod val="300000"/>
                  </a:srgbClr>
                </a:gs>
                <a:gs pos="35000">
                  <a:srgbClr val="CC9900">
                    <a:tint val="37000"/>
                    <a:satMod val="300000"/>
                  </a:srgbClr>
                </a:gs>
                <a:gs pos="100000">
                  <a:srgbClr val="CC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C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Sleep schedule</a:t>
              </a: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953000" y="4495800"/>
              <a:ext cx="1066800" cy="457200"/>
            </a:xfrm>
            <a:prstGeom prst="rect">
              <a:avLst/>
            </a:prstGeom>
            <a:gradFill rotWithShape="1">
              <a:gsLst>
                <a:gs pos="0">
                  <a:srgbClr val="3B812F">
                    <a:tint val="50000"/>
                    <a:satMod val="300000"/>
                  </a:srgbClr>
                </a:gs>
                <a:gs pos="35000">
                  <a:srgbClr val="3B812F">
                    <a:tint val="37000"/>
                    <a:satMod val="300000"/>
                  </a:srgbClr>
                </a:gs>
                <a:gs pos="100000">
                  <a:srgbClr val="3B812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B812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Info. for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subregion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cs typeface="Arial"/>
              </a:endParaRPr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6019800" y="4495800"/>
              <a:ext cx="1066800" cy="457200"/>
            </a:xfrm>
            <a:prstGeom prst="rect">
              <a:avLst/>
            </a:prstGeom>
            <a:gradFill rotWithShape="1">
              <a:gsLst>
                <a:gs pos="0">
                  <a:srgbClr val="CC9900">
                    <a:tint val="50000"/>
                    <a:satMod val="300000"/>
                  </a:srgbClr>
                </a:gs>
                <a:gs pos="35000">
                  <a:srgbClr val="CC9900">
                    <a:tint val="37000"/>
                    <a:satMod val="300000"/>
                  </a:srgbClr>
                </a:gs>
                <a:gs pos="100000">
                  <a:srgbClr val="CC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C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…</a:t>
              </a: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76200" y="5334000"/>
              <a:ext cx="990600" cy="457200"/>
            </a:xfrm>
            <a:prstGeom prst="rect">
              <a:avLst/>
            </a:prstGeom>
            <a:gradFill rotWithShape="1">
              <a:gsLst>
                <a:gs pos="0">
                  <a:srgbClr val="CC9900">
                    <a:tint val="50000"/>
                    <a:satMod val="300000"/>
                  </a:srgbClr>
                </a:gs>
                <a:gs pos="35000">
                  <a:srgbClr val="CC9900">
                    <a:tint val="37000"/>
                    <a:satMod val="300000"/>
                  </a:srgbClr>
                </a:gs>
                <a:gs pos="100000">
                  <a:srgbClr val="CC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C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indicator</a:t>
              </a: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1066800" y="5334000"/>
              <a:ext cx="685800" cy="457200"/>
            </a:xfrm>
            <a:prstGeom prst="rect">
              <a:avLst/>
            </a:prstGeom>
            <a:gradFill rotWithShape="1">
              <a:gsLst>
                <a:gs pos="0">
                  <a:srgbClr val="CC9900">
                    <a:tint val="50000"/>
                    <a:satMod val="300000"/>
                  </a:srgbClr>
                </a:gs>
                <a:gs pos="35000">
                  <a:srgbClr val="CC9900">
                    <a:tint val="37000"/>
                    <a:satMod val="300000"/>
                  </a:srgbClr>
                </a:gs>
                <a:gs pos="100000">
                  <a:srgbClr val="CC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C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Sleep time</a:t>
              </a:r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1752600" y="5334000"/>
              <a:ext cx="381000" cy="457200"/>
            </a:xfrm>
            <a:prstGeom prst="rect">
              <a:avLst/>
            </a:prstGeom>
            <a:gradFill rotWithShape="1">
              <a:gsLst>
                <a:gs pos="0">
                  <a:srgbClr val="CC9900">
                    <a:tint val="50000"/>
                    <a:satMod val="300000"/>
                  </a:srgbClr>
                </a:gs>
                <a:gs pos="35000">
                  <a:srgbClr val="CC9900">
                    <a:tint val="37000"/>
                    <a:satMod val="300000"/>
                  </a:srgbClr>
                </a:gs>
                <a:gs pos="100000">
                  <a:srgbClr val="CC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C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…</a:t>
              </a:r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2133600" y="5334000"/>
              <a:ext cx="990600" cy="457200"/>
            </a:xfrm>
            <a:prstGeom prst="rect">
              <a:avLst/>
            </a:prstGeom>
            <a:gradFill rotWithShape="1">
              <a:gsLst>
                <a:gs pos="0">
                  <a:srgbClr val="CC9900">
                    <a:tint val="50000"/>
                    <a:satMod val="300000"/>
                  </a:srgbClr>
                </a:gs>
                <a:gs pos="35000">
                  <a:srgbClr val="CC9900">
                    <a:tint val="37000"/>
                    <a:satMod val="300000"/>
                  </a:srgbClr>
                </a:gs>
                <a:gs pos="100000">
                  <a:srgbClr val="CC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C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indicator</a:t>
              </a: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3124200" y="5334000"/>
              <a:ext cx="685800" cy="457200"/>
            </a:xfrm>
            <a:prstGeom prst="rect">
              <a:avLst/>
            </a:prstGeom>
            <a:gradFill rotWithShape="1">
              <a:gsLst>
                <a:gs pos="0">
                  <a:srgbClr val="CC9900">
                    <a:tint val="50000"/>
                    <a:satMod val="300000"/>
                  </a:srgbClr>
                </a:gs>
                <a:gs pos="35000">
                  <a:srgbClr val="CC9900">
                    <a:tint val="37000"/>
                    <a:satMod val="300000"/>
                  </a:srgbClr>
                </a:gs>
                <a:gs pos="100000">
                  <a:srgbClr val="CC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C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Sleep time</a:t>
              </a:r>
            </a:p>
          </p:txBody>
        </p:sp>
        <p:cxnSp>
          <p:nvCxnSpPr>
            <p:cNvPr id="287" name="Straight Connector 286"/>
            <p:cNvCxnSpPr/>
            <p:nvPr/>
          </p:nvCxnSpPr>
          <p:spPr>
            <a:xfrm flipH="1">
              <a:off x="76200" y="4953000"/>
              <a:ext cx="1676400" cy="381000"/>
            </a:xfrm>
            <a:prstGeom prst="line">
              <a:avLst/>
            </a:prstGeom>
            <a:noFill/>
            <a:ln w="9525" cap="flat" cmpd="sng" algn="ctr">
              <a:solidFill>
                <a:srgbClr val="CC99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88" name="Straight Connector 287"/>
            <p:cNvCxnSpPr/>
            <p:nvPr/>
          </p:nvCxnSpPr>
          <p:spPr>
            <a:xfrm>
              <a:off x="2819400" y="4953000"/>
              <a:ext cx="990600" cy="381000"/>
            </a:xfrm>
            <a:prstGeom prst="line">
              <a:avLst/>
            </a:prstGeom>
            <a:noFill/>
            <a:ln w="9525" cap="flat" cmpd="sng" algn="ctr">
              <a:solidFill>
                <a:srgbClr val="CC99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289" name="Rectangle 288"/>
            <p:cNvSpPr/>
            <p:nvPr/>
          </p:nvSpPr>
          <p:spPr>
            <a:xfrm>
              <a:off x="3886200" y="5334000"/>
              <a:ext cx="838200" cy="457200"/>
            </a:xfrm>
            <a:prstGeom prst="rect">
              <a:avLst/>
            </a:prstGeom>
            <a:gradFill rotWithShape="1">
              <a:gsLst>
                <a:gs pos="0">
                  <a:srgbClr val="3B812F">
                    <a:tint val="50000"/>
                    <a:satMod val="300000"/>
                  </a:srgbClr>
                </a:gs>
                <a:gs pos="35000">
                  <a:srgbClr val="3B812F">
                    <a:tint val="37000"/>
                    <a:satMod val="300000"/>
                  </a:srgbClr>
                </a:gs>
                <a:gs pos="100000">
                  <a:srgbClr val="3B812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B812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Sensor ID</a:t>
              </a: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724400" y="5334000"/>
              <a:ext cx="914400" cy="457200"/>
            </a:xfrm>
            <a:prstGeom prst="rect">
              <a:avLst/>
            </a:prstGeom>
            <a:gradFill rotWithShape="1">
              <a:gsLst>
                <a:gs pos="0">
                  <a:srgbClr val="3B812F">
                    <a:tint val="50000"/>
                    <a:satMod val="300000"/>
                  </a:srgbClr>
                </a:gs>
                <a:gs pos="35000">
                  <a:srgbClr val="3B812F">
                    <a:tint val="37000"/>
                    <a:satMod val="300000"/>
                  </a:srgbClr>
                </a:gs>
                <a:gs pos="100000">
                  <a:srgbClr val="3B812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B812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Starting bit</a:t>
              </a:r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6324600" y="5334000"/>
              <a:ext cx="381000" cy="457200"/>
            </a:xfrm>
            <a:prstGeom prst="rect">
              <a:avLst/>
            </a:prstGeom>
            <a:gradFill rotWithShape="1">
              <a:gsLst>
                <a:gs pos="0">
                  <a:srgbClr val="3B812F">
                    <a:tint val="50000"/>
                    <a:satMod val="300000"/>
                  </a:srgbClr>
                </a:gs>
                <a:gs pos="35000">
                  <a:srgbClr val="3B812F">
                    <a:tint val="37000"/>
                    <a:satMod val="300000"/>
                  </a:srgbClr>
                </a:gs>
                <a:gs pos="100000">
                  <a:srgbClr val="3B812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B812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…</a:t>
              </a:r>
            </a:p>
          </p:txBody>
        </p:sp>
        <p:cxnSp>
          <p:nvCxnSpPr>
            <p:cNvPr id="292" name="Straight Connector 291"/>
            <p:cNvCxnSpPr/>
            <p:nvPr/>
          </p:nvCxnSpPr>
          <p:spPr>
            <a:xfrm flipH="1">
              <a:off x="3886200" y="4953000"/>
              <a:ext cx="1066800" cy="381000"/>
            </a:xfrm>
            <a:prstGeom prst="line">
              <a:avLst/>
            </a:prstGeom>
            <a:noFill/>
            <a:ln w="9525" cap="flat" cmpd="sng" algn="ctr">
              <a:solidFill>
                <a:srgbClr val="3B812F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93" name="Straight Connector 292"/>
            <p:cNvCxnSpPr/>
            <p:nvPr/>
          </p:nvCxnSpPr>
          <p:spPr>
            <a:xfrm>
              <a:off x="6019800" y="4953000"/>
              <a:ext cx="3124200" cy="381000"/>
            </a:xfrm>
            <a:prstGeom prst="line">
              <a:avLst/>
            </a:prstGeom>
            <a:noFill/>
            <a:ln w="9525" cap="flat" cmpd="sng" algn="ctr">
              <a:solidFill>
                <a:srgbClr val="3B812F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294" name="Rectangle 293"/>
            <p:cNvSpPr/>
            <p:nvPr/>
          </p:nvSpPr>
          <p:spPr>
            <a:xfrm>
              <a:off x="5638800" y="5334000"/>
              <a:ext cx="685800" cy="457200"/>
            </a:xfrm>
            <a:prstGeom prst="rect">
              <a:avLst/>
            </a:prstGeom>
            <a:gradFill rotWithShape="1">
              <a:gsLst>
                <a:gs pos="0">
                  <a:srgbClr val="3B812F">
                    <a:tint val="50000"/>
                    <a:satMod val="300000"/>
                  </a:srgbClr>
                </a:gs>
                <a:gs pos="35000">
                  <a:srgbClr val="3B812F">
                    <a:tint val="37000"/>
                    <a:satMod val="300000"/>
                  </a:srgbClr>
                </a:gs>
                <a:gs pos="100000">
                  <a:srgbClr val="3B812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B812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Prior prob.</a:t>
              </a:r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6629400" y="5334000"/>
              <a:ext cx="838200" cy="457200"/>
            </a:xfrm>
            <a:prstGeom prst="rect">
              <a:avLst/>
            </a:prstGeom>
            <a:gradFill rotWithShape="1">
              <a:gsLst>
                <a:gs pos="0">
                  <a:srgbClr val="3B812F">
                    <a:tint val="50000"/>
                    <a:satMod val="300000"/>
                  </a:srgbClr>
                </a:gs>
                <a:gs pos="35000">
                  <a:srgbClr val="3B812F">
                    <a:tint val="37000"/>
                    <a:satMod val="300000"/>
                  </a:srgbClr>
                </a:gs>
                <a:gs pos="100000">
                  <a:srgbClr val="3B812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B812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Sensor ID</a:t>
              </a:r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7467600" y="5334000"/>
              <a:ext cx="914400" cy="457200"/>
            </a:xfrm>
            <a:prstGeom prst="rect">
              <a:avLst/>
            </a:prstGeom>
            <a:gradFill rotWithShape="1">
              <a:gsLst>
                <a:gs pos="0">
                  <a:srgbClr val="3B812F">
                    <a:tint val="50000"/>
                    <a:satMod val="300000"/>
                  </a:srgbClr>
                </a:gs>
                <a:gs pos="35000">
                  <a:srgbClr val="3B812F">
                    <a:tint val="37000"/>
                    <a:satMod val="300000"/>
                  </a:srgbClr>
                </a:gs>
                <a:gs pos="100000">
                  <a:srgbClr val="3B812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B812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Starting bit</a:t>
              </a:r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8382000" y="5334000"/>
              <a:ext cx="685800" cy="457200"/>
            </a:xfrm>
            <a:prstGeom prst="rect">
              <a:avLst/>
            </a:prstGeom>
            <a:gradFill rotWithShape="1">
              <a:gsLst>
                <a:gs pos="0">
                  <a:srgbClr val="3B812F">
                    <a:tint val="50000"/>
                    <a:satMod val="300000"/>
                  </a:srgbClr>
                </a:gs>
                <a:gs pos="35000">
                  <a:srgbClr val="3B812F">
                    <a:tint val="37000"/>
                    <a:satMod val="300000"/>
                  </a:srgbClr>
                </a:gs>
                <a:gs pos="100000">
                  <a:srgbClr val="3B812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B812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Prior prob.</a:t>
              </a:r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76200" y="5791200"/>
              <a:ext cx="990600" cy="457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Garamond"/>
                  <a:cs typeface="Arial"/>
                </a:rPr>
                <a:t>1</a:t>
              </a:r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1066800" y="5791200"/>
              <a:ext cx="685800" cy="457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aramond"/>
                  <a:cs typeface="Arial"/>
                </a:rPr>
                <a:t>log</a:t>
              </a:r>
              <a:r>
                <a:rPr kumimoji="0" lang="en-US" sz="1100" b="0" i="0" u="none" strike="noStrike" kern="0" cap="none" spc="0" normalizeH="0" baseline="-25000" noProof="0" dirty="0" smtClean="0">
                  <a:ln>
                    <a:noFill/>
                  </a:ln>
                  <a:effectLst/>
                  <a:uLnTx/>
                  <a:uFillTx/>
                  <a:latin typeface="Garamond"/>
                  <a:cs typeface="Arial"/>
                </a:rPr>
                <a:t>2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aramond"/>
                  <a:cs typeface="Arial"/>
                </a:rPr>
                <a:t>M</a:t>
              </a:r>
              <a:r>
                <a:rPr kumimoji="0" lang="en-US" sz="1100" b="0" i="0" u="none" strike="noStrike" kern="0" cap="none" spc="0" normalizeH="0" baseline="-25000" noProof="0" dirty="0" smtClean="0">
                  <a:ln>
                    <a:noFill/>
                  </a:ln>
                  <a:effectLst/>
                  <a:uLnTx/>
                  <a:uFillTx/>
                  <a:latin typeface="Garamond"/>
                  <a:cs typeface="Arial"/>
                </a:rPr>
                <a:t>s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aramond"/>
                  <a:cs typeface="Arial"/>
                </a:rPr>
                <a:t>/2</a:t>
              </a:r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1752600" y="5791200"/>
              <a:ext cx="381000" cy="457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…</a:t>
              </a: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2133600" y="5791200"/>
              <a:ext cx="990600" cy="457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1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3124200" y="5791200"/>
              <a:ext cx="685800" cy="457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log</a:t>
              </a:r>
              <a:r>
                <a:rPr kumimoji="0" lang="en-US" sz="11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2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M</a:t>
              </a:r>
              <a:r>
                <a:rPr kumimoji="0" lang="en-US" sz="11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s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/2</a:t>
              </a:r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3886200" y="5791200"/>
              <a:ext cx="838200" cy="457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log</a:t>
              </a:r>
              <a:r>
                <a:rPr kumimoji="0" lang="en-US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2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M-C</a:t>
              </a:r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4724400" y="5791200"/>
              <a:ext cx="914400" cy="457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log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2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B</a:t>
              </a:r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6324600" y="5791200"/>
              <a:ext cx="381000" cy="457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…</a:t>
              </a:r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638800" y="5791200"/>
              <a:ext cx="685800" cy="457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N</a:t>
              </a:r>
              <a:r>
                <a:rPr kumimoji="0" lang="en-US" sz="18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pp</a:t>
              </a:r>
              <a:endPara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cs typeface="Arial"/>
              </a:endParaRPr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629400" y="5791200"/>
              <a:ext cx="838200" cy="457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log</a:t>
              </a:r>
              <a:r>
                <a:rPr kumimoji="0" lang="en-US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2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M-C</a:t>
              </a:r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7467600" y="5791200"/>
              <a:ext cx="914400" cy="457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log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2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B</a:t>
              </a:r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8382000" y="5791200"/>
              <a:ext cx="685800" cy="457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N</a:t>
              </a:r>
              <a:r>
                <a:rPr kumimoji="0" lang="en-US" sz="18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cs typeface="Arial"/>
                </a:rPr>
                <a:t>pp</a:t>
              </a:r>
              <a:endPara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cs typeface="Arial"/>
              </a:endParaRPr>
            </a:p>
          </p:txBody>
        </p:sp>
      </p:grpSp>
      <p:sp>
        <p:nvSpPr>
          <p:cNvPr id="310" name="TextBox 93"/>
          <p:cNvSpPr txBox="1">
            <a:spLocks noChangeArrowheads="1"/>
          </p:cNvSpPr>
          <p:nvPr/>
        </p:nvSpPr>
        <p:spPr bwMode="auto">
          <a:xfrm>
            <a:off x="31242000" y="5175694"/>
            <a:ext cx="11887200" cy="2393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Research findings  for the pavement condition related problems</a:t>
            </a: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Research findings for Anemometer condition diagnosis</a:t>
            </a: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Student advising and publications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1" name="TextBox 310"/>
          <p:cNvSpPr txBox="1">
            <a:spLocks noChangeArrowheads="1"/>
          </p:cNvSpPr>
          <p:nvPr/>
        </p:nvSpPr>
        <p:spPr bwMode="auto">
          <a:xfrm>
            <a:off x="32677202" y="28956000"/>
            <a:ext cx="10439400" cy="195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buFont typeface="Wingdings" pitchFamily="2" charset="2"/>
              <a:buChar char="Ø"/>
            </a:pPr>
            <a:r>
              <a:rPr lang="en-US" sz="2400" dirty="0">
                <a:latin typeface="+mn-lt"/>
              </a:rPr>
              <a:t>T. Wu, “</a:t>
            </a:r>
            <a:r>
              <a:rPr lang="en-US" sz="2400" i="1" dirty="0">
                <a:latin typeface="+mn-lt"/>
              </a:rPr>
              <a:t>System Design in Wireless Sensor Networks for Parameter Estimation and Dynamic Event Region Detection</a:t>
            </a:r>
            <a:r>
              <a:rPr lang="en-US" sz="2400" dirty="0">
                <a:latin typeface="+mn-lt"/>
              </a:rPr>
              <a:t>”, </a:t>
            </a:r>
            <a:r>
              <a:rPr lang="en-US" sz="2400" dirty="0" smtClean="0">
                <a:latin typeface="+mn-lt"/>
              </a:rPr>
              <a:t>Ph.D. </a:t>
            </a:r>
            <a:r>
              <a:rPr lang="en-US" sz="2400" dirty="0">
                <a:latin typeface="+mn-lt"/>
              </a:rPr>
              <a:t>dissertation, July 2013.</a:t>
            </a:r>
          </a:p>
          <a:p>
            <a:pPr marL="548640" indent="-548640">
              <a:buFont typeface="Wingdings" pitchFamily="2" charset="2"/>
              <a:buChar char="Ø"/>
            </a:pPr>
            <a:r>
              <a:rPr lang="en-US" sz="2400" dirty="0">
                <a:latin typeface="+mn-lt"/>
              </a:rPr>
              <a:t>H. Nguyen, “</a:t>
            </a:r>
            <a:r>
              <a:rPr lang="en-US" sz="2400" i="1" dirty="0">
                <a:latin typeface="+mn-lt"/>
              </a:rPr>
              <a:t>A Classification Framework and Application to Sleep Apnea Analysis</a:t>
            </a:r>
            <a:r>
              <a:rPr lang="en-US" sz="2400" dirty="0">
                <a:latin typeface="+mn-lt"/>
              </a:rPr>
              <a:t>”, </a:t>
            </a:r>
            <a:r>
              <a:rPr lang="en-US" sz="2400" dirty="0" smtClean="0">
                <a:latin typeface="+mn-lt"/>
              </a:rPr>
              <a:t>Ph.D. </a:t>
            </a:r>
            <a:r>
              <a:rPr lang="en-US" sz="2400" dirty="0">
                <a:latin typeface="+mn-lt"/>
              </a:rPr>
              <a:t>dissertation, April 2013.</a:t>
            </a:r>
          </a:p>
        </p:txBody>
      </p:sp>
      <p:sp>
        <p:nvSpPr>
          <p:cNvPr id="312" name="TextBox 311"/>
          <p:cNvSpPr txBox="1">
            <a:spLocks noChangeArrowheads="1"/>
          </p:cNvSpPr>
          <p:nvPr/>
        </p:nvSpPr>
        <p:spPr bwMode="auto">
          <a:xfrm>
            <a:off x="31927800" y="6183320"/>
            <a:ext cx="11353800" cy="798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Prediction of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remaining service life using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falling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weight </a:t>
            </a:r>
            <a:r>
              <a:rPr lang="en-US" sz="3200" dirty="0" err="1" smtClean="0">
                <a:solidFill>
                  <a:prstClr val="black"/>
                </a:solidFill>
                <a:latin typeface="Calibri"/>
              </a:rPr>
              <a:t>deflectometer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(FWD)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data</a:t>
            </a: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685800" indent="-685800">
              <a:buFont typeface="Courier New" pitchFamily="49" charset="0"/>
              <a:buChar char="o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Enhanced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Integrated Climatic Model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(EICM) for modulus-based construction specifications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for Oklahoma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pavements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13" name="Picture 6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0074" y="7315200"/>
            <a:ext cx="3971926" cy="173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" name="Picture 7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0074" y="9128200"/>
            <a:ext cx="3971925" cy="250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 descr="FWD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632" y="7239000"/>
            <a:ext cx="2669246" cy="212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6" name="Rectangle 315"/>
          <p:cNvSpPr/>
          <p:nvPr/>
        </p:nvSpPr>
        <p:spPr>
          <a:xfrm>
            <a:off x="33147000" y="12307669"/>
            <a:ext cx="998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Predicted results of similarity search and linear regression methods for the RSL associated with fatigue cracking and the RSL associated with rutting, respectively.</a:t>
            </a:r>
          </a:p>
        </p:txBody>
      </p:sp>
      <p:sp>
        <p:nvSpPr>
          <p:cNvPr id="317" name="TextBox 316"/>
          <p:cNvSpPr txBox="1">
            <a:spLocks noChangeArrowheads="1"/>
          </p:cNvSpPr>
          <p:nvPr/>
        </p:nvSpPr>
        <p:spPr bwMode="auto">
          <a:xfrm>
            <a:off x="33494663" y="7239000"/>
            <a:ext cx="5219699" cy="203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buFont typeface="Wingdings" pitchFamily="2" charset="2"/>
              <a:buChar char="Ø"/>
            </a:pPr>
            <a:r>
              <a:rPr lang="en-US" sz="2500" dirty="0" smtClean="0">
                <a:solidFill>
                  <a:prstClr val="black"/>
                </a:solidFill>
                <a:latin typeface="Calibri"/>
              </a:rPr>
              <a:t>FWD </a:t>
            </a:r>
            <a:r>
              <a:rPr lang="en-US" sz="2500" dirty="0">
                <a:solidFill>
                  <a:prstClr val="black"/>
                </a:solidFill>
                <a:latin typeface="Calibri"/>
              </a:rPr>
              <a:t>applies a dynamic load to a pavement surface, </a:t>
            </a:r>
            <a:r>
              <a:rPr lang="en-US" sz="2500" dirty="0" smtClean="0">
                <a:solidFill>
                  <a:prstClr val="black"/>
                </a:solidFill>
                <a:latin typeface="Calibri"/>
              </a:rPr>
              <a:t>trying to </a:t>
            </a:r>
            <a:r>
              <a:rPr lang="en-US" sz="2500" dirty="0">
                <a:solidFill>
                  <a:prstClr val="black"/>
                </a:solidFill>
                <a:latin typeface="Calibri"/>
              </a:rPr>
              <a:t>simulate the magnitude and duration of a single heavy moving vehicle wheel load </a:t>
            </a:r>
            <a:endParaRPr lang="en-US" sz="25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8" name="TextBox 317"/>
          <p:cNvSpPr txBox="1">
            <a:spLocks noChangeArrowheads="1"/>
          </p:cNvSpPr>
          <p:nvPr/>
        </p:nvSpPr>
        <p:spPr bwMode="auto">
          <a:xfrm>
            <a:off x="32537400" y="9144000"/>
            <a:ext cx="5981699" cy="318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buFont typeface="Wingdings" pitchFamily="2" charset="2"/>
              <a:buChar char="Ø"/>
            </a:pPr>
            <a:r>
              <a:rPr lang="en-US" sz="2500" dirty="0" smtClean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sz="2500" dirty="0" smtClean="0">
                <a:solidFill>
                  <a:prstClr val="black"/>
                </a:solidFill>
                <a:latin typeface="Calibri"/>
              </a:rPr>
              <a:t>pavement </a:t>
            </a:r>
            <a:r>
              <a:rPr lang="en-US" sz="2500" dirty="0">
                <a:solidFill>
                  <a:prstClr val="black"/>
                </a:solidFill>
                <a:latin typeface="Calibri"/>
              </a:rPr>
              <a:t>response in terms of vertical deformations at various distances from the loading </a:t>
            </a:r>
            <a:r>
              <a:rPr lang="en-US" sz="2500" dirty="0" smtClean="0">
                <a:solidFill>
                  <a:prstClr val="black"/>
                </a:solidFill>
                <a:latin typeface="Calibri"/>
              </a:rPr>
              <a:t>plate is </a:t>
            </a:r>
            <a:r>
              <a:rPr lang="en-US" sz="2500" dirty="0">
                <a:solidFill>
                  <a:prstClr val="black"/>
                </a:solidFill>
                <a:latin typeface="Calibri"/>
              </a:rPr>
              <a:t>measured by a serious of </a:t>
            </a:r>
            <a:r>
              <a:rPr lang="en-US" sz="2500" dirty="0">
                <a:solidFill>
                  <a:schemeClr val="accent2"/>
                </a:solidFill>
                <a:latin typeface="Calibri"/>
              </a:rPr>
              <a:t>geophone sensors</a:t>
            </a:r>
            <a:r>
              <a:rPr lang="en-US" sz="25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548640" indent="-548640">
              <a:buFont typeface="Wingdings" pitchFamily="2" charset="2"/>
              <a:buChar char="Ø"/>
            </a:pPr>
            <a:r>
              <a:rPr lang="en-US" sz="2500" dirty="0" smtClean="0">
                <a:solidFill>
                  <a:prstClr val="black"/>
                </a:solidFill>
                <a:latin typeface="Calibri"/>
              </a:rPr>
              <a:t>A pattern </a:t>
            </a:r>
            <a:r>
              <a:rPr lang="en-US" sz="2500" dirty="0">
                <a:solidFill>
                  <a:prstClr val="black"/>
                </a:solidFill>
                <a:latin typeface="Calibri"/>
              </a:rPr>
              <a:t>search algorithm along with a linear elastic theory and mechanistic-based approach </a:t>
            </a:r>
            <a:r>
              <a:rPr lang="en-US" sz="2500" dirty="0" smtClean="0">
                <a:solidFill>
                  <a:prstClr val="black"/>
                </a:solidFill>
                <a:latin typeface="Calibri"/>
              </a:rPr>
              <a:t>are adopted</a:t>
            </a:r>
            <a:endParaRPr lang="en-US" sz="2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9" name="TextBox 318"/>
          <p:cNvSpPr txBox="1">
            <a:spLocks noChangeArrowheads="1"/>
          </p:cNvSpPr>
          <p:nvPr/>
        </p:nvSpPr>
        <p:spPr bwMode="auto">
          <a:xfrm>
            <a:off x="32537407" y="14097000"/>
            <a:ext cx="10744194" cy="398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The performance of a pavement depends on many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factors: </a:t>
            </a:r>
            <a:r>
              <a:rPr lang="en-US" sz="2800" dirty="0">
                <a:solidFill>
                  <a:schemeClr val="accent2"/>
                </a:solidFill>
                <a:latin typeface="Calibri"/>
              </a:rPr>
              <a:t>structural adequacy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800" dirty="0" smtClean="0">
                <a:solidFill>
                  <a:schemeClr val="accent2"/>
                </a:solidFill>
                <a:latin typeface="Calibri"/>
              </a:rPr>
              <a:t>properties </a:t>
            </a:r>
            <a:r>
              <a:rPr lang="en-US" sz="2800" dirty="0">
                <a:solidFill>
                  <a:schemeClr val="accent2"/>
                </a:solidFill>
                <a:latin typeface="Calibri"/>
              </a:rPr>
              <a:t>of the materials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used, </a:t>
            </a:r>
            <a:r>
              <a:rPr lang="en-US" sz="2800" dirty="0">
                <a:solidFill>
                  <a:schemeClr val="accent2"/>
                </a:solidFill>
                <a:latin typeface="Calibri"/>
              </a:rPr>
              <a:t>traffic loading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800" dirty="0">
                <a:solidFill>
                  <a:schemeClr val="accent2"/>
                </a:solidFill>
                <a:latin typeface="Calibri"/>
              </a:rPr>
              <a:t>climatic conditions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and the </a:t>
            </a:r>
            <a:r>
              <a:rPr lang="en-US" sz="2800" dirty="0" smtClean="0">
                <a:solidFill>
                  <a:schemeClr val="accent2"/>
                </a:solidFill>
                <a:latin typeface="Calibri"/>
              </a:rPr>
              <a:t>construction methods</a:t>
            </a:r>
          </a:p>
          <a:p>
            <a:pPr marL="548640" indent="-548640"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Objective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: estimation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of site specific variation in environmental factors that are used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in predicting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seasonal variation and long-term resilient modulus of unbound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materials</a:t>
            </a:r>
          </a:p>
          <a:p>
            <a:pPr marL="548640" indent="-548640"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Moisture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index (known as the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Thornthwaite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Moisture Index or </a:t>
            </a:r>
            <a:r>
              <a:rPr lang="en-US" sz="2800" dirty="0">
                <a:solidFill>
                  <a:schemeClr val="accent2"/>
                </a:solidFill>
                <a:latin typeface="Calibri"/>
              </a:rPr>
              <a:t>TMI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) as a relative measure indicating th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e wetness or dryness of a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particular region. </a:t>
            </a:r>
          </a:p>
        </p:txBody>
      </p:sp>
      <p:pic>
        <p:nvPicPr>
          <p:cNvPr id="321" name="Picture 320" descr="C:\Users\Ery\Downloads\MAPS\MAPS\TMI Contours\TMI_NCHRP.JPG"/>
          <p:cNvPicPr/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t="21153" r="9247" b="14966"/>
          <a:stretch/>
        </p:blipFill>
        <p:spPr bwMode="auto">
          <a:xfrm>
            <a:off x="32842211" y="17995460"/>
            <a:ext cx="5067293" cy="3035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3085559" y="21009114"/>
            <a:ext cx="4823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TMI Contour Map Based on </a:t>
            </a:r>
            <a:r>
              <a:rPr lang="en-US" sz="2000" dirty="0" err="1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Witczak</a:t>
            </a:r>
            <a:r>
              <a:rPr lang="en-US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et al. (2006) Equation.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38610055" y="21009114"/>
            <a:ext cx="4366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Climatic region </a:t>
            </a:r>
            <a:r>
              <a:rPr lang="en-US" sz="20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Contour Map Based on </a:t>
            </a:r>
            <a:r>
              <a:rPr lang="en-US" sz="2000" b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nonparametric methods.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4" name="Content Placeholder 3" descr="https://www.phmsociety.org/sites/phmsociety.org/files/clipboard03.png"/>
          <p:cNvPicPr>
            <a:picLocks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717" y="22816223"/>
            <a:ext cx="3827057" cy="3015577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Rectangle 324"/>
          <p:cNvSpPr/>
          <p:nvPr/>
        </p:nvSpPr>
        <p:spPr>
          <a:xfrm>
            <a:off x="39547800" y="25893319"/>
            <a:ext cx="3242405" cy="319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cs typeface="+mn-cs"/>
              </a:rPr>
              <a:t>Image credit: PHM society website</a:t>
            </a:r>
          </a:p>
        </p:txBody>
      </p:sp>
      <p:pic>
        <p:nvPicPr>
          <p:cNvPr id="326" name="Content Placeholder 3" descr="https://www.phmsociety.org/sites/phmsociety.org/files/Clipboard01.png"/>
          <p:cNvPicPr>
            <a:picLocks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0200" y="22860000"/>
            <a:ext cx="28194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Rectangle 326"/>
          <p:cNvSpPr/>
          <p:nvPr/>
        </p:nvSpPr>
        <p:spPr>
          <a:xfrm>
            <a:off x="32272910" y="25603200"/>
            <a:ext cx="2433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Image credit: PHM society website</a:t>
            </a:r>
          </a:p>
        </p:txBody>
      </p:sp>
      <p:pic>
        <p:nvPicPr>
          <p:cNvPr id="328" name="Picture 327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531" y="23164800"/>
            <a:ext cx="2869204" cy="2042902"/>
          </a:xfrm>
          <a:prstGeom prst="rect">
            <a:avLst/>
          </a:prstGeom>
        </p:spPr>
      </p:pic>
      <p:sp>
        <p:nvSpPr>
          <p:cNvPr id="329" name="Rectangle 328"/>
          <p:cNvSpPr/>
          <p:nvPr/>
        </p:nvSpPr>
        <p:spPr>
          <a:xfrm>
            <a:off x="34706888" y="25374600"/>
            <a:ext cx="43988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Wind field around the tubular mast of a meteorological tower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Image credit: IEA 1999 report</a:t>
            </a:r>
          </a:p>
        </p:txBody>
      </p:sp>
      <p:sp>
        <p:nvSpPr>
          <p:cNvPr id="330" name="TextBox 329"/>
          <p:cNvSpPr txBox="1">
            <a:spLocks noChangeArrowheads="1"/>
          </p:cNvSpPr>
          <p:nvPr/>
        </p:nvSpPr>
        <p:spPr bwMode="auto">
          <a:xfrm>
            <a:off x="31951313" y="26257139"/>
            <a:ext cx="10796887" cy="140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Critical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feature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is identified to d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istinguish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which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ones of a pair of anemometers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at a same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height fail based on their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measurements:</a:t>
            </a:r>
          </a:p>
          <a:p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        Wind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speed difference versus its corresponding wind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direction</a:t>
            </a:r>
            <a:endParaRPr lang="en-US" sz="2800" dirty="0" smtClean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11924</TotalTime>
  <Words>1178</Words>
  <Application>Microsoft Office PowerPoint</Application>
  <PresentationFormat>Custom</PresentationFormat>
  <Paragraphs>305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Concourse</vt:lpstr>
      <vt:lpstr>Equation</vt:lpstr>
      <vt:lpstr>PowerPoint Presentation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ronny</dc:creator>
  <cp:lastModifiedBy>Qi Cheng</cp:lastModifiedBy>
  <cp:revision>456</cp:revision>
  <cp:lastPrinted>2012-10-01T00:00:51Z</cp:lastPrinted>
  <dcterms:created xsi:type="dcterms:W3CDTF">2009-11-23T03:42:49Z</dcterms:created>
  <dcterms:modified xsi:type="dcterms:W3CDTF">2013-10-01T00:23:00Z</dcterms:modified>
</cp:coreProperties>
</file>