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1" r:id="rId2"/>
  </p:sldIdLst>
  <p:sldSz cx="21945600" cy="32918400"/>
  <p:notesSz cx="20405725" cy="312356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17CAF"/>
    <a:srgbClr val="66FFFF"/>
    <a:srgbClr val="00FFFF"/>
    <a:srgbClr val="FF0066"/>
    <a:srgbClr val="FFFF99"/>
    <a:srgbClr val="AEAEAE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360" y="-8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8840788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061" tIns="147530" rIns="295061" bIns="147530" numCol="1" anchor="t" anchorCtr="0" compatLnSpc="1">
            <a:prstTxWarp prst="textNoShape">
              <a:avLst/>
            </a:prstTxWarp>
          </a:bodyPr>
          <a:lstStyle>
            <a:lvl1pPr defTabSz="2951163">
              <a:defRPr sz="3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564938" y="0"/>
            <a:ext cx="8840787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061" tIns="147530" rIns="295061" bIns="147530" numCol="1" anchor="t" anchorCtr="0" compatLnSpc="1">
            <a:prstTxWarp prst="textNoShape">
              <a:avLst/>
            </a:prstTxWarp>
          </a:bodyPr>
          <a:lstStyle>
            <a:lvl1pPr algn="r" defTabSz="2951163">
              <a:defRPr sz="3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02375" y="2344738"/>
            <a:ext cx="7805738" cy="11709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717800" y="14836775"/>
            <a:ext cx="14970125" cy="140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061" tIns="147530" rIns="295061" bIns="147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9671963"/>
            <a:ext cx="8840788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061" tIns="147530" rIns="295061" bIns="147530" numCol="1" anchor="b" anchorCtr="0" compatLnSpc="1">
            <a:prstTxWarp prst="textNoShape">
              <a:avLst/>
            </a:prstTxWarp>
          </a:bodyPr>
          <a:lstStyle>
            <a:lvl1pPr defTabSz="2951163">
              <a:defRPr sz="3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1564938" y="29671963"/>
            <a:ext cx="8840787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061" tIns="147530" rIns="295061" bIns="147530" numCol="1" anchor="b" anchorCtr="0" compatLnSpc="1">
            <a:prstTxWarp prst="textNoShape">
              <a:avLst/>
            </a:prstTxWarp>
          </a:bodyPr>
          <a:lstStyle>
            <a:lvl1pPr algn="r" defTabSz="2951163">
              <a:defRPr sz="3900"/>
            </a:lvl1pPr>
          </a:lstStyle>
          <a:p>
            <a:pPr>
              <a:defRPr/>
            </a:pPr>
            <a:fld id="{1BA4F84C-3DD7-4127-BB40-5ABCC5F0D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25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951163">
              <a:defRPr sz="8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951163">
              <a:defRPr sz="8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951163">
              <a:defRPr sz="8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951163">
              <a:defRPr sz="8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951163">
              <a:defRPr sz="8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52F365-96FC-4971-9BDA-850748D7BC03}" type="slidenum">
              <a:rPr lang="en-US" sz="3900" smtClean="0"/>
              <a:pPr/>
              <a:t>1</a:t>
            </a:fld>
            <a:endParaRPr lang="en-US" sz="39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288867" tIns="144434" rIns="288867" bIns="144434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516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238" y="10226675"/>
            <a:ext cx="1865312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18653125"/>
            <a:ext cx="153606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0D24F-6047-4123-B289-F21FC960D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6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2D24-4B6B-46E7-B90C-85BEA2FDF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2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36875" y="2925763"/>
            <a:ext cx="4662488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2925763"/>
            <a:ext cx="13838237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5CC6-B357-4C9A-B3ED-E0D8D4060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5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646238" y="2925763"/>
            <a:ext cx="18653125" cy="2633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C6A0-3003-4117-B8CD-E4B88D791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1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CBCC2-0BD5-40A5-AEB0-31B5770DD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1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21153438"/>
            <a:ext cx="186531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13952538"/>
            <a:ext cx="186531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03F31-8DCD-485E-A02B-600ED5366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9509125"/>
            <a:ext cx="9250362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0" y="9509125"/>
            <a:ext cx="9250363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88E55-2F87-4E5A-8ADC-072D80C99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7369175"/>
            <a:ext cx="96964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63" y="10439400"/>
            <a:ext cx="96964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7425" y="7369175"/>
            <a:ext cx="970121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7425" y="10439400"/>
            <a:ext cx="970121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8D768-9A4A-41D7-B301-BD404F1E9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5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4D07-DE52-4BB8-B667-B60AC3205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4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D06E8-BF0B-4E76-B285-60367836E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7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1275"/>
            <a:ext cx="72199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438" y="1311275"/>
            <a:ext cx="122682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63" y="6888163"/>
            <a:ext cx="72199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04DC1-899E-48A2-B5B1-FB7271745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1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5" y="23042563"/>
            <a:ext cx="131667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2125" y="2941638"/>
            <a:ext cx="131667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25" y="25763538"/>
            <a:ext cx="131667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31CF1-0E07-440E-815C-227A69F54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914400"/>
            <a:ext cx="1865312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502" tIns="156751" rIns="313502" bIns="156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5029200"/>
            <a:ext cx="18653125" cy="1975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29992638"/>
            <a:ext cx="4572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defTabSz="3135313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7763" y="29992638"/>
            <a:ext cx="69500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ctr" defTabSz="3135313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727363" y="29992638"/>
            <a:ext cx="4572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r" defTabSz="3135313">
              <a:defRPr sz="4800"/>
            </a:lvl1pPr>
          </a:lstStyle>
          <a:p>
            <a:pPr>
              <a:defRPr/>
            </a:pPr>
            <a:fld id="{BA4DFC8B-D47F-443F-9F09-6FEC0FA5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omic Sans MS" pitchFamily="66" charset="0"/>
          <a:ea typeface="+mj-ea"/>
          <a:cs typeface="+mj-cs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omic Sans MS" pitchFamily="66" charset="0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omic Sans MS" pitchFamily="66" charset="0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omic Sans MS" pitchFamily="66" charset="0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omic Sans MS" pitchFamily="66" charset="0"/>
        </a:defRPr>
      </a:lvl5pPr>
      <a:lvl6pPr marL="457200"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6pPr>
      <a:lvl7pPr marL="914400"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7pPr>
      <a:lvl8pPr marL="1371600"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8pPr>
      <a:lvl9pPr marL="1828800"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48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4400">
          <a:solidFill>
            <a:schemeClr val="tx1"/>
          </a:solidFill>
          <a:latin typeface="Comic Sans MS" pitchFamily="66" charset="0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4000">
          <a:solidFill>
            <a:schemeClr val="tx1"/>
          </a:solidFill>
          <a:latin typeface="Comic Sans MS" pitchFamily="66" charset="0"/>
        </a:defRPr>
      </a:lvl3pPr>
      <a:lvl4pPr marL="5486400" indent="-78422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Comic Sans MS" pitchFamily="66" charset="0"/>
        </a:defRPr>
      </a:lvl4pPr>
      <a:lvl5pPr marL="70532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Comic Sans MS" pitchFamily="66" charset="0"/>
        </a:defRPr>
      </a:lvl5pPr>
      <a:lvl6pPr marL="75104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676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248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820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8234"/>
          <p:cNvSpPr>
            <a:spLocks noChangeAspect="1" noChangeArrowheads="1" noTextEdit="1"/>
          </p:cNvSpPr>
          <p:nvPr/>
        </p:nvSpPr>
        <p:spPr bwMode="auto">
          <a:xfrm>
            <a:off x="1371600" y="1298575"/>
            <a:ext cx="18653125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8236"/>
          <p:cNvSpPr>
            <a:spLocks noChangeArrowheads="1"/>
          </p:cNvSpPr>
          <p:nvPr/>
        </p:nvSpPr>
        <p:spPr bwMode="auto">
          <a:xfrm>
            <a:off x="3200400" y="914400"/>
            <a:ext cx="1600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3135313"/>
            <a:r>
              <a:rPr lang="en-US" sz="6000" b="1">
                <a:solidFill>
                  <a:srgbClr val="FF0066"/>
                </a:solidFill>
                <a:latin typeface="Comic Sans MS" pitchFamily="66" charset="0"/>
              </a:rPr>
              <a:t>Abstraction of Cyber-Physical Interplays and Its Application to CPS Design</a:t>
            </a:r>
          </a:p>
        </p:txBody>
      </p:sp>
      <p:pic>
        <p:nvPicPr>
          <p:cNvPr id="2052" name="Picture 82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8600" y="838200"/>
            <a:ext cx="2106613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4238"/>
            <a:ext cx="3200400" cy="201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itle 2"/>
          <p:cNvSpPr>
            <a:spLocks/>
          </p:cNvSpPr>
          <p:nvPr/>
        </p:nvSpPr>
        <p:spPr bwMode="auto">
          <a:xfrm>
            <a:off x="14478000" y="23622000"/>
            <a:ext cx="670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3135313" eaLnBrk="1" hangingPunct="1"/>
            <a:endParaRPr lang="en-US" sz="44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56" name="Title 2"/>
          <p:cNvSpPr>
            <a:spLocks/>
          </p:cNvSpPr>
          <p:nvPr/>
        </p:nvSpPr>
        <p:spPr bwMode="auto">
          <a:xfrm>
            <a:off x="2380852" y="11953875"/>
            <a:ext cx="773509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3135313" eaLnBrk="1" hangingPunct="1"/>
            <a:r>
              <a:rPr lang="en-US" sz="4400" b="1" dirty="0" smtClean="0">
                <a:solidFill>
                  <a:schemeClr val="accent2"/>
                </a:solidFill>
                <a:latin typeface="Comic Sans MS" pitchFamily="66" charset="0"/>
              </a:rPr>
              <a:t>Adaptive Fault-Tolerance</a:t>
            </a:r>
            <a:endParaRPr lang="en-US" sz="4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57" name="Content Placeholder 3"/>
          <p:cNvSpPr>
            <a:spLocks/>
          </p:cNvSpPr>
          <p:nvPr/>
        </p:nvSpPr>
        <p:spPr bwMode="auto">
          <a:xfrm>
            <a:off x="1356072" y="13106400"/>
            <a:ext cx="9997728" cy="944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defTabSz="313531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517CAF"/>
                </a:solidFill>
                <a:latin typeface="Comic Sans MS" pitchFamily="66" charset="0"/>
              </a:rPr>
              <a:t>Motivation: </a:t>
            </a:r>
            <a:r>
              <a:rPr lang="en-US" sz="3200" dirty="0" smtClean="0">
                <a:latin typeface="Comic Sans MS" pitchFamily="66" charset="0"/>
              </a:rPr>
              <a:t>Traditional massive redundancy is wasteful when used irrespective of controlled plant state.   Adapting redundancy level to current plant state is much more efficient.</a:t>
            </a:r>
          </a:p>
          <a:p>
            <a:pPr marL="571500" indent="-571500" defTabSz="313531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Approach:</a:t>
            </a:r>
            <a:r>
              <a:rPr lang="en-US" sz="3200" dirty="0" smtClean="0">
                <a:latin typeface="Comic Sans MS" pitchFamily="66" charset="0"/>
              </a:rPr>
              <a:t> Subdivide plant allowed state-space according to how much fault-tolerance is needed.</a:t>
            </a:r>
          </a:p>
          <a:p>
            <a:pPr marL="1028700" lvl="1" indent="-571500" defTabSz="313531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Comic Sans MS" pitchFamily="66" charset="0"/>
              </a:rPr>
              <a:t>S</a:t>
            </a:r>
            <a:r>
              <a:rPr lang="en-US" sz="3200" baseline="-25000" dirty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: No FT required</a:t>
            </a:r>
          </a:p>
          <a:p>
            <a:pPr marL="1028700" lvl="1" indent="-571500" defTabSz="313531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Comic Sans MS" pitchFamily="66" charset="0"/>
              </a:rPr>
              <a:t>S</a:t>
            </a:r>
            <a:r>
              <a:rPr lang="en-US" sz="3200" baseline="-25000" dirty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: Fail-stop sufficient (e.g., duplex)</a:t>
            </a:r>
          </a:p>
          <a:p>
            <a:pPr marL="1028700" lvl="1" indent="-571500" defTabSz="313531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Comic Sans MS" pitchFamily="66" charset="0"/>
              </a:rPr>
              <a:t>S</a:t>
            </a:r>
            <a:r>
              <a:rPr lang="en-US" sz="3200" baseline="-25000" dirty="0">
                <a:latin typeface="Comic Sans MS" pitchFamily="66" charset="0"/>
              </a:rPr>
              <a:t>3</a:t>
            </a:r>
            <a:r>
              <a:rPr lang="en-US" sz="3200" dirty="0" smtClean="0">
                <a:latin typeface="Comic Sans MS" pitchFamily="66" charset="0"/>
              </a:rPr>
              <a:t>:  Full fault-masking required (e.g., triplex)</a:t>
            </a:r>
          </a:p>
          <a:p>
            <a:pPr marL="571500" indent="-571500" defTabSz="313531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517CAF"/>
                </a:solidFill>
                <a:latin typeface="Comic Sans MS" pitchFamily="66" charset="0"/>
              </a:rPr>
              <a:t>Benefits:</a:t>
            </a:r>
            <a:r>
              <a:rPr lang="en-US" sz="3200" dirty="0" smtClean="0">
                <a:latin typeface="Comic Sans MS" pitchFamily="66" charset="0"/>
              </a:rPr>
              <a:t> Reduces processor utilization, which decreases energy consumption as well as thermal stress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thus improving reliability.</a:t>
            </a:r>
          </a:p>
          <a:p>
            <a:pPr lvl="1" defTabSz="3135313" eaLnBrk="1" hangingPunct="1">
              <a:spcBef>
                <a:spcPct val="20000"/>
              </a:spcBef>
              <a:buClr>
                <a:schemeClr val="accent2"/>
              </a:buClr>
            </a:pPr>
            <a:endParaRPr lang="en-US" sz="3600" dirty="0" smtClean="0">
              <a:latin typeface="Comic Sans MS" pitchFamily="66" charset="0"/>
            </a:endParaRPr>
          </a:p>
          <a:p>
            <a:pPr marL="1028700" lvl="1" indent="-571500" defTabSz="313531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3600" dirty="0">
              <a:latin typeface="Comic Sans MS" pitchFamily="66" charset="0"/>
            </a:endParaRPr>
          </a:p>
        </p:txBody>
      </p:sp>
      <p:sp>
        <p:nvSpPr>
          <p:cNvPr id="2060" name="Rectangle 3"/>
          <p:cNvSpPr>
            <a:spLocks noChangeArrowheads="1"/>
          </p:cNvSpPr>
          <p:nvPr/>
        </p:nvSpPr>
        <p:spPr bwMode="auto">
          <a:xfrm>
            <a:off x="609600" y="15468600"/>
            <a:ext cx="7010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85800" indent="-685800" defTabSz="3135313" eaLnBrk="1" hangingPunct="1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4800" i="1" dirty="0">
              <a:latin typeface="Comic Sans MS" pitchFamily="66" charset="0"/>
            </a:endParaRPr>
          </a:p>
        </p:txBody>
      </p:sp>
      <p:sp>
        <p:nvSpPr>
          <p:cNvPr id="66" name="Title 2"/>
          <p:cNvSpPr>
            <a:spLocks/>
          </p:cNvSpPr>
          <p:nvPr/>
        </p:nvSpPr>
        <p:spPr bwMode="auto">
          <a:xfrm>
            <a:off x="2780505" y="3370958"/>
            <a:ext cx="81168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3135313" eaLnBrk="1" hangingPunct="1"/>
            <a:r>
              <a:rPr lang="en-US" sz="4400" b="1" dirty="0" smtClean="0">
                <a:solidFill>
                  <a:schemeClr val="accent2"/>
                </a:solidFill>
                <a:latin typeface="Comic Sans MS" pitchFamily="66" charset="0"/>
              </a:rPr>
              <a:t>Core Philosophy</a:t>
            </a:r>
            <a:endParaRPr lang="en-US" sz="4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1074" y="4686598"/>
            <a:ext cx="11734801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Computer response time has significance in both control and computational domains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Control Domain: Manifests itself as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feedback delay</a:t>
            </a:r>
            <a:r>
              <a:rPr lang="en-US" sz="3600" dirty="0" smtClean="0">
                <a:latin typeface="Comic Sans MS" pitchFamily="66" charset="0"/>
              </a:rPr>
              <a:t>; its effect is to degrade quality of control.  Extent of degradation depends on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current controlled plant state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Computational Domain: Affected by scheduling algorithms and the total computational workload.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Impact of response time and computational correctness can be quantified as a function of current controlled plant state. 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Cost functions </a:t>
            </a:r>
            <a:r>
              <a:rPr lang="en-US" sz="3600" dirty="0" smtClean="0">
                <a:latin typeface="Comic Sans MS" pitchFamily="66" charset="0"/>
              </a:rPr>
              <a:t>can be derived by analyzing controlled plant dynamics.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</p:txBody>
      </p:sp>
      <p:sp>
        <p:nvSpPr>
          <p:cNvPr id="69" name="Title 2"/>
          <p:cNvSpPr>
            <a:spLocks/>
          </p:cNvSpPr>
          <p:nvPr/>
        </p:nvSpPr>
        <p:spPr bwMode="auto">
          <a:xfrm>
            <a:off x="12192000" y="13106400"/>
            <a:ext cx="883827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3135313" eaLnBrk="1" hangingPunct="1"/>
            <a:r>
              <a:rPr lang="en-US" sz="4400" b="1" dirty="0" smtClean="0">
                <a:solidFill>
                  <a:schemeClr val="accent2"/>
                </a:solidFill>
                <a:latin typeface="Comic Sans MS" pitchFamily="66" charset="0"/>
              </a:rPr>
              <a:t>CPS Co-Regulation</a:t>
            </a:r>
            <a:endParaRPr lang="en-US" sz="4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485" y="20839966"/>
            <a:ext cx="6277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chemeClr val="accent2"/>
                </a:solidFill>
                <a:latin typeface="Comic Sans MS" pitchFamily="66" charset="0"/>
              </a:rPr>
              <a:t>Proactive Fault Tolerance Tool</a:t>
            </a:r>
            <a:endParaRPr lang="en-US" sz="3200" b="1" u="sng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639800" y="27538361"/>
            <a:ext cx="400110" cy="3783357"/>
          </a:xfrm>
          <a:prstGeom prst="rect">
            <a:avLst/>
          </a:prstGeom>
          <a:solidFill>
            <a:schemeClr val="accent3"/>
          </a:solidFill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061532" y="31572159"/>
            <a:ext cx="2665412" cy="400110"/>
          </a:xfrm>
          <a:prstGeom prst="rect">
            <a:avLst/>
          </a:prstGeom>
          <a:solidFill>
            <a:schemeClr val="accent3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344400" y="14097000"/>
            <a:ext cx="8763000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defTabSz="313531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q"/>
              <a:defRPr/>
            </a:pPr>
            <a:r>
              <a:rPr lang="en-US" sz="3200" dirty="0">
                <a:solidFill>
                  <a:schemeClr val="accent2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Continuous-State Feedback Control</a:t>
            </a:r>
          </a:p>
          <a:p>
            <a:pPr marL="1028700" lvl="1" indent="-571500" defTabSz="313531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q"/>
              <a:defRPr/>
            </a:pPr>
            <a:r>
              <a:rPr lang="en-US" sz="3200" dirty="0">
                <a:latin typeface="Comic Sans MS" charset="0"/>
                <a:ea typeface="ＭＳ Ｐゴシック" charset="0"/>
                <a:cs typeface="ＭＳ Ｐゴシック" charset="0"/>
              </a:rPr>
              <a:t>Coupled linear system with physical &amp; control task execution states &amp; actuators</a:t>
            </a:r>
          </a:p>
          <a:p>
            <a:pPr marL="1028700" lvl="1" indent="-571500" defTabSz="313531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q"/>
              <a:defRPr/>
            </a:pPr>
            <a:r>
              <a:rPr lang="en-US" sz="3200" dirty="0">
                <a:latin typeface="Comic Sans MS" charset="0"/>
                <a:ea typeface="ＭＳ Ｐゴシック" charset="0"/>
                <a:cs typeface="ＭＳ Ｐゴシック" charset="0"/>
              </a:rPr>
              <a:t>Spacecraft attitude control </a:t>
            </a:r>
            <a:r>
              <a:rPr lang="en-US" sz="3200" dirty="0" smtClean="0">
                <a:latin typeface="Comic Sans MS" charset="0"/>
                <a:ea typeface="ＭＳ Ｐゴシック" charset="0"/>
                <a:cs typeface="ＭＳ Ｐゴシック" charset="0"/>
              </a:rPr>
              <a:t>application</a:t>
            </a:r>
          </a:p>
          <a:p>
            <a:pPr marL="571500" indent="-571500" defTabSz="313531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q"/>
              <a:defRPr/>
            </a:pPr>
            <a:r>
              <a:rPr lang="en-US" sz="3200" dirty="0" smtClean="0">
                <a:solidFill>
                  <a:schemeClr val="accent2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CPS </a:t>
            </a:r>
            <a:r>
              <a:rPr lang="en-US" sz="3200" dirty="0">
                <a:solidFill>
                  <a:schemeClr val="accent2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Co-Optimization </a:t>
            </a:r>
          </a:p>
          <a:p>
            <a:pPr marL="1028700" lvl="1" indent="-571500" defTabSz="313531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q"/>
              <a:defRPr/>
            </a:pPr>
            <a:r>
              <a:rPr lang="en-US" altLang="ko-KR" sz="3200" dirty="0">
                <a:latin typeface="Comic Sans MS" charset="0"/>
                <a:ea typeface="ＭＳ Ｐゴシック" charset="0"/>
                <a:cs typeface="ＭＳ Ｐゴシック" charset="0"/>
              </a:rPr>
              <a:t>Multi-objective optimization over </a:t>
            </a:r>
            <a:r>
              <a:rPr lang="en-US" altLang="ko-KR" sz="3200" dirty="0" smtClean="0">
                <a:latin typeface="Comic Sans MS" charset="0"/>
                <a:ea typeface="ＭＳ Ｐゴシック" charset="0"/>
                <a:cs typeface="ＭＳ Ｐゴシック" charset="0"/>
              </a:rPr>
              <a:t>cyber and physical costs including actuation energy, time, processing load, </a:t>
            </a:r>
            <a:r>
              <a:rPr lang="en-US" altLang="ko-KR" sz="3200" dirty="0">
                <a:latin typeface="Comic Sans MS" charset="0"/>
                <a:ea typeface="ＭＳ Ｐゴシック" charset="0"/>
                <a:cs typeface="ＭＳ Ｐゴシック" charset="0"/>
              </a:rPr>
              <a:t>and information entropy </a:t>
            </a:r>
          </a:p>
          <a:p>
            <a:pPr marL="1028700" lvl="1" indent="-571500" defTabSz="313531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q"/>
              <a:defRPr/>
            </a:pPr>
            <a:r>
              <a:rPr lang="en-US" altLang="ko-KR" sz="3200" dirty="0">
                <a:latin typeface="Comic Sans MS" charset="0"/>
                <a:ea typeface="ＭＳ Ｐゴシック" charset="0"/>
                <a:cs typeface="ＭＳ Ｐゴシック" charset="0"/>
              </a:rPr>
              <a:t>Unmanned Aircraft System (UAS) </a:t>
            </a:r>
            <a:r>
              <a:rPr lang="en-US" altLang="ko-KR" sz="3200" dirty="0" smtClean="0">
                <a:latin typeface="Comic Sans MS" charset="0"/>
                <a:ea typeface="ＭＳ Ｐゴシック" charset="0"/>
                <a:cs typeface="ＭＳ Ｐゴシック" charset="0"/>
              </a:rPr>
              <a:t>application:</a:t>
            </a:r>
            <a:endParaRPr lang="en-US" altLang="ko-KR" sz="3200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2600" y="26136600"/>
            <a:ext cx="7372826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내용 개체 틀 2"/>
          <p:cNvSpPr>
            <a:spLocks/>
          </p:cNvSpPr>
          <p:nvPr/>
        </p:nvSpPr>
        <p:spPr bwMode="auto">
          <a:xfrm>
            <a:off x="12649200" y="31546800"/>
            <a:ext cx="9067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 algn="ctr" defTabSz="3135313">
              <a:spcBef>
                <a:spcPct val="20000"/>
              </a:spcBef>
              <a:buClr>
                <a:schemeClr val="accent2"/>
              </a:buClr>
            </a:pPr>
            <a:r>
              <a:rPr lang="en-US" altLang="ja-JP" sz="2400" smtClean="0">
                <a:solidFill>
                  <a:schemeClr val="accent2"/>
                </a:solidFill>
                <a:latin typeface="Comic Sans MS" pitchFamily="66" charset="0"/>
              </a:rPr>
              <a:t>Co-Optimization</a:t>
            </a:r>
            <a:r>
              <a:rPr lang="en-US" altLang="ja-JP" sz="2400" dirty="0" smtClean="0">
                <a:solidFill>
                  <a:schemeClr val="accent2"/>
                </a:solidFill>
                <a:latin typeface="Comic Sans MS" pitchFamily="66" charset="0"/>
              </a:rPr>
              <a:t>: Pareto </a:t>
            </a:r>
            <a:r>
              <a:rPr lang="en-US" altLang="ja-JP" sz="2400" dirty="0">
                <a:solidFill>
                  <a:schemeClr val="accent2"/>
                </a:solidFill>
                <a:latin typeface="Comic Sans MS" pitchFamily="66" charset="0"/>
              </a:rPr>
              <a:t>Front over Total Energy, Time, and Information </a:t>
            </a:r>
            <a:r>
              <a:rPr lang="en-US" altLang="ja-JP" sz="2400" dirty="0" smtClean="0">
                <a:solidFill>
                  <a:schemeClr val="accent2"/>
                </a:solidFill>
                <a:latin typeface="Comic Sans MS" pitchFamily="66" charset="0"/>
              </a:rPr>
              <a:t>Entropy Costs </a:t>
            </a:r>
            <a:r>
              <a:rPr lang="en-US" altLang="ja-JP" sz="2400" dirty="0">
                <a:solidFill>
                  <a:schemeClr val="accent2"/>
                </a:solidFill>
                <a:latin typeface="Comic Sans MS" pitchFamily="66" charset="0"/>
              </a:rPr>
              <a:t>for a UAS Surveillance Mission</a:t>
            </a:r>
          </a:p>
        </p:txBody>
      </p:sp>
      <p:grpSp>
        <p:nvGrpSpPr>
          <p:cNvPr id="47" name="Group 61"/>
          <p:cNvGrpSpPr>
            <a:grpSpLocks/>
          </p:cNvGrpSpPr>
          <p:nvPr/>
        </p:nvGrpSpPr>
        <p:grpSpPr bwMode="auto">
          <a:xfrm>
            <a:off x="13335000" y="3429000"/>
            <a:ext cx="7772401" cy="9372600"/>
            <a:chOff x="4512" y="2256"/>
            <a:chExt cx="4896" cy="5904"/>
          </a:xfrm>
        </p:grpSpPr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594" y="2411"/>
              <a:ext cx="2057" cy="622"/>
            </a:xfrm>
            <a:prstGeom prst="rect">
              <a:avLst/>
            </a:prstGeom>
            <a:solidFill>
              <a:srgbClr val="948A54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  <a:effectLst>
              <a:outerShdw blurRad="63500" dist="38100" dir="8100000" algn="tr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b="1">
                  <a:solidFill>
                    <a:schemeClr val="bg1"/>
                  </a:solidFill>
                  <a:latin typeface="Calibri" charset="0"/>
                  <a:ea typeface="Arial" charset="0"/>
                  <a:cs typeface="Arial" charset="0"/>
                </a:rPr>
                <a:t>Controlled Plant State</a:t>
              </a:r>
            </a:p>
          </p:txBody>
        </p:sp>
        <p:sp>
          <p:nvSpPr>
            <p:cNvPr id="49" name="Rectangle 6"/>
            <p:cNvSpPr>
              <a:spLocks noChangeArrowheads="1"/>
            </p:cNvSpPr>
            <p:nvPr/>
          </p:nvSpPr>
          <p:spPr bwMode="auto">
            <a:xfrm>
              <a:off x="7392" y="2256"/>
              <a:ext cx="1646" cy="932"/>
            </a:xfrm>
            <a:prstGeom prst="rect">
              <a:avLst/>
            </a:prstGeom>
            <a:solidFill>
              <a:srgbClr val="77933C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b="1">
                  <a:solidFill>
                    <a:srgbClr val="DCE6F2"/>
                  </a:solidFill>
                  <a:latin typeface="Calibri" charset="0"/>
                  <a:ea typeface="Arial" charset="0"/>
                  <a:cs typeface="Arial" charset="0"/>
                </a:rPr>
                <a:t>Control Algorithm Repertoire</a:t>
              </a:r>
            </a:p>
          </p:txBody>
        </p:sp>
        <p:sp>
          <p:nvSpPr>
            <p:cNvPr id="50" name="Rectangle 7"/>
            <p:cNvSpPr>
              <a:spLocks noChangeArrowheads="1"/>
            </p:cNvSpPr>
            <p:nvPr/>
          </p:nvSpPr>
          <p:spPr bwMode="auto">
            <a:xfrm>
              <a:off x="4512" y="3344"/>
              <a:ext cx="2139" cy="932"/>
            </a:xfrm>
            <a:prstGeom prst="rect">
              <a:avLst/>
            </a:prstGeom>
            <a:solidFill>
              <a:srgbClr val="517CAF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ja-JP" sz="2800" b="1">
                  <a:solidFill>
                    <a:srgbClr val="F2F2F2"/>
                  </a:solidFill>
                  <a:latin typeface="Calibri" pitchFamily="34" charset="0"/>
                  <a:cs typeface="Arial" pitchFamily="34" charset="0"/>
                </a:rPr>
                <a:t>Task Cost Functions, Periods, Deadlines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4594" y="4587"/>
              <a:ext cx="2057" cy="932"/>
            </a:xfrm>
            <a:prstGeom prst="rect">
              <a:avLst/>
            </a:prstGeom>
            <a:solidFill>
              <a:srgbClr val="517CAF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ja-JP" sz="2800" b="1" dirty="0">
                  <a:solidFill>
                    <a:srgbClr val="F2F2F2"/>
                  </a:solidFill>
                  <a:latin typeface="Calibri" pitchFamily="34" charset="0"/>
                  <a:cs typeface="Arial" pitchFamily="34" charset="0"/>
                </a:rPr>
                <a:t>Control Algorithm </a:t>
              </a:r>
              <a:r>
                <a:rPr lang="en-US" altLang="ja-JP" sz="2800" b="1" dirty="0" smtClean="0">
                  <a:solidFill>
                    <a:srgbClr val="F2F2F2"/>
                  </a:solidFill>
                  <a:latin typeface="Calibri" pitchFamily="34" charset="0"/>
                  <a:cs typeface="Arial" pitchFamily="34" charset="0"/>
                </a:rPr>
                <a:t>Selection, Rate</a:t>
              </a:r>
              <a:endParaRPr lang="en-US" altLang="ja-JP" sz="2800" b="1" dirty="0">
                <a:solidFill>
                  <a:srgbClr val="F2F2F2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44" y="3648"/>
              <a:ext cx="1810" cy="10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b="1" dirty="0">
                  <a:solidFill>
                    <a:schemeClr val="bg1"/>
                  </a:solidFill>
                  <a:latin typeface="Calibri" charset="0"/>
                  <a:ea typeface="Arial" charset="0"/>
                  <a:cs typeface="Arial" charset="0"/>
                </a:rPr>
                <a:t>Cyber system state and computation progress</a:t>
              </a:r>
            </a:p>
          </p:txBody>
        </p:sp>
        <p:sp>
          <p:nvSpPr>
            <p:cNvPr id="55" name="Oval 30"/>
            <p:cNvSpPr>
              <a:spLocks noChangeArrowheads="1"/>
            </p:cNvSpPr>
            <p:nvPr/>
          </p:nvSpPr>
          <p:spPr bwMode="auto">
            <a:xfrm>
              <a:off x="4594" y="5907"/>
              <a:ext cx="2057" cy="932"/>
            </a:xfrm>
            <a:prstGeom prst="ellipse">
              <a:avLst/>
            </a:prstGeom>
            <a:solidFill>
              <a:srgbClr val="517CAF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ja-JP" sz="2800" b="1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F.T. Task Scheduler</a:t>
              </a:r>
            </a:p>
          </p:txBody>
        </p:sp>
        <p:sp>
          <p:nvSpPr>
            <p:cNvPr id="56" name="Rectangle 35"/>
            <p:cNvSpPr>
              <a:spLocks noChangeArrowheads="1"/>
            </p:cNvSpPr>
            <p:nvPr/>
          </p:nvSpPr>
          <p:spPr bwMode="auto">
            <a:xfrm>
              <a:off x="7296" y="6240"/>
              <a:ext cx="1810" cy="932"/>
            </a:xfrm>
            <a:prstGeom prst="rect">
              <a:avLst/>
            </a:prstGeom>
            <a:solidFill>
              <a:srgbClr val="517CAF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ja-JP" sz="2800" b="1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Processor Architecture Configuration</a:t>
              </a:r>
            </a:p>
          </p:txBody>
        </p:sp>
        <p:sp>
          <p:nvSpPr>
            <p:cNvPr id="57" name="Rectangle 42"/>
            <p:cNvSpPr>
              <a:spLocks noChangeArrowheads="1"/>
            </p:cNvSpPr>
            <p:nvPr/>
          </p:nvSpPr>
          <p:spPr bwMode="auto">
            <a:xfrm>
              <a:off x="4677" y="7228"/>
              <a:ext cx="1892" cy="932"/>
            </a:xfrm>
            <a:prstGeom prst="rect">
              <a:avLst/>
            </a:prstGeom>
            <a:solidFill>
              <a:srgbClr val="517CAF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ja-JP" sz="2800" b="1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Energy Resources Manager</a:t>
              </a:r>
            </a:p>
          </p:txBody>
        </p:sp>
        <p:sp>
          <p:nvSpPr>
            <p:cNvPr id="58" name="Line 50"/>
            <p:cNvSpPr>
              <a:spLocks noChangeShapeType="1"/>
            </p:cNvSpPr>
            <p:nvPr/>
          </p:nvSpPr>
          <p:spPr bwMode="auto">
            <a:xfrm>
              <a:off x="5582" y="3033"/>
              <a:ext cx="0" cy="31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1"/>
            <p:cNvSpPr>
              <a:spLocks noChangeShapeType="1"/>
            </p:cNvSpPr>
            <p:nvPr/>
          </p:nvSpPr>
          <p:spPr bwMode="auto">
            <a:xfrm>
              <a:off x="5582" y="4276"/>
              <a:ext cx="0" cy="31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 flipH="1">
              <a:off x="7063" y="2722"/>
              <a:ext cx="32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53"/>
            <p:cNvSpPr>
              <a:spLocks noChangeShapeType="1"/>
            </p:cNvSpPr>
            <p:nvPr/>
          </p:nvSpPr>
          <p:spPr bwMode="auto">
            <a:xfrm>
              <a:off x="7063" y="2722"/>
              <a:ext cx="0" cy="10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54"/>
            <p:cNvSpPr>
              <a:spLocks noChangeShapeType="1"/>
            </p:cNvSpPr>
            <p:nvPr/>
          </p:nvSpPr>
          <p:spPr bwMode="auto">
            <a:xfrm flipH="1">
              <a:off x="6651" y="3810"/>
              <a:ext cx="41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5"/>
            <p:cNvSpPr>
              <a:spLocks noChangeShapeType="1"/>
            </p:cNvSpPr>
            <p:nvPr/>
          </p:nvSpPr>
          <p:spPr bwMode="auto">
            <a:xfrm flipH="1">
              <a:off x="6624" y="4608"/>
              <a:ext cx="72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5582" y="5519"/>
              <a:ext cx="0" cy="3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57"/>
            <p:cNvSpPr>
              <a:spLocks noChangeShapeType="1"/>
            </p:cNvSpPr>
            <p:nvPr/>
          </p:nvSpPr>
          <p:spPr bwMode="auto">
            <a:xfrm>
              <a:off x="6651" y="6373"/>
              <a:ext cx="65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58"/>
            <p:cNvSpPr>
              <a:spLocks noChangeShapeType="1"/>
            </p:cNvSpPr>
            <p:nvPr/>
          </p:nvSpPr>
          <p:spPr bwMode="auto">
            <a:xfrm>
              <a:off x="5582" y="6839"/>
              <a:ext cx="0" cy="38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59"/>
            <p:cNvSpPr>
              <a:spLocks noChangeShapeType="1"/>
            </p:cNvSpPr>
            <p:nvPr/>
          </p:nvSpPr>
          <p:spPr bwMode="auto">
            <a:xfrm flipV="1">
              <a:off x="8112" y="7152"/>
              <a:ext cx="0" cy="52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0"/>
            <p:cNvSpPr>
              <a:spLocks noChangeShapeType="1"/>
            </p:cNvSpPr>
            <p:nvPr/>
          </p:nvSpPr>
          <p:spPr bwMode="auto">
            <a:xfrm flipH="1">
              <a:off x="6569" y="7680"/>
              <a:ext cx="1543" cy="1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Oval 30"/>
            <p:cNvSpPr>
              <a:spLocks noChangeArrowheads="1"/>
            </p:cNvSpPr>
            <p:nvPr/>
          </p:nvSpPr>
          <p:spPr bwMode="auto">
            <a:xfrm>
              <a:off x="7248" y="4992"/>
              <a:ext cx="2160" cy="932"/>
            </a:xfrm>
            <a:prstGeom prst="ellipse">
              <a:avLst/>
            </a:prstGeom>
            <a:solidFill>
              <a:srgbClr val="517CAF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ja-JP" sz="2800" b="1" dirty="0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Cyber-physical</a:t>
              </a:r>
            </a:p>
            <a:p>
              <a:pPr algn="ctr" eaLnBrk="1" hangingPunct="1"/>
              <a:r>
                <a:rPr lang="en-US" altLang="ja-JP" sz="2800" b="1" dirty="0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Feedback Control</a:t>
              </a:r>
              <a:endParaRPr lang="en-US" altLang="ja-JP" sz="2800" b="1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" name="Line 55"/>
            <p:cNvSpPr>
              <a:spLocks noChangeShapeType="1"/>
            </p:cNvSpPr>
            <p:nvPr/>
          </p:nvSpPr>
          <p:spPr bwMode="auto">
            <a:xfrm flipH="1">
              <a:off x="6672" y="5424"/>
              <a:ext cx="57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55"/>
            <p:cNvSpPr>
              <a:spLocks noChangeShapeType="1"/>
            </p:cNvSpPr>
            <p:nvPr/>
          </p:nvSpPr>
          <p:spPr bwMode="auto">
            <a:xfrm flipH="1">
              <a:off x="8352" y="4752"/>
              <a:ext cx="0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19278600"/>
            <a:ext cx="6781800" cy="553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내용 개체 틀 2"/>
          <p:cNvSpPr>
            <a:spLocks/>
          </p:cNvSpPr>
          <p:nvPr/>
        </p:nvSpPr>
        <p:spPr bwMode="auto">
          <a:xfrm>
            <a:off x="12192000" y="24841200"/>
            <a:ext cx="97155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 algn="ctr" defTabSz="3135313">
              <a:spcBef>
                <a:spcPct val="20000"/>
              </a:spcBef>
              <a:buClr>
                <a:schemeClr val="accent2"/>
              </a:buClr>
            </a:pPr>
            <a:r>
              <a:rPr lang="en-US" altLang="ja-JP" sz="2400" dirty="0" smtClean="0">
                <a:solidFill>
                  <a:schemeClr val="accent2"/>
                </a:solidFill>
                <a:latin typeface="Comic Sans MS" pitchFamily="66" charset="0"/>
              </a:rPr>
              <a:t>Cost as a function of Aircraft Velocity (Speed) and Computational (Cyber) Rate; </a:t>
            </a:r>
            <a:r>
              <a:rPr lang="en-US" altLang="ja-JP" sz="2400" dirty="0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  <a:latin typeface="Comic Sans MS" pitchFamily="66" charset="0"/>
              </a:rPr>
              <a:t>nformation </a:t>
            </a:r>
            <a:r>
              <a:rPr lang="en-US" altLang="ja-JP" sz="2400" dirty="0">
                <a:solidFill>
                  <a:schemeClr val="accent2"/>
                </a:solidFill>
                <a:latin typeface="Comic Sans MS" pitchFamily="66" charset="0"/>
              </a:rPr>
              <a:t>G</a:t>
            </a:r>
            <a:r>
              <a:rPr lang="en-US" altLang="ja-JP" sz="2400" dirty="0" smtClean="0">
                <a:solidFill>
                  <a:schemeClr val="accent2"/>
                </a:solidFill>
                <a:latin typeface="Comic Sans MS" pitchFamily="66" charset="0"/>
              </a:rPr>
              <a:t>ain is a function of Cyber </a:t>
            </a:r>
            <a:r>
              <a:rPr lang="en-US" altLang="ja-JP" sz="2400" dirty="0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altLang="ja-JP" sz="2400" dirty="0" smtClean="0">
                <a:solidFill>
                  <a:schemeClr val="accent2"/>
                </a:solidFill>
                <a:latin typeface="Comic Sans MS" pitchFamily="66" charset="0"/>
              </a:rPr>
              <a:t>ate </a:t>
            </a:r>
            <a:endParaRPr lang="en-US" altLang="ja-JP" sz="2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76" name="Picture 75"/>
          <p:cNvPicPr>
            <a:picLocks noGrp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24" y="21808769"/>
            <a:ext cx="5260003" cy="713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2"/>
          <a:stretch/>
        </p:blipFill>
        <p:spPr bwMode="auto">
          <a:xfrm>
            <a:off x="6374326" y="21436012"/>
            <a:ext cx="5725945" cy="532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5"/>
          <a:stretch/>
        </p:blipFill>
        <p:spPr bwMode="auto">
          <a:xfrm>
            <a:off x="6667084" y="26719906"/>
            <a:ext cx="5208791" cy="525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5400</TotalTime>
  <Words>342</Words>
  <Application>Microsoft Macintosh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Dept of 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PI Meeting 2010</dc:title>
  <dc:creator>ARTS Lab;UMass;Amherst</dc:creator>
  <cp:lastModifiedBy>Emily  Wehby</cp:lastModifiedBy>
  <cp:revision>89</cp:revision>
  <dcterms:created xsi:type="dcterms:W3CDTF">2002-10-04T17:59:32Z</dcterms:created>
  <dcterms:modified xsi:type="dcterms:W3CDTF">2014-10-24T18:07:10Z</dcterms:modified>
</cp:coreProperties>
</file>