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37441188" cy="56549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B00"/>
    <a:srgbClr val="FFCCFF"/>
    <a:srgbClr val="E2B700"/>
    <a:srgbClr val="FFCC00"/>
    <a:srgbClr val="D6AD00"/>
    <a:srgbClr val="FFFFE1"/>
    <a:srgbClr val="0000FF"/>
    <a:srgbClr val="5773EB"/>
    <a:srgbClr val="00FF00"/>
    <a:srgbClr val="B6CB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348" autoAdjust="0"/>
  </p:normalViewPr>
  <p:slideViewPr>
    <p:cSldViewPr>
      <p:cViewPr>
        <p:scale>
          <a:sx n="30" d="100"/>
          <a:sy n="30" d="100"/>
        </p:scale>
        <p:origin x="-84" y="1458"/>
      </p:cViewPr>
      <p:guideLst>
        <p:guide orient="horz" pos="9552"/>
        <p:guide pos="2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2425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7031" tIns="268519" rIns="537031" bIns="268519" numCol="1" anchor="t" anchorCtr="0" compatLnSpc="1">
            <a:prstTxWarp prst="textNoShape">
              <a:avLst/>
            </a:prstTxWarp>
          </a:bodyPr>
          <a:lstStyle>
            <a:lvl1pPr defTabSz="5373688">
              <a:defRPr sz="7100"/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1216938" y="0"/>
            <a:ext cx="1622425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7031" tIns="268519" rIns="537031" bIns="268519" numCol="1" anchor="t" anchorCtr="0" compatLnSpc="1">
            <a:prstTxWarp prst="textNoShape">
              <a:avLst/>
            </a:prstTxWarp>
          </a:bodyPr>
          <a:lstStyle>
            <a:lvl1pPr algn="r" defTabSz="5373688">
              <a:defRPr sz="7100"/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53722588"/>
            <a:ext cx="1622425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7031" tIns="268519" rIns="537031" bIns="268519" numCol="1" anchor="b" anchorCtr="0" compatLnSpc="1">
            <a:prstTxWarp prst="textNoShape">
              <a:avLst/>
            </a:prstTxWarp>
          </a:bodyPr>
          <a:lstStyle>
            <a:lvl1pPr defTabSz="5373688">
              <a:defRPr sz="7100"/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1216938" y="53722588"/>
            <a:ext cx="1622425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7031" tIns="268519" rIns="537031" bIns="268519" numCol="1" anchor="b" anchorCtr="0" compatLnSpc="1">
            <a:prstTxWarp prst="textNoShape">
              <a:avLst/>
            </a:prstTxWarp>
          </a:bodyPr>
          <a:lstStyle>
            <a:lvl1pPr algn="r" defTabSz="5373688">
              <a:defRPr sz="7100"/>
            </a:lvl1pPr>
          </a:lstStyle>
          <a:p>
            <a:fld id="{EF5CCF25-47EE-43CE-834D-D3ABFE0A20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062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2425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231" tIns="269615" rIns="539231" bIns="269615" numCol="1" anchor="t" anchorCtr="0" compatLnSpc="1">
            <a:prstTxWarp prst="textNoShape">
              <a:avLst/>
            </a:prstTxWarp>
          </a:bodyPr>
          <a:lstStyle>
            <a:lvl1pPr defTabSz="5392738">
              <a:defRPr sz="71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1207413" y="0"/>
            <a:ext cx="16225837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231" tIns="269615" rIns="539231" bIns="269615" numCol="1" anchor="t" anchorCtr="0" compatLnSpc="1">
            <a:prstTxWarp prst="textNoShape">
              <a:avLst/>
            </a:prstTxWarp>
          </a:bodyPr>
          <a:lstStyle>
            <a:lvl1pPr algn="r" defTabSz="5392738">
              <a:defRPr sz="71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4700" y="4241800"/>
            <a:ext cx="28271788" cy="21205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44913" y="26860500"/>
            <a:ext cx="29952950" cy="254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231" tIns="269615" rIns="539231" bIns="269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53713063"/>
            <a:ext cx="1622425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231" tIns="269615" rIns="539231" bIns="269615" numCol="1" anchor="b" anchorCtr="0" compatLnSpc="1">
            <a:prstTxWarp prst="textNoShape">
              <a:avLst/>
            </a:prstTxWarp>
          </a:bodyPr>
          <a:lstStyle>
            <a:lvl1pPr defTabSz="5392738">
              <a:defRPr sz="71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1207413" y="53713063"/>
            <a:ext cx="16225837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231" tIns="269615" rIns="539231" bIns="269615" numCol="1" anchor="b" anchorCtr="0" compatLnSpc="1">
            <a:prstTxWarp prst="textNoShape">
              <a:avLst/>
            </a:prstTxWarp>
          </a:bodyPr>
          <a:lstStyle>
            <a:lvl1pPr algn="r" defTabSz="5392738">
              <a:defRPr sz="7100"/>
            </a:lvl1pPr>
          </a:lstStyle>
          <a:p>
            <a:fld id="{C3CFB65C-2BBE-4205-AE56-6A7234D71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936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3E5EB-D55C-423D-87D1-5D9017E92F28}" type="slidenum">
              <a:rPr lang="en-US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4700" y="4241800"/>
            <a:ext cx="28271788" cy="212058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6"/>
            <a:ext cx="37306251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6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BFC1C-51C4-48CD-8368-3B775DD1D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2629F-4880-4F1D-98FA-07905DFEB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25" y="1319214"/>
            <a:ext cx="9874251" cy="28087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1319214"/>
            <a:ext cx="29475112" cy="28087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DEBBA-9CC1-4159-9FB5-85CAA334D2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ADBB-5114-4352-B1C0-FD4563827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7839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7839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CBC6C-7C36-44D4-83A1-FEB2AA000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514" y="7681914"/>
            <a:ext cx="19673887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1" y="7681914"/>
            <a:ext cx="19675475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F89A4-77BF-4B56-B5F8-490FDB395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7625"/>
            <a:ext cx="3950335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6" y="7369176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6" y="10439401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9" y="7369176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9" y="10439401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D89AC-E1E9-489F-BE8D-4CC5512AD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85CE6-9C00-468A-84E3-80F92FF3A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9C353-9A08-4A5B-AB6A-831D64184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1276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6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6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F7049-135E-462B-9EF6-B6C534327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4" y="23042564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4" y="2941639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4" y="25763539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75D91-4A2C-48AD-9B17-3E615880D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FFE1"/>
            </a:gs>
            <a:gs pos="100000">
              <a:srgbClr val="FFFFBF">
                <a:gamma/>
                <a:tint val="40000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9213"/>
            <a:ext cx="395017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3" tIns="235127" rIns="470253" bIns="235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1914"/>
            <a:ext cx="39501763" cy="2172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8350"/>
            <a:ext cx="102409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defTabSz="4703763">
              <a:defRPr sz="7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78350"/>
            <a:ext cx="13898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ctr" defTabSz="4703763">
              <a:defRPr sz="72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78350"/>
            <a:ext cx="102409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r" defTabSz="4703763">
              <a:defRPr sz="7200"/>
            </a:lvl1pPr>
          </a:lstStyle>
          <a:p>
            <a:fld id="{839BE589-2F77-48DA-86A9-1208E446A4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5300" indent="-1765300" algn="l" defTabSz="4703763" rtl="0" fontAlgn="base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fontAlgn="base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fontAlgn="base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fontAlgn="base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0" y="-105549"/>
            <a:ext cx="43891200" cy="32870181"/>
            <a:chOff x="0" y="-105549"/>
            <a:chExt cx="43891200" cy="32870181"/>
          </a:xfrm>
        </p:grpSpPr>
        <p:sp>
          <p:nvSpPr>
            <p:cNvPr id="2094" name="Text Box 46"/>
            <p:cNvSpPr txBox="1">
              <a:spLocks noChangeArrowheads="1"/>
            </p:cNvSpPr>
            <p:nvPr/>
          </p:nvSpPr>
          <p:spPr bwMode="auto">
            <a:xfrm>
              <a:off x="7434264" y="32118301"/>
              <a:ext cx="30208536" cy="64633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3600" dirty="0" smtClean="0"/>
                <a:t>Supported by the National Science Foundation under CPS Grant CNS-0931607.  See also </a:t>
              </a:r>
              <a:r>
                <a:rPr lang="en-US" sz="3600" u="sng" dirty="0" smtClean="0"/>
                <a:t>www.eldertech.missouri.edu</a:t>
              </a:r>
              <a:r>
                <a:rPr lang="en-US" sz="3600" dirty="0" smtClean="0"/>
                <a:t> for papers.</a:t>
              </a:r>
              <a:endPara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34" name="Rectangle 186"/>
            <p:cNvSpPr>
              <a:spLocks noChangeArrowheads="1"/>
            </p:cNvSpPr>
            <p:nvPr/>
          </p:nvSpPr>
          <p:spPr bwMode="auto">
            <a:xfrm>
              <a:off x="0" y="-105549"/>
              <a:ext cx="18473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37" name="Rectangle 189"/>
            <p:cNvSpPr>
              <a:spLocks noChangeArrowheads="1"/>
            </p:cNvSpPr>
            <p:nvPr/>
          </p:nvSpPr>
          <p:spPr bwMode="auto">
            <a:xfrm>
              <a:off x="0" y="-105549"/>
              <a:ext cx="18473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42" name="Rectangle 194"/>
            <p:cNvSpPr>
              <a:spLocks noChangeArrowheads="1"/>
            </p:cNvSpPr>
            <p:nvPr/>
          </p:nvSpPr>
          <p:spPr bwMode="auto">
            <a:xfrm>
              <a:off x="0" y="-105549"/>
              <a:ext cx="18473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0" y="0"/>
              <a:ext cx="43891200" cy="5791200"/>
              <a:chOff x="0" y="0"/>
              <a:chExt cx="43891200" cy="5791200"/>
            </a:xfrm>
          </p:grpSpPr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91200" cy="579120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37160" tIns="68580" rIns="137160" bIns="68580" anchor="ctr"/>
              <a:lstStyle/>
              <a:p>
                <a:pPr algn="ctr" defTabSz="4703763"/>
                <a:r>
                  <a:rPr lang="en-US" sz="9200" b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Active Heterogeneous Sensing </a:t>
                </a:r>
              </a:p>
              <a:p>
                <a:pPr algn="ctr" defTabSz="4703763"/>
                <a:r>
                  <a:rPr lang="en-US" sz="9200" b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for Fall Detection and Fall Risk Assessment</a:t>
                </a:r>
              </a:p>
              <a:p>
                <a:pPr indent="8132763" defTabSz="1966913">
                  <a:tabLst>
                    <a:tab pos="21753513" algn="l"/>
                  </a:tabLst>
                </a:pPr>
                <a:endParaRPr lang="en-US" sz="2400" b="1" dirty="0" smtClean="0"/>
              </a:p>
              <a:p>
                <a:pPr indent="8132763" defTabSz="1966913">
                  <a:tabLst>
                    <a:tab pos="21753513" algn="l"/>
                  </a:tabLst>
                </a:pPr>
                <a:r>
                  <a:rPr lang="en-US" sz="4800" b="1" dirty="0" smtClean="0"/>
                  <a:t>M. Skubic, J. Keller, D. Ho &amp; Z. He                  M. Popescu  			  M. Rantz		C. Abbott</a:t>
                </a:r>
              </a:p>
              <a:p>
                <a:pPr indent="8132763" defTabSz="1116013">
                  <a:tabLst>
                    <a:tab pos="21753513" algn="l"/>
                  </a:tabLst>
                </a:pPr>
                <a:r>
                  <a:rPr lang="en-US" sz="4800" b="1" i="1" dirty="0" smtClean="0"/>
                  <a:t>Electrical &amp; Computer Eng.           Health Management &amp; Informatics	 	      Nursing 		Physical Therapy</a:t>
                </a:r>
              </a:p>
              <a:p>
                <a:pPr algn="ctr" defTabSz="4703763"/>
                <a:r>
                  <a:rPr lang="en-US" sz="6600" b="1" dirty="0" smtClean="0"/>
                  <a:t>University of Missouri</a:t>
                </a:r>
                <a:endParaRPr lang="en-US" sz="6600" b="1" dirty="0"/>
              </a:p>
            </p:txBody>
          </p:sp>
          <p:pic>
            <p:nvPicPr>
              <p:cNvPr id="38" name="Picture 19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7800" y="1219200"/>
                <a:ext cx="5029200" cy="4217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8" name="Group 87"/>
            <p:cNvGrpSpPr/>
            <p:nvPr/>
          </p:nvGrpSpPr>
          <p:grpSpPr>
            <a:xfrm>
              <a:off x="14046200" y="6477000"/>
              <a:ext cx="16193825" cy="16611600"/>
              <a:chOff x="14046200" y="6477000"/>
              <a:chExt cx="16193825" cy="16611600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16002000" y="16916400"/>
                <a:ext cx="11887200" cy="6172200"/>
                <a:chOff x="16002000" y="16230600"/>
                <a:chExt cx="11887200" cy="6172200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6002000" y="16230600"/>
                  <a:ext cx="11887200" cy="2285999"/>
                </a:xfrm>
                <a:prstGeom prst="rect">
                  <a:avLst/>
                </a:prstGeom>
                <a:solidFill>
                  <a:srgbClr val="E2B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800" b="1" dirty="0" smtClean="0">
                      <a:solidFill>
                        <a:schemeClr val="tx1"/>
                      </a:solidFill>
                    </a:rPr>
                    <a:t>Real-World Challenges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800" b="1" dirty="0" smtClean="0">
                      <a:solidFill>
                        <a:schemeClr val="tx1"/>
                      </a:solidFill>
                    </a:rPr>
                    <a:t>Using Vision and Acoustic Sensing </a:t>
                  </a:r>
                  <a:endParaRPr lang="en-US" sz="4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6162638" y="18672530"/>
                  <a:ext cx="11646243" cy="32730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en-US" sz="4600" dirty="0">
                      <a:latin typeface="+mn-lt"/>
                      <a:cs typeface="+mn-cs"/>
                    </a:rPr>
                    <a:t>  Unstructured, dynamic environments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en-US" sz="4600" dirty="0">
                      <a:latin typeface="+mn-lt"/>
                      <a:cs typeface="+mn-cs"/>
                    </a:rPr>
                    <a:t>  Low </a:t>
                  </a:r>
                  <a:r>
                    <a:rPr lang="en-US" sz="4600" dirty="0" smtClean="0">
                      <a:latin typeface="+mn-lt"/>
                      <a:cs typeface="+mn-cs"/>
                    </a:rPr>
                    <a:t>light and </a:t>
                  </a:r>
                  <a:r>
                    <a:rPr lang="en-US" sz="4600" dirty="0">
                      <a:latin typeface="+mn-lt"/>
                      <a:cs typeface="+mn-cs"/>
                    </a:rPr>
                    <a:t>variable </a:t>
                  </a:r>
                  <a:r>
                    <a:rPr lang="en-US" sz="4600" dirty="0" smtClean="0">
                      <a:latin typeface="+mn-lt"/>
                      <a:cs typeface="+mn-cs"/>
                    </a:rPr>
                    <a:t>lighting </a:t>
                  </a:r>
                  <a:endParaRPr lang="en-US" sz="4600" dirty="0">
                    <a:latin typeface="+mn-lt"/>
                    <a:cs typeface="+mn-cs"/>
                  </a:endParaRPr>
                </a:p>
                <a:p>
                  <a:pPr marL="481013" indent="-481013"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en-US" sz="4600" dirty="0" smtClean="0">
                      <a:latin typeface="+mn-lt"/>
                      <a:cs typeface="+mn-cs"/>
                    </a:rPr>
                    <a:t>Adaptive </a:t>
                  </a:r>
                  <a:r>
                    <a:rPr lang="en-US" sz="4600" dirty="0">
                      <a:latin typeface="+mn-lt"/>
                      <a:cs typeface="+mn-cs"/>
                    </a:rPr>
                    <a:t>fusion of multi-scale signals with qualitative data and risk factors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en-US" sz="4600" dirty="0">
                      <a:latin typeface="+mn-lt"/>
                      <a:cs typeface="+mn-cs"/>
                    </a:rPr>
                    <a:t>  Privacy restrictions </a:t>
                  </a: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16002000" y="16230600"/>
                  <a:ext cx="11887200" cy="6172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TextBox 5"/>
              <p:cNvSpPr txBox="1">
                <a:spLocks noChangeArrowheads="1"/>
              </p:cNvSpPr>
              <p:nvPr/>
            </p:nvSpPr>
            <p:spPr bwMode="auto">
              <a:xfrm>
                <a:off x="14325600" y="6477000"/>
                <a:ext cx="15087600" cy="3139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6600" b="1" dirty="0" smtClean="0">
                    <a:latin typeface="+mj-lt"/>
                  </a:rPr>
                  <a:t>Investigating the </a:t>
                </a:r>
                <a:r>
                  <a:rPr lang="en-US" sz="6600" b="1" dirty="0">
                    <a:latin typeface="+mj-lt"/>
                  </a:rPr>
                  <a:t>interplay of anomaly detection and </a:t>
                </a:r>
                <a:endParaRPr lang="en-US" sz="6600" b="1" dirty="0" smtClean="0">
                  <a:latin typeface="+mj-lt"/>
                </a:endParaRPr>
              </a:p>
              <a:p>
                <a:pPr algn="ctr">
                  <a:defRPr/>
                </a:pPr>
                <a:r>
                  <a:rPr lang="en-US" sz="6600" b="1" dirty="0" smtClean="0">
                    <a:latin typeface="+mj-lt"/>
                  </a:rPr>
                  <a:t>the </a:t>
                </a:r>
                <a:r>
                  <a:rPr lang="en-US" sz="6600" b="1" dirty="0">
                    <a:latin typeface="+mj-lt"/>
                  </a:rPr>
                  <a:t>risk of anomaly events</a:t>
                </a: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4046200" y="10468452"/>
                <a:ext cx="16193825" cy="5533548"/>
                <a:chOff x="14046200" y="9906000"/>
                <a:chExt cx="16193825" cy="5533548"/>
              </a:xfrm>
            </p:grpSpPr>
            <p:sp>
              <p:nvSpPr>
                <p:cNvPr id="75" name="Rounded Rectangle 74"/>
                <p:cNvSpPr/>
                <p:nvPr/>
              </p:nvSpPr>
              <p:spPr>
                <a:xfrm>
                  <a:off x="23393400" y="11072574"/>
                  <a:ext cx="6846625" cy="3200400"/>
                </a:xfrm>
                <a:prstGeom prst="roundRect">
                  <a:avLst/>
                </a:prstGeom>
                <a:solidFill>
                  <a:srgbClr val="B6CBE4"/>
                </a:solidFill>
                <a:ln>
                  <a:solidFill>
                    <a:srgbClr val="B6CB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200" b="1" dirty="0">
                      <a:solidFill>
                        <a:schemeClr val="tx1"/>
                      </a:solidFill>
                    </a:rPr>
                    <a:t>Fall Risk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200" b="1" dirty="0">
                      <a:solidFill>
                        <a:schemeClr val="tx1"/>
                      </a:solidFill>
                    </a:rPr>
                    <a:t>Assessment</a:t>
                  </a:r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20574000" y="11582400"/>
                  <a:ext cx="2667000" cy="2286000"/>
                  <a:chOff x="20116800" y="11453574"/>
                  <a:chExt cx="3352800" cy="2895600"/>
                </a:xfrm>
              </p:grpSpPr>
              <p:sp>
                <p:nvSpPr>
                  <p:cNvPr id="76" name="Right Arrow 75"/>
                  <p:cNvSpPr/>
                  <p:nvPr/>
                </p:nvSpPr>
                <p:spPr>
                  <a:xfrm>
                    <a:off x="20193000" y="11453574"/>
                    <a:ext cx="3200400" cy="990600"/>
                  </a:xfrm>
                  <a:prstGeom prst="rightArrow">
                    <a:avLst/>
                  </a:prstGeom>
                  <a:solidFill>
                    <a:srgbClr val="5773EB"/>
                  </a:solidFill>
                  <a:ln>
                    <a:solidFill>
                      <a:srgbClr val="5773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78" name="Left Arrow 77"/>
                  <p:cNvSpPr/>
                  <p:nvPr/>
                </p:nvSpPr>
                <p:spPr>
                  <a:xfrm>
                    <a:off x="20116800" y="13358574"/>
                    <a:ext cx="3352800" cy="990600"/>
                  </a:xfrm>
                  <a:prstGeom prst="leftArrow">
                    <a:avLst/>
                  </a:prstGeom>
                  <a:solidFill>
                    <a:srgbClr val="5773EB"/>
                  </a:solidFill>
                  <a:ln>
                    <a:solidFill>
                      <a:srgbClr val="5773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81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16078200" y="9906000"/>
                  <a:ext cx="11790407" cy="861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5000" i="1" dirty="0">
                      <a:latin typeface="+mj-lt"/>
                    </a:rPr>
                    <a:t>Detection history affects risk assessment</a:t>
                  </a:r>
                </a:p>
              </p:txBody>
            </p:sp>
            <p:sp>
              <p:nvSpPr>
                <p:cNvPr id="89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17754600" y="14577774"/>
                  <a:ext cx="8052204" cy="861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5000" i="1" dirty="0">
                      <a:latin typeface="+mj-lt"/>
                    </a:rPr>
                    <a:t>Risk factors affect detection</a:t>
                  </a: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14046200" y="11072574"/>
                  <a:ext cx="6375400" cy="3200400"/>
                </a:xfrm>
                <a:prstGeom prst="roundRect">
                  <a:avLst/>
                </a:prstGeom>
                <a:solidFill>
                  <a:srgbClr val="B6CBE4"/>
                </a:solidFill>
                <a:ln>
                  <a:solidFill>
                    <a:srgbClr val="B6CB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200" b="1" dirty="0">
                      <a:solidFill>
                        <a:schemeClr val="tx1"/>
                      </a:solidFill>
                    </a:rPr>
                    <a:t>Fall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200" b="1" dirty="0">
                      <a:solidFill>
                        <a:schemeClr val="tx1"/>
                      </a:solidFill>
                    </a:rPr>
                    <a:t>Detection</a:t>
                  </a:r>
                </a:p>
              </p:txBody>
            </p:sp>
          </p:grpSp>
        </p:grpSp>
        <p:pic>
          <p:nvPicPr>
            <p:cNvPr id="1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21400" y="24460200"/>
              <a:ext cx="7202993" cy="7010400"/>
            </a:xfrm>
            <a:prstGeom prst="rect">
              <a:avLst/>
            </a:prstGeom>
            <a:noFill/>
            <a:ln w="63500">
              <a:noFill/>
              <a:round/>
              <a:headEnd/>
              <a:tailEnd/>
            </a:ln>
            <a:effectLst>
              <a:outerShdw blurRad="50800" dist="76200" dir="8100000" algn="tr" rotWithShape="0">
                <a:schemeClr val="tx1">
                  <a:alpha val="60000"/>
                </a:schemeClr>
              </a:outerShdw>
            </a:effectLst>
          </p:spPr>
        </p:pic>
        <p:grpSp>
          <p:nvGrpSpPr>
            <p:cNvPr id="85" name="Group 84"/>
            <p:cNvGrpSpPr/>
            <p:nvPr/>
          </p:nvGrpSpPr>
          <p:grpSpPr>
            <a:xfrm>
              <a:off x="228600" y="6021050"/>
              <a:ext cx="13819962" cy="17773948"/>
              <a:chOff x="228600" y="6021050"/>
              <a:chExt cx="13819962" cy="17773948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228600" y="6021050"/>
                <a:ext cx="13639800" cy="2123658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/>
                  <a:t>YEAR 4:  Fall detection with depth images is now live in 10 senior apartments. Alerts embed a video clip of the fall to check for injury &amp; false alarms.</a:t>
                </a:r>
                <a:endParaRPr lang="en-US" sz="4400" b="1" dirty="0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228600" y="8822056"/>
                <a:ext cx="13819962" cy="4131944"/>
                <a:chOff x="228600" y="8822056"/>
                <a:chExt cx="13819962" cy="4131944"/>
              </a:xfrm>
            </p:grpSpPr>
            <p:pic>
              <p:nvPicPr>
                <p:cNvPr id="1026" name="Picture 2" descr="C:\Users\skubicm\Desktop\SkubicFiles\research\NSF-CPS-2009\PI-meetings\Year-4\Media\walker1.bmp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28600" y="9584055"/>
                  <a:ext cx="4419600" cy="33699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" name="Picture 3" descr="C:\Users\skubicm\Desktop\SkubicFiles\research\NSF-CPS-2009\PI-meetings\Year-4\Media\walker2.bmp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800600" y="9584055"/>
                  <a:ext cx="4419600" cy="33699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" name="Picture 4" descr="C:\Users\skubicm\Desktop\SkubicFiles\research\NSF-CPS-2009\PI-meetings\Year-4\Media\walker3.bmp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9372600" y="9584055"/>
                  <a:ext cx="4419600" cy="3369945"/>
                </a:xfrm>
                <a:prstGeom prst="rect">
                  <a:avLst/>
                </a:prstGeom>
                <a:noFill/>
              </p:spPr>
            </p:pic>
            <p:sp>
              <p:nvSpPr>
                <p:cNvPr id="67" name="TextBox 66"/>
                <p:cNvSpPr txBox="1"/>
                <p:nvPr/>
              </p:nvSpPr>
              <p:spPr>
                <a:xfrm>
                  <a:off x="304800" y="8822056"/>
                  <a:ext cx="1374376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smtClean="0"/>
                    <a:t>Actual resident fall captured in a </a:t>
                  </a:r>
                  <a:r>
                    <a:rPr lang="en-US" sz="4400" dirty="0" err="1" smtClean="0"/>
                    <a:t>TigerPlace</a:t>
                  </a:r>
                  <a:r>
                    <a:rPr lang="en-US" sz="4400" dirty="0" smtClean="0"/>
                    <a:t> apartment</a:t>
                  </a:r>
                  <a:endParaRPr lang="en-US" sz="4400" dirty="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28600" y="13933349"/>
                <a:ext cx="13743762" cy="4202251"/>
                <a:chOff x="228600" y="13933349"/>
                <a:chExt cx="13743762" cy="4202251"/>
              </a:xfrm>
            </p:grpSpPr>
            <p:pic>
              <p:nvPicPr>
                <p:cNvPr id="1029" name="Picture 5" descr="C:\Users\skubicm\Desktop\SkubicFiles\research\NSF-CPS-2009\PI-meetings\Year-4\Media\no_walker1.bmp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28600" y="14765655"/>
                  <a:ext cx="4419600" cy="33699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0" name="Picture 6" descr="C:\Users\skubicm\Desktop\SkubicFiles\research\NSF-CPS-2009\PI-meetings\Year-4\Media\no_walker2.bmp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800600" y="14765655"/>
                  <a:ext cx="4419600" cy="33699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1" name="Picture 7" descr="C:\Users\skubicm\Desktop\SkubicFiles\research\NSF-CPS-2009\PI-meetings\Year-4\Media\no_walker3.bmp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9372600" y="14765655"/>
                  <a:ext cx="4419600" cy="3369945"/>
                </a:xfrm>
                <a:prstGeom prst="rect">
                  <a:avLst/>
                </a:prstGeom>
                <a:noFill/>
              </p:spPr>
            </p:pic>
            <p:sp>
              <p:nvSpPr>
                <p:cNvPr id="68" name="TextBox 67"/>
                <p:cNvSpPr txBox="1"/>
                <p:nvPr/>
              </p:nvSpPr>
              <p:spPr>
                <a:xfrm>
                  <a:off x="228600" y="13933349"/>
                  <a:ext cx="1374376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smtClean="0"/>
                    <a:t>Actual resident fall captured in a </a:t>
                  </a:r>
                  <a:r>
                    <a:rPr lang="en-US" sz="4400" dirty="0" err="1" smtClean="0"/>
                    <a:t>TigerPlace</a:t>
                  </a:r>
                  <a:r>
                    <a:rPr lang="en-US" sz="4400" dirty="0" smtClean="0"/>
                    <a:t> apartment</a:t>
                  </a:r>
                  <a:endParaRPr lang="en-US" sz="4400" dirty="0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66700" y="18949214"/>
                <a:ext cx="13525500" cy="4215586"/>
                <a:chOff x="266700" y="18949214"/>
                <a:chExt cx="13525500" cy="4215586"/>
              </a:xfrm>
            </p:grpSpPr>
            <p:pic>
              <p:nvPicPr>
                <p:cNvPr id="1032" name="Picture 8" descr="C:\Users\skubicm\Desktop\SkubicFiles\research\NSF-CPS-2009\PI-meetings\Year-4\Media\dog1.bmp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66700" y="19794855"/>
                  <a:ext cx="4419600" cy="33699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3" name="Picture 9" descr="C:\Users\skubicm\Desktop\SkubicFiles\research\NSF-CPS-2009\PI-meetings\Year-4\Media\dog2.bmp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4800600" y="19794855"/>
                  <a:ext cx="4419600" cy="33699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4" name="Picture 10" descr="C:\Users\skubicm\Desktop\SkubicFiles\research\NSF-CPS-2009\PI-meetings\Year-4\Media\dog3.bmp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9372600" y="19781520"/>
                  <a:ext cx="4419600" cy="3369945"/>
                </a:xfrm>
                <a:prstGeom prst="rect">
                  <a:avLst/>
                </a:prstGeom>
                <a:noFill/>
              </p:spPr>
            </p:pic>
            <p:sp>
              <p:nvSpPr>
                <p:cNvPr id="69" name="TextBox 68"/>
                <p:cNvSpPr txBox="1"/>
                <p:nvPr/>
              </p:nvSpPr>
              <p:spPr>
                <a:xfrm>
                  <a:off x="533400" y="18949214"/>
                  <a:ext cx="1302241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smtClean="0"/>
                    <a:t>False alarm in a </a:t>
                  </a:r>
                  <a:r>
                    <a:rPr lang="en-US" sz="4400" dirty="0" err="1" smtClean="0"/>
                    <a:t>TigerPlace</a:t>
                  </a:r>
                  <a:r>
                    <a:rPr lang="en-US" sz="4400" dirty="0" smtClean="0"/>
                    <a:t> apartment due to a dog</a:t>
                  </a:r>
                  <a:endParaRPr lang="en-US" sz="4400" dirty="0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4805095" y="23241000"/>
                <a:ext cx="426270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Stone and Skubic, 2013</a:t>
                </a:r>
                <a:endParaRPr lang="en-US" i="1" dirty="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0" y="24385250"/>
              <a:ext cx="18548801" cy="7715548"/>
              <a:chOff x="0" y="24385250"/>
              <a:chExt cx="18548801" cy="7715548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0" y="24385250"/>
                <a:ext cx="18516600" cy="1446550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smtClean="0"/>
                  <a:t>Sensor fusion for fall detection:</a:t>
                </a:r>
              </a:p>
              <a:p>
                <a:pPr algn="ctr"/>
                <a:r>
                  <a:rPr lang="en-US" sz="4400" b="1" dirty="0" smtClean="0"/>
                  <a:t>Using acoustic and depth sensing from the Kinect</a:t>
                </a:r>
                <a:endParaRPr lang="en-US" sz="4400" b="1" dirty="0"/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25984200"/>
                <a:ext cx="11885307" cy="556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1" name="Group 70"/>
              <p:cNvGrpSpPr/>
              <p:nvPr/>
            </p:nvGrpSpPr>
            <p:grpSpPr>
              <a:xfrm>
                <a:off x="11887200" y="25984200"/>
                <a:ext cx="6661601" cy="5486400"/>
                <a:chOff x="11887200" y="25984200"/>
                <a:chExt cx="6661601" cy="5486400"/>
              </a:xfrm>
            </p:grpSpPr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1887200" y="25984200"/>
                  <a:ext cx="6661601" cy="5486400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29" name="Rounded Rectangular Callout 128"/>
                <p:cNvSpPr/>
                <p:nvPr/>
              </p:nvSpPr>
              <p:spPr>
                <a:xfrm>
                  <a:off x="14630400" y="28956000"/>
                  <a:ext cx="3505200" cy="1066800"/>
                </a:xfrm>
                <a:prstGeom prst="wedgeRoundRectCallout">
                  <a:avLst>
                    <a:gd name="adj1" fmla="val -14743"/>
                    <a:gd name="adj2" fmla="val -132574"/>
                    <a:gd name="adj3" fmla="val 16667"/>
                  </a:avLst>
                </a:prstGeom>
                <a:solidFill>
                  <a:srgbClr val="FFCCFF"/>
                </a:solidFill>
                <a:ln>
                  <a:solidFill>
                    <a:srgbClr val="FFC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4 microphones &amp; depth data from Kinect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609600" y="31546800"/>
                <a:ext cx="70166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Li, Banerjee, Popescu and Skubic, 2013</a:t>
                </a:r>
                <a:endParaRPr lang="en-US" i="1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9108400" y="6019800"/>
              <a:ext cx="14401800" cy="19680198"/>
              <a:chOff x="29108400" y="6019800"/>
              <a:chExt cx="14401800" cy="19680198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29108400" y="6019800"/>
                <a:ext cx="14401800" cy="2123658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/>
                  <a:t>YEAR 4:  Gait analysis with depth images has been live in 10 senior apartments for over 2 years.  Gait changes are tracked automatically to assess fall risk.</a:t>
                </a:r>
                <a:endParaRPr lang="en-US" sz="4400" b="1" dirty="0"/>
              </a:p>
            </p:txBody>
          </p:sp>
          <p:grpSp>
            <p:nvGrpSpPr>
              <p:cNvPr id="186" name="Group 185"/>
              <p:cNvGrpSpPr/>
              <p:nvPr/>
            </p:nvGrpSpPr>
            <p:grpSpPr>
              <a:xfrm>
                <a:off x="31647386" y="8229600"/>
                <a:ext cx="10567414" cy="7818120"/>
                <a:chOff x="31418785" y="8610600"/>
                <a:chExt cx="10567414" cy="7818120"/>
              </a:xfrm>
            </p:grpSpPr>
            <p:pic>
              <p:nvPicPr>
                <p:cNvPr id="138" name="Picture 1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31418785" y="8610600"/>
                  <a:ext cx="9111539" cy="7818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39" name="Group 138"/>
                <p:cNvGrpSpPr/>
                <p:nvPr/>
              </p:nvGrpSpPr>
              <p:grpSpPr>
                <a:xfrm>
                  <a:off x="32828953" y="9609125"/>
                  <a:ext cx="9157246" cy="4566171"/>
                  <a:chOff x="2461108" y="1752600"/>
                  <a:chExt cx="5590505" cy="2787650"/>
                </a:xfrm>
              </p:grpSpPr>
              <p:sp>
                <p:nvSpPr>
                  <p:cNvPr id="161" name="Oval 160"/>
                  <p:cNvSpPr/>
                  <p:nvPr/>
                </p:nvSpPr>
                <p:spPr>
                  <a:xfrm>
                    <a:off x="2461108" y="2482850"/>
                    <a:ext cx="914400" cy="2057400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2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53035" y="3320143"/>
                    <a:ext cx="2398578" cy="8079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C00000"/>
                        </a:solidFill>
                      </a:rPr>
                      <a:t>Two clusters for two </a:t>
                    </a:r>
                    <a:r>
                      <a:rPr lang="en-US" sz="4000" dirty="0" smtClean="0">
                        <a:solidFill>
                          <a:srgbClr val="C00000"/>
                        </a:solidFill>
                      </a:rPr>
                      <a:t>residents</a:t>
                    </a:r>
                    <a:endParaRPr lang="en-US" sz="40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63" name="Text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0708" y="1752600"/>
                    <a:ext cx="2375777" cy="43216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C00000"/>
                        </a:solidFill>
                      </a:rPr>
                      <a:t>Grandchildren</a:t>
                    </a:r>
                  </a:p>
                </p:txBody>
              </p:sp>
              <p:cxnSp>
                <p:nvCxnSpPr>
                  <p:cNvPr id="164" name="Straight Arrow Connector 163"/>
                  <p:cNvCxnSpPr/>
                  <p:nvPr/>
                </p:nvCxnSpPr>
                <p:spPr>
                  <a:xfrm flipH="1">
                    <a:off x="3223108" y="2209800"/>
                    <a:ext cx="381000" cy="50165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81" name="TextBox 180"/>
              <p:cNvSpPr txBox="1"/>
              <p:nvPr/>
            </p:nvSpPr>
            <p:spPr>
              <a:xfrm>
                <a:off x="30708600" y="16154400"/>
                <a:ext cx="12573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The gait model is estimated using GMM with </a:t>
                </a:r>
              </a:p>
              <a:p>
                <a:r>
                  <a:rPr lang="en-US" sz="4400" dirty="0" smtClean="0"/>
                  <a:t>K = # of residents. Parameters include walking speed, stride length, stride time, and height.</a:t>
                </a:r>
                <a:endParaRPr lang="en-US" sz="4400" dirty="0"/>
              </a:p>
            </p:txBody>
          </p:sp>
          <p:grpSp>
            <p:nvGrpSpPr>
              <p:cNvPr id="183" name="Group 182"/>
              <p:cNvGrpSpPr/>
              <p:nvPr/>
            </p:nvGrpSpPr>
            <p:grpSpPr>
              <a:xfrm>
                <a:off x="29718000" y="18135600"/>
                <a:ext cx="12758928" cy="7119286"/>
                <a:chOff x="29760672" y="22903514"/>
                <a:chExt cx="12758928" cy="7119286"/>
              </a:xfrm>
            </p:grpSpPr>
            <p:pic>
              <p:nvPicPr>
                <p:cNvPr id="168" name="Picture 2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29760672" y="24461216"/>
                  <a:ext cx="6464808" cy="55615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70" name="Rectangle 2"/>
                <p:cNvSpPr>
                  <a:spLocks noChangeArrowheads="1"/>
                </p:cNvSpPr>
                <p:nvPr/>
              </p:nvSpPr>
              <p:spPr bwMode="auto">
                <a:xfrm>
                  <a:off x="30445364" y="22903514"/>
                  <a:ext cx="12074236" cy="6720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Ins="132080"/>
                <a:lstStyle/>
                <a:p>
                  <a:pPr marL="396875" indent="-396875">
                    <a:spcBef>
                      <a:spcPct val="20000"/>
                    </a:spcBef>
                    <a:buClr>
                      <a:srgbClr val="FFB600"/>
                    </a:buClr>
                    <a:buSzPct val="70000"/>
                    <a:buFont typeface="Wingdings" pitchFamily="2" charset="2"/>
                    <a:buChar char="n"/>
                  </a:pPr>
                  <a:endParaRPr lang="en-US" sz="2000" dirty="0" smtClean="0">
                    <a:latin typeface="Cambria" pitchFamily="18" charset="0"/>
                    <a:sym typeface="Garamond" pitchFamily="18" charset="0"/>
                  </a:endParaRPr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30041707" y="23346692"/>
                  <a:ext cx="5444537" cy="732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i="1" dirty="0" smtClean="0"/>
                    <a:t>Resident 1</a:t>
                  </a:r>
                  <a:endParaRPr lang="en-US" sz="4000" b="1" i="1" dirty="0"/>
                </a:p>
              </p:txBody>
            </p:sp>
            <p:pic>
              <p:nvPicPr>
                <p:cNvPr id="180" name="Picture 11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32766000" y="24231600"/>
                  <a:ext cx="2623185" cy="428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2" name="Picture 2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6213674" y="24584791"/>
                  <a:ext cx="6305926" cy="54380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75" name="TextBox 174"/>
                <p:cNvSpPr txBox="1"/>
                <p:nvPr/>
              </p:nvSpPr>
              <p:spPr>
                <a:xfrm>
                  <a:off x="36541663" y="23346692"/>
                  <a:ext cx="5444537" cy="732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i="1" dirty="0" smtClean="0"/>
                    <a:t>Resident 2</a:t>
                  </a:r>
                  <a:endParaRPr lang="en-US" sz="4000" b="1" i="1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30937200" y="28016537"/>
                  <a:ext cx="47244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Decrease in walking speed and stride length</a:t>
                  </a:r>
                  <a:endParaRPr lang="en-US" i="1" dirty="0"/>
                </a:p>
              </p:txBody>
            </p:sp>
            <p:pic>
              <p:nvPicPr>
                <p:cNvPr id="179" name="Picture 10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37261800" y="24155400"/>
                  <a:ext cx="2743200" cy="1388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0" name="TextBox 79"/>
              <p:cNvSpPr txBox="1"/>
              <p:nvPr/>
            </p:nvSpPr>
            <p:spPr>
              <a:xfrm>
                <a:off x="34213800" y="25146000"/>
                <a:ext cx="426270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Stone and Skubic, 2013</a:t>
                </a:r>
                <a:endParaRPr lang="en-US" i="1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7203400" y="25908000"/>
              <a:ext cx="16306800" cy="6116598"/>
              <a:chOff x="27203400" y="25908000"/>
              <a:chExt cx="16306800" cy="6116598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203400" y="27403425"/>
                <a:ext cx="5334000" cy="406717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689800" y="27403425"/>
                <a:ext cx="5334000" cy="406717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176200" y="27403425"/>
                <a:ext cx="5334000" cy="4067175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27203400" y="25908000"/>
                <a:ext cx="16306800" cy="1446550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Capturing </a:t>
                </a:r>
                <a:r>
                  <a:rPr lang="en-US" sz="4400" b="1" dirty="0" smtClean="0"/>
                  <a:t>in-home sit </a:t>
                </a:r>
                <a:r>
                  <a:rPr lang="en-US" sz="4400" b="1" dirty="0"/>
                  <a:t>to stand motions </a:t>
                </a:r>
                <a:endParaRPr lang="en-US" sz="4400" b="1" dirty="0" smtClean="0"/>
              </a:p>
              <a:p>
                <a:pPr algn="ctr"/>
                <a:r>
                  <a:rPr lang="en-US" sz="4400" b="1" dirty="0" smtClean="0"/>
                  <a:t>from </a:t>
                </a:r>
                <a:r>
                  <a:rPr lang="en-US" sz="4400" b="1" dirty="0"/>
                  <a:t>depth </a:t>
                </a:r>
                <a:r>
                  <a:rPr lang="en-US" sz="4400" b="1" dirty="0" smtClean="0"/>
                  <a:t>images for </a:t>
                </a:r>
                <a:r>
                  <a:rPr lang="en-US" sz="4400" b="1" dirty="0"/>
                  <a:t>fall risk </a:t>
                </a:r>
                <a:r>
                  <a:rPr lang="en-US" sz="4400" b="1" dirty="0" smtClean="0"/>
                  <a:t>assessment</a:t>
                </a:r>
                <a:endParaRPr lang="en-US" sz="44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1699200" y="31470600"/>
                <a:ext cx="738138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Banerjee, Skubic, Keller, and Abbott, 2013</a:t>
                </a:r>
                <a:endParaRPr lang="en-US" i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300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Graphicsland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D 36 by 54</dc:title>
  <dc:creator>Cindy Kranz</dc:creator>
  <cp:lastModifiedBy>M. Skubic</cp:lastModifiedBy>
  <cp:revision>359</cp:revision>
  <cp:lastPrinted>2006-08-04T02:22:52Z</cp:lastPrinted>
  <dcterms:created xsi:type="dcterms:W3CDTF">2004-07-27T19:46:06Z</dcterms:created>
  <dcterms:modified xsi:type="dcterms:W3CDTF">2013-10-02T01:51:14Z</dcterms:modified>
</cp:coreProperties>
</file>