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7010400" cy="9296400"/>
  <p:defaultTextStyle>
    <a:defPPr>
      <a:defRPr lang="en-US"/>
    </a:defPPr>
    <a:lvl1pPr marL="0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457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4914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371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9828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285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4742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198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9656" algn="l" defTabSz="313491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CCCC00"/>
    <a:srgbClr val="FFCCFF"/>
    <a:srgbClr val="E5FFE5"/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25" d="100"/>
          <a:sy n="25" d="100"/>
        </p:scale>
        <p:origin x="-1122" y="-150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FF7F6B3-494A-4CE1-BB3A-E5C20EEAC80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8500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F307385-4F1A-4F7B-8623-BEEE2C997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457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4914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371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69828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285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4742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198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39656" algn="l" defTabSz="313491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07385-4F1A-4F7B-8623-BEEE2C9976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1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4"/>
            <a:ext cx="27980640" cy="4800599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45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91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3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82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28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74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19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965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3"/>
            <a:ext cx="14538960" cy="1448308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3"/>
            <a:ext cx="14538960" cy="1448308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57" indent="0">
              <a:buNone/>
              <a:defRPr sz="6900" b="1"/>
            </a:lvl2pPr>
            <a:lvl3pPr marL="3134914" indent="0">
              <a:buNone/>
              <a:defRPr sz="6200" b="1"/>
            </a:lvl3pPr>
            <a:lvl4pPr marL="4702371" indent="0">
              <a:buNone/>
              <a:defRPr sz="5500" b="1"/>
            </a:lvl4pPr>
            <a:lvl5pPr marL="6269828" indent="0">
              <a:buNone/>
              <a:defRPr sz="5500" b="1"/>
            </a:lvl5pPr>
            <a:lvl6pPr marL="7837285" indent="0">
              <a:buNone/>
              <a:defRPr sz="5500" b="1"/>
            </a:lvl6pPr>
            <a:lvl7pPr marL="9404742" indent="0">
              <a:buNone/>
              <a:defRPr sz="5500" b="1"/>
            </a:lvl7pPr>
            <a:lvl8pPr marL="10972198" indent="0">
              <a:buNone/>
              <a:defRPr sz="5500" b="1"/>
            </a:lvl8pPr>
            <a:lvl9pPr marL="12539656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6959602"/>
            <a:ext cx="14544677" cy="1264412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57" indent="0">
              <a:buNone/>
              <a:defRPr sz="6900" b="1"/>
            </a:lvl2pPr>
            <a:lvl3pPr marL="3134914" indent="0">
              <a:buNone/>
              <a:defRPr sz="6200" b="1"/>
            </a:lvl3pPr>
            <a:lvl4pPr marL="4702371" indent="0">
              <a:buNone/>
              <a:defRPr sz="5500" b="1"/>
            </a:lvl4pPr>
            <a:lvl5pPr marL="6269828" indent="0">
              <a:buNone/>
              <a:defRPr sz="5500" b="1"/>
            </a:lvl5pPr>
            <a:lvl6pPr marL="7837285" indent="0">
              <a:buNone/>
              <a:defRPr sz="5500" b="1"/>
            </a:lvl6pPr>
            <a:lvl7pPr marL="9404742" indent="0">
              <a:buNone/>
              <a:defRPr sz="5500" b="1"/>
            </a:lvl7pPr>
            <a:lvl8pPr marL="10972198" indent="0">
              <a:buNone/>
              <a:defRPr sz="5500" b="1"/>
            </a:lvl8pPr>
            <a:lvl9pPr marL="12539656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2"/>
            <a:ext cx="14550390" cy="1264412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3"/>
            <a:ext cx="18402300" cy="18729961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4592323"/>
            <a:ext cx="10829927" cy="15011401"/>
          </a:xfrm>
        </p:spPr>
        <p:txBody>
          <a:bodyPr/>
          <a:lstStyle>
            <a:lvl1pPr marL="0" indent="0">
              <a:buNone/>
              <a:defRPr sz="4800"/>
            </a:lvl1pPr>
            <a:lvl2pPr marL="1567457" indent="0">
              <a:buNone/>
              <a:defRPr sz="4100"/>
            </a:lvl2pPr>
            <a:lvl3pPr marL="3134914" indent="0">
              <a:buNone/>
              <a:defRPr sz="3400"/>
            </a:lvl3pPr>
            <a:lvl4pPr marL="4702371" indent="0">
              <a:buNone/>
              <a:defRPr sz="3100"/>
            </a:lvl4pPr>
            <a:lvl5pPr marL="6269828" indent="0">
              <a:buNone/>
              <a:defRPr sz="3100"/>
            </a:lvl5pPr>
            <a:lvl6pPr marL="7837285" indent="0">
              <a:buNone/>
              <a:defRPr sz="3100"/>
            </a:lvl6pPr>
            <a:lvl7pPr marL="9404742" indent="0">
              <a:buNone/>
              <a:defRPr sz="3100"/>
            </a:lvl7pPr>
            <a:lvl8pPr marL="10972198" indent="0">
              <a:buNone/>
              <a:defRPr sz="3100"/>
            </a:lvl8pPr>
            <a:lvl9pPr marL="12539656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15361921"/>
            <a:ext cx="19751040" cy="181356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457" indent="0">
              <a:buNone/>
              <a:defRPr sz="9600"/>
            </a:lvl2pPr>
            <a:lvl3pPr marL="3134914" indent="0">
              <a:buNone/>
              <a:defRPr sz="8200"/>
            </a:lvl3pPr>
            <a:lvl4pPr marL="4702371" indent="0">
              <a:buNone/>
              <a:defRPr sz="6900"/>
            </a:lvl4pPr>
            <a:lvl5pPr marL="6269828" indent="0">
              <a:buNone/>
              <a:defRPr sz="6900"/>
            </a:lvl5pPr>
            <a:lvl6pPr marL="7837285" indent="0">
              <a:buNone/>
              <a:defRPr sz="6900"/>
            </a:lvl6pPr>
            <a:lvl7pPr marL="9404742" indent="0">
              <a:buNone/>
              <a:defRPr sz="6900"/>
            </a:lvl7pPr>
            <a:lvl8pPr marL="10972198" indent="0">
              <a:buNone/>
              <a:defRPr sz="6900"/>
            </a:lvl8pPr>
            <a:lvl9pPr marL="12539656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457" indent="0">
              <a:buNone/>
              <a:defRPr sz="4100"/>
            </a:lvl2pPr>
            <a:lvl3pPr marL="3134914" indent="0">
              <a:buNone/>
              <a:defRPr sz="3400"/>
            </a:lvl3pPr>
            <a:lvl4pPr marL="4702371" indent="0">
              <a:buNone/>
              <a:defRPr sz="3100"/>
            </a:lvl4pPr>
            <a:lvl5pPr marL="6269828" indent="0">
              <a:buNone/>
              <a:defRPr sz="3100"/>
            </a:lvl5pPr>
            <a:lvl6pPr marL="7837285" indent="0">
              <a:buNone/>
              <a:defRPr sz="3100"/>
            </a:lvl6pPr>
            <a:lvl7pPr marL="9404742" indent="0">
              <a:buNone/>
              <a:defRPr sz="3100"/>
            </a:lvl7pPr>
            <a:lvl8pPr marL="10972198" indent="0">
              <a:buNone/>
              <a:defRPr sz="3100"/>
            </a:lvl8pPr>
            <a:lvl9pPr marL="12539656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  <a:prstGeom prst="rect">
            <a:avLst/>
          </a:prstGeom>
        </p:spPr>
        <p:txBody>
          <a:bodyPr vert="horz" lIns="313492" tIns="156745" rIns="313492" bIns="1567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3"/>
            <a:ext cx="29626560" cy="14483081"/>
          </a:xfrm>
          <a:prstGeom prst="rect">
            <a:avLst/>
          </a:prstGeom>
        </p:spPr>
        <p:txBody>
          <a:bodyPr vert="horz" lIns="313492" tIns="156745" rIns="313492" bIns="1567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492" tIns="156745" rIns="313492" bIns="15674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492" tIns="156745" rIns="313492" bIns="15674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492" tIns="156745" rIns="313492" bIns="15674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914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93" indent="-1175593" algn="l" defTabSz="313491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118" indent="-979660" algn="l" defTabSz="3134914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642" indent="-783729" algn="l" defTabSz="313491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00" indent="-783729" algn="l" defTabSz="3134914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556" indent="-783729" algn="l" defTabSz="3134914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013" indent="-783729" algn="l" defTabSz="313491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470" indent="-783729" algn="l" defTabSz="313491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927" indent="-783729" algn="l" defTabSz="313491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384" indent="-783729" algn="l" defTabSz="313491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457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14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371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828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285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742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198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656" algn="l" defTabSz="313491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gif"/><Relationship Id="rId50" Type="http://schemas.openxmlformats.org/officeDocument/2006/relationships/image" Target="../media/image48.png"/><Relationship Id="rId55" Type="http://schemas.openxmlformats.org/officeDocument/2006/relationships/image" Target="../media/image53.jpe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png"/><Relationship Id="rId54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gif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gif"/><Relationship Id="rId45" Type="http://schemas.openxmlformats.org/officeDocument/2006/relationships/image" Target="../media/image43.png"/><Relationship Id="rId53" Type="http://schemas.openxmlformats.org/officeDocument/2006/relationships/image" Target="../media/image51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gif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gif"/><Relationship Id="rId52" Type="http://schemas.openxmlformats.org/officeDocument/2006/relationships/image" Target="../media/image50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56" Type="http://schemas.openxmlformats.org/officeDocument/2006/relationships/image" Target="../media/image54.png"/><Relationship Id="rId8" Type="http://schemas.openxmlformats.org/officeDocument/2006/relationships/image" Target="../media/image6.jpeg"/><Relationship Id="rId51" Type="http://schemas.openxmlformats.org/officeDocument/2006/relationships/image" Target="../media/image49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99"/>
          <p:cNvSpPr>
            <a:spLocks noChangeArrowheads="1"/>
          </p:cNvSpPr>
          <p:nvPr/>
        </p:nvSpPr>
        <p:spPr bwMode="auto">
          <a:xfrm>
            <a:off x="457200" y="3041750"/>
            <a:ext cx="10007600" cy="1252537"/>
          </a:xfrm>
          <a:prstGeom prst="rect">
            <a:avLst/>
          </a:prstGeom>
          <a:solidFill>
            <a:srgbClr val="FF0000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2120900"/>
            <a:r>
              <a:rPr lang="de-DE" sz="3600" b="1" dirty="0" smtClean="0">
                <a:solidFill>
                  <a:schemeClr val="bg1"/>
                </a:solidFill>
                <a:latin typeface="Verdana" pitchFamily="34" charset="0"/>
              </a:rPr>
              <a:t>Societal &amp; Economic Impact</a:t>
            </a:r>
            <a:endParaRPr lang="de-DE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9600" y="4370487"/>
            <a:ext cx="9906000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1.2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million automotive fatalities </a:t>
            </a:r>
            <a:r>
              <a:rPr lang="en-US" sz="3200" dirty="0" smtClean="0">
                <a:latin typeface="Verdana" pitchFamily="34" charset="0"/>
              </a:rPr>
              <a:t>worldwide </a:t>
            </a:r>
            <a:r>
              <a:rPr lang="en-US" sz="3200" dirty="0" smtClean="0">
                <a:latin typeface="Verdana" pitchFamily="34" charset="0"/>
              </a:rPr>
              <a:t>and &gt;32,000 in the US </a:t>
            </a:r>
            <a:r>
              <a:rPr lang="en-US" sz="3200" i="1" dirty="0" smtClean="0">
                <a:latin typeface="Verdana" pitchFamily="34" charset="0"/>
              </a:rPr>
              <a:t>every</a:t>
            </a:r>
            <a:r>
              <a:rPr lang="en-US" sz="3200" dirty="0" smtClean="0">
                <a:latin typeface="Verdana" pitchFamily="34" charset="0"/>
              </a:rPr>
              <a:t> year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</a:rPr>
              <a:t>Medical care, disability and property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damage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cost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$518 billion </a:t>
            </a:r>
            <a:r>
              <a:rPr lang="en-US" sz="3200" i="1" dirty="0" smtClean="0">
                <a:latin typeface="Verdana" pitchFamily="34" charset="0"/>
              </a:rPr>
              <a:t>every</a:t>
            </a:r>
            <a:r>
              <a:rPr lang="en-US" sz="3200" dirty="0" smtClean="0">
                <a:latin typeface="Verdana" pitchFamily="34" charset="0"/>
              </a:rPr>
              <a:t> year.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</a:rPr>
              <a:t>35 hours per year per person wasted in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traffic delays.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Loss of independence </a:t>
            </a:r>
            <a:r>
              <a:rPr lang="en-US" sz="3200" dirty="0" smtClean="0">
                <a:latin typeface="Verdana" pitchFamily="34" charset="0"/>
              </a:rPr>
              <a:t>&amp; self-esteem  </a:t>
            </a:r>
            <a:r>
              <a:rPr lang="en-US" sz="3200" dirty="0" smtClean="0">
                <a:latin typeface="Verdana" pitchFamily="34" charset="0"/>
              </a:rPr>
              <a:t>for </a:t>
            </a:r>
            <a:r>
              <a:rPr lang="en-US" sz="3200" dirty="0" smtClean="0">
                <a:latin typeface="Verdana" pitchFamily="34" charset="0"/>
              </a:rPr>
              <a:t>senior </a:t>
            </a:r>
            <a:r>
              <a:rPr lang="en-US" sz="3200" dirty="0" smtClean="0">
                <a:latin typeface="Verdana" pitchFamily="34" charset="0"/>
              </a:rPr>
              <a:t>and disabled </a:t>
            </a:r>
            <a:r>
              <a:rPr lang="en-US" sz="3200" dirty="0" smtClean="0">
                <a:latin typeface="Verdana" pitchFamily="34" charset="0"/>
              </a:rPr>
              <a:t>citizens w/o driving licenses.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" y="4294287"/>
            <a:ext cx="9982200" cy="40877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3" name="TextBox 12"/>
          <p:cNvSpPr txBox="1"/>
          <p:nvPr/>
        </p:nvSpPr>
        <p:spPr>
          <a:xfrm>
            <a:off x="6629400" y="-76200"/>
            <a:ext cx="18135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Advanced Transportation Systems</a:t>
            </a:r>
            <a:endParaRPr lang="en-US" sz="7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4" name="Picture 11" descr="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8125"/>
            <a:ext cx="5791200" cy="831507"/>
          </a:xfrm>
          <a:prstGeom prst="rect">
            <a:avLst/>
          </a:prstGeom>
          <a:noFill/>
        </p:spPr>
      </p:pic>
      <p:pic>
        <p:nvPicPr>
          <p:cNvPr id="16" name="Picture 2" descr="C:\Documents and Settings\gnb\Desktop\G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1238250" cy="1238250"/>
          </a:xfrm>
          <a:prstGeom prst="rect">
            <a:avLst/>
          </a:prstGeom>
          <a:noFill/>
        </p:spPr>
      </p:pic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14989" y="3048"/>
            <a:ext cx="290036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24460200" y="304800"/>
            <a:ext cx="64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Cyber-Physical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3400" y="9829800"/>
            <a:ext cx="99822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9400" indent="-2794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Verdana" pitchFamily="34" charset="0"/>
              </a:rPr>
              <a:t>Scientific &amp; technological </a:t>
            </a:r>
            <a:r>
              <a:rPr lang="en-US" sz="3200" dirty="0">
                <a:solidFill>
                  <a:srgbClr val="008000"/>
                </a:solidFill>
                <a:latin typeface="Verdana" pitchFamily="34" charset="0"/>
              </a:rPr>
              <a:t>f</a:t>
            </a:r>
            <a:r>
              <a:rPr lang="en-US" sz="3200" dirty="0" smtClean="0">
                <a:solidFill>
                  <a:srgbClr val="008000"/>
                </a:solidFill>
                <a:latin typeface="Verdana" pitchFamily="34" charset="0"/>
              </a:rPr>
              <a:t>oundations </a:t>
            </a:r>
            <a:r>
              <a:rPr lang="en-US" sz="3200" dirty="0" smtClean="0">
                <a:latin typeface="Verdana" pitchFamily="34" charset="0"/>
              </a:rPr>
              <a:t>for Smarter and more Autonomous Transportation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</a:rPr>
              <a:t>Formal foundations for </a:t>
            </a:r>
            <a:r>
              <a:rPr lang="en-US" sz="3200" dirty="0" smtClean="0">
                <a:solidFill>
                  <a:srgbClr val="008000"/>
                </a:solidFill>
                <a:latin typeface="Verdana" pitchFamily="34" charset="0"/>
              </a:rPr>
              <a:t>proof of correctness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</a:rPr>
              <a:t>Dependable </a:t>
            </a:r>
            <a:r>
              <a:rPr lang="en-US" sz="3200" dirty="0" smtClean="0">
                <a:solidFill>
                  <a:srgbClr val="008000"/>
                </a:solidFill>
                <a:latin typeface="Verdana" pitchFamily="34" charset="0"/>
              </a:rPr>
              <a:t>run-time infrastructure</a:t>
            </a:r>
          </a:p>
        </p:txBody>
      </p:sp>
      <p:sp>
        <p:nvSpPr>
          <p:cNvPr id="58" name="Rectangle 99"/>
          <p:cNvSpPr>
            <a:spLocks noChangeArrowheads="1"/>
          </p:cNvSpPr>
          <p:nvPr/>
        </p:nvSpPr>
        <p:spPr bwMode="auto">
          <a:xfrm>
            <a:off x="457200" y="8534400"/>
            <a:ext cx="9982200" cy="1252537"/>
          </a:xfrm>
          <a:prstGeom prst="rect">
            <a:avLst/>
          </a:prstGeom>
          <a:solidFill>
            <a:srgbClr val="00B050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2120900"/>
            <a:r>
              <a:rPr lang="de-DE" sz="3600" b="1" dirty="0" smtClean="0">
                <a:solidFill>
                  <a:schemeClr val="bg1"/>
                </a:solidFill>
                <a:latin typeface="Verdana" pitchFamily="34" charset="0"/>
              </a:rPr>
              <a:t>Vision</a:t>
            </a:r>
            <a:endParaRPr lang="de-DE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200" y="9753600"/>
            <a:ext cx="9982200" cy="2819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10" name="TextBox 9"/>
          <p:cNvSpPr txBox="1"/>
          <p:nvPr/>
        </p:nvSpPr>
        <p:spPr>
          <a:xfrm>
            <a:off x="6629400" y="1302603"/>
            <a:ext cx="18228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 Rajkumar (PI), Ed Clarke, John Dolan,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Sicun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Gao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David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Wettergreen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439400" y="15194340"/>
            <a:ext cx="8843696" cy="6751260"/>
            <a:chOff x="12192000" y="14813340"/>
            <a:chExt cx="8843696" cy="6751260"/>
          </a:xfrm>
        </p:grpSpPr>
        <p:sp>
          <p:nvSpPr>
            <p:cNvPr id="339" name="TextBox 338"/>
            <p:cNvSpPr txBox="1"/>
            <p:nvPr/>
          </p:nvSpPr>
          <p:spPr>
            <a:xfrm>
              <a:off x="12420600" y="14813340"/>
              <a:ext cx="798821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Dependable Real-Time</a:t>
              </a:r>
            </a:p>
            <a:p>
              <a:pPr algn="ctr"/>
              <a:r>
                <a:rPr lang="en-US" sz="6000" b="1" dirty="0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Run-Time Infrastructure</a:t>
              </a:r>
              <a:endParaRPr lang="en-US" sz="6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2192000" y="16718340"/>
              <a:ext cx="8843696" cy="4846260"/>
              <a:chOff x="12192000" y="15727740"/>
              <a:chExt cx="8843696" cy="4846260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2192000" y="16660530"/>
                <a:ext cx="8768511" cy="3913470"/>
                <a:chOff x="219075" y="1973996"/>
                <a:chExt cx="8768511" cy="3913470"/>
              </a:xfrm>
            </p:grpSpPr>
            <p:sp>
              <p:nvSpPr>
                <p:cNvPr id="297" name="Line 12"/>
                <p:cNvSpPr>
                  <a:spLocks noChangeShapeType="1"/>
                </p:cNvSpPr>
                <p:nvPr/>
              </p:nvSpPr>
              <p:spPr bwMode="auto">
                <a:xfrm>
                  <a:off x="855128" y="5495925"/>
                  <a:ext cx="461829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292951" y="5010944"/>
                  <a:ext cx="794" cy="48498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406639" y="1973996"/>
                  <a:ext cx="3916906" cy="149447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520179" y="2116672"/>
                  <a:ext cx="1595010" cy="544042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Health Monitor</a:t>
                  </a: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2177435" y="2115590"/>
                  <a:ext cx="923792" cy="1177754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Time Sync. </a:t>
                  </a:r>
                  <a:r>
                    <a:rPr kumimoji="0" lang="en-US" sz="180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Mgr</a:t>
                  </a:r>
                  <a:endPara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168035" y="2746555"/>
                  <a:ext cx="978090" cy="546789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Process </a:t>
                  </a:r>
                  <a:r>
                    <a:rPr kumimoji="0" lang="en-US" sz="180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Launchr</a:t>
                  </a:r>
                  <a:endPara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5202976" y="2828925"/>
                  <a:ext cx="3784610" cy="2127079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5378822" y="3004102"/>
                  <a:ext cx="3393344" cy="477671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User</a:t>
                  </a:r>
                  <a:r>
                    <a:rPr kumimoji="0" 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App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5378822" y="3973223"/>
                  <a:ext cx="1011686" cy="5868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rPr>
                    <a:t>Status Updater</a:t>
                  </a: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6528559" y="3973223"/>
                  <a:ext cx="926274" cy="5868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Process Handler</a:t>
                  </a: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7554291" y="3973223"/>
                  <a:ext cx="1217876" cy="5868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Timing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Enforcer</a:t>
                  </a: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5996643" y="3667125"/>
                  <a:ext cx="213420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 smtClean="0">
                      <a:latin typeface="Calibri" pitchFamily="34" charset="0"/>
                      <a:cs typeface="Calibri" pitchFamily="34" charset="0"/>
                    </a:rPr>
                    <a:t>SAFER Library</a:t>
                  </a:r>
                  <a:endParaRPr lang="en-US" sz="18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5378822" y="4640968"/>
                  <a:ext cx="3393344" cy="2599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rPr>
                    <a:t>Network Abstraction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" name="Rounded Rectangle 311"/>
                <p:cNvSpPr/>
                <p:nvPr/>
              </p:nvSpPr>
              <p:spPr bwMode="auto">
                <a:xfrm>
                  <a:off x="219075" y="3819525"/>
                  <a:ext cx="4147752" cy="1333378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13" name="Rounded Rectangle 312"/>
                <p:cNvSpPr/>
                <p:nvPr/>
              </p:nvSpPr>
              <p:spPr bwMode="auto">
                <a:xfrm>
                  <a:off x="1838167" y="3938097"/>
                  <a:ext cx="928814" cy="44132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SAFER daemon</a:t>
                  </a:r>
                </a:p>
              </p:txBody>
            </p:sp>
            <p:sp>
              <p:nvSpPr>
                <p:cNvPr id="314" name="Rounded Rectangle 313"/>
                <p:cNvSpPr/>
                <p:nvPr/>
              </p:nvSpPr>
              <p:spPr bwMode="auto">
                <a:xfrm>
                  <a:off x="3285612" y="3938096"/>
                  <a:ext cx="928813" cy="44132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User App</a:t>
                  </a:r>
                </a:p>
              </p:txBody>
            </p:sp>
            <p:cxnSp>
              <p:nvCxnSpPr>
                <p:cNvPr id="315" name="Straight Arrow Connector 314"/>
                <p:cNvCxnSpPr>
                  <a:stCxn id="313" idx="3"/>
                  <a:endCxn id="314" idx="1"/>
                </p:cNvCxnSpPr>
                <p:nvPr/>
              </p:nvCxnSpPr>
              <p:spPr bwMode="auto">
                <a:xfrm flipV="1">
                  <a:off x="2766981" y="4158759"/>
                  <a:ext cx="518631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316" name="Rounded Rectangle 315"/>
                <p:cNvSpPr/>
                <p:nvPr/>
              </p:nvSpPr>
              <p:spPr bwMode="auto">
                <a:xfrm>
                  <a:off x="390721" y="4856758"/>
                  <a:ext cx="3823706" cy="18196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IPC</a:t>
                  </a:r>
                </a:p>
              </p:txBody>
            </p:sp>
            <p:sp>
              <p:nvSpPr>
                <p:cNvPr id="317" name="Rounded Rectangle 316"/>
                <p:cNvSpPr/>
                <p:nvPr/>
              </p:nvSpPr>
              <p:spPr bwMode="auto">
                <a:xfrm>
                  <a:off x="390721" y="3938098"/>
                  <a:ext cx="928813" cy="44132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User App</a:t>
                  </a:r>
                </a:p>
              </p:txBody>
            </p:sp>
            <p:cxnSp>
              <p:nvCxnSpPr>
                <p:cNvPr id="318" name="Straight Arrow Connector 317"/>
                <p:cNvCxnSpPr>
                  <a:endCxn id="328" idx="2"/>
                </p:cNvCxnSpPr>
                <p:nvPr/>
              </p:nvCxnSpPr>
              <p:spPr bwMode="auto">
                <a:xfrm flipV="1">
                  <a:off x="855127" y="4581525"/>
                  <a:ext cx="1" cy="27523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319" name="Straight Arrow Connector 318"/>
                <p:cNvCxnSpPr>
                  <a:stCxn id="313" idx="1"/>
                  <a:endCxn id="317" idx="3"/>
                </p:cNvCxnSpPr>
                <p:nvPr/>
              </p:nvCxnSpPr>
              <p:spPr bwMode="auto">
                <a:xfrm flipH="1">
                  <a:off x="1319534" y="4158760"/>
                  <a:ext cx="518633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320" name="Straight Connector 319"/>
                <p:cNvCxnSpPr/>
                <p:nvPr/>
              </p:nvCxnSpPr>
              <p:spPr bwMode="auto">
                <a:xfrm flipH="1" flipV="1">
                  <a:off x="4214424" y="4581525"/>
                  <a:ext cx="1000429" cy="37447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21" name="Rectangle 320"/>
                <p:cNvSpPr/>
                <p:nvPr/>
              </p:nvSpPr>
              <p:spPr bwMode="auto">
                <a:xfrm>
                  <a:off x="3168035" y="2115589"/>
                  <a:ext cx="978090" cy="545124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Map</a:t>
                  </a:r>
                  <a:r>
                    <a:rPr kumimoji="0" lang="en-US" sz="180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kumimoji="0" lang="en-US" sz="180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Mgr</a:t>
                  </a:r>
                  <a:endPara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  <p:cxnSp>
              <p:nvCxnSpPr>
                <p:cNvPr id="322" name="Straight Connector 321"/>
                <p:cNvCxnSpPr/>
                <p:nvPr/>
              </p:nvCxnSpPr>
              <p:spPr bwMode="auto">
                <a:xfrm flipV="1">
                  <a:off x="4214424" y="3666041"/>
                  <a:ext cx="988552" cy="7133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3" name="Straight Connector 322"/>
                <p:cNvCxnSpPr/>
                <p:nvPr/>
              </p:nvCxnSpPr>
              <p:spPr bwMode="auto">
                <a:xfrm>
                  <a:off x="422961" y="3468471"/>
                  <a:ext cx="1524000" cy="46962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V="1">
                  <a:off x="2708961" y="3468470"/>
                  <a:ext cx="1614584" cy="4696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922098" y="5134873"/>
                  <a:ext cx="79060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normalizeH="0" baseline="0" noProof="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Nodes</a:t>
                  </a:r>
                </a:p>
              </p:txBody>
            </p:sp>
            <p:sp>
              <p:nvSpPr>
                <p:cNvPr id="3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9761" y="5518134"/>
                  <a:ext cx="101983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normalizeH="0" baseline="0" noProof="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Network</a:t>
                  </a: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520179" y="2746555"/>
                  <a:ext cx="1595010" cy="544042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Status </a:t>
                  </a:r>
                  <a:r>
                    <a:rPr kumimoji="0" lang="en-US" sz="180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Mgr</a:t>
                  </a:r>
                  <a:endPara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390721" y="4410014"/>
                  <a:ext cx="928813" cy="171511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/>
                    <a:t>Library</a:t>
                  </a:r>
                  <a:endParaRPr lang="en-US" sz="1800" dirty="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1838167" y="4410014"/>
                  <a:ext cx="928813" cy="171511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/>
                    <a:t>Library</a:t>
                  </a:r>
                  <a:endParaRPr lang="en-US" sz="1800" dirty="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285614" y="4410013"/>
                  <a:ext cx="928813" cy="171511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/>
                    <a:t>Library</a:t>
                  </a:r>
                  <a:endParaRPr lang="en-US" sz="1800" dirty="0"/>
                </a:p>
              </p:txBody>
            </p:sp>
            <p:cxnSp>
              <p:nvCxnSpPr>
                <p:cNvPr id="331" name="Straight Arrow Connector 330"/>
                <p:cNvCxnSpPr>
                  <a:endCxn id="330" idx="2"/>
                </p:cNvCxnSpPr>
                <p:nvPr/>
              </p:nvCxnSpPr>
              <p:spPr bwMode="auto">
                <a:xfrm flipV="1">
                  <a:off x="3750019" y="4581524"/>
                  <a:ext cx="2" cy="27523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332" name="Straight Arrow Connector 331"/>
                <p:cNvCxnSpPr/>
                <p:nvPr/>
              </p:nvCxnSpPr>
              <p:spPr bwMode="auto">
                <a:xfrm flipV="1">
                  <a:off x="2310491" y="4581524"/>
                  <a:ext cx="1" cy="27523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333" name="Straight Connector 332"/>
                <p:cNvCxnSpPr/>
                <p:nvPr/>
              </p:nvCxnSpPr>
              <p:spPr bwMode="auto">
                <a:xfrm flipV="1">
                  <a:off x="4214424" y="2828925"/>
                  <a:ext cx="1000429" cy="11091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5202976" y="3666041"/>
                  <a:ext cx="3784610" cy="108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35" name="Rectangle 334"/>
                <p:cNvSpPr/>
                <p:nvPr/>
              </p:nvSpPr>
              <p:spPr>
                <a:xfrm>
                  <a:off x="4867582" y="5049021"/>
                  <a:ext cx="3433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…</a:t>
                  </a: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2847401" y="4225348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...</a:t>
                  </a: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1399955" y="4225348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...</a:t>
                  </a:r>
                </a:p>
              </p:txBody>
            </p:sp>
          </p:grpSp>
          <p:sp>
            <p:nvSpPr>
              <p:cNvPr id="244" name="TextBox 243"/>
              <p:cNvSpPr txBox="1"/>
              <p:nvPr/>
            </p:nvSpPr>
            <p:spPr>
              <a:xfrm>
                <a:off x="16611600" y="15727740"/>
                <a:ext cx="442409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Tolerates a </a:t>
                </a:r>
                <a:r>
                  <a:rPr lang="en-US" sz="2400" dirty="0" smtClean="0"/>
                  <a:t>single-point of failure</a:t>
                </a:r>
              </a:p>
              <a:p>
                <a:r>
                  <a:rPr lang="en-US" sz="2400" dirty="0" smtClean="0"/>
                  <a:t>Fail-safe after second failure</a:t>
                </a:r>
              </a:p>
              <a:p>
                <a:r>
                  <a:rPr lang="en-US" sz="2400" dirty="0" smtClean="0"/>
                  <a:t>Cost-effective</a:t>
                </a:r>
                <a:endParaRPr lang="en-US" sz="2400" dirty="0" smtClean="0"/>
              </a:p>
              <a:p>
                <a:r>
                  <a:rPr lang="en-US" sz="2400" dirty="0" smtClean="0"/>
                  <a:t>Tight end-to-end latencies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3967361" y="16227151"/>
            <a:ext cx="8923607" cy="5489849"/>
            <a:chOff x="11422069" y="4267200"/>
            <a:chExt cx="8923607" cy="5489849"/>
          </a:xfrm>
        </p:grpSpPr>
        <p:grpSp>
          <p:nvGrpSpPr>
            <p:cNvPr id="174" name="Group 173"/>
            <p:cNvGrpSpPr/>
            <p:nvPr/>
          </p:nvGrpSpPr>
          <p:grpSpPr>
            <a:xfrm>
              <a:off x="11422069" y="4343400"/>
              <a:ext cx="4405861" cy="2738048"/>
              <a:chOff x="220393" y="1066800"/>
              <a:chExt cx="4405861" cy="2738048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220393" y="1066800"/>
                <a:ext cx="4199207" cy="2549869"/>
                <a:chOff x="220393" y="1066800"/>
                <a:chExt cx="4199207" cy="2549869"/>
              </a:xfrm>
            </p:grpSpPr>
            <p:pic>
              <p:nvPicPr>
                <p:cNvPr id="183" name="Picture 4" descr="http://upload.wikimedia.org/wikipedia/commons/7/77/The_New_York_Times_log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393" y="1105971"/>
                  <a:ext cx="2342128" cy="3448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" name="Picture 2" descr="http://ersal.mccormick.northwestern.edu/scientific-american-logo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419" y="1517825"/>
                  <a:ext cx="1537461" cy="4455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5" name="Picture 11" descr="https://alama.ejoinme.org/Portals/6304/Files/Pitt%20Images/WTAE%20ABC%20Black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6993" y="1223484"/>
                  <a:ext cx="639807" cy="5092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6" name="Picture 6" descr="http://duggal.com/connect/wp-content/uploads/2013/08/reuters_logo.jpg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369" t="35810" r="9766" b="34611"/>
                <a:stretch/>
              </p:blipFill>
              <p:spPr bwMode="auto">
                <a:xfrm>
                  <a:off x="259564" y="2066219"/>
                  <a:ext cx="1564206" cy="4345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7" name="Picture 7" descr="http://www.marcgoodman.net/wp-content/uploads/2013/05/time-magazine-logo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22" t="21995" r="8751" b="26396"/>
                <a:stretch/>
              </p:blipFill>
              <p:spPr bwMode="auto">
                <a:xfrm>
                  <a:off x="448993" y="2575442"/>
                  <a:ext cx="1148460" cy="366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8" name="Picture 2" descr="http://yellowedandcreased.files.wordpress.com/2011/10/npr-logo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43" t="16762" r="6637" b="18847"/>
                <a:stretch/>
              </p:blipFill>
              <p:spPr bwMode="auto">
                <a:xfrm>
                  <a:off x="259564" y="3200400"/>
                  <a:ext cx="1155919" cy="4162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9" name="Picture 4" descr="http://1.bp.blogspot.com/_J9t1ydbGV6s/TOsNZOPIptI/AAAAAAAAAAo/IY_AHOe894A/s1600/Slate_logo_onMaroon252x252.gif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2593" y="1066800"/>
                  <a:ext cx="783419" cy="783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0" name="Picture 10" descr="File:Pittsburgh Post-Gazette logo.sv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6793" y="1967732"/>
                  <a:ext cx="2522807" cy="3075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1" name="Picture 6" descr="http://www.chatham.edu/cwe/_images/_logos/PittsburghMagazine-logo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7793" y="2320271"/>
                  <a:ext cx="1096787" cy="3373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7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4526" y="3243550"/>
                  <a:ext cx="989067" cy="33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3" name="Picture 4" descr="http://upload.wikimedia.org/wikipedia/commons/7/77/The_New_York_Times_log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4393" y="2790323"/>
                  <a:ext cx="2342128" cy="3448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2" name="Picture 2" descr="http://tvbythenumbers.zap2it.com/wp-content/uploads/2012/04/800px-Cbsthismorninglogo-350x228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3124200"/>
                <a:ext cx="1044854" cy="680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4" name="Group 193"/>
            <p:cNvGrpSpPr/>
            <p:nvPr/>
          </p:nvGrpSpPr>
          <p:grpSpPr>
            <a:xfrm>
              <a:off x="11689972" y="7086600"/>
              <a:ext cx="8427104" cy="2670449"/>
              <a:chOff x="488296" y="3810000"/>
              <a:chExt cx="8427104" cy="2670449"/>
            </a:xfrm>
          </p:grpSpPr>
          <p:pic>
            <p:nvPicPr>
              <p:cNvPr id="195" name="Picture 28" descr="http://www.kurzweilai.net/images/The-Las-Vegas-Guardian-Express-logo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380" y="5076055"/>
                <a:ext cx="1632516" cy="562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6" descr="http://ohs.hotims.com/hotdata/publishers/stevenpub6957262/ohs142/publication_logo.gif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2837" y="4629521"/>
                <a:ext cx="757755" cy="40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14" descr="http://ubm-ace.com/images/IEEE-Spectrum_Logo_Horizontal_Large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96" y="4724400"/>
                <a:ext cx="1220745" cy="239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0" descr="http://cdn.breitbart.com/mediaserver/Breitbart/Big-Journalism/2012/10/25/Politico.jpg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41" t="24589" r="12157" b="19528"/>
              <a:stretch/>
            </p:blipFill>
            <p:spPr bwMode="auto">
              <a:xfrm>
                <a:off x="2592498" y="4674095"/>
                <a:ext cx="1203494" cy="278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2" descr="Logo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9496" y="5181600"/>
                <a:ext cx="2352645" cy="276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03" descr="http://www.gizmag.com/images/gizmag_logo_site.pn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096" y="5943600"/>
                <a:ext cx="1203493" cy="440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6" descr="The Tartan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896" y="5562600"/>
                <a:ext cx="1423863" cy="248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30" descr="http://www.ivywise.com/images/ptrev.gif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497" y="5562600"/>
                <a:ext cx="1633983" cy="37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32" descr="http://www.techtaffy.com/wp-content/uploads/2013/06/copy-copy-Screen-Shot-2013-06-09-at-10.31.55-AM.png"/>
              <p:cNvPicPr>
                <a:picLocks noChangeAspect="1" noChangeArrowheads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604" b="5121"/>
              <a:stretch/>
            </p:blipFill>
            <p:spPr bwMode="auto">
              <a:xfrm>
                <a:off x="6584296" y="4648200"/>
                <a:ext cx="1404075" cy="260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34" descr="http://t3.gstatic.com/images?q=tbn:ANd9GcRTvu249AWfEEOq5vGidTC8-Sw4jKNW3_eT27X1igxWZ0qtepO2Hg"/>
              <p:cNvPicPr>
                <a:picLocks noChangeAspect="1" noChangeArrowheads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866" b="46269"/>
              <a:stretch/>
            </p:blipFill>
            <p:spPr bwMode="auto">
              <a:xfrm>
                <a:off x="2621896" y="5715000"/>
                <a:ext cx="2089398" cy="200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36" descr="http://www.supplychain247.com/images/company/roboticsbusinessreview_logo_200x50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696" y="3886200"/>
                <a:ext cx="1522728" cy="380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38" descr="http://www3.parkinson.org/images/content/pagebuilder/KDKA_COLOR_LOGO_resized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8496" y="3886200"/>
                <a:ext cx="757755" cy="506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11" descr="https://alama.ejoinme.org/Portals/6304/Files/Pitt%20Images/WTAE%20ABC%20Black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3696" y="4495800"/>
                <a:ext cx="728055" cy="579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40" descr="http://t0.gstatic.com/images?q=tbn:ANd9GcQuAWIAZ3KcJT-d1gcGOKciyimfb166ADEFefaXML7Bx_Mbk1fWpw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92" y="3810000"/>
                <a:ext cx="841331" cy="841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42" descr="http://flipthemedia.com/wp-content/uploads/2013/03/youtube-logo2.jpeg"/>
              <p:cNvPicPr>
                <a:picLocks noChangeAspect="1" noChangeArrowheads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6" t="24788" r="4713" b="21730"/>
              <a:stretch/>
            </p:blipFill>
            <p:spPr bwMode="auto">
              <a:xfrm>
                <a:off x="7270096" y="3962400"/>
                <a:ext cx="757755" cy="322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46" descr="http://redalertpolitics.com/files/2013/04/AP-logo.jpg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096" y="3886200"/>
                <a:ext cx="698348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48" descr="http://www.niemanlab.org/images/Verge-logo.png"/>
              <p:cNvPicPr>
                <a:picLocks noChangeAspect="1" noChangeArrowheads="1"/>
              </p:cNvPicPr>
              <p:nvPr/>
            </p:nvPicPr>
            <p:blipFill rotWithShape="1"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0" t="18919" b="16217"/>
              <a:stretch/>
            </p:blipFill>
            <p:spPr bwMode="auto">
              <a:xfrm>
                <a:off x="2393296" y="4014898"/>
                <a:ext cx="1524000" cy="25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7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296" y="6096000"/>
                <a:ext cx="1125489" cy="38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50" descr="http://www.nationaljournal.com/img/logos/logo-national-journal.gif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296" y="5105400"/>
                <a:ext cx="1950104" cy="278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52" descr="http://www.pbrtv.com/wp-content/uploads/2012/08/WESA-1.jpg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96" y="5791200"/>
                <a:ext cx="803553" cy="600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5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5296" y="6096000"/>
                <a:ext cx="1548940" cy="261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54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896" y="5867400"/>
                <a:ext cx="1221048" cy="477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58" descr="http://www.azosensors.com/themes/Standard/images/azosensors-logo.jpg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696" y="5181600"/>
                <a:ext cx="1203493" cy="320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60" descr="http://media.npr.org/assets/img/2011/05/02/logo-wnyc3_custom-d77426d913273950ccc8caa0a84a9efe6bb7351e-s6-c30.jpg"/>
              <p:cNvPicPr>
                <a:picLocks noChangeAspect="1" noChangeArrowheads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4" t="6572" r="5942" b="6314"/>
              <a:stretch/>
            </p:blipFill>
            <p:spPr bwMode="auto">
              <a:xfrm>
                <a:off x="4145896" y="4495800"/>
                <a:ext cx="1136632" cy="461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/>
            <p:cNvGrpSpPr/>
            <p:nvPr/>
          </p:nvGrpSpPr>
          <p:grpSpPr>
            <a:xfrm>
              <a:off x="15621000" y="4267200"/>
              <a:ext cx="4724676" cy="2699384"/>
              <a:chOff x="1981200" y="2667000"/>
              <a:chExt cx="4724676" cy="2699384"/>
            </a:xfrm>
          </p:grpSpPr>
          <p:pic>
            <p:nvPicPr>
              <p:cNvPr id="236" name="Picture 8" descr="http://www.menafn.com/images/inc_images/img_logo.gif"/>
              <p:cNvPicPr>
                <a:picLocks noChangeAspect="1" noChangeArrowheads="1"/>
              </p:cNvPicPr>
              <p:nvPr/>
            </p:nvPicPr>
            <p:blipFill rotWithShape="1"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03"/>
              <a:stretch/>
            </p:blipFill>
            <p:spPr bwMode="auto">
              <a:xfrm>
                <a:off x="3505200" y="4191000"/>
                <a:ext cx="3173650" cy="650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10" descr="Samay Live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505200"/>
                <a:ext cx="1951713" cy="608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8" name="Group 237"/>
              <p:cNvGrpSpPr/>
              <p:nvPr/>
            </p:nvGrpSpPr>
            <p:grpSpPr>
              <a:xfrm>
                <a:off x="4363626" y="3161644"/>
                <a:ext cx="1639205" cy="345617"/>
                <a:chOff x="5410200" y="3886200"/>
                <a:chExt cx="1581150" cy="333376"/>
              </a:xfrm>
            </p:grpSpPr>
            <p:pic>
              <p:nvPicPr>
                <p:cNvPr id="256" name="Picture 2" descr="SBS"/>
                <p:cNvPicPr>
                  <a:picLocks noChangeAspect="1" noChangeArrowheads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0200" y="3886200"/>
                  <a:ext cx="942975" cy="333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8" name="Picture 4" descr="SBS News"/>
                <p:cNvPicPr>
                  <a:picLocks noChangeAspect="1" noChangeArrowheads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3924300"/>
                  <a:ext cx="514350" cy="266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5" name="Picture 12" descr="한겨레 HANI.CO.KR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124200"/>
                <a:ext cx="1138499" cy="395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14" descr="The Economic Times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667000"/>
                <a:ext cx="2981783" cy="271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18" descr="logo"/>
              <p:cNvPicPr>
                <a:picLocks noChangeAspect="1" noChangeArrowheads="1"/>
              </p:cNvPicPr>
              <p:nvPr/>
            </p:nvPicPr>
            <p:blipFill rotWithShape="1"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328"/>
              <a:stretch/>
            </p:blipFill>
            <p:spPr bwMode="auto">
              <a:xfrm>
                <a:off x="2025942" y="3733800"/>
                <a:ext cx="2088858" cy="313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中国日报 中文国际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4191000"/>
                <a:ext cx="1401684" cy="535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http://www.herenow4u.net/fileadmin/v3media/pics/press/Press_Trust_of_India/pti_logo.jpg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8594" y="5016832"/>
                <a:ext cx="2922482" cy="3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8" descr="JOINSMSN"/>
              <p:cNvPicPr>
                <a:picLocks noChangeAspect="1" noChangeArrowheads="1"/>
              </p:cNvPicPr>
              <p:nvPr/>
            </p:nvPicPr>
            <p:blipFill rotWithShape="1"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9" t="45113" r="3455" b="4954"/>
              <a:stretch/>
            </p:blipFill>
            <p:spPr bwMode="auto">
              <a:xfrm>
                <a:off x="5410200" y="4038600"/>
                <a:ext cx="1295676" cy="448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0" name="Oval 259"/>
            <p:cNvSpPr/>
            <p:nvPr/>
          </p:nvSpPr>
          <p:spPr>
            <a:xfrm>
              <a:off x="12649476" y="7086600"/>
              <a:ext cx="914400" cy="685800"/>
            </a:xfrm>
            <a:prstGeom prst="ellipse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Rectangle 99"/>
          <p:cNvSpPr>
            <a:spLocks noChangeArrowheads="1"/>
          </p:cNvSpPr>
          <p:nvPr/>
        </p:nvSpPr>
        <p:spPr bwMode="auto">
          <a:xfrm>
            <a:off x="10439400" y="3048000"/>
            <a:ext cx="10007600" cy="1143000"/>
          </a:xfrm>
          <a:prstGeom prst="rect">
            <a:avLst/>
          </a:prstGeom>
          <a:solidFill>
            <a:srgbClr val="0070C0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2120900"/>
            <a:r>
              <a:rPr lang="de-DE" sz="3600" b="1" dirty="0" smtClean="0">
                <a:solidFill>
                  <a:schemeClr val="bg1"/>
                </a:solidFill>
                <a:latin typeface="Verdana" pitchFamily="34" charset="0"/>
              </a:rPr>
              <a:t>Autonomous System Architecture</a:t>
            </a:r>
            <a:endParaRPr lang="de-DE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2496800"/>
            <a:ext cx="10447681" cy="9296400"/>
            <a:chOff x="152400" y="12496800"/>
            <a:chExt cx="10447681" cy="92964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3661053"/>
              <a:ext cx="10447681" cy="8132147"/>
              <a:chOff x="152400" y="12954000"/>
              <a:chExt cx="10447681" cy="8132147"/>
            </a:xfrm>
          </p:grpSpPr>
          <p:pic>
            <p:nvPicPr>
              <p:cNvPr id="272" name="Picture 2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2954001"/>
                <a:ext cx="4972424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" name="Group 275"/>
              <p:cNvGrpSpPr/>
              <p:nvPr/>
            </p:nvGrpSpPr>
            <p:grpSpPr>
              <a:xfrm>
                <a:off x="152400" y="17145000"/>
                <a:ext cx="6096000" cy="3352800"/>
                <a:chOff x="-76200" y="3200400"/>
                <a:chExt cx="6096000" cy="3352800"/>
              </a:xfrm>
            </p:grpSpPr>
            <p:pic>
              <p:nvPicPr>
                <p:cNvPr id="277" name="Picture 6"/>
                <p:cNvPicPr>
                  <a:picLocks noChangeAspect="1" noChangeArrowheads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978" y="3405187"/>
                  <a:ext cx="5200650" cy="1243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78" name="组合 11"/>
                <p:cNvGrpSpPr>
                  <a:grpSpLocks noChangeAspect="1"/>
                </p:cNvGrpSpPr>
                <p:nvPr/>
              </p:nvGrpSpPr>
              <p:grpSpPr>
                <a:xfrm>
                  <a:off x="1255034" y="5332883"/>
                  <a:ext cx="3867195" cy="1220317"/>
                  <a:chOff x="794473" y="5015009"/>
                  <a:chExt cx="5524565" cy="1743310"/>
                </a:xfrm>
              </p:grpSpPr>
              <p:sp>
                <p:nvSpPr>
                  <p:cNvPr id="283" name="任意多边形 9"/>
                  <p:cNvSpPr/>
                  <p:nvPr/>
                </p:nvSpPr>
                <p:spPr>
                  <a:xfrm>
                    <a:off x="914400" y="5170311"/>
                    <a:ext cx="5260622" cy="1289190"/>
                  </a:xfrm>
                  <a:custGeom>
                    <a:avLst/>
                    <a:gdLst>
                      <a:gd name="connsiteX0" fmla="*/ 0 w 5260622"/>
                      <a:gd name="connsiteY0" fmla="*/ 1162756 h 1289190"/>
                      <a:gd name="connsiteX1" fmla="*/ 462844 w 5260622"/>
                      <a:gd name="connsiteY1" fmla="*/ 1016000 h 1289190"/>
                      <a:gd name="connsiteX2" fmla="*/ 1275644 w 5260622"/>
                      <a:gd name="connsiteY2" fmla="*/ 1286933 h 1289190"/>
                      <a:gd name="connsiteX3" fmla="*/ 2009422 w 5260622"/>
                      <a:gd name="connsiteY3" fmla="*/ 1106311 h 1289190"/>
                      <a:gd name="connsiteX4" fmla="*/ 2585156 w 5260622"/>
                      <a:gd name="connsiteY4" fmla="*/ 474133 h 1289190"/>
                      <a:gd name="connsiteX5" fmla="*/ 3341511 w 5260622"/>
                      <a:gd name="connsiteY5" fmla="*/ 237067 h 1289190"/>
                      <a:gd name="connsiteX6" fmla="*/ 4278489 w 5260622"/>
                      <a:gd name="connsiteY6" fmla="*/ 316089 h 1289190"/>
                      <a:gd name="connsiteX7" fmla="*/ 5260622 w 5260622"/>
                      <a:gd name="connsiteY7" fmla="*/ 0 h 1289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60622" h="1289190">
                        <a:moveTo>
                          <a:pt x="0" y="1162756"/>
                        </a:moveTo>
                        <a:cubicBezTo>
                          <a:pt x="125118" y="1079030"/>
                          <a:pt x="250237" y="995304"/>
                          <a:pt x="462844" y="1016000"/>
                        </a:cubicBezTo>
                        <a:cubicBezTo>
                          <a:pt x="675451" y="1036696"/>
                          <a:pt x="1017881" y="1271881"/>
                          <a:pt x="1275644" y="1286933"/>
                        </a:cubicBezTo>
                        <a:cubicBezTo>
                          <a:pt x="1533407" y="1301985"/>
                          <a:pt x="1791170" y="1241778"/>
                          <a:pt x="2009422" y="1106311"/>
                        </a:cubicBezTo>
                        <a:cubicBezTo>
                          <a:pt x="2227674" y="970844"/>
                          <a:pt x="2363141" y="619007"/>
                          <a:pt x="2585156" y="474133"/>
                        </a:cubicBezTo>
                        <a:cubicBezTo>
                          <a:pt x="2807171" y="329259"/>
                          <a:pt x="3059289" y="263408"/>
                          <a:pt x="3341511" y="237067"/>
                        </a:cubicBezTo>
                        <a:cubicBezTo>
                          <a:pt x="3623733" y="210726"/>
                          <a:pt x="3958637" y="355600"/>
                          <a:pt x="4278489" y="316089"/>
                        </a:cubicBezTo>
                        <a:cubicBezTo>
                          <a:pt x="4598341" y="276578"/>
                          <a:pt x="4929481" y="138289"/>
                          <a:pt x="5260622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椭圆 10"/>
                  <p:cNvSpPr/>
                  <p:nvPr/>
                </p:nvSpPr>
                <p:spPr>
                  <a:xfrm rot="19767123">
                    <a:off x="2926716" y="5670619"/>
                    <a:ext cx="288032" cy="928341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椭圆 13"/>
                  <p:cNvSpPr/>
                  <p:nvPr/>
                </p:nvSpPr>
                <p:spPr>
                  <a:xfrm rot="738945">
                    <a:off x="1318760" y="5959538"/>
                    <a:ext cx="288032" cy="500795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椭圆 14"/>
                  <p:cNvSpPr/>
                  <p:nvPr/>
                </p:nvSpPr>
                <p:spPr>
                  <a:xfrm rot="1165931">
                    <a:off x="1805085" y="6067462"/>
                    <a:ext cx="288032" cy="607490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椭圆 15"/>
                  <p:cNvSpPr/>
                  <p:nvPr/>
                </p:nvSpPr>
                <p:spPr>
                  <a:xfrm>
                    <a:off x="2339752" y="6062373"/>
                    <a:ext cx="288032" cy="69594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椭圆 16"/>
                  <p:cNvSpPr/>
                  <p:nvPr/>
                </p:nvSpPr>
                <p:spPr>
                  <a:xfrm>
                    <a:off x="5091949" y="5258753"/>
                    <a:ext cx="288032" cy="462455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椭圆 17"/>
                  <p:cNvSpPr/>
                  <p:nvPr/>
                </p:nvSpPr>
                <p:spPr>
                  <a:xfrm rot="20263749">
                    <a:off x="3406373" y="5225276"/>
                    <a:ext cx="288032" cy="83189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椭圆 18"/>
                  <p:cNvSpPr/>
                  <p:nvPr/>
                </p:nvSpPr>
                <p:spPr>
                  <a:xfrm>
                    <a:off x="794473" y="6149741"/>
                    <a:ext cx="288032" cy="39199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椭圆 19"/>
                  <p:cNvSpPr/>
                  <p:nvPr/>
                </p:nvSpPr>
                <p:spPr>
                  <a:xfrm>
                    <a:off x="4311734" y="5078021"/>
                    <a:ext cx="288032" cy="632760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椭圆 20"/>
                  <p:cNvSpPr/>
                  <p:nvPr/>
                </p:nvSpPr>
                <p:spPr>
                  <a:xfrm rot="20177506">
                    <a:off x="6031006" y="5015009"/>
                    <a:ext cx="288032" cy="372175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9" name="任意多边形 9"/>
                <p:cNvSpPr>
                  <a:spLocks noChangeAspect="1"/>
                </p:cNvSpPr>
                <p:nvPr/>
              </p:nvSpPr>
              <p:spPr>
                <a:xfrm>
                  <a:off x="1347415" y="4686463"/>
                  <a:ext cx="3682435" cy="631703"/>
                </a:xfrm>
                <a:custGeom>
                  <a:avLst/>
                  <a:gdLst>
                    <a:gd name="connsiteX0" fmla="*/ 0 w 5260622"/>
                    <a:gd name="connsiteY0" fmla="*/ 1162756 h 1289190"/>
                    <a:gd name="connsiteX1" fmla="*/ 462844 w 5260622"/>
                    <a:gd name="connsiteY1" fmla="*/ 1016000 h 1289190"/>
                    <a:gd name="connsiteX2" fmla="*/ 1275644 w 5260622"/>
                    <a:gd name="connsiteY2" fmla="*/ 1286933 h 1289190"/>
                    <a:gd name="connsiteX3" fmla="*/ 2009422 w 5260622"/>
                    <a:gd name="connsiteY3" fmla="*/ 1106311 h 1289190"/>
                    <a:gd name="connsiteX4" fmla="*/ 2585156 w 5260622"/>
                    <a:gd name="connsiteY4" fmla="*/ 474133 h 1289190"/>
                    <a:gd name="connsiteX5" fmla="*/ 3341511 w 5260622"/>
                    <a:gd name="connsiteY5" fmla="*/ 237067 h 1289190"/>
                    <a:gd name="connsiteX6" fmla="*/ 4278489 w 5260622"/>
                    <a:gd name="connsiteY6" fmla="*/ 316089 h 1289190"/>
                    <a:gd name="connsiteX7" fmla="*/ 5260622 w 5260622"/>
                    <a:gd name="connsiteY7" fmla="*/ 0 h 128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0622" h="1289190">
                      <a:moveTo>
                        <a:pt x="0" y="1162756"/>
                      </a:moveTo>
                      <a:cubicBezTo>
                        <a:pt x="125118" y="1079030"/>
                        <a:pt x="250237" y="995304"/>
                        <a:pt x="462844" y="1016000"/>
                      </a:cubicBezTo>
                      <a:cubicBezTo>
                        <a:pt x="675451" y="1036696"/>
                        <a:pt x="1017881" y="1271881"/>
                        <a:pt x="1275644" y="1286933"/>
                      </a:cubicBezTo>
                      <a:cubicBezTo>
                        <a:pt x="1533407" y="1301985"/>
                        <a:pt x="1791170" y="1241778"/>
                        <a:pt x="2009422" y="1106311"/>
                      </a:cubicBezTo>
                      <a:cubicBezTo>
                        <a:pt x="2227674" y="970844"/>
                        <a:pt x="2363141" y="619007"/>
                        <a:pt x="2585156" y="474133"/>
                      </a:cubicBezTo>
                      <a:cubicBezTo>
                        <a:pt x="2807171" y="329259"/>
                        <a:pt x="3059289" y="263408"/>
                        <a:pt x="3341511" y="237067"/>
                      </a:cubicBezTo>
                      <a:cubicBezTo>
                        <a:pt x="3623733" y="210726"/>
                        <a:pt x="3958637" y="355600"/>
                        <a:pt x="4278489" y="316089"/>
                      </a:cubicBezTo>
                      <a:cubicBezTo>
                        <a:pt x="4598341" y="276578"/>
                        <a:pt x="4929481" y="138289"/>
                        <a:pt x="526062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-76200" y="5867400"/>
                  <a:ext cx="1202599" cy="56185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Output</a:t>
                  </a:r>
                  <a:endParaRPr lang="en-US" sz="2400" dirty="0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240073" y="4876800"/>
                  <a:ext cx="914400" cy="5334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Input</a:t>
                  </a:r>
                  <a:endParaRPr lang="en-US" sz="2400" dirty="0"/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0" y="3200400"/>
                  <a:ext cx="601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>
                      <a:ln w="1905"/>
                      <a:solidFill>
                        <a:srgbClr val="FF33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Uncertainty Propagation</a:t>
                  </a:r>
                  <a:r>
                    <a:rPr lang="en-US" sz="2200" b="1" dirty="0">
                      <a:ln w="1905"/>
                      <a:solidFill>
                        <a:srgbClr val="FF33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: </a:t>
                  </a:r>
                  <a:r>
                    <a:rPr lang="en-US" sz="2200" b="1" dirty="0" smtClean="0">
                      <a:ln w="1905"/>
                      <a:solidFill>
                        <a:srgbClr val="FF33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LQG </a:t>
                  </a:r>
                  <a:r>
                    <a:rPr lang="en-US" sz="2200" b="1" dirty="0">
                      <a:ln w="1905"/>
                      <a:solidFill>
                        <a:srgbClr val="FF33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=  LQR+ KF</a:t>
                  </a:r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6058658" y="12954000"/>
                <a:ext cx="4273964" cy="1554480"/>
                <a:chOff x="152400" y="1600200"/>
                <a:chExt cx="4273964" cy="1554480"/>
              </a:xfrm>
            </p:grpSpPr>
            <p:pic>
              <p:nvPicPr>
                <p:cNvPr id="340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2"/>
                <a:srcRect b="80277"/>
                <a:stretch/>
              </p:blipFill>
              <p:spPr bwMode="auto">
                <a:xfrm>
                  <a:off x="152400" y="1990504"/>
                  <a:ext cx="4273964" cy="1164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3" name="TextBox 342"/>
                <p:cNvSpPr txBox="1"/>
                <p:nvPr/>
              </p:nvSpPr>
              <p:spPr>
                <a:xfrm>
                  <a:off x="1466144" y="1600200"/>
                  <a:ext cx="187634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n w="1905"/>
                      <a:solidFill>
                        <a:srgbClr val="C0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Initial State</a:t>
                  </a:r>
                  <a:endParaRPr lang="en-US" sz="28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  <p:grpSp>
            <p:nvGrpSpPr>
              <p:cNvPr id="344" name="Group 343"/>
              <p:cNvGrpSpPr/>
              <p:nvPr/>
            </p:nvGrpSpPr>
            <p:grpSpPr>
              <a:xfrm>
                <a:off x="5791200" y="14782800"/>
                <a:ext cx="4808881" cy="1645920"/>
                <a:chOff x="4467225" y="1524000"/>
                <a:chExt cx="4808881" cy="1645920"/>
              </a:xfrm>
            </p:grpSpPr>
            <p:pic>
              <p:nvPicPr>
                <p:cNvPr id="345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2"/>
                <a:srcRect t="24390" b="55227"/>
                <a:stretch/>
              </p:blipFill>
              <p:spPr bwMode="auto">
                <a:xfrm>
                  <a:off x="4619625" y="1966785"/>
                  <a:ext cx="4273964" cy="1203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6" name="TextBox 345"/>
                <p:cNvSpPr txBox="1"/>
                <p:nvPr/>
              </p:nvSpPr>
              <p:spPr>
                <a:xfrm>
                  <a:off x="4467225" y="1524000"/>
                  <a:ext cx="480888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n w="1905"/>
                      <a:solidFill>
                        <a:srgbClr val="C0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Prediction of traffic participant</a:t>
                  </a:r>
                  <a:endParaRPr lang="en-US" sz="28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5909640" y="16611600"/>
                <a:ext cx="4572000" cy="2051387"/>
                <a:chOff x="3581400" y="18400693"/>
                <a:chExt cx="4572000" cy="2051387"/>
              </a:xfrm>
            </p:grpSpPr>
            <p:pic>
              <p:nvPicPr>
                <p:cNvPr id="348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2"/>
                <a:srcRect t="50000" b="30277"/>
                <a:stretch/>
              </p:blipFill>
              <p:spPr bwMode="auto">
                <a:xfrm>
                  <a:off x="3762375" y="19287904"/>
                  <a:ext cx="4273964" cy="1164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9" name="TextBox 348"/>
                <p:cNvSpPr txBox="1"/>
                <p:nvPr/>
              </p:nvSpPr>
              <p:spPr>
                <a:xfrm>
                  <a:off x="3581400" y="18400693"/>
                  <a:ext cx="4572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n w="1905"/>
                      <a:solidFill>
                        <a:srgbClr val="C0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Planning with the LQG Framework w/o prediction</a:t>
                  </a:r>
                  <a:endParaRPr lang="en-US" sz="28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5971553" y="19050000"/>
                <a:ext cx="4448175" cy="2036147"/>
                <a:chOff x="8201025" y="18400693"/>
                <a:chExt cx="4448175" cy="2036147"/>
              </a:xfrm>
            </p:grpSpPr>
            <p:pic>
              <p:nvPicPr>
                <p:cNvPr id="351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2"/>
                <a:srcRect t="74390" b="4906"/>
                <a:stretch/>
              </p:blipFill>
              <p:spPr bwMode="auto">
                <a:xfrm>
                  <a:off x="8229600" y="19214766"/>
                  <a:ext cx="4273964" cy="12220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52" name="TextBox 351"/>
                <p:cNvSpPr txBox="1"/>
                <p:nvPr/>
              </p:nvSpPr>
              <p:spPr>
                <a:xfrm>
                  <a:off x="8201025" y="18400693"/>
                  <a:ext cx="444817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n w="1905"/>
                      <a:solidFill>
                        <a:srgbClr val="C0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Planning with uncertainty and prediction</a:t>
                  </a:r>
                  <a:endParaRPr lang="en-US" sz="28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</p:grpSp>
        <p:sp>
          <p:nvSpPr>
            <p:cNvPr id="353" name="TextBox 352"/>
            <p:cNvSpPr txBox="1"/>
            <p:nvPr/>
          </p:nvSpPr>
          <p:spPr>
            <a:xfrm>
              <a:off x="914400" y="12496800"/>
              <a:ext cx="8581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Planning with Uncertainty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00" y="4419600"/>
            <a:ext cx="8597590" cy="6017941"/>
            <a:chOff x="412595" y="762000"/>
            <a:chExt cx="8597590" cy="6017941"/>
          </a:xfrm>
        </p:grpSpPr>
        <p:sp>
          <p:nvSpPr>
            <p:cNvPr id="390" name="Rounded Rectangle 389"/>
            <p:cNvSpPr/>
            <p:nvPr/>
          </p:nvSpPr>
          <p:spPr>
            <a:xfrm>
              <a:off x="414537" y="1732156"/>
              <a:ext cx="2575923" cy="880945"/>
            </a:xfrm>
            <a:prstGeom prst="roundRect">
              <a:avLst/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Interfaces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391" name="Straight Arrow Connector 390"/>
            <p:cNvCxnSpPr>
              <a:stCxn id="406" idx="2"/>
            </p:cNvCxnSpPr>
            <p:nvPr/>
          </p:nvCxnSpPr>
          <p:spPr>
            <a:xfrm flipH="1">
              <a:off x="7828161" y="1453354"/>
              <a:ext cx="909" cy="301096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>
              <a:off x="5452953" y="1419914"/>
              <a:ext cx="13000" cy="252767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ounded Rectangle 392"/>
            <p:cNvSpPr/>
            <p:nvPr/>
          </p:nvSpPr>
          <p:spPr>
            <a:xfrm>
              <a:off x="412595" y="3114908"/>
              <a:ext cx="2575923" cy="8920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Sensors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4" name="Rounded Rectangle 393"/>
            <p:cNvSpPr/>
            <p:nvPr/>
          </p:nvSpPr>
          <p:spPr>
            <a:xfrm>
              <a:off x="3713342" y="1721005"/>
              <a:ext cx="903268" cy="300338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Perception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5" name="Rounded Rectangle 394"/>
            <p:cNvSpPr/>
            <p:nvPr/>
          </p:nvSpPr>
          <p:spPr>
            <a:xfrm>
              <a:off x="6404483" y="1743302"/>
              <a:ext cx="2209800" cy="78428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Mission </a:t>
              </a:r>
            </a:p>
            <a:p>
              <a:pPr algn="ctr"/>
              <a:r>
                <a:rPr lang="en-US" sz="2400" dirty="0" smtClean="0"/>
                <a:t>Planning</a:t>
              </a:r>
              <a:endParaRPr lang="en-US" sz="2400" dirty="0"/>
            </a:p>
          </p:txBody>
        </p:sp>
        <p:sp>
          <p:nvSpPr>
            <p:cNvPr id="396" name="Rounded Rectangle 395"/>
            <p:cNvSpPr/>
            <p:nvPr/>
          </p:nvSpPr>
          <p:spPr>
            <a:xfrm>
              <a:off x="6404483" y="3917794"/>
              <a:ext cx="2209800" cy="76384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Short-Term Path Planning</a:t>
              </a:r>
              <a:endParaRPr lang="en-US" sz="2400" dirty="0"/>
            </a:p>
          </p:txBody>
        </p:sp>
        <p:cxnSp>
          <p:nvCxnSpPr>
            <p:cNvPr id="397" name="Straight Arrow Connector 396"/>
            <p:cNvCxnSpPr>
              <a:stCxn id="395" idx="2"/>
            </p:cNvCxnSpPr>
            <p:nvPr/>
          </p:nvCxnSpPr>
          <p:spPr>
            <a:xfrm>
              <a:off x="7509383" y="2527589"/>
              <a:ext cx="0" cy="341989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>
              <a:endCxn id="396" idx="0"/>
            </p:cNvCxnSpPr>
            <p:nvPr/>
          </p:nvCxnSpPr>
          <p:spPr>
            <a:xfrm>
              <a:off x="7509383" y="3593466"/>
              <a:ext cx="0" cy="324328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Elbow Connector 398"/>
            <p:cNvCxnSpPr>
              <a:stCxn id="405" idx="3"/>
              <a:endCxn id="395" idx="1"/>
            </p:cNvCxnSpPr>
            <p:nvPr/>
          </p:nvCxnSpPr>
          <p:spPr>
            <a:xfrm rot="16200000" flipH="1">
              <a:off x="5769816" y="1500779"/>
              <a:ext cx="382846" cy="886488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Elbow Connector 399"/>
            <p:cNvCxnSpPr>
              <a:endCxn id="396" idx="1"/>
            </p:cNvCxnSpPr>
            <p:nvPr/>
          </p:nvCxnSpPr>
          <p:spPr>
            <a:xfrm rot="16200000" flipH="1">
              <a:off x="5563980" y="3459215"/>
              <a:ext cx="1175519" cy="505488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>
              <a:stCxn id="405" idx="3"/>
            </p:cNvCxnSpPr>
            <p:nvPr/>
          </p:nvCxnSpPr>
          <p:spPr>
            <a:xfrm>
              <a:off x="5517995" y="1752600"/>
              <a:ext cx="657888" cy="147892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Rectangle 401"/>
            <p:cNvSpPr/>
            <p:nvPr/>
          </p:nvSpPr>
          <p:spPr>
            <a:xfrm>
              <a:off x="4371283" y="4954861"/>
              <a:ext cx="3657600" cy="557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Vehicle By-Wire Controls</a:t>
              </a:r>
              <a:endParaRPr lang="en-US" sz="2400" dirty="0"/>
            </a:p>
          </p:txBody>
        </p:sp>
        <p:cxnSp>
          <p:nvCxnSpPr>
            <p:cNvPr id="403" name="Straight Arrow Connector 402"/>
            <p:cNvCxnSpPr/>
            <p:nvPr/>
          </p:nvCxnSpPr>
          <p:spPr>
            <a:xfrm>
              <a:off x="7504737" y="4631465"/>
              <a:ext cx="39" cy="345697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Rectangle 403"/>
            <p:cNvSpPr/>
            <p:nvPr/>
          </p:nvSpPr>
          <p:spPr>
            <a:xfrm>
              <a:off x="3732663" y="762000"/>
              <a:ext cx="3024981" cy="680224"/>
            </a:xfrm>
            <a:prstGeom prst="rect">
              <a:avLst/>
            </a:prstGeom>
            <a:solidFill>
              <a:srgbClr val="EAC5C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User Interface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5" name="Rounded Rectangle 404"/>
            <p:cNvSpPr/>
            <p:nvPr/>
          </p:nvSpPr>
          <p:spPr>
            <a:xfrm rot="16200000">
              <a:off x="4070195" y="2590800"/>
              <a:ext cx="2895600" cy="1219200"/>
            </a:xfrm>
            <a:prstGeom prst="roundRect">
              <a:avLst/>
            </a:prstGeom>
            <a:solidFill>
              <a:srgbClr val="CEEA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Road-World Model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6" name="Rounded Rectangle 405"/>
            <p:cNvSpPr/>
            <p:nvPr/>
          </p:nvSpPr>
          <p:spPr>
            <a:xfrm>
              <a:off x="7069877" y="772699"/>
              <a:ext cx="1518385" cy="68065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Health Monitor</a:t>
              </a:r>
              <a:endParaRPr lang="en-US" sz="2400" dirty="0"/>
            </a:p>
          </p:txBody>
        </p:sp>
        <p:cxnSp>
          <p:nvCxnSpPr>
            <p:cNvPr id="407" name="Straight Arrow Connector 406"/>
            <p:cNvCxnSpPr>
              <a:stCxn id="394" idx="3"/>
              <a:endCxn id="405" idx="0"/>
            </p:cNvCxnSpPr>
            <p:nvPr/>
          </p:nvCxnSpPr>
          <p:spPr>
            <a:xfrm flipV="1">
              <a:off x="4616610" y="3200400"/>
              <a:ext cx="291785" cy="222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4" idx="3"/>
              <a:endCxn id="406" idx="1"/>
            </p:cNvCxnSpPr>
            <p:nvPr/>
          </p:nvCxnSpPr>
          <p:spPr>
            <a:xfrm>
              <a:off x="6757644" y="1102112"/>
              <a:ext cx="312233" cy="10915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/>
            <p:nvPr/>
          </p:nvCxnSpPr>
          <p:spPr>
            <a:xfrm>
              <a:off x="4111119" y="1438502"/>
              <a:ext cx="13000" cy="252767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Rectangle 409"/>
            <p:cNvSpPr/>
            <p:nvPr/>
          </p:nvSpPr>
          <p:spPr>
            <a:xfrm>
              <a:off x="3731945" y="5724293"/>
              <a:ext cx="5244787" cy="2862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Logger</a:t>
              </a:r>
              <a:endParaRPr lang="en-US" sz="2400" dirty="0"/>
            </a:p>
          </p:txBody>
        </p:sp>
        <p:cxnSp>
          <p:nvCxnSpPr>
            <p:cNvPr id="411" name="Straight Arrow Connector 410"/>
            <p:cNvCxnSpPr/>
            <p:nvPr/>
          </p:nvCxnSpPr>
          <p:spPr>
            <a:xfrm flipH="1">
              <a:off x="6285576" y="5501269"/>
              <a:ext cx="3717" cy="263912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>
              <a:stCxn id="394" idx="2"/>
            </p:cNvCxnSpPr>
            <p:nvPr/>
          </p:nvCxnSpPr>
          <p:spPr>
            <a:xfrm>
              <a:off x="4164976" y="4724390"/>
              <a:ext cx="16736" cy="988752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>
              <a:off x="8285356" y="4653776"/>
              <a:ext cx="7439" cy="1066800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Elbow Connector 413"/>
            <p:cNvCxnSpPr>
              <a:stCxn id="393" idx="3"/>
              <a:endCxn id="394" idx="1"/>
            </p:cNvCxnSpPr>
            <p:nvPr/>
          </p:nvCxnSpPr>
          <p:spPr>
            <a:xfrm flipV="1">
              <a:off x="2988518" y="3222698"/>
              <a:ext cx="724824" cy="338259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>
              <a:off x="6619164" y="1430066"/>
              <a:ext cx="2799" cy="283503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Elbow Connector 415"/>
            <p:cNvCxnSpPr>
              <a:stCxn id="390" idx="3"/>
              <a:endCxn id="404" idx="1"/>
            </p:cNvCxnSpPr>
            <p:nvPr/>
          </p:nvCxnSpPr>
          <p:spPr>
            <a:xfrm flipV="1">
              <a:off x="2990460" y="1102112"/>
              <a:ext cx="742203" cy="1070517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Elbow Connector 416"/>
            <p:cNvCxnSpPr>
              <a:stCxn id="390" idx="3"/>
              <a:endCxn id="394" idx="1"/>
            </p:cNvCxnSpPr>
            <p:nvPr/>
          </p:nvCxnSpPr>
          <p:spPr>
            <a:xfrm>
              <a:off x="2990460" y="2172629"/>
              <a:ext cx="722882" cy="1050069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Elbow Connector 417"/>
            <p:cNvCxnSpPr>
              <a:stCxn id="405" idx="2"/>
            </p:cNvCxnSpPr>
            <p:nvPr/>
          </p:nvCxnSpPr>
          <p:spPr>
            <a:xfrm flipH="1">
              <a:off x="3930805" y="3200400"/>
              <a:ext cx="2196790" cy="1676400"/>
            </a:xfrm>
            <a:prstGeom prst="bentConnector3">
              <a:avLst>
                <a:gd name="adj1" fmla="val -48562"/>
              </a:avLst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Elbow Connector 418"/>
            <p:cNvCxnSpPr>
              <a:stCxn id="406" idx="3"/>
            </p:cNvCxnSpPr>
            <p:nvPr/>
          </p:nvCxnSpPr>
          <p:spPr>
            <a:xfrm>
              <a:off x="8588262" y="1113027"/>
              <a:ext cx="321562" cy="4600102"/>
            </a:xfrm>
            <a:prstGeom prst="bentConnector2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395" idx="3"/>
            </p:cNvCxnSpPr>
            <p:nvPr/>
          </p:nvCxnSpPr>
          <p:spPr>
            <a:xfrm flipV="1">
              <a:off x="8614283" y="2133588"/>
              <a:ext cx="340146" cy="1858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/>
            <p:nvPr/>
          </p:nvCxnSpPr>
          <p:spPr>
            <a:xfrm>
              <a:off x="8588267" y="3271012"/>
              <a:ext cx="321557" cy="4681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/>
            <p:nvPr/>
          </p:nvCxnSpPr>
          <p:spPr>
            <a:xfrm>
              <a:off x="8584553" y="4165854"/>
              <a:ext cx="321557" cy="4681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Elbow Connector 422"/>
            <p:cNvCxnSpPr/>
            <p:nvPr/>
          </p:nvCxnSpPr>
          <p:spPr>
            <a:xfrm rot="16200000" flipH="1">
              <a:off x="2402161" y="4526464"/>
              <a:ext cx="2284141" cy="397730"/>
            </a:xfrm>
            <a:prstGeom prst="bentConnector2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Rectangle 423"/>
            <p:cNvSpPr/>
            <p:nvPr/>
          </p:nvSpPr>
          <p:spPr>
            <a:xfrm>
              <a:off x="3378819" y="6222382"/>
              <a:ext cx="5631366" cy="5575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Embedded Computing Platform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5" name="Rounded Rectangle 424"/>
            <p:cNvSpPr/>
            <p:nvPr/>
          </p:nvSpPr>
          <p:spPr>
            <a:xfrm>
              <a:off x="6400801" y="2891889"/>
              <a:ext cx="2209800" cy="7238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Behaviors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6" name="TextBox 425"/>
          <p:cNvSpPr txBox="1"/>
          <p:nvPr/>
        </p:nvSpPr>
        <p:spPr>
          <a:xfrm>
            <a:off x="24460200" y="15062537"/>
            <a:ext cx="7660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Recent Media Coverage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27" name="Picture 2" descr="http://rtml.ece.cmu.edu/Shuster/Shuster2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0" y="11125200"/>
            <a:ext cx="5096256" cy="41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" name="Picture 4" descr="http://rtml.ece.cmu.edu/Shuster/map.jp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200" y="11277600"/>
            <a:ext cx="2590800" cy="36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" name="Rectangle 428"/>
          <p:cNvSpPr/>
          <p:nvPr/>
        </p:nvSpPr>
        <p:spPr>
          <a:xfrm>
            <a:off x="24460200" y="9601200"/>
            <a:ext cx="80772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Drove 33 miles autonomously </a:t>
            </a:r>
            <a:r>
              <a:rPr lang="en-US" sz="2800" b="1" dirty="0" smtClean="0">
                <a:latin typeface="Comic Sans MS" pitchFamily="66" charset="0"/>
              </a:rPr>
              <a:t>along Route 19 in multi-lane, dense traffic with lights and two interstate highways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30" name="Picture 2" descr="F:\srx_photos\frontview_1.jpg"/>
          <p:cNvPicPr>
            <a:picLocks noChangeAspect="1" noChangeArrowheads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"/>
          <a:stretch/>
        </p:blipFill>
        <p:spPr bwMode="auto">
          <a:xfrm>
            <a:off x="10744200" y="10808098"/>
            <a:ext cx="6835697" cy="44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" name="Content Placeholder 2"/>
          <p:cNvSpPr txBox="1">
            <a:spLocks/>
          </p:cNvSpPr>
          <p:nvPr/>
        </p:nvSpPr>
        <p:spPr>
          <a:xfrm>
            <a:off x="18516600" y="12801600"/>
            <a:ext cx="5334000" cy="4114800"/>
          </a:xfrm>
          <a:prstGeom prst="rect">
            <a:avLst/>
          </a:prstGeom>
        </p:spPr>
        <p:txBody>
          <a:bodyPr vert="horz" lIns="313492" tIns="156745" rIns="313492" bIns="156745" rtlCol="0">
            <a:noAutofit/>
          </a:bodyPr>
          <a:lstStyle>
            <a:lvl1pPr marL="0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67457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134914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702371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69828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837285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404742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972198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539656" indent="0" algn="ctr" defTabSz="3134914" rtl="0" eaLnBrk="1" latinLnBrk="0" hangingPunct="1">
              <a:spcBef>
                <a:spcPct val="20000"/>
              </a:spcBef>
              <a:buFont typeface="Arial" pitchFamily="34" charset="0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</a:rPr>
              <a:t>Cranberry Township</a:t>
            </a:r>
            <a:r>
              <a:rPr lang="en-US" sz="2800" dirty="0" smtClean="0"/>
              <a:t>, PA</a:t>
            </a:r>
          </a:p>
          <a:p>
            <a:r>
              <a:rPr lang="en-US" sz="2800" dirty="0" smtClean="0"/>
              <a:t>Located 20 miles north of Pittsburgh, PA</a:t>
            </a:r>
          </a:p>
          <a:p>
            <a:r>
              <a:rPr lang="en-US" sz="2800" dirty="0" smtClean="0"/>
              <a:t>1.8 mile stretch along Rt. 19 corridor</a:t>
            </a:r>
          </a:p>
          <a:p>
            <a:r>
              <a:rPr lang="en-US" sz="2800" dirty="0" smtClean="0"/>
              <a:t>11 intersections are instrumented for use by autonomous vehicles.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32" name="Picture 431" descr="map.pn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17221200"/>
            <a:ext cx="4243039" cy="4038600"/>
          </a:xfrm>
          <a:prstGeom prst="rect">
            <a:avLst/>
          </a:prstGeom>
        </p:spPr>
      </p:pic>
      <p:sp>
        <p:nvSpPr>
          <p:cNvPr id="433" name="Rectangle 99"/>
          <p:cNvSpPr>
            <a:spLocks noChangeArrowheads="1"/>
          </p:cNvSpPr>
          <p:nvPr/>
        </p:nvSpPr>
        <p:spPr bwMode="auto">
          <a:xfrm>
            <a:off x="20497800" y="3048001"/>
            <a:ext cx="12420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2120900"/>
            <a:r>
              <a:rPr lang="de-DE" sz="3600" b="1" dirty="0" smtClean="0">
                <a:latin typeface="Verdana" pitchFamily="34" charset="0"/>
              </a:rPr>
              <a:t>Safety Verification</a:t>
            </a:r>
            <a:endParaRPr lang="de-DE" sz="3600" b="1" dirty="0">
              <a:latin typeface="Verdana" pitchFamily="34" charset="0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19354800" y="11353800"/>
            <a:ext cx="3866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V2I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Testbed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21564600" y="4648200"/>
            <a:ext cx="10692774" cy="3278088"/>
            <a:chOff x="121391" y="1676400"/>
            <a:chExt cx="8704324" cy="2668488"/>
          </a:xfrm>
        </p:grpSpPr>
        <p:sp>
          <p:nvSpPr>
            <p:cNvPr id="437" name="Rounded Rectangle 436"/>
            <p:cNvSpPr/>
            <p:nvPr/>
          </p:nvSpPr>
          <p:spPr bwMode="auto">
            <a:xfrm>
              <a:off x="1905000" y="2895600"/>
              <a:ext cx="1828800" cy="12192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Verification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Calibri" pitchFamily="34" charset="0"/>
                </a:rPr>
                <a:t>Condition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Generator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38" name="Rounded Rectangle 437"/>
            <p:cNvSpPr/>
            <p:nvPr/>
          </p:nvSpPr>
          <p:spPr bwMode="auto">
            <a:xfrm>
              <a:off x="5410200" y="2933700"/>
              <a:ext cx="1676400" cy="114300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Logic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Calibri" pitchFamily="34" charset="0"/>
                </a:rPr>
                <a:t>Solver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439" name="Straight Arrow Connector 438"/>
            <p:cNvCxnSpPr>
              <a:stCxn id="437" idx="3"/>
              <a:endCxn id="438" idx="1"/>
            </p:cNvCxnSpPr>
            <p:nvPr/>
          </p:nvCxnSpPr>
          <p:spPr bwMode="auto">
            <a:xfrm>
              <a:off x="3733800" y="3505200"/>
              <a:ext cx="1676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0" name="Straight Arrow Connector 439"/>
            <p:cNvCxnSpPr/>
            <p:nvPr/>
          </p:nvCxnSpPr>
          <p:spPr bwMode="auto">
            <a:xfrm>
              <a:off x="914400" y="35052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1" name="Straight Arrow Connector 440"/>
            <p:cNvCxnSpPr>
              <a:stCxn id="438" idx="3"/>
            </p:cNvCxnSpPr>
            <p:nvPr/>
          </p:nvCxnSpPr>
          <p:spPr bwMode="auto">
            <a:xfrm flipV="1">
              <a:off x="7086600" y="3048000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2" name="Straight Arrow Connector 441"/>
            <p:cNvCxnSpPr/>
            <p:nvPr/>
          </p:nvCxnSpPr>
          <p:spPr bwMode="auto">
            <a:xfrm>
              <a:off x="7086600" y="3505200"/>
              <a:ext cx="6096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3" name="TextBox 442"/>
            <p:cNvSpPr txBox="1"/>
            <p:nvPr/>
          </p:nvSpPr>
          <p:spPr>
            <a:xfrm>
              <a:off x="121391" y="3200400"/>
              <a:ext cx="10723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C/C++</a:t>
              </a:r>
            </a:p>
            <a:p>
              <a:pPr algn="ctr"/>
              <a:r>
                <a:rPr lang="en-US" sz="2800" dirty="0" smtClean="0"/>
                <a:t>Code</a:t>
              </a:r>
              <a:endParaRPr lang="en-US" sz="2800" dirty="0"/>
            </a:p>
          </p:txBody>
        </p:sp>
        <p:cxnSp>
          <p:nvCxnSpPr>
            <p:cNvPr id="444" name="Straight Arrow Connector 443"/>
            <p:cNvCxnSpPr>
              <a:endCxn id="437" idx="0"/>
            </p:cNvCxnSpPr>
            <p:nvPr/>
          </p:nvCxnSpPr>
          <p:spPr bwMode="auto">
            <a:xfrm>
              <a:off x="2819400" y="2286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5" name="TextBox 444"/>
            <p:cNvSpPr txBox="1"/>
            <p:nvPr/>
          </p:nvSpPr>
          <p:spPr>
            <a:xfrm>
              <a:off x="1617350" y="1676400"/>
              <a:ext cx="25233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/>
                <a:t>P</a:t>
              </a:r>
            </a:p>
            <a:p>
              <a:pPr algn="ctr"/>
              <a:r>
                <a:rPr lang="en-US" sz="2800" dirty="0" smtClean="0"/>
                <a:t>Safety Property</a:t>
              </a:r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3424549" y="3124200"/>
              <a:ext cx="22971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b="1" i="1" dirty="0" smtClean="0"/>
                <a:t>Φ</a:t>
              </a:r>
              <a:endParaRPr lang="en-US" sz="2800" b="1" i="1" dirty="0" smtClean="0"/>
            </a:p>
            <a:p>
              <a:pPr algn="ctr"/>
              <a:r>
                <a:rPr lang="en-US" sz="2800" dirty="0" smtClean="0"/>
                <a:t>Logic Formula</a:t>
              </a: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7786713" y="2819400"/>
              <a:ext cx="723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SAT</a:t>
              </a:r>
              <a:endParaRPr lang="en-US" sz="2800" dirty="0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7620000" y="3821668"/>
              <a:ext cx="1205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UNSAT</a:t>
              </a:r>
              <a:endParaRPr lang="en-US" sz="28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2250400" y="8229600"/>
            <a:ext cx="9127179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dReal</a:t>
            </a:r>
            <a:r>
              <a:rPr lang="en-US" sz="2800" dirty="0" smtClean="0"/>
              <a:t>: SMT Solver for Nonlinear Theories of the Reals</a:t>
            </a:r>
          </a:p>
          <a:p>
            <a:r>
              <a:rPr lang="en-US" sz="2800" dirty="0" err="1" smtClean="0"/>
              <a:t>dReach</a:t>
            </a:r>
            <a:r>
              <a:rPr lang="en-US" sz="2800" dirty="0" smtClean="0"/>
              <a:t>: Reachability Analysis for Nonlinear Hybrid Systems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301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 Rajkumar</dc:creator>
  <cp:lastModifiedBy>Raj Rajkumar</cp:lastModifiedBy>
  <cp:revision>63</cp:revision>
  <dcterms:created xsi:type="dcterms:W3CDTF">2006-08-16T00:00:00Z</dcterms:created>
  <dcterms:modified xsi:type="dcterms:W3CDTF">2013-10-15T06:00:58Z</dcterms:modified>
</cp:coreProperties>
</file>