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6576000" cy="29260800"/>
  <p:notesSz cx="6858000" cy="9144000"/>
  <p:defaultTextStyle>
    <a:defPPr>
      <a:defRPr lang="en-US"/>
    </a:defPPr>
    <a:lvl1pPr marL="0" algn="l" defTabSz="1881012" rtl="0" eaLnBrk="1" latinLnBrk="0" hangingPunct="1">
      <a:defRPr sz="7400" kern="1200">
        <a:solidFill>
          <a:schemeClr val="tx1"/>
        </a:solidFill>
        <a:latin typeface="+mn-lt"/>
        <a:ea typeface="+mn-ea"/>
        <a:cs typeface="+mn-cs"/>
      </a:defRPr>
    </a:lvl1pPr>
    <a:lvl2pPr marL="1881012" algn="l" defTabSz="1881012" rtl="0" eaLnBrk="1" latinLnBrk="0" hangingPunct="1">
      <a:defRPr sz="7400" kern="1200">
        <a:solidFill>
          <a:schemeClr val="tx1"/>
        </a:solidFill>
        <a:latin typeface="+mn-lt"/>
        <a:ea typeface="+mn-ea"/>
        <a:cs typeface="+mn-cs"/>
      </a:defRPr>
    </a:lvl2pPr>
    <a:lvl3pPr marL="3762024" algn="l" defTabSz="1881012" rtl="0" eaLnBrk="1" latinLnBrk="0" hangingPunct="1">
      <a:defRPr sz="7400" kern="1200">
        <a:solidFill>
          <a:schemeClr val="tx1"/>
        </a:solidFill>
        <a:latin typeface="+mn-lt"/>
        <a:ea typeface="+mn-ea"/>
        <a:cs typeface="+mn-cs"/>
      </a:defRPr>
    </a:lvl3pPr>
    <a:lvl4pPr marL="5643037" algn="l" defTabSz="1881012" rtl="0" eaLnBrk="1" latinLnBrk="0" hangingPunct="1">
      <a:defRPr sz="7400" kern="1200">
        <a:solidFill>
          <a:schemeClr val="tx1"/>
        </a:solidFill>
        <a:latin typeface="+mn-lt"/>
        <a:ea typeface="+mn-ea"/>
        <a:cs typeface="+mn-cs"/>
      </a:defRPr>
    </a:lvl4pPr>
    <a:lvl5pPr marL="7524049" algn="l" defTabSz="1881012" rtl="0" eaLnBrk="1" latinLnBrk="0" hangingPunct="1">
      <a:defRPr sz="7400" kern="1200">
        <a:solidFill>
          <a:schemeClr val="tx1"/>
        </a:solidFill>
        <a:latin typeface="+mn-lt"/>
        <a:ea typeface="+mn-ea"/>
        <a:cs typeface="+mn-cs"/>
      </a:defRPr>
    </a:lvl5pPr>
    <a:lvl6pPr marL="9405061" algn="l" defTabSz="1881012" rtl="0" eaLnBrk="1" latinLnBrk="0" hangingPunct="1">
      <a:defRPr sz="7400" kern="1200">
        <a:solidFill>
          <a:schemeClr val="tx1"/>
        </a:solidFill>
        <a:latin typeface="+mn-lt"/>
        <a:ea typeface="+mn-ea"/>
        <a:cs typeface="+mn-cs"/>
      </a:defRPr>
    </a:lvl6pPr>
    <a:lvl7pPr marL="11286073" algn="l" defTabSz="1881012" rtl="0" eaLnBrk="1" latinLnBrk="0" hangingPunct="1">
      <a:defRPr sz="7400" kern="1200">
        <a:solidFill>
          <a:schemeClr val="tx1"/>
        </a:solidFill>
        <a:latin typeface="+mn-lt"/>
        <a:ea typeface="+mn-ea"/>
        <a:cs typeface="+mn-cs"/>
      </a:defRPr>
    </a:lvl7pPr>
    <a:lvl8pPr marL="13167086" algn="l" defTabSz="1881012" rtl="0" eaLnBrk="1" latinLnBrk="0" hangingPunct="1">
      <a:defRPr sz="7400" kern="1200">
        <a:solidFill>
          <a:schemeClr val="tx1"/>
        </a:solidFill>
        <a:latin typeface="+mn-lt"/>
        <a:ea typeface="+mn-ea"/>
        <a:cs typeface="+mn-cs"/>
      </a:defRPr>
    </a:lvl8pPr>
    <a:lvl9pPr marL="15048098" algn="l" defTabSz="1881012" rtl="0" eaLnBrk="1" latinLnBrk="0" hangingPunct="1">
      <a:defRPr sz="7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A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2488" autoAdjust="0"/>
  </p:normalViewPr>
  <p:slideViewPr>
    <p:cSldViewPr snapToGrid="0" snapToObjects="1" showGuides="1">
      <p:cViewPr>
        <p:scale>
          <a:sx n="100" d="100"/>
          <a:sy n="100" d="100"/>
        </p:scale>
        <p:origin x="4704" y="9856"/>
      </p:cViewPr>
      <p:guideLst>
        <p:guide orient="horz" pos="9216"/>
        <p:guide pos="1152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473D9A-D6B3-A847-B295-9474FE16F097}" type="datetimeFigureOut">
              <a:rPr lang="en-US" smtClean="0"/>
              <a:t>10/1/13</a:t>
            </a:fld>
            <a:endParaRPr lang="en-US"/>
          </a:p>
        </p:txBody>
      </p:sp>
      <p:sp>
        <p:nvSpPr>
          <p:cNvPr id="4" name="Slide Image Placeholder 3"/>
          <p:cNvSpPr>
            <a:spLocks noGrp="1" noRot="1" noChangeAspect="1"/>
          </p:cNvSpPr>
          <p:nvPr>
            <p:ph type="sldImg" idx="2"/>
          </p:nvPr>
        </p:nvSpPr>
        <p:spPr>
          <a:xfrm>
            <a:off x="1285875" y="685800"/>
            <a:ext cx="42862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1B5B3B-B941-384C-B40B-769829EACDC3}" type="slidenum">
              <a:rPr lang="en-US" smtClean="0"/>
              <a:t>‹#›</a:t>
            </a:fld>
            <a:endParaRPr lang="en-US"/>
          </a:p>
        </p:txBody>
      </p:sp>
    </p:spTree>
    <p:extLst>
      <p:ext uri="{BB962C8B-B14F-4D97-AF65-F5344CB8AC3E}">
        <p14:creationId xmlns:p14="http://schemas.microsoft.com/office/powerpoint/2010/main" val="24714202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1B5B3B-B941-384C-B40B-769829EACDC3}" type="slidenum">
              <a:rPr lang="en-US" smtClean="0"/>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9089816"/>
            <a:ext cx="31089600" cy="6272107"/>
          </a:xfrm>
        </p:spPr>
        <p:txBody>
          <a:bodyPr/>
          <a:lstStyle/>
          <a:p>
            <a:r>
              <a:rPr lang="en-US" smtClean="0"/>
              <a:t>Click to edit Master title style</a:t>
            </a:r>
            <a:endParaRPr lang="en-US"/>
          </a:p>
        </p:txBody>
      </p:sp>
      <p:sp>
        <p:nvSpPr>
          <p:cNvPr id="3" name="Subtitle 2"/>
          <p:cNvSpPr>
            <a:spLocks noGrp="1"/>
          </p:cNvSpPr>
          <p:nvPr>
            <p:ph type="subTitle" idx="1"/>
          </p:nvPr>
        </p:nvSpPr>
        <p:spPr>
          <a:xfrm>
            <a:off x="5486400" y="16581120"/>
            <a:ext cx="25603200" cy="7477760"/>
          </a:xfrm>
        </p:spPr>
        <p:txBody>
          <a:bodyPr/>
          <a:lstStyle>
            <a:lvl1pPr marL="0" indent="0" algn="ctr">
              <a:buNone/>
              <a:defRPr>
                <a:solidFill>
                  <a:schemeClr val="tx1">
                    <a:tint val="75000"/>
                  </a:schemeClr>
                </a:solidFill>
              </a:defRPr>
            </a:lvl1pPr>
            <a:lvl2pPr marL="1881012" indent="0" algn="ctr">
              <a:buNone/>
              <a:defRPr>
                <a:solidFill>
                  <a:schemeClr val="tx1">
                    <a:tint val="75000"/>
                  </a:schemeClr>
                </a:solidFill>
              </a:defRPr>
            </a:lvl2pPr>
            <a:lvl3pPr marL="3762024" indent="0" algn="ctr">
              <a:buNone/>
              <a:defRPr>
                <a:solidFill>
                  <a:schemeClr val="tx1">
                    <a:tint val="75000"/>
                  </a:schemeClr>
                </a:solidFill>
              </a:defRPr>
            </a:lvl3pPr>
            <a:lvl4pPr marL="5643037" indent="0" algn="ctr">
              <a:buNone/>
              <a:defRPr>
                <a:solidFill>
                  <a:schemeClr val="tx1">
                    <a:tint val="75000"/>
                  </a:schemeClr>
                </a:solidFill>
              </a:defRPr>
            </a:lvl4pPr>
            <a:lvl5pPr marL="7524049" indent="0" algn="ctr">
              <a:buNone/>
              <a:defRPr>
                <a:solidFill>
                  <a:schemeClr val="tx1">
                    <a:tint val="75000"/>
                  </a:schemeClr>
                </a:solidFill>
              </a:defRPr>
            </a:lvl5pPr>
            <a:lvl6pPr marL="9405061" indent="0" algn="ctr">
              <a:buNone/>
              <a:defRPr>
                <a:solidFill>
                  <a:schemeClr val="tx1">
                    <a:tint val="75000"/>
                  </a:schemeClr>
                </a:solidFill>
              </a:defRPr>
            </a:lvl6pPr>
            <a:lvl7pPr marL="11286073" indent="0" algn="ctr">
              <a:buNone/>
              <a:defRPr>
                <a:solidFill>
                  <a:schemeClr val="tx1">
                    <a:tint val="75000"/>
                  </a:schemeClr>
                </a:solidFill>
              </a:defRPr>
            </a:lvl7pPr>
            <a:lvl8pPr marL="13167086" indent="0" algn="ctr">
              <a:buNone/>
              <a:defRPr>
                <a:solidFill>
                  <a:schemeClr val="tx1">
                    <a:tint val="75000"/>
                  </a:schemeClr>
                </a:solidFill>
              </a:defRPr>
            </a:lvl8pPr>
            <a:lvl9pPr marL="150480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CA10CE-6030-F24B-854F-EDC11527646E}" type="datetimeFigureOut">
              <a:rPr lang="en-US" smtClean="0"/>
              <a:pPr/>
              <a:t>10/1/13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CA10CE-6030-F24B-854F-EDC11527646E}" type="datetimeFigureOut">
              <a:rPr lang="en-US" smtClean="0"/>
              <a:pPr/>
              <a:t>10/1/13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0" y="4998722"/>
            <a:ext cx="32918400" cy="1065242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0" y="4998722"/>
            <a:ext cx="98145600" cy="1065242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CA10CE-6030-F24B-854F-EDC11527646E}" type="datetimeFigureOut">
              <a:rPr lang="en-US" smtClean="0"/>
              <a:pPr/>
              <a:t>10/1/13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CA10CE-6030-F24B-854F-EDC11527646E}" type="datetimeFigureOut">
              <a:rPr lang="en-US" smtClean="0"/>
              <a:pPr/>
              <a:t>10/1/13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8802775"/>
            <a:ext cx="31089600" cy="5811520"/>
          </a:xfrm>
        </p:spPr>
        <p:txBody>
          <a:bodyPr anchor="t"/>
          <a:lstStyle>
            <a:lvl1pPr algn="l">
              <a:defRPr sz="16500" b="1" cap="all"/>
            </a:lvl1pPr>
          </a:lstStyle>
          <a:p>
            <a:r>
              <a:rPr lang="en-US" smtClean="0"/>
              <a:t>Click to edit Master title style</a:t>
            </a:r>
            <a:endParaRPr lang="en-US"/>
          </a:p>
        </p:txBody>
      </p:sp>
      <p:sp>
        <p:nvSpPr>
          <p:cNvPr id="3" name="Text Placeholder 2"/>
          <p:cNvSpPr>
            <a:spLocks noGrp="1"/>
          </p:cNvSpPr>
          <p:nvPr>
            <p:ph type="body" idx="1"/>
          </p:nvPr>
        </p:nvSpPr>
        <p:spPr>
          <a:xfrm>
            <a:off x="2889252" y="12401978"/>
            <a:ext cx="31089600" cy="6400798"/>
          </a:xfrm>
        </p:spPr>
        <p:txBody>
          <a:bodyPr anchor="b"/>
          <a:lstStyle>
            <a:lvl1pPr marL="0" indent="0">
              <a:buNone/>
              <a:defRPr sz="8200">
                <a:solidFill>
                  <a:schemeClr val="tx1">
                    <a:tint val="75000"/>
                  </a:schemeClr>
                </a:solidFill>
              </a:defRPr>
            </a:lvl1pPr>
            <a:lvl2pPr marL="1881012" indent="0">
              <a:buNone/>
              <a:defRPr sz="7400">
                <a:solidFill>
                  <a:schemeClr val="tx1">
                    <a:tint val="75000"/>
                  </a:schemeClr>
                </a:solidFill>
              </a:defRPr>
            </a:lvl2pPr>
            <a:lvl3pPr marL="3762024" indent="0">
              <a:buNone/>
              <a:defRPr sz="6600">
                <a:solidFill>
                  <a:schemeClr val="tx1">
                    <a:tint val="75000"/>
                  </a:schemeClr>
                </a:solidFill>
              </a:defRPr>
            </a:lvl3pPr>
            <a:lvl4pPr marL="5643037" indent="0">
              <a:buNone/>
              <a:defRPr sz="5800">
                <a:solidFill>
                  <a:schemeClr val="tx1">
                    <a:tint val="75000"/>
                  </a:schemeClr>
                </a:solidFill>
              </a:defRPr>
            </a:lvl4pPr>
            <a:lvl5pPr marL="7524049" indent="0">
              <a:buNone/>
              <a:defRPr sz="5800">
                <a:solidFill>
                  <a:schemeClr val="tx1">
                    <a:tint val="75000"/>
                  </a:schemeClr>
                </a:solidFill>
              </a:defRPr>
            </a:lvl5pPr>
            <a:lvl6pPr marL="9405061" indent="0">
              <a:buNone/>
              <a:defRPr sz="5800">
                <a:solidFill>
                  <a:schemeClr val="tx1">
                    <a:tint val="75000"/>
                  </a:schemeClr>
                </a:solidFill>
              </a:defRPr>
            </a:lvl6pPr>
            <a:lvl7pPr marL="11286073" indent="0">
              <a:buNone/>
              <a:defRPr sz="5800">
                <a:solidFill>
                  <a:schemeClr val="tx1">
                    <a:tint val="75000"/>
                  </a:schemeClr>
                </a:solidFill>
              </a:defRPr>
            </a:lvl7pPr>
            <a:lvl8pPr marL="13167086" indent="0">
              <a:buNone/>
              <a:defRPr sz="5800">
                <a:solidFill>
                  <a:schemeClr val="tx1">
                    <a:tint val="75000"/>
                  </a:schemeClr>
                </a:solidFill>
              </a:defRPr>
            </a:lvl8pPr>
            <a:lvl9pPr marL="15048098" indent="0">
              <a:buNone/>
              <a:defRPr sz="5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CA10CE-6030-F24B-854F-EDC11527646E}" type="datetimeFigureOut">
              <a:rPr lang="en-US" smtClean="0"/>
              <a:pPr/>
              <a:t>10/1/13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0" y="29132110"/>
            <a:ext cx="65532000" cy="82390827"/>
          </a:xfrm>
        </p:spPr>
        <p:txBody>
          <a:bodyPr/>
          <a:lstStyle>
            <a:lvl1pPr>
              <a:defRPr sz="11500"/>
            </a:lvl1pPr>
            <a:lvl2pPr>
              <a:defRPr sz="9900"/>
            </a:lvl2pPr>
            <a:lvl3pPr>
              <a:defRPr sz="8200"/>
            </a:lvl3pPr>
            <a:lvl4pPr>
              <a:defRPr sz="7400"/>
            </a:lvl4pPr>
            <a:lvl5pPr>
              <a:defRPr sz="7400"/>
            </a:lvl5pPr>
            <a:lvl6pPr>
              <a:defRPr sz="7400"/>
            </a:lvl6pPr>
            <a:lvl7pPr>
              <a:defRPr sz="7400"/>
            </a:lvl7pPr>
            <a:lvl8pPr>
              <a:defRPr sz="7400"/>
            </a:lvl8pPr>
            <a:lvl9pPr>
              <a:defRPr sz="7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456800" y="29132110"/>
            <a:ext cx="65532000" cy="82390827"/>
          </a:xfrm>
        </p:spPr>
        <p:txBody>
          <a:bodyPr/>
          <a:lstStyle>
            <a:lvl1pPr>
              <a:defRPr sz="11500"/>
            </a:lvl1pPr>
            <a:lvl2pPr>
              <a:defRPr sz="9900"/>
            </a:lvl2pPr>
            <a:lvl3pPr>
              <a:defRPr sz="8200"/>
            </a:lvl3pPr>
            <a:lvl4pPr>
              <a:defRPr sz="7400"/>
            </a:lvl4pPr>
            <a:lvl5pPr>
              <a:defRPr sz="7400"/>
            </a:lvl5pPr>
            <a:lvl6pPr>
              <a:defRPr sz="7400"/>
            </a:lvl6pPr>
            <a:lvl7pPr>
              <a:defRPr sz="7400"/>
            </a:lvl7pPr>
            <a:lvl8pPr>
              <a:defRPr sz="7400"/>
            </a:lvl8pPr>
            <a:lvl9pPr>
              <a:defRPr sz="7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CA10CE-6030-F24B-854F-EDC11527646E}" type="datetimeFigureOut">
              <a:rPr lang="en-US" smtClean="0"/>
              <a:pPr/>
              <a:t>10/1/13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171789"/>
            <a:ext cx="32918400" cy="48768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8800" y="6549817"/>
            <a:ext cx="16160752" cy="2729651"/>
          </a:xfrm>
        </p:spPr>
        <p:txBody>
          <a:bodyPr anchor="b"/>
          <a:lstStyle>
            <a:lvl1pPr marL="0" indent="0">
              <a:buNone/>
              <a:defRPr sz="9900" b="1"/>
            </a:lvl1pPr>
            <a:lvl2pPr marL="1881012" indent="0">
              <a:buNone/>
              <a:defRPr sz="8200" b="1"/>
            </a:lvl2pPr>
            <a:lvl3pPr marL="3762024" indent="0">
              <a:buNone/>
              <a:defRPr sz="7400" b="1"/>
            </a:lvl3pPr>
            <a:lvl4pPr marL="5643037" indent="0">
              <a:buNone/>
              <a:defRPr sz="6600" b="1"/>
            </a:lvl4pPr>
            <a:lvl5pPr marL="7524049" indent="0">
              <a:buNone/>
              <a:defRPr sz="6600" b="1"/>
            </a:lvl5pPr>
            <a:lvl6pPr marL="9405061" indent="0">
              <a:buNone/>
              <a:defRPr sz="6600" b="1"/>
            </a:lvl6pPr>
            <a:lvl7pPr marL="11286073" indent="0">
              <a:buNone/>
              <a:defRPr sz="6600" b="1"/>
            </a:lvl7pPr>
            <a:lvl8pPr marL="13167086" indent="0">
              <a:buNone/>
              <a:defRPr sz="6600" b="1"/>
            </a:lvl8pPr>
            <a:lvl9pPr marL="15048098" indent="0">
              <a:buNone/>
              <a:defRPr sz="6600" b="1"/>
            </a:lvl9pPr>
          </a:lstStyle>
          <a:p>
            <a:pPr lvl="0"/>
            <a:r>
              <a:rPr lang="en-US" smtClean="0"/>
              <a:t>Click to edit Master text styles</a:t>
            </a:r>
          </a:p>
        </p:txBody>
      </p:sp>
      <p:sp>
        <p:nvSpPr>
          <p:cNvPr id="4" name="Content Placeholder 3"/>
          <p:cNvSpPr>
            <a:spLocks noGrp="1"/>
          </p:cNvSpPr>
          <p:nvPr>
            <p:ph sz="half" idx="2"/>
          </p:nvPr>
        </p:nvSpPr>
        <p:spPr>
          <a:xfrm>
            <a:off x="1828800" y="9279468"/>
            <a:ext cx="16160752" cy="16858829"/>
          </a:xfrm>
        </p:spPr>
        <p:txBody>
          <a:bodyPr/>
          <a:lstStyle>
            <a:lvl1pPr>
              <a:defRPr sz="9900"/>
            </a:lvl1pPr>
            <a:lvl2pPr>
              <a:defRPr sz="8200"/>
            </a:lvl2pPr>
            <a:lvl3pPr>
              <a:defRPr sz="7400"/>
            </a:lvl3pPr>
            <a:lvl4pPr>
              <a:defRPr sz="6600"/>
            </a:lvl4pPr>
            <a:lvl5pPr>
              <a:defRPr sz="6600"/>
            </a:lvl5pPr>
            <a:lvl6pPr>
              <a:defRPr sz="6600"/>
            </a:lvl6pPr>
            <a:lvl7pPr>
              <a:defRPr sz="6600"/>
            </a:lvl7pPr>
            <a:lvl8pPr>
              <a:defRPr sz="6600"/>
            </a:lvl8pPr>
            <a:lvl9pPr>
              <a:defRPr sz="6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0102" y="6549817"/>
            <a:ext cx="16167100" cy="2729651"/>
          </a:xfrm>
        </p:spPr>
        <p:txBody>
          <a:bodyPr anchor="b"/>
          <a:lstStyle>
            <a:lvl1pPr marL="0" indent="0">
              <a:buNone/>
              <a:defRPr sz="9900" b="1"/>
            </a:lvl1pPr>
            <a:lvl2pPr marL="1881012" indent="0">
              <a:buNone/>
              <a:defRPr sz="8200" b="1"/>
            </a:lvl2pPr>
            <a:lvl3pPr marL="3762024" indent="0">
              <a:buNone/>
              <a:defRPr sz="7400" b="1"/>
            </a:lvl3pPr>
            <a:lvl4pPr marL="5643037" indent="0">
              <a:buNone/>
              <a:defRPr sz="6600" b="1"/>
            </a:lvl4pPr>
            <a:lvl5pPr marL="7524049" indent="0">
              <a:buNone/>
              <a:defRPr sz="6600" b="1"/>
            </a:lvl5pPr>
            <a:lvl6pPr marL="9405061" indent="0">
              <a:buNone/>
              <a:defRPr sz="6600" b="1"/>
            </a:lvl6pPr>
            <a:lvl7pPr marL="11286073" indent="0">
              <a:buNone/>
              <a:defRPr sz="6600" b="1"/>
            </a:lvl7pPr>
            <a:lvl8pPr marL="13167086" indent="0">
              <a:buNone/>
              <a:defRPr sz="6600" b="1"/>
            </a:lvl8pPr>
            <a:lvl9pPr marL="15048098" indent="0">
              <a:buNone/>
              <a:defRPr sz="6600" b="1"/>
            </a:lvl9pPr>
          </a:lstStyle>
          <a:p>
            <a:pPr lvl="0"/>
            <a:r>
              <a:rPr lang="en-US" smtClean="0"/>
              <a:t>Click to edit Master text styles</a:t>
            </a:r>
          </a:p>
        </p:txBody>
      </p:sp>
      <p:sp>
        <p:nvSpPr>
          <p:cNvPr id="6" name="Content Placeholder 5"/>
          <p:cNvSpPr>
            <a:spLocks noGrp="1"/>
          </p:cNvSpPr>
          <p:nvPr>
            <p:ph sz="quarter" idx="4"/>
          </p:nvPr>
        </p:nvSpPr>
        <p:spPr>
          <a:xfrm>
            <a:off x="18580102" y="9279468"/>
            <a:ext cx="16167100" cy="16858829"/>
          </a:xfrm>
        </p:spPr>
        <p:txBody>
          <a:bodyPr/>
          <a:lstStyle>
            <a:lvl1pPr>
              <a:defRPr sz="9900"/>
            </a:lvl1pPr>
            <a:lvl2pPr>
              <a:defRPr sz="8200"/>
            </a:lvl2pPr>
            <a:lvl3pPr>
              <a:defRPr sz="7400"/>
            </a:lvl3pPr>
            <a:lvl4pPr>
              <a:defRPr sz="6600"/>
            </a:lvl4pPr>
            <a:lvl5pPr>
              <a:defRPr sz="6600"/>
            </a:lvl5pPr>
            <a:lvl6pPr>
              <a:defRPr sz="6600"/>
            </a:lvl6pPr>
            <a:lvl7pPr>
              <a:defRPr sz="6600"/>
            </a:lvl7pPr>
            <a:lvl8pPr>
              <a:defRPr sz="6600"/>
            </a:lvl8pPr>
            <a:lvl9pPr>
              <a:defRPr sz="6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CA10CE-6030-F24B-854F-EDC11527646E}" type="datetimeFigureOut">
              <a:rPr lang="en-US" smtClean="0"/>
              <a:pPr/>
              <a:t>10/1/13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CA10CE-6030-F24B-854F-EDC11527646E}" type="datetimeFigureOut">
              <a:rPr lang="en-US" smtClean="0"/>
              <a:pPr/>
              <a:t>10/1/13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CA10CE-6030-F24B-854F-EDC11527646E}" type="datetimeFigureOut">
              <a:rPr lang="en-US" smtClean="0"/>
              <a:pPr/>
              <a:t>10/1/13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2" y="1165013"/>
            <a:ext cx="12033252" cy="4958080"/>
          </a:xfrm>
        </p:spPr>
        <p:txBody>
          <a:bodyPr anchor="b"/>
          <a:lstStyle>
            <a:lvl1pPr algn="l">
              <a:defRPr sz="8200" b="1"/>
            </a:lvl1pPr>
          </a:lstStyle>
          <a:p>
            <a:r>
              <a:rPr lang="en-US" smtClean="0"/>
              <a:t>Click to edit Master title style</a:t>
            </a:r>
            <a:endParaRPr lang="en-US"/>
          </a:p>
        </p:txBody>
      </p:sp>
      <p:sp>
        <p:nvSpPr>
          <p:cNvPr id="3" name="Content Placeholder 2"/>
          <p:cNvSpPr>
            <a:spLocks noGrp="1"/>
          </p:cNvSpPr>
          <p:nvPr>
            <p:ph idx="1"/>
          </p:nvPr>
        </p:nvSpPr>
        <p:spPr>
          <a:xfrm>
            <a:off x="14300200" y="1165016"/>
            <a:ext cx="20447000" cy="24973282"/>
          </a:xfrm>
        </p:spPr>
        <p:txBody>
          <a:bodyPr/>
          <a:lstStyle>
            <a:lvl1pPr>
              <a:defRPr sz="13200"/>
            </a:lvl1pPr>
            <a:lvl2pPr>
              <a:defRPr sz="11500"/>
            </a:lvl2pPr>
            <a:lvl3pPr>
              <a:defRPr sz="99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28802" y="6123096"/>
            <a:ext cx="12033252" cy="20015202"/>
          </a:xfrm>
        </p:spPr>
        <p:txBody>
          <a:bodyPr/>
          <a:lstStyle>
            <a:lvl1pPr marL="0" indent="0">
              <a:buNone/>
              <a:defRPr sz="5800"/>
            </a:lvl1pPr>
            <a:lvl2pPr marL="1881012" indent="0">
              <a:buNone/>
              <a:defRPr sz="4900"/>
            </a:lvl2pPr>
            <a:lvl3pPr marL="3762024" indent="0">
              <a:buNone/>
              <a:defRPr sz="4100"/>
            </a:lvl3pPr>
            <a:lvl4pPr marL="5643037" indent="0">
              <a:buNone/>
              <a:defRPr sz="3700"/>
            </a:lvl4pPr>
            <a:lvl5pPr marL="7524049" indent="0">
              <a:buNone/>
              <a:defRPr sz="3700"/>
            </a:lvl5pPr>
            <a:lvl6pPr marL="9405061" indent="0">
              <a:buNone/>
              <a:defRPr sz="3700"/>
            </a:lvl6pPr>
            <a:lvl7pPr marL="11286073" indent="0">
              <a:buNone/>
              <a:defRPr sz="3700"/>
            </a:lvl7pPr>
            <a:lvl8pPr marL="13167086" indent="0">
              <a:buNone/>
              <a:defRPr sz="3700"/>
            </a:lvl8pPr>
            <a:lvl9pPr marL="15048098" indent="0">
              <a:buNone/>
              <a:defRPr sz="3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CA10CE-6030-F24B-854F-EDC11527646E}" type="datetimeFigureOut">
              <a:rPr lang="en-US" smtClean="0"/>
              <a:pPr/>
              <a:t>10/1/13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20482561"/>
            <a:ext cx="21945600" cy="2418082"/>
          </a:xfrm>
        </p:spPr>
        <p:txBody>
          <a:bodyPr anchor="b"/>
          <a:lstStyle>
            <a:lvl1pPr algn="l">
              <a:defRPr sz="8200" b="1"/>
            </a:lvl1pPr>
          </a:lstStyle>
          <a:p>
            <a:r>
              <a:rPr lang="en-US" smtClean="0"/>
              <a:t>Click to edit Master title style</a:t>
            </a:r>
            <a:endParaRPr lang="en-US"/>
          </a:p>
        </p:txBody>
      </p:sp>
      <p:sp>
        <p:nvSpPr>
          <p:cNvPr id="3" name="Picture Placeholder 2"/>
          <p:cNvSpPr>
            <a:spLocks noGrp="1"/>
          </p:cNvSpPr>
          <p:nvPr>
            <p:ph type="pic" idx="1"/>
          </p:nvPr>
        </p:nvSpPr>
        <p:spPr>
          <a:xfrm>
            <a:off x="7169152" y="2614507"/>
            <a:ext cx="21945600" cy="17556480"/>
          </a:xfrm>
        </p:spPr>
        <p:txBody>
          <a:bodyPr/>
          <a:lstStyle>
            <a:lvl1pPr marL="0" indent="0">
              <a:buNone/>
              <a:defRPr sz="13200"/>
            </a:lvl1pPr>
            <a:lvl2pPr marL="1881012" indent="0">
              <a:buNone/>
              <a:defRPr sz="11500"/>
            </a:lvl2pPr>
            <a:lvl3pPr marL="3762024" indent="0">
              <a:buNone/>
              <a:defRPr sz="9900"/>
            </a:lvl3pPr>
            <a:lvl4pPr marL="5643037" indent="0">
              <a:buNone/>
              <a:defRPr sz="8200"/>
            </a:lvl4pPr>
            <a:lvl5pPr marL="7524049" indent="0">
              <a:buNone/>
              <a:defRPr sz="8200"/>
            </a:lvl5pPr>
            <a:lvl6pPr marL="9405061" indent="0">
              <a:buNone/>
              <a:defRPr sz="8200"/>
            </a:lvl6pPr>
            <a:lvl7pPr marL="11286073" indent="0">
              <a:buNone/>
              <a:defRPr sz="8200"/>
            </a:lvl7pPr>
            <a:lvl8pPr marL="13167086" indent="0">
              <a:buNone/>
              <a:defRPr sz="8200"/>
            </a:lvl8pPr>
            <a:lvl9pPr marL="15048098" indent="0">
              <a:buNone/>
              <a:defRPr sz="8200"/>
            </a:lvl9pPr>
          </a:lstStyle>
          <a:p>
            <a:endParaRPr lang="en-US"/>
          </a:p>
        </p:txBody>
      </p:sp>
      <p:sp>
        <p:nvSpPr>
          <p:cNvPr id="4" name="Text Placeholder 3"/>
          <p:cNvSpPr>
            <a:spLocks noGrp="1"/>
          </p:cNvSpPr>
          <p:nvPr>
            <p:ph type="body" sz="half" idx="2"/>
          </p:nvPr>
        </p:nvSpPr>
        <p:spPr>
          <a:xfrm>
            <a:off x="7169152" y="22900643"/>
            <a:ext cx="21945600" cy="3434078"/>
          </a:xfrm>
        </p:spPr>
        <p:txBody>
          <a:bodyPr/>
          <a:lstStyle>
            <a:lvl1pPr marL="0" indent="0">
              <a:buNone/>
              <a:defRPr sz="5800"/>
            </a:lvl1pPr>
            <a:lvl2pPr marL="1881012" indent="0">
              <a:buNone/>
              <a:defRPr sz="4900"/>
            </a:lvl2pPr>
            <a:lvl3pPr marL="3762024" indent="0">
              <a:buNone/>
              <a:defRPr sz="4100"/>
            </a:lvl3pPr>
            <a:lvl4pPr marL="5643037" indent="0">
              <a:buNone/>
              <a:defRPr sz="3700"/>
            </a:lvl4pPr>
            <a:lvl5pPr marL="7524049" indent="0">
              <a:buNone/>
              <a:defRPr sz="3700"/>
            </a:lvl5pPr>
            <a:lvl6pPr marL="9405061" indent="0">
              <a:buNone/>
              <a:defRPr sz="3700"/>
            </a:lvl6pPr>
            <a:lvl7pPr marL="11286073" indent="0">
              <a:buNone/>
              <a:defRPr sz="3700"/>
            </a:lvl7pPr>
            <a:lvl8pPr marL="13167086" indent="0">
              <a:buNone/>
              <a:defRPr sz="3700"/>
            </a:lvl8pPr>
            <a:lvl9pPr marL="15048098" indent="0">
              <a:buNone/>
              <a:defRPr sz="3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CA10CE-6030-F24B-854F-EDC11527646E}" type="datetimeFigureOut">
              <a:rPr lang="en-US" smtClean="0"/>
              <a:pPr/>
              <a:t>10/1/13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33781C-A1EC-E24C-B5D9-696AFB8498E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171789"/>
            <a:ext cx="32918400" cy="4876800"/>
          </a:xfrm>
          <a:prstGeom prst="rect">
            <a:avLst/>
          </a:prstGeom>
        </p:spPr>
        <p:txBody>
          <a:bodyPr vert="horz" lIns="376202" tIns="188101" rIns="376202" bIns="18810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828800" y="6827522"/>
            <a:ext cx="32918400" cy="19310775"/>
          </a:xfrm>
          <a:prstGeom prst="rect">
            <a:avLst/>
          </a:prstGeom>
        </p:spPr>
        <p:txBody>
          <a:bodyPr vert="horz" lIns="376202" tIns="188101" rIns="376202" bIns="1881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28800" y="27120430"/>
            <a:ext cx="8534400" cy="1557867"/>
          </a:xfrm>
          <a:prstGeom prst="rect">
            <a:avLst/>
          </a:prstGeom>
        </p:spPr>
        <p:txBody>
          <a:bodyPr vert="horz" lIns="376202" tIns="188101" rIns="376202" bIns="188101" rtlCol="0" anchor="ctr"/>
          <a:lstStyle>
            <a:lvl1pPr algn="l">
              <a:defRPr sz="4900">
                <a:solidFill>
                  <a:schemeClr val="tx1">
                    <a:tint val="75000"/>
                  </a:schemeClr>
                </a:solidFill>
              </a:defRPr>
            </a:lvl1pPr>
          </a:lstStyle>
          <a:p>
            <a:fld id="{ABCA10CE-6030-F24B-854F-EDC11527646E}" type="datetimeFigureOut">
              <a:rPr lang="en-US" smtClean="0"/>
              <a:pPr/>
              <a:t>10/1/13</a:t>
            </a:fld>
            <a:endParaRPr lang="en-US"/>
          </a:p>
        </p:txBody>
      </p:sp>
      <p:sp>
        <p:nvSpPr>
          <p:cNvPr id="5" name="Footer Placeholder 4"/>
          <p:cNvSpPr>
            <a:spLocks noGrp="1"/>
          </p:cNvSpPr>
          <p:nvPr>
            <p:ph type="ftr" sz="quarter" idx="3"/>
          </p:nvPr>
        </p:nvSpPr>
        <p:spPr>
          <a:xfrm>
            <a:off x="12496800" y="27120430"/>
            <a:ext cx="11582400" cy="1557867"/>
          </a:xfrm>
          <a:prstGeom prst="rect">
            <a:avLst/>
          </a:prstGeom>
        </p:spPr>
        <p:txBody>
          <a:bodyPr vert="horz" lIns="376202" tIns="188101" rIns="376202" bIns="188101" rtlCol="0" anchor="ctr"/>
          <a:lstStyle>
            <a:lvl1pPr algn="ctr">
              <a:defRPr sz="4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6212800" y="27120430"/>
            <a:ext cx="8534400" cy="1557867"/>
          </a:xfrm>
          <a:prstGeom prst="rect">
            <a:avLst/>
          </a:prstGeom>
        </p:spPr>
        <p:txBody>
          <a:bodyPr vert="horz" lIns="376202" tIns="188101" rIns="376202" bIns="188101" rtlCol="0" anchor="ctr"/>
          <a:lstStyle>
            <a:lvl1pPr algn="r">
              <a:defRPr sz="4900">
                <a:solidFill>
                  <a:schemeClr val="tx1">
                    <a:tint val="75000"/>
                  </a:schemeClr>
                </a:solidFill>
              </a:defRPr>
            </a:lvl1pPr>
          </a:lstStyle>
          <a:p>
            <a:fld id="{D233781C-A1EC-E24C-B5D9-696AFB8498E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881012" rtl="0" eaLnBrk="1" latinLnBrk="0" hangingPunct="1">
        <a:spcBef>
          <a:spcPct val="0"/>
        </a:spcBef>
        <a:buNone/>
        <a:defRPr sz="18100" kern="1200">
          <a:solidFill>
            <a:schemeClr val="tx1"/>
          </a:solidFill>
          <a:latin typeface="+mj-lt"/>
          <a:ea typeface="+mj-ea"/>
          <a:cs typeface="+mj-cs"/>
        </a:defRPr>
      </a:lvl1pPr>
    </p:titleStyle>
    <p:bodyStyle>
      <a:lvl1pPr marL="1410759" indent="-1410759" algn="l" defTabSz="1881012" rtl="0" eaLnBrk="1" latinLnBrk="0" hangingPunct="1">
        <a:spcBef>
          <a:spcPct val="20000"/>
        </a:spcBef>
        <a:buFont typeface="Arial"/>
        <a:buChar char="•"/>
        <a:defRPr sz="13200" kern="1200">
          <a:solidFill>
            <a:schemeClr val="tx1"/>
          </a:solidFill>
          <a:latin typeface="+mn-lt"/>
          <a:ea typeface="+mn-ea"/>
          <a:cs typeface="+mn-cs"/>
        </a:defRPr>
      </a:lvl1pPr>
      <a:lvl2pPr marL="3056645" indent="-1175633" algn="l" defTabSz="1881012" rtl="0" eaLnBrk="1" latinLnBrk="0" hangingPunct="1">
        <a:spcBef>
          <a:spcPct val="20000"/>
        </a:spcBef>
        <a:buFont typeface="Arial"/>
        <a:buChar char="–"/>
        <a:defRPr sz="11500" kern="1200">
          <a:solidFill>
            <a:schemeClr val="tx1"/>
          </a:solidFill>
          <a:latin typeface="+mn-lt"/>
          <a:ea typeface="+mn-ea"/>
          <a:cs typeface="+mn-cs"/>
        </a:defRPr>
      </a:lvl2pPr>
      <a:lvl3pPr marL="4702531" indent="-940506" algn="l" defTabSz="1881012" rtl="0" eaLnBrk="1" latinLnBrk="0" hangingPunct="1">
        <a:spcBef>
          <a:spcPct val="20000"/>
        </a:spcBef>
        <a:buFont typeface="Arial"/>
        <a:buChar char="•"/>
        <a:defRPr sz="9900" kern="1200">
          <a:solidFill>
            <a:schemeClr val="tx1"/>
          </a:solidFill>
          <a:latin typeface="+mn-lt"/>
          <a:ea typeface="+mn-ea"/>
          <a:cs typeface="+mn-cs"/>
        </a:defRPr>
      </a:lvl3pPr>
      <a:lvl4pPr marL="6583543" indent="-940506" algn="l" defTabSz="1881012" rtl="0" eaLnBrk="1" latinLnBrk="0" hangingPunct="1">
        <a:spcBef>
          <a:spcPct val="20000"/>
        </a:spcBef>
        <a:buFont typeface="Arial"/>
        <a:buChar char="–"/>
        <a:defRPr sz="8200" kern="1200">
          <a:solidFill>
            <a:schemeClr val="tx1"/>
          </a:solidFill>
          <a:latin typeface="+mn-lt"/>
          <a:ea typeface="+mn-ea"/>
          <a:cs typeface="+mn-cs"/>
        </a:defRPr>
      </a:lvl4pPr>
      <a:lvl5pPr marL="8464555" indent="-940506" algn="l" defTabSz="1881012" rtl="0" eaLnBrk="1" latinLnBrk="0" hangingPunct="1">
        <a:spcBef>
          <a:spcPct val="20000"/>
        </a:spcBef>
        <a:buFont typeface="Arial"/>
        <a:buChar char="»"/>
        <a:defRPr sz="8200" kern="1200">
          <a:solidFill>
            <a:schemeClr val="tx1"/>
          </a:solidFill>
          <a:latin typeface="+mn-lt"/>
          <a:ea typeface="+mn-ea"/>
          <a:cs typeface="+mn-cs"/>
        </a:defRPr>
      </a:lvl5pPr>
      <a:lvl6pPr marL="10345567" indent="-940506" algn="l" defTabSz="1881012" rtl="0" eaLnBrk="1" latinLnBrk="0" hangingPunct="1">
        <a:spcBef>
          <a:spcPct val="20000"/>
        </a:spcBef>
        <a:buFont typeface="Arial"/>
        <a:buChar char="•"/>
        <a:defRPr sz="8200" kern="1200">
          <a:solidFill>
            <a:schemeClr val="tx1"/>
          </a:solidFill>
          <a:latin typeface="+mn-lt"/>
          <a:ea typeface="+mn-ea"/>
          <a:cs typeface="+mn-cs"/>
        </a:defRPr>
      </a:lvl6pPr>
      <a:lvl7pPr marL="12226580" indent="-940506" algn="l" defTabSz="1881012" rtl="0" eaLnBrk="1" latinLnBrk="0" hangingPunct="1">
        <a:spcBef>
          <a:spcPct val="20000"/>
        </a:spcBef>
        <a:buFont typeface="Arial"/>
        <a:buChar char="•"/>
        <a:defRPr sz="8200" kern="1200">
          <a:solidFill>
            <a:schemeClr val="tx1"/>
          </a:solidFill>
          <a:latin typeface="+mn-lt"/>
          <a:ea typeface="+mn-ea"/>
          <a:cs typeface="+mn-cs"/>
        </a:defRPr>
      </a:lvl7pPr>
      <a:lvl8pPr marL="14107592" indent="-940506" algn="l" defTabSz="1881012" rtl="0" eaLnBrk="1" latinLnBrk="0" hangingPunct="1">
        <a:spcBef>
          <a:spcPct val="20000"/>
        </a:spcBef>
        <a:buFont typeface="Arial"/>
        <a:buChar char="•"/>
        <a:defRPr sz="8200" kern="1200">
          <a:solidFill>
            <a:schemeClr val="tx1"/>
          </a:solidFill>
          <a:latin typeface="+mn-lt"/>
          <a:ea typeface="+mn-ea"/>
          <a:cs typeface="+mn-cs"/>
        </a:defRPr>
      </a:lvl8pPr>
      <a:lvl9pPr marL="15988604" indent="-940506" algn="l" defTabSz="1881012" rtl="0" eaLnBrk="1" latinLnBrk="0" hangingPunct="1">
        <a:spcBef>
          <a:spcPct val="20000"/>
        </a:spcBef>
        <a:buFont typeface="Arial"/>
        <a:buChar char="•"/>
        <a:defRPr sz="8200" kern="1200">
          <a:solidFill>
            <a:schemeClr val="tx1"/>
          </a:solidFill>
          <a:latin typeface="+mn-lt"/>
          <a:ea typeface="+mn-ea"/>
          <a:cs typeface="+mn-cs"/>
        </a:defRPr>
      </a:lvl9pPr>
    </p:bodyStyle>
    <p:otherStyle>
      <a:defPPr>
        <a:defRPr lang="en-US"/>
      </a:defPPr>
      <a:lvl1pPr marL="0" algn="l" defTabSz="1881012" rtl="0" eaLnBrk="1" latinLnBrk="0" hangingPunct="1">
        <a:defRPr sz="7400" kern="1200">
          <a:solidFill>
            <a:schemeClr val="tx1"/>
          </a:solidFill>
          <a:latin typeface="+mn-lt"/>
          <a:ea typeface="+mn-ea"/>
          <a:cs typeface="+mn-cs"/>
        </a:defRPr>
      </a:lvl1pPr>
      <a:lvl2pPr marL="1881012" algn="l" defTabSz="1881012" rtl="0" eaLnBrk="1" latinLnBrk="0" hangingPunct="1">
        <a:defRPr sz="7400" kern="1200">
          <a:solidFill>
            <a:schemeClr val="tx1"/>
          </a:solidFill>
          <a:latin typeface="+mn-lt"/>
          <a:ea typeface="+mn-ea"/>
          <a:cs typeface="+mn-cs"/>
        </a:defRPr>
      </a:lvl2pPr>
      <a:lvl3pPr marL="3762024" algn="l" defTabSz="1881012" rtl="0" eaLnBrk="1" latinLnBrk="0" hangingPunct="1">
        <a:defRPr sz="7400" kern="1200">
          <a:solidFill>
            <a:schemeClr val="tx1"/>
          </a:solidFill>
          <a:latin typeface="+mn-lt"/>
          <a:ea typeface="+mn-ea"/>
          <a:cs typeface="+mn-cs"/>
        </a:defRPr>
      </a:lvl3pPr>
      <a:lvl4pPr marL="5643037" algn="l" defTabSz="1881012" rtl="0" eaLnBrk="1" latinLnBrk="0" hangingPunct="1">
        <a:defRPr sz="7400" kern="1200">
          <a:solidFill>
            <a:schemeClr val="tx1"/>
          </a:solidFill>
          <a:latin typeface="+mn-lt"/>
          <a:ea typeface="+mn-ea"/>
          <a:cs typeface="+mn-cs"/>
        </a:defRPr>
      </a:lvl4pPr>
      <a:lvl5pPr marL="7524049" algn="l" defTabSz="1881012" rtl="0" eaLnBrk="1" latinLnBrk="0" hangingPunct="1">
        <a:defRPr sz="7400" kern="1200">
          <a:solidFill>
            <a:schemeClr val="tx1"/>
          </a:solidFill>
          <a:latin typeface="+mn-lt"/>
          <a:ea typeface="+mn-ea"/>
          <a:cs typeface="+mn-cs"/>
        </a:defRPr>
      </a:lvl5pPr>
      <a:lvl6pPr marL="9405061" algn="l" defTabSz="1881012" rtl="0" eaLnBrk="1" latinLnBrk="0" hangingPunct="1">
        <a:defRPr sz="7400" kern="1200">
          <a:solidFill>
            <a:schemeClr val="tx1"/>
          </a:solidFill>
          <a:latin typeface="+mn-lt"/>
          <a:ea typeface="+mn-ea"/>
          <a:cs typeface="+mn-cs"/>
        </a:defRPr>
      </a:lvl6pPr>
      <a:lvl7pPr marL="11286073" algn="l" defTabSz="1881012" rtl="0" eaLnBrk="1" latinLnBrk="0" hangingPunct="1">
        <a:defRPr sz="7400" kern="1200">
          <a:solidFill>
            <a:schemeClr val="tx1"/>
          </a:solidFill>
          <a:latin typeface="+mn-lt"/>
          <a:ea typeface="+mn-ea"/>
          <a:cs typeface="+mn-cs"/>
        </a:defRPr>
      </a:lvl7pPr>
      <a:lvl8pPr marL="13167086" algn="l" defTabSz="1881012" rtl="0" eaLnBrk="1" latinLnBrk="0" hangingPunct="1">
        <a:defRPr sz="7400" kern="1200">
          <a:solidFill>
            <a:schemeClr val="tx1"/>
          </a:solidFill>
          <a:latin typeface="+mn-lt"/>
          <a:ea typeface="+mn-ea"/>
          <a:cs typeface="+mn-cs"/>
        </a:defRPr>
      </a:lvl8pPr>
      <a:lvl9pPr marL="15048098" algn="l" defTabSz="1881012" rtl="0" eaLnBrk="1" latinLnBrk="0" hangingPunct="1">
        <a:defRPr sz="7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7.png"/><Relationship Id="rId21" Type="http://schemas.openxmlformats.org/officeDocument/2006/relationships/image" Target="../media/image18.png"/><Relationship Id="rId22" Type="http://schemas.openxmlformats.org/officeDocument/2006/relationships/image" Target="../media/image19.png"/><Relationship Id="rId23" Type="http://schemas.openxmlformats.org/officeDocument/2006/relationships/image" Target="../media/image20.png"/><Relationship Id="rId24" Type="http://schemas.openxmlformats.org/officeDocument/2006/relationships/image" Target="../media/image21.jpeg"/><Relationship Id="rId25" Type="http://schemas.openxmlformats.org/officeDocument/2006/relationships/image" Target="../media/image22.jpeg"/><Relationship Id="rId26" Type="http://schemas.openxmlformats.org/officeDocument/2006/relationships/image" Target="../media/image23.jpeg"/><Relationship Id="rId27" Type="http://schemas.openxmlformats.org/officeDocument/2006/relationships/image" Target="../media/image24.png"/><Relationship Id="rId28" Type="http://schemas.openxmlformats.org/officeDocument/2006/relationships/image" Target="../media/image25.jpeg"/><Relationship Id="rId29" Type="http://schemas.openxmlformats.org/officeDocument/2006/relationships/image" Target="../media/image26.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2.tiff"/><Relationship Id="rId5" Type="http://schemas.openxmlformats.org/officeDocument/2006/relationships/image" Target="../media/image3.jpeg"/><Relationship Id="rId30" Type="http://schemas.openxmlformats.org/officeDocument/2006/relationships/image" Target="../media/image27.png"/><Relationship Id="rId31" Type="http://schemas.openxmlformats.org/officeDocument/2006/relationships/image" Target="../media/image28.png"/><Relationship Id="rId32" Type="http://schemas.openxmlformats.org/officeDocument/2006/relationships/image" Target="../media/image29.png"/><Relationship Id="rId9" Type="http://schemas.openxmlformats.org/officeDocument/2006/relationships/image" Target="../media/image7.emf"/><Relationship Id="rId6" Type="http://schemas.openxmlformats.org/officeDocument/2006/relationships/image" Target="../media/image4.tiff"/><Relationship Id="rId7" Type="http://schemas.openxmlformats.org/officeDocument/2006/relationships/image" Target="../media/image5.emf"/><Relationship Id="rId8" Type="http://schemas.openxmlformats.org/officeDocument/2006/relationships/image" Target="../media/image6.emf"/><Relationship Id="rId33" Type="http://schemas.openxmlformats.org/officeDocument/2006/relationships/image" Target="../media/image30.jpeg"/><Relationship Id="rId34" Type="http://schemas.openxmlformats.org/officeDocument/2006/relationships/image" Target="../media/image31.png"/><Relationship Id="rId35" Type="http://schemas.openxmlformats.org/officeDocument/2006/relationships/image" Target="../media/image32.png"/><Relationship Id="rId36" Type="http://schemas.openxmlformats.org/officeDocument/2006/relationships/image" Target="../media/image33.png"/><Relationship Id="rId10" Type="http://schemas.openxmlformats.org/officeDocument/2006/relationships/image" Target="../media/image8.emf"/><Relationship Id="rId11" Type="http://schemas.openxmlformats.org/officeDocument/2006/relationships/image" Target="../media/image9.jpeg"/><Relationship Id="rId12" Type="http://schemas.openxmlformats.org/officeDocument/2006/relationships/image" Target="../media/image10.jpeg"/><Relationship Id="rId13" Type="http://schemas.openxmlformats.org/officeDocument/2006/relationships/image" Target="../media/image11.jpe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jpeg"/><Relationship Id="rId17" Type="http://schemas.microsoft.com/office/2007/relationships/hdphoto" Target="../media/hdphoto1.wdp"/><Relationship Id="rId18" Type="http://schemas.openxmlformats.org/officeDocument/2006/relationships/image" Target="../media/image15.png"/><Relationship Id="rId19" Type="http://schemas.openxmlformats.org/officeDocument/2006/relationships/image" Target="../media/image16.png"/><Relationship Id="rId37" Type="http://schemas.openxmlformats.org/officeDocument/2006/relationships/image" Target="../media/image34.png"/><Relationship Id="rId38" Type="http://schemas.openxmlformats.org/officeDocument/2006/relationships/image" Target="../media/image35.png"/><Relationship Id="rId39" Type="http://schemas.openxmlformats.org/officeDocument/2006/relationships/image" Target="../media/image36.png"/><Relationship Id="rId40" Type="http://schemas.openxmlformats.org/officeDocument/2006/relationships/image" Target="../media/image37.png"/><Relationship Id="rId41"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Picture 404" descr="MRC_logo_2_14_in_wide.jpg"/>
          <p:cNvPicPr>
            <a:picLocks noChangeAspect="1"/>
          </p:cNvPicPr>
          <p:nvPr/>
        </p:nvPicPr>
        <p:blipFill>
          <a:blip r:embed="rId3"/>
          <a:srcRect r="2857"/>
          <a:stretch>
            <a:fillRect/>
          </a:stretch>
        </p:blipFill>
        <p:spPr>
          <a:xfrm>
            <a:off x="379402" y="136991"/>
            <a:ext cx="4965699" cy="1239900"/>
          </a:xfrm>
          <a:prstGeom prst="rect">
            <a:avLst/>
          </a:prstGeom>
        </p:spPr>
      </p:pic>
      <p:pic>
        <p:nvPicPr>
          <p:cNvPr id="412" name="Picture 411" descr="ECE_UMD_Logo_Horizontal.tif"/>
          <p:cNvPicPr>
            <a:picLocks noChangeAspect="1"/>
          </p:cNvPicPr>
          <p:nvPr/>
        </p:nvPicPr>
        <p:blipFill>
          <a:blip r:embed="rId4"/>
          <a:srcRect l="21000"/>
          <a:stretch>
            <a:fillRect/>
          </a:stretch>
        </p:blipFill>
        <p:spPr>
          <a:xfrm>
            <a:off x="253997" y="2453538"/>
            <a:ext cx="5262506" cy="1200439"/>
          </a:xfrm>
          <a:prstGeom prst="rect">
            <a:avLst/>
          </a:prstGeom>
        </p:spPr>
      </p:pic>
      <p:pic>
        <p:nvPicPr>
          <p:cNvPr id="414" name="Picture 413" descr="enme-logo2-bm.jpg"/>
          <p:cNvPicPr>
            <a:picLocks noChangeAspect="1"/>
          </p:cNvPicPr>
          <p:nvPr/>
        </p:nvPicPr>
        <p:blipFill>
          <a:blip r:embed="rId5"/>
          <a:srcRect l="27850"/>
          <a:stretch>
            <a:fillRect/>
          </a:stretch>
        </p:blipFill>
        <p:spPr>
          <a:xfrm>
            <a:off x="281432" y="1338791"/>
            <a:ext cx="2872783" cy="1132456"/>
          </a:xfrm>
          <a:prstGeom prst="rect">
            <a:avLst/>
          </a:prstGeom>
        </p:spPr>
      </p:pic>
      <p:sp>
        <p:nvSpPr>
          <p:cNvPr id="6" name="Title 1"/>
          <p:cNvSpPr>
            <a:spLocks noGrp="1"/>
          </p:cNvSpPr>
          <p:nvPr>
            <p:ph type="ctrTitle"/>
          </p:nvPr>
        </p:nvSpPr>
        <p:spPr>
          <a:xfrm>
            <a:off x="3024687" y="567791"/>
            <a:ext cx="30570245" cy="2424369"/>
          </a:xfrm>
        </p:spPr>
        <p:txBody>
          <a:bodyPr>
            <a:noAutofit/>
          </a:bodyPr>
          <a:lstStyle/>
          <a:p>
            <a:r>
              <a:rPr lang="en-US" sz="7200" dirty="0" smtClean="0">
                <a:latin typeface="Century"/>
                <a:cs typeface="Century"/>
              </a:rPr>
              <a:t>CPS: Medium: Ant-Like </a:t>
            </a:r>
            <a:r>
              <a:rPr lang="en-US" sz="7200" dirty="0" err="1" smtClean="0">
                <a:latin typeface="Century"/>
                <a:cs typeface="Century"/>
              </a:rPr>
              <a:t>Microrobots</a:t>
            </a:r>
            <a:r>
              <a:rPr lang="en-US" sz="7200" dirty="0" smtClean="0">
                <a:latin typeface="Century"/>
                <a:cs typeface="Century"/>
              </a:rPr>
              <a:t> - Fast, Small, and Under Control</a:t>
            </a:r>
            <a:endParaRPr lang="en-US" sz="7200" dirty="0">
              <a:latin typeface="Century"/>
              <a:cs typeface="Century"/>
            </a:endParaRPr>
          </a:p>
        </p:txBody>
      </p:sp>
      <p:sp>
        <p:nvSpPr>
          <p:cNvPr id="7" name="Subtitle 2"/>
          <p:cNvSpPr>
            <a:spLocks noGrp="1"/>
          </p:cNvSpPr>
          <p:nvPr>
            <p:ph type="subTitle" idx="1"/>
          </p:nvPr>
        </p:nvSpPr>
        <p:spPr>
          <a:xfrm>
            <a:off x="7472540" y="2508657"/>
            <a:ext cx="21556035" cy="1067879"/>
          </a:xfrm>
        </p:spPr>
        <p:txBody>
          <a:bodyPr>
            <a:normAutofit lnSpcReduction="10000"/>
          </a:bodyPr>
          <a:lstStyle/>
          <a:p>
            <a:pPr lvl="0"/>
            <a:r>
              <a:rPr lang="en-US" sz="4800" dirty="0" smtClean="0">
                <a:solidFill>
                  <a:schemeClr val="tx1"/>
                </a:solidFill>
                <a:latin typeface="Century"/>
                <a:cs typeface="Century"/>
              </a:rPr>
              <a:t>Pamela Abshire, Sarah Bergbreiter, Nuno C. Martins, Elisabeth Smela</a:t>
            </a:r>
          </a:p>
          <a:p>
            <a:endParaRPr lang="en-US" sz="4800" dirty="0"/>
          </a:p>
        </p:txBody>
      </p:sp>
      <p:pic>
        <p:nvPicPr>
          <p:cNvPr id="8" name="Picture 7" descr="nsf1.tif.tiff"/>
          <p:cNvPicPr>
            <a:picLocks noChangeAspect="1"/>
          </p:cNvPicPr>
          <p:nvPr/>
        </p:nvPicPr>
        <p:blipFill>
          <a:blip r:embed="rId6"/>
          <a:stretch>
            <a:fillRect/>
          </a:stretch>
        </p:blipFill>
        <p:spPr>
          <a:xfrm>
            <a:off x="34155887" y="567791"/>
            <a:ext cx="2081609" cy="2094149"/>
          </a:xfrm>
          <a:prstGeom prst="rect">
            <a:avLst/>
          </a:prstGeom>
        </p:spPr>
      </p:pic>
      <p:sp>
        <p:nvSpPr>
          <p:cNvPr id="71" name="Content Placeholder 4"/>
          <p:cNvSpPr txBox="1">
            <a:spLocks/>
          </p:cNvSpPr>
          <p:nvPr/>
        </p:nvSpPr>
        <p:spPr>
          <a:xfrm>
            <a:off x="34411210" y="2553145"/>
            <a:ext cx="1573582" cy="610140"/>
          </a:xfrm>
          <a:prstGeom prst="rect">
            <a:avLst/>
          </a:prstGeom>
        </p:spPr>
        <p:txBody>
          <a:bodyPr vert="horz" lIns="91440" tIns="45720" rIns="91440" bIns="45720" rtlCol="0" anchor="ctr">
            <a:normAutofit/>
          </a:bodyPr>
          <a:lstStyle/>
          <a:p>
            <a:pPr marL="342900" marR="0" lvl="0" indent="-342900" algn="ctr" defTabSz="457200" rtl="0" eaLnBrk="1" fontAlgn="auto" latinLnBrk="0" hangingPunct="1">
              <a:lnSpc>
                <a:spcPct val="100000"/>
              </a:lnSpc>
              <a:spcBef>
                <a:spcPct val="20000"/>
              </a:spcBef>
              <a:buClrTx/>
              <a:buSzTx/>
              <a:tabLst/>
              <a:defRPr/>
            </a:pPr>
            <a:r>
              <a:rPr kumimoji="0" lang="en-US" sz="2800" b="0" i="0" u="none" strike="noStrike" kern="1200" cap="none" spc="0" normalizeH="0" baseline="0" noProof="0" dirty="0" smtClean="0">
                <a:ln>
                  <a:noFill/>
                </a:ln>
                <a:solidFill>
                  <a:schemeClr val="tx1">
                    <a:alpha val="68000"/>
                  </a:schemeClr>
                </a:solidFill>
                <a:effectLst/>
                <a:uLnTx/>
                <a:uFillTx/>
                <a:latin typeface="Capitals"/>
                <a:ea typeface="+mn-ea"/>
                <a:cs typeface="Capitals"/>
              </a:rPr>
              <a:t>C I S E  </a:t>
            </a:r>
          </a:p>
        </p:txBody>
      </p:sp>
      <p:sp>
        <p:nvSpPr>
          <p:cNvPr id="108" name="Rectangle 107"/>
          <p:cNvSpPr/>
          <p:nvPr/>
        </p:nvSpPr>
        <p:spPr>
          <a:xfrm>
            <a:off x="231221" y="3794391"/>
            <a:ext cx="8933687" cy="4115439"/>
          </a:xfrm>
          <a:prstGeom prst="rect">
            <a:avLst/>
          </a:prstGeom>
          <a:gradFill flip="none" rotWithShape="1">
            <a:gsLst>
              <a:gs pos="0">
                <a:schemeClr val="accent5">
                  <a:lumMod val="40000"/>
                  <a:lumOff val="60000"/>
                  <a:alpha val="37000"/>
                </a:schemeClr>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Century"/>
              <a:cs typeface="Century"/>
            </a:endParaRPr>
          </a:p>
        </p:txBody>
      </p:sp>
      <p:sp>
        <p:nvSpPr>
          <p:cNvPr id="14" name="TextBox 13"/>
          <p:cNvSpPr txBox="1"/>
          <p:nvPr/>
        </p:nvSpPr>
        <p:spPr>
          <a:xfrm>
            <a:off x="253997" y="3794390"/>
            <a:ext cx="6667383" cy="830997"/>
          </a:xfrm>
          <a:prstGeom prst="rect">
            <a:avLst/>
          </a:prstGeom>
          <a:noFill/>
        </p:spPr>
        <p:txBody>
          <a:bodyPr wrap="square" rtlCol="0">
            <a:spAutoFit/>
          </a:bodyPr>
          <a:lstStyle/>
          <a:p>
            <a:r>
              <a:rPr lang="en-US" sz="4800" dirty="0" smtClean="0">
                <a:latin typeface="Century"/>
                <a:cs typeface="Century"/>
              </a:rPr>
              <a:t>Objectives</a:t>
            </a:r>
            <a:endParaRPr lang="en-US" sz="7200" dirty="0">
              <a:latin typeface="Century"/>
              <a:cs typeface="Century"/>
            </a:endParaRPr>
          </a:p>
        </p:txBody>
      </p:sp>
      <p:sp>
        <p:nvSpPr>
          <p:cNvPr id="109" name="TextBox 108"/>
          <p:cNvSpPr txBox="1"/>
          <p:nvPr/>
        </p:nvSpPr>
        <p:spPr>
          <a:xfrm>
            <a:off x="256031" y="4583015"/>
            <a:ext cx="8908877" cy="3170099"/>
          </a:xfrm>
          <a:prstGeom prst="rect">
            <a:avLst/>
          </a:prstGeom>
          <a:noFill/>
        </p:spPr>
        <p:txBody>
          <a:bodyPr wrap="square" lIns="0" rtlCol="0">
            <a:spAutoFit/>
          </a:bodyPr>
          <a:lstStyle/>
          <a:p>
            <a:pPr marL="182880"/>
            <a:r>
              <a:rPr lang="en-US" sz="2400" dirty="0" smtClean="0">
                <a:latin typeface="Century"/>
                <a:cs typeface="Century"/>
              </a:rPr>
              <a:t>Development of the first wireless network of cooperative mobile autonomous robots at a very small scale.</a:t>
            </a:r>
          </a:p>
          <a:p>
            <a:pPr marL="182880"/>
            <a:r>
              <a:rPr lang="en-US" sz="3200" dirty="0" smtClean="0">
                <a:latin typeface="Century"/>
                <a:cs typeface="Century"/>
              </a:rPr>
              <a:t>Research Themes</a:t>
            </a:r>
            <a:r>
              <a:rPr lang="en-US" sz="3200" baseline="-4000" dirty="0" smtClean="0">
                <a:latin typeface="Century"/>
                <a:cs typeface="Century"/>
              </a:rPr>
              <a:t>:</a:t>
            </a:r>
            <a:endParaRPr lang="en-US" sz="2400" baseline="-4000" dirty="0" smtClean="0">
              <a:latin typeface="Century"/>
              <a:cs typeface="Century"/>
            </a:endParaRPr>
          </a:p>
          <a:p>
            <a:pPr marL="182880" indent="228600">
              <a:buFont typeface="Arial"/>
              <a:buChar char="•"/>
            </a:pPr>
            <a:r>
              <a:rPr lang="en-US" sz="2400" dirty="0">
                <a:latin typeface="Century"/>
                <a:cs typeface="Century"/>
              </a:rPr>
              <a:t>Small robotic </a:t>
            </a:r>
            <a:r>
              <a:rPr lang="en-US" sz="2400" dirty="0" smtClean="0">
                <a:latin typeface="Century"/>
                <a:cs typeface="Century"/>
              </a:rPr>
              <a:t>platforms</a:t>
            </a:r>
          </a:p>
          <a:p>
            <a:pPr marL="182880" indent="228600">
              <a:buFont typeface="Arial"/>
              <a:buChar char="•"/>
            </a:pPr>
            <a:r>
              <a:rPr lang="en-US" sz="2400" dirty="0">
                <a:latin typeface="Century"/>
                <a:cs typeface="Century"/>
              </a:rPr>
              <a:t>Control algorithms subject to limited computational capability and to security constraints</a:t>
            </a:r>
            <a:r>
              <a:rPr lang="en-US" sz="2400" dirty="0" smtClean="0">
                <a:latin typeface="Century"/>
                <a:cs typeface="Century"/>
              </a:rPr>
              <a:t>.</a:t>
            </a:r>
          </a:p>
          <a:p>
            <a:pPr marL="182880" indent="228600">
              <a:buFont typeface="Arial"/>
              <a:buChar char="•"/>
            </a:pPr>
            <a:r>
              <a:rPr lang="en-US" sz="2400" dirty="0">
                <a:latin typeface="Century"/>
                <a:cs typeface="Century"/>
              </a:rPr>
              <a:t>Miniaturized low-power </a:t>
            </a:r>
            <a:r>
              <a:rPr lang="en-US" sz="2400" dirty="0" smtClean="0">
                <a:latin typeface="Century"/>
                <a:cs typeface="Century"/>
              </a:rPr>
              <a:t>actuation</a:t>
            </a:r>
          </a:p>
          <a:p>
            <a:pPr marL="182880" indent="228600">
              <a:buFont typeface="Arial"/>
              <a:buChar char="•"/>
            </a:pPr>
            <a:r>
              <a:rPr lang="en-US" sz="2400" dirty="0" smtClean="0">
                <a:latin typeface="Century"/>
                <a:cs typeface="Century"/>
              </a:rPr>
              <a:t>Sensing and odometry at very small scale</a:t>
            </a:r>
          </a:p>
        </p:txBody>
      </p:sp>
      <p:sp>
        <p:nvSpPr>
          <p:cNvPr id="110" name="Rectangle 109"/>
          <p:cNvSpPr/>
          <p:nvPr/>
        </p:nvSpPr>
        <p:spPr>
          <a:xfrm>
            <a:off x="231221" y="7998730"/>
            <a:ext cx="8933688" cy="21107158"/>
          </a:xfrm>
          <a:prstGeom prst="rect">
            <a:avLst/>
          </a:prstGeom>
          <a:gradFill flip="none" rotWithShape="1">
            <a:gsLst>
              <a:gs pos="0">
                <a:schemeClr val="accent5">
                  <a:lumMod val="40000"/>
                  <a:lumOff val="60000"/>
                  <a:alpha val="37000"/>
                </a:schemeClr>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Century"/>
              <a:cs typeface="Century"/>
            </a:endParaRPr>
          </a:p>
        </p:txBody>
      </p:sp>
      <p:sp>
        <p:nvSpPr>
          <p:cNvPr id="111" name="TextBox 110"/>
          <p:cNvSpPr txBox="1"/>
          <p:nvPr/>
        </p:nvSpPr>
        <p:spPr>
          <a:xfrm>
            <a:off x="281432" y="8079764"/>
            <a:ext cx="8796909" cy="830997"/>
          </a:xfrm>
          <a:prstGeom prst="rect">
            <a:avLst/>
          </a:prstGeom>
          <a:noFill/>
        </p:spPr>
        <p:txBody>
          <a:bodyPr wrap="square" rtlCol="0">
            <a:spAutoFit/>
          </a:bodyPr>
          <a:lstStyle/>
          <a:p>
            <a:r>
              <a:rPr lang="en-US" sz="4800" dirty="0" smtClean="0">
                <a:latin typeface="Century"/>
                <a:cs typeface="Century"/>
              </a:rPr>
              <a:t>Education and Outreach</a:t>
            </a:r>
            <a:endParaRPr lang="en-US" sz="4800" dirty="0">
              <a:latin typeface="Century"/>
              <a:cs typeface="Century"/>
            </a:endParaRPr>
          </a:p>
        </p:txBody>
      </p:sp>
      <p:sp>
        <p:nvSpPr>
          <p:cNvPr id="112" name="TextBox 111"/>
          <p:cNvSpPr txBox="1"/>
          <p:nvPr/>
        </p:nvSpPr>
        <p:spPr>
          <a:xfrm>
            <a:off x="315076" y="21365810"/>
            <a:ext cx="8702047" cy="584776"/>
          </a:xfrm>
          <a:prstGeom prst="rect">
            <a:avLst/>
          </a:prstGeom>
          <a:noFill/>
        </p:spPr>
        <p:txBody>
          <a:bodyPr wrap="square" rtlCol="0">
            <a:spAutoFit/>
          </a:bodyPr>
          <a:lstStyle/>
          <a:p>
            <a:r>
              <a:rPr lang="en-US" sz="3200" dirty="0" smtClean="0">
                <a:latin typeface="Century"/>
                <a:cs typeface="Century"/>
              </a:rPr>
              <a:t>CPS &amp; Cooperative Autonomy Laboratory</a:t>
            </a:r>
            <a:endParaRPr lang="en-US" sz="3200" dirty="0">
              <a:latin typeface="Century"/>
              <a:cs typeface="Century"/>
            </a:endParaRPr>
          </a:p>
        </p:txBody>
      </p:sp>
      <p:sp>
        <p:nvSpPr>
          <p:cNvPr id="113" name="TextBox 112"/>
          <p:cNvSpPr txBox="1"/>
          <p:nvPr/>
        </p:nvSpPr>
        <p:spPr>
          <a:xfrm>
            <a:off x="5029060" y="17721422"/>
            <a:ext cx="3681215" cy="338554"/>
          </a:xfrm>
          <a:prstGeom prst="rect">
            <a:avLst/>
          </a:prstGeom>
          <a:noFill/>
        </p:spPr>
        <p:txBody>
          <a:bodyPr wrap="square" rtlCol="0">
            <a:spAutoFit/>
          </a:bodyPr>
          <a:lstStyle/>
          <a:p>
            <a:pPr algn="ctr"/>
            <a:r>
              <a:rPr lang="en-US" sz="1600" dirty="0" err="1" smtClean="0"/>
              <a:t>Koshland</a:t>
            </a:r>
            <a:r>
              <a:rPr lang="en-US" sz="1600" dirty="0" smtClean="0"/>
              <a:t> Science Museum (2011)</a:t>
            </a:r>
            <a:endParaRPr lang="en-US" sz="1600" dirty="0"/>
          </a:p>
        </p:txBody>
      </p:sp>
      <p:pic>
        <p:nvPicPr>
          <p:cNvPr id="114" name="Picture 113"/>
          <p:cNvPicPr>
            <a:picLocks noChangeAspect="1"/>
          </p:cNvPicPr>
          <p:nvPr/>
        </p:nvPicPr>
        <p:blipFill>
          <a:blip r:embed="rId7"/>
          <a:srcRect t="2517"/>
          <a:stretch>
            <a:fillRect/>
          </a:stretch>
        </p:blipFill>
        <p:spPr>
          <a:xfrm>
            <a:off x="5099475" y="15363081"/>
            <a:ext cx="3750266" cy="2379822"/>
          </a:xfrm>
          <a:prstGeom prst="rect">
            <a:avLst/>
          </a:prstGeom>
          <a:ln>
            <a:solidFill>
              <a:srgbClr val="000000"/>
            </a:solidFill>
          </a:ln>
        </p:spPr>
      </p:pic>
      <p:pic>
        <p:nvPicPr>
          <p:cNvPr id="115" name="Picture 114"/>
          <p:cNvPicPr>
            <a:picLocks noChangeAspect="1"/>
          </p:cNvPicPr>
          <p:nvPr/>
        </p:nvPicPr>
        <p:blipFill>
          <a:blip r:embed="rId8"/>
          <a:stretch>
            <a:fillRect/>
          </a:stretch>
        </p:blipFill>
        <p:spPr>
          <a:xfrm>
            <a:off x="4526816" y="18299955"/>
            <a:ext cx="4411825" cy="2920792"/>
          </a:xfrm>
          <a:prstGeom prst="rect">
            <a:avLst/>
          </a:prstGeom>
          <a:ln>
            <a:solidFill>
              <a:schemeClr val="tx1"/>
            </a:solidFill>
          </a:ln>
        </p:spPr>
      </p:pic>
      <p:pic>
        <p:nvPicPr>
          <p:cNvPr id="116" name="Picture 115"/>
          <p:cNvPicPr>
            <a:picLocks noChangeAspect="1"/>
          </p:cNvPicPr>
          <p:nvPr/>
        </p:nvPicPr>
        <p:blipFill>
          <a:blip r:embed="rId9"/>
          <a:stretch>
            <a:fillRect/>
          </a:stretch>
        </p:blipFill>
        <p:spPr>
          <a:xfrm>
            <a:off x="591783" y="18295468"/>
            <a:ext cx="3750266" cy="2488495"/>
          </a:xfrm>
          <a:prstGeom prst="rect">
            <a:avLst/>
          </a:prstGeom>
          <a:ln>
            <a:solidFill>
              <a:srgbClr val="000000"/>
            </a:solidFill>
          </a:ln>
        </p:spPr>
      </p:pic>
      <p:sp>
        <p:nvSpPr>
          <p:cNvPr id="117" name="TextBox 116"/>
          <p:cNvSpPr txBox="1"/>
          <p:nvPr/>
        </p:nvSpPr>
        <p:spPr>
          <a:xfrm>
            <a:off x="285939" y="20769837"/>
            <a:ext cx="4393277" cy="338554"/>
          </a:xfrm>
          <a:prstGeom prst="rect">
            <a:avLst/>
          </a:prstGeom>
          <a:noFill/>
        </p:spPr>
        <p:txBody>
          <a:bodyPr wrap="square" rtlCol="0">
            <a:spAutoFit/>
          </a:bodyPr>
          <a:lstStyle/>
          <a:p>
            <a:pPr algn="ctr"/>
            <a:r>
              <a:rPr lang="en-US" sz="1600" dirty="0" smtClean="0"/>
              <a:t>Demo at a conference in Brazil (2011)</a:t>
            </a:r>
            <a:endParaRPr lang="en-US" sz="1600" dirty="0"/>
          </a:p>
        </p:txBody>
      </p:sp>
      <p:pic>
        <p:nvPicPr>
          <p:cNvPr id="118" name="Picture 117"/>
          <p:cNvPicPr>
            <a:picLocks noChangeAspect="1"/>
          </p:cNvPicPr>
          <p:nvPr/>
        </p:nvPicPr>
        <p:blipFill>
          <a:blip r:embed="rId10"/>
          <a:srcRect t="21302"/>
          <a:stretch>
            <a:fillRect/>
          </a:stretch>
        </p:blipFill>
        <p:spPr>
          <a:xfrm>
            <a:off x="591783" y="15352372"/>
            <a:ext cx="4378053" cy="2720949"/>
          </a:xfrm>
          <a:prstGeom prst="rect">
            <a:avLst/>
          </a:prstGeom>
          <a:ln>
            <a:solidFill>
              <a:srgbClr val="000000"/>
            </a:solidFill>
          </a:ln>
        </p:spPr>
      </p:pic>
      <p:sp>
        <p:nvSpPr>
          <p:cNvPr id="120" name="TextBox 119"/>
          <p:cNvSpPr txBox="1"/>
          <p:nvPr/>
        </p:nvSpPr>
        <p:spPr>
          <a:xfrm>
            <a:off x="300094" y="22001386"/>
            <a:ext cx="8839414" cy="1569660"/>
          </a:xfrm>
          <a:prstGeom prst="rect">
            <a:avLst/>
          </a:prstGeom>
          <a:noFill/>
        </p:spPr>
        <p:txBody>
          <a:bodyPr wrap="square" rtlCol="0">
            <a:spAutoFit/>
          </a:bodyPr>
          <a:lstStyle/>
          <a:p>
            <a:pPr>
              <a:buFont typeface="Arial"/>
              <a:buChar char="•"/>
            </a:pPr>
            <a:r>
              <a:rPr lang="en-US" sz="2400" dirty="0" smtClean="0">
                <a:latin typeface="Century"/>
                <a:cs typeface="Century"/>
              </a:rPr>
              <a:t> Development of a </a:t>
            </a:r>
            <a:r>
              <a:rPr lang="en-US" sz="2400" dirty="0" err="1" smtClean="0">
                <a:latin typeface="Century"/>
                <a:cs typeface="Century"/>
              </a:rPr>
              <a:t>testbed</a:t>
            </a:r>
            <a:r>
              <a:rPr lang="en-US" sz="2400" dirty="0" smtClean="0">
                <a:latin typeface="Century"/>
                <a:cs typeface="Century"/>
              </a:rPr>
              <a:t> with for 2D tracking.</a:t>
            </a:r>
          </a:p>
          <a:p>
            <a:pPr>
              <a:buFont typeface="Arial"/>
              <a:buChar char="•"/>
            </a:pPr>
            <a:r>
              <a:rPr lang="en-US" sz="2400" dirty="0" smtClean="0">
                <a:latin typeface="Century"/>
                <a:cs typeface="Century"/>
              </a:rPr>
              <a:t> Laboratory equipped with 12- camera 3D tracking system, 4 small robots and 2 </a:t>
            </a:r>
            <a:r>
              <a:rPr lang="en-US" sz="2400" dirty="0" err="1" smtClean="0">
                <a:latin typeface="Century"/>
                <a:cs typeface="Century"/>
              </a:rPr>
              <a:t>quadrotors</a:t>
            </a:r>
            <a:r>
              <a:rPr lang="en-US" sz="2400" dirty="0" smtClean="0">
                <a:latin typeface="Century"/>
                <a:cs typeface="Century"/>
              </a:rPr>
              <a:t>.</a:t>
            </a:r>
          </a:p>
          <a:p>
            <a:pPr>
              <a:buFont typeface="Arial"/>
              <a:buChar char="•"/>
            </a:pPr>
            <a:r>
              <a:rPr lang="en-US" sz="2400" dirty="0">
                <a:latin typeface="Century"/>
                <a:cs typeface="Century"/>
              </a:rPr>
              <a:t> </a:t>
            </a:r>
            <a:r>
              <a:rPr lang="en-US" sz="2400" dirty="0" smtClean="0">
                <a:latin typeface="Century"/>
                <a:cs typeface="Century"/>
              </a:rPr>
              <a:t>Goal: heterogeneous robotic network involving small robots.</a:t>
            </a:r>
          </a:p>
        </p:txBody>
      </p:sp>
      <p:sp>
        <p:nvSpPr>
          <p:cNvPr id="121" name="TextBox 120"/>
          <p:cNvSpPr txBox="1"/>
          <p:nvPr/>
        </p:nvSpPr>
        <p:spPr>
          <a:xfrm>
            <a:off x="325494" y="8852641"/>
            <a:ext cx="8613147" cy="3416320"/>
          </a:xfrm>
          <a:prstGeom prst="rect">
            <a:avLst/>
          </a:prstGeom>
          <a:noFill/>
        </p:spPr>
        <p:txBody>
          <a:bodyPr wrap="square" rtlCol="0">
            <a:spAutoFit/>
          </a:bodyPr>
          <a:lstStyle/>
          <a:p>
            <a:r>
              <a:rPr lang="en-US" sz="2400" dirty="0" smtClean="0">
                <a:latin typeface="Century"/>
                <a:cs typeface="Century"/>
              </a:rPr>
              <a:t>One of the main goals of the project is to expose undergraduate students to the research environment. Several undergraduate students have collaborated with graduate students in various aspects of the project.</a:t>
            </a:r>
          </a:p>
          <a:p>
            <a:pPr>
              <a:buFont typeface="Arial"/>
              <a:buChar char="•"/>
            </a:pPr>
            <a:r>
              <a:rPr lang="en-US" sz="2400" dirty="0" smtClean="0">
                <a:latin typeface="Century"/>
                <a:cs typeface="Century"/>
              </a:rPr>
              <a:t> To date 13 graduate and 30 undergraduate students have worked on this project.</a:t>
            </a:r>
          </a:p>
          <a:p>
            <a:pPr>
              <a:buFont typeface="Arial"/>
              <a:buChar char="•"/>
            </a:pPr>
            <a:r>
              <a:rPr lang="en-US" sz="2400" dirty="0">
                <a:latin typeface="Century"/>
                <a:cs typeface="Century"/>
              </a:rPr>
              <a:t> </a:t>
            </a:r>
            <a:r>
              <a:rPr lang="en-US" sz="2400" dirty="0" smtClean="0">
                <a:latin typeface="Century"/>
                <a:cs typeface="Century"/>
              </a:rPr>
              <a:t>We participate in several outreach opportunities to stimulate interest in Robotics and Science in the general public.</a:t>
            </a:r>
            <a:endParaRPr lang="en-US" sz="2000" dirty="0">
              <a:latin typeface="Century"/>
              <a:cs typeface="Century"/>
            </a:endParaRPr>
          </a:p>
        </p:txBody>
      </p:sp>
      <p:pic>
        <p:nvPicPr>
          <p:cNvPr id="122" name="Picture 121" descr="2012-08-17 14.24.25.jpg"/>
          <p:cNvPicPr>
            <a:picLocks noChangeAspect="1"/>
          </p:cNvPicPr>
          <p:nvPr/>
        </p:nvPicPr>
        <p:blipFill>
          <a:blip r:embed="rId11"/>
          <a:srcRect l="8603" t="11765" b="8235"/>
          <a:stretch>
            <a:fillRect/>
          </a:stretch>
        </p:blipFill>
        <p:spPr>
          <a:xfrm>
            <a:off x="337814" y="23668543"/>
            <a:ext cx="5227437" cy="3839657"/>
          </a:xfrm>
          <a:prstGeom prst="rect">
            <a:avLst/>
          </a:prstGeom>
          <a:ln>
            <a:solidFill>
              <a:schemeClr val="tx1"/>
            </a:solidFill>
          </a:ln>
        </p:spPr>
      </p:pic>
      <p:pic>
        <p:nvPicPr>
          <p:cNvPr id="256" name="Picture 255" descr="2012-08-17 14.29.38.jpg"/>
          <p:cNvPicPr>
            <a:picLocks noChangeAspect="1"/>
          </p:cNvPicPr>
          <p:nvPr/>
        </p:nvPicPr>
        <p:blipFill>
          <a:blip r:embed="rId12"/>
          <a:stretch>
            <a:fillRect/>
          </a:stretch>
        </p:blipFill>
        <p:spPr>
          <a:xfrm>
            <a:off x="4862758" y="25870034"/>
            <a:ext cx="4177483" cy="3133112"/>
          </a:xfrm>
          <a:prstGeom prst="rect">
            <a:avLst/>
          </a:prstGeom>
          <a:ln>
            <a:solidFill>
              <a:schemeClr val="tx1"/>
            </a:solidFill>
          </a:ln>
        </p:spPr>
      </p:pic>
      <p:pic>
        <p:nvPicPr>
          <p:cNvPr id="255" name="Picture 254" descr="2012-08-17 14.27.40.jpg"/>
          <p:cNvPicPr>
            <a:picLocks noChangeAspect="1"/>
          </p:cNvPicPr>
          <p:nvPr/>
        </p:nvPicPr>
        <p:blipFill>
          <a:blip r:embed="rId13"/>
          <a:stretch>
            <a:fillRect/>
          </a:stretch>
        </p:blipFill>
        <p:spPr>
          <a:xfrm>
            <a:off x="4853522" y="23667989"/>
            <a:ext cx="4190953" cy="3143215"/>
          </a:xfrm>
          <a:prstGeom prst="rect">
            <a:avLst/>
          </a:prstGeom>
          <a:ln>
            <a:solidFill>
              <a:schemeClr val="tx1"/>
            </a:solidFill>
          </a:ln>
        </p:spPr>
      </p:pic>
      <p:sp>
        <p:nvSpPr>
          <p:cNvPr id="257" name="TextBox 256"/>
          <p:cNvSpPr txBox="1"/>
          <p:nvPr/>
        </p:nvSpPr>
        <p:spPr>
          <a:xfrm>
            <a:off x="320876" y="27529361"/>
            <a:ext cx="4455399" cy="1477328"/>
          </a:xfrm>
          <a:prstGeom prst="rect">
            <a:avLst/>
          </a:prstGeom>
          <a:noFill/>
        </p:spPr>
        <p:txBody>
          <a:bodyPr wrap="square" rtlCol="0">
            <a:spAutoFit/>
          </a:bodyPr>
          <a:lstStyle/>
          <a:p>
            <a:pPr>
              <a:spcBef>
                <a:spcPct val="50000"/>
              </a:spcBef>
            </a:pPr>
            <a:r>
              <a:rPr lang="en-US" sz="1800" b="1" dirty="0" smtClean="0"/>
              <a:t>Top Left: </a:t>
            </a:r>
            <a:r>
              <a:rPr lang="en-US" sz="1800" dirty="0" smtClean="0"/>
              <a:t>in-house testbed with overhead camera. </a:t>
            </a:r>
            <a:r>
              <a:rPr lang="en-US" sz="1800" b="1" dirty="0" smtClean="0"/>
              <a:t>Top Right: </a:t>
            </a:r>
            <a:r>
              <a:rPr lang="en-US" sz="1800" dirty="0" smtClean="0"/>
              <a:t>3D tracking system and quadrotor. </a:t>
            </a:r>
            <a:r>
              <a:rPr lang="en-US" sz="1800" b="1" dirty="0" smtClean="0"/>
              <a:t>Right</a:t>
            </a:r>
            <a:r>
              <a:rPr lang="en-US" sz="1800" dirty="0" smtClean="0"/>
              <a:t>: small robot with IR markers used for fast control and communication algorithms prototyping.</a:t>
            </a:r>
          </a:p>
        </p:txBody>
      </p:sp>
      <p:sp>
        <p:nvSpPr>
          <p:cNvPr id="410" name="Rectangle 7"/>
          <p:cNvSpPr>
            <a:spLocks noChangeArrowheads="1"/>
          </p:cNvSpPr>
          <p:nvPr/>
        </p:nvSpPr>
        <p:spPr bwMode="auto">
          <a:xfrm>
            <a:off x="34168587" y="3073412"/>
            <a:ext cx="2039938" cy="338501"/>
          </a:xfrm>
          <a:prstGeom prst="rect">
            <a:avLst/>
          </a:prstGeom>
          <a:noFill/>
          <a:ln w="9525">
            <a:noFill/>
            <a:miter lim="800000"/>
            <a:headEnd/>
            <a:tailEnd/>
          </a:ln>
        </p:spPr>
        <p:txBody>
          <a:bodyPr wrap="square">
            <a:prstTxWarp prst="textNoShape">
              <a:avLst/>
            </a:prstTxWarp>
            <a:spAutoFit/>
          </a:bodyPr>
          <a:lstStyle/>
          <a:p>
            <a:r>
              <a:rPr lang="en-US" sz="1600" dirty="0">
                <a:latin typeface="Century" charset="0"/>
              </a:rPr>
              <a:t>Award No. 0931878</a:t>
            </a:r>
          </a:p>
        </p:txBody>
      </p:sp>
      <p:pic>
        <p:nvPicPr>
          <p:cNvPr id="4" name="Picture 3"/>
          <p:cNvPicPr>
            <a:picLocks noChangeAspect="1"/>
          </p:cNvPicPr>
          <p:nvPr/>
        </p:nvPicPr>
        <p:blipFill rotWithShape="1">
          <a:blip r:embed="rId14"/>
          <a:srcRect l="-636" r="1" b="12399"/>
          <a:stretch/>
        </p:blipFill>
        <p:spPr>
          <a:xfrm>
            <a:off x="4526816" y="12351577"/>
            <a:ext cx="4334117" cy="2905355"/>
          </a:xfrm>
          <a:prstGeom prst="rect">
            <a:avLst/>
          </a:prstGeom>
          <a:ln>
            <a:solidFill>
              <a:srgbClr val="000000"/>
            </a:solidFill>
          </a:ln>
        </p:spPr>
      </p:pic>
      <p:pic>
        <p:nvPicPr>
          <p:cNvPr id="5" name="Picture 4"/>
          <p:cNvPicPr>
            <a:picLocks noChangeAspect="1"/>
          </p:cNvPicPr>
          <p:nvPr/>
        </p:nvPicPr>
        <p:blipFill rotWithShape="1">
          <a:blip r:embed="rId15"/>
          <a:srcRect r="13571" b="29233"/>
          <a:stretch/>
        </p:blipFill>
        <p:spPr>
          <a:xfrm>
            <a:off x="591783" y="12347914"/>
            <a:ext cx="3844685" cy="2366285"/>
          </a:xfrm>
          <a:prstGeom prst="rect">
            <a:avLst/>
          </a:prstGeom>
          <a:ln>
            <a:solidFill>
              <a:srgbClr val="000000"/>
            </a:solidFill>
          </a:ln>
        </p:spPr>
      </p:pic>
      <p:sp>
        <p:nvSpPr>
          <p:cNvPr id="413" name="TextBox 412"/>
          <p:cNvSpPr txBox="1"/>
          <p:nvPr/>
        </p:nvSpPr>
        <p:spPr>
          <a:xfrm>
            <a:off x="845601" y="14684403"/>
            <a:ext cx="3681215" cy="584776"/>
          </a:xfrm>
          <a:prstGeom prst="rect">
            <a:avLst/>
          </a:prstGeom>
          <a:noFill/>
        </p:spPr>
        <p:txBody>
          <a:bodyPr wrap="square" rtlCol="0">
            <a:spAutoFit/>
          </a:bodyPr>
          <a:lstStyle/>
          <a:p>
            <a:pPr algn="r"/>
            <a:r>
              <a:rPr lang="en-US" sz="1600" dirty="0" smtClean="0"/>
              <a:t>National Robotics Week at the </a:t>
            </a:r>
          </a:p>
          <a:p>
            <a:pPr algn="r"/>
            <a:r>
              <a:rPr lang="en-US" sz="1600" dirty="0" smtClean="0"/>
              <a:t>Air and Space Museum (2013)</a:t>
            </a:r>
            <a:endParaRPr lang="en-US" sz="1600" dirty="0"/>
          </a:p>
        </p:txBody>
      </p:sp>
      <p:sp>
        <p:nvSpPr>
          <p:cNvPr id="415" name="Rectangle 414"/>
          <p:cNvSpPr/>
          <p:nvPr/>
        </p:nvSpPr>
        <p:spPr>
          <a:xfrm>
            <a:off x="18600778" y="3804138"/>
            <a:ext cx="8599932" cy="25312644"/>
          </a:xfrm>
          <a:prstGeom prst="rect">
            <a:avLst/>
          </a:prstGeom>
          <a:gradFill flip="none" rotWithShape="1">
            <a:gsLst>
              <a:gs pos="0">
                <a:schemeClr val="accent5">
                  <a:lumMod val="40000"/>
                  <a:lumOff val="60000"/>
                  <a:alpha val="37000"/>
                </a:schemeClr>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Century"/>
              <a:cs typeface="Century"/>
            </a:endParaRPr>
          </a:p>
        </p:txBody>
      </p:sp>
      <p:sp>
        <p:nvSpPr>
          <p:cNvPr id="416" name="TextBox 415"/>
          <p:cNvSpPr txBox="1"/>
          <p:nvPr/>
        </p:nvSpPr>
        <p:spPr>
          <a:xfrm>
            <a:off x="18618240" y="3815032"/>
            <a:ext cx="6667383" cy="830997"/>
          </a:xfrm>
          <a:prstGeom prst="rect">
            <a:avLst/>
          </a:prstGeom>
          <a:noFill/>
        </p:spPr>
        <p:txBody>
          <a:bodyPr wrap="square" rtlCol="0">
            <a:spAutoFit/>
          </a:bodyPr>
          <a:lstStyle/>
          <a:p>
            <a:r>
              <a:rPr lang="en-US" sz="4800" dirty="0" smtClean="0">
                <a:latin typeface="Century"/>
                <a:cs typeface="Century"/>
              </a:rPr>
              <a:t>Actuators</a:t>
            </a:r>
          </a:p>
        </p:txBody>
      </p:sp>
      <p:sp>
        <p:nvSpPr>
          <p:cNvPr id="417" name="Shape 120"/>
          <p:cNvSpPr/>
          <p:nvPr/>
        </p:nvSpPr>
        <p:spPr>
          <a:xfrm>
            <a:off x="22071873" y="19179210"/>
            <a:ext cx="4998953" cy="3014736"/>
          </a:xfrm>
          <a:prstGeom prst="rect">
            <a:avLst/>
          </a:prstGeom>
          <a:blipFill>
            <a:blip r:embed="rId16" cstate="print">
              <a:extLst>
                <a:ext uri="{BEBA8EAE-BF5A-486C-A8C5-ECC9F3942E4B}">
                  <a14:imgProps xmlns:a14="http://schemas.microsoft.com/office/drawing/2010/main">
                    <a14:imgLayer r:embed="rId17">
                      <a14:imgEffect>
                        <a14:sharpenSoften amount="50000"/>
                      </a14:imgEffect>
                    </a14:imgLayer>
                  </a14:imgProps>
                </a:ext>
                <a:ext uri="{28A0092B-C50C-407E-A947-70E740481C1C}">
                  <a14:useLocalDpi xmlns:a14="http://schemas.microsoft.com/office/drawing/2010/main"/>
                </a:ext>
              </a:extLst>
            </a:blip>
            <a:srcRect/>
            <a:stretch>
              <a:fillRect/>
            </a:stretch>
          </a:blipFill>
          <a:ln>
            <a:solidFill>
              <a:srgbClr val="000000"/>
            </a:solidFill>
          </a:ln>
        </p:spPr>
      </p:sp>
      <p:sp>
        <p:nvSpPr>
          <p:cNvPr id="418" name="Rectangle 417"/>
          <p:cNvSpPr/>
          <p:nvPr/>
        </p:nvSpPr>
        <p:spPr>
          <a:xfrm>
            <a:off x="18700208" y="18251672"/>
            <a:ext cx="8500502" cy="830997"/>
          </a:xfrm>
          <a:prstGeom prst="rect">
            <a:avLst/>
          </a:prstGeom>
        </p:spPr>
        <p:txBody>
          <a:bodyPr wrap="square">
            <a:spAutoFit/>
          </a:bodyPr>
          <a:lstStyle/>
          <a:p>
            <a:r>
              <a:rPr lang="en-US" sz="2400" dirty="0" smtClean="0">
                <a:latin typeface="Century" panose="02040604050505020304" pitchFamily="18" charset="0"/>
                <a:ea typeface="SimSun" pitchFamily="2" charset="-122"/>
              </a:rPr>
              <a:t>A pump based </a:t>
            </a:r>
            <a:r>
              <a:rPr lang="en-US" sz="2400" dirty="0">
                <a:latin typeface="Century" panose="02040604050505020304" pitchFamily="18" charset="0"/>
                <a:ea typeface="SimSun" pitchFamily="2" charset="-122"/>
              </a:rPr>
              <a:t>on </a:t>
            </a:r>
            <a:r>
              <a:rPr lang="en-US" sz="2400" dirty="0" smtClean="0">
                <a:latin typeface="Century" panose="02040604050505020304" pitchFamily="18" charset="0"/>
                <a:ea typeface="SimSun" pitchFamily="2" charset="-122"/>
              </a:rPr>
              <a:t>paper, which serves </a:t>
            </a:r>
            <a:r>
              <a:rPr lang="en-US" sz="2400" dirty="0">
                <a:latin typeface="Century" panose="02040604050505020304" pitchFamily="18" charset="0"/>
                <a:ea typeface="SimSun" pitchFamily="2" charset="-122"/>
              </a:rPr>
              <a:t>as a </a:t>
            </a:r>
            <a:r>
              <a:rPr lang="en-US" sz="2400" dirty="0" err="1">
                <a:latin typeface="Century" panose="02040604050505020304" pitchFamily="18" charset="0"/>
                <a:ea typeface="SimSun" pitchFamily="2" charset="-122"/>
              </a:rPr>
              <a:t>microporous</a:t>
            </a:r>
            <a:r>
              <a:rPr lang="en-US" sz="2400" dirty="0">
                <a:latin typeface="Century" panose="02040604050505020304" pitchFamily="18" charset="0"/>
                <a:ea typeface="SimSun" pitchFamily="2" charset="-122"/>
              </a:rPr>
              <a:t> channel </a:t>
            </a:r>
            <a:r>
              <a:rPr lang="en-US" sz="2400" dirty="0" smtClean="0">
                <a:latin typeface="Century" panose="02040604050505020304" pitchFamily="18" charset="0"/>
                <a:ea typeface="SimSun" pitchFamily="2" charset="-122"/>
              </a:rPr>
              <a:t>network, was fabricated.  </a:t>
            </a:r>
            <a:endParaRPr lang="en-US" sz="2400" dirty="0">
              <a:latin typeface="Century" panose="02040604050505020304" pitchFamily="18" charset="0"/>
            </a:endParaRPr>
          </a:p>
        </p:txBody>
      </p:sp>
      <p:sp>
        <p:nvSpPr>
          <p:cNvPr id="419" name="TextBox 418"/>
          <p:cNvSpPr txBox="1"/>
          <p:nvPr/>
        </p:nvSpPr>
        <p:spPr>
          <a:xfrm>
            <a:off x="18633967" y="4554644"/>
            <a:ext cx="8200913" cy="584776"/>
          </a:xfrm>
          <a:prstGeom prst="rect">
            <a:avLst/>
          </a:prstGeom>
          <a:noFill/>
        </p:spPr>
        <p:txBody>
          <a:bodyPr wrap="square" rtlCol="0">
            <a:spAutoFit/>
          </a:bodyPr>
          <a:lstStyle/>
          <a:p>
            <a:r>
              <a:rPr lang="en-US" sz="3200" dirty="0" smtClean="0">
                <a:latin typeface="Century"/>
                <a:cs typeface="Century"/>
              </a:rPr>
              <a:t>Electroosmotic (EO) Nastic Actuators</a:t>
            </a:r>
          </a:p>
        </p:txBody>
      </p:sp>
      <p:sp>
        <p:nvSpPr>
          <p:cNvPr id="420" name="Rectangle 419"/>
          <p:cNvSpPr/>
          <p:nvPr/>
        </p:nvSpPr>
        <p:spPr>
          <a:xfrm>
            <a:off x="22068169" y="22419552"/>
            <a:ext cx="5132541" cy="584776"/>
          </a:xfrm>
          <a:prstGeom prst="rect">
            <a:avLst/>
          </a:prstGeom>
        </p:spPr>
        <p:txBody>
          <a:bodyPr wrap="square">
            <a:spAutoFit/>
          </a:bodyPr>
          <a:lstStyle/>
          <a:p>
            <a:r>
              <a:rPr lang="en-US" sz="1600" b="1" dirty="0" smtClean="0">
                <a:latin typeface="Calibri" panose="020F0502020204030204" pitchFamily="34" charset="0"/>
              </a:rPr>
              <a:t>Left</a:t>
            </a:r>
            <a:r>
              <a:rPr lang="en-US" sz="1600" dirty="0" smtClean="0">
                <a:latin typeface="Calibri" panose="020F0502020204030204" pitchFamily="34" charset="0"/>
              </a:rPr>
              <a:t>: Electrodes are being developed based on thin film metals, carbon, or elastomer composites.</a:t>
            </a:r>
            <a:endParaRPr lang="en-US" sz="1600" dirty="0">
              <a:latin typeface="Calibri" panose="020F0502020204030204" pitchFamily="34" charset="0"/>
            </a:endParaRPr>
          </a:p>
        </p:txBody>
      </p:sp>
      <p:sp>
        <p:nvSpPr>
          <p:cNvPr id="421" name="TextBox 420"/>
          <p:cNvSpPr txBox="1"/>
          <p:nvPr/>
        </p:nvSpPr>
        <p:spPr>
          <a:xfrm>
            <a:off x="18615514" y="5109217"/>
            <a:ext cx="8482179" cy="3154710"/>
          </a:xfrm>
          <a:prstGeom prst="rect">
            <a:avLst/>
          </a:prstGeom>
          <a:noFill/>
        </p:spPr>
        <p:txBody>
          <a:bodyPr wrap="square" lIns="0" rtlCol="0">
            <a:spAutoFit/>
          </a:bodyPr>
          <a:lstStyle/>
          <a:p>
            <a:pPr marL="182880"/>
            <a:r>
              <a:rPr lang="en-US" sz="2400" dirty="0" smtClean="0">
                <a:latin typeface="Century"/>
                <a:cs typeface="Century"/>
              </a:rPr>
              <a:t>Concept: miniature voltage-controlled hydraulic actuators with high force, large displacement.</a:t>
            </a:r>
          </a:p>
          <a:p>
            <a:pPr marL="182880"/>
            <a:r>
              <a:rPr lang="en-US" sz="700" dirty="0" smtClean="0">
                <a:latin typeface="Century"/>
                <a:cs typeface="Century"/>
              </a:rPr>
              <a:t> </a:t>
            </a:r>
          </a:p>
          <a:p>
            <a:pPr marL="182880"/>
            <a:r>
              <a:rPr lang="en-US" sz="2400" u="sng" dirty="0" smtClean="0">
                <a:latin typeface="Century"/>
                <a:cs typeface="Century"/>
              </a:rPr>
              <a:t>Research Topics</a:t>
            </a:r>
            <a:r>
              <a:rPr lang="en-US" sz="2400" u="sng" baseline="-4000" dirty="0" smtClean="0">
                <a:latin typeface="Century"/>
                <a:cs typeface="Century"/>
              </a:rPr>
              <a:t>:</a:t>
            </a:r>
            <a:endParaRPr lang="en-US" sz="1800" u="sng" baseline="-4000" dirty="0" smtClean="0">
              <a:latin typeface="Century"/>
              <a:cs typeface="Century"/>
            </a:endParaRPr>
          </a:p>
          <a:p>
            <a:pPr marL="182880" indent="228600">
              <a:buFont typeface="Arial"/>
              <a:buChar char="•"/>
            </a:pPr>
            <a:r>
              <a:rPr lang="en-US" sz="2400" dirty="0" smtClean="0">
                <a:latin typeface="Century"/>
                <a:cs typeface="Century"/>
              </a:rPr>
              <a:t>Actuation performance (speed, force, stroke)</a:t>
            </a:r>
          </a:p>
          <a:p>
            <a:pPr marL="182880" indent="228600">
              <a:buFont typeface="Arial"/>
              <a:buChar char="•"/>
            </a:pPr>
            <a:r>
              <a:rPr lang="en-US" sz="2400" dirty="0" smtClean="0">
                <a:latin typeface="Century"/>
                <a:cs typeface="Century"/>
              </a:rPr>
              <a:t>Actuator Fabrication</a:t>
            </a:r>
          </a:p>
          <a:p>
            <a:pPr marL="182880" indent="228600">
              <a:buFont typeface="Arial"/>
              <a:buChar char="•"/>
            </a:pPr>
            <a:r>
              <a:rPr lang="en-US" sz="2400" dirty="0" smtClean="0">
                <a:latin typeface="Century"/>
                <a:cs typeface="Century"/>
              </a:rPr>
              <a:t>Soft robot design, actuation cell design</a:t>
            </a:r>
          </a:p>
          <a:p>
            <a:pPr marL="182880" indent="228600">
              <a:buFont typeface="Arial"/>
              <a:buChar char="•"/>
            </a:pPr>
            <a:r>
              <a:rPr lang="en-US" sz="2400" dirty="0" smtClean="0">
                <a:latin typeface="Century"/>
                <a:cs typeface="Century"/>
              </a:rPr>
              <a:t>Characterization of new pumping fluid</a:t>
            </a:r>
          </a:p>
          <a:p>
            <a:pPr marL="182880" indent="228600">
              <a:buFont typeface="Arial"/>
              <a:buChar char="•"/>
            </a:pPr>
            <a:r>
              <a:rPr lang="en-US" sz="2400" dirty="0" smtClean="0">
                <a:latin typeface="Century"/>
                <a:cs typeface="Century"/>
              </a:rPr>
              <a:t>Reduction of voltage</a:t>
            </a:r>
          </a:p>
        </p:txBody>
      </p:sp>
      <p:pic>
        <p:nvPicPr>
          <p:cNvPr id="422" name="Picture 35" descr="electrolysis es"/>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8950257" y="8815970"/>
            <a:ext cx="3859996" cy="389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3" name="TextBox 422"/>
          <p:cNvSpPr txBox="1"/>
          <p:nvPr/>
        </p:nvSpPr>
        <p:spPr>
          <a:xfrm>
            <a:off x="22810253" y="8818140"/>
            <a:ext cx="4029668" cy="830997"/>
          </a:xfrm>
          <a:prstGeom prst="rect">
            <a:avLst/>
          </a:prstGeom>
          <a:noFill/>
        </p:spPr>
        <p:txBody>
          <a:bodyPr wrap="square" rIns="0" rtlCol="0">
            <a:spAutoFit/>
          </a:bodyPr>
          <a:lstStyle/>
          <a:p>
            <a:r>
              <a:rPr lang="en-US" sz="1600" b="1" dirty="0" smtClean="0">
                <a:latin typeface="Century"/>
                <a:cs typeface="Century"/>
              </a:rPr>
              <a:t>Left</a:t>
            </a:r>
            <a:r>
              <a:rPr lang="en-US" sz="1600" dirty="0" smtClean="0">
                <a:latin typeface="Century"/>
                <a:cs typeface="Century"/>
              </a:rPr>
              <a:t>: Propylene </a:t>
            </a:r>
            <a:r>
              <a:rPr lang="en-US" sz="1600" dirty="0">
                <a:latin typeface="Century"/>
                <a:cs typeface="Century"/>
              </a:rPr>
              <a:t>carbonate (PC</a:t>
            </a:r>
            <a:r>
              <a:rPr lang="en-US" sz="1600" dirty="0" smtClean="0">
                <a:latin typeface="Century"/>
                <a:cs typeface="Century"/>
              </a:rPr>
              <a:t>), unlike water, does not produce gas, even under high voltage.  At left, 3 kV was applied.</a:t>
            </a:r>
            <a:endParaRPr lang="en-US" sz="1600" dirty="0">
              <a:latin typeface="Century"/>
              <a:cs typeface="Century"/>
            </a:endParaRPr>
          </a:p>
        </p:txBody>
      </p:sp>
      <p:pic>
        <p:nvPicPr>
          <p:cNvPr id="424" name="Picture 9" descr="Pt voltammetry comparison es"/>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23203081" y="9649137"/>
            <a:ext cx="3747006" cy="37470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25" name="TextBox 424"/>
          <p:cNvSpPr txBox="1"/>
          <p:nvPr/>
        </p:nvSpPr>
        <p:spPr>
          <a:xfrm>
            <a:off x="18654319" y="12665930"/>
            <a:ext cx="4554819" cy="830997"/>
          </a:xfrm>
          <a:prstGeom prst="rect">
            <a:avLst/>
          </a:prstGeom>
          <a:noFill/>
        </p:spPr>
        <p:txBody>
          <a:bodyPr wrap="square" rtlCol="0">
            <a:spAutoFit/>
          </a:bodyPr>
          <a:lstStyle/>
          <a:p>
            <a:pPr algn="r"/>
            <a:r>
              <a:rPr lang="en-US" sz="1600" b="1" dirty="0" smtClean="0">
                <a:latin typeface="Century"/>
                <a:cs typeface="Century"/>
              </a:rPr>
              <a:t>Right</a:t>
            </a:r>
            <a:r>
              <a:rPr lang="en-US" sz="1600" dirty="0" smtClean="0">
                <a:latin typeface="Century"/>
                <a:cs typeface="Century"/>
              </a:rPr>
              <a:t>: </a:t>
            </a:r>
            <a:r>
              <a:rPr lang="en-US" sz="1600" dirty="0">
                <a:latin typeface="Century"/>
                <a:cs typeface="Century"/>
              </a:rPr>
              <a:t>w</a:t>
            </a:r>
            <a:r>
              <a:rPr lang="en-US" sz="1600" dirty="0" smtClean="0">
                <a:latin typeface="Century"/>
                <a:cs typeface="Century"/>
              </a:rPr>
              <a:t>ithout salt, the response of PC is </a:t>
            </a:r>
            <a:r>
              <a:rPr lang="en-US" sz="1600" dirty="0" err="1" smtClean="0">
                <a:latin typeface="Century"/>
                <a:cs typeface="Century"/>
              </a:rPr>
              <a:t>Ohmic</a:t>
            </a:r>
            <a:r>
              <a:rPr lang="en-US" sz="1600" dirty="0" smtClean="0">
                <a:latin typeface="Century"/>
                <a:cs typeface="Century"/>
              </a:rPr>
              <a:t>; with salt, there are electrochemical reactions.</a:t>
            </a:r>
            <a:endParaRPr lang="en-US" sz="1600" dirty="0">
              <a:latin typeface="Century"/>
              <a:cs typeface="Century"/>
            </a:endParaRPr>
          </a:p>
        </p:txBody>
      </p:sp>
      <p:sp>
        <p:nvSpPr>
          <p:cNvPr id="426" name="TextBox 425"/>
          <p:cNvSpPr txBox="1"/>
          <p:nvPr/>
        </p:nvSpPr>
        <p:spPr>
          <a:xfrm>
            <a:off x="18726855" y="17020080"/>
            <a:ext cx="8343971" cy="584776"/>
          </a:xfrm>
          <a:prstGeom prst="rect">
            <a:avLst/>
          </a:prstGeom>
          <a:noFill/>
        </p:spPr>
        <p:txBody>
          <a:bodyPr wrap="square" rtlCol="0">
            <a:spAutoFit/>
          </a:bodyPr>
          <a:lstStyle/>
          <a:p>
            <a:r>
              <a:rPr lang="en-US" sz="1600" dirty="0" smtClean="0">
                <a:latin typeface="Calibri" panose="020F0502020204030204" pitchFamily="34" charset="0"/>
                <a:cs typeface="Century"/>
              </a:rPr>
              <a:t>Flow velocity and pumping pressure are as good as with water.  Membrane inflation occurs in only 1-2 sec.</a:t>
            </a:r>
            <a:endParaRPr lang="en-US" sz="1600" dirty="0">
              <a:latin typeface="Calibri" panose="020F0502020204030204" pitchFamily="34" charset="0"/>
              <a:cs typeface="Century"/>
            </a:endParaRPr>
          </a:p>
        </p:txBody>
      </p:sp>
      <p:grpSp>
        <p:nvGrpSpPr>
          <p:cNvPr id="427" name="Group 426"/>
          <p:cNvGrpSpPr/>
          <p:nvPr/>
        </p:nvGrpSpPr>
        <p:grpSpPr>
          <a:xfrm>
            <a:off x="18815545" y="13548024"/>
            <a:ext cx="8134542" cy="3340431"/>
            <a:chOff x="9506856" y="15962212"/>
            <a:chExt cx="8068755" cy="3956360"/>
          </a:xfrm>
        </p:grpSpPr>
        <p:pic>
          <p:nvPicPr>
            <p:cNvPr id="428" name="Picture 9" descr="flow rate"/>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9506856" y="15970460"/>
              <a:ext cx="3962400" cy="394811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429" name="Picture 9" descr="actuation cycling at 7kV es 2"/>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3633281" y="15962212"/>
              <a:ext cx="3942330" cy="395636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grpSp>
      <p:sp>
        <p:nvSpPr>
          <p:cNvPr id="430" name="Rectangle 429"/>
          <p:cNvSpPr/>
          <p:nvPr/>
        </p:nvSpPr>
        <p:spPr>
          <a:xfrm>
            <a:off x="18782937" y="8262297"/>
            <a:ext cx="2384988" cy="461665"/>
          </a:xfrm>
          <a:prstGeom prst="rect">
            <a:avLst/>
          </a:prstGeom>
        </p:spPr>
        <p:txBody>
          <a:bodyPr wrap="none">
            <a:spAutoFit/>
          </a:bodyPr>
          <a:lstStyle/>
          <a:p>
            <a:r>
              <a:rPr lang="en-US" sz="2400" u="sng" dirty="0" smtClean="0">
                <a:latin typeface="Century"/>
                <a:cs typeface="Century"/>
              </a:rPr>
              <a:t>Pumping Fluid</a:t>
            </a:r>
            <a:r>
              <a:rPr lang="en-US" sz="2400" u="sng" baseline="-4000" dirty="0" smtClean="0">
                <a:latin typeface="Century"/>
                <a:cs typeface="Century"/>
              </a:rPr>
              <a:t>:</a:t>
            </a:r>
            <a:endParaRPr lang="en-US" sz="2400" u="sng" baseline="-4000" dirty="0">
              <a:latin typeface="Century"/>
              <a:cs typeface="Century"/>
            </a:endParaRPr>
          </a:p>
        </p:txBody>
      </p:sp>
      <p:sp>
        <p:nvSpPr>
          <p:cNvPr id="431" name="Rectangle 430"/>
          <p:cNvSpPr/>
          <p:nvPr/>
        </p:nvSpPr>
        <p:spPr>
          <a:xfrm>
            <a:off x="18729422" y="17734066"/>
            <a:ext cx="4568528" cy="461665"/>
          </a:xfrm>
          <a:prstGeom prst="rect">
            <a:avLst/>
          </a:prstGeom>
        </p:spPr>
        <p:txBody>
          <a:bodyPr wrap="none">
            <a:spAutoFit/>
          </a:bodyPr>
          <a:lstStyle/>
          <a:p>
            <a:r>
              <a:rPr lang="en-US" sz="2400" u="sng" dirty="0" smtClean="0">
                <a:latin typeface="Century"/>
                <a:cs typeface="Century"/>
              </a:rPr>
              <a:t>Fabrication, Lowering Voltage:</a:t>
            </a:r>
            <a:endParaRPr lang="en-US" sz="2400" u="sng" baseline="-4000" dirty="0">
              <a:latin typeface="Century"/>
              <a:cs typeface="Century"/>
            </a:endParaRPr>
          </a:p>
        </p:txBody>
      </p:sp>
      <p:sp>
        <p:nvSpPr>
          <p:cNvPr id="432" name="Rectangle 431"/>
          <p:cNvSpPr/>
          <p:nvPr/>
        </p:nvSpPr>
        <p:spPr>
          <a:xfrm>
            <a:off x="18815545" y="19223212"/>
            <a:ext cx="3171509" cy="830997"/>
          </a:xfrm>
          <a:prstGeom prst="rect">
            <a:avLst/>
          </a:prstGeom>
        </p:spPr>
        <p:txBody>
          <a:bodyPr wrap="square">
            <a:spAutoFit/>
          </a:bodyPr>
          <a:lstStyle/>
          <a:p>
            <a:pPr algn="r"/>
            <a:r>
              <a:rPr lang="en-US" sz="1600" b="1" dirty="0" smtClean="0">
                <a:latin typeface="Calibri" panose="020F0502020204030204" pitchFamily="34" charset="0"/>
                <a:ea typeface="SimSun" pitchFamily="2" charset="-122"/>
              </a:rPr>
              <a:t>Right</a:t>
            </a:r>
            <a:r>
              <a:rPr lang="en-US" sz="1600" dirty="0" smtClean="0">
                <a:latin typeface="Calibri" panose="020F0502020204030204" pitchFamily="34" charset="0"/>
                <a:ea typeface="SimSun" pitchFamily="2" charset="-122"/>
              </a:rPr>
              <a:t>: Paper between mesh electrodes, pumps at only 200 V.  Prior min. operating voltage, 1 kV.</a:t>
            </a:r>
            <a:endParaRPr lang="en-US" sz="1600" dirty="0">
              <a:latin typeface="Calibri" panose="020F0502020204030204" pitchFamily="34" charset="0"/>
            </a:endParaRPr>
          </a:p>
        </p:txBody>
      </p:sp>
      <p:sp>
        <p:nvSpPr>
          <p:cNvPr id="433" name="Rectangle 432"/>
          <p:cNvSpPr/>
          <p:nvPr/>
        </p:nvSpPr>
        <p:spPr>
          <a:xfrm>
            <a:off x="18766389" y="23253044"/>
            <a:ext cx="8343619" cy="830997"/>
          </a:xfrm>
          <a:prstGeom prst="rect">
            <a:avLst/>
          </a:prstGeom>
        </p:spPr>
        <p:txBody>
          <a:bodyPr wrap="square">
            <a:spAutoFit/>
          </a:bodyPr>
          <a:lstStyle/>
          <a:p>
            <a:r>
              <a:rPr lang="en-US" sz="2400" u="sng" dirty="0" smtClean="0">
                <a:latin typeface="Century"/>
                <a:cs typeface="Century"/>
              </a:rPr>
              <a:t>Design:</a:t>
            </a:r>
            <a:r>
              <a:rPr lang="en-US" sz="2400" dirty="0">
                <a:latin typeface="Century"/>
                <a:cs typeface="Century"/>
              </a:rPr>
              <a:t>  </a:t>
            </a:r>
            <a:r>
              <a:rPr lang="en-US" sz="2400" dirty="0" smtClean="0">
                <a:latin typeface="Century"/>
                <a:cs typeface="Century"/>
              </a:rPr>
              <a:t>New designs for pumping cells and new device configurations.</a:t>
            </a:r>
            <a:endParaRPr lang="en-US" sz="2400" dirty="0">
              <a:latin typeface="Century"/>
              <a:cs typeface="Century"/>
            </a:endParaRPr>
          </a:p>
        </p:txBody>
      </p:sp>
      <p:grpSp>
        <p:nvGrpSpPr>
          <p:cNvPr id="434" name="Group 433"/>
          <p:cNvGrpSpPr/>
          <p:nvPr/>
        </p:nvGrpSpPr>
        <p:grpSpPr>
          <a:xfrm>
            <a:off x="21746030" y="24360227"/>
            <a:ext cx="5351663" cy="1789691"/>
            <a:chOff x="13778959" y="23312102"/>
            <a:chExt cx="4106214" cy="1508794"/>
          </a:xfrm>
        </p:grpSpPr>
        <p:pic>
          <p:nvPicPr>
            <p:cNvPr id="435" name="Picture 3"/>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15843834" y="23312102"/>
              <a:ext cx="2041339" cy="15087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36" name="Picture 3"/>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a:stretch/>
          </p:blipFill>
          <p:spPr bwMode="auto">
            <a:xfrm>
              <a:off x="13778959" y="23312102"/>
              <a:ext cx="1952625" cy="15087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437" name="TextBox 436"/>
          <p:cNvSpPr txBox="1"/>
          <p:nvPr/>
        </p:nvSpPr>
        <p:spPr>
          <a:xfrm>
            <a:off x="18706640" y="24825832"/>
            <a:ext cx="3039390" cy="931213"/>
          </a:xfrm>
          <a:prstGeom prst="rect">
            <a:avLst/>
          </a:prstGeom>
          <a:noFill/>
        </p:spPr>
        <p:txBody>
          <a:bodyPr wrap="square" rtlCol="0">
            <a:spAutoFit/>
          </a:bodyPr>
          <a:lstStyle/>
          <a:p>
            <a:pPr algn="r"/>
            <a:r>
              <a:rPr lang="en-US" sz="1800" b="1" dirty="0" smtClean="0">
                <a:latin typeface="Calibri" panose="020F0502020204030204" pitchFamily="34" charset="0"/>
                <a:cs typeface="Century"/>
              </a:rPr>
              <a:t>Right</a:t>
            </a:r>
            <a:r>
              <a:rPr lang="en-US" sz="1800" dirty="0" smtClean="0">
                <a:latin typeface="Calibri" panose="020F0502020204030204" pitchFamily="34" charset="0"/>
                <a:cs typeface="Century"/>
              </a:rPr>
              <a:t>: New out of plane actuators increase the design possibilities.</a:t>
            </a:r>
            <a:endParaRPr lang="en-US" sz="1800" dirty="0">
              <a:latin typeface="Calibri" panose="020F0502020204030204" pitchFamily="34" charset="0"/>
              <a:cs typeface="Century"/>
            </a:endParaRPr>
          </a:p>
        </p:txBody>
      </p:sp>
      <p:grpSp>
        <p:nvGrpSpPr>
          <p:cNvPr id="438" name="Group 437"/>
          <p:cNvGrpSpPr/>
          <p:nvPr/>
        </p:nvGrpSpPr>
        <p:grpSpPr>
          <a:xfrm>
            <a:off x="18887044" y="20213700"/>
            <a:ext cx="3036798" cy="2904536"/>
            <a:chOff x="9421975" y="21016958"/>
            <a:chExt cx="3036798" cy="2904536"/>
          </a:xfrm>
        </p:grpSpPr>
        <p:pic>
          <p:nvPicPr>
            <p:cNvPr id="439" name="Picture 2" descr="E:\DCIM\100MSDCF\DSC00342.JPG"/>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9461160" y="21016958"/>
              <a:ext cx="2997613" cy="19802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40" name="Picture 2"/>
            <p:cNvPicPr>
              <a:picLocks noChangeAspect="1" noChangeArrowheads="1"/>
            </p:cNvPicPr>
            <p:nvPr/>
          </p:nvPicPr>
          <p:blipFill>
            <a:blip r:embed="rId25" cstate="print">
              <a:grayscl/>
              <a:extLst>
                <a:ext uri="{28A0092B-C50C-407E-A947-70E740481C1C}">
                  <a14:useLocalDpi xmlns:a14="http://schemas.microsoft.com/office/drawing/2010/main"/>
                </a:ext>
              </a:extLst>
            </a:blip>
            <a:srcRect/>
            <a:stretch>
              <a:fillRect/>
            </a:stretch>
          </p:blipFill>
          <p:spPr bwMode="auto">
            <a:xfrm>
              <a:off x="9421975" y="23113534"/>
              <a:ext cx="1468513" cy="807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41" name="Picture 3" descr="C:\Users\srinivasanrajaraman\Downloads\ti 20nmpt 50nm on filterpaper2 20x.jpg"/>
            <p:cNvPicPr>
              <a:picLocks noChangeAspect="1" noChangeArrowheads="1"/>
            </p:cNvPicPr>
            <p:nvPr/>
          </p:nvPicPr>
          <p:blipFill>
            <a:blip r:embed="rId26" cstate="print">
              <a:grayscl/>
              <a:extLst>
                <a:ext uri="{28A0092B-C50C-407E-A947-70E740481C1C}">
                  <a14:useLocalDpi xmlns:a14="http://schemas.microsoft.com/office/drawing/2010/main"/>
                </a:ext>
              </a:extLst>
            </a:blip>
            <a:srcRect/>
            <a:stretch>
              <a:fillRect/>
            </a:stretch>
          </p:blipFill>
          <p:spPr bwMode="auto">
            <a:xfrm>
              <a:off x="10990858" y="23113534"/>
              <a:ext cx="1467915" cy="807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442" name="Straight Arrow Connector 441"/>
            <p:cNvCxnSpPr/>
            <p:nvPr/>
          </p:nvCxnSpPr>
          <p:spPr>
            <a:xfrm>
              <a:off x="11579182" y="22893882"/>
              <a:ext cx="73324" cy="418220"/>
            </a:xfrm>
            <a:prstGeom prst="straightConnector1">
              <a:avLst/>
            </a:prstGeom>
            <a:ln w="1905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443" name="Straight Arrow Connector 442"/>
            <p:cNvCxnSpPr/>
            <p:nvPr/>
          </p:nvCxnSpPr>
          <p:spPr>
            <a:xfrm flipH="1">
              <a:off x="10309675" y="22695314"/>
              <a:ext cx="207873" cy="616788"/>
            </a:xfrm>
            <a:prstGeom prst="straightConnector1">
              <a:avLst/>
            </a:prstGeom>
            <a:ln w="19050">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pic>
        <p:nvPicPr>
          <p:cNvPr id="444" name="Picture 443"/>
          <p:cNvPicPr>
            <a:picLocks noChangeAspect="1" noChangeArrowheads="1"/>
          </p:cNvPicPr>
          <p:nvPr/>
        </p:nvPicPr>
        <p:blipFill rotWithShape="1">
          <a:blip r:embed="rId27">
            <a:extLst>
              <a:ext uri="{28A0092B-C50C-407E-A947-70E740481C1C}">
                <a14:useLocalDpi xmlns:a14="http://schemas.microsoft.com/office/drawing/2010/main" val="0"/>
              </a:ext>
            </a:extLst>
          </a:blip>
          <a:srcRect l="15317" t="28974" r="19810" b="39549"/>
          <a:stretch/>
        </p:blipFill>
        <p:spPr bwMode="auto">
          <a:xfrm>
            <a:off x="18785146" y="26388667"/>
            <a:ext cx="8285681" cy="226139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45" name="Rectangle 444"/>
          <p:cNvSpPr/>
          <p:nvPr/>
        </p:nvSpPr>
        <p:spPr>
          <a:xfrm>
            <a:off x="18793451" y="28666565"/>
            <a:ext cx="7719981" cy="369332"/>
          </a:xfrm>
          <a:prstGeom prst="rect">
            <a:avLst/>
          </a:prstGeom>
        </p:spPr>
        <p:txBody>
          <a:bodyPr wrap="square">
            <a:spAutoFit/>
          </a:bodyPr>
          <a:lstStyle/>
          <a:p>
            <a:r>
              <a:rPr lang="en-US" sz="1800" dirty="0">
                <a:latin typeface="Calibri" panose="020F0502020204030204" pitchFamily="34" charset="0"/>
              </a:rPr>
              <a:t>A knee joint </a:t>
            </a:r>
            <a:r>
              <a:rPr lang="en-US" sz="1800" dirty="0" smtClean="0">
                <a:latin typeface="Calibri" panose="020F0502020204030204" pitchFamily="34" charset="0"/>
              </a:rPr>
              <a:t>(above) </a:t>
            </a:r>
            <a:r>
              <a:rPr lang="en-US" sz="1800" dirty="0">
                <a:latin typeface="Calibri" panose="020F0502020204030204" pitchFamily="34" charset="0"/>
              </a:rPr>
              <a:t>is being developed using </a:t>
            </a:r>
            <a:r>
              <a:rPr lang="en-US" sz="1800" dirty="0" smtClean="0">
                <a:latin typeface="Calibri" panose="020F0502020204030204" pitchFamily="34" charset="0"/>
              </a:rPr>
              <a:t>novel </a:t>
            </a:r>
            <a:r>
              <a:rPr lang="en-US" sz="1800" dirty="0">
                <a:latin typeface="Calibri" panose="020F0502020204030204" pitchFamily="34" charset="0"/>
              </a:rPr>
              <a:t>materials.</a:t>
            </a:r>
          </a:p>
        </p:txBody>
      </p:sp>
      <p:sp>
        <p:nvSpPr>
          <p:cNvPr id="446" name="Rectangle 445"/>
          <p:cNvSpPr/>
          <p:nvPr/>
        </p:nvSpPr>
        <p:spPr>
          <a:xfrm>
            <a:off x="9416030" y="3794391"/>
            <a:ext cx="8933688" cy="12699821"/>
          </a:xfrm>
          <a:prstGeom prst="rect">
            <a:avLst/>
          </a:prstGeom>
          <a:gradFill flip="none" rotWithShape="1">
            <a:gsLst>
              <a:gs pos="0">
                <a:schemeClr val="accent5">
                  <a:lumMod val="40000"/>
                  <a:lumOff val="60000"/>
                  <a:alpha val="37000"/>
                </a:schemeClr>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Century"/>
              <a:cs typeface="Century"/>
            </a:endParaRPr>
          </a:p>
        </p:txBody>
      </p:sp>
      <p:sp>
        <p:nvSpPr>
          <p:cNvPr id="447" name="TextBox 446"/>
          <p:cNvSpPr txBox="1"/>
          <p:nvPr/>
        </p:nvSpPr>
        <p:spPr>
          <a:xfrm>
            <a:off x="9450878" y="3792864"/>
            <a:ext cx="6667383" cy="830997"/>
          </a:xfrm>
          <a:prstGeom prst="rect">
            <a:avLst/>
          </a:prstGeom>
          <a:noFill/>
        </p:spPr>
        <p:txBody>
          <a:bodyPr wrap="square" rtlCol="0">
            <a:spAutoFit/>
          </a:bodyPr>
          <a:lstStyle/>
          <a:p>
            <a:r>
              <a:rPr lang="en-US" sz="4800" dirty="0" smtClean="0">
                <a:latin typeface="Century"/>
                <a:cs typeface="Century"/>
              </a:rPr>
              <a:t>Platforms</a:t>
            </a:r>
            <a:endParaRPr lang="en-US" sz="5400" dirty="0" smtClean="0">
              <a:latin typeface="Century"/>
              <a:cs typeface="Century"/>
            </a:endParaRPr>
          </a:p>
        </p:txBody>
      </p:sp>
      <p:sp>
        <p:nvSpPr>
          <p:cNvPr id="448" name="Rectangle 447"/>
          <p:cNvSpPr/>
          <p:nvPr/>
        </p:nvSpPr>
        <p:spPr>
          <a:xfrm>
            <a:off x="9424692" y="16609964"/>
            <a:ext cx="8933688" cy="12486393"/>
          </a:xfrm>
          <a:prstGeom prst="rect">
            <a:avLst/>
          </a:prstGeom>
          <a:gradFill flip="none" rotWithShape="1">
            <a:gsLst>
              <a:gs pos="0">
                <a:schemeClr val="accent5">
                  <a:lumMod val="40000"/>
                  <a:lumOff val="60000"/>
                  <a:alpha val="37000"/>
                </a:schemeClr>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Century"/>
              <a:cs typeface="Century"/>
            </a:endParaRPr>
          </a:p>
        </p:txBody>
      </p:sp>
      <p:sp>
        <p:nvSpPr>
          <p:cNvPr id="449" name="TextBox 448"/>
          <p:cNvSpPr txBox="1"/>
          <p:nvPr/>
        </p:nvSpPr>
        <p:spPr>
          <a:xfrm>
            <a:off x="9509163" y="16617113"/>
            <a:ext cx="8123242" cy="830997"/>
          </a:xfrm>
          <a:prstGeom prst="rect">
            <a:avLst/>
          </a:prstGeom>
          <a:noFill/>
        </p:spPr>
        <p:txBody>
          <a:bodyPr wrap="square" rtlCol="0">
            <a:spAutoFit/>
          </a:bodyPr>
          <a:lstStyle/>
          <a:p>
            <a:r>
              <a:rPr lang="en-US" sz="4800" dirty="0" smtClean="0">
                <a:latin typeface="Century"/>
                <a:cs typeface="Century"/>
              </a:rPr>
              <a:t>Control Design</a:t>
            </a:r>
            <a:endParaRPr lang="en-US" sz="4800" dirty="0">
              <a:latin typeface="Century"/>
              <a:cs typeface="Century"/>
            </a:endParaRPr>
          </a:p>
        </p:txBody>
      </p:sp>
      <p:sp>
        <p:nvSpPr>
          <p:cNvPr id="450" name="TextBox 449"/>
          <p:cNvSpPr txBox="1"/>
          <p:nvPr/>
        </p:nvSpPr>
        <p:spPr>
          <a:xfrm>
            <a:off x="9487290" y="4566235"/>
            <a:ext cx="2838160" cy="584776"/>
          </a:xfrm>
          <a:prstGeom prst="rect">
            <a:avLst/>
          </a:prstGeom>
          <a:noFill/>
        </p:spPr>
        <p:txBody>
          <a:bodyPr wrap="square" rtlCol="0">
            <a:spAutoFit/>
          </a:bodyPr>
          <a:lstStyle/>
          <a:p>
            <a:r>
              <a:rPr lang="en-US" sz="3200" dirty="0" smtClean="0">
                <a:latin typeface="Century"/>
                <a:cs typeface="Century"/>
              </a:rPr>
              <a:t>Evolution</a:t>
            </a:r>
            <a:r>
              <a:rPr lang="en-US" sz="3600" baseline="-2000" dirty="0" smtClean="0">
                <a:latin typeface="Century"/>
                <a:cs typeface="Century"/>
              </a:rPr>
              <a:t>:</a:t>
            </a:r>
            <a:endParaRPr lang="en-US" sz="3600" baseline="-2000" dirty="0">
              <a:latin typeface="Century"/>
              <a:cs typeface="Century"/>
            </a:endParaRPr>
          </a:p>
        </p:txBody>
      </p:sp>
      <p:pic>
        <p:nvPicPr>
          <p:cNvPr id="451" name="Picture 450" descr="DSC_0137.JPG"/>
          <p:cNvPicPr>
            <a:picLocks noChangeAspect="1"/>
          </p:cNvPicPr>
          <p:nvPr/>
        </p:nvPicPr>
        <p:blipFill>
          <a:blip r:embed="rId28"/>
          <a:srcRect l="5984" t="28500" r="53856" b="19500"/>
          <a:stretch>
            <a:fillRect/>
          </a:stretch>
        </p:blipFill>
        <p:spPr>
          <a:xfrm>
            <a:off x="9847994" y="5318647"/>
            <a:ext cx="2012718" cy="1980264"/>
          </a:xfrm>
          <a:prstGeom prst="rect">
            <a:avLst/>
          </a:prstGeom>
          <a:ln>
            <a:solidFill>
              <a:schemeClr val="tx1"/>
            </a:solidFill>
          </a:ln>
          <a:effectLst>
            <a:outerShdw blurRad="76200" dist="76200" dir="2700000">
              <a:srgbClr val="000000">
                <a:alpha val="43000"/>
              </a:srgbClr>
            </a:outerShdw>
          </a:effectLst>
        </p:spPr>
      </p:pic>
      <p:pic>
        <p:nvPicPr>
          <p:cNvPr id="452" name="Picture 1" descr="U:\antbot stuff\antbot pix\IMG_5785.JPG"/>
          <p:cNvPicPr>
            <a:picLocks noChangeAspect="1" noChangeArrowheads="1"/>
          </p:cNvPicPr>
          <p:nvPr/>
        </p:nvPicPr>
        <p:blipFill>
          <a:blip r:embed="rId29"/>
          <a:srcRect r="46414"/>
          <a:stretch>
            <a:fillRect/>
          </a:stretch>
        </p:blipFill>
        <p:spPr bwMode="auto">
          <a:xfrm>
            <a:off x="12424571" y="5331348"/>
            <a:ext cx="2305416" cy="1980264"/>
          </a:xfrm>
          <a:prstGeom prst="rect">
            <a:avLst/>
          </a:prstGeom>
          <a:noFill/>
          <a:ln w="9525">
            <a:solidFill>
              <a:schemeClr val="tx1"/>
            </a:solidFill>
            <a:miter lim="800000"/>
            <a:headEnd/>
            <a:tailEnd/>
          </a:ln>
          <a:effectLst>
            <a:outerShdw blurRad="76200" dist="76200" dir="2700000" algn="tl" rotWithShape="0">
              <a:srgbClr val="000000">
                <a:alpha val="43000"/>
              </a:srgbClr>
            </a:outerShdw>
          </a:effectLst>
        </p:spPr>
      </p:pic>
      <p:pic>
        <p:nvPicPr>
          <p:cNvPr id="453" name="Picture 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5265420" y="4165819"/>
            <a:ext cx="2651331" cy="1995793"/>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4" name="TextBox 453"/>
          <p:cNvSpPr txBox="1"/>
          <p:nvPr/>
        </p:nvSpPr>
        <p:spPr>
          <a:xfrm>
            <a:off x="9755515" y="7332913"/>
            <a:ext cx="2134825" cy="338554"/>
          </a:xfrm>
          <a:prstGeom prst="rect">
            <a:avLst/>
          </a:prstGeom>
          <a:noFill/>
        </p:spPr>
        <p:txBody>
          <a:bodyPr wrap="square" rtlCol="0">
            <a:spAutoFit/>
          </a:bodyPr>
          <a:lstStyle/>
          <a:p>
            <a:pPr algn="ctr"/>
            <a:r>
              <a:rPr lang="en-US" sz="1600" dirty="0" err="1" smtClean="0">
                <a:latin typeface="Century"/>
                <a:cs typeface="Century"/>
              </a:rPr>
              <a:t>BristleBot</a:t>
            </a:r>
            <a:endParaRPr lang="en-US" sz="1600" dirty="0">
              <a:latin typeface="Century"/>
              <a:cs typeface="Century"/>
            </a:endParaRPr>
          </a:p>
        </p:txBody>
      </p:sp>
      <p:sp>
        <p:nvSpPr>
          <p:cNvPr id="455" name="TextBox 454"/>
          <p:cNvSpPr txBox="1"/>
          <p:nvPr/>
        </p:nvSpPr>
        <p:spPr>
          <a:xfrm>
            <a:off x="12570755" y="7351447"/>
            <a:ext cx="2134825" cy="338554"/>
          </a:xfrm>
          <a:prstGeom prst="rect">
            <a:avLst/>
          </a:prstGeom>
          <a:noFill/>
        </p:spPr>
        <p:txBody>
          <a:bodyPr wrap="square" rtlCol="0">
            <a:spAutoFit/>
          </a:bodyPr>
          <a:lstStyle/>
          <a:p>
            <a:pPr algn="ctr"/>
            <a:r>
              <a:rPr lang="en-US" sz="1600" dirty="0" smtClean="0">
                <a:latin typeface="Century"/>
                <a:cs typeface="Century"/>
              </a:rPr>
              <a:t>“Wall-</a:t>
            </a:r>
            <a:r>
              <a:rPr lang="en-US" sz="1600" dirty="0" err="1" smtClean="0">
                <a:latin typeface="Century"/>
                <a:cs typeface="Century"/>
              </a:rPr>
              <a:t>e”-Bot</a:t>
            </a:r>
            <a:endParaRPr lang="en-US" sz="1600" dirty="0">
              <a:latin typeface="Century"/>
              <a:cs typeface="Century"/>
            </a:endParaRPr>
          </a:p>
        </p:txBody>
      </p:sp>
      <p:sp>
        <p:nvSpPr>
          <p:cNvPr id="456" name="TextBox 455"/>
          <p:cNvSpPr txBox="1"/>
          <p:nvPr/>
        </p:nvSpPr>
        <p:spPr>
          <a:xfrm>
            <a:off x="15532171" y="3802792"/>
            <a:ext cx="2134825" cy="338554"/>
          </a:xfrm>
          <a:prstGeom prst="rect">
            <a:avLst/>
          </a:prstGeom>
          <a:noFill/>
        </p:spPr>
        <p:txBody>
          <a:bodyPr wrap="square" rtlCol="0">
            <a:spAutoFit/>
          </a:bodyPr>
          <a:lstStyle/>
          <a:p>
            <a:pPr algn="ctr"/>
            <a:r>
              <a:rPr lang="en-US" sz="1600" dirty="0" smtClean="0">
                <a:latin typeface="Century"/>
                <a:cs typeface="Century"/>
              </a:rPr>
              <a:t>TinyTeRPs</a:t>
            </a:r>
            <a:endParaRPr lang="en-US" sz="1600" dirty="0">
              <a:latin typeface="Century"/>
              <a:cs typeface="Century"/>
            </a:endParaRPr>
          </a:p>
        </p:txBody>
      </p:sp>
      <p:sp>
        <p:nvSpPr>
          <p:cNvPr id="457" name="TextBox 456"/>
          <p:cNvSpPr txBox="1"/>
          <p:nvPr/>
        </p:nvSpPr>
        <p:spPr>
          <a:xfrm>
            <a:off x="14930438" y="8233951"/>
            <a:ext cx="3292910" cy="338554"/>
          </a:xfrm>
          <a:prstGeom prst="rect">
            <a:avLst/>
          </a:prstGeom>
          <a:noFill/>
        </p:spPr>
        <p:txBody>
          <a:bodyPr wrap="square" rtlCol="0">
            <a:spAutoFit/>
          </a:bodyPr>
          <a:lstStyle/>
          <a:p>
            <a:pPr algn="ctr"/>
            <a:r>
              <a:rPr lang="en-US" sz="1600" dirty="0" err="1" smtClean="0">
                <a:latin typeface="Century"/>
                <a:cs typeface="Century"/>
              </a:rPr>
              <a:t>TinyTeRPs</a:t>
            </a:r>
            <a:r>
              <a:rPr lang="en-US" sz="1600" dirty="0" smtClean="0">
                <a:latin typeface="Century"/>
                <a:cs typeface="Century"/>
              </a:rPr>
              <a:t> with tank base</a:t>
            </a:r>
            <a:endParaRPr lang="en-US" sz="1600" dirty="0">
              <a:latin typeface="Century"/>
              <a:cs typeface="Century"/>
            </a:endParaRPr>
          </a:p>
        </p:txBody>
      </p:sp>
      <p:sp>
        <p:nvSpPr>
          <p:cNvPr id="458" name="TextBox 457"/>
          <p:cNvSpPr txBox="1"/>
          <p:nvPr/>
        </p:nvSpPr>
        <p:spPr>
          <a:xfrm>
            <a:off x="9408852" y="8079764"/>
            <a:ext cx="5086501" cy="584776"/>
          </a:xfrm>
          <a:prstGeom prst="rect">
            <a:avLst/>
          </a:prstGeom>
          <a:noFill/>
        </p:spPr>
        <p:txBody>
          <a:bodyPr wrap="square" rtlCol="0">
            <a:spAutoFit/>
          </a:bodyPr>
          <a:lstStyle/>
          <a:p>
            <a:r>
              <a:rPr lang="en-US" sz="3200" dirty="0" smtClean="0">
                <a:latin typeface="Century"/>
                <a:cs typeface="Century"/>
              </a:rPr>
              <a:t>TinyTeRPs</a:t>
            </a:r>
            <a:endParaRPr lang="en-US" sz="3200" dirty="0">
              <a:latin typeface="Century"/>
              <a:cs typeface="Century"/>
            </a:endParaRPr>
          </a:p>
        </p:txBody>
      </p:sp>
      <p:cxnSp>
        <p:nvCxnSpPr>
          <p:cNvPr id="459" name="Straight Arrow Connector 458"/>
          <p:cNvCxnSpPr>
            <a:stCxn id="451" idx="3"/>
            <a:endCxn id="452" idx="1"/>
          </p:cNvCxnSpPr>
          <p:nvPr/>
        </p:nvCxnSpPr>
        <p:spPr>
          <a:xfrm>
            <a:off x="11860712" y="6308779"/>
            <a:ext cx="563859" cy="1270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60" name="Straight Arrow Connector 459"/>
          <p:cNvCxnSpPr/>
          <p:nvPr/>
        </p:nvCxnSpPr>
        <p:spPr>
          <a:xfrm flipV="1">
            <a:off x="14729987" y="5439128"/>
            <a:ext cx="535433" cy="34265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61" name="Straight Arrow Connector 460"/>
          <p:cNvCxnSpPr/>
          <p:nvPr/>
        </p:nvCxnSpPr>
        <p:spPr>
          <a:xfrm>
            <a:off x="14729987" y="6567017"/>
            <a:ext cx="554677" cy="44243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62" name="TextBox 461"/>
          <p:cNvSpPr txBox="1"/>
          <p:nvPr/>
        </p:nvSpPr>
        <p:spPr>
          <a:xfrm>
            <a:off x="9487736" y="8609662"/>
            <a:ext cx="8575464" cy="1200328"/>
          </a:xfrm>
          <a:prstGeom prst="rect">
            <a:avLst/>
          </a:prstGeom>
          <a:noFill/>
        </p:spPr>
        <p:txBody>
          <a:bodyPr wrap="square" lIns="0" rtlCol="0">
            <a:spAutoFit/>
          </a:bodyPr>
          <a:lstStyle/>
          <a:p>
            <a:pPr>
              <a:buFont typeface="Arial"/>
              <a:buChar char="•"/>
            </a:pPr>
            <a:r>
              <a:rPr lang="en-US" sz="2400" dirty="0" smtClean="0">
                <a:latin typeface="Century"/>
                <a:cs typeface="Century"/>
              </a:rPr>
              <a:t> Development of modular, low-cost small platform</a:t>
            </a:r>
          </a:p>
          <a:p>
            <a:pPr>
              <a:buFont typeface="Arial"/>
              <a:buChar char="•"/>
            </a:pPr>
            <a:r>
              <a:rPr lang="en-US" sz="2400" dirty="0" smtClean="0">
                <a:latin typeface="Century"/>
                <a:cs typeface="Century"/>
              </a:rPr>
              <a:t> Open source hardware and software</a:t>
            </a:r>
          </a:p>
          <a:p>
            <a:pPr>
              <a:buFont typeface="Arial"/>
              <a:buChar char="•"/>
            </a:pPr>
            <a:r>
              <a:rPr lang="en-US" sz="2400" dirty="0">
                <a:latin typeface="Century"/>
                <a:cs typeface="Century"/>
              </a:rPr>
              <a:t> </a:t>
            </a:r>
            <a:r>
              <a:rPr lang="en-US" sz="2400" dirty="0" smtClean="0">
                <a:latin typeface="Century"/>
                <a:cs typeface="Century"/>
              </a:rPr>
              <a:t>Addition of tank base for rough terrain</a:t>
            </a:r>
          </a:p>
        </p:txBody>
      </p:sp>
      <p:grpSp>
        <p:nvGrpSpPr>
          <p:cNvPr id="463" name="Group 462"/>
          <p:cNvGrpSpPr/>
          <p:nvPr/>
        </p:nvGrpSpPr>
        <p:grpSpPr>
          <a:xfrm>
            <a:off x="9657494" y="9981782"/>
            <a:ext cx="2739379" cy="2215223"/>
            <a:chOff x="18642246" y="9694719"/>
            <a:chExt cx="3076576" cy="2562225"/>
          </a:xfrm>
        </p:grpSpPr>
        <p:pic>
          <p:nvPicPr>
            <p:cNvPr id="464" name="Picture 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8642246" y="9694719"/>
              <a:ext cx="3076576" cy="2562225"/>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5" name="TextBox 464"/>
            <p:cNvSpPr txBox="1"/>
            <p:nvPr/>
          </p:nvSpPr>
          <p:spPr>
            <a:xfrm>
              <a:off x="19618048" y="9703168"/>
              <a:ext cx="1750534" cy="338554"/>
            </a:xfrm>
            <a:prstGeom prst="rect">
              <a:avLst/>
            </a:prstGeom>
            <a:solidFill>
              <a:schemeClr val="bg1"/>
            </a:solidFill>
          </p:spPr>
          <p:txBody>
            <a:bodyPr wrap="square" rtlCol="0">
              <a:spAutoFit/>
            </a:bodyPr>
            <a:lstStyle/>
            <a:p>
              <a:pPr algn="ctr"/>
              <a:r>
                <a:rPr lang="en-US" sz="1600" dirty="0" smtClean="0">
                  <a:latin typeface="Century"/>
                  <a:cs typeface="Century"/>
                </a:rPr>
                <a:t>Inertial Board</a:t>
              </a:r>
              <a:endParaRPr lang="en-US" sz="1600" dirty="0">
                <a:latin typeface="Century"/>
                <a:cs typeface="Century"/>
              </a:endParaRPr>
            </a:p>
          </p:txBody>
        </p:sp>
        <p:sp>
          <p:nvSpPr>
            <p:cNvPr id="466" name="TextBox 465"/>
            <p:cNvSpPr txBox="1"/>
            <p:nvPr/>
          </p:nvSpPr>
          <p:spPr>
            <a:xfrm>
              <a:off x="20524289" y="10184117"/>
              <a:ext cx="1131762" cy="676378"/>
            </a:xfrm>
            <a:prstGeom prst="rect">
              <a:avLst/>
            </a:prstGeom>
            <a:solidFill>
              <a:schemeClr val="bg1"/>
            </a:solidFill>
          </p:spPr>
          <p:txBody>
            <a:bodyPr wrap="square" rtlCol="0">
              <a:spAutoFit/>
            </a:bodyPr>
            <a:lstStyle/>
            <a:p>
              <a:pPr algn="ctr"/>
              <a:r>
                <a:rPr lang="en-US" sz="1600" dirty="0" smtClean="0">
                  <a:latin typeface="Century"/>
                  <a:cs typeface="Century"/>
                </a:rPr>
                <a:t> Main Board</a:t>
              </a:r>
              <a:endParaRPr lang="en-US" sz="1600" dirty="0">
                <a:latin typeface="Century"/>
                <a:cs typeface="Century"/>
              </a:endParaRPr>
            </a:p>
          </p:txBody>
        </p:sp>
        <p:sp>
          <p:nvSpPr>
            <p:cNvPr id="467" name="TextBox 466"/>
            <p:cNvSpPr txBox="1"/>
            <p:nvPr/>
          </p:nvSpPr>
          <p:spPr>
            <a:xfrm>
              <a:off x="20404539" y="11065532"/>
              <a:ext cx="1072978" cy="338554"/>
            </a:xfrm>
            <a:prstGeom prst="rect">
              <a:avLst/>
            </a:prstGeom>
            <a:solidFill>
              <a:schemeClr val="bg1"/>
            </a:solidFill>
          </p:spPr>
          <p:txBody>
            <a:bodyPr wrap="square" rtlCol="0">
              <a:spAutoFit/>
            </a:bodyPr>
            <a:lstStyle/>
            <a:p>
              <a:pPr algn="ctr"/>
              <a:r>
                <a:rPr lang="en-US" sz="1600" dirty="0" smtClean="0">
                  <a:latin typeface="Century"/>
                  <a:cs typeface="Century"/>
                </a:rPr>
                <a:t>Battery</a:t>
              </a:r>
              <a:endParaRPr lang="en-US" sz="1600" dirty="0">
                <a:latin typeface="Century"/>
                <a:cs typeface="Century"/>
              </a:endParaRPr>
            </a:p>
          </p:txBody>
        </p:sp>
        <p:sp>
          <p:nvSpPr>
            <p:cNvPr id="468" name="TextBox 467"/>
            <p:cNvSpPr txBox="1"/>
            <p:nvPr/>
          </p:nvSpPr>
          <p:spPr>
            <a:xfrm>
              <a:off x="20506337" y="11638062"/>
              <a:ext cx="1209477" cy="605179"/>
            </a:xfrm>
            <a:prstGeom prst="rect">
              <a:avLst/>
            </a:prstGeom>
            <a:solidFill>
              <a:schemeClr val="bg1"/>
            </a:solidFill>
          </p:spPr>
          <p:txBody>
            <a:bodyPr wrap="square" rtlCol="0">
              <a:spAutoFit/>
            </a:bodyPr>
            <a:lstStyle/>
            <a:p>
              <a:pPr algn="ctr"/>
              <a:r>
                <a:rPr lang="en-US" sz="1400" dirty="0" smtClean="0">
                  <a:latin typeface="Century"/>
                  <a:cs typeface="Century"/>
                </a:rPr>
                <a:t>Chassis +</a:t>
              </a:r>
            </a:p>
            <a:p>
              <a:pPr algn="ctr"/>
              <a:r>
                <a:rPr lang="en-US" sz="1400" dirty="0" smtClean="0">
                  <a:latin typeface="Century"/>
                  <a:cs typeface="Century"/>
                </a:rPr>
                <a:t>Drivetrain</a:t>
              </a:r>
              <a:endParaRPr lang="en-US" sz="1400" dirty="0">
                <a:latin typeface="Century"/>
                <a:cs typeface="Century"/>
              </a:endParaRPr>
            </a:p>
          </p:txBody>
        </p:sp>
      </p:grpSp>
      <p:pic>
        <p:nvPicPr>
          <p:cNvPr id="469" name="Picture 2"/>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225" t="7800" r="74295" b="50700"/>
          <a:stretch/>
        </p:blipFill>
        <p:spPr bwMode="auto">
          <a:xfrm>
            <a:off x="12424924" y="9951932"/>
            <a:ext cx="5431997" cy="3261594"/>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0" name="TextBox 469"/>
          <p:cNvSpPr txBox="1"/>
          <p:nvPr/>
        </p:nvSpPr>
        <p:spPr>
          <a:xfrm>
            <a:off x="10243720" y="12185158"/>
            <a:ext cx="2132127" cy="830997"/>
          </a:xfrm>
          <a:prstGeom prst="rect">
            <a:avLst/>
          </a:prstGeom>
          <a:noFill/>
        </p:spPr>
        <p:txBody>
          <a:bodyPr wrap="square" rtlCol="0">
            <a:spAutoFit/>
          </a:bodyPr>
          <a:lstStyle/>
          <a:p>
            <a:pPr algn="r"/>
            <a:r>
              <a:rPr lang="en-US" sz="1600" b="1" dirty="0" smtClean="0"/>
              <a:t>Top</a:t>
            </a:r>
            <a:r>
              <a:rPr lang="en-US" sz="1600" dirty="0" smtClean="0"/>
              <a:t>: description of the </a:t>
            </a:r>
            <a:r>
              <a:rPr lang="en-US" sz="1600" dirty="0" err="1" smtClean="0"/>
              <a:t>TinyTeRP</a:t>
            </a:r>
            <a:r>
              <a:rPr lang="en-US" sz="1600" dirty="0" smtClean="0"/>
              <a:t> platform. </a:t>
            </a:r>
          </a:p>
          <a:p>
            <a:pPr algn="r"/>
            <a:r>
              <a:rPr lang="en-US" sz="1600" b="1" dirty="0" smtClean="0"/>
              <a:t>Right</a:t>
            </a:r>
            <a:r>
              <a:rPr lang="en-US" sz="1600" dirty="0" smtClean="0"/>
              <a:t>: </a:t>
            </a:r>
            <a:r>
              <a:rPr lang="en-US" sz="1600" dirty="0" err="1" smtClean="0"/>
              <a:t>TinyTeRP</a:t>
            </a:r>
            <a:r>
              <a:rPr lang="en-US" sz="1600" dirty="0" smtClean="0"/>
              <a:t> wiki.</a:t>
            </a:r>
          </a:p>
        </p:txBody>
      </p:sp>
      <p:sp>
        <p:nvSpPr>
          <p:cNvPr id="472" name="TextBox 471"/>
          <p:cNvSpPr txBox="1"/>
          <p:nvPr/>
        </p:nvSpPr>
        <p:spPr>
          <a:xfrm>
            <a:off x="9577949" y="17877894"/>
            <a:ext cx="8783376" cy="1569660"/>
          </a:xfrm>
          <a:prstGeom prst="rect">
            <a:avLst/>
          </a:prstGeom>
          <a:noFill/>
        </p:spPr>
        <p:txBody>
          <a:bodyPr wrap="square" lIns="0" rtlCol="0">
            <a:spAutoFit/>
          </a:bodyPr>
          <a:lstStyle/>
          <a:p>
            <a:pPr>
              <a:buFont typeface="Arial"/>
              <a:buChar char="•"/>
            </a:pPr>
            <a:r>
              <a:rPr lang="en-US" sz="2400" dirty="0" smtClean="0">
                <a:latin typeface="Century"/>
                <a:cs typeface="Century"/>
              </a:rPr>
              <a:t> Novel technique for control design with </a:t>
            </a:r>
            <a:r>
              <a:rPr lang="en-US" sz="2400" smtClean="0">
                <a:latin typeface="Century"/>
                <a:cs typeface="Century"/>
              </a:rPr>
              <a:t>safety constraints </a:t>
            </a:r>
            <a:endParaRPr lang="en-US" sz="2400" dirty="0" smtClean="0">
              <a:latin typeface="Century"/>
              <a:cs typeface="Century"/>
            </a:endParaRPr>
          </a:p>
          <a:p>
            <a:pPr marL="365760" lvl="1">
              <a:buFont typeface="Arial"/>
              <a:buChar char="•"/>
            </a:pPr>
            <a:r>
              <a:rPr lang="en-US" sz="2400" dirty="0" smtClean="0">
                <a:latin typeface="Century"/>
                <a:cs typeface="Century"/>
              </a:rPr>
              <a:t> Based on entropy maximization principles</a:t>
            </a:r>
          </a:p>
          <a:p>
            <a:pPr marL="365760" lvl="1">
              <a:buFont typeface="Arial"/>
              <a:buChar char="•"/>
            </a:pPr>
            <a:r>
              <a:rPr lang="en-US" sz="2400" dirty="0" smtClean="0">
                <a:latin typeface="Century"/>
                <a:cs typeface="Century"/>
              </a:rPr>
              <a:t> Finitely parameterized convex program: highly scalable</a:t>
            </a:r>
          </a:p>
          <a:p>
            <a:pPr marL="365760" lvl="1">
              <a:buFont typeface="Arial"/>
              <a:buChar char="•"/>
            </a:pPr>
            <a:r>
              <a:rPr lang="en-US" sz="2400" dirty="0" smtClean="0">
                <a:latin typeface="Century"/>
                <a:cs typeface="Century"/>
              </a:rPr>
              <a:t> Determination of where and how many robots to deploy</a:t>
            </a:r>
          </a:p>
        </p:txBody>
      </p:sp>
      <p:pic>
        <p:nvPicPr>
          <p:cNvPr id="620" name="Picture 619" descr="C:\Users\Rob\Dropbox\MicroRobotLab\Figures\CIMG4287.JPG"/>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13450" t="4538" r="850" b="4784"/>
          <a:stretch/>
        </p:blipFill>
        <p:spPr bwMode="auto">
          <a:xfrm>
            <a:off x="15265419" y="6220478"/>
            <a:ext cx="2651331" cy="199579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621" name="TextBox 620"/>
          <p:cNvSpPr txBox="1"/>
          <p:nvPr/>
        </p:nvSpPr>
        <p:spPr>
          <a:xfrm>
            <a:off x="9522696" y="17390205"/>
            <a:ext cx="8123242" cy="584776"/>
          </a:xfrm>
          <a:prstGeom prst="rect">
            <a:avLst/>
          </a:prstGeom>
          <a:noFill/>
        </p:spPr>
        <p:txBody>
          <a:bodyPr wrap="square" rtlCol="0">
            <a:spAutoFit/>
          </a:bodyPr>
          <a:lstStyle/>
          <a:p>
            <a:r>
              <a:rPr lang="en-US" sz="3200" dirty="0" smtClean="0">
                <a:latin typeface="Century"/>
                <a:cs typeface="Century"/>
              </a:rPr>
              <a:t>Search and Surveillance</a:t>
            </a:r>
            <a:endParaRPr lang="en-US" sz="3200" dirty="0">
              <a:latin typeface="Century"/>
              <a:cs typeface="Century"/>
            </a:endParaRPr>
          </a:p>
        </p:txBody>
      </p:sp>
      <p:sp>
        <p:nvSpPr>
          <p:cNvPr id="622" name="TextBox 621"/>
          <p:cNvSpPr txBox="1"/>
          <p:nvPr/>
        </p:nvSpPr>
        <p:spPr>
          <a:xfrm>
            <a:off x="9561003" y="22564248"/>
            <a:ext cx="8123242" cy="584776"/>
          </a:xfrm>
          <a:prstGeom prst="rect">
            <a:avLst/>
          </a:prstGeom>
          <a:noFill/>
        </p:spPr>
        <p:txBody>
          <a:bodyPr wrap="square" rtlCol="0">
            <a:spAutoFit/>
          </a:bodyPr>
          <a:lstStyle/>
          <a:p>
            <a:r>
              <a:rPr lang="en-US" sz="3200" dirty="0" smtClean="0">
                <a:latin typeface="Century"/>
                <a:cs typeface="Century"/>
              </a:rPr>
              <a:t>Control under Security Constraints </a:t>
            </a:r>
            <a:endParaRPr lang="en-US" sz="3200" dirty="0">
              <a:latin typeface="Century"/>
              <a:cs typeface="Century"/>
            </a:endParaRPr>
          </a:p>
        </p:txBody>
      </p:sp>
      <p:sp>
        <p:nvSpPr>
          <p:cNvPr id="625" name="Rectangle 624"/>
          <p:cNvSpPr/>
          <p:nvPr/>
        </p:nvSpPr>
        <p:spPr>
          <a:xfrm>
            <a:off x="27402184" y="3837610"/>
            <a:ext cx="8933688" cy="13044923"/>
          </a:xfrm>
          <a:prstGeom prst="rect">
            <a:avLst/>
          </a:prstGeom>
          <a:gradFill flip="none" rotWithShape="1">
            <a:gsLst>
              <a:gs pos="0">
                <a:schemeClr val="accent5">
                  <a:lumMod val="40000"/>
                  <a:lumOff val="60000"/>
                  <a:alpha val="37000"/>
                </a:schemeClr>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Century"/>
              <a:cs typeface="Century"/>
            </a:endParaRPr>
          </a:p>
        </p:txBody>
      </p:sp>
      <p:sp>
        <p:nvSpPr>
          <p:cNvPr id="626" name="TextBox 625"/>
          <p:cNvSpPr txBox="1"/>
          <p:nvPr/>
        </p:nvSpPr>
        <p:spPr>
          <a:xfrm>
            <a:off x="27417215" y="4658435"/>
            <a:ext cx="5602786" cy="584776"/>
          </a:xfrm>
          <a:prstGeom prst="rect">
            <a:avLst/>
          </a:prstGeom>
          <a:noFill/>
        </p:spPr>
        <p:txBody>
          <a:bodyPr wrap="square" rtlCol="0">
            <a:spAutoFit/>
          </a:bodyPr>
          <a:lstStyle/>
          <a:p>
            <a:r>
              <a:rPr lang="en-US" sz="3200" dirty="0" smtClean="0">
                <a:latin typeface="Century"/>
                <a:cs typeface="Century"/>
              </a:rPr>
              <a:t>Mixed-signal Odometry</a:t>
            </a:r>
            <a:endParaRPr lang="en-US" sz="3200" dirty="0">
              <a:latin typeface="Century"/>
              <a:cs typeface="Century"/>
            </a:endParaRPr>
          </a:p>
        </p:txBody>
      </p:sp>
      <p:sp>
        <p:nvSpPr>
          <p:cNvPr id="627" name="Rectangle 626"/>
          <p:cNvSpPr/>
          <p:nvPr/>
        </p:nvSpPr>
        <p:spPr>
          <a:xfrm>
            <a:off x="27399885" y="16967198"/>
            <a:ext cx="8933688" cy="12138690"/>
          </a:xfrm>
          <a:prstGeom prst="rect">
            <a:avLst/>
          </a:prstGeom>
          <a:gradFill flip="none" rotWithShape="1">
            <a:gsLst>
              <a:gs pos="0">
                <a:schemeClr val="accent5">
                  <a:lumMod val="40000"/>
                  <a:lumOff val="60000"/>
                  <a:alpha val="37000"/>
                </a:schemeClr>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Century"/>
              <a:cs typeface="Century"/>
            </a:endParaRPr>
          </a:p>
        </p:txBody>
      </p:sp>
      <p:sp>
        <p:nvSpPr>
          <p:cNvPr id="628" name="TextBox 627"/>
          <p:cNvSpPr txBox="1"/>
          <p:nvPr/>
        </p:nvSpPr>
        <p:spPr>
          <a:xfrm>
            <a:off x="27382952" y="16888455"/>
            <a:ext cx="8123242" cy="830997"/>
          </a:xfrm>
          <a:prstGeom prst="rect">
            <a:avLst/>
          </a:prstGeom>
          <a:noFill/>
        </p:spPr>
        <p:txBody>
          <a:bodyPr wrap="square" rtlCol="0">
            <a:spAutoFit/>
          </a:bodyPr>
          <a:lstStyle/>
          <a:p>
            <a:r>
              <a:rPr lang="en-US" sz="4800" dirty="0" smtClean="0">
                <a:latin typeface="Century"/>
                <a:cs typeface="Century"/>
              </a:rPr>
              <a:t>Publications</a:t>
            </a:r>
            <a:endParaRPr lang="en-US" sz="4800" dirty="0">
              <a:latin typeface="Century"/>
              <a:cs typeface="Century"/>
            </a:endParaRPr>
          </a:p>
        </p:txBody>
      </p:sp>
      <p:sp>
        <p:nvSpPr>
          <p:cNvPr id="630" name="TextBox 629"/>
          <p:cNvSpPr txBox="1"/>
          <p:nvPr/>
        </p:nvSpPr>
        <p:spPr>
          <a:xfrm>
            <a:off x="27470119" y="17564370"/>
            <a:ext cx="8856313" cy="11892490"/>
          </a:xfrm>
          <a:prstGeom prst="rect">
            <a:avLst/>
          </a:prstGeom>
          <a:noFill/>
        </p:spPr>
        <p:txBody>
          <a:bodyPr wrap="square" lIns="0" rtlCol="0">
            <a:spAutoFit/>
          </a:bodyPr>
          <a:lstStyle/>
          <a:p>
            <a:pPr>
              <a:lnSpc>
                <a:spcPct val="90000"/>
              </a:lnSpc>
              <a:spcAft>
                <a:spcPts val="600"/>
              </a:spcAft>
            </a:pPr>
            <a:r>
              <a:rPr lang="en-US" sz="1200" dirty="0"/>
              <a:t>G. </a:t>
            </a:r>
            <a:r>
              <a:rPr lang="en-US" sz="1200" dirty="0" err="1"/>
              <a:t>Sineriz</a:t>
            </a:r>
            <a:r>
              <a:rPr lang="en-US" sz="1200" dirty="0"/>
              <a:t>, M. Kuhlman, and P. </a:t>
            </a:r>
            <a:r>
              <a:rPr lang="en-US" sz="1200" dirty="0" err="1"/>
              <a:t>Abshire</a:t>
            </a:r>
            <a:r>
              <a:rPr lang="en-US" sz="1200" dirty="0"/>
              <a:t>, “High Resolution Distance Sensing for Mini-Robots using Time Difference of Arrival,” in IEEE International Symposium on Circuits and Systems, May 2012</a:t>
            </a:r>
            <a:r>
              <a:rPr lang="en-US" sz="1200" dirty="0" smtClean="0"/>
              <a:t>.</a:t>
            </a:r>
            <a:endParaRPr lang="en-US" sz="1200" dirty="0"/>
          </a:p>
          <a:p>
            <a:pPr>
              <a:lnSpc>
                <a:spcPct val="90000"/>
              </a:lnSpc>
              <a:spcAft>
                <a:spcPts val="600"/>
              </a:spcAft>
            </a:pPr>
            <a:r>
              <a:rPr lang="en-US" sz="1200" dirty="0"/>
              <a:t>T.-H. Lee and P. </a:t>
            </a:r>
            <a:r>
              <a:rPr lang="en-US" sz="1200" dirty="0" err="1"/>
              <a:t>Abshire</a:t>
            </a:r>
            <a:r>
              <a:rPr lang="en-US" sz="1200" dirty="0"/>
              <a:t>, “40 Volt NMOS in a Standard CMOS Process,” to be presented at IEEE Sensors 2012, Taipei, Taiwan, Oct 29-31, 2012. </a:t>
            </a:r>
          </a:p>
          <a:p>
            <a:pPr>
              <a:lnSpc>
                <a:spcPct val="90000"/>
              </a:lnSpc>
              <a:spcAft>
                <a:spcPts val="600"/>
              </a:spcAft>
            </a:pPr>
            <a:r>
              <a:rPr lang="en-US" sz="1200" dirty="0"/>
              <a:t>M. Kuhlman, E. </a:t>
            </a:r>
            <a:r>
              <a:rPr lang="en-US" sz="1200" dirty="0" err="1"/>
              <a:t>Arvelo</a:t>
            </a:r>
            <a:r>
              <a:rPr lang="en-US" sz="1200" dirty="0"/>
              <a:t>, S. Lin, P. </a:t>
            </a:r>
            <a:r>
              <a:rPr lang="en-US" sz="1200" dirty="0" err="1"/>
              <a:t>Abshire</a:t>
            </a:r>
            <a:r>
              <a:rPr lang="en-US" sz="1200" dirty="0"/>
              <a:t>, and N. C. Martins, “Mixed-Signal Architecture of Randomized Receding Horizon Control for Miniature Robotics,” in IEEE International Midwest Symposium on Circuits and Systems, August 2012. </a:t>
            </a:r>
          </a:p>
          <a:p>
            <a:pPr>
              <a:lnSpc>
                <a:spcPct val="90000"/>
              </a:lnSpc>
              <a:spcAft>
                <a:spcPts val="600"/>
              </a:spcAft>
            </a:pPr>
            <a:r>
              <a:rPr lang="en-US" sz="1200" dirty="0"/>
              <a:t>C. Perkins, L. Lei, M. Kuhlman, T. Lee, G.  Gateau, S. </a:t>
            </a:r>
            <a:r>
              <a:rPr lang="en-US" sz="1200" dirty="0" err="1"/>
              <a:t>Bergbreiter</a:t>
            </a:r>
            <a:r>
              <a:rPr lang="en-US" sz="1200" dirty="0"/>
              <a:t>, and P. </a:t>
            </a:r>
            <a:r>
              <a:rPr lang="en-US" sz="1200" dirty="0" err="1"/>
              <a:t>Abshire</a:t>
            </a:r>
            <a:r>
              <a:rPr lang="en-US" sz="1200" dirty="0"/>
              <a:t>, “Distance Sensing for Mini-Robots: RSSI vs. TDOA,” in 2011 IEEE International Symposium on Circuits and Systems (ISCAS). IEEE, 2011, pp. 1984-1987. </a:t>
            </a:r>
          </a:p>
          <a:p>
            <a:pPr>
              <a:lnSpc>
                <a:spcPct val="90000"/>
              </a:lnSpc>
              <a:spcAft>
                <a:spcPts val="600"/>
              </a:spcAft>
            </a:pPr>
            <a:r>
              <a:rPr lang="pt-BR" sz="1200" dirty="0" err="1"/>
              <a:t>T.Datta</a:t>
            </a:r>
            <a:r>
              <a:rPr lang="pt-BR" sz="1200" dirty="0"/>
              <a:t>, P. </a:t>
            </a:r>
            <a:r>
              <a:rPr lang="pt-BR" sz="1200" dirty="0" err="1"/>
              <a:t>Abshire</a:t>
            </a:r>
            <a:r>
              <a:rPr lang="pt-BR" sz="1200" dirty="0"/>
              <a:t>, A. Turner, “</a:t>
            </a:r>
            <a:r>
              <a:rPr lang="pt-BR" sz="1200" dirty="0" err="1"/>
              <a:t>Towards</a:t>
            </a:r>
            <a:r>
              <a:rPr lang="pt-BR" sz="1200" dirty="0"/>
              <a:t> a </a:t>
            </a:r>
            <a:r>
              <a:rPr lang="pt-BR" sz="1200" dirty="0" err="1"/>
              <a:t>Legged</a:t>
            </a:r>
            <a:r>
              <a:rPr lang="pt-BR" sz="1200" dirty="0"/>
              <a:t> Chip”, IEEE </a:t>
            </a:r>
            <a:r>
              <a:rPr lang="pt-BR" sz="1200" dirty="0" err="1"/>
              <a:t>International</a:t>
            </a:r>
            <a:r>
              <a:rPr lang="pt-BR" sz="1200" dirty="0"/>
              <a:t> </a:t>
            </a:r>
            <a:r>
              <a:rPr lang="pt-BR" sz="1200" dirty="0" err="1"/>
              <a:t>Symposium</a:t>
            </a:r>
            <a:r>
              <a:rPr lang="pt-BR" sz="1200" dirty="0"/>
              <a:t> </a:t>
            </a:r>
            <a:r>
              <a:rPr lang="pt-BR" sz="1200" dirty="0" err="1"/>
              <a:t>on</a:t>
            </a:r>
            <a:r>
              <a:rPr lang="pt-BR" sz="1200" dirty="0"/>
              <a:t>  </a:t>
            </a:r>
            <a:r>
              <a:rPr lang="pt-BR" sz="1200" dirty="0" err="1"/>
              <a:t>Circuits</a:t>
            </a:r>
            <a:r>
              <a:rPr lang="pt-BR" sz="1200" dirty="0"/>
              <a:t> </a:t>
            </a:r>
            <a:r>
              <a:rPr lang="pt-BR" sz="1200" dirty="0" err="1"/>
              <a:t>and</a:t>
            </a:r>
            <a:r>
              <a:rPr lang="pt-BR" sz="1200" dirty="0"/>
              <a:t> Systems (ISCAS), Rio de Janeiro, </a:t>
            </a:r>
            <a:r>
              <a:rPr lang="pt-BR" sz="1200" dirty="0" err="1"/>
              <a:t>Brazil</a:t>
            </a:r>
            <a:r>
              <a:rPr lang="pt-BR" sz="1200" dirty="0"/>
              <a:t>, 2011. </a:t>
            </a:r>
            <a:endParaRPr lang="en-US" sz="1200" dirty="0"/>
          </a:p>
          <a:p>
            <a:pPr>
              <a:lnSpc>
                <a:spcPct val="90000"/>
              </a:lnSpc>
              <a:spcAft>
                <a:spcPts val="600"/>
              </a:spcAft>
            </a:pPr>
            <a:r>
              <a:rPr lang="en-US" sz="1200" dirty="0"/>
              <a:t>T.-H. Lee and P. </a:t>
            </a:r>
            <a:r>
              <a:rPr lang="en-US" sz="1200" dirty="0" err="1"/>
              <a:t>Abshire</a:t>
            </a:r>
            <a:r>
              <a:rPr lang="en-US" sz="1200" dirty="0"/>
              <a:t>, “An ultra-low frequency ring oscillator with programmable tracking using a phase-locked loop,” in IEEE International Midwest Symposium on Circuits and Systems, August 2012.</a:t>
            </a:r>
          </a:p>
          <a:p>
            <a:pPr>
              <a:lnSpc>
                <a:spcPct val="90000"/>
              </a:lnSpc>
              <a:spcAft>
                <a:spcPts val="600"/>
              </a:spcAft>
            </a:pPr>
            <a:r>
              <a:rPr lang="en-US" sz="1200" dirty="0"/>
              <a:t>T.-H. Lee and P. </a:t>
            </a:r>
            <a:r>
              <a:rPr lang="en-US" sz="1200" dirty="0" err="1"/>
              <a:t>Abshire</a:t>
            </a:r>
            <a:r>
              <a:rPr lang="en-US" sz="1200" dirty="0"/>
              <a:t>, “Design methodology for a low-frequency current-starved voltage-controlled oscillator with a frequency divider,” in IEEE International Midwest Symposium on Circuits and Systems, August 2012</a:t>
            </a:r>
            <a:r>
              <a:rPr lang="en-US" sz="1200" dirty="0" smtClean="0"/>
              <a:t>.</a:t>
            </a:r>
          </a:p>
          <a:p>
            <a:pPr>
              <a:lnSpc>
                <a:spcPct val="90000"/>
              </a:lnSpc>
              <a:spcAft>
                <a:spcPts val="600"/>
              </a:spcAft>
            </a:pPr>
            <a:r>
              <a:rPr lang="en-US" sz="1200" dirty="0" smtClean="0"/>
              <a:t>T</a:t>
            </a:r>
            <a:r>
              <a:rPr lang="en-US" sz="1200" dirty="0"/>
              <a:t>.-H. Lee and P. </a:t>
            </a:r>
            <a:r>
              <a:rPr lang="en-US" sz="1200" dirty="0" err="1"/>
              <a:t>Abshire</a:t>
            </a:r>
            <a:r>
              <a:rPr lang="en-US" sz="1200" dirty="0"/>
              <a:t>, “Design and Characterization of High-Voltage NMOS Structures in a 0.5μm Standard CMOS Process,” in IEEE Sensors Journal, Volume 13, No. 8, August, 2013</a:t>
            </a:r>
            <a:r>
              <a:rPr lang="en-US" sz="1200" dirty="0" smtClean="0"/>
              <a:t>.</a:t>
            </a:r>
            <a:endParaRPr lang="en-US" sz="1200" dirty="0"/>
          </a:p>
          <a:p>
            <a:pPr>
              <a:lnSpc>
                <a:spcPct val="90000"/>
              </a:lnSpc>
              <a:spcAft>
                <a:spcPts val="600"/>
              </a:spcAft>
            </a:pPr>
            <a:r>
              <a:rPr lang="en-US" sz="1200" dirty="0"/>
              <a:t>P. </a:t>
            </a:r>
            <a:r>
              <a:rPr lang="en-US" sz="1200" dirty="0" err="1"/>
              <a:t>Sandborn</a:t>
            </a:r>
            <a:r>
              <a:rPr lang="en-US" sz="1200" dirty="0"/>
              <a:t> and P. </a:t>
            </a:r>
            <a:r>
              <a:rPr lang="en-US" sz="1200" dirty="0" err="1"/>
              <a:t>Abshire</a:t>
            </a:r>
            <a:r>
              <a:rPr lang="en-US" sz="1200" dirty="0"/>
              <a:t>, “2D Motion Sensor with Programmable Feature </a:t>
            </a:r>
            <a:r>
              <a:rPr lang="en-US" sz="1200" dirty="0" smtClean="0"/>
              <a:t>Extraction</a:t>
            </a:r>
            <a:r>
              <a:rPr lang="en-US" sz="1200" dirty="0"/>
              <a:t>,”  in IEEE International Symposium on Circuits and Systems, May 2013</a:t>
            </a:r>
            <a:r>
              <a:rPr lang="en-US" sz="1200" dirty="0" smtClean="0"/>
              <a:t>.</a:t>
            </a:r>
            <a:endParaRPr lang="en-US" sz="1200" dirty="0"/>
          </a:p>
          <a:p>
            <a:pPr>
              <a:lnSpc>
                <a:spcPct val="90000"/>
              </a:lnSpc>
              <a:spcAft>
                <a:spcPts val="600"/>
              </a:spcAft>
            </a:pPr>
            <a:r>
              <a:rPr lang="en-US" sz="1200" dirty="0"/>
              <a:t>M. Kuhlman, T.-H. Lee and P. </a:t>
            </a:r>
            <a:r>
              <a:rPr lang="en-US" sz="1200" dirty="0" err="1"/>
              <a:t>Abshire</a:t>
            </a:r>
            <a:r>
              <a:rPr lang="en-US" sz="1200" dirty="0"/>
              <a:t>, “Mixed-signal odometry for mobile robotics,” </a:t>
            </a:r>
            <a:r>
              <a:rPr lang="en-US" sz="1200" dirty="0" smtClean="0"/>
              <a:t>Proceedings </a:t>
            </a:r>
            <a:r>
              <a:rPr lang="en-US" sz="1200" dirty="0"/>
              <a:t>of the SPIE, Volume 8725, id. 87251H 11 pp. (2013)</a:t>
            </a:r>
            <a:r>
              <a:rPr lang="en-US" sz="1200" dirty="0" smtClean="0"/>
              <a:t>.</a:t>
            </a:r>
            <a:endParaRPr lang="en-US" sz="1200" dirty="0"/>
          </a:p>
          <a:p>
            <a:pPr>
              <a:lnSpc>
                <a:spcPct val="90000"/>
              </a:lnSpc>
              <a:spcAft>
                <a:spcPts val="600"/>
              </a:spcAft>
            </a:pPr>
            <a:r>
              <a:rPr lang="en-US" sz="1200" dirty="0"/>
              <a:t>A. P. </a:t>
            </a:r>
            <a:r>
              <a:rPr lang="en-US" sz="1200" dirty="0" err="1"/>
              <a:t>Sabelhaus</a:t>
            </a:r>
            <a:r>
              <a:rPr lang="en-US" sz="1200" dirty="0"/>
              <a:t>, D. </a:t>
            </a:r>
            <a:r>
              <a:rPr lang="en-US" sz="1200" dirty="0" err="1"/>
              <a:t>Mirsky</a:t>
            </a:r>
            <a:r>
              <a:rPr lang="en-US" sz="1200" dirty="0"/>
              <a:t>, M. Hill, N. C. Martins, and S. </a:t>
            </a:r>
            <a:r>
              <a:rPr lang="en-US" sz="1200" dirty="0" err="1"/>
              <a:t>Bergbreiter</a:t>
            </a:r>
            <a:r>
              <a:rPr lang="en-US" sz="1200" dirty="0"/>
              <a:t>, “</a:t>
            </a:r>
            <a:r>
              <a:rPr lang="en-US" sz="1200" dirty="0" err="1"/>
              <a:t>TinyTeRP</a:t>
            </a:r>
            <a:r>
              <a:rPr lang="en-US" sz="1200" dirty="0"/>
              <a:t>: A tiny terrestrial robotic platform with modular sensing capabilities,” in IEEE International Conference on Robotics and Automation, Karlsruhe, Germany, May 6-10, 2013, pp. </a:t>
            </a:r>
            <a:r>
              <a:rPr lang="en-US" sz="1200" dirty="0" smtClean="0"/>
              <a:t>2585—2590.</a:t>
            </a:r>
            <a:endParaRPr lang="en-US" sz="1200" dirty="0"/>
          </a:p>
          <a:p>
            <a:pPr>
              <a:lnSpc>
                <a:spcPct val="90000"/>
              </a:lnSpc>
              <a:spcAft>
                <a:spcPts val="600"/>
              </a:spcAft>
            </a:pPr>
            <a:r>
              <a:rPr lang="en-US" sz="1200" dirty="0"/>
              <a:t>A. P. </a:t>
            </a:r>
            <a:r>
              <a:rPr lang="en-US" sz="1200" dirty="0" err="1"/>
              <a:t>Gerratt</a:t>
            </a:r>
            <a:r>
              <a:rPr lang="en-US" sz="1200" dirty="0"/>
              <a:t> and S. </a:t>
            </a:r>
            <a:r>
              <a:rPr lang="en-US" sz="1200" dirty="0" err="1"/>
              <a:t>Bergbreiter</a:t>
            </a:r>
            <a:r>
              <a:rPr lang="en-US" sz="1200" dirty="0"/>
              <a:t>, “Incorporating compliant elastomers for jumping locomotion in </a:t>
            </a:r>
            <a:r>
              <a:rPr lang="en-US" sz="1200" dirty="0" err="1"/>
              <a:t>microrobots</a:t>
            </a:r>
            <a:r>
              <a:rPr lang="en-US" sz="1200" dirty="0"/>
              <a:t>,” Smart Materials and Structures, vol. 22, no. 1, p. 014010, January 2013</a:t>
            </a:r>
            <a:r>
              <a:rPr lang="en-US" sz="1200" dirty="0" smtClean="0"/>
              <a:t>.</a:t>
            </a:r>
            <a:endParaRPr lang="en-US" sz="1200" dirty="0"/>
          </a:p>
          <a:p>
            <a:pPr>
              <a:lnSpc>
                <a:spcPct val="90000"/>
              </a:lnSpc>
              <a:spcAft>
                <a:spcPts val="600"/>
              </a:spcAft>
            </a:pPr>
            <a:r>
              <a:rPr lang="en-US" sz="1200" dirty="0"/>
              <a:t>A.P.  </a:t>
            </a:r>
            <a:r>
              <a:rPr lang="en-US" sz="1200" dirty="0" err="1"/>
              <a:t>Gerratt</a:t>
            </a:r>
            <a:r>
              <a:rPr lang="en-US" sz="1200" dirty="0"/>
              <a:t> and S. </a:t>
            </a:r>
            <a:r>
              <a:rPr lang="en-US" sz="1200" dirty="0" err="1"/>
              <a:t>Bergbreiter</a:t>
            </a:r>
            <a:r>
              <a:rPr lang="en-US" sz="1200" dirty="0"/>
              <a:t>, “</a:t>
            </a:r>
            <a:r>
              <a:rPr lang="en-US" sz="1200" dirty="0" err="1"/>
              <a:t>Microfabrication</a:t>
            </a:r>
            <a:r>
              <a:rPr lang="en-US" sz="1200" dirty="0"/>
              <a:t> of compliant all-polymer MEMS thermal actuators,” Sensors and Actuators A: Physical, vol. 177, no. 4, pp. 16-22, April 2012. </a:t>
            </a:r>
          </a:p>
          <a:p>
            <a:pPr>
              <a:lnSpc>
                <a:spcPct val="90000"/>
              </a:lnSpc>
              <a:spcAft>
                <a:spcPts val="600"/>
              </a:spcAft>
            </a:pPr>
            <a:r>
              <a:rPr lang="en-US" sz="1200" dirty="0"/>
              <a:t>A.P.  </a:t>
            </a:r>
            <a:r>
              <a:rPr lang="en-US" sz="1200" dirty="0" err="1"/>
              <a:t>Gerratt</a:t>
            </a:r>
            <a:r>
              <a:rPr lang="en-US" sz="1200" dirty="0"/>
              <a:t>, B. </a:t>
            </a:r>
            <a:r>
              <a:rPr lang="en-US" sz="1200" dirty="0" err="1"/>
              <a:t>Balakrisnan</a:t>
            </a:r>
            <a:r>
              <a:rPr lang="en-US" sz="1200" dirty="0"/>
              <a:t>, and S. </a:t>
            </a:r>
            <a:r>
              <a:rPr lang="en-US" sz="1200" dirty="0" err="1"/>
              <a:t>Bergbreiter</a:t>
            </a:r>
            <a:r>
              <a:rPr lang="en-US" sz="1200" dirty="0"/>
              <a:t>, “Batch </a:t>
            </a:r>
            <a:r>
              <a:rPr lang="en-US" sz="1200" dirty="0" err="1"/>
              <a:t>microfabricated</a:t>
            </a:r>
            <a:r>
              <a:rPr lang="en-US" sz="1200" dirty="0"/>
              <a:t> bidirectional dielectric elastomer actuators,” in Transducers, Beijing, June 5-9, 2011. </a:t>
            </a:r>
          </a:p>
          <a:p>
            <a:pPr>
              <a:lnSpc>
                <a:spcPct val="90000"/>
              </a:lnSpc>
              <a:spcAft>
                <a:spcPts val="600"/>
              </a:spcAft>
            </a:pPr>
            <a:r>
              <a:rPr lang="en-US" sz="1200" dirty="0"/>
              <a:t>A. P. </a:t>
            </a:r>
            <a:r>
              <a:rPr lang="en-US" sz="1200" dirty="0" err="1"/>
              <a:t>Gerratt</a:t>
            </a:r>
            <a:r>
              <a:rPr lang="en-US" sz="1200" dirty="0"/>
              <a:t>, I. </a:t>
            </a:r>
            <a:r>
              <a:rPr lang="en-US" sz="1200" dirty="0" err="1"/>
              <a:t>Penskiy</a:t>
            </a:r>
            <a:r>
              <a:rPr lang="en-US" sz="1200" dirty="0"/>
              <a:t>, and S. </a:t>
            </a:r>
            <a:r>
              <a:rPr lang="en-US" sz="1200" dirty="0" err="1"/>
              <a:t>Bergbreiter</a:t>
            </a:r>
            <a:r>
              <a:rPr lang="en-US" sz="1200" dirty="0"/>
              <a:t>, “In-situ Characterization of PDMS in SOI-MEMS,” Journal of Micromechanics and </a:t>
            </a:r>
            <a:r>
              <a:rPr lang="en-US" sz="1200" dirty="0" err="1"/>
              <a:t>Microengineering</a:t>
            </a:r>
            <a:r>
              <a:rPr lang="en-US" sz="1200" dirty="0"/>
              <a:t>, vol. 23, no. 4, p.045003, April 2013. JMM </a:t>
            </a:r>
            <a:r>
              <a:rPr lang="en-US" sz="1200" dirty="0" smtClean="0"/>
              <a:t>cover photo.</a:t>
            </a:r>
            <a:endParaRPr lang="en-US" sz="1200" dirty="0"/>
          </a:p>
          <a:p>
            <a:pPr>
              <a:lnSpc>
                <a:spcPct val="90000"/>
              </a:lnSpc>
              <a:spcAft>
                <a:spcPts val="600"/>
              </a:spcAft>
            </a:pPr>
            <a:r>
              <a:rPr lang="en-US" sz="1200" dirty="0"/>
              <a:t>A. P. </a:t>
            </a:r>
            <a:r>
              <a:rPr lang="en-US" sz="1200" dirty="0" err="1"/>
              <a:t>Gerratt</a:t>
            </a:r>
            <a:r>
              <a:rPr lang="en-US" sz="1200" dirty="0"/>
              <a:t> and S. </a:t>
            </a:r>
            <a:r>
              <a:rPr lang="en-US" sz="1200" dirty="0" err="1"/>
              <a:t>Bergbreiter</a:t>
            </a:r>
            <a:r>
              <a:rPr lang="en-US" sz="1200" dirty="0"/>
              <a:t>, “Dielectric Breakdown of PDMS Thin Films,” Journal of Micromechanics and </a:t>
            </a:r>
            <a:r>
              <a:rPr lang="en-US" sz="1200" dirty="0" err="1"/>
              <a:t>Microengineering</a:t>
            </a:r>
            <a:r>
              <a:rPr lang="en-US" sz="1200" dirty="0"/>
              <a:t>, vol. 23, no. 6, p.067001, June 2013. IOP Select Article</a:t>
            </a:r>
            <a:r>
              <a:rPr lang="en-US" sz="1200" dirty="0" smtClean="0"/>
              <a:t>.</a:t>
            </a:r>
            <a:endParaRPr lang="en-US" sz="1200" dirty="0"/>
          </a:p>
          <a:p>
            <a:pPr>
              <a:lnSpc>
                <a:spcPct val="90000"/>
              </a:lnSpc>
              <a:spcAft>
                <a:spcPts val="600"/>
              </a:spcAft>
            </a:pPr>
            <a:r>
              <a:rPr lang="en-US" sz="1200" dirty="0"/>
              <a:t>D. </a:t>
            </a:r>
            <a:r>
              <a:rPr lang="en-US" sz="1200" dirty="0" err="1"/>
              <a:t>Sritharan</a:t>
            </a:r>
            <a:r>
              <a:rPr lang="en-US" sz="1200" dirty="0"/>
              <a:t>, S. Chen, J. </a:t>
            </a:r>
            <a:r>
              <a:rPr lang="en-US" sz="1200" dirty="0" err="1"/>
              <a:t>Tumbic</a:t>
            </a:r>
            <a:r>
              <a:rPr lang="en-US" sz="1200" dirty="0"/>
              <a:t>, B. </a:t>
            </a:r>
            <a:r>
              <a:rPr lang="en-US" sz="1200" dirty="0" err="1"/>
              <a:t>Naved</a:t>
            </a:r>
            <a:r>
              <a:rPr lang="en-US" sz="1200" dirty="0"/>
              <a:t>, E. </a:t>
            </a:r>
            <a:r>
              <a:rPr lang="en-US" sz="1200" dirty="0" err="1"/>
              <a:t>Smela</a:t>
            </a:r>
            <a:r>
              <a:rPr lang="en-US" sz="1200" dirty="0"/>
              <a:t>, “Bubble-Free </a:t>
            </a:r>
            <a:r>
              <a:rPr lang="en-US" sz="1200" dirty="0" err="1"/>
              <a:t>Electroosmosis</a:t>
            </a:r>
            <a:r>
              <a:rPr lang="en-US" sz="1200" dirty="0"/>
              <a:t> at High Voltage Using Propylene Carbonate”, in preparation for submission to Sensors and Actuators B</a:t>
            </a:r>
            <a:r>
              <a:rPr lang="en-US" sz="1200" dirty="0" smtClean="0"/>
              <a:t>.</a:t>
            </a:r>
            <a:endParaRPr lang="en-US" sz="1200" dirty="0"/>
          </a:p>
          <a:p>
            <a:pPr>
              <a:lnSpc>
                <a:spcPct val="90000"/>
              </a:lnSpc>
              <a:spcAft>
                <a:spcPts val="600"/>
              </a:spcAft>
            </a:pPr>
            <a:r>
              <a:rPr lang="en-US" sz="1200" dirty="0"/>
              <a:t>B. </a:t>
            </a:r>
            <a:r>
              <a:rPr lang="en-US" sz="1200" dirty="0" err="1"/>
              <a:t>Balakrisnan</a:t>
            </a:r>
            <a:r>
              <a:rPr lang="en-US" sz="1200" dirty="0"/>
              <a:t>, D. </a:t>
            </a:r>
            <a:r>
              <a:rPr lang="en-US" sz="1200" dirty="0" err="1"/>
              <a:t>Sritharan</a:t>
            </a:r>
            <a:r>
              <a:rPr lang="en-US" sz="1200" dirty="0"/>
              <a:t>, and E. </a:t>
            </a:r>
            <a:r>
              <a:rPr lang="en-US" sz="1200" dirty="0" err="1"/>
              <a:t>Smela</a:t>
            </a:r>
            <a:r>
              <a:rPr lang="en-US" sz="1200" dirty="0"/>
              <a:t>, “Surface </a:t>
            </a:r>
            <a:r>
              <a:rPr lang="en-US" sz="1200" dirty="0" err="1"/>
              <a:t>Micromachined</a:t>
            </a:r>
            <a:r>
              <a:rPr lang="en-US" sz="1200" dirty="0"/>
              <a:t> Dielectric Elastomer Actuators”, in preparation for submission to Journal of </a:t>
            </a:r>
            <a:r>
              <a:rPr lang="en-US" sz="1200" dirty="0" err="1"/>
              <a:t>Microelectromechanical</a:t>
            </a:r>
            <a:r>
              <a:rPr lang="en-US" sz="1200" dirty="0"/>
              <a:t> Systems</a:t>
            </a:r>
            <a:r>
              <a:rPr lang="en-US" sz="1200" dirty="0" smtClean="0"/>
              <a:t>.</a:t>
            </a:r>
            <a:endParaRPr lang="en-US" sz="1200" dirty="0"/>
          </a:p>
          <a:p>
            <a:pPr>
              <a:lnSpc>
                <a:spcPct val="90000"/>
              </a:lnSpc>
              <a:spcAft>
                <a:spcPts val="600"/>
              </a:spcAft>
            </a:pPr>
            <a:r>
              <a:rPr lang="en-US" sz="1200" dirty="0" err="1"/>
              <a:t>B.Balakrisnan</a:t>
            </a:r>
            <a:r>
              <a:rPr lang="en-US" sz="1200" dirty="0"/>
              <a:t>, A. </a:t>
            </a:r>
            <a:r>
              <a:rPr lang="en-US" sz="1200" dirty="0" err="1"/>
              <a:t>Nacev</a:t>
            </a:r>
            <a:r>
              <a:rPr lang="en-US" sz="1200" dirty="0"/>
              <a:t>, J. M. Burke, A. </a:t>
            </a:r>
            <a:r>
              <a:rPr lang="en-US" sz="1200" dirty="0" err="1"/>
              <a:t>Dasgupta</a:t>
            </a:r>
            <a:r>
              <a:rPr lang="en-US" sz="1200" dirty="0"/>
              <a:t>, and E. </a:t>
            </a:r>
            <a:r>
              <a:rPr lang="en-US" sz="1200" dirty="0" err="1"/>
              <a:t>Smela</a:t>
            </a:r>
            <a:r>
              <a:rPr lang="en-US" sz="1200" dirty="0"/>
              <a:t>, "Design of compliant meanders for applications in MEMS, actuators, and flexible electronics," Smart Mater. </a:t>
            </a:r>
            <a:r>
              <a:rPr lang="en-US" sz="1200" dirty="0" err="1"/>
              <a:t>Struct</a:t>
            </a:r>
            <a:r>
              <a:rPr lang="en-US" sz="1200" dirty="0"/>
              <a:t>., 21, 075033 (2012). </a:t>
            </a:r>
          </a:p>
          <a:p>
            <a:pPr>
              <a:lnSpc>
                <a:spcPct val="90000"/>
              </a:lnSpc>
              <a:spcAft>
                <a:spcPts val="600"/>
              </a:spcAft>
            </a:pPr>
            <a:r>
              <a:rPr lang="en-US" sz="1200" dirty="0" err="1"/>
              <a:t>S.Alben</a:t>
            </a:r>
            <a:r>
              <a:rPr lang="en-US" sz="1200" dirty="0"/>
              <a:t>, B. </a:t>
            </a:r>
            <a:r>
              <a:rPr lang="en-US" sz="1200" dirty="0" err="1"/>
              <a:t>Balakrisnan</a:t>
            </a:r>
            <a:r>
              <a:rPr lang="en-US" sz="1200" dirty="0"/>
              <a:t>, and E. </a:t>
            </a:r>
            <a:r>
              <a:rPr lang="en-US" sz="1200" dirty="0" err="1"/>
              <a:t>Smela</a:t>
            </a:r>
            <a:r>
              <a:rPr lang="en-US" sz="1200" dirty="0"/>
              <a:t>, "Edge effects determine the direction of bilayer bending," Nano </a:t>
            </a:r>
            <a:r>
              <a:rPr lang="en-US" sz="1200" dirty="0" err="1"/>
              <a:t>Lett</a:t>
            </a:r>
            <a:r>
              <a:rPr lang="en-US" sz="1200" dirty="0"/>
              <a:t>., 11 (6), 2280–2285 (2011). </a:t>
            </a:r>
          </a:p>
          <a:p>
            <a:pPr>
              <a:lnSpc>
                <a:spcPct val="90000"/>
              </a:lnSpc>
              <a:spcAft>
                <a:spcPts val="600"/>
              </a:spcAft>
            </a:pPr>
            <a:r>
              <a:rPr lang="en-US" sz="1200" dirty="0"/>
              <a:t>D. </a:t>
            </a:r>
            <a:r>
              <a:rPr lang="en-US" sz="1200" dirty="0" err="1"/>
              <a:t>Sritharan</a:t>
            </a:r>
            <a:r>
              <a:rPr lang="en-US" sz="1200" dirty="0"/>
              <a:t>, M. </a:t>
            </a:r>
            <a:r>
              <a:rPr lang="en-US" sz="1200" dirty="0" err="1"/>
              <a:t>Motsebo</a:t>
            </a:r>
            <a:r>
              <a:rPr lang="en-US" sz="1200" dirty="0"/>
              <a:t>, J. </a:t>
            </a:r>
            <a:r>
              <a:rPr lang="en-US" sz="1200" dirty="0" err="1"/>
              <a:t>Tumbic</a:t>
            </a:r>
            <a:r>
              <a:rPr lang="en-US" sz="1200" dirty="0"/>
              <a:t>, E, </a:t>
            </a:r>
            <a:r>
              <a:rPr lang="en-US" sz="1200" dirty="0" err="1"/>
              <a:t>Smela</a:t>
            </a:r>
            <a:r>
              <a:rPr lang="en-US" sz="1200" dirty="0"/>
              <a:t>, “Stable </a:t>
            </a:r>
            <a:r>
              <a:rPr lang="en-US" sz="1200" dirty="0" err="1"/>
              <a:t>electroosmotically</a:t>
            </a:r>
            <a:r>
              <a:rPr lang="en-US" sz="1200" dirty="0"/>
              <a:t> driven actuators”,  SPIE EAPAD, San Diego, California, 2013</a:t>
            </a:r>
            <a:r>
              <a:rPr lang="en-US" sz="1200" dirty="0" smtClean="0"/>
              <a:t>.</a:t>
            </a:r>
            <a:endParaRPr lang="en-US" sz="1200" dirty="0"/>
          </a:p>
          <a:p>
            <a:pPr>
              <a:lnSpc>
                <a:spcPct val="90000"/>
              </a:lnSpc>
              <a:spcAft>
                <a:spcPts val="600"/>
              </a:spcAft>
            </a:pPr>
            <a:r>
              <a:rPr lang="en-US" sz="1200" dirty="0" err="1"/>
              <a:t>W.Ma</a:t>
            </a:r>
            <a:r>
              <a:rPr lang="en-US" sz="1200" dirty="0"/>
              <a:t>, E. </a:t>
            </a:r>
            <a:r>
              <a:rPr lang="en-US" sz="1200" dirty="0" err="1"/>
              <a:t>Arvelo</a:t>
            </a:r>
            <a:r>
              <a:rPr lang="en-US" sz="1200" dirty="0"/>
              <a:t> and N.C. Martins, “Designing Networked Control Architectures for Incremental Robustness”, IFAC 18th World Congress, Milano, Italy, 2011. </a:t>
            </a:r>
            <a:endParaRPr lang="en-US" sz="1200" dirty="0" smtClean="0"/>
          </a:p>
          <a:p>
            <a:pPr>
              <a:lnSpc>
                <a:spcPct val="90000"/>
              </a:lnSpc>
              <a:spcAft>
                <a:spcPts val="600"/>
              </a:spcAft>
            </a:pPr>
            <a:r>
              <a:rPr lang="en-US" sz="1200" dirty="0" err="1" smtClean="0"/>
              <a:t>W.Malik</a:t>
            </a:r>
            <a:r>
              <a:rPr lang="en-US" sz="1200" dirty="0" smtClean="0"/>
              <a:t>, N. C. Martins and A. Swami, “Optimal sensor placement for intruder detection: New design principles”, 49th Annual </a:t>
            </a:r>
            <a:r>
              <a:rPr lang="en-US" sz="1200" dirty="0" err="1" smtClean="0"/>
              <a:t>Allerton</a:t>
            </a:r>
            <a:r>
              <a:rPr lang="en-US" sz="1200" dirty="0" smtClean="0"/>
              <a:t> Conference on Communication, Control and Computing, 2011. </a:t>
            </a:r>
          </a:p>
          <a:p>
            <a:pPr>
              <a:lnSpc>
                <a:spcPct val="90000"/>
              </a:lnSpc>
              <a:spcAft>
                <a:spcPts val="600"/>
              </a:spcAft>
            </a:pPr>
            <a:r>
              <a:rPr lang="en-US" sz="1200" dirty="0" err="1" smtClean="0"/>
              <a:t>S.Sabau</a:t>
            </a:r>
            <a:r>
              <a:rPr lang="en-US" sz="1200" dirty="0" smtClean="0"/>
              <a:t> </a:t>
            </a:r>
            <a:r>
              <a:rPr lang="en-US" sz="1200" dirty="0"/>
              <a:t>and N.C. Martins, “Norm-optimal Design of a Single Block of a Block-Diagonal Controller”, Yale Control Workshop, 2011</a:t>
            </a:r>
            <a:r>
              <a:rPr lang="en-US" sz="1200" dirty="0" smtClean="0"/>
              <a:t>.</a:t>
            </a:r>
            <a:endParaRPr lang="en-US" sz="1200" dirty="0"/>
          </a:p>
          <a:p>
            <a:pPr>
              <a:lnSpc>
                <a:spcPct val="90000"/>
              </a:lnSpc>
              <a:spcAft>
                <a:spcPts val="600"/>
              </a:spcAft>
            </a:pPr>
            <a:r>
              <a:rPr lang="en-US" sz="1200" dirty="0" err="1"/>
              <a:t>A.Mahajan</a:t>
            </a:r>
            <a:r>
              <a:rPr lang="en-US" sz="1200" dirty="0"/>
              <a:t>, N.C Martins, M. C. </a:t>
            </a:r>
            <a:r>
              <a:rPr lang="en-US" sz="1200" dirty="0" err="1"/>
              <a:t>Rotkowitz</a:t>
            </a:r>
            <a:r>
              <a:rPr lang="en-US" sz="1200" dirty="0"/>
              <a:t> and S </a:t>
            </a:r>
            <a:r>
              <a:rPr lang="en-US" sz="1200" dirty="0" err="1"/>
              <a:t>Yuksel</a:t>
            </a:r>
            <a:r>
              <a:rPr lang="en-US" sz="1200" dirty="0"/>
              <a:t>, “Information Structures in Optimal Decentralized Control”, Conference on Decision and Control, 2012. </a:t>
            </a:r>
          </a:p>
          <a:p>
            <a:pPr>
              <a:lnSpc>
                <a:spcPct val="90000"/>
              </a:lnSpc>
              <a:spcAft>
                <a:spcPts val="600"/>
              </a:spcAft>
            </a:pPr>
            <a:r>
              <a:rPr lang="en-US" sz="1200" dirty="0"/>
              <a:t>S. Park and N. C. Martins. “An augmented observer for the distributed estimation problem for LTI systems”, American Control Conference (ACC), 2012. </a:t>
            </a:r>
          </a:p>
          <a:p>
            <a:pPr>
              <a:lnSpc>
                <a:spcPct val="90000"/>
              </a:lnSpc>
              <a:spcAft>
                <a:spcPts val="600"/>
              </a:spcAft>
            </a:pPr>
            <a:r>
              <a:rPr lang="en-US" sz="1200" dirty="0"/>
              <a:t>E. </a:t>
            </a:r>
            <a:r>
              <a:rPr lang="en-US" sz="1200" dirty="0" err="1"/>
              <a:t>Arvelo</a:t>
            </a:r>
            <a:r>
              <a:rPr lang="en-US" sz="1200" dirty="0"/>
              <a:t> and N.C. Martins. “Maximizing the Set of Recurrent States of an MDP subject to Convex Constraints”, accepted for publication in </a:t>
            </a:r>
            <a:r>
              <a:rPr lang="en-US" sz="1200" dirty="0" err="1"/>
              <a:t>Automatica</a:t>
            </a:r>
            <a:r>
              <a:rPr lang="en-US" sz="1200" dirty="0"/>
              <a:t>, 2013. </a:t>
            </a:r>
          </a:p>
          <a:p>
            <a:pPr>
              <a:lnSpc>
                <a:spcPct val="90000"/>
              </a:lnSpc>
              <a:spcAft>
                <a:spcPts val="600"/>
              </a:spcAft>
            </a:pPr>
            <a:r>
              <a:rPr lang="en-US" sz="1200" dirty="0"/>
              <a:t>S. </a:t>
            </a:r>
            <a:r>
              <a:rPr lang="en-US" sz="1200" dirty="0" err="1"/>
              <a:t>Sabau</a:t>
            </a:r>
            <a:r>
              <a:rPr lang="en-US" sz="1200" dirty="0"/>
              <a:t> and N.C. Martins, “</a:t>
            </a:r>
            <a:r>
              <a:rPr lang="en-US" sz="1200" dirty="0" err="1"/>
              <a:t>Stabilizability</a:t>
            </a:r>
            <a:r>
              <a:rPr lang="en-US" sz="1200" dirty="0"/>
              <a:t> and Norm-Optimal Control Design subject to </a:t>
            </a:r>
            <a:r>
              <a:rPr lang="en-US" sz="1200" dirty="0" err="1"/>
              <a:t>Sparsity</a:t>
            </a:r>
            <a:r>
              <a:rPr lang="en-US" sz="1200" dirty="0"/>
              <a:t> Constraints," accepted for publication in the IEEE Transactions on Automatic Control, 2013. </a:t>
            </a:r>
          </a:p>
          <a:p>
            <a:pPr>
              <a:lnSpc>
                <a:spcPct val="90000"/>
              </a:lnSpc>
              <a:spcAft>
                <a:spcPts val="600"/>
              </a:spcAft>
            </a:pPr>
            <a:r>
              <a:rPr lang="en-US" sz="1200" dirty="0" err="1"/>
              <a:t>E.Arvelo</a:t>
            </a:r>
            <a:r>
              <a:rPr lang="en-US" sz="1200" dirty="0"/>
              <a:t>, E. Kim and N.C. Martins, “</a:t>
            </a:r>
            <a:r>
              <a:rPr lang="en-US" sz="1200" dirty="0" err="1"/>
              <a:t>Memoryless</a:t>
            </a:r>
            <a:r>
              <a:rPr lang="en-US" sz="1200" dirty="0"/>
              <a:t> Control Design for Persistent Surveillance under Safety Constraints”, in IEEE International Conference on Robotics and Automation, Karlsruhe, Germany, May 6-10, 2013</a:t>
            </a:r>
            <a:r>
              <a:rPr lang="en-US" sz="1200" dirty="0" smtClean="0"/>
              <a:t>.</a:t>
            </a:r>
          </a:p>
          <a:p>
            <a:pPr>
              <a:lnSpc>
                <a:spcPct val="90000"/>
              </a:lnSpc>
              <a:spcAft>
                <a:spcPts val="600"/>
              </a:spcAft>
            </a:pPr>
            <a:r>
              <a:rPr lang="en-US" sz="1200" dirty="0" smtClean="0"/>
              <a:t>W</a:t>
            </a:r>
            <a:r>
              <a:rPr lang="en-US" sz="1200" dirty="0"/>
              <a:t>. A. Malik, N. C. Martins, and A. Swami, "LQ Control Under Security Constraints," Proceedings of the 2013 Workshop on Control of Cyber-Physical Systems, Lecture Notes in Control and Information Sciences, Springer, pp. 101-122, 2013.</a:t>
            </a:r>
            <a:endParaRPr lang="en-US" sz="1200" dirty="0" smtClean="0"/>
          </a:p>
          <a:p>
            <a:pPr>
              <a:spcAft>
                <a:spcPts val="600"/>
              </a:spcAft>
            </a:pPr>
            <a:endParaRPr lang="en-US" sz="1200" dirty="0" smtClean="0"/>
          </a:p>
        </p:txBody>
      </p:sp>
      <p:pic>
        <p:nvPicPr>
          <p:cNvPr id="637" name="Picture 636" descr="Screen Shot 2013-10-01 at 11.31.20 AM.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4168587" y="4393410"/>
            <a:ext cx="1993900" cy="2273300"/>
          </a:xfrm>
          <a:prstGeom prst="rect">
            <a:avLst/>
          </a:prstGeom>
          <a:ln>
            <a:solidFill>
              <a:srgbClr val="000000"/>
            </a:solidFill>
          </a:ln>
        </p:spPr>
      </p:pic>
      <p:pic>
        <p:nvPicPr>
          <p:cNvPr id="638" name="Picture 637" descr="Screen Shot 2013-10-01 at 11.36.47 AM.png"/>
          <p:cNvPicPr>
            <a:picLocks noChangeAspect="1"/>
          </p:cNvPicPr>
          <p:nvPr/>
        </p:nvPicPr>
        <p:blipFill rotWithShape="1">
          <a:blip r:embed="rId35">
            <a:extLst>
              <a:ext uri="{28A0092B-C50C-407E-A947-70E740481C1C}">
                <a14:useLocalDpi xmlns:a14="http://schemas.microsoft.com/office/drawing/2010/main" val="0"/>
              </a:ext>
            </a:extLst>
          </a:blip>
          <a:srcRect r="2879"/>
          <a:stretch/>
        </p:blipFill>
        <p:spPr>
          <a:xfrm>
            <a:off x="27580327" y="6805325"/>
            <a:ext cx="8582160" cy="1982165"/>
          </a:xfrm>
          <a:prstGeom prst="rect">
            <a:avLst/>
          </a:prstGeom>
          <a:ln>
            <a:solidFill>
              <a:srgbClr val="000000"/>
            </a:solidFill>
          </a:ln>
        </p:spPr>
      </p:pic>
      <p:sp>
        <p:nvSpPr>
          <p:cNvPr id="642" name="TextBox 641"/>
          <p:cNvSpPr txBox="1"/>
          <p:nvPr/>
        </p:nvSpPr>
        <p:spPr>
          <a:xfrm>
            <a:off x="27405284" y="8878696"/>
            <a:ext cx="3534327" cy="1569660"/>
          </a:xfrm>
          <a:prstGeom prst="rect">
            <a:avLst/>
          </a:prstGeom>
          <a:noFill/>
        </p:spPr>
        <p:txBody>
          <a:bodyPr wrap="square" rtlCol="0">
            <a:spAutoFit/>
          </a:bodyPr>
          <a:lstStyle/>
          <a:p>
            <a:pPr algn="r"/>
            <a:r>
              <a:rPr lang="en-US" sz="1600" b="1" dirty="0" smtClean="0"/>
              <a:t>Top</a:t>
            </a:r>
            <a:r>
              <a:rPr lang="en-US" sz="1600" dirty="0" smtClean="0"/>
              <a:t>: System-level design of analog robot kinematics simulator: signal flow and primary computational blocks. </a:t>
            </a:r>
          </a:p>
          <a:p>
            <a:pPr algn="r"/>
            <a:r>
              <a:rPr lang="en-US" sz="1600" b="1" dirty="0" smtClean="0"/>
              <a:t>Right</a:t>
            </a:r>
            <a:r>
              <a:rPr lang="en-US" sz="1600" dirty="0" smtClean="0"/>
              <a:t>: Power comparison between different implementations and design setting</a:t>
            </a:r>
            <a:endParaRPr lang="en-US" sz="1600" dirty="0"/>
          </a:p>
        </p:txBody>
      </p:sp>
      <p:pic>
        <p:nvPicPr>
          <p:cNvPr id="643" name="Picture 642" descr="Screen Shot 2013-10-01 at 11.42.36 AM.png"/>
          <p:cNvPicPr>
            <a:picLocks noChangeAspect="1"/>
          </p:cNvPicPr>
          <p:nvPr/>
        </p:nvPicPr>
        <p:blipFill rotWithShape="1">
          <a:blip r:embed="rId36">
            <a:extLst>
              <a:ext uri="{28A0092B-C50C-407E-A947-70E740481C1C}">
                <a14:useLocalDpi xmlns:a14="http://schemas.microsoft.com/office/drawing/2010/main" val="0"/>
              </a:ext>
            </a:extLst>
          </a:blip>
          <a:srcRect l="2490" t="4986" r="2317" b="2749"/>
          <a:stretch/>
        </p:blipFill>
        <p:spPr>
          <a:xfrm>
            <a:off x="31048621" y="8900002"/>
            <a:ext cx="5113866" cy="1527048"/>
          </a:xfrm>
          <a:prstGeom prst="rect">
            <a:avLst/>
          </a:prstGeom>
          <a:ln>
            <a:solidFill>
              <a:srgbClr val="000000"/>
            </a:solidFill>
          </a:ln>
        </p:spPr>
      </p:pic>
      <p:grpSp>
        <p:nvGrpSpPr>
          <p:cNvPr id="39" name="Group 38"/>
          <p:cNvGrpSpPr/>
          <p:nvPr/>
        </p:nvGrpSpPr>
        <p:grpSpPr>
          <a:xfrm>
            <a:off x="9770181" y="19582850"/>
            <a:ext cx="8610949" cy="2963692"/>
            <a:chOff x="9693981" y="17926136"/>
            <a:chExt cx="8610949" cy="2963692"/>
          </a:xfrm>
        </p:grpSpPr>
        <p:grpSp>
          <p:nvGrpSpPr>
            <p:cNvPr id="473" name="Group 472"/>
            <p:cNvGrpSpPr/>
            <p:nvPr/>
          </p:nvGrpSpPr>
          <p:grpSpPr>
            <a:xfrm>
              <a:off x="9693981" y="17966586"/>
              <a:ext cx="5019074" cy="2574922"/>
              <a:chOff x="355600" y="1592266"/>
              <a:chExt cx="8192253" cy="3567910"/>
            </a:xfrm>
            <a:effectLst>
              <a:outerShdw blurRad="50800" dist="38100" dir="2700000" algn="tl" rotWithShape="0">
                <a:srgbClr val="000000">
                  <a:alpha val="43000"/>
                </a:srgbClr>
              </a:outerShdw>
            </a:effectLst>
          </p:grpSpPr>
          <p:sp>
            <p:nvSpPr>
              <p:cNvPr id="474" name="Rectangle 473"/>
              <p:cNvSpPr/>
              <p:nvPr/>
            </p:nvSpPr>
            <p:spPr>
              <a:xfrm>
                <a:off x="3694892" y="1617554"/>
                <a:ext cx="4851372" cy="3542622"/>
              </a:xfrm>
              <a:prstGeom prst="rect">
                <a:avLst/>
              </a:prstGeom>
              <a:gradFill flip="none" rotWithShape="1">
                <a:gsLst>
                  <a:gs pos="0">
                    <a:srgbClr val="008000"/>
                  </a:gs>
                  <a:gs pos="100000">
                    <a:schemeClr val="accent3">
                      <a:lumMod val="60000"/>
                      <a:lumOff val="4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5" name="Rectangle 474"/>
              <p:cNvSpPr/>
              <p:nvPr/>
            </p:nvSpPr>
            <p:spPr>
              <a:xfrm>
                <a:off x="355600" y="1595436"/>
                <a:ext cx="3337703" cy="3564740"/>
              </a:xfrm>
              <a:prstGeom prst="rect">
                <a:avLst/>
              </a:prstGeom>
              <a:gradFill flip="none" rotWithShape="1">
                <a:gsLst>
                  <a:gs pos="0">
                    <a:srgbClr val="008000"/>
                  </a:gs>
                  <a:gs pos="100000">
                    <a:schemeClr val="accent3">
                      <a:lumMod val="60000"/>
                      <a:lumOff val="4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6" name="Rectangle 475"/>
              <p:cNvSpPr/>
              <p:nvPr/>
            </p:nvSpPr>
            <p:spPr>
              <a:xfrm>
                <a:off x="963610" y="1604945"/>
                <a:ext cx="908839" cy="146659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7" name="Rectangle 476"/>
              <p:cNvSpPr/>
              <p:nvPr/>
            </p:nvSpPr>
            <p:spPr>
              <a:xfrm>
                <a:off x="3693303" y="3675059"/>
                <a:ext cx="1817677" cy="146659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8" name="Rectangle 477"/>
              <p:cNvSpPr/>
              <p:nvPr/>
            </p:nvSpPr>
            <p:spPr>
              <a:xfrm>
                <a:off x="1269205" y="2491136"/>
                <a:ext cx="2425687" cy="1781172"/>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9" name="Rectangle 478"/>
              <p:cNvSpPr/>
              <p:nvPr/>
            </p:nvSpPr>
            <p:spPr>
              <a:xfrm>
                <a:off x="4605319" y="1592266"/>
                <a:ext cx="1816087" cy="296545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0" name="Rectangle 479"/>
              <p:cNvSpPr/>
              <p:nvPr/>
            </p:nvSpPr>
            <p:spPr>
              <a:xfrm>
                <a:off x="963611" y="1892300"/>
                <a:ext cx="2425687" cy="1781172"/>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 name="Rectangle 480"/>
              <p:cNvSpPr/>
              <p:nvPr/>
            </p:nvSpPr>
            <p:spPr>
              <a:xfrm>
                <a:off x="1265233" y="2187576"/>
                <a:ext cx="1823238" cy="119414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2" name="Rectangle 481"/>
              <p:cNvSpPr/>
              <p:nvPr/>
            </p:nvSpPr>
            <p:spPr>
              <a:xfrm>
                <a:off x="4906147" y="1617554"/>
                <a:ext cx="1214431" cy="2651234"/>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3" name="Group 91"/>
              <p:cNvGrpSpPr/>
              <p:nvPr/>
            </p:nvGrpSpPr>
            <p:grpSpPr>
              <a:xfrm>
                <a:off x="355600" y="1593128"/>
                <a:ext cx="8192253" cy="3567047"/>
                <a:chOff x="355600" y="1593128"/>
                <a:chExt cx="8192253" cy="3567047"/>
              </a:xfrm>
            </p:grpSpPr>
            <p:sp>
              <p:nvSpPr>
                <p:cNvPr id="501" name="Rectangle 500"/>
                <p:cNvSpPr/>
                <p:nvPr/>
              </p:nvSpPr>
              <p:spPr>
                <a:xfrm>
                  <a:off x="355601" y="1610411"/>
                  <a:ext cx="8190664" cy="354262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2" name="Straight Connector 501"/>
                <p:cNvCxnSpPr/>
                <p:nvPr/>
              </p:nvCxnSpPr>
              <p:spPr>
                <a:xfrm>
                  <a:off x="355600" y="1890712"/>
                  <a:ext cx="8190664"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3" name="Straight Connector 502"/>
                <p:cNvCxnSpPr/>
                <p:nvPr/>
              </p:nvCxnSpPr>
              <p:spPr>
                <a:xfrm>
                  <a:off x="355600" y="2185988"/>
                  <a:ext cx="8190664"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4" name="Straight Connector 503"/>
                <p:cNvCxnSpPr/>
                <p:nvPr/>
              </p:nvCxnSpPr>
              <p:spPr>
                <a:xfrm>
                  <a:off x="355600" y="2482852"/>
                  <a:ext cx="8190664"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5" name="Straight Connector 504"/>
                <p:cNvCxnSpPr/>
                <p:nvPr/>
              </p:nvCxnSpPr>
              <p:spPr>
                <a:xfrm>
                  <a:off x="355600" y="2779716"/>
                  <a:ext cx="8190664"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p:nvPr/>
              </p:nvCxnSpPr>
              <p:spPr>
                <a:xfrm>
                  <a:off x="355600" y="3076580"/>
                  <a:ext cx="8190664"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a:off x="355600" y="3376608"/>
                  <a:ext cx="8190664" cy="511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a:off x="355600" y="3673472"/>
                  <a:ext cx="8190664"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p:cNvCxnSpPr/>
                <p:nvPr/>
              </p:nvCxnSpPr>
              <p:spPr>
                <a:xfrm>
                  <a:off x="355600" y="3970336"/>
                  <a:ext cx="8192253"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0" name="Straight Connector 509"/>
                <p:cNvCxnSpPr/>
                <p:nvPr/>
              </p:nvCxnSpPr>
              <p:spPr>
                <a:xfrm>
                  <a:off x="355600" y="4267200"/>
                  <a:ext cx="8190664"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1" name="Straight Connector 510"/>
                <p:cNvCxnSpPr/>
                <p:nvPr/>
              </p:nvCxnSpPr>
              <p:spPr>
                <a:xfrm>
                  <a:off x="355600" y="4557716"/>
                  <a:ext cx="8190664"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2" name="Straight Connector 511"/>
                <p:cNvCxnSpPr/>
                <p:nvPr/>
              </p:nvCxnSpPr>
              <p:spPr>
                <a:xfrm>
                  <a:off x="355600" y="4854580"/>
                  <a:ext cx="8192253"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3" name="Straight Connector 512"/>
                <p:cNvCxnSpPr/>
                <p:nvPr/>
              </p:nvCxnSpPr>
              <p:spPr>
                <a:xfrm rot="5400000">
                  <a:off x="-1109322" y="3381721"/>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4" name="Straight Connector 513"/>
                <p:cNvCxnSpPr/>
                <p:nvPr/>
              </p:nvCxnSpPr>
              <p:spPr>
                <a:xfrm rot="5400000">
                  <a:off x="-806905" y="3382163"/>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5" name="Straight Connector 514"/>
                <p:cNvCxnSpPr/>
                <p:nvPr/>
              </p:nvCxnSpPr>
              <p:spPr>
                <a:xfrm rot="5400000">
                  <a:off x="-502900" y="3376254"/>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6" name="Straight Connector 515"/>
                <p:cNvCxnSpPr/>
                <p:nvPr/>
              </p:nvCxnSpPr>
              <p:spPr>
                <a:xfrm rot="5400000">
                  <a:off x="-202072" y="3388071"/>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7" name="Straight Connector 516"/>
                <p:cNvCxnSpPr/>
                <p:nvPr/>
              </p:nvCxnSpPr>
              <p:spPr>
                <a:xfrm rot="5400000">
                  <a:off x="101933" y="3382162"/>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8" name="Straight Connector 517"/>
                <p:cNvCxnSpPr/>
                <p:nvPr/>
              </p:nvCxnSpPr>
              <p:spPr>
                <a:xfrm rot="5400000">
                  <a:off x="405939" y="3382163"/>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9" name="Straight Connector 518"/>
                <p:cNvCxnSpPr/>
                <p:nvPr/>
              </p:nvCxnSpPr>
              <p:spPr>
                <a:xfrm rot="5400000">
                  <a:off x="709944" y="3376254"/>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0" name="Straight Connector 519"/>
                <p:cNvCxnSpPr/>
                <p:nvPr/>
              </p:nvCxnSpPr>
              <p:spPr>
                <a:xfrm rot="5400000">
                  <a:off x="1010772" y="3388071"/>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p:cNvCxnSpPr/>
                <p:nvPr/>
              </p:nvCxnSpPr>
              <p:spPr>
                <a:xfrm rot="5400000">
                  <a:off x="1314777" y="3382162"/>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2" name="Straight Connector 521"/>
                <p:cNvCxnSpPr/>
                <p:nvPr/>
              </p:nvCxnSpPr>
              <p:spPr>
                <a:xfrm rot="5400000">
                  <a:off x="1618782" y="3381371"/>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p:cNvCxnSpPr/>
                <p:nvPr/>
              </p:nvCxnSpPr>
              <p:spPr>
                <a:xfrm rot="5400000">
                  <a:off x="1922787" y="3375462"/>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4" name="Straight Connector 523"/>
                <p:cNvCxnSpPr/>
                <p:nvPr/>
              </p:nvCxnSpPr>
              <p:spPr>
                <a:xfrm rot="5400000">
                  <a:off x="2223615" y="3387279"/>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5" name="Straight Connector 524"/>
                <p:cNvCxnSpPr/>
                <p:nvPr/>
              </p:nvCxnSpPr>
              <p:spPr>
                <a:xfrm rot="5400000">
                  <a:off x="2527620" y="3381370"/>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6" name="Straight Connector 525"/>
                <p:cNvCxnSpPr/>
                <p:nvPr/>
              </p:nvCxnSpPr>
              <p:spPr>
                <a:xfrm rot="5400000">
                  <a:off x="2831626" y="3381371"/>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7" name="Straight Connector 526"/>
                <p:cNvCxnSpPr/>
                <p:nvPr/>
              </p:nvCxnSpPr>
              <p:spPr>
                <a:xfrm rot="5400000">
                  <a:off x="3135631" y="3375462"/>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8" name="Straight Connector 527"/>
                <p:cNvCxnSpPr/>
                <p:nvPr/>
              </p:nvCxnSpPr>
              <p:spPr>
                <a:xfrm rot="5400000">
                  <a:off x="3436459" y="3387279"/>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9" name="Straight Connector 528"/>
                <p:cNvCxnSpPr/>
                <p:nvPr/>
              </p:nvCxnSpPr>
              <p:spPr>
                <a:xfrm rot="5400000">
                  <a:off x="3740464" y="3381370"/>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0" name="Straight Connector 529"/>
                <p:cNvCxnSpPr/>
                <p:nvPr/>
              </p:nvCxnSpPr>
              <p:spPr>
                <a:xfrm rot="5400000">
                  <a:off x="4046057" y="3369554"/>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1" name="Straight Connector 530"/>
                <p:cNvCxnSpPr/>
                <p:nvPr/>
              </p:nvCxnSpPr>
              <p:spPr>
                <a:xfrm rot="5400000">
                  <a:off x="4350062" y="3376345"/>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2" name="Straight Connector 531"/>
                <p:cNvCxnSpPr/>
                <p:nvPr/>
              </p:nvCxnSpPr>
              <p:spPr>
                <a:xfrm rot="5400000">
                  <a:off x="4650890" y="3375462"/>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3" name="Straight Connector 532"/>
                <p:cNvCxnSpPr/>
                <p:nvPr/>
              </p:nvCxnSpPr>
              <p:spPr>
                <a:xfrm rot="5400000">
                  <a:off x="4954895" y="3369553"/>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rot="5400000">
                  <a:off x="5258901" y="3369554"/>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rot="5400000">
                  <a:off x="5562906" y="3363645"/>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6" name="Straight Connector 535"/>
                <p:cNvCxnSpPr/>
                <p:nvPr/>
              </p:nvCxnSpPr>
              <p:spPr>
                <a:xfrm rot="5400000">
                  <a:off x="5863734" y="3375462"/>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7" name="Straight Connector 536"/>
                <p:cNvCxnSpPr/>
                <p:nvPr/>
              </p:nvCxnSpPr>
              <p:spPr>
                <a:xfrm rot="5400000">
                  <a:off x="6167739" y="3369553"/>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8" name="Straight Connector 537"/>
                <p:cNvCxnSpPr/>
                <p:nvPr/>
              </p:nvCxnSpPr>
              <p:spPr>
                <a:xfrm rot="5400000">
                  <a:off x="6470155" y="3377227"/>
                  <a:ext cx="3542621"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84" name="Cloud 483"/>
              <p:cNvSpPr/>
              <p:nvPr/>
            </p:nvSpPr>
            <p:spPr>
              <a:xfrm>
                <a:off x="5058150" y="1662004"/>
                <a:ext cx="908838" cy="2505184"/>
              </a:xfrm>
              <a:prstGeom prst="cloud">
                <a:avLst/>
              </a:prstGeom>
              <a:solidFill>
                <a:schemeClr val="bg1">
                  <a:alpha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5" name="Cloud 484"/>
              <p:cNvSpPr/>
              <p:nvPr/>
            </p:nvSpPr>
            <p:spPr>
              <a:xfrm>
                <a:off x="1269205" y="2184406"/>
                <a:ext cx="1819266" cy="1190620"/>
              </a:xfrm>
              <a:prstGeom prst="cloud">
                <a:avLst/>
              </a:prstGeom>
              <a:solidFill>
                <a:schemeClr val="bg1">
                  <a:alpha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6" name="Isosceles Triangle 485"/>
              <p:cNvSpPr/>
              <p:nvPr/>
            </p:nvSpPr>
            <p:spPr>
              <a:xfrm>
                <a:off x="3762334" y="1957394"/>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7" name="Isosceles Triangle 486"/>
              <p:cNvSpPr/>
              <p:nvPr/>
            </p:nvSpPr>
            <p:spPr>
              <a:xfrm rot="3855367">
                <a:off x="4067788" y="2553270"/>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8" name="Isosceles Triangle 487"/>
              <p:cNvSpPr/>
              <p:nvPr/>
            </p:nvSpPr>
            <p:spPr>
              <a:xfrm>
                <a:off x="1951008" y="1662004"/>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9" name="Isosceles Triangle 488"/>
              <p:cNvSpPr/>
              <p:nvPr/>
            </p:nvSpPr>
            <p:spPr>
              <a:xfrm rot="3298751">
                <a:off x="1033436" y="3738560"/>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0" name="Isosceles Triangle 489"/>
              <p:cNvSpPr/>
              <p:nvPr/>
            </p:nvSpPr>
            <p:spPr>
              <a:xfrm rot="19235122">
                <a:off x="713583" y="2539205"/>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1" name="Isosceles Triangle 490"/>
              <p:cNvSpPr/>
              <p:nvPr/>
            </p:nvSpPr>
            <p:spPr>
              <a:xfrm rot="19502376">
                <a:off x="2241544" y="4616454"/>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2" name="Isosceles Triangle 491"/>
              <p:cNvSpPr/>
              <p:nvPr/>
            </p:nvSpPr>
            <p:spPr>
              <a:xfrm rot="18075491">
                <a:off x="8308117" y="4921438"/>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3" name="Isosceles Triangle 492"/>
              <p:cNvSpPr/>
              <p:nvPr/>
            </p:nvSpPr>
            <p:spPr>
              <a:xfrm rot="20174705">
                <a:off x="8313965" y="4342158"/>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4" name="Isosceles Triangle 493"/>
              <p:cNvSpPr/>
              <p:nvPr/>
            </p:nvSpPr>
            <p:spPr>
              <a:xfrm rot="20168795">
                <a:off x="7692989" y="3452810"/>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5" name="Isosceles Triangle 494"/>
              <p:cNvSpPr/>
              <p:nvPr/>
            </p:nvSpPr>
            <p:spPr>
              <a:xfrm>
                <a:off x="7082575" y="4325755"/>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6" name="Isosceles Triangle 495"/>
              <p:cNvSpPr/>
              <p:nvPr/>
            </p:nvSpPr>
            <p:spPr>
              <a:xfrm>
                <a:off x="8305976" y="2260606"/>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7" name="Isosceles Triangle 496"/>
              <p:cNvSpPr/>
              <p:nvPr/>
            </p:nvSpPr>
            <p:spPr>
              <a:xfrm>
                <a:off x="7373111" y="4922049"/>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8" name="Isosceles Triangle 497"/>
              <p:cNvSpPr/>
              <p:nvPr/>
            </p:nvSpPr>
            <p:spPr>
              <a:xfrm>
                <a:off x="6492845" y="2850882"/>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9" name="Isosceles Triangle 498"/>
              <p:cNvSpPr/>
              <p:nvPr/>
            </p:nvSpPr>
            <p:spPr>
              <a:xfrm rot="18649267">
                <a:off x="7095275" y="1958982"/>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0" name="Isosceles Triangle 499"/>
              <p:cNvSpPr/>
              <p:nvPr/>
            </p:nvSpPr>
            <p:spPr>
              <a:xfrm>
                <a:off x="738291" y="4652211"/>
                <a:ext cx="168297" cy="138112"/>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9" name="TextBox 538"/>
            <p:cNvSpPr txBox="1"/>
            <p:nvPr/>
          </p:nvSpPr>
          <p:spPr>
            <a:xfrm>
              <a:off x="15446603" y="19235166"/>
              <a:ext cx="1334552" cy="646331"/>
            </a:xfrm>
            <a:prstGeom prst="rect">
              <a:avLst/>
            </a:prstGeom>
            <a:noFill/>
          </p:spPr>
          <p:txBody>
            <a:bodyPr wrap="square" rtlCol="0">
              <a:spAutoFit/>
            </a:bodyPr>
            <a:lstStyle/>
            <a:p>
              <a:pPr algn="ctr"/>
              <a:r>
                <a:rPr lang="en-US" sz="1800" dirty="0" smtClean="0">
                  <a:latin typeface="Century"/>
                  <a:cs typeface="Century"/>
                </a:rPr>
                <a:t>Forbidden regions</a:t>
              </a:r>
            </a:p>
          </p:txBody>
        </p:sp>
        <p:cxnSp>
          <p:nvCxnSpPr>
            <p:cNvPr id="540" name="Curved Connector 539"/>
            <p:cNvCxnSpPr>
              <a:stCxn id="539" idx="1"/>
              <a:endCxn id="482" idx="3"/>
            </p:cNvCxnSpPr>
            <p:nvPr/>
          </p:nvCxnSpPr>
          <p:spPr>
            <a:xfrm rot="10800000">
              <a:off x="13225959" y="18941520"/>
              <a:ext cx="2220644" cy="616812"/>
            </a:xfrm>
            <a:prstGeom prst="curvedConnector3">
              <a:avLst>
                <a:gd name="adj1" fmla="val 50000"/>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42" name="TextBox 541"/>
            <p:cNvSpPr txBox="1"/>
            <p:nvPr/>
          </p:nvSpPr>
          <p:spPr>
            <a:xfrm>
              <a:off x="14997035" y="20201921"/>
              <a:ext cx="1334552" cy="369332"/>
            </a:xfrm>
            <a:prstGeom prst="rect">
              <a:avLst/>
            </a:prstGeom>
            <a:noFill/>
          </p:spPr>
          <p:txBody>
            <a:bodyPr wrap="square" rtlCol="0">
              <a:spAutoFit/>
            </a:bodyPr>
            <a:lstStyle/>
            <a:p>
              <a:pPr algn="ctr"/>
              <a:r>
                <a:rPr lang="en-US" sz="1800" dirty="0" smtClean="0">
                  <a:latin typeface="Century"/>
                  <a:cs typeface="Century"/>
                </a:rPr>
                <a:t>Robot</a:t>
              </a:r>
            </a:p>
          </p:txBody>
        </p:sp>
        <p:cxnSp>
          <p:nvCxnSpPr>
            <p:cNvPr id="610" name="Curved Connector 610"/>
            <p:cNvCxnSpPr/>
            <p:nvPr/>
          </p:nvCxnSpPr>
          <p:spPr>
            <a:xfrm rot="10800000">
              <a:off x="13946390" y="20038989"/>
              <a:ext cx="1338274" cy="397846"/>
            </a:xfrm>
            <a:prstGeom prst="curvedConnector3">
              <a:avLst>
                <a:gd name="adj1" fmla="val 50000"/>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12" name="Rectangle 611"/>
            <p:cNvSpPr/>
            <p:nvPr/>
          </p:nvSpPr>
          <p:spPr>
            <a:xfrm>
              <a:off x="14856985" y="17984836"/>
              <a:ext cx="256032" cy="256032"/>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3" name="TextBox 612"/>
            <p:cNvSpPr txBox="1"/>
            <p:nvPr/>
          </p:nvSpPr>
          <p:spPr>
            <a:xfrm>
              <a:off x="15128221" y="17926136"/>
              <a:ext cx="3176709" cy="369332"/>
            </a:xfrm>
            <a:prstGeom prst="rect">
              <a:avLst/>
            </a:prstGeom>
            <a:noFill/>
          </p:spPr>
          <p:txBody>
            <a:bodyPr wrap="square" rtlCol="0">
              <a:spAutoFit/>
            </a:bodyPr>
            <a:lstStyle/>
            <a:p>
              <a:r>
                <a:rPr lang="en-US" sz="1800" dirty="0" smtClean="0">
                  <a:latin typeface="Century"/>
                  <a:cs typeface="Century"/>
                </a:rPr>
                <a:t>Unsafe </a:t>
              </a:r>
              <a:r>
                <a:rPr lang="en-US" sz="1400" dirty="0" smtClean="0">
                  <a:latin typeface="Century"/>
                  <a:cs typeface="Century"/>
                </a:rPr>
                <a:t>(determined by scenario)</a:t>
              </a:r>
            </a:p>
          </p:txBody>
        </p:sp>
        <p:sp>
          <p:nvSpPr>
            <p:cNvPr id="615" name="Rectangle 614"/>
            <p:cNvSpPr/>
            <p:nvPr/>
          </p:nvSpPr>
          <p:spPr>
            <a:xfrm>
              <a:off x="14856985" y="18380859"/>
              <a:ext cx="256032" cy="256032"/>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6" name="TextBox 615"/>
            <p:cNvSpPr txBox="1"/>
            <p:nvPr/>
          </p:nvSpPr>
          <p:spPr>
            <a:xfrm>
              <a:off x="15132267" y="18312401"/>
              <a:ext cx="2881088" cy="369332"/>
            </a:xfrm>
            <a:prstGeom prst="rect">
              <a:avLst/>
            </a:prstGeom>
            <a:noFill/>
          </p:spPr>
          <p:txBody>
            <a:bodyPr wrap="square" rtlCol="0">
              <a:spAutoFit/>
            </a:bodyPr>
            <a:lstStyle/>
            <a:p>
              <a:r>
                <a:rPr lang="en-US" sz="1800" dirty="0" smtClean="0">
                  <a:latin typeface="Century"/>
                  <a:cs typeface="Century"/>
                </a:rPr>
                <a:t>No guarantee of safety</a:t>
              </a:r>
            </a:p>
          </p:txBody>
        </p:sp>
        <p:sp>
          <p:nvSpPr>
            <p:cNvPr id="617" name="Rectangle 616"/>
            <p:cNvSpPr/>
            <p:nvPr/>
          </p:nvSpPr>
          <p:spPr>
            <a:xfrm>
              <a:off x="14856985" y="18816624"/>
              <a:ext cx="256032" cy="256032"/>
            </a:xfrm>
            <a:prstGeom prst="rect">
              <a:avLst/>
            </a:prstGeom>
            <a:gradFill flip="none" rotWithShape="1">
              <a:gsLst>
                <a:gs pos="0">
                  <a:srgbClr val="008000"/>
                </a:gs>
                <a:gs pos="100000">
                  <a:schemeClr val="accent3">
                    <a:lumMod val="60000"/>
                    <a:lumOff val="40000"/>
                  </a:schemeClr>
                </a:gs>
              </a:gsLst>
              <a:path path="circle">
                <a:fillToRect l="100000" b="100000"/>
              </a:path>
              <a:tileRect t="-100000" r="-10000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8" name="TextBox 617"/>
            <p:cNvSpPr txBox="1"/>
            <p:nvPr/>
          </p:nvSpPr>
          <p:spPr>
            <a:xfrm>
              <a:off x="15158894" y="18720257"/>
              <a:ext cx="2397311" cy="369332"/>
            </a:xfrm>
            <a:prstGeom prst="rect">
              <a:avLst/>
            </a:prstGeom>
            <a:noFill/>
          </p:spPr>
          <p:txBody>
            <a:bodyPr wrap="square" rtlCol="0">
              <a:spAutoFit/>
            </a:bodyPr>
            <a:lstStyle/>
            <a:p>
              <a:r>
                <a:rPr lang="en-US" sz="1800" dirty="0" smtClean="0">
                  <a:latin typeface="Century"/>
                  <a:cs typeface="Century"/>
                </a:rPr>
                <a:t>Safe regions</a:t>
              </a:r>
            </a:p>
          </p:txBody>
        </p:sp>
        <p:sp>
          <p:nvSpPr>
            <p:cNvPr id="619" name="TextBox 618"/>
            <p:cNvSpPr txBox="1"/>
            <p:nvPr/>
          </p:nvSpPr>
          <p:spPr>
            <a:xfrm>
              <a:off x="10486365" y="20520496"/>
              <a:ext cx="3729547" cy="369332"/>
            </a:xfrm>
            <a:prstGeom prst="rect">
              <a:avLst/>
            </a:prstGeom>
            <a:noFill/>
          </p:spPr>
          <p:txBody>
            <a:bodyPr wrap="square" rtlCol="0">
              <a:spAutoFit/>
            </a:bodyPr>
            <a:lstStyle/>
            <a:p>
              <a:pPr algn="ctr"/>
              <a:r>
                <a:rPr lang="en-US" sz="1800" dirty="0" smtClean="0">
                  <a:latin typeface="Century"/>
                  <a:cs typeface="Century"/>
                </a:rPr>
                <a:t>Search and surveillance scenario</a:t>
              </a:r>
            </a:p>
          </p:txBody>
        </p:sp>
        <p:cxnSp>
          <p:nvCxnSpPr>
            <p:cNvPr id="18" name="Curved Connector 17"/>
            <p:cNvCxnSpPr>
              <a:stCxn id="539" idx="1"/>
              <a:endCxn id="485" idx="1"/>
            </p:cNvCxnSpPr>
            <p:nvPr/>
          </p:nvCxnSpPr>
          <p:spPr>
            <a:xfrm rot="10800000">
              <a:off x="10811009" y="19252270"/>
              <a:ext cx="4635595" cy="306062"/>
            </a:xfrm>
            <a:prstGeom prst="curvedConnector2">
              <a:avLst/>
            </a:prstGeom>
            <a:ln w="3810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644" name="TextBox 643"/>
          <p:cNvSpPr txBox="1"/>
          <p:nvPr/>
        </p:nvSpPr>
        <p:spPr>
          <a:xfrm>
            <a:off x="27527860" y="5162400"/>
            <a:ext cx="6628028" cy="1569660"/>
          </a:xfrm>
          <a:prstGeom prst="rect">
            <a:avLst/>
          </a:prstGeom>
          <a:noFill/>
        </p:spPr>
        <p:txBody>
          <a:bodyPr wrap="square" lIns="0" rtlCol="0">
            <a:spAutoFit/>
          </a:bodyPr>
          <a:lstStyle/>
          <a:p>
            <a:pPr lvl="0">
              <a:buFont typeface="Arial"/>
              <a:buChar char="•"/>
            </a:pPr>
            <a:r>
              <a:rPr lang="en-US" sz="2400" dirty="0" smtClean="0">
                <a:latin typeface="Century"/>
                <a:cs typeface="Century"/>
              </a:rPr>
              <a:t> Design </a:t>
            </a:r>
            <a:r>
              <a:rPr lang="en-US" sz="2400" dirty="0">
                <a:latin typeface="Century"/>
                <a:cs typeface="Century"/>
              </a:rPr>
              <a:t>and simulation of mixed-signal circuits for odometry</a:t>
            </a:r>
            <a:r>
              <a:rPr lang="en-US" sz="2400" dirty="0" smtClean="0">
                <a:latin typeface="Century"/>
                <a:cs typeface="Century"/>
              </a:rPr>
              <a:t>.</a:t>
            </a:r>
          </a:p>
          <a:p>
            <a:pPr>
              <a:buFont typeface="Arial"/>
              <a:buChar char="•"/>
            </a:pPr>
            <a:r>
              <a:rPr lang="en-US" sz="2400" dirty="0" smtClean="0">
                <a:latin typeface="Century"/>
                <a:cs typeface="Century"/>
              </a:rPr>
              <a:t> More </a:t>
            </a:r>
            <a:r>
              <a:rPr lang="en-US" sz="2400" dirty="0">
                <a:latin typeface="Century"/>
                <a:cs typeface="Century"/>
              </a:rPr>
              <a:t>power-efficient than digital ASIC and </a:t>
            </a:r>
            <a:r>
              <a:rPr lang="en-US" sz="2400" dirty="0" err="1" smtClean="0">
                <a:latin typeface="Century"/>
                <a:cs typeface="Century"/>
              </a:rPr>
              <a:t>μC</a:t>
            </a:r>
            <a:r>
              <a:rPr lang="en-US" sz="2400" dirty="0">
                <a:latin typeface="Century"/>
                <a:cs typeface="Century"/>
              </a:rPr>
              <a:t> </a:t>
            </a:r>
            <a:r>
              <a:rPr lang="en-US" sz="2400" dirty="0" smtClean="0">
                <a:latin typeface="Century"/>
                <a:cs typeface="Century"/>
              </a:rPr>
              <a:t>make it ideal for small robots.</a:t>
            </a:r>
            <a:endParaRPr lang="en-US" sz="2400" dirty="0">
              <a:latin typeface="Century"/>
              <a:cs typeface="Century"/>
            </a:endParaRPr>
          </a:p>
        </p:txBody>
      </p:sp>
      <p:sp>
        <p:nvSpPr>
          <p:cNvPr id="645" name="TextBox 644"/>
          <p:cNvSpPr txBox="1"/>
          <p:nvPr/>
        </p:nvSpPr>
        <p:spPr>
          <a:xfrm>
            <a:off x="27420411" y="3871577"/>
            <a:ext cx="8921759" cy="830997"/>
          </a:xfrm>
          <a:prstGeom prst="rect">
            <a:avLst/>
          </a:prstGeom>
          <a:noFill/>
        </p:spPr>
        <p:txBody>
          <a:bodyPr wrap="square" rtlCol="0">
            <a:spAutoFit/>
          </a:bodyPr>
          <a:lstStyle/>
          <a:p>
            <a:r>
              <a:rPr lang="en-US" sz="4800" dirty="0" smtClean="0">
                <a:latin typeface="Century"/>
                <a:cs typeface="Century"/>
              </a:rPr>
              <a:t>Circuit Design</a:t>
            </a:r>
            <a:endParaRPr lang="en-US" sz="4800" dirty="0">
              <a:latin typeface="Century"/>
              <a:cs typeface="Century"/>
            </a:endParaRPr>
          </a:p>
        </p:txBody>
      </p:sp>
      <p:sp>
        <p:nvSpPr>
          <p:cNvPr id="646" name="TextBox 645"/>
          <p:cNvSpPr txBox="1"/>
          <p:nvPr/>
        </p:nvSpPr>
        <p:spPr>
          <a:xfrm>
            <a:off x="27482818" y="10735260"/>
            <a:ext cx="8501973" cy="584776"/>
          </a:xfrm>
          <a:prstGeom prst="rect">
            <a:avLst/>
          </a:prstGeom>
          <a:noFill/>
        </p:spPr>
        <p:txBody>
          <a:bodyPr wrap="square" rtlCol="0">
            <a:spAutoFit/>
          </a:bodyPr>
          <a:lstStyle/>
          <a:p>
            <a:r>
              <a:rPr lang="en-US" sz="3200" dirty="0" smtClean="0">
                <a:latin typeface="Century"/>
                <a:cs typeface="Century"/>
              </a:rPr>
              <a:t>High-Voltage </a:t>
            </a:r>
            <a:r>
              <a:rPr lang="en-US" sz="3200" dirty="0">
                <a:latin typeface="Century"/>
                <a:cs typeface="Century"/>
              </a:rPr>
              <a:t>D</a:t>
            </a:r>
            <a:r>
              <a:rPr lang="en-US" sz="3200" dirty="0" smtClean="0">
                <a:latin typeface="Century"/>
                <a:cs typeface="Century"/>
              </a:rPr>
              <a:t>evices </a:t>
            </a:r>
            <a:r>
              <a:rPr lang="en-US" sz="3200" dirty="0">
                <a:latin typeface="Century"/>
                <a:cs typeface="Century"/>
              </a:rPr>
              <a:t>for </a:t>
            </a:r>
            <a:r>
              <a:rPr lang="en-US" sz="3200" dirty="0" smtClean="0">
                <a:latin typeface="Century"/>
                <a:cs typeface="Century"/>
              </a:rPr>
              <a:t>Tiny </a:t>
            </a:r>
            <a:r>
              <a:rPr lang="en-US" sz="3200" dirty="0">
                <a:latin typeface="Century"/>
                <a:cs typeface="Century"/>
              </a:rPr>
              <a:t>A</a:t>
            </a:r>
            <a:r>
              <a:rPr lang="en-US" sz="3200" dirty="0" smtClean="0">
                <a:latin typeface="Century"/>
                <a:cs typeface="Century"/>
              </a:rPr>
              <a:t>ctuators</a:t>
            </a:r>
            <a:endParaRPr lang="en-US" sz="3200" dirty="0">
              <a:latin typeface="Century"/>
              <a:cs typeface="Century"/>
            </a:endParaRPr>
          </a:p>
        </p:txBody>
      </p:sp>
      <p:sp>
        <p:nvSpPr>
          <p:cNvPr id="647" name="TextBox 646"/>
          <p:cNvSpPr txBox="1"/>
          <p:nvPr/>
        </p:nvSpPr>
        <p:spPr>
          <a:xfrm>
            <a:off x="27460127" y="11289811"/>
            <a:ext cx="9048141" cy="1200328"/>
          </a:xfrm>
          <a:prstGeom prst="rect">
            <a:avLst/>
          </a:prstGeom>
          <a:noFill/>
        </p:spPr>
        <p:txBody>
          <a:bodyPr wrap="square" lIns="0" rtlCol="0">
            <a:spAutoFit/>
          </a:bodyPr>
          <a:lstStyle/>
          <a:p>
            <a:pPr lvl="0">
              <a:buFont typeface="Arial"/>
              <a:buChar char="•"/>
            </a:pPr>
            <a:r>
              <a:rPr lang="en-US" sz="2400" dirty="0" smtClean="0">
                <a:latin typeface="Century"/>
                <a:cs typeface="Century"/>
              </a:rPr>
              <a:t> CMOS compatible design, optimization and characterization</a:t>
            </a:r>
          </a:p>
          <a:p>
            <a:pPr lvl="0">
              <a:buFont typeface="Arial"/>
              <a:buChar char="•"/>
            </a:pPr>
            <a:r>
              <a:rPr lang="en-US" sz="2400" dirty="0" smtClean="0">
                <a:latin typeface="Century"/>
                <a:cs typeface="Century"/>
              </a:rPr>
              <a:t> Techniques: </a:t>
            </a:r>
            <a:r>
              <a:rPr lang="en-US" sz="2400" dirty="0">
                <a:latin typeface="Century"/>
                <a:cs typeface="Century"/>
              </a:rPr>
              <a:t>lightly doped drain, field poly, circular </a:t>
            </a:r>
            <a:r>
              <a:rPr lang="en-US" sz="2400" dirty="0" smtClean="0">
                <a:latin typeface="Century"/>
                <a:cs typeface="Century"/>
              </a:rPr>
              <a:t>structure</a:t>
            </a:r>
          </a:p>
          <a:p>
            <a:pPr lvl="0">
              <a:buFont typeface="Arial"/>
              <a:buChar char="•"/>
            </a:pPr>
            <a:r>
              <a:rPr lang="en-US" sz="2400" dirty="0">
                <a:latin typeface="Century"/>
                <a:cs typeface="Century"/>
              </a:rPr>
              <a:t> </a:t>
            </a:r>
            <a:r>
              <a:rPr lang="en-US" sz="2400" dirty="0" smtClean="0">
                <a:latin typeface="Century"/>
                <a:cs typeface="Century"/>
              </a:rPr>
              <a:t>4 </a:t>
            </a:r>
            <a:r>
              <a:rPr lang="en-US" sz="2400" dirty="0">
                <a:latin typeface="Century"/>
                <a:cs typeface="Century"/>
              </a:rPr>
              <a:t>structures, 315 devices, 3 runs, 99 % </a:t>
            </a:r>
            <a:r>
              <a:rPr lang="en-US" sz="2400" dirty="0" smtClean="0">
                <a:latin typeface="Century"/>
                <a:cs typeface="Century"/>
              </a:rPr>
              <a:t>yield </a:t>
            </a:r>
          </a:p>
        </p:txBody>
      </p:sp>
      <p:pic>
        <p:nvPicPr>
          <p:cNvPr id="648" name="圖片 20" descr="fig4d"/>
          <p:cNvPicPr/>
          <p:nvPr/>
        </p:nvPicPr>
        <p:blipFill>
          <a:blip r:embed="rId37" cstate="print"/>
          <a:srcRect/>
          <a:stretch>
            <a:fillRect/>
          </a:stretch>
        </p:blipFill>
        <p:spPr bwMode="auto">
          <a:xfrm>
            <a:off x="27585232" y="12686109"/>
            <a:ext cx="2886686" cy="1617593"/>
          </a:xfrm>
          <a:prstGeom prst="rect">
            <a:avLst/>
          </a:prstGeom>
          <a:noFill/>
          <a:ln w="9525">
            <a:solidFill>
              <a:srgbClr val="000000"/>
            </a:solidFill>
            <a:miter lim="800000"/>
            <a:headEnd/>
            <a:tailEnd/>
          </a:ln>
        </p:spPr>
      </p:pic>
      <p:pic>
        <p:nvPicPr>
          <p:cNvPr id="649" name="圖片 23" descr="fig4e"/>
          <p:cNvPicPr/>
          <p:nvPr/>
        </p:nvPicPr>
        <p:blipFill>
          <a:blip r:embed="rId38" cstate="print"/>
          <a:srcRect/>
          <a:stretch>
            <a:fillRect/>
          </a:stretch>
        </p:blipFill>
        <p:spPr bwMode="auto">
          <a:xfrm>
            <a:off x="27585232" y="14465019"/>
            <a:ext cx="2886686" cy="1467306"/>
          </a:xfrm>
          <a:prstGeom prst="rect">
            <a:avLst/>
          </a:prstGeom>
          <a:noFill/>
          <a:ln w="9525">
            <a:solidFill>
              <a:srgbClr val="000000"/>
            </a:solidFill>
            <a:miter lim="800000"/>
            <a:headEnd/>
            <a:tailEnd/>
          </a:ln>
        </p:spPr>
      </p:pic>
      <p:pic>
        <p:nvPicPr>
          <p:cNvPr id="650" name="圖片 1" descr="fig6"/>
          <p:cNvPicPr/>
          <p:nvPr/>
        </p:nvPicPr>
        <p:blipFill>
          <a:blip r:embed="rId39" cstate="print"/>
          <a:srcRect/>
          <a:stretch>
            <a:fillRect/>
          </a:stretch>
        </p:blipFill>
        <p:spPr bwMode="auto">
          <a:xfrm>
            <a:off x="30637112" y="12686109"/>
            <a:ext cx="5525375" cy="3246216"/>
          </a:xfrm>
          <a:prstGeom prst="rect">
            <a:avLst/>
          </a:prstGeom>
          <a:noFill/>
          <a:ln w="9525">
            <a:solidFill>
              <a:srgbClr val="000000"/>
            </a:solidFill>
            <a:miter lim="800000"/>
            <a:headEnd/>
            <a:tailEnd/>
          </a:ln>
        </p:spPr>
      </p:pic>
      <p:sp>
        <p:nvSpPr>
          <p:cNvPr id="43" name="Rectangle 42"/>
          <p:cNvSpPr/>
          <p:nvPr/>
        </p:nvSpPr>
        <p:spPr>
          <a:xfrm>
            <a:off x="27499751" y="16001386"/>
            <a:ext cx="8674764" cy="1077218"/>
          </a:xfrm>
          <a:prstGeom prst="rect">
            <a:avLst/>
          </a:prstGeom>
        </p:spPr>
        <p:txBody>
          <a:bodyPr wrap="square">
            <a:spAutoFit/>
          </a:bodyPr>
          <a:lstStyle/>
          <a:p>
            <a:r>
              <a:rPr lang="en-US" sz="1600" dirty="0"/>
              <a:t>Photomicrographs </a:t>
            </a:r>
            <a:r>
              <a:rPr lang="en-US" sz="1600" dirty="0" smtClean="0"/>
              <a:t>of </a:t>
            </a:r>
            <a:r>
              <a:rPr lang="en-US" sz="1600" dirty="0"/>
              <a:t>rectangular structure </a:t>
            </a:r>
            <a:r>
              <a:rPr lang="en-US" sz="1600" dirty="0" smtClean="0"/>
              <a:t>(top left) </a:t>
            </a:r>
            <a:r>
              <a:rPr lang="en-US" sz="1600" dirty="0"/>
              <a:t>and circular structure </a:t>
            </a:r>
            <a:r>
              <a:rPr lang="en-US" sz="1600" dirty="0" smtClean="0"/>
              <a:t>(bottom right)</a:t>
            </a:r>
          </a:p>
          <a:p>
            <a:r>
              <a:rPr lang="en-US" sz="1600" b="1" dirty="0" smtClean="0"/>
              <a:t>Right</a:t>
            </a:r>
            <a:r>
              <a:rPr lang="en-US" sz="1600" dirty="0" smtClean="0"/>
              <a:t>: breakdown </a:t>
            </a:r>
            <a:r>
              <a:rPr lang="en-US" sz="1600" dirty="0"/>
              <a:t>voltages for circular and rectangular structures in run 1 and run 2. The Circular 1 structure achieves the highest breakdown voltages compared to regular NMOS of 12.5 V.</a:t>
            </a:r>
          </a:p>
          <a:p>
            <a:endParaRPr lang="en-US" sz="1600" dirty="0"/>
          </a:p>
        </p:txBody>
      </p:sp>
      <p:sp>
        <p:nvSpPr>
          <p:cNvPr id="652" name="TextBox 651"/>
          <p:cNvSpPr txBox="1"/>
          <p:nvPr/>
        </p:nvSpPr>
        <p:spPr>
          <a:xfrm>
            <a:off x="9602957" y="23149024"/>
            <a:ext cx="8763188" cy="1938992"/>
          </a:xfrm>
          <a:prstGeom prst="rect">
            <a:avLst/>
          </a:prstGeom>
          <a:noFill/>
        </p:spPr>
        <p:txBody>
          <a:bodyPr wrap="square" lIns="0" rtlCol="0">
            <a:spAutoFit/>
          </a:bodyPr>
          <a:lstStyle/>
          <a:p>
            <a:pPr>
              <a:buFont typeface="Arial"/>
              <a:buChar char="•"/>
            </a:pPr>
            <a:r>
              <a:rPr lang="en-US" sz="2400" dirty="0" smtClean="0">
                <a:latin typeface="Century"/>
                <a:cs typeface="Century"/>
              </a:rPr>
              <a:t> Goal: control the robot to a specified final position while satisfying bounds on the information available to an adversarial observer, who takes noisy measurements.</a:t>
            </a:r>
          </a:p>
          <a:p>
            <a:pPr marL="365760" lvl="1">
              <a:buFont typeface="Arial"/>
              <a:buChar char="•"/>
            </a:pPr>
            <a:r>
              <a:rPr lang="en-US" sz="2400" dirty="0" smtClean="0">
                <a:latin typeface="Century"/>
                <a:cs typeface="Century"/>
              </a:rPr>
              <a:t> Resulting optimization is shown to be convex.</a:t>
            </a:r>
          </a:p>
          <a:p>
            <a:pPr marL="365760" lvl="1">
              <a:buFont typeface="Arial"/>
              <a:buChar char="•"/>
            </a:pPr>
            <a:r>
              <a:rPr lang="en-US" sz="2400" dirty="0" smtClean="0">
                <a:latin typeface="Century"/>
                <a:cs typeface="Century"/>
              </a:rPr>
              <a:t> Duality techniques are used to find optimal solutions.</a:t>
            </a:r>
          </a:p>
        </p:txBody>
      </p:sp>
      <p:sp>
        <p:nvSpPr>
          <p:cNvPr id="44" name="Freeform 43"/>
          <p:cNvSpPr/>
          <p:nvPr/>
        </p:nvSpPr>
        <p:spPr>
          <a:xfrm>
            <a:off x="10402405" y="25544051"/>
            <a:ext cx="5492112" cy="640168"/>
          </a:xfrm>
          <a:custGeom>
            <a:avLst/>
            <a:gdLst>
              <a:gd name="connsiteX0" fmla="*/ 0 w 5346422"/>
              <a:gd name="connsiteY0" fmla="*/ 825047 h 825047"/>
              <a:gd name="connsiteX1" fmla="*/ 880533 w 5346422"/>
              <a:gd name="connsiteY1" fmla="*/ 503313 h 825047"/>
              <a:gd name="connsiteX2" fmla="*/ 1473200 w 5346422"/>
              <a:gd name="connsiteY2" fmla="*/ 587980 h 825047"/>
              <a:gd name="connsiteX3" fmla="*/ 2184400 w 5346422"/>
              <a:gd name="connsiteY3" fmla="*/ 757313 h 825047"/>
              <a:gd name="connsiteX4" fmla="*/ 2963333 w 5346422"/>
              <a:gd name="connsiteY4" fmla="*/ 757313 h 825047"/>
              <a:gd name="connsiteX5" fmla="*/ 3826933 w 5346422"/>
              <a:gd name="connsiteY5" fmla="*/ 706513 h 825047"/>
              <a:gd name="connsiteX6" fmla="*/ 4165600 w 5346422"/>
              <a:gd name="connsiteY6" fmla="*/ 554113 h 825047"/>
              <a:gd name="connsiteX7" fmla="*/ 4758267 w 5346422"/>
              <a:gd name="connsiteY7" fmla="*/ 333980 h 825047"/>
              <a:gd name="connsiteX8" fmla="*/ 5300133 w 5346422"/>
              <a:gd name="connsiteY8" fmla="*/ 29180 h 825047"/>
              <a:gd name="connsiteX9" fmla="*/ 5317067 w 5346422"/>
              <a:gd name="connsiteY9" fmla="*/ 12247 h 825047"/>
              <a:gd name="connsiteX10" fmla="*/ 5317067 w 5346422"/>
              <a:gd name="connsiteY10" fmla="*/ 12247 h 82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6422" h="825047">
                <a:moveTo>
                  <a:pt x="0" y="825047"/>
                </a:moveTo>
                <a:cubicBezTo>
                  <a:pt x="317500" y="683935"/>
                  <a:pt x="635000" y="542824"/>
                  <a:pt x="880533" y="503313"/>
                </a:cubicBezTo>
                <a:cubicBezTo>
                  <a:pt x="1126066" y="463802"/>
                  <a:pt x="1255889" y="545647"/>
                  <a:pt x="1473200" y="587980"/>
                </a:cubicBezTo>
                <a:cubicBezTo>
                  <a:pt x="1690511" y="630313"/>
                  <a:pt x="1936045" y="729091"/>
                  <a:pt x="2184400" y="757313"/>
                </a:cubicBezTo>
                <a:cubicBezTo>
                  <a:pt x="2432755" y="785535"/>
                  <a:pt x="2689578" y="765780"/>
                  <a:pt x="2963333" y="757313"/>
                </a:cubicBezTo>
                <a:cubicBezTo>
                  <a:pt x="3237088" y="748846"/>
                  <a:pt x="3626555" y="740380"/>
                  <a:pt x="3826933" y="706513"/>
                </a:cubicBezTo>
                <a:cubicBezTo>
                  <a:pt x="4027311" y="672646"/>
                  <a:pt x="4010378" y="616202"/>
                  <a:pt x="4165600" y="554113"/>
                </a:cubicBezTo>
                <a:cubicBezTo>
                  <a:pt x="4320822" y="492024"/>
                  <a:pt x="4569178" y="421469"/>
                  <a:pt x="4758267" y="333980"/>
                </a:cubicBezTo>
                <a:cubicBezTo>
                  <a:pt x="4947356" y="246491"/>
                  <a:pt x="5207000" y="82802"/>
                  <a:pt x="5300133" y="29180"/>
                </a:cubicBezTo>
                <a:cubicBezTo>
                  <a:pt x="5393266" y="-24442"/>
                  <a:pt x="5317067" y="12247"/>
                  <a:pt x="5317067" y="12247"/>
                </a:cubicBezTo>
                <a:lnTo>
                  <a:pt x="5317067" y="12247"/>
                </a:lnTo>
              </a:path>
            </a:pathLst>
          </a:cu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00"/>
                </a:solidFill>
              </a:ln>
            </a:endParaRPr>
          </a:p>
        </p:txBody>
      </p:sp>
      <p:sp>
        <p:nvSpPr>
          <p:cNvPr id="45" name="Freeform 44"/>
          <p:cNvSpPr/>
          <p:nvPr/>
        </p:nvSpPr>
        <p:spPr>
          <a:xfrm>
            <a:off x="10597909" y="26207518"/>
            <a:ext cx="5503333" cy="1100666"/>
          </a:xfrm>
          <a:custGeom>
            <a:avLst/>
            <a:gdLst>
              <a:gd name="connsiteX0" fmla="*/ 0 w 5503333"/>
              <a:gd name="connsiteY0" fmla="*/ 0 h 1100666"/>
              <a:gd name="connsiteX1" fmla="*/ 626533 w 5503333"/>
              <a:gd name="connsiteY1" fmla="*/ 338666 h 1100666"/>
              <a:gd name="connsiteX2" fmla="*/ 1422400 w 5503333"/>
              <a:gd name="connsiteY2" fmla="*/ 558800 h 1100666"/>
              <a:gd name="connsiteX3" fmla="*/ 2319867 w 5503333"/>
              <a:gd name="connsiteY3" fmla="*/ 575733 h 1100666"/>
              <a:gd name="connsiteX4" fmla="*/ 3081867 w 5503333"/>
              <a:gd name="connsiteY4" fmla="*/ 762000 h 1100666"/>
              <a:gd name="connsiteX5" fmla="*/ 4368800 w 5503333"/>
              <a:gd name="connsiteY5" fmla="*/ 812800 h 1100666"/>
              <a:gd name="connsiteX6" fmla="*/ 5147733 w 5503333"/>
              <a:gd name="connsiteY6" fmla="*/ 829733 h 1100666"/>
              <a:gd name="connsiteX7" fmla="*/ 5503333 w 5503333"/>
              <a:gd name="connsiteY7" fmla="*/ 1100666 h 1100666"/>
              <a:gd name="connsiteX8" fmla="*/ 5503333 w 5503333"/>
              <a:gd name="connsiteY8" fmla="*/ 1100666 h 110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3333" h="1100666">
                <a:moveTo>
                  <a:pt x="0" y="0"/>
                </a:moveTo>
                <a:cubicBezTo>
                  <a:pt x="194733" y="122766"/>
                  <a:pt x="389466" y="245533"/>
                  <a:pt x="626533" y="338666"/>
                </a:cubicBezTo>
                <a:cubicBezTo>
                  <a:pt x="863600" y="431799"/>
                  <a:pt x="1140178" y="519289"/>
                  <a:pt x="1422400" y="558800"/>
                </a:cubicBezTo>
                <a:cubicBezTo>
                  <a:pt x="1704622" y="598311"/>
                  <a:pt x="2043289" y="541866"/>
                  <a:pt x="2319867" y="575733"/>
                </a:cubicBezTo>
                <a:cubicBezTo>
                  <a:pt x="2596445" y="609600"/>
                  <a:pt x="2740378" y="722489"/>
                  <a:pt x="3081867" y="762000"/>
                </a:cubicBezTo>
                <a:cubicBezTo>
                  <a:pt x="3423356" y="801511"/>
                  <a:pt x="4024489" y="801511"/>
                  <a:pt x="4368800" y="812800"/>
                </a:cubicBezTo>
                <a:cubicBezTo>
                  <a:pt x="4713111" y="824089"/>
                  <a:pt x="4958644" y="781755"/>
                  <a:pt x="5147733" y="829733"/>
                </a:cubicBezTo>
                <a:cubicBezTo>
                  <a:pt x="5336822" y="877711"/>
                  <a:pt x="5503333" y="1100666"/>
                  <a:pt x="5503333" y="1100666"/>
                </a:cubicBezTo>
                <a:lnTo>
                  <a:pt x="5503333" y="1100666"/>
                </a:lnTo>
              </a:path>
            </a:pathLst>
          </a:cu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4" name="Straight Connector 83"/>
          <p:cNvCxnSpPr/>
          <p:nvPr/>
        </p:nvCxnSpPr>
        <p:spPr>
          <a:xfrm>
            <a:off x="13752800" y="25544605"/>
            <a:ext cx="4582" cy="174603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654" name="TextBox 653"/>
          <p:cNvSpPr txBox="1"/>
          <p:nvPr/>
        </p:nvSpPr>
        <p:spPr>
          <a:xfrm>
            <a:off x="16723731" y="25794384"/>
            <a:ext cx="1334552" cy="923330"/>
          </a:xfrm>
          <a:prstGeom prst="rect">
            <a:avLst/>
          </a:prstGeom>
          <a:noFill/>
        </p:spPr>
        <p:txBody>
          <a:bodyPr wrap="square" rtlCol="0">
            <a:spAutoFit/>
          </a:bodyPr>
          <a:lstStyle/>
          <a:p>
            <a:r>
              <a:rPr lang="en-US" sz="1800" dirty="0" smtClean="0">
                <a:latin typeface="Century"/>
                <a:cs typeface="Century"/>
              </a:rPr>
              <a:t>Possible terminal locations</a:t>
            </a:r>
          </a:p>
        </p:txBody>
      </p:sp>
      <p:sp>
        <p:nvSpPr>
          <p:cNvPr id="85" name="Isosceles Triangle 84"/>
          <p:cNvSpPr/>
          <p:nvPr/>
        </p:nvSpPr>
        <p:spPr>
          <a:xfrm rot="4430402">
            <a:off x="10082194" y="25933715"/>
            <a:ext cx="587056" cy="547604"/>
          </a:xfrm>
          <a:prstGeom prst="triangl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86" name="5-Point Star 85"/>
          <p:cNvSpPr/>
          <p:nvPr/>
        </p:nvSpPr>
        <p:spPr>
          <a:xfrm>
            <a:off x="15642238" y="25291440"/>
            <a:ext cx="509890" cy="490210"/>
          </a:xfrm>
          <a:prstGeom prst="star5">
            <a:avLst/>
          </a:prstGeom>
          <a:solidFill>
            <a:srgbClr val="FFBA1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 name="5-Point Star 654"/>
          <p:cNvSpPr/>
          <p:nvPr/>
        </p:nvSpPr>
        <p:spPr>
          <a:xfrm>
            <a:off x="15894517" y="27063079"/>
            <a:ext cx="509890" cy="490210"/>
          </a:xfrm>
          <a:prstGeom prst="star5">
            <a:avLst/>
          </a:prstGeom>
          <a:solidFill>
            <a:srgbClr val="FFBA1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6" name="Curved Connector 655"/>
          <p:cNvCxnSpPr>
            <a:stCxn id="654" idx="1"/>
            <a:endCxn id="86" idx="3"/>
          </p:cNvCxnSpPr>
          <p:nvPr/>
        </p:nvCxnSpPr>
        <p:spPr>
          <a:xfrm rot="10800000">
            <a:off x="16054747" y="25781649"/>
            <a:ext cx="668984" cy="474400"/>
          </a:xfrm>
          <a:prstGeom prst="curvedConnector2">
            <a:avLst/>
          </a:prstGeom>
          <a:ln w="3810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7" name="Curved Connector 656"/>
          <p:cNvCxnSpPr>
            <a:stCxn id="654" idx="1"/>
          </p:cNvCxnSpPr>
          <p:nvPr/>
        </p:nvCxnSpPr>
        <p:spPr>
          <a:xfrm rot="10800000" flipV="1">
            <a:off x="16152129" y="26256049"/>
            <a:ext cx="571603" cy="807030"/>
          </a:xfrm>
          <a:prstGeom prst="curvedConnector2">
            <a:avLst/>
          </a:prstGeom>
          <a:ln w="3810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97" name="Picture 96"/>
          <p:cNvPicPr>
            <a:picLocks noChangeAspect="1"/>
          </p:cNvPicPr>
          <p:nvPr/>
        </p:nvPicPr>
        <p:blipFill rotWithShape="1">
          <a:blip r:embed="rId40"/>
          <a:srcRect l="5741" t="5777" r="5318" b="7884"/>
          <a:stretch/>
        </p:blipFill>
        <p:spPr>
          <a:xfrm rot="10800000">
            <a:off x="11831642" y="27746096"/>
            <a:ext cx="789846" cy="766725"/>
          </a:xfrm>
          <a:prstGeom prst="rect">
            <a:avLst/>
          </a:prstGeom>
          <a:ln>
            <a:solidFill>
              <a:srgbClr val="000000"/>
            </a:solidFill>
          </a:ln>
        </p:spPr>
      </p:pic>
      <p:sp>
        <p:nvSpPr>
          <p:cNvPr id="659" name="TextBox 658"/>
          <p:cNvSpPr txBox="1"/>
          <p:nvPr/>
        </p:nvSpPr>
        <p:spPr>
          <a:xfrm>
            <a:off x="13212749" y="27944792"/>
            <a:ext cx="1334552" cy="369332"/>
          </a:xfrm>
          <a:prstGeom prst="rect">
            <a:avLst/>
          </a:prstGeom>
          <a:noFill/>
        </p:spPr>
        <p:txBody>
          <a:bodyPr wrap="square" rtlCol="0">
            <a:spAutoFit/>
          </a:bodyPr>
          <a:lstStyle/>
          <a:p>
            <a:r>
              <a:rPr lang="en-US" sz="1800" dirty="0" smtClean="0">
                <a:latin typeface="Century"/>
                <a:cs typeface="Century"/>
              </a:rPr>
              <a:t>Observer</a:t>
            </a:r>
          </a:p>
        </p:txBody>
      </p:sp>
      <p:cxnSp>
        <p:nvCxnSpPr>
          <p:cNvPr id="660" name="Curved Connector 659"/>
          <p:cNvCxnSpPr>
            <a:stCxn id="659" idx="1"/>
            <a:endCxn id="97" idx="1"/>
          </p:cNvCxnSpPr>
          <p:nvPr/>
        </p:nvCxnSpPr>
        <p:spPr>
          <a:xfrm rot="10800000">
            <a:off x="12621489" y="28129458"/>
            <a:ext cx="591261" cy="12700"/>
          </a:xfrm>
          <a:prstGeom prst="curvedConnector3">
            <a:avLst>
              <a:gd name="adj1" fmla="val 50000"/>
            </a:avLst>
          </a:prstGeom>
          <a:ln w="3810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9" name="Rectangle 148"/>
          <p:cNvSpPr/>
          <p:nvPr/>
        </p:nvSpPr>
        <p:spPr>
          <a:xfrm>
            <a:off x="9828328" y="25121882"/>
            <a:ext cx="8113940" cy="361618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8" name="Straight Arrow Connector 157"/>
          <p:cNvCxnSpPr/>
          <p:nvPr/>
        </p:nvCxnSpPr>
        <p:spPr>
          <a:xfrm>
            <a:off x="11341945" y="26717714"/>
            <a:ext cx="600075" cy="984473"/>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1" name="Straight Arrow Connector 660"/>
          <p:cNvCxnSpPr/>
          <p:nvPr/>
        </p:nvCxnSpPr>
        <p:spPr>
          <a:xfrm>
            <a:off x="12168453" y="26903529"/>
            <a:ext cx="0" cy="798658"/>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2" name="Straight Arrow Connector 661"/>
          <p:cNvCxnSpPr/>
          <p:nvPr/>
        </p:nvCxnSpPr>
        <p:spPr>
          <a:xfrm flipH="1">
            <a:off x="12384313" y="27063079"/>
            <a:ext cx="443756" cy="639108"/>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663" name="TextBox 662"/>
          <p:cNvSpPr txBox="1"/>
          <p:nvPr/>
        </p:nvSpPr>
        <p:spPr>
          <a:xfrm>
            <a:off x="9897144" y="27036798"/>
            <a:ext cx="1566740" cy="923330"/>
          </a:xfrm>
          <a:prstGeom prst="rect">
            <a:avLst/>
          </a:prstGeom>
          <a:noFill/>
        </p:spPr>
        <p:txBody>
          <a:bodyPr wrap="square" rtlCol="0">
            <a:spAutoFit/>
          </a:bodyPr>
          <a:lstStyle/>
          <a:p>
            <a:r>
              <a:rPr lang="en-US" sz="1800" dirty="0" smtClean="0">
                <a:latin typeface="Century"/>
                <a:cs typeface="Century"/>
              </a:rPr>
              <a:t>Noisy observations until t = k</a:t>
            </a:r>
          </a:p>
        </p:txBody>
      </p:sp>
      <p:cxnSp>
        <p:nvCxnSpPr>
          <p:cNvPr id="664" name="Straight Arrow Connector 663"/>
          <p:cNvCxnSpPr/>
          <p:nvPr/>
        </p:nvCxnSpPr>
        <p:spPr>
          <a:xfrm>
            <a:off x="10720401" y="26565652"/>
            <a:ext cx="994048" cy="1136535"/>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5" name="Straight Arrow Connector 664"/>
          <p:cNvCxnSpPr/>
          <p:nvPr/>
        </p:nvCxnSpPr>
        <p:spPr>
          <a:xfrm flipH="1">
            <a:off x="12585534" y="27063080"/>
            <a:ext cx="986569" cy="639107"/>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666" name="TextBox 665"/>
          <p:cNvSpPr txBox="1"/>
          <p:nvPr/>
        </p:nvSpPr>
        <p:spPr>
          <a:xfrm>
            <a:off x="13834141" y="25437690"/>
            <a:ext cx="1334552" cy="369332"/>
          </a:xfrm>
          <a:prstGeom prst="rect">
            <a:avLst/>
          </a:prstGeom>
          <a:noFill/>
        </p:spPr>
        <p:txBody>
          <a:bodyPr wrap="square" rtlCol="0">
            <a:spAutoFit/>
          </a:bodyPr>
          <a:lstStyle/>
          <a:p>
            <a:r>
              <a:rPr lang="en-US" sz="1800" dirty="0">
                <a:latin typeface="Century"/>
                <a:cs typeface="Century"/>
              </a:rPr>
              <a:t>t</a:t>
            </a:r>
            <a:r>
              <a:rPr lang="en-US" sz="1800" dirty="0" smtClean="0">
                <a:latin typeface="Century"/>
                <a:cs typeface="Century"/>
              </a:rPr>
              <a:t> = k</a:t>
            </a:r>
          </a:p>
        </p:txBody>
      </p:sp>
      <p:sp>
        <p:nvSpPr>
          <p:cNvPr id="667" name="TextBox 666"/>
          <p:cNvSpPr txBox="1"/>
          <p:nvPr/>
        </p:nvSpPr>
        <p:spPr>
          <a:xfrm>
            <a:off x="10631282" y="25398167"/>
            <a:ext cx="1334552" cy="369332"/>
          </a:xfrm>
          <a:prstGeom prst="rect">
            <a:avLst/>
          </a:prstGeom>
          <a:noFill/>
        </p:spPr>
        <p:txBody>
          <a:bodyPr wrap="square" rtlCol="0">
            <a:spAutoFit/>
          </a:bodyPr>
          <a:lstStyle/>
          <a:p>
            <a:r>
              <a:rPr lang="en-US" sz="1800" dirty="0" smtClean="0">
                <a:latin typeface="Century"/>
                <a:cs typeface="Century"/>
              </a:rPr>
              <a:t>Robot</a:t>
            </a:r>
          </a:p>
        </p:txBody>
      </p:sp>
      <p:cxnSp>
        <p:nvCxnSpPr>
          <p:cNvPr id="668" name="Curved Connector 667"/>
          <p:cNvCxnSpPr>
            <a:stCxn id="667" idx="1"/>
            <a:endCxn id="85" idx="1"/>
          </p:cNvCxnSpPr>
          <p:nvPr/>
        </p:nvCxnSpPr>
        <p:spPr>
          <a:xfrm rot="10800000" flipV="1">
            <a:off x="10334876" y="25582832"/>
            <a:ext cx="296407" cy="483719"/>
          </a:xfrm>
          <a:prstGeom prst="curvedConnector2">
            <a:avLst/>
          </a:prstGeom>
          <a:ln w="3810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69" name="TextBox 668"/>
          <p:cNvSpPr txBox="1"/>
          <p:nvPr/>
        </p:nvSpPr>
        <p:spPr>
          <a:xfrm>
            <a:off x="10647231" y="28727025"/>
            <a:ext cx="6068293" cy="369332"/>
          </a:xfrm>
          <a:prstGeom prst="rect">
            <a:avLst/>
          </a:prstGeom>
          <a:noFill/>
        </p:spPr>
        <p:txBody>
          <a:bodyPr wrap="square" rtlCol="0">
            <a:spAutoFit/>
          </a:bodyPr>
          <a:lstStyle/>
          <a:p>
            <a:pPr algn="ctr"/>
            <a:r>
              <a:rPr lang="en-US" sz="1800" dirty="0" smtClean="0">
                <a:latin typeface="Century"/>
                <a:cs typeface="Century"/>
              </a:rPr>
              <a:t>Problem setup for control under security constraints</a:t>
            </a:r>
          </a:p>
        </p:txBody>
      </p:sp>
      <p:sp>
        <p:nvSpPr>
          <p:cNvPr id="212" name="TextBox 211"/>
          <p:cNvSpPr txBox="1"/>
          <p:nvPr/>
        </p:nvSpPr>
        <p:spPr>
          <a:xfrm>
            <a:off x="9487736" y="13548024"/>
            <a:ext cx="7792306" cy="584776"/>
          </a:xfrm>
          <a:prstGeom prst="rect">
            <a:avLst/>
          </a:prstGeom>
          <a:noFill/>
        </p:spPr>
        <p:txBody>
          <a:bodyPr wrap="square" rtlCol="0">
            <a:spAutoFit/>
          </a:bodyPr>
          <a:lstStyle/>
          <a:p>
            <a:r>
              <a:rPr lang="en-US" sz="3200" dirty="0">
                <a:latin typeface="Century"/>
                <a:cs typeface="Century"/>
              </a:rPr>
              <a:t>Generalized Robotic Test Platform</a:t>
            </a:r>
          </a:p>
        </p:txBody>
      </p:sp>
      <p:sp>
        <p:nvSpPr>
          <p:cNvPr id="213" name="TextBox 212"/>
          <p:cNvSpPr txBox="1"/>
          <p:nvPr/>
        </p:nvSpPr>
        <p:spPr>
          <a:xfrm>
            <a:off x="9515304" y="14246868"/>
            <a:ext cx="5743027" cy="1938992"/>
          </a:xfrm>
          <a:prstGeom prst="rect">
            <a:avLst/>
          </a:prstGeom>
          <a:noFill/>
        </p:spPr>
        <p:txBody>
          <a:bodyPr wrap="square" lIns="0" rtlCol="0">
            <a:spAutoFit/>
          </a:bodyPr>
          <a:lstStyle/>
          <a:p>
            <a:pPr>
              <a:buFont typeface="Arial"/>
              <a:buChar char="•"/>
            </a:pPr>
            <a:r>
              <a:rPr lang="en-US" sz="2400" dirty="0" smtClean="0">
                <a:latin typeface="Century"/>
                <a:cs typeface="Century"/>
              </a:rPr>
              <a:t> Design of  </a:t>
            </a:r>
            <a:r>
              <a:rPr lang="en-US" sz="2400" dirty="0">
                <a:latin typeface="Century"/>
                <a:cs typeface="Century"/>
              </a:rPr>
              <a:t>a holonomic-drive robot for </a:t>
            </a:r>
            <a:r>
              <a:rPr lang="en-US" sz="2400" dirty="0" smtClean="0">
                <a:latin typeface="Century"/>
                <a:cs typeface="Century"/>
              </a:rPr>
              <a:t>to </a:t>
            </a:r>
            <a:r>
              <a:rPr lang="en-US" sz="2400" dirty="0">
                <a:latin typeface="Century"/>
                <a:cs typeface="Century"/>
              </a:rPr>
              <a:t>validate algorithms </a:t>
            </a:r>
            <a:endParaRPr lang="en-US" sz="2400" dirty="0" smtClean="0">
              <a:latin typeface="Century"/>
              <a:cs typeface="Century"/>
            </a:endParaRPr>
          </a:p>
          <a:p>
            <a:pPr>
              <a:buFont typeface="Arial"/>
              <a:buChar char="•"/>
            </a:pPr>
            <a:r>
              <a:rPr lang="en-US" sz="2400" dirty="0" smtClean="0">
                <a:latin typeface="Century"/>
                <a:cs typeface="Century"/>
              </a:rPr>
              <a:t> Development of libraries for simulation of </a:t>
            </a:r>
            <a:r>
              <a:rPr lang="en-US" sz="2400" dirty="0">
                <a:latin typeface="Century"/>
                <a:cs typeface="Century"/>
              </a:rPr>
              <a:t>various drivetrain types (</a:t>
            </a:r>
            <a:r>
              <a:rPr lang="en-US" sz="2400" dirty="0" smtClean="0">
                <a:latin typeface="Century"/>
                <a:cs typeface="Century"/>
              </a:rPr>
              <a:t>e.g., </a:t>
            </a:r>
            <a:r>
              <a:rPr lang="en-US" sz="2400" dirty="0">
                <a:latin typeface="Century"/>
                <a:cs typeface="Century"/>
              </a:rPr>
              <a:t>differential, front-wheel steering)</a:t>
            </a:r>
          </a:p>
        </p:txBody>
      </p:sp>
      <p:pic>
        <p:nvPicPr>
          <p:cNvPr id="214" name="Picture 213"/>
          <p:cNvPicPr/>
          <p:nvPr/>
        </p:nvPicPr>
        <p:blipFill>
          <a:blip r:embed="rId41">
            <a:extLst>
              <a:ext uri="{28A0092B-C50C-407E-A947-70E740481C1C}">
                <a14:useLocalDpi xmlns:a14="http://schemas.microsoft.com/office/drawing/2010/main" val="0"/>
              </a:ext>
            </a:extLst>
          </a:blip>
          <a:srcRect/>
          <a:stretch>
            <a:fillRect/>
          </a:stretch>
        </p:blipFill>
        <p:spPr bwMode="auto">
          <a:xfrm>
            <a:off x="15189217" y="14246868"/>
            <a:ext cx="3034131" cy="1958332"/>
          </a:xfrm>
          <a:prstGeom prst="rect">
            <a:avLst/>
          </a:prstGeom>
          <a:solidFill>
            <a:srgbClr val="1F497D"/>
          </a:solidFill>
          <a:ln>
            <a:solidFill>
              <a:srgbClr val="000000"/>
            </a:solidFill>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2376</TotalTime>
  <Words>1020</Words>
  <Application>Microsoft Macintosh PowerPoint</Application>
  <PresentationFormat>Custom</PresentationFormat>
  <Paragraphs>131</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CPS: Medium: Ant-Like Microrobots - Fast, Small, and Under Control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CPS: Medium: Ant-Like Microrobots – Fast, Small, and Under Control</dc:title>
  <dc:creator>Eduardo</dc:creator>
  <cp:lastModifiedBy>ERA</cp:lastModifiedBy>
  <cp:revision>53</cp:revision>
  <cp:lastPrinted>2012-08-20T13:56:36Z</cp:lastPrinted>
  <dcterms:created xsi:type="dcterms:W3CDTF">2012-08-20T13:45:05Z</dcterms:created>
  <dcterms:modified xsi:type="dcterms:W3CDTF">2013-10-02T00:40:07Z</dcterms:modified>
</cp:coreProperties>
</file>