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F7013-D635-5947-AF79-D2AB3395BD2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17EB2-1B11-4640-925E-1EB915626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07A52-745A-44F3-BE61-6C00FF7B30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37E-A53F-A940-A334-FAC0BB93C458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C8B4-43DB-804D-BC6B-500BB4F1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37E-A53F-A940-A334-FAC0BB93C458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C8B4-43DB-804D-BC6B-500BB4F1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37E-A53F-A940-A334-FAC0BB93C458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C8B4-43DB-804D-BC6B-500BB4F1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9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37E-A53F-A940-A334-FAC0BB93C458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C8B4-43DB-804D-BC6B-500BB4F1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6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37E-A53F-A940-A334-FAC0BB93C458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C8B4-43DB-804D-BC6B-500BB4F1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37E-A53F-A940-A334-FAC0BB93C458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C8B4-43DB-804D-BC6B-500BB4F1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37E-A53F-A940-A334-FAC0BB93C458}" type="datetimeFigureOut">
              <a:rPr lang="en-US" smtClean="0"/>
              <a:t>11/7/14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C8B4-43DB-804D-BC6B-500BB4F1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37E-A53F-A940-A334-FAC0BB93C458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C8B4-43DB-804D-BC6B-500BB4F1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37E-A53F-A940-A334-FAC0BB93C458}" type="datetimeFigureOut">
              <a:rPr lang="en-US" smtClean="0"/>
              <a:t>11/7/14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C8B4-43DB-804D-BC6B-500BB4F1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37E-A53F-A940-A334-FAC0BB93C458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C8B4-43DB-804D-BC6B-500BB4F1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D37E-A53F-A940-A334-FAC0BB93C458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C8B4-43DB-804D-BC6B-500BB4F1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4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D37E-A53F-A940-A334-FAC0BB93C458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C8B4-43DB-804D-BC6B-500BB4F1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6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0" y="22860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Arial Black" charset="0"/>
                <a:cs typeface="+mn-cs"/>
              </a:rPr>
              <a:t>Architectural and Algorithmic Solutions for Large-Scale PEV Integration into Power Grids</a:t>
            </a:r>
          </a:p>
        </p:txBody>
      </p:sp>
      <p:pic>
        <p:nvPicPr>
          <p:cNvPr id="3074" name="Picture 58" descr="ND_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2209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381000" y="591185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009900"/>
                </a:solidFill>
                <a:cs typeface="+mn-cs"/>
              </a:rPr>
              <a:t>Funded by the National Science Foundation under the Cyber-Physical Systems Program, 2012</a:t>
            </a:r>
          </a:p>
        </p:txBody>
      </p:sp>
      <p:pic>
        <p:nvPicPr>
          <p:cNvPr id="210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12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0"/>
            <a:ext cx="14478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 Box 56"/>
          <p:cNvSpPr txBox="1">
            <a:spLocks noChangeArrowheads="1"/>
          </p:cNvSpPr>
          <p:nvPr/>
        </p:nvSpPr>
        <p:spPr bwMode="auto">
          <a:xfrm>
            <a:off x="0" y="3849688"/>
            <a:ext cx="3276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cs typeface="+mn-cs"/>
              </a:rPr>
              <a:t>P. Bauer, V. Gupta, Y. F. Huang, P. Murphy</a:t>
            </a: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3048000" y="3886200"/>
            <a:ext cx="3276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cs typeface="+mn-cs"/>
              </a:rPr>
              <a:t>D. </a:t>
            </a:r>
            <a:r>
              <a:rPr lang="en-US" sz="1800" b="1" dirty="0" err="1">
                <a:cs typeface="+mn-cs"/>
              </a:rPr>
              <a:t>Kirschen</a:t>
            </a:r>
            <a:r>
              <a:rPr lang="en-US" sz="1800" b="1" dirty="0">
                <a:cs typeface="+mn-cs"/>
              </a:rPr>
              <a:t>, M. Ortega-Vazquez</a:t>
            </a: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5791200" y="3886200"/>
            <a:ext cx="3276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cs typeface="+mn-cs"/>
              </a:rPr>
              <a:t>U. </a:t>
            </a:r>
            <a:r>
              <a:rPr lang="en-US" sz="1800" b="1" dirty="0" err="1">
                <a:cs typeface="+mn-cs"/>
              </a:rPr>
              <a:t>Topcu</a:t>
            </a:r>
            <a:endParaRPr lang="en-US" sz="1800" b="1" dirty="0">
              <a:cs typeface="+mn-cs"/>
            </a:endParaRP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152400" y="4992688"/>
            <a:ext cx="8991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cs typeface="+mn-cs"/>
              </a:rPr>
              <a:t>Industrial Advisory Board: AEP, Argonne National Labs, GE Energy, </a:t>
            </a:r>
            <a:r>
              <a:rPr lang="en-US" sz="1800" b="1" dirty="0" err="1">
                <a:cs typeface="+mn-cs"/>
              </a:rPr>
              <a:t>Inovateus</a:t>
            </a:r>
            <a:r>
              <a:rPr lang="en-US" sz="1800" b="1" dirty="0">
                <a:cs typeface="+mn-cs"/>
              </a:rPr>
              <a:t> Solar, </a:t>
            </a:r>
            <a:r>
              <a:rPr lang="en-US" sz="1800" b="1" dirty="0" err="1">
                <a:cs typeface="+mn-cs"/>
              </a:rPr>
              <a:t>KEMA,MicroSun</a:t>
            </a:r>
            <a:r>
              <a:rPr lang="en-US" sz="1800" b="1" dirty="0">
                <a:cs typeface="+mn-cs"/>
              </a:rPr>
              <a:t>, Southern California Edison</a:t>
            </a:r>
          </a:p>
        </p:txBody>
      </p:sp>
    </p:spTree>
    <p:extLst>
      <p:ext uri="{BB962C8B-B14F-4D97-AF65-F5344CB8AC3E}">
        <p14:creationId xmlns:p14="http://schemas.microsoft.com/office/powerpoint/2010/main" val="364503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42381"/>
          <a:stretch/>
        </p:blipFill>
        <p:spPr>
          <a:xfrm>
            <a:off x="4876789" y="4311942"/>
            <a:ext cx="4038611" cy="1615441"/>
          </a:xfrm>
          <a:prstGeom prst="rect">
            <a:avLst/>
          </a:prstGeom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52400" y="877670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indent="0" algn="ctr">
              <a:buNone/>
            </a:pPr>
            <a:r>
              <a:rPr lang="en-US" sz="2400" b="1" dirty="0" smtClean="0"/>
              <a:t>Household energy manager for optimal EV charging and V2G services</a:t>
            </a:r>
            <a:endParaRPr lang="en-US" sz="2400" b="1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27000" y="1294686"/>
            <a:ext cx="45212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685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sz="1800" dirty="0" smtClean="0">
                <a:latin typeface="Arial" panose="020B0604020202020204" pitchFamily="34" charset="0"/>
              </a:rPr>
              <a:t>EV owners will </a:t>
            </a:r>
            <a:r>
              <a:rPr lang="en-US" sz="1800" dirty="0">
                <a:latin typeface="Arial" panose="020B0604020202020204" pitchFamily="34" charset="0"/>
              </a:rPr>
              <a:t>strive to </a:t>
            </a:r>
            <a:r>
              <a:rPr lang="en-US" sz="1800" dirty="0" smtClean="0">
                <a:latin typeface="Arial" panose="020B0604020202020204" pitchFamily="34" charset="0"/>
              </a:rPr>
              <a:t>minimize </a:t>
            </a:r>
            <a:r>
              <a:rPr lang="en-US" sz="1800" dirty="0">
                <a:latin typeface="Arial" panose="020B0604020202020204" pitchFamily="34" charset="0"/>
              </a:rPr>
              <a:t>their electricity </a:t>
            </a:r>
            <a:r>
              <a:rPr lang="en-US" sz="1800" dirty="0" smtClean="0">
                <a:latin typeface="Arial" panose="020B0604020202020204" pitchFamily="34" charset="0"/>
              </a:rPr>
              <a:t>costs, accrue revenues for providing V2G services to the grid, and maximize the lifetime of the batteries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sz="1800" dirty="0" smtClean="0">
                <a:latin typeface="Arial" panose="020B0604020202020204" pitchFamily="34" charset="0"/>
              </a:rPr>
              <a:t>V2G provision imposes additional cycling burden to the batteries, and thus degrade their lifetime faster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sz="1800" dirty="0" smtClean="0">
                <a:latin typeface="Arial" panose="020B0604020202020204" pitchFamily="34" charset="0"/>
              </a:rPr>
              <a:t>The optimal charging and V2G schedules of the EVs must account explicitly for the degradation costs in the Objective Function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US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US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sz="1800" dirty="0" smtClean="0">
                <a:latin typeface="Arial" panose="020B0604020202020204" pitchFamily="34" charset="0"/>
              </a:rPr>
              <a:t>The optimization is implemented under a Robust framework to manage the uncertainty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00" y="4436600"/>
            <a:ext cx="3823200" cy="74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000" y="5943600"/>
            <a:ext cx="889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M. A. Ortega-Vazquez, </a:t>
            </a:r>
            <a:r>
              <a:rPr lang="en-US" sz="1200" dirty="0" smtClean="0"/>
              <a:t>“Optimal </a:t>
            </a:r>
            <a:r>
              <a:rPr lang="en-US" sz="1200" dirty="0"/>
              <a:t>Scheduling of Electric Vehicle Charging and Vehicle-to-Grid Services at Household Level Including Battery Degradation and Price Uncertainty", IET Generation, Transmission </a:t>
            </a:r>
            <a:r>
              <a:rPr lang="en-US" sz="1200" dirty="0" smtClean="0"/>
              <a:t>&amp; Distribution</a:t>
            </a:r>
            <a:r>
              <a:rPr lang="en-US" sz="1200" dirty="0"/>
              <a:t>, Vol. 8, Issue 6, Jun. 2014.</a:t>
            </a:r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495800" y="1353742"/>
            <a:ext cx="4521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685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sz="1800" dirty="0" smtClean="0">
                <a:latin typeface="Arial" panose="020B0604020202020204" pitchFamily="34" charset="0"/>
              </a:rPr>
              <a:t>Under a real-time pricing scheme, look-ahead electricity prices will not be known with accuracy: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US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US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US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US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US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sz="1800" dirty="0" smtClean="0">
                <a:latin typeface="Arial" panose="020B0604020202020204" pitchFamily="34" charset="0"/>
              </a:rPr>
              <a:t>Results are sensitive to battery cost and chemistry: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16879"/>
            <a:ext cx="4279900" cy="158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98" y="3665898"/>
            <a:ext cx="4026902" cy="1591902"/>
          </a:xfrm>
          <a:prstGeom prst="rect">
            <a:avLst/>
          </a:prstGeom>
        </p:spPr>
      </p:pic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152400" y="877670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57150" indent="0" algn="ctr">
              <a:buNone/>
            </a:pPr>
            <a:r>
              <a:rPr lang="en-US" sz="2400" b="1" dirty="0"/>
              <a:t>Optimal Operation and Services Scheduling for an Electric Vehicle Battery Swapping </a:t>
            </a:r>
            <a:r>
              <a:rPr lang="en-US" sz="2400" b="1" dirty="0" smtClean="0"/>
              <a:t>Station (BSS)</a:t>
            </a:r>
            <a:endParaRPr lang="en-US" sz="2400" b="1" dirty="0"/>
          </a:p>
        </p:txBody>
      </p:sp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152400" y="1785878"/>
            <a:ext cx="8763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685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sz="1800" dirty="0" smtClean="0">
                <a:latin typeface="Arial" panose="020B0604020202020204" pitchFamily="34" charset="0"/>
              </a:rPr>
              <a:t>BSS </a:t>
            </a:r>
            <a:r>
              <a:rPr lang="en-US" sz="1800" dirty="0">
                <a:latin typeface="Arial" panose="020B0604020202020204" pitchFamily="34" charset="0"/>
              </a:rPr>
              <a:t>is a profit-seeking business entity resembling a traditional </a:t>
            </a:r>
            <a:r>
              <a:rPr lang="en-US" sz="1800" dirty="0" smtClean="0">
                <a:latin typeface="Arial" panose="020B0604020202020204" pitchFamily="34" charset="0"/>
              </a:rPr>
              <a:t>gasoline station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US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en-US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sz="1800" dirty="0" smtClean="0">
                <a:latin typeface="Arial" panose="020B0604020202020204" pitchFamily="34" charset="0"/>
              </a:rPr>
              <a:t>Provides </a:t>
            </a:r>
            <a:r>
              <a:rPr lang="en-US" sz="1800" dirty="0">
                <a:latin typeface="Arial" panose="020B0604020202020204" pitchFamily="34" charset="0"/>
              </a:rPr>
              <a:t>a fully-charged battery to a consumer and receives a battery in return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sz="1800" dirty="0" smtClean="0">
                <a:latin typeface="Arial" panose="020B0604020202020204" pitchFamily="34" charset="0"/>
              </a:rPr>
              <a:t>Charges </a:t>
            </a:r>
            <a:r>
              <a:rPr lang="en-US" sz="1800" dirty="0">
                <a:latin typeface="Arial" panose="020B0604020202020204" pitchFamily="34" charset="0"/>
              </a:rPr>
              <a:t>the consumer a fee for </a:t>
            </a:r>
            <a:r>
              <a:rPr lang="hr-HR" sz="1800" dirty="0">
                <a:latin typeface="Arial" panose="020B0604020202020204" pitchFamily="34" charset="0"/>
              </a:rPr>
              <a:t>provided </a:t>
            </a:r>
            <a:r>
              <a:rPr lang="en-US" sz="1800" dirty="0">
                <a:latin typeface="Arial" panose="020B0604020202020204" pitchFamily="34" charset="0"/>
              </a:rPr>
              <a:t>services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sz="1800" i="1" dirty="0" smtClean="0">
                <a:latin typeface="Arial" panose="020B0604020202020204" pitchFamily="34" charset="0"/>
              </a:rPr>
              <a:t>Customers that would benefit are those that:</a:t>
            </a:r>
            <a:endParaRPr lang="en-US" sz="1800" i="1" dirty="0"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Arial" panose="020B0604020202020204" pitchFamily="34" charset="0"/>
              </a:rPr>
              <a:t>do </a:t>
            </a:r>
            <a:r>
              <a:rPr lang="en-US" sz="1800" dirty="0">
                <a:latin typeface="Arial" panose="020B0604020202020204" pitchFamily="34" charset="0"/>
              </a:rPr>
              <a:t>not want to invest in </a:t>
            </a:r>
            <a:r>
              <a:rPr lang="en-US" sz="1800" dirty="0" smtClean="0">
                <a:latin typeface="Arial" panose="020B0604020202020204" pitchFamily="34" charset="0"/>
              </a:rPr>
              <a:t>additional </a:t>
            </a:r>
            <a:br>
              <a:rPr lang="en-US" sz="1800" dirty="0" smtClean="0">
                <a:latin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</a:rPr>
              <a:t>EV </a:t>
            </a:r>
            <a:r>
              <a:rPr lang="en-US" sz="1800" dirty="0">
                <a:latin typeface="Arial" panose="020B0604020202020204" pitchFamily="34" charset="0"/>
              </a:rPr>
              <a:t>charging systems</a:t>
            </a:r>
          </a:p>
          <a:p>
            <a:pPr lvl="2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Arial" panose="020B0604020202020204" pitchFamily="34" charset="0"/>
              </a:rPr>
              <a:t>cannot </a:t>
            </a:r>
            <a:r>
              <a:rPr lang="en-US" sz="1800" dirty="0">
                <a:latin typeface="Arial" panose="020B0604020202020204" pitchFamily="34" charset="0"/>
              </a:rPr>
              <a:t>install EV charging systems</a:t>
            </a:r>
          </a:p>
          <a:p>
            <a:pPr lvl="2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Arial" panose="020B0604020202020204" pitchFamily="34" charset="0"/>
              </a:rPr>
              <a:t>do </a:t>
            </a:r>
            <a:r>
              <a:rPr lang="en-US" sz="1800" dirty="0">
                <a:latin typeface="Arial" panose="020B0604020202020204" pitchFamily="34" charset="0"/>
              </a:rPr>
              <a:t>not want to wait for charging</a:t>
            </a:r>
          </a:p>
          <a:p>
            <a:pPr lvl="2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Arial" panose="020B0604020202020204" pitchFamily="34" charset="0"/>
              </a:rPr>
              <a:t>want </a:t>
            </a:r>
            <a:r>
              <a:rPr lang="en-US" sz="1800" dirty="0">
                <a:latin typeface="Arial" panose="020B0604020202020204" pitchFamily="34" charset="0"/>
              </a:rPr>
              <a:t>more freedom with their EVs</a:t>
            </a:r>
          </a:p>
          <a:p>
            <a:pPr lvl="2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Arial" panose="020B0604020202020204" pitchFamily="34" charset="0"/>
              </a:rPr>
              <a:t>in </a:t>
            </a:r>
            <a:r>
              <a:rPr lang="en-US" sz="1800" dirty="0">
                <a:latin typeface="Arial" panose="020B0604020202020204" pitchFamily="34" charset="0"/>
              </a:rPr>
              <a:t>an </a:t>
            </a:r>
            <a:r>
              <a:rPr lang="en-US" sz="1800" dirty="0" smtClean="0">
                <a:latin typeface="Arial" panose="020B0604020202020204" pitchFamily="34" charset="0"/>
              </a:rPr>
              <a:t>emergency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5004" y="5448149"/>
            <a:ext cx="9010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algn="just">
              <a:buFont typeface="+mj-lt"/>
              <a:buAutoNum type="arabicPeriod"/>
            </a:pPr>
            <a:r>
              <a:rPr lang="en-US" sz="1200" dirty="0" err="1"/>
              <a:t>Sarker</a:t>
            </a:r>
            <a:r>
              <a:rPr lang="en-US" sz="1200" dirty="0"/>
              <a:t>, M. R.; </a:t>
            </a:r>
            <a:r>
              <a:rPr lang="en-US" sz="1200" dirty="0" err="1"/>
              <a:t>Pandzic</a:t>
            </a:r>
            <a:r>
              <a:rPr lang="en-US" sz="1200" dirty="0"/>
              <a:t>, H.; Ortega-Vazquez, M. A., "Optimal Operation and Services Scheduling for an Electric Vehicle Battery Swapping Station," </a:t>
            </a:r>
            <a:r>
              <a:rPr lang="en-US" sz="1200" i="1" dirty="0"/>
              <a:t>IEEE Transactions on Power Systems</a:t>
            </a:r>
            <a:r>
              <a:rPr lang="en-US" sz="1200" dirty="0"/>
              <a:t>, IEEE </a:t>
            </a:r>
            <a:r>
              <a:rPr lang="en-US" sz="1200" dirty="0" err="1"/>
              <a:t>Xplorer</a:t>
            </a:r>
            <a:r>
              <a:rPr lang="en-US" sz="1200" dirty="0"/>
              <a:t>: early access, 2014.</a:t>
            </a:r>
          </a:p>
          <a:p>
            <a:pPr marL="400050" algn="just">
              <a:buFont typeface="+mj-lt"/>
              <a:buAutoNum type="arabicPeriod"/>
            </a:pPr>
            <a:r>
              <a:rPr lang="en-US" sz="1200" dirty="0" err="1"/>
              <a:t>Sarker</a:t>
            </a:r>
            <a:r>
              <a:rPr lang="en-US" sz="1200" dirty="0"/>
              <a:t>, M. R.; </a:t>
            </a:r>
            <a:r>
              <a:rPr lang="en-US" sz="1200" dirty="0" err="1"/>
              <a:t>Pandzic</a:t>
            </a:r>
            <a:r>
              <a:rPr lang="en-US" sz="1200" dirty="0"/>
              <a:t>, H.; Ortega-Vazquez, M. A., "Electric Vehicle Battery Swapping Station: Business Case and Optimization Model,“ 2013 </a:t>
            </a:r>
            <a:r>
              <a:rPr lang="en-US" sz="1200" i="1" dirty="0"/>
              <a:t>International Conference on Connected Vehicles &amp; Expo</a:t>
            </a:r>
            <a:r>
              <a:rPr lang="en-US" sz="1200" dirty="0"/>
              <a:t>, Las Vegas, NV, USA, 2-6 Dec. 2013. (</a:t>
            </a:r>
            <a:r>
              <a:rPr lang="en-US" sz="1200" b="1" dirty="0"/>
              <a:t>Best Paper Finalist</a:t>
            </a:r>
            <a:r>
              <a:rPr lang="en-US" sz="1200" dirty="0"/>
              <a:t>)</a:t>
            </a:r>
          </a:p>
          <a:p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6320" r="9335"/>
          <a:stretch/>
        </p:blipFill>
        <p:spPr>
          <a:xfrm>
            <a:off x="4618648" y="2264852"/>
            <a:ext cx="4296752" cy="554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53170"/>
          <a:stretch/>
        </p:blipFill>
        <p:spPr>
          <a:xfrm>
            <a:off x="339822" y="2335618"/>
            <a:ext cx="4739176" cy="48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6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60462"/>
            <a:ext cx="48768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295400"/>
            <a:ext cx="3970337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2895600"/>
            <a:ext cx="4114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Real-Time </a:t>
            </a:r>
            <a:r>
              <a:rPr lang="en-US" b="1" dirty="0"/>
              <a:t>Pricing </a:t>
            </a:r>
            <a:r>
              <a:rPr lang="en-US" dirty="0"/>
              <a:t>motivates consumers to shift demand to accrue lower energy </a:t>
            </a:r>
            <a:r>
              <a:rPr lang="en-US" dirty="0" smtClean="0"/>
              <a:t>costs</a:t>
            </a:r>
            <a:endParaRPr 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However, low-cost hours will incur large demand </a:t>
            </a:r>
            <a:r>
              <a:rPr lang="en-US" dirty="0" smtClean="0"/>
              <a:t>peaks</a:t>
            </a:r>
            <a:endParaRPr 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Transactive incentives used to shift consumer demand by rewarding them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600" y="5943600"/>
            <a:ext cx="889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Sarker</a:t>
            </a:r>
            <a:r>
              <a:rPr lang="en-US" sz="1200" dirty="0"/>
              <a:t>, M. R.; Ortega-Vazquez, M. A.; </a:t>
            </a:r>
            <a:r>
              <a:rPr lang="en-US" sz="1200" dirty="0" err="1"/>
              <a:t>Kirschen</a:t>
            </a:r>
            <a:r>
              <a:rPr lang="en-US" sz="1200" dirty="0"/>
              <a:t>, D. S., "Optimal Coordination and Scheduling of Demand Response via Monetary Incentives," IEEE Transactions on Smart Grid, </a:t>
            </a:r>
            <a:r>
              <a:rPr lang="en-US" sz="1200" i="1" dirty="0" smtClean="0"/>
              <a:t>under review</a:t>
            </a: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52399" y="931863"/>
            <a:ext cx="86026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indent="0" eaLnBrk="1" hangingPunct="1"/>
            <a:r>
              <a:rPr lang="en-US" b="1" dirty="0"/>
              <a:t>Optimal Coordination and Scheduling of Demand Response via </a:t>
            </a:r>
            <a:r>
              <a:rPr lang="en-US" b="1" dirty="0" err="1"/>
              <a:t>Transactive</a:t>
            </a:r>
            <a:r>
              <a:rPr lang="en-US" b="1" dirty="0"/>
              <a:t> Incentives</a:t>
            </a:r>
          </a:p>
          <a:p>
            <a:pPr eaLnBrk="1" hangingPunct="1"/>
            <a:endParaRPr lang="en-US" b="1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52398" y="3962400"/>
            <a:ext cx="746760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Consumers </a:t>
            </a:r>
            <a:r>
              <a:rPr lang="en-US" dirty="0"/>
              <a:t>equipped with an </a:t>
            </a:r>
            <a:r>
              <a:rPr lang="en-US" b="1" dirty="0"/>
              <a:t>Energy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Management </a:t>
            </a:r>
            <a:r>
              <a:rPr lang="en-US" b="1" dirty="0"/>
              <a:t>System (EMS)</a:t>
            </a:r>
            <a:r>
              <a:rPr lang="en-US" dirty="0"/>
              <a:t> are </a:t>
            </a:r>
            <a:r>
              <a:rPr lang="en-US" dirty="0" smtClean="0"/>
              <a:t>able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to schedule controllable loads </a:t>
            </a:r>
            <a:r>
              <a:rPr lang="en-US" dirty="0" smtClean="0"/>
              <a:t>based </a:t>
            </a:r>
            <a:br>
              <a:rPr lang="en-US" dirty="0" smtClean="0"/>
            </a:br>
            <a:r>
              <a:rPr lang="en-US" dirty="0" smtClean="0"/>
              <a:t>on perceived </a:t>
            </a:r>
            <a:r>
              <a:rPr lang="en-US" dirty="0" err="1" smtClean="0"/>
              <a:t>transactive</a:t>
            </a:r>
            <a:r>
              <a:rPr lang="en-US" dirty="0" smtClean="0"/>
              <a:t> signals</a:t>
            </a:r>
            <a:endParaRPr 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Controllable </a:t>
            </a:r>
            <a:r>
              <a:rPr lang="en-US" dirty="0"/>
              <a:t>loads </a:t>
            </a:r>
            <a:r>
              <a:rPr lang="en-US" dirty="0" smtClean="0"/>
              <a:t>include: EVs, EWH, </a:t>
            </a:r>
            <a:br>
              <a:rPr lang="en-US" dirty="0" smtClean="0"/>
            </a:br>
            <a:r>
              <a:rPr lang="en-US" dirty="0" smtClean="0"/>
              <a:t>HVACs, dishwasher</a:t>
            </a:r>
            <a:r>
              <a:rPr lang="en-US" dirty="0"/>
              <a:t>, Dryers, Washing </a:t>
            </a:r>
            <a:r>
              <a:rPr lang="en-US" dirty="0" smtClean="0"/>
              <a:t>Machines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err="1" smtClean="0"/>
              <a:t>Transactive</a:t>
            </a:r>
            <a:r>
              <a:rPr lang="en-US" dirty="0" smtClean="0"/>
              <a:t> signals are sensitive to the operating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4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Macintosh PowerPoint</Application>
  <PresentationFormat>On-screen Show (4:3)</PresentationFormat>
  <Paragraphs>47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 Gupta</dc:creator>
  <cp:lastModifiedBy>Vijay Gupta</cp:lastModifiedBy>
  <cp:revision>1</cp:revision>
  <dcterms:created xsi:type="dcterms:W3CDTF">2014-11-07T21:07:36Z</dcterms:created>
  <dcterms:modified xsi:type="dcterms:W3CDTF">2014-11-07T21:08:06Z</dcterms:modified>
</cp:coreProperties>
</file>