
<file path=[Content_Types].xml><?xml version="1.0" encoding="utf-8"?>
<Types xmlns="http://schemas.openxmlformats.org/package/2006/content-types">
  <Default Extension="emf" ContentType="image/x-emf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charts/chart2.xml" ContentType="application/vnd.openxmlformats-officedocument.drawingml.char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charts/chart3.xml" ContentType="application/vnd.openxmlformats-officedocument.drawingml.char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720" autoAdjust="0"/>
    <p:restoredTop sz="94660"/>
  </p:normalViewPr>
  <p:slideViewPr>
    <p:cSldViewPr snapToObjects="1">
      <p:cViewPr>
        <p:scale>
          <a:sx n="66" d="100"/>
          <a:sy n="66" d="100"/>
        </p:scale>
        <p:origin x="10264" y="4448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datacenter1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WPA</c:v>
                </c:pt>
                <c:pt idx="1">
                  <c:v>Naive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0.2</c:v>
                </c:pt>
                <c:pt idx="1">
                  <c:v>0.24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datacenter2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WPA</c:v>
                </c:pt>
                <c:pt idx="1">
                  <c:v>Naive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0.05</c:v>
                </c:pt>
                <c:pt idx="1">
                  <c:v>0.01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datacenter3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WPA</c:v>
                </c:pt>
                <c:pt idx="1">
                  <c:v>Naive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0.05</c:v>
                </c:pt>
                <c:pt idx="1">
                  <c:v>0.02</c:v>
                </c:pt>
              </c:numCache>
            </c:numRef>
          </c:val>
        </c:ser>
        <c:overlap val="100"/>
        <c:axId val="658392264"/>
        <c:axId val="638025272"/>
      </c:barChart>
      <c:catAx>
        <c:axId val="658392264"/>
        <c:scaling>
          <c:orientation val="minMax"/>
        </c:scaling>
        <c:axPos val="b"/>
        <c:tickLblPos val="nextTo"/>
        <c:txPr>
          <a:bodyPr/>
          <a:lstStyle/>
          <a:p>
            <a:pPr>
              <a:defRPr lang="zh-CN"/>
            </a:pPr>
            <a:endParaRPr lang="en-US"/>
          </a:p>
        </c:txPr>
        <c:crossAx val="638025272"/>
        <c:crosses val="autoZero"/>
        <c:auto val="1"/>
        <c:lblAlgn val="ctr"/>
        <c:lblOffset val="100"/>
      </c:catAx>
      <c:valAx>
        <c:axId val="6380252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zh-CN"/>
            </a:pPr>
            <a:endParaRPr lang="en-US"/>
          </a:p>
        </c:txPr>
        <c:crossAx val="6583922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zh-CN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Brown Energy Util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WPA</c:v>
                </c:pt>
                <c:pt idx="1">
                  <c:v>Naive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0.15</c:v>
                </c:pt>
                <c:pt idx="1">
                  <c:v>0.32</c:v>
                </c:pt>
              </c:numCache>
            </c:numRef>
          </c:val>
        </c:ser>
        <c:axId val="637961736"/>
        <c:axId val="658200040"/>
      </c:barChart>
      <c:catAx>
        <c:axId val="637961736"/>
        <c:scaling>
          <c:orientation val="minMax"/>
        </c:scaling>
        <c:axPos val="b"/>
        <c:tickLblPos val="nextTo"/>
        <c:txPr>
          <a:bodyPr/>
          <a:lstStyle/>
          <a:p>
            <a:pPr>
              <a:defRPr lang="zh-CN"/>
            </a:pPr>
            <a:endParaRPr lang="en-US"/>
          </a:p>
        </c:txPr>
        <c:crossAx val="658200040"/>
        <c:crosses val="autoZero"/>
        <c:auto val="1"/>
        <c:lblAlgn val="ctr"/>
        <c:lblOffset val="100"/>
      </c:catAx>
      <c:valAx>
        <c:axId val="65820004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zh-CN"/>
            </a:pPr>
            <a:endParaRPr lang="en-US"/>
          </a:p>
        </c:txPr>
        <c:crossAx val="6379617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/>
      <c:txPr>
        <a:bodyPr/>
        <a:lstStyle/>
        <a:p>
          <a:pPr>
            <a:defRPr lang="zh-CN"/>
          </a:pPr>
          <a:endParaRPr lang="en-US"/>
        </a:p>
      </c:tx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 </c:v>
                </c:pt>
              </c:strCache>
            </c:strRef>
          </c:tx>
          <c:cat>
            <c:numRef>
              <c:f>Sheet1!$A$2:$A$8</c:f>
              <c:numCache>
                <c:formatCode>General</c:formatCode>
                <c:ptCount val="7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44.0</c:v>
                </c:pt>
                <c:pt idx="6">
                  <c:v>45.0</c:v>
                </c:pt>
              </c:numCache>
            </c:numRef>
          </c:cat>
          <c:val>
            <c:numRef>
              <c:f>Sheet1!$E$2:$E$8</c:f>
              <c:numCache>
                <c:formatCode>General</c:formatCode>
                <c:ptCount val="7"/>
                <c:pt idx="0">
                  <c:v>0.25</c:v>
                </c:pt>
                <c:pt idx="1">
                  <c:v>0.14</c:v>
                </c:pt>
                <c:pt idx="2">
                  <c:v>0.072</c:v>
                </c:pt>
                <c:pt idx="3">
                  <c:v>0.04</c:v>
                </c:pt>
                <c:pt idx="4">
                  <c:v>0.03</c:v>
                </c:pt>
                <c:pt idx="5">
                  <c:v>0.015</c:v>
                </c:pt>
                <c:pt idx="6">
                  <c:v>0.016</c:v>
                </c:pt>
              </c:numCache>
            </c:numRef>
          </c:val>
        </c:ser>
        <c:axId val="657579704"/>
        <c:axId val="657640088"/>
      </c:barChart>
      <c:catAx>
        <c:axId val="6575797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zh-CN"/>
            </a:pPr>
            <a:endParaRPr lang="en-US"/>
          </a:p>
        </c:txPr>
        <c:crossAx val="657640088"/>
        <c:crosses val="autoZero"/>
        <c:auto val="1"/>
        <c:lblAlgn val="ctr"/>
        <c:lblOffset val="100"/>
      </c:catAx>
      <c:valAx>
        <c:axId val="6576400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lang="zh-CN"/>
                </a:pPr>
                <a:r>
                  <a:rPr lang="en-US" altLang="zh-CN" dirty="0" smtClean="0"/>
                  <a:t>Brown</a:t>
                </a:r>
                <a:r>
                  <a:rPr lang="en-US" altLang="zh-CN" baseline="0" dirty="0" smtClean="0"/>
                  <a:t> Energy Utilization</a:t>
                </a:r>
                <a:endParaRPr lang="zh-CN" altLang="en-US" dirty="0"/>
              </a:p>
            </c:rich>
          </c:tx>
          <c:layout/>
        </c:title>
        <c:numFmt formatCode="General" sourceLinked="1"/>
        <c:majorTickMark val="none"/>
        <c:tickLblPos val="nextTo"/>
        <c:txPr>
          <a:bodyPr/>
          <a:lstStyle/>
          <a:p>
            <a:pPr>
              <a:defRPr lang="zh-CN"/>
            </a:pPr>
            <a:endParaRPr lang="en-US"/>
          </a:p>
        </c:txPr>
        <c:crossAx val="6575797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C6CC-C184-6C44-8D4B-2C654C69B3E9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E50-8340-AF4D-A661-F6030A48B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C6CC-C184-6C44-8D4B-2C654C69B3E9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E50-8340-AF4D-A661-F6030A48B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C6CC-C184-6C44-8D4B-2C654C69B3E9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E50-8340-AF4D-A661-F6030A48B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C6CC-C184-6C44-8D4B-2C654C69B3E9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E50-8340-AF4D-A661-F6030A48B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C6CC-C184-6C44-8D4B-2C654C69B3E9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E50-8340-AF4D-A661-F6030A48B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C6CC-C184-6C44-8D4B-2C654C69B3E9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E50-8340-AF4D-A661-F6030A48B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C6CC-C184-6C44-8D4B-2C654C69B3E9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E50-8340-AF4D-A661-F6030A48B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C6CC-C184-6C44-8D4B-2C654C69B3E9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E50-8340-AF4D-A661-F6030A48B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C6CC-C184-6C44-8D4B-2C654C69B3E9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E50-8340-AF4D-A661-F6030A48B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C6CC-C184-6C44-8D4B-2C654C69B3E9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E50-8340-AF4D-A661-F6030A48B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C6CC-C184-6C44-8D4B-2C654C69B3E9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BBE50-8340-AF4D-A661-F6030A48B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7C6CC-C184-6C44-8D4B-2C654C69B3E9}" type="datetimeFigureOut">
              <a:rPr lang="en-US" smtClean="0"/>
              <a:pPr/>
              <a:t>8/20/12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BBE50-8340-AF4D-A661-F6030A48BF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emf"/><Relationship Id="rId1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chart" Target="../charts/chart1.xml"/><Relationship Id="rId8" Type="http://schemas.openxmlformats.org/officeDocument/2006/relationships/chart" Target="../charts/chart2.xml"/><Relationship Id="rId9" Type="http://schemas.openxmlformats.org/officeDocument/2006/relationships/chart" Target="../charts/chart3.xml"/><Relationship Id="rId10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961816"/>
            <a:ext cx="408432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NSF CNS-</a:t>
            </a:r>
            <a:r>
              <a:rPr lang="en-US" sz="8800" dirty="0" smtClean="0"/>
              <a:t>1035340</a:t>
            </a:r>
          </a:p>
          <a:p>
            <a:pPr algn="ctr"/>
            <a:r>
              <a:rPr lang="en-US" sz="8800" dirty="0" smtClean="0"/>
              <a:t> Architecture </a:t>
            </a:r>
            <a:r>
              <a:rPr lang="en-US" sz="8800" dirty="0"/>
              <a:t>and Distributed Management for Reliable Mega-scale Smart </a:t>
            </a:r>
            <a:r>
              <a:rPr lang="en-US" sz="8800" dirty="0" smtClean="0"/>
              <a:t>Grids</a:t>
            </a:r>
          </a:p>
          <a:p>
            <a:pPr algn="ctr"/>
            <a:r>
              <a:rPr lang="en-US" sz="7200" dirty="0" smtClean="0">
                <a:solidFill>
                  <a:schemeClr val="tx1"/>
                </a:solidFill>
              </a:rPr>
              <a:t>P. R. Kumar, Texas A&amp;M University</a:t>
            </a:r>
            <a:endParaRPr lang="en-US" sz="7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676400" y="15535003"/>
            <a:ext cx="9144000" cy="6858000"/>
            <a:chOff x="13258800" y="7086600"/>
            <a:chExt cx="9144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13258800" y="708660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77800" dir="3600000" sx="101000" sy="101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3585952" y="8574088"/>
              <a:ext cx="85344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itle 1"/>
          <p:cNvSpPr txBox="1">
            <a:spLocks/>
          </p:cNvSpPr>
          <p:nvPr/>
        </p:nvSpPr>
        <p:spPr>
          <a:xfrm>
            <a:off x="2003552" y="15535003"/>
            <a:ext cx="8534400" cy="1295400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33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Wind Power and Cloud Computing</a:t>
            </a:r>
            <a:endParaRPr lang="en-US" sz="3300" dirty="0">
              <a:solidFill>
                <a:schemeClr val="accent3">
                  <a:shade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0210800" y="21749649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676400" y="24075460"/>
            <a:ext cx="9144000" cy="6858000"/>
            <a:chOff x="13258800" y="7086600"/>
            <a:chExt cx="9144000" cy="6858000"/>
          </a:xfrm>
        </p:grpSpPr>
        <p:sp>
          <p:nvSpPr>
            <p:cNvPr id="19" name="Rectangle 18"/>
            <p:cNvSpPr/>
            <p:nvPr/>
          </p:nvSpPr>
          <p:spPr>
            <a:xfrm>
              <a:off x="13258800" y="708660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77800" dir="3600000" sx="101000" sy="101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13585952" y="8574088"/>
              <a:ext cx="85344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itle 1"/>
          <p:cNvSpPr txBox="1">
            <a:spLocks/>
          </p:cNvSpPr>
          <p:nvPr/>
        </p:nvSpPr>
        <p:spPr>
          <a:xfrm>
            <a:off x="2003552" y="24075460"/>
            <a:ext cx="8534400" cy="1295400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sz="33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Diversity of Wind Power</a:t>
            </a:r>
            <a:endParaRPr lang="en-US" sz="3300" dirty="0">
              <a:solidFill>
                <a:schemeClr val="accent3">
                  <a:shade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0210800" y="30290106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2</a:t>
            </a:r>
            <a:endParaRPr lang="en-US" sz="16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12308840" y="7009627"/>
            <a:ext cx="9144000" cy="6858000"/>
            <a:chOff x="13258800" y="7086600"/>
            <a:chExt cx="9144000" cy="6858000"/>
          </a:xfrm>
        </p:grpSpPr>
        <p:sp>
          <p:nvSpPr>
            <p:cNvPr id="25" name="Rectangle 24"/>
            <p:cNvSpPr/>
            <p:nvPr/>
          </p:nvSpPr>
          <p:spPr>
            <a:xfrm>
              <a:off x="13258800" y="708660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77800" dir="3600000" sx="101000" sy="101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13585952" y="8574088"/>
              <a:ext cx="85344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itle 1"/>
          <p:cNvSpPr txBox="1">
            <a:spLocks/>
          </p:cNvSpPr>
          <p:nvPr/>
        </p:nvSpPr>
        <p:spPr>
          <a:xfrm>
            <a:off x="12635992" y="7009627"/>
            <a:ext cx="8534400" cy="1295400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sz="33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Send Workload to Where Wind is Available</a:t>
            </a:r>
            <a:endParaRPr lang="en-US" sz="3300" dirty="0">
              <a:solidFill>
                <a:schemeClr val="accent3">
                  <a:shade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0805531" y="13235996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3</a:t>
            </a:r>
            <a:endParaRPr lang="en-US" sz="1600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12308840" y="15535003"/>
            <a:ext cx="9144000" cy="6858000"/>
            <a:chOff x="12374880" y="15407731"/>
            <a:chExt cx="9144000" cy="6858000"/>
          </a:xfrm>
        </p:grpSpPr>
        <p:grpSp>
          <p:nvGrpSpPr>
            <p:cNvPr id="29" name="Group 28"/>
            <p:cNvGrpSpPr/>
            <p:nvPr/>
          </p:nvGrpSpPr>
          <p:grpSpPr>
            <a:xfrm>
              <a:off x="12374880" y="15407731"/>
              <a:ext cx="9144000" cy="6858000"/>
              <a:chOff x="13258800" y="7086600"/>
              <a:chExt cx="9144000" cy="68580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3258800" y="7086600"/>
                <a:ext cx="9144000" cy="685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effectLst>
                <a:outerShdw blurRad="177800" dir="3600000" sx="101000" sy="101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13585952" y="8574088"/>
                <a:ext cx="8534400" cy="158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itle 1"/>
            <p:cNvSpPr txBox="1">
              <a:spLocks/>
            </p:cNvSpPr>
            <p:nvPr/>
          </p:nvSpPr>
          <p:spPr>
            <a:xfrm>
              <a:off x="12702032" y="15407731"/>
              <a:ext cx="8534400" cy="1295400"/>
            </a:xfrm>
            <a:prstGeom prst="rect">
              <a:avLst/>
            </a:prstGeom>
          </p:spPr>
          <p:txBody>
            <a:bodyPr vert="horz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0917291" y="21580456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4</a:t>
              </a:r>
              <a:endParaRPr lang="en-US" sz="1600" dirty="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12308840" y="24075460"/>
            <a:ext cx="9144000" cy="6858000"/>
            <a:chOff x="12374880" y="23764687"/>
            <a:chExt cx="9144000" cy="6858000"/>
          </a:xfrm>
        </p:grpSpPr>
        <p:grpSp>
          <p:nvGrpSpPr>
            <p:cNvPr id="35" name="Group 34"/>
            <p:cNvGrpSpPr/>
            <p:nvPr/>
          </p:nvGrpSpPr>
          <p:grpSpPr>
            <a:xfrm>
              <a:off x="12374880" y="23764687"/>
              <a:ext cx="9144000" cy="6858000"/>
              <a:chOff x="13258800" y="7086600"/>
              <a:chExt cx="9144000" cy="68580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13258800" y="7086600"/>
                <a:ext cx="9144000" cy="685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effectLst>
                <a:outerShdw blurRad="177800" dir="3600000" sx="101000" sy="101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>
                <a:off x="13585952" y="8574088"/>
                <a:ext cx="8534400" cy="158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8" name="Title 1"/>
            <p:cNvSpPr txBox="1">
              <a:spLocks/>
            </p:cNvSpPr>
            <p:nvPr/>
          </p:nvSpPr>
          <p:spPr>
            <a:xfrm>
              <a:off x="12702032" y="23764687"/>
              <a:ext cx="8534400" cy="1295400"/>
            </a:xfrm>
            <a:prstGeom prst="rect">
              <a:avLst/>
            </a:prstGeom>
          </p:spPr>
          <p:txBody>
            <a:bodyPr vert="horz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3">
                      <a:shade val="75000"/>
                    </a:schemeClr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Key Contributions</a:t>
              </a:r>
              <a:endPara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0947771" y="29939585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5</a:t>
              </a:r>
              <a:endParaRPr lang="en-US" sz="1600" dirty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22987000" y="7009627"/>
            <a:ext cx="9144000" cy="6858000"/>
            <a:chOff x="23167028" y="7150854"/>
            <a:chExt cx="9144000" cy="6858000"/>
          </a:xfrm>
        </p:grpSpPr>
        <p:grpSp>
          <p:nvGrpSpPr>
            <p:cNvPr id="52" name="Group 51"/>
            <p:cNvGrpSpPr/>
            <p:nvPr/>
          </p:nvGrpSpPr>
          <p:grpSpPr>
            <a:xfrm>
              <a:off x="23167028" y="7150854"/>
              <a:ext cx="9144000" cy="6858000"/>
              <a:chOff x="13258800" y="7086600"/>
              <a:chExt cx="9144000" cy="68580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3258800" y="7086600"/>
                <a:ext cx="9144000" cy="6858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1"/>
                </a:solidFill>
              </a:ln>
              <a:effectLst>
                <a:outerShdw blurRad="177800" dir="3600000" sx="101000" sy="101000" algn="tl" rotWithShape="0">
                  <a:srgbClr val="000000">
                    <a:alpha val="43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13585952" y="8574088"/>
                <a:ext cx="8534400" cy="1588"/>
              </a:xfrm>
              <a:prstGeom prst="line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itle 1"/>
            <p:cNvSpPr txBox="1">
              <a:spLocks/>
            </p:cNvSpPr>
            <p:nvPr/>
          </p:nvSpPr>
          <p:spPr>
            <a:xfrm>
              <a:off x="23494180" y="7150854"/>
              <a:ext cx="8534400" cy="1295400"/>
            </a:xfrm>
            <a:prstGeom prst="rect">
              <a:avLst/>
            </a:prstGeom>
          </p:spPr>
          <p:txBody>
            <a:bodyPr vert="horz" anchor="ctr" anchorCtr="0">
              <a:noAutofit/>
            </a:bodyPr>
            <a:lstStyle/>
            <a:p>
              <a:pPr lvl="0" algn="ctr" defTabSz="914400">
                <a:spcBef>
                  <a:spcPct val="0"/>
                </a:spcBef>
              </a:pPr>
              <a:r>
                <a:rPr lang="en-US" sz="3600" dirty="0" smtClean="0">
                  <a:solidFill>
                    <a:schemeClr val="accent3">
                      <a:shade val="75000"/>
                    </a:schemeClr>
                  </a:solidFill>
                  <a:latin typeface="+mj-lt"/>
                  <a:ea typeface="+mj-ea"/>
                  <a:cs typeface="+mj-cs"/>
                </a:rPr>
                <a:t>Trace-based Simulation</a:t>
              </a:r>
              <a:endParaRPr lang="en-US" sz="3600" dirty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1671847" y="13323054"/>
              <a:ext cx="2886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6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22987000" y="15535003"/>
            <a:ext cx="9144000" cy="6858000"/>
            <a:chOff x="13258800" y="7086600"/>
            <a:chExt cx="9144000" cy="6858000"/>
          </a:xfrm>
        </p:grpSpPr>
        <p:sp>
          <p:nvSpPr>
            <p:cNvPr id="61" name="Rectangle 60"/>
            <p:cNvSpPr/>
            <p:nvPr/>
          </p:nvSpPr>
          <p:spPr>
            <a:xfrm>
              <a:off x="13258800" y="708660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77800" dir="3600000" sx="101000" sy="101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>
              <a:off x="13585952" y="8574088"/>
              <a:ext cx="85344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3" name="Title 1"/>
          <p:cNvSpPr txBox="1">
            <a:spLocks/>
          </p:cNvSpPr>
          <p:nvPr/>
        </p:nvSpPr>
        <p:spPr>
          <a:xfrm>
            <a:off x="23314152" y="15535003"/>
            <a:ext cx="8534400" cy="1295400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36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WPA Algorithm vs. Naive Load Balance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1537539" y="21724605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7</a:t>
            </a:r>
            <a:endParaRPr lang="en-US" sz="1600" dirty="0"/>
          </a:p>
        </p:txBody>
      </p:sp>
      <p:grpSp>
        <p:nvGrpSpPr>
          <p:cNvPr id="66" name="Group 65"/>
          <p:cNvGrpSpPr/>
          <p:nvPr/>
        </p:nvGrpSpPr>
        <p:grpSpPr>
          <a:xfrm>
            <a:off x="22987000" y="24075460"/>
            <a:ext cx="9144000" cy="6858000"/>
            <a:chOff x="13258800" y="7086600"/>
            <a:chExt cx="9144000" cy="6858000"/>
          </a:xfrm>
        </p:grpSpPr>
        <p:sp>
          <p:nvSpPr>
            <p:cNvPr id="67" name="Rectangle 66"/>
            <p:cNvSpPr/>
            <p:nvPr/>
          </p:nvSpPr>
          <p:spPr>
            <a:xfrm>
              <a:off x="13258800" y="708660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77800" dir="3600000" sx="101000" sy="101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8" name="Straight Connector 67"/>
            <p:cNvCxnSpPr/>
            <p:nvPr/>
          </p:nvCxnSpPr>
          <p:spPr>
            <a:xfrm>
              <a:off x="13585952" y="8574088"/>
              <a:ext cx="85344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itle 1"/>
          <p:cNvSpPr txBox="1">
            <a:spLocks/>
          </p:cNvSpPr>
          <p:nvPr/>
        </p:nvSpPr>
        <p:spPr>
          <a:xfrm>
            <a:off x="23314152" y="24075460"/>
            <a:ext cx="8534400" cy="1295400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altLang="zh-CN" sz="36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How Many Data Centers Are Needed</a:t>
            </a:r>
            <a:endParaRPr lang="en-US" sz="3600" dirty="0" smtClean="0">
              <a:solidFill>
                <a:schemeClr val="accent3">
                  <a:shade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597600" y="30323860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8</a:t>
            </a:r>
            <a:endParaRPr lang="en-US" sz="1600" dirty="0"/>
          </a:p>
        </p:txBody>
      </p:sp>
      <p:grpSp>
        <p:nvGrpSpPr>
          <p:cNvPr id="78" name="Group 77"/>
          <p:cNvGrpSpPr/>
          <p:nvPr/>
        </p:nvGrpSpPr>
        <p:grpSpPr>
          <a:xfrm>
            <a:off x="33451800" y="7009627"/>
            <a:ext cx="9144000" cy="6858000"/>
            <a:chOff x="13258800" y="7086600"/>
            <a:chExt cx="9144000" cy="6858000"/>
          </a:xfrm>
        </p:grpSpPr>
        <p:sp>
          <p:nvSpPr>
            <p:cNvPr id="79" name="Rectangle 78"/>
            <p:cNvSpPr/>
            <p:nvPr/>
          </p:nvSpPr>
          <p:spPr>
            <a:xfrm>
              <a:off x="13258800" y="708660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77800" dir="3600000" sx="101000" sy="101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13585952" y="8574088"/>
              <a:ext cx="85344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Title 1"/>
          <p:cNvSpPr txBox="1">
            <a:spLocks/>
          </p:cNvSpPr>
          <p:nvPr/>
        </p:nvSpPr>
        <p:spPr>
          <a:xfrm>
            <a:off x="33778952" y="7009627"/>
            <a:ext cx="8534400" cy="1295400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altLang="zh-CN" sz="36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Correlation Coefficient vs. Coefficient of Variation</a:t>
            </a:r>
            <a:endParaRPr lang="en-US" sz="3600" dirty="0">
              <a:solidFill>
                <a:schemeClr val="accent3">
                  <a:shade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2024690" y="13224273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grpSp>
        <p:nvGrpSpPr>
          <p:cNvPr id="85" name="Group 84"/>
          <p:cNvGrpSpPr/>
          <p:nvPr/>
        </p:nvGrpSpPr>
        <p:grpSpPr>
          <a:xfrm>
            <a:off x="33451800" y="15535003"/>
            <a:ext cx="9144000" cy="6858000"/>
            <a:chOff x="13258800" y="7086600"/>
            <a:chExt cx="9144000" cy="6858000"/>
          </a:xfrm>
        </p:grpSpPr>
        <p:sp>
          <p:nvSpPr>
            <p:cNvPr id="86" name="Rectangle 85"/>
            <p:cNvSpPr/>
            <p:nvPr/>
          </p:nvSpPr>
          <p:spPr>
            <a:xfrm>
              <a:off x="13258800" y="708660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77800" dir="3600000" sx="101000" sy="101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13585952" y="8574088"/>
              <a:ext cx="85344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itle 1"/>
          <p:cNvSpPr txBox="1">
            <a:spLocks/>
          </p:cNvSpPr>
          <p:nvPr/>
        </p:nvSpPr>
        <p:spPr>
          <a:xfrm>
            <a:off x="33778952" y="15535003"/>
            <a:ext cx="8534400" cy="1295400"/>
          </a:xfrm>
          <a:prstGeom prst="rect">
            <a:avLst/>
          </a:prstGeom>
        </p:spPr>
        <p:txBody>
          <a:bodyPr vert="horz" anchor="ctr" anchorCtr="0">
            <a:noAutofit/>
          </a:bodyPr>
          <a:lstStyle/>
          <a:p>
            <a:pPr lvl="0" algn="ctr" defTabSz="914400">
              <a:spcBef>
                <a:spcPct val="0"/>
              </a:spcBef>
            </a:pPr>
            <a:r>
              <a:rPr lang="en-US" altLang="zh-CN" sz="3600" dirty="0" smtClean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The Case of Three Data Centers</a:t>
            </a:r>
            <a:endParaRPr lang="en-US" sz="3600" dirty="0">
              <a:solidFill>
                <a:schemeClr val="accent3">
                  <a:shade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2024691" y="21783403"/>
            <a:ext cx="2886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9</a:t>
            </a:r>
            <a:endParaRPr lang="en-US" sz="1600" dirty="0"/>
          </a:p>
        </p:txBody>
      </p:sp>
      <p:sp>
        <p:nvSpPr>
          <p:cNvPr id="105" name="Rectangle 104"/>
          <p:cNvSpPr/>
          <p:nvPr/>
        </p:nvSpPr>
        <p:spPr>
          <a:xfrm>
            <a:off x="1752600" y="5175378"/>
            <a:ext cx="40081200" cy="15862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1676400" y="7009627"/>
            <a:ext cx="9144000" cy="6858000"/>
            <a:chOff x="1870632" y="6868400"/>
            <a:chExt cx="9144000" cy="6858000"/>
          </a:xfrm>
        </p:grpSpPr>
        <p:sp>
          <p:nvSpPr>
            <p:cNvPr id="107" name="Rectangle 106"/>
            <p:cNvSpPr/>
            <p:nvPr/>
          </p:nvSpPr>
          <p:spPr>
            <a:xfrm>
              <a:off x="1870632" y="686840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  <a:effectLst>
              <a:outerShdw blurRad="177800" dir="3600000" sx="101000" sy="101000" algn="tl" rotWithShape="0">
                <a:srgbClr val="000000">
                  <a:alpha val="43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8" name="Straight Connector 107"/>
            <p:cNvCxnSpPr/>
            <p:nvPr/>
          </p:nvCxnSpPr>
          <p:spPr>
            <a:xfrm>
              <a:off x="2197784" y="10326688"/>
              <a:ext cx="85344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Title 1"/>
            <p:cNvSpPr txBox="1">
              <a:spLocks/>
            </p:cNvSpPr>
            <p:nvPr/>
          </p:nvSpPr>
          <p:spPr>
            <a:xfrm>
              <a:off x="2197784" y="8610600"/>
              <a:ext cx="8534400" cy="1295400"/>
            </a:xfrm>
            <a:prstGeom prst="rect">
              <a:avLst/>
            </a:prstGeom>
          </p:spPr>
          <p:txBody>
            <a:bodyPr vert="horz" anchor="ctr" anchorCtr="0">
              <a:noAutofit/>
            </a:bodyPr>
            <a:lstStyle/>
            <a:p>
              <a:pPr lvl="0" algn="ctr" defTabSz="914400">
                <a:spcBef>
                  <a:spcPct val="0"/>
                </a:spcBef>
              </a:pPr>
              <a:r>
                <a:rPr lang="en-US" sz="3600" dirty="0">
                  <a:solidFill>
                    <a:schemeClr val="accent3">
                      <a:shade val="75000"/>
                    </a:schemeClr>
                  </a:solidFill>
                  <a:latin typeface="+mj-lt"/>
                  <a:ea typeface="+mj-ea"/>
                  <a:cs typeface="+mj-cs"/>
                </a:rPr>
                <a:t>The Answer Is Blowing in the Wind: Powering Data Centers with Wind Energy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590038" y="10820400"/>
              <a:ext cx="3599438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P. R. Kumar</a:t>
              </a:r>
            </a:p>
            <a:p>
              <a:pPr algn="ctr"/>
              <a:r>
                <a:rPr lang="en-US" sz="2000" dirty="0" smtClean="0"/>
                <a:t>With</a:t>
              </a:r>
            </a:p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Yan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Gao</a:t>
              </a:r>
              <a:r>
                <a:rPr lang="en-US" sz="2000" dirty="0" smtClean="0">
                  <a:solidFill>
                    <a:schemeClr val="tx1"/>
                  </a:solidFill>
                </a:rPr>
                <a:t>,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Zheng</a:t>
              </a:r>
              <a:r>
                <a:rPr lang="en-US" sz="2000" dirty="0" smtClean="0">
                  <a:solidFill>
                    <a:schemeClr val="tx1"/>
                  </a:solidFill>
                </a:rPr>
                <a:t>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Zeng</a:t>
              </a:r>
              <a:r>
                <a:rPr lang="en-US" sz="2000" dirty="0" smtClean="0">
                  <a:solidFill>
                    <a:schemeClr val="tx1"/>
                  </a:solidFill>
                </a:rPr>
                <a:t> and </a:t>
              </a:r>
              <a:r>
                <a:rPr lang="en-US" sz="2000" dirty="0" err="1" smtClean="0">
                  <a:solidFill>
                    <a:schemeClr val="tx1"/>
                  </a:solidFill>
                </a:rPr>
                <a:t>Xue</a:t>
              </a:r>
              <a:r>
                <a:rPr lang="en-US" sz="2000" dirty="0" smtClean="0">
                  <a:solidFill>
                    <a:schemeClr val="tx1"/>
                  </a:solidFill>
                </a:rPr>
                <a:t> Liu</a:t>
              </a:r>
              <a:endParaRPr lang="en-US" sz="2000" dirty="0"/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2057400" y="17199045"/>
            <a:ext cx="8458200" cy="4689465"/>
            <a:chOff x="2057400" y="17199045"/>
            <a:chExt cx="8458200" cy="4689465"/>
          </a:xfrm>
        </p:grpSpPr>
        <p:grpSp>
          <p:nvGrpSpPr>
            <p:cNvPr id="111" name="Group 110"/>
            <p:cNvGrpSpPr/>
            <p:nvPr/>
          </p:nvGrpSpPr>
          <p:grpSpPr>
            <a:xfrm>
              <a:off x="2057400" y="17221200"/>
              <a:ext cx="4172856" cy="4667310"/>
              <a:chOff x="2601225" y="6150091"/>
              <a:chExt cx="4172856" cy="4667310"/>
            </a:xfrm>
          </p:grpSpPr>
          <p:pic>
            <p:nvPicPr>
              <p:cNvPr id="82" name="Picture 3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428041" y="8551915"/>
                <a:ext cx="2195225" cy="11788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4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82533" y="7826491"/>
                <a:ext cx="883333" cy="1088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9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82533" y="9329155"/>
                <a:ext cx="883333" cy="1088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01" name="Straight Connector 100"/>
              <p:cNvCxnSpPr>
                <a:stCxn id="84" idx="3"/>
              </p:cNvCxnSpPr>
              <p:nvPr/>
            </p:nvCxnSpPr>
            <p:spPr>
              <a:xfrm>
                <a:off x="3565866" y="8370559"/>
                <a:ext cx="511467" cy="233172"/>
              </a:xfrm>
              <a:prstGeom prst="line">
                <a:avLst/>
              </a:prstGeom>
              <a:ln w="38100">
                <a:solidFill>
                  <a:schemeClr val="tx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 flipV="1">
                <a:off x="3491441" y="9743683"/>
                <a:ext cx="507200" cy="259080"/>
              </a:xfrm>
              <a:prstGeom prst="line">
                <a:avLst/>
              </a:prstGeom>
              <a:ln w="38100">
                <a:solidFill>
                  <a:schemeClr val="tx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3" name="TextBox 102"/>
              <p:cNvSpPr txBox="1"/>
              <p:nvPr/>
            </p:nvSpPr>
            <p:spPr>
              <a:xfrm>
                <a:off x="2601225" y="6150091"/>
                <a:ext cx="2069797" cy="1015663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prstClr val="black"/>
                    </a:solidFill>
                  </a:rPr>
                  <a:t>Wind power:</a:t>
                </a:r>
              </a:p>
              <a:p>
                <a:pPr>
                  <a:buFont typeface="Wingdings" pitchFamily="2" charset="2"/>
                  <a:buChar char="n"/>
                </a:pPr>
                <a:r>
                  <a:rPr lang="en-US" sz="2000" dirty="0" smtClean="0">
                    <a:solidFill>
                      <a:prstClr val="black"/>
                    </a:solidFill>
                  </a:rPr>
                  <a:t>Uncontrollable</a:t>
                </a:r>
              </a:p>
              <a:p>
                <a:pPr>
                  <a:buFont typeface="Wingdings" pitchFamily="2" charset="2"/>
                  <a:buChar char="n"/>
                </a:pPr>
                <a:r>
                  <a:rPr lang="en-US" sz="2000" dirty="0" smtClean="0">
                    <a:solidFill>
                      <a:prstClr val="black"/>
                    </a:solidFill>
                  </a:rPr>
                  <a:t>Unpredictable</a:t>
                </a:r>
                <a:endParaRPr lang="en-US" sz="20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2880066" y="10417291"/>
                <a:ext cx="3894015" cy="400110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>
                    <a:solidFill>
                      <a:prstClr val="black"/>
                    </a:solidFill>
                  </a:rPr>
                  <a:t>Wind power is inefficiently used</a:t>
                </a:r>
              </a:p>
            </p:txBody>
          </p:sp>
          <p:pic>
            <p:nvPicPr>
              <p:cNvPr id="106" name="Picture 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882933" y="9252955"/>
                <a:ext cx="883333" cy="1088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110" name="Straight Connector 25"/>
              <p:cNvCxnSpPr/>
              <p:nvPr/>
            </p:nvCxnSpPr>
            <p:spPr>
              <a:xfrm>
                <a:off x="5547066" y="9726919"/>
                <a:ext cx="511467" cy="233172"/>
              </a:xfrm>
              <a:prstGeom prst="line">
                <a:avLst/>
              </a:prstGeom>
              <a:ln w="38100">
                <a:solidFill>
                  <a:schemeClr val="tx2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3" name="Group 112"/>
            <p:cNvGrpSpPr/>
            <p:nvPr/>
          </p:nvGrpSpPr>
          <p:grpSpPr>
            <a:xfrm>
              <a:off x="6553200" y="17199045"/>
              <a:ext cx="3962400" cy="4594155"/>
              <a:chOff x="4876800" y="1422737"/>
              <a:chExt cx="3962400" cy="4594155"/>
            </a:xfrm>
          </p:grpSpPr>
          <p:grpSp>
            <p:nvGrpSpPr>
              <p:cNvPr id="117" name="组合 41"/>
              <p:cNvGrpSpPr/>
              <p:nvPr/>
            </p:nvGrpSpPr>
            <p:grpSpPr>
              <a:xfrm>
                <a:off x="4876800" y="2362200"/>
                <a:ext cx="3962400" cy="3654692"/>
                <a:chOff x="4724400" y="1676400"/>
                <a:chExt cx="4239490" cy="4340492"/>
              </a:xfrm>
            </p:grpSpPr>
            <p:grpSp>
              <p:nvGrpSpPr>
                <p:cNvPr id="127" name="组合 40"/>
                <p:cNvGrpSpPr/>
                <p:nvPr/>
              </p:nvGrpSpPr>
              <p:grpSpPr>
                <a:xfrm>
                  <a:off x="4724400" y="1676400"/>
                  <a:ext cx="4239490" cy="4340492"/>
                  <a:chOff x="4724400" y="1676400"/>
                  <a:chExt cx="4239490" cy="4340492"/>
                </a:xfrm>
              </p:grpSpPr>
              <p:grpSp>
                <p:nvGrpSpPr>
                  <p:cNvPr id="131" name="Group 6"/>
                  <p:cNvGrpSpPr/>
                  <p:nvPr/>
                </p:nvGrpSpPr>
                <p:grpSpPr>
                  <a:xfrm>
                    <a:off x="5715000" y="2590800"/>
                    <a:ext cx="2466975" cy="1857375"/>
                    <a:chOff x="457200" y="2286000"/>
                    <a:chExt cx="2466975" cy="1857375"/>
                  </a:xfrm>
                </p:grpSpPr>
                <p:pic>
                  <p:nvPicPr>
                    <p:cNvPr id="141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4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57200" y="2286000"/>
                      <a:ext cx="2466975" cy="185737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142" name="TextBox 141"/>
                    <p:cNvSpPr txBox="1"/>
                    <p:nvPr/>
                  </p:nvSpPr>
                  <p:spPr>
                    <a:xfrm>
                      <a:off x="1066800" y="3043535"/>
                      <a:ext cx="1266693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2400" dirty="0">
                          <a:solidFill>
                            <a:prstClr val="black"/>
                          </a:solidFill>
                        </a:rPr>
                        <a:t>Internet</a:t>
                      </a:r>
                    </a:p>
                  </p:txBody>
                </p:sp>
              </p:grpSp>
              <p:grpSp>
                <p:nvGrpSpPr>
                  <p:cNvPr id="132" name="Group 10"/>
                  <p:cNvGrpSpPr/>
                  <p:nvPr/>
                </p:nvGrpSpPr>
                <p:grpSpPr>
                  <a:xfrm>
                    <a:off x="4876800" y="1676400"/>
                    <a:ext cx="1496290" cy="1216292"/>
                    <a:chOff x="4648198" y="2805620"/>
                    <a:chExt cx="1496290" cy="1216292"/>
                  </a:xfrm>
                </p:grpSpPr>
                <p:sp>
                  <p:nvSpPr>
                    <p:cNvPr id="139" name="TextBox 8"/>
                    <p:cNvSpPr txBox="1"/>
                    <p:nvPr/>
                  </p:nvSpPr>
                  <p:spPr>
                    <a:xfrm>
                      <a:off x="4648200" y="3683358"/>
                      <a:ext cx="1290738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>
                          <a:solidFill>
                            <a:prstClr val="black"/>
                          </a:solidFill>
                        </a:rPr>
                        <a:t>Data Center</a:t>
                      </a:r>
                    </a:p>
                  </p:txBody>
                </p:sp>
                <p:pic>
                  <p:nvPicPr>
                    <p:cNvPr id="140" name="Picture 6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648198" y="2805620"/>
                      <a:ext cx="1496290" cy="87170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grpSp>
                <p:nvGrpSpPr>
                  <p:cNvPr id="133" name="Group 11"/>
                  <p:cNvGrpSpPr/>
                  <p:nvPr/>
                </p:nvGrpSpPr>
                <p:grpSpPr>
                  <a:xfrm>
                    <a:off x="7467600" y="4800600"/>
                    <a:ext cx="1496290" cy="1216292"/>
                    <a:chOff x="4648198" y="2805620"/>
                    <a:chExt cx="1496290" cy="1216292"/>
                  </a:xfrm>
                </p:grpSpPr>
                <p:sp>
                  <p:nvSpPr>
                    <p:cNvPr id="137" name="TextBox 136"/>
                    <p:cNvSpPr txBox="1"/>
                    <p:nvPr/>
                  </p:nvSpPr>
                  <p:spPr>
                    <a:xfrm>
                      <a:off x="4648200" y="3683358"/>
                      <a:ext cx="1290738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>
                          <a:solidFill>
                            <a:prstClr val="black"/>
                          </a:solidFill>
                        </a:rPr>
                        <a:t>Data Center</a:t>
                      </a:r>
                    </a:p>
                  </p:txBody>
                </p:sp>
                <p:pic>
                  <p:nvPicPr>
                    <p:cNvPr id="138" name="Picture 6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648198" y="2805620"/>
                      <a:ext cx="1496290" cy="87170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  <p:grpSp>
                <p:nvGrpSpPr>
                  <p:cNvPr id="134" name="Group 14"/>
                  <p:cNvGrpSpPr/>
                  <p:nvPr/>
                </p:nvGrpSpPr>
                <p:grpSpPr>
                  <a:xfrm>
                    <a:off x="4724400" y="4572000"/>
                    <a:ext cx="1496290" cy="1216292"/>
                    <a:chOff x="4648198" y="2805620"/>
                    <a:chExt cx="1496290" cy="1216292"/>
                  </a:xfrm>
                </p:grpSpPr>
                <p:sp>
                  <p:nvSpPr>
                    <p:cNvPr id="135" name="TextBox 134"/>
                    <p:cNvSpPr txBox="1"/>
                    <p:nvPr/>
                  </p:nvSpPr>
                  <p:spPr>
                    <a:xfrm>
                      <a:off x="4648200" y="3683358"/>
                      <a:ext cx="1290738" cy="338554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sz="1600" dirty="0">
                          <a:solidFill>
                            <a:prstClr val="black"/>
                          </a:solidFill>
                        </a:rPr>
                        <a:t>Data Center</a:t>
                      </a:r>
                    </a:p>
                  </p:txBody>
                </p:sp>
                <p:pic>
                  <p:nvPicPr>
                    <p:cNvPr id="136" name="Picture 6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5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648198" y="2805620"/>
                      <a:ext cx="1496290" cy="87170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</p:grpSp>
            <p:sp>
              <p:nvSpPr>
                <p:cNvPr id="128" name="Up-Down Arrow 127"/>
                <p:cNvSpPr/>
                <p:nvPr/>
              </p:nvSpPr>
              <p:spPr>
                <a:xfrm rot="19437581">
                  <a:off x="6129159" y="2397543"/>
                  <a:ext cx="381000" cy="685800"/>
                </a:xfrm>
                <a:prstGeom prst="upDownArrow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9" name="Up-Down Arrow 128"/>
                <p:cNvSpPr/>
                <p:nvPr/>
              </p:nvSpPr>
              <p:spPr>
                <a:xfrm rot="2512499">
                  <a:off x="6052960" y="3997744"/>
                  <a:ext cx="381000" cy="685800"/>
                </a:xfrm>
                <a:prstGeom prst="upDownArrow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30" name="Up-Down Arrow 129"/>
                <p:cNvSpPr/>
                <p:nvPr/>
              </p:nvSpPr>
              <p:spPr>
                <a:xfrm rot="18934841">
                  <a:off x="7576960" y="3997744"/>
                  <a:ext cx="381000" cy="685800"/>
                </a:xfrm>
                <a:prstGeom prst="upDownArrow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26" name="TextBox 125"/>
              <p:cNvSpPr txBox="1"/>
              <p:nvPr/>
            </p:nvSpPr>
            <p:spPr>
              <a:xfrm>
                <a:off x="4953000" y="1422737"/>
                <a:ext cx="3736920" cy="707886"/>
              </a:xfrm>
              <a:prstGeom prst="rect">
                <a:avLst/>
              </a:prstGeom>
              <a:noFill/>
              <a:ln>
                <a:solidFill>
                  <a:schemeClr val="tx2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>
                    <a:solidFill>
                      <a:prstClr val="black"/>
                    </a:solidFill>
                  </a:rPr>
                  <a:t>Energy consumption causes </a:t>
                </a:r>
              </a:p>
              <a:p>
                <a:r>
                  <a:rPr lang="en-US" sz="2000" dirty="0" smtClean="0">
                    <a:solidFill>
                      <a:prstClr val="black"/>
                    </a:solidFill>
                  </a:rPr>
                  <a:t>significant environmental issue</a:t>
                </a:r>
              </a:p>
            </p:txBody>
          </p:sp>
        </p:grpSp>
      </p:grpSp>
      <p:grpSp>
        <p:nvGrpSpPr>
          <p:cNvPr id="154" name="Group 153"/>
          <p:cNvGrpSpPr/>
          <p:nvPr/>
        </p:nvGrpSpPr>
        <p:grpSpPr>
          <a:xfrm>
            <a:off x="2011680" y="25803212"/>
            <a:ext cx="8503920" cy="4572000"/>
            <a:chOff x="301752" y="1527048"/>
            <a:chExt cx="8503920" cy="4572000"/>
          </a:xfrm>
        </p:grpSpPr>
        <p:sp>
          <p:nvSpPr>
            <p:cNvPr id="143" name="Content Placeholder 2"/>
            <p:cNvSpPr txBox="1">
              <a:spLocks/>
            </p:cNvSpPr>
            <p:nvPr/>
          </p:nvSpPr>
          <p:spPr>
            <a:xfrm>
              <a:off x="301752" y="1527048"/>
              <a:ext cx="8503920" cy="457200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Char char=""/>
                <a:tabLst/>
                <a:defRPr/>
              </a:pP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Diversity of supply from many </a:t>
              </a: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indep.</a:t>
              </a: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sources</a:t>
              </a: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Char char=""/>
                <a:tabLst/>
                <a:defRPr/>
              </a:pPr>
              <a:endPara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Char char=""/>
                <a:tabLst/>
                <a:defRPr/>
              </a:pPr>
              <a:endPara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Char char=""/>
                <a:tabLst/>
                <a:defRPr/>
              </a:pPr>
              <a:endPara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Char char=""/>
                <a:tabLst/>
                <a:defRPr/>
              </a:pPr>
              <a:endPara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Char char=""/>
                <a:tabLst/>
                <a:defRPr/>
              </a:pP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Idea: when wind power is not available in </a:t>
              </a: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</a:t>
              </a: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, </a:t>
              </a: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</a:t>
              </a: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could have wind power</a:t>
              </a:r>
            </a:p>
            <a:p>
              <a:pPr marL="548640" marR="0" lvl="1" indent="-27432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2"/>
                </a:buClr>
                <a:buSzPct val="70000"/>
                <a:buFont typeface="Wingdings"/>
                <a:buChar char=""/>
                <a:tabLst/>
                <a:defRPr/>
              </a:pPr>
              <a:r>
                <a:rPr kumimoji="0" lang="en-US" sz="2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Assigning work to </a:t>
              </a:r>
              <a:r>
                <a:rPr kumimoji="0" lang="en-US" sz="22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</a:t>
              </a:r>
              <a:r>
                <a:rPr kumimoji="0" lang="en-US" sz="2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prevents </a:t>
              </a:r>
              <a:r>
                <a:rPr kumimoji="0" lang="en-US" sz="22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</a:t>
              </a:r>
              <a:r>
                <a:rPr kumimoji="0" lang="en-US" sz="22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from using power from grid</a:t>
              </a: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Char char=""/>
                <a:tabLst/>
                <a:defRPr/>
              </a:pP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Requirement: </a:t>
              </a: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</a:t>
              </a: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and </a:t>
              </a: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B</a:t>
              </a: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are not well </a:t>
              </a: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correlated</a:t>
              </a:r>
              <a:r>
                <a:rPr kumimoji="0" lang="en-US" sz="27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</a:t>
              </a: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None/>
                <a:tabLst/>
                <a:defRPr/>
              </a:pPr>
              <a:endPara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Char char=""/>
                <a:tabLst/>
                <a:defRPr/>
              </a:pPr>
              <a:endPara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1371600" y="2286000"/>
              <a:ext cx="6065516" cy="1376065"/>
              <a:chOff x="1371600" y="2286000"/>
              <a:chExt cx="6065516" cy="1376065"/>
            </a:xfrm>
          </p:grpSpPr>
          <p:sp>
            <p:nvSpPr>
              <p:cNvPr id="145" name="Freeform 144"/>
              <p:cNvSpPr/>
              <p:nvPr/>
            </p:nvSpPr>
            <p:spPr>
              <a:xfrm flipV="1">
                <a:off x="3060940" y="2371130"/>
                <a:ext cx="1276709" cy="649856"/>
              </a:xfrm>
              <a:custGeom>
                <a:avLst/>
                <a:gdLst>
                  <a:gd name="connsiteX0" fmla="*/ 0 w 1276709"/>
                  <a:gd name="connsiteY0" fmla="*/ 460075 h 649856"/>
                  <a:gd name="connsiteX1" fmla="*/ 155275 w 1276709"/>
                  <a:gd name="connsiteY1" fmla="*/ 115018 h 649856"/>
                  <a:gd name="connsiteX2" fmla="*/ 396815 w 1276709"/>
                  <a:gd name="connsiteY2" fmla="*/ 46007 h 649856"/>
                  <a:gd name="connsiteX3" fmla="*/ 552091 w 1276709"/>
                  <a:gd name="connsiteY3" fmla="*/ 391063 h 649856"/>
                  <a:gd name="connsiteX4" fmla="*/ 707366 w 1276709"/>
                  <a:gd name="connsiteY4" fmla="*/ 580844 h 649856"/>
                  <a:gd name="connsiteX5" fmla="*/ 914400 w 1276709"/>
                  <a:gd name="connsiteY5" fmla="*/ 632603 h 649856"/>
                  <a:gd name="connsiteX6" fmla="*/ 1035170 w 1276709"/>
                  <a:gd name="connsiteY6" fmla="*/ 477327 h 649856"/>
                  <a:gd name="connsiteX7" fmla="*/ 1138687 w 1276709"/>
                  <a:gd name="connsiteY7" fmla="*/ 235788 h 649856"/>
                  <a:gd name="connsiteX8" fmla="*/ 1276709 w 1276709"/>
                  <a:gd name="connsiteY8" fmla="*/ 46007 h 649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76709" h="649856">
                    <a:moveTo>
                      <a:pt x="0" y="460075"/>
                    </a:moveTo>
                    <a:cubicBezTo>
                      <a:pt x="44569" y="322052"/>
                      <a:pt x="89139" y="184029"/>
                      <a:pt x="155275" y="115018"/>
                    </a:cubicBezTo>
                    <a:cubicBezTo>
                      <a:pt x="221411" y="46007"/>
                      <a:pt x="330679" y="0"/>
                      <a:pt x="396815" y="46007"/>
                    </a:cubicBezTo>
                    <a:cubicBezTo>
                      <a:pt x="462951" y="92014"/>
                      <a:pt x="500333" y="301924"/>
                      <a:pt x="552091" y="391063"/>
                    </a:cubicBezTo>
                    <a:cubicBezTo>
                      <a:pt x="603850" y="480203"/>
                      <a:pt x="646981" y="540587"/>
                      <a:pt x="707366" y="580844"/>
                    </a:cubicBezTo>
                    <a:cubicBezTo>
                      <a:pt x="767751" y="621101"/>
                      <a:pt x="859766" y="649856"/>
                      <a:pt x="914400" y="632603"/>
                    </a:cubicBezTo>
                    <a:cubicBezTo>
                      <a:pt x="969034" y="615350"/>
                      <a:pt x="997789" y="543463"/>
                      <a:pt x="1035170" y="477327"/>
                    </a:cubicBezTo>
                    <a:cubicBezTo>
                      <a:pt x="1072551" y="411191"/>
                      <a:pt x="1098431" y="307675"/>
                      <a:pt x="1138687" y="235788"/>
                    </a:cubicBezTo>
                    <a:cubicBezTo>
                      <a:pt x="1178943" y="163901"/>
                      <a:pt x="1227826" y="104954"/>
                      <a:pt x="1276709" y="46007"/>
                    </a:cubicBezTo>
                  </a:path>
                </a:pathLst>
              </a:custGeom>
              <a:ln w="5715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2508849" y="2294930"/>
                <a:ext cx="58862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5400" dirty="0">
                    <a:solidFill>
                      <a:prstClr val="black"/>
                    </a:solidFill>
                  </a:rPr>
                  <a:t>+</a:t>
                </a:r>
              </a:p>
            </p:txBody>
          </p:sp>
          <p:sp>
            <p:nvSpPr>
              <p:cNvPr id="147" name="Freeform 146"/>
              <p:cNvSpPr/>
              <p:nvPr/>
            </p:nvSpPr>
            <p:spPr>
              <a:xfrm>
                <a:off x="1371600" y="2435829"/>
                <a:ext cx="1276709" cy="649856"/>
              </a:xfrm>
              <a:custGeom>
                <a:avLst/>
                <a:gdLst>
                  <a:gd name="connsiteX0" fmla="*/ 0 w 1276709"/>
                  <a:gd name="connsiteY0" fmla="*/ 460075 h 649856"/>
                  <a:gd name="connsiteX1" fmla="*/ 155275 w 1276709"/>
                  <a:gd name="connsiteY1" fmla="*/ 115018 h 649856"/>
                  <a:gd name="connsiteX2" fmla="*/ 396815 w 1276709"/>
                  <a:gd name="connsiteY2" fmla="*/ 46007 h 649856"/>
                  <a:gd name="connsiteX3" fmla="*/ 552091 w 1276709"/>
                  <a:gd name="connsiteY3" fmla="*/ 391063 h 649856"/>
                  <a:gd name="connsiteX4" fmla="*/ 707366 w 1276709"/>
                  <a:gd name="connsiteY4" fmla="*/ 580844 h 649856"/>
                  <a:gd name="connsiteX5" fmla="*/ 914400 w 1276709"/>
                  <a:gd name="connsiteY5" fmla="*/ 632603 h 649856"/>
                  <a:gd name="connsiteX6" fmla="*/ 1035170 w 1276709"/>
                  <a:gd name="connsiteY6" fmla="*/ 477327 h 649856"/>
                  <a:gd name="connsiteX7" fmla="*/ 1138687 w 1276709"/>
                  <a:gd name="connsiteY7" fmla="*/ 235788 h 649856"/>
                  <a:gd name="connsiteX8" fmla="*/ 1276709 w 1276709"/>
                  <a:gd name="connsiteY8" fmla="*/ 46007 h 6498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76709" h="649856">
                    <a:moveTo>
                      <a:pt x="0" y="460075"/>
                    </a:moveTo>
                    <a:cubicBezTo>
                      <a:pt x="44569" y="322052"/>
                      <a:pt x="89139" y="184029"/>
                      <a:pt x="155275" y="115018"/>
                    </a:cubicBezTo>
                    <a:cubicBezTo>
                      <a:pt x="221411" y="46007"/>
                      <a:pt x="330679" y="0"/>
                      <a:pt x="396815" y="46007"/>
                    </a:cubicBezTo>
                    <a:cubicBezTo>
                      <a:pt x="462951" y="92014"/>
                      <a:pt x="500333" y="301924"/>
                      <a:pt x="552091" y="391063"/>
                    </a:cubicBezTo>
                    <a:cubicBezTo>
                      <a:pt x="603850" y="480203"/>
                      <a:pt x="646981" y="540587"/>
                      <a:pt x="707366" y="580844"/>
                    </a:cubicBezTo>
                    <a:cubicBezTo>
                      <a:pt x="767751" y="621101"/>
                      <a:pt x="859766" y="649856"/>
                      <a:pt x="914400" y="632603"/>
                    </a:cubicBezTo>
                    <a:cubicBezTo>
                      <a:pt x="969034" y="615350"/>
                      <a:pt x="997789" y="543463"/>
                      <a:pt x="1035170" y="477327"/>
                    </a:cubicBezTo>
                    <a:cubicBezTo>
                      <a:pt x="1072551" y="411191"/>
                      <a:pt x="1098431" y="307675"/>
                      <a:pt x="1138687" y="235788"/>
                    </a:cubicBezTo>
                    <a:cubicBezTo>
                      <a:pt x="1178943" y="163901"/>
                      <a:pt x="1227826" y="104954"/>
                      <a:pt x="1276709" y="46007"/>
                    </a:cubicBezTo>
                  </a:path>
                </a:pathLst>
              </a:cu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8" name="Freeform 147"/>
              <p:cNvSpPr/>
              <p:nvPr/>
            </p:nvSpPr>
            <p:spPr>
              <a:xfrm>
                <a:off x="5331125" y="2388079"/>
                <a:ext cx="1449237" cy="126521"/>
              </a:xfrm>
              <a:custGeom>
                <a:avLst/>
                <a:gdLst>
                  <a:gd name="connsiteX0" fmla="*/ 0 w 1449237"/>
                  <a:gd name="connsiteY0" fmla="*/ 126521 h 126521"/>
                  <a:gd name="connsiteX1" fmla="*/ 120769 w 1449237"/>
                  <a:gd name="connsiteY1" fmla="*/ 23004 h 126521"/>
                  <a:gd name="connsiteX2" fmla="*/ 293298 w 1449237"/>
                  <a:gd name="connsiteY2" fmla="*/ 40257 h 126521"/>
                  <a:gd name="connsiteX3" fmla="*/ 396815 w 1449237"/>
                  <a:gd name="connsiteY3" fmla="*/ 92015 h 126521"/>
                  <a:gd name="connsiteX4" fmla="*/ 534837 w 1449237"/>
                  <a:gd name="connsiteY4" fmla="*/ 74763 h 126521"/>
                  <a:gd name="connsiteX5" fmla="*/ 690113 w 1449237"/>
                  <a:gd name="connsiteY5" fmla="*/ 40257 h 126521"/>
                  <a:gd name="connsiteX6" fmla="*/ 914400 w 1449237"/>
                  <a:gd name="connsiteY6" fmla="*/ 74763 h 126521"/>
                  <a:gd name="connsiteX7" fmla="*/ 1190445 w 1449237"/>
                  <a:gd name="connsiteY7" fmla="*/ 5751 h 126521"/>
                  <a:gd name="connsiteX8" fmla="*/ 1397479 w 1449237"/>
                  <a:gd name="connsiteY8" fmla="*/ 40257 h 126521"/>
                  <a:gd name="connsiteX9" fmla="*/ 1449237 w 1449237"/>
                  <a:gd name="connsiteY9" fmla="*/ 92015 h 1265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49237" h="126521">
                    <a:moveTo>
                      <a:pt x="0" y="126521"/>
                    </a:moveTo>
                    <a:cubicBezTo>
                      <a:pt x="35943" y="81951"/>
                      <a:pt x="71886" y="37381"/>
                      <a:pt x="120769" y="23004"/>
                    </a:cubicBezTo>
                    <a:cubicBezTo>
                      <a:pt x="169652" y="8627"/>
                      <a:pt x="247290" y="28755"/>
                      <a:pt x="293298" y="40257"/>
                    </a:cubicBezTo>
                    <a:cubicBezTo>
                      <a:pt x="339306" y="51759"/>
                      <a:pt x="356558" y="86264"/>
                      <a:pt x="396815" y="92015"/>
                    </a:cubicBezTo>
                    <a:cubicBezTo>
                      <a:pt x="437072" y="97766"/>
                      <a:pt x="485954" y="83389"/>
                      <a:pt x="534837" y="74763"/>
                    </a:cubicBezTo>
                    <a:cubicBezTo>
                      <a:pt x="583720" y="66137"/>
                      <a:pt x="626853" y="40257"/>
                      <a:pt x="690113" y="40257"/>
                    </a:cubicBezTo>
                    <a:cubicBezTo>
                      <a:pt x="753373" y="40257"/>
                      <a:pt x="831011" y="80514"/>
                      <a:pt x="914400" y="74763"/>
                    </a:cubicBezTo>
                    <a:cubicBezTo>
                      <a:pt x="997789" y="69012"/>
                      <a:pt x="1109932" y="11502"/>
                      <a:pt x="1190445" y="5751"/>
                    </a:cubicBezTo>
                    <a:cubicBezTo>
                      <a:pt x="1270958" y="0"/>
                      <a:pt x="1354347" y="25880"/>
                      <a:pt x="1397479" y="40257"/>
                    </a:cubicBezTo>
                    <a:cubicBezTo>
                      <a:pt x="1440611" y="54634"/>
                      <a:pt x="1444924" y="73324"/>
                      <a:pt x="1449237" y="92015"/>
                    </a:cubicBezTo>
                  </a:path>
                </a:pathLst>
              </a:custGeom>
              <a:ln w="5715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4876800" y="3200400"/>
                <a:ext cx="2560316" cy="4616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1F497D"/>
                    </a:solidFill>
                  </a:rPr>
                  <a:t>Stable Envelope</a:t>
                </a:r>
              </a:p>
            </p:txBody>
          </p:sp>
          <p:grpSp>
            <p:nvGrpSpPr>
              <p:cNvPr id="150" name="Group 12"/>
              <p:cNvGrpSpPr/>
              <p:nvPr/>
            </p:nvGrpSpPr>
            <p:grpSpPr>
              <a:xfrm>
                <a:off x="4566249" y="2286000"/>
                <a:ext cx="1986951" cy="923330"/>
                <a:chOff x="4566249" y="2286000"/>
                <a:chExt cx="1986951" cy="923330"/>
              </a:xfrm>
            </p:grpSpPr>
            <p:sp>
              <p:nvSpPr>
                <p:cNvPr id="151" name="TextBox 150"/>
                <p:cNvSpPr txBox="1"/>
                <p:nvPr/>
              </p:nvSpPr>
              <p:spPr>
                <a:xfrm>
                  <a:off x="4566249" y="2286000"/>
                  <a:ext cx="588623" cy="92333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5400" dirty="0">
                      <a:solidFill>
                        <a:prstClr val="black"/>
                      </a:solidFill>
                    </a:rPr>
                    <a:t>=</a:t>
                  </a:r>
                </a:p>
              </p:txBody>
            </p:sp>
            <p:sp>
              <p:nvSpPr>
                <p:cNvPr id="152" name="Freeform 10"/>
                <p:cNvSpPr/>
                <p:nvPr/>
              </p:nvSpPr>
              <p:spPr>
                <a:xfrm>
                  <a:off x="5276491" y="2438400"/>
                  <a:ext cx="1276709" cy="649856"/>
                </a:xfrm>
                <a:custGeom>
                  <a:avLst/>
                  <a:gdLst>
                    <a:gd name="connsiteX0" fmla="*/ 0 w 1276709"/>
                    <a:gd name="connsiteY0" fmla="*/ 460075 h 649856"/>
                    <a:gd name="connsiteX1" fmla="*/ 155275 w 1276709"/>
                    <a:gd name="connsiteY1" fmla="*/ 115018 h 649856"/>
                    <a:gd name="connsiteX2" fmla="*/ 396815 w 1276709"/>
                    <a:gd name="connsiteY2" fmla="*/ 46007 h 649856"/>
                    <a:gd name="connsiteX3" fmla="*/ 552091 w 1276709"/>
                    <a:gd name="connsiteY3" fmla="*/ 391063 h 649856"/>
                    <a:gd name="connsiteX4" fmla="*/ 707366 w 1276709"/>
                    <a:gd name="connsiteY4" fmla="*/ 580844 h 649856"/>
                    <a:gd name="connsiteX5" fmla="*/ 914400 w 1276709"/>
                    <a:gd name="connsiteY5" fmla="*/ 632603 h 649856"/>
                    <a:gd name="connsiteX6" fmla="*/ 1035170 w 1276709"/>
                    <a:gd name="connsiteY6" fmla="*/ 477327 h 649856"/>
                    <a:gd name="connsiteX7" fmla="*/ 1138687 w 1276709"/>
                    <a:gd name="connsiteY7" fmla="*/ 235788 h 649856"/>
                    <a:gd name="connsiteX8" fmla="*/ 1276709 w 1276709"/>
                    <a:gd name="connsiteY8" fmla="*/ 46007 h 6498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76709" h="649856">
                      <a:moveTo>
                        <a:pt x="0" y="460075"/>
                      </a:moveTo>
                      <a:cubicBezTo>
                        <a:pt x="44569" y="322052"/>
                        <a:pt x="89139" y="184029"/>
                        <a:pt x="155275" y="115018"/>
                      </a:cubicBezTo>
                      <a:cubicBezTo>
                        <a:pt x="221411" y="46007"/>
                        <a:pt x="330679" y="0"/>
                        <a:pt x="396815" y="46007"/>
                      </a:cubicBezTo>
                      <a:cubicBezTo>
                        <a:pt x="462951" y="92014"/>
                        <a:pt x="500333" y="301924"/>
                        <a:pt x="552091" y="391063"/>
                      </a:cubicBezTo>
                      <a:cubicBezTo>
                        <a:pt x="603850" y="480203"/>
                        <a:pt x="646981" y="540587"/>
                        <a:pt x="707366" y="580844"/>
                      </a:cubicBezTo>
                      <a:cubicBezTo>
                        <a:pt x="767751" y="621101"/>
                        <a:pt x="859766" y="649856"/>
                        <a:pt x="914400" y="632603"/>
                      </a:cubicBezTo>
                      <a:cubicBezTo>
                        <a:pt x="969034" y="615350"/>
                        <a:pt x="997789" y="543463"/>
                        <a:pt x="1035170" y="477327"/>
                      </a:cubicBezTo>
                      <a:cubicBezTo>
                        <a:pt x="1072551" y="411191"/>
                        <a:pt x="1098431" y="307675"/>
                        <a:pt x="1138687" y="235788"/>
                      </a:cubicBezTo>
                      <a:cubicBezTo>
                        <a:pt x="1178943" y="163901"/>
                        <a:pt x="1227826" y="104954"/>
                        <a:pt x="1276709" y="46007"/>
                      </a:cubicBezTo>
                    </a:path>
                  </a:pathLst>
                </a:cu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Freeform 152"/>
                <p:cNvSpPr/>
                <p:nvPr/>
              </p:nvSpPr>
              <p:spPr>
                <a:xfrm flipV="1">
                  <a:off x="5276491" y="2523530"/>
                  <a:ext cx="1276709" cy="649856"/>
                </a:xfrm>
                <a:custGeom>
                  <a:avLst/>
                  <a:gdLst>
                    <a:gd name="connsiteX0" fmla="*/ 0 w 1276709"/>
                    <a:gd name="connsiteY0" fmla="*/ 460075 h 649856"/>
                    <a:gd name="connsiteX1" fmla="*/ 155275 w 1276709"/>
                    <a:gd name="connsiteY1" fmla="*/ 115018 h 649856"/>
                    <a:gd name="connsiteX2" fmla="*/ 396815 w 1276709"/>
                    <a:gd name="connsiteY2" fmla="*/ 46007 h 649856"/>
                    <a:gd name="connsiteX3" fmla="*/ 552091 w 1276709"/>
                    <a:gd name="connsiteY3" fmla="*/ 391063 h 649856"/>
                    <a:gd name="connsiteX4" fmla="*/ 707366 w 1276709"/>
                    <a:gd name="connsiteY4" fmla="*/ 580844 h 649856"/>
                    <a:gd name="connsiteX5" fmla="*/ 914400 w 1276709"/>
                    <a:gd name="connsiteY5" fmla="*/ 632603 h 649856"/>
                    <a:gd name="connsiteX6" fmla="*/ 1035170 w 1276709"/>
                    <a:gd name="connsiteY6" fmla="*/ 477327 h 649856"/>
                    <a:gd name="connsiteX7" fmla="*/ 1138687 w 1276709"/>
                    <a:gd name="connsiteY7" fmla="*/ 235788 h 649856"/>
                    <a:gd name="connsiteX8" fmla="*/ 1276709 w 1276709"/>
                    <a:gd name="connsiteY8" fmla="*/ 46007 h 64985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76709" h="649856">
                      <a:moveTo>
                        <a:pt x="0" y="460075"/>
                      </a:moveTo>
                      <a:cubicBezTo>
                        <a:pt x="44569" y="322052"/>
                        <a:pt x="89139" y="184029"/>
                        <a:pt x="155275" y="115018"/>
                      </a:cubicBezTo>
                      <a:cubicBezTo>
                        <a:pt x="221411" y="46007"/>
                        <a:pt x="330679" y="0"/>
                        <a:pt x="396815" y="46007"/>
                      </a:cubicBezTo>
                      <a:cubicBezTo>
                        <a:pt x="462951" y="92014"/>
                        <a:pt x="500333" y="301924"/>
                        <a:pt x="552091" y="391063"/>
                      </a:cubicBezTo>
                      <a:cubicBezTo>
                        <a:pt x="603850" y="480203"/>
                        <a:pt x="646981" y="540587"/>
                        <a:pt x="707366" y="580844"/>
                      </a:cubicBezTo>
                      <a:cubicBezTo>
                        <a:pt x="767751" y="621101"/>
                        <a:pt x="859766" y="649856"/>
                        <a:pt x="914400" y="632603"/>
                      </a:cubicBezTo>
                      <a:cubicBezTo>
                        <a:pt x="969034" y="615350"/>
                        <a:pt x="997789" y="543463"/>
                        <a:pt x="1035170" y="477327"/>
                      </a:cubicBezTo>
                      <a:cubicBezTo>
                        <a:pt x="1072551" y="411191"/>
                        <a:pt x="1098431" y="307675"/>
                        <a:pt x="1138687" y="235788"/>
                      </a:cubicBezTo>
                      <a:cubicBezTo>
                        <a:pt x="1178943" y="163901"/>
                        <a:pt x="1227826" y="104954"/>
                        <a:pt x="1276709" y="46007"/>
                      </a:cubicBezTo>
                    </a:path>
                  </a:pathLst>
                </a:custGeom>
                <a:ln w="5715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grpSp>
        <p:nvGrpSpPr>
          <p:cNvPr id="200" name="Group 199"/>
          <p:cNvGrpSpPr/>
          <p:nvPr/>
        </p:nvGrpSpPr>
        <p:grpSpPr>
          <a:xfrm>
            <a:off x="12877800" y="8918308"/>
            <a:ext cx="8179923" cy="4264292"/>
            <a:chOff x="12920750" y="8774928"/>
            <a:chExt cx="8179923" cy="4264292"/>
          </a:xfrm>
        </p:grpSpPr>
        <p:grpSp>
          <p:nvGrpSpPr>
            <p:cNvPr id="178" name="Group 177"/>
            <p:cNvGrpSpPr/>
            <p:nvPr/>
          </p:nvGrpSpPr>
          <p:grpSpPr>
            <a:xfrm>
              <a:off x="14901950" y="9841728"/>
              <a:ext cx="2466975" cy="1857375"/>
              <a:chOff x="457200" y="2286000"/>
              <a:chExt cx="2466975" cy="1857375"/>
            </a:xfrm>
          </p:grpSpPr>
          <p:pic>
            <p:nvPicPr>
              <p:cNvPr id="179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457200" y="2286000"/>
                <a:ext cx="2466975" cy="18573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0" name="TextBox 179"/>
              <p:cNvSpPr txBox="1"/>
              <p:nvPr/>
            </p:nvSpPr>
            <p:spPr>
              <a:xfrm>
                <a:off x="1066800" y="3043535"/>
                <a:ext cx="12666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prstClr val="black"/>
                    </a:solidFill>
                  </a:rPr>
                  <a:t>Internet</a:t>
                </a:r>
              </a:p>
            </p:txBody>
          </p:sp>
        </p:grpSp>
        <p:grpSp>
          <p:nvGrpSpPr>
            <p:cNvPr id="181" name="Group 180"/>
            <p:cNvGrpSpPr/>
            <p:nvPr/>
          </p:nvGrpSpPr>
          <p:grpSpPr>
            <a:xfrm>
              <a:off x="13835150" y="9003528"/>
              <a:ext cx="1496290" cy="1216292"/>
              <a:chOff x="4648198" y="2805620"/>
              <a:chExt cx="1496290" cy="1216292"/>
            </a:xfrm>
          </p:grpSpPr>
          <p:sp>
            <p:nvSpPr>
              <p:cNvPr id="182" name="TextBox 181"/>
              <p:cNvSpPr txBox="1"/>
              <p:nvPr/>
            </p:nvSpPr>
            <p:spPr>
              <a:xfrm>
                <a:off x="4648200" y="3683358"/>
                <a:ext cx="12907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prstClr val="black"/>
                    </a:solidFill>
                  </a:rPr>
                  <a:t>Data Center</a:t>
                </a:r>
              </a:p>
            </p:txBody>
          </p:sp>
          <p:pic>
            <p:nvPicPr>
              <p:cNvPr id="183" name="Picture 18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648198" y="2805620"/>
                <a:ext cx="1496290" cy="8717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84" name="Group 183"/>
            <p:cNvGrpSpPr/>
            <p:nvPr/>
          </p:nvGrpSpPr>
          <p:grpSpPr>
            <a:xfrm>
              <a:off x="16654550" y="11822928"/>
              <a:ext cx="1496290" cy="1216292"/>
              <a:chOff x="4648198" y="2805620"/>
              <a:chExt cx="1496290" cy="1216292"/>
            </a:xfrm>
          </p:grpSpPr>
          <p:sp>
            <p:nvSpPr>
              <p:cNvPr id="185" name="TextBox 184"/>
              <p:cNvSpPr txBox="1"/>
              <p:nvPr/>
            </p:nvSpPr>
            <p:spPr>
              <a:xfrm>
                <a:off x="4648200" y="3683358"/>
                <a:ext cx="12907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prstClr val="black"/>
                    </a:solidFill>
                  </a:rPr>
                  <a:t>Data Center</a:t>
                </a:r>
              </a:p>
            </p:txBody>
          </p:sp>
          <p:pic>
            <p:nvPicPr>
              <p:cNvPr id="186" name="Picture 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648198" y="2805620"/>
                <a:ext cx="1496290" cy="8717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187" name="Group 186"/>
            <p:cNvGrpSpPr/>
            <p:nvPr/>
          </p:nvGrpSpPr>
          <p:grpSpPr>
            <a:xfrm>
              <a:off x="13911350" y="11822928"/>
              <a:ext cx="1496290" cy="1216292"/>
              <a:chOff x="4648198" y="2805620"/>
              <a:chExt cx="1496290" cy="1216292"/>
            </a:xfrm>
          </p:grpSpPr>
          <p:sp>
            <p:nvSpPr>
              <p:cNvPr id="188" name="TextBox 187"/>
              <p:cNvSpPr txBox="1"/>
              <p:nvPr/>
            </p:nvSpPr>
            <p:spPr>
              <a:xfrm>
                <a:off x="4648200" y="3683358"/>
                <a:ext cx="129073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solidFill>
                      <a:prstClr val="black"/>
                    </a:solidFill>
                  </a:rPr>
                  <a:t>Data Center</a:t>
                </a:r>
              </a:p>
            </p:txBody>
          </p:sp>
          <p:pic>
            <p:nvPicPr>
              <p:cNvPr id="189" name="Picture 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648198" y="2805620"/>
                <a:ext cx="1496290" cy="8717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90" name="Up-Down Arrow 189"/>
            <p:cNvSpPr/>
            <p:nvPr/>
          </p:nvSpPr>
          <p:spPr>
            <a:xfrm rot="19437581">
              <a:off x="15316109" y="9648471"/>
              <a:ext cx="381000" cy="685800"/>
            </a:xfrm>
            <a:prstGeom prst="upDown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1" name="Up-Down Arrow 190"/>
            <p:cNvSpPr/>
            <p:nvPr/>
          </p:nvSpPr>
          <p:spPr>
            <a:xfrm rot="2512499">
              <a:off x="15239910" y="11248672"/>
              <a:ext cx="381000" cy="685800"/>
            </a:xfrm>
            <a:prstGeom prst="upDown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92" name="Up-Down Arrow 191"/>
            <p:cNvSpPr/>
            <p:nvPr/>
          </p:nvSpPr>
          <p:spPr>
            <a:xfrm rot="18934841">
              <a:off x="16763910" y="11248672"/>
              <a:ext cx="381000" cy="685800"/>
            </a:xfrm>
            <a:prstGeom prst="upDownArrow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pic>
          <p:nvPicPr>
            <p:cNvPr id="193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20750" y="8774928"/>
              <a:ext cx="734013" cy="1106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920750" y="11670528"/>
              <a:ext cx="734013" cy="1106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330950" y="11670528"/>
              <a:ext cx="734013" cy="1106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96" name="Straight Connector 195"/>
            <p:cNvCxnSpPr/>
            <p:nvPr/>
          </p:nvCxnSpPr>
          <p:spPr>
            <a:xfrm>
              <a:off x="13530350" y="9689328"/>
              <a:ext cx="381000" cy="0"/>
            </a:xfrm>
            <a:prstGeom prst="line">
              <a:avLst/>
            </a:prstGeom>
            <a:ln w="38100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/>
          </p:nvCxnSpPr>
          <p:spPr>
            <a:xfrm>
              <a:off x="13530350" y="12508728"/>
              <a:ext cx="381000" cy="0"/>
            </a:xfrm>
            <a:prstGeom prst="line">
              <a:avLst/>
            </a:prstGeom>
            <a:ln w="38100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/>
          </p:nvCxnSpPr>
          <p:spPr>
            <a:xfrm>
              <a:off x="18102350" y="12508728"/>
              <a:ext cx="381000" cy="0"/>
            </a:xfrm>
            <a:prstGeom prst="line">
              <a:avLst/>
            </a:prstGeom>
            <a:ln w="38100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9" name="TextBox 198"/>
            <p:cNvSpPr txBox="1"/>
            <p:nvPr/>
          </p:nvSpPr>
          <p:spPr>
            <a:xfrm>
              <a:off x="17068800" y="8839200"/>
              <a:ext cx="4031873" cy="113877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Benefits: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000" dirty="0" smtClean="0"/>
                <a:t>Wind energy can be better utilized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en-US" sz="2000" dirty="0" smtClean="0"/>
                <a:t>GHG emission of Cloud is reduced</a:t>
              </a:r>
              <a:endParaRPr lang="en-US" sz="2000" dirty="0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12461790" y="18091062"/>
            <a:ext cx="8708602" cy="2143125"/>
            <a:chOff x="219075" y="1524000"/>
            <a:chExt cx="8708602" cy="2143125"/>
          </a:xfrm>
        </p:grpSpPr>
        <p:pic>
          <p:nvPicPr>
            <p:cNvPr id="202" name="Picture 3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075" y="1524000"/>
              <a:ext cx="2143125" cy="2143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3" name="TextBox 202"/>
            <p:cNvSpPr txBox="1"/>
            <p:nvPr/>
          </p:nvSpPr>
          <p:spPr>
            <a:xfrm>
              <a:off x="2438400" y="2514600"/>
              <a:ext cx="648927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Is it feasible to achieve “entirely green” </a:t>
              </a:r>
            </a:p>
            <a:p>
              <a:r>
                <a:rPr lang="en-US" sz="2800" dirty="0" smtClean="0"/>
                <a:t>Cloud Computing services?</a:t>
              </a:r>
              <a:endParaRPr lang="en-US" sz="2800" dirty="0"/>
            </a:p>
          </p:txBody>
        </p:sp>
      </p:grpSp>
      <p:sp>
        <p:nvSpPr>
          <p:cNvPr id="205" name="Content Placeholder 3"/>
          <p:cNvSpPr txBox="1">
            <a:spLocks/>
          </p:cNvSpPr>
          <p:nvPr/>
        </p:nvSpPr>
        <p:spPr>
          <a:xfrm>
            <a:off x="12679680" y="25908000"/>
            <a:ext cx="850392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 a novel architecture for wind powered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IDCs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Provide an efficient Wind-power Aware (WPA) workload mapping algorithm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Find that building only a small number of data centers can obtain most of  the improvement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Show that the appropriate wind farm selection plays important role in achieving high wind-power utilization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Propose to use coefficient of variation as metric for wind farm selection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6" name="Content Placeholder 3"/>
          <p:cNvSpPr txBox="1">
            <a:spLocks/>
          </p:cNvSpPr>
          <p:nvPr/>
        </p:nvSpPr>
        <p:spPr>
          <a:xfrm>
            <a:off x="23382341" y="8686800"/>
            <a:ext cx="850392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Real-world traces for both wind power and workloads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 consumption is proportional to the workload in the data center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threshold for the maximum number of jobs that a server can accommodate is set so that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QoS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guaranteed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central workload dispatcher that maps client requests to data centers</a:t>
            </a:r>
          </a:p>
        </p:txBody>
      </p:sp>
      <p:grpSp>
        <p:nvGrpSpPr>
          <p:cNvPr id="212" name="Group 211"/>
          <p:cNvGrpSpPr/>
          <p:nvPr/>
        </p:nvGrpSpPr>
        <p:grpSpPr>
          <a:xfrm>
            <a:off x="23237952" y="17145000"/>
            <a:ext cx="8613648" cy="4572000"/>
            <a:chOff x="301752" y="1527048"/>
            <a:chExt cx="8613648" cy="4572000"/>
          </a:xfrm>
        </p:grpSpPr>
        <p:sp>
          <p:nvSpPr>
            <p:cNvPr id="207" name="Content Placeholder 3"/>
            <p:cNvSpPr txBox="1">
              <a:spLocks/>
            </p:cNvSpPr>
            <p:nvPr/>
          </p:nvSpPr>
          <p:spPr>
            <a:xfrm>
              <a:off x="301752" y="1527048"/>
              <a:ext cx="8503920" cy="4572000"/>
            </a:xfrm>
            <a:prstGeom prst="rect">
              <a:avLst/>
            </a:prstGeom>
          </p:spPr>
          <p:txBody>
            <a:bodyPr vert="horz">
              <a:normAutofit/>
            </a:bodyPr>
            <a:lstStyle/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Char char=""/>
                <a:tabLst/>
                <a:defRPr/>
              </a:pPr>
              <a:r>
                <a:rPr kumimoji="0" lang="en-US" sz="27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WPA tracks the ratio of power consumption to the effective wind power </a:t>
              </a:r>
            </a:p>
            <a:p>
              <a:pPr marL="274320" marR="0" lvl="0" indent="-27432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chemeClr val="accent1"/>
                </a:buClr>
                <a:buSzPct val="85000"/>
                <a:buFont typeface="Wingdings 2"/>
                <a:buChar char=""/>
                <a:tabLst/>
                <a:defRPr/>
              </a:pPr>
              <a:r>
                <a:rPr kumimoji="0" lang="en-US" sz="27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WPA routes each request to the data center with the minimum ratio</a:t>
              </a:r>
            </a:p>
          </p:txBody>
        </p:sp>
        <p:graphicFrame>
          <p:nvGraphicFramePr>
            <p:cNvPr id="208" name="Chart 207"/>
            <p:cNvGraphicFramePr/>
            <p:nvPr>
              <p:extLst>
                <p:ext uri="{D42A27DB-BD31-4B8C-83A1-F6EECF244321}">
                  <p14:mod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656913769"/>
                </p:ext>
              </p:extLst>
            </p:nvPr>
          </p:nvGraphicFramePr>
          <p:xfrm>
            <a:off x="3962400" y="3733800"/>
            <a:ext cx="4953000" cy="2362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graphicFrame>
          <p:nvGraphicFramePr>
            <p:cNvPr id="209" name="图表 5"/>
            <p:cNvGraphicFramePr/>
            <p:nvPr/>
          </p:nvGraphicFramePr>
          <p:xfrm>
            <a:off x="457200" y="3657600"/>
            <a:ext cx="3505200" cy="2413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8"/>
            </a:graphicData>
          </a:graphic>
        </p:graphicFrame>
        <p:sp>
          <p:nvSpPr>
            <p:cNvPr id="210" name="TextBox 209"/>
            <p:cNvSpPr txBox="1"/>
            <p:nvPr/>
          </p:nvSpPr>
          <p:spPr>
            <a:xfrm>
              <a:off x="4721794" y="3424535"/>
              <a:ext cx="25264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Workload distribution</a:t>
              </a:r>
              <a:endParaRPr lang="zh-CN" altLang="en-US" sz="2000" b="1" dirty="0"/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685800" y="3429000"/>
              <a:ext cx="28162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 smtClean="0"/>
                <a:t>Brown Energy Utilization</a:t>
              </a:r>
              <a:endParaRPr lang="zh-CN" altLang="en-US" sz="2000" b="1" dirty="0"/>
            </a:p>
          </p:txBody>
        </p:sp>
      </p:grpSp>
      <p:grpSp>
        <p:nvGrpSpPr>
          <p:cNvPr id="217" name="Group 216"/>
          <p:cNvGrpSpPr/>
          <p:nvPr/>
        </p:nvGrpSpPr>
        <p:grpSpPr>
          <a:xfrm>
            <a:off x="24354019" y="25679400"/>
            <a:ext cx="6506981" cy="4474865"/>
            <a:chOff x="1524000" y="1397000"/>
            <a:chExt cx="6506981" cy="4474865"/>
          </a:xfrm>
        </p:grpSpPr>
        <p:graphicFrame>
          <p:nvGraphicFramePr>
            <p:cNvPr id="213" name="图表 4"/>
            <p:cNvGraphicFramePr/>
            <p:nvPr/>
          </p:nvGraphicFramePr>
          <p:xfrm>
            <a:off x="1524000" y="1397000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9"/>
            </a:graphicData>
          </a:graphic>
        </p:graphicFrame>
        <p:sp>
          <p:nvSpPr>
            <p:cNvPr id="214" name="TextBox 213"/>
            <p:cNvSpPr txBox="1"/>
            <p:nvPr/>
          </p:nvSpPr>
          <p:spPr>
            <a:xfrm>
              <a:off x="3048000" y="5410200"/>
              <a:ext cx="340029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 smtClean="0"/>
                <a:t>Number of data centers</a:t>
              </a:r>
              <a:endParaRPr lang="zh-CN" altLang="en-US" sz="2400" dirty="0"/>
            </a:p>
          </p:txBody>
        </p:sp>
        <p:sp>
          <p:nvSpPr>
            <p:cNvPr id="215" name="上下箭头 6"/>
            <p:cNvSpPr/>
            <p:nvPr/>
          </p:nvSpPr>
          <p:spPr>
            <a:xfrm>
              <a:off x="5638800" y="2514600"/>
              <a:ext cx="228600" cy="2133600"/>
            </a:xfrm>
            <a:prstGeom prst="upDownArrow">
              <a:avLst/>
            </a:prstGeom>
            <a:solidFill>
              <a:schemeClr val="accent2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5929599" y="3200400"/>
              <a:ext cx="21013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93% Improvement</a:t>
              </a:r>
              <a:endParaRPr lang="zh-CN" altLang="en-US" sz="2000" dirty="0"/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33839055" y="8686800"/>
            <a:ext cx="8528145" cy="4670286"/>
            <a:chOff x="304800" y="1676400"/>
            <a:chExt cx="8528145" cy="4670286"/>
          </a:xfrm>
        </p:grpSpPr>
        <p:pic>
          <p:nvPicPr>
            <p:cNvPr id="225" name="Picture 224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04800" y="2193350"/>
              <a:ext cx="4489545" cy="336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26" name="Picture 225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343400" y="2193350"/>
              <a:ext cx="4489545" cy="3369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27" name="TextBox 226"/>
            <p:cNvSpPr txBox="1"/>
            <p:nvPr/>
          </p:nvSpPr>
          <p:spPr>
            <a:xfrm>
              <a:off x="304800" y="1676400"/>
              <a:ext cx="391477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Correlation coefficient alone cannot </a:t>
              </a:r>
            </a:p>
            <a:p>
              <a:r>
                <a:rPr lang="en-US" altLang="zh-CN" sz="2000" dirty="0" smtClean="0"/>
                <a:t>be a good measure for variability</a:t>
              </a:r>
              <a:endParaRPr lang="zh-CN" altLang="en-US" sz="2000" dirty="0"/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304800" y="5638800"/>
              <a:ext cx="455234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Variability is determined by the wind farm </a:t>
              </a:r>
            </a:p>
            <a:p>
              <a:r>
                <a:rPr lang="en-US" altLang="zh-CN" sz="2000" dirty="0" smtClean="0"/>
                <a:t>with larger wind power generation</a:t>
              </a:r>
              <a:endParaRPr lang="zh-CN" altLang="en-US" sz="2000" dirty="0"/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4514206" y="1676400"/>
              <a:ext cx="414796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 smtClean="0"/>
                <a:t>In contrast, coefficient of variation is a </a:t>
              </a:r>
            </a:p>
            <a:p>
              <a:r>
                <a:rPr lang="en-US" altLang="zh-CN" sz="2000" dirty="0" smtClean="0"/>
                <a:t>much better metric fro variability</a:t>
              </a:r>
              <a:endParaRPr lang="zh-CN" altLang="en-US" sz="2000" dirty="0"/>
            </a:p>
          </p:txBody>
        </p:sp>
      </p:grpSp>
      <p:pic>
        <p:nvPicPr>
          <p:cNvPr id="246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3880425" y="17211675"/>
            <a:ext cx="8486775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7" name="TextBox 246"/>
          <p:cNvSpPr txBox="1"/>
          <p:nvPr/>
        </p:nvSpPr>
        <p:spPr>
          <a:xfrm>
            <a:off x="34116554" y="21271468"/>
            <a:ext cx="23834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Good selection of </a:t>
            </a:r>
          </a:p>
          <a:p>
            <a:r>
              <a:rPr lang="en-US" altLang="zh-CN" sz="2400" dirty="0" smtClean="0"/>
              <a:t>wind farms</a:t>
            </a:r>
            <a:endParaRPr lang="zh-CN" altLang="en-US" sz="2400" dirty="0"/>
          </a:p>
        </p:txBody>
      </p:sp>
      <p:sp>
        <p:nvSpPr>
          <p:cNvPr id="248" name="TextBox 247"/>
          <p:cNvSpPr txBox="1"/>
          <p:nvPr/>
        </p:nvSpPr>
        <p:spPr>
          <a:xfrm>
            <a:off x="39495412" y="21336000"/>
            <a:ext cx="2179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Bad selection of </a:t>
            </a:r>
          </a:p>
          <a:p>
            <a:r>
              <a:rPr lang="en-US" altLang="zh-CN" sz="2400" dirty="0" smtClean="0"/>
              <a:t>wind farms</a:t>
            </a:r>
            <a:endParaRPr lang="zh-CN" altLang="en-US" sz="2400" dirty="0"/>
          </a:p>
        </p:txBody>
      </p:sp>
      <p:sp>
        <p:nvSpPr>
          <p:cNvPr id="249" name="上下箭头 7"/>
          <p:cNvSpPr/>
          <p:nvPr/>
        </p:nvSpPr>
        <p:spPr>
          <a:xfrm rot="16200000">
            <a:off x="37933312" y="20688300"/>
            <a:ext cx="381000" cy="2286000"/>
          </a:xfrm>
          <a:prstGeom prst="upDownArrow">
            <a:avLst/>
          </a:prstGeom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grpSp>
        <p:nvGrpSpPr>
          <p:cNvPr id="250" name="组合 11"/>
          <p:cNvGrpSpPr/>
          <p:nvPr/>
        </p:nvGrpSpPr>
        <p:grpSpPr>
          <a:xfrm>
            <a:off x="34009012" y="17145000"/>
            <a:ext cx="3096784" cy="3200400"/>
            <a:chOff x="457200" y="1295400"/>
            <a:chExt cx="3096784" cy="3200400"/>
          </a:xfrm>
        </p:grpSpPr>
        <p:sp>
          <p:nvSpPr>
            <p:cNvPr id="251" name="TextBox 8"/>
            <p:cNvSpPr txBox="1"/>
            <p:nvPr/>
          </p:nvSpPr>
          <p:spPr>
            <a:xfrm>
              <a:off x="457200" y="1295400"/>
              <a:ext cx="3096784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altLang="zh-CN" sz="1800" dirty="0" smtClean="0">
                  <a:solidFill>
                    <a:srgbClr val="FF0000"/>
                  </a:solidFill>
                </a:rPr>
                <a:t>Achieve nearly “entirely green”</a:t>
              </a:r>
              <a:endParaRPr lang="zh-CN" alt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252" name="直接箭头连接符 10"/>
            <p:cNvCxnSpPr/>
            <p:nvPr/>
          </p:nvCxnSpPr>
          <p:spPr>
            <a:xfrm>
              <a:off x="1828800" y="1676400"/>
              <a:ext cx="0" cy="2819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427</Words>
  <Application>Microsoft Macintosh PowerPoint</Application>
  <PresentationFormat>Custom</PresentationFormat>
  <Paragraphs>84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K.D. Kim</dc:creator>
  <cp:lastModifiedBy>K.D. Kim</cp:lastModifiedBy>
  <cp:revision>26</cp:revision>
  <dcterms:created xsi:type="dcterms:W3CDTF">2012-08-20T21:44:51Z</dcterms:created>
  <dcterms:modified xsi:type="dcterms:W3CDTF">2012-08-20T22:20:30Z</dcterms:modified>
</cp:coreProperties>
</file>