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51206400" cy="43891200"/>
  <p:notesSz cx="6858000" cy="9144000"/>
  <p:defaultTextStyle>
    <a:defPPr>
      <a:defRPr lang="en-US"/>
    </a:defPPr>
    <a:lvl1pPr marL="0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980" autoAdjust="0"/>
  </p:normalViewPr>
  <p:slideViewPr>
    <p:cSldViewPr snapToObjects="1">
      <p:cViewPr>
        <p:scale>
          <a:sx n="33" d="100"/>
          <a:sy n="33" d="100"/>
        </p:scale>
        <p:origin x="-78" y="4710"/>
      </p:cViewPr>
      <p:guideLst>
        <p:guide orient="horz" pos="1382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5685-8C12-4DDF-B436-A748569A016E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685800"/>
            <a:ext cx="4000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A124A-2C5D-462C-9883-1F848C1C8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25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3634724"/>
            <a:ext cx="435254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4871680"/>
            <a:ext cx="358444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11247124"/>
            <a:ext cx="64514734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7" y="11247124"/>
            <a:ext cx="192708527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28204163"/>
            <a:ext cx="43525440" cy="8717280"/>
          </a:xfrm>
        </p:spPr>
        <p:txBody>
          <a:bodyPr anchor="t"/>
          <a:lstStyle>
            <a:lvl1pPr algn="l">
              <a:defRPr sz="2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8602967"/>
            <a:ext cx="43525440" cy="9601197"/>
          </a:xfrm>
        </p:spPr>
        <p:txBody>
          <a:bodyPr anchor="b"/>
          <a:lstStyle>
            <a:lvl1pPr marL="0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1pPr>
            <a:lvl2pPr marL="2717048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marL="543409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3pPr>
            <a:lvl4pPr marL="815114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4" y="65542163"/>
            <a:ext cx="128611627" cy="185389517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4" y="65542163"/>
            <a:ext cx="128611634" cy="185389517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757683"/>
            <a:ext cx="460857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9824723"/>
            <a:ext cx="22625054" cy="4094477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3919200"/>
            <a:ext cx="22625054" cy="25288243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4" y="9824723"/>
            <a:ext cx="22633940" cy="4094477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4" y="13919200"/>
            <a:ext cx="22633940" cy="25288243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747520"/>
            <a:ext cx="16846554" cy="7437120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747523"/>
            <a:ext cx="28625800" cy="37459923"/>
          </a:xfrm>
        </p:spPr>
        <p:txBody>
          <a:bodyPr/>
          <a:lstStyle>
            <a:lvl1pPr>
              <a:defRPr sz="19000"/>
            </a:lvl1pPr>
            <a:lvl2pPr>
              <a:defRPr sz="16600"/>
            </a:lvl2pPr>
            <a:lvl3pPr>
              <a:defRPr sz="14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9184643"/>
            <a:ext cx="16846554" cy="30022803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30723840"/>
            <a:ext cx="30723840" cy="3627123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3921760"/>
            <a:ext cx="30723840" cy="26334720"/>
          </a:xfrm>
        </p:spPr>
        <p:txBody>
          <a:bodyPr/>
          <a:lstStyle>
            <a:lvl1pPr marL="0" indent="0">
              <a:buNone/>
              <a:defRPr sz="19000"/>
            </a:lvl1pPr>
            <a:lvl2pPr marL="2717048" indent="0">
              <a:buNone/>
              <a:defRPr sz="16600"/>
            </a:lvl2pPr>
            <a:lvl3pPr marL="5434096" indent="0">
              <a:buNone/>
              <a:defRPr sz="14300"/>
            </a:lvl3pPr>
            <a:lvl4pPr marL="8151144" indent="0">
              <a:buNone/>
              <a:defRPr sz="11900"/>
            </a:lvl4pPr>
            <a:lvl5pPr marL="10868193" indent="0">
              <a:buNone/>
              <a:defRPr sz="11900"/>
            </a:lvl5pPr>
            <a:lvl6pPr marL="13585241" indent="0">
              <a:buNone/>
              <a:defRPr sz="11900"/>
            </a:lvl6pPr>
            <a:lvl7pPr marL="16302289" indent="0">
              <a:buNone/>
              <a:defRPr sz="11900"/>
            </a:lvl7pPr>
            <a:lvl8pPr marL="19019337" indent="0">
              <a:buNone/>
              <a:defRPr sz="11900"/>
            </a:lvl8pPr>
            <a:lvl9pPr marL="21736385" indent="0">
              <a:buNone/>
              <a:defRPr sz="1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34350964"/>
            <a:ext cx="30723840" cy="5151117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757683"/>
            <a:ext cx="46085760" cy="7315200"/>
          </a:xfrm>
          <a:prstGeom prst="rect">
            <a:avLst/>
          </a:prstGeom>
        </p:spPr>
        <p:txBody>
          <a:bodyPr vert="horz" lIns="543410" tIns="271705" rIns="543410" bIns="271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10241284"/>
            <a:ext cx="46085760" cy="28966163"/>
          </a:xfrm>
          <a:prstGeom prst="rect">
            <a:avLst/>
          </a:prstGeom>
        </p:spPr>
        <p:txBody>
          <a:bodyPr vert="horz" lIns="543410" tIns="271705" rIns="543410" bIns="271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40680643"/>
            <a:ext cx="119481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98E8-F080-4550-9B9B-D667BF078DC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40680643"/>
            <a:ext cx="162153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ct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40680643"/>
            <a:ext cx="119481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34096" rtl="0" eaLnBrk="1" latinLnBrk="0" hangingPunct="1">
        <a:spcBef>
          <a:spcPct val="0"/>
        </a:spcBef>
        <a:buNone/>
        <a:defRPr sz="2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7786" indent="-2037786" algn="l" defTabSz="5434096" rtl="0" eaLnBrk="1" latinLnBrk="0" hangingPunct="1">
        <a:spcBef>
          <a:spcPct val="20000"/>
        </a:spcBef>
        <a:buFont typeface="Arial" pitchFamily="34" charset="0"/>
        <a:buChar char="•"/>
        <a:defRPr sz="190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203" indent="-1698155" algn="l" defTabSz="5434096" rtl="0" eaLnBrk="1" latinLnBrk="0" hangingPunct="1">
        <a:spcBef>
          <a:spcPct val="20000"/>
        </a:spcBef>
        <a:buFont typeface="Arial" pitchFamily="34" charset="0"/>
        <a:buChar char="–"/>
        <a:defRPr sz="166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620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669" indent="-1358524" algn="l" defTabSz="5434096" rtl="0" eaLnBrk="1" latinLnBrk="0" hangingPunct="1">
        <a:spcBef>
          <a:spcPct val="20000"/>
        </a:spcBef>
        <a:buFont typeface="Arial" pitchFamily="34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6717" indent="-1358524" algn="l" defTabSz="5434096" rtl="0" eaLnBrk="1" latinLnBrk="0" hangingPunct="1">
        <a:spcBef>
          <a:spcPct val="20000"/>
        </a:spcBef>
        <a:buFont typeface="Arial" pitchFamily="34" charset="0"/>
        <a:buChar char="»"/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3765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7660813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7861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094909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5434096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8151144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93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85241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289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337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385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9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19.wmf"/><Relationship Id="rId34" Type="http://schemas.openxmlformats.org/officeDocument/2006/relationships/image" Target="../media/image3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emf"/><Relationship Id="rId5" Type="http://schemas.openxmlformats.org/officeDocument/2006/relationships/hyperlink" Target="mailto:lee@cis.upenn.edu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4669" y="36195000"/>
            <a:ext cx="5609331" cy="76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" name="TextBox 575"/>
          <p:cNvSpPr txBox="1"/>
          <p:nvPr/>
        </p:nvSpPr>
        <p:spPr>
          <a:xfrm>
            <a:off x="10287000" y="36150581"/>
            <a:ext cx="669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Interactive Software</a:t>
            </a:r>
            <a:endParaRPr lang="en-US" sz="2400" b="1" dirty="0"/>
          </a:p>
        </p:txBody>
      </p:sp>
      <p:sp>
        <p:nvSpPr>
          <p:cNvPr id="828" name="Rounded Rectangle 827"/>
          <p:cNvSpPr/>
          <p:nvPr/>
        </p:nvSpPr>
        <p:spPr>
          <a:xfrm>
            <a:off x="36042600" y="32542284"/>
            <a:ext cx="6858000" cy="1747716"/>
          </a:xfrm>
          <a:prstGeom prst="round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endParaRPr lang="en-US" sz="7200" b="1">
              <a:solidFill>
                <a:schemeClr val="bg1"/>
              </a:solidFill>
            </a:endParaRPr>
          </a:p>
        </p:txBody>
      </p:sp>
      <p:sp>
        <p:nvSpPr>
          <p:cNvPr id="827" name="Rounded Rectangle 826"/>
          <p:cNvSpPr/>
          <p:nvPr/>
        </p:nvSpPr>
        <p:spPr>
          <a:xfrm>
            <a:off x="35949344" y="29514829"/>
            <a:ext cx="6858000" cy="1747716"/>
          </a:xfrm>
          <a:prstGeom prst="round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endParaRPr lang="en-US" sz="7200" b="1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890200" y="26543029"/>
            <a:ext cx="6858000" cy="1747716"/>
          </a:xfrm>
          <a:prstGeom prst="round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endParaRPr lang="en-US" sz="72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7832" y="818148"/>
            <a:ext cx="3017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/>
                </a:solidFill>
              </a:rPr>
              <a:t>CPS: Large: Assuring the Safety, Security and Reliability of Medical Device Cyber Physical Systems (NSF CNS-1035715)</a:t>
            </a:r>
            <a:endParaRPr lang="en-US" sz="8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632" y="1112520"/>
            <a:ext cx="277453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83"/>
          <p:cNvSpPr>
            <a:spLocks noChangeArrowheads="1"/>
          </p:cNvSpPr>
          <p:nvPr/>
        </p:nvSpPr>
        <p:spPr bwMode="auto">
          <a:xfrm>
            <a:off x="1336308" y="4831080"/>
            <a:ext cx="11430000" cy="1295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Introduction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5" name="AutoShape 483"/>
          <p:cNvSpPr>
            <a:spLocks noChangeArrowheads="1"/>
          </p:cNvSpPr>
          <p:nvPr/>
        </p:nvSpPr>
        <p:spPr bwMode="auto">
          <a:xfrm>
            <a:off x="13605843" y="4831080"/>
            <a:ext cx="23735665" cy="1295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Virtual Medical Device (VMD)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7" name="AutoShape 483"/>
          <p:cNvSpPr>
            <a:spLocks noChangeArrowheads="1"/>
          </p:cNvSpPr>
          <p:nvPr/>
        </p:nvSpPr>
        <p:spPr bwMode="auto">
          <a:xfrm>
            <a:off x="1356360" y="14375475"/>
            <a:ext cx="2378964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Smart Alarms and Decision Support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8" name="AutoShape 483"/>
          <p:cNvSpPr>
            <a:spLocks noChangeArrowheads="1"/>
          </p:cNvSpPr>
          <p:nvPr/>
        </p:nvSpPr>
        <p:spPr bwMode="auto">
          <a:xfrm>
            <a:off x="1412508" y="24659592"/>
            <a:ext cx="23792688" cy="1295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GPCA: Model-Based Development</a:t>
            </a:r>
          </a:p>
        </p:txBody>
      </p:sp>
      <p:sp>
        <p:nvSpPr>
          <p:cNvPr id="19" name="AutoShape 483"/>
          <p:cNvSpPr>
            <a:spLocks noChangeArrowheads="1"/>
          </p:cNvSpPr>
          <p:nvPr/>
        </p:nvSpPr>
        <p:spPr bwMode="auto">
          <a:xfrm>
            <a:off x="21031200" y="34748144"/>
            <a:ext cx="1539240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Safety Assurance of VMD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0" name="AutoShape 483"/>
          <p:cNvSpPr>
            <a:spLocks noChangeArrowheads="1"/>
          </p:cNvSpPr>
          <p:nvPr/>
        </p:nvSpPr>
        <p:spPr bwMode="auto">
          <a:xfrm>
            <a:off x="26197560" y="14375474"/>
            <a:ext cx="23792688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Closed-Loop Medical Devices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4" name="AutoShape 483"/>
          <p:cNvSpPr>
            <a:spLocks noChangeArrowheads="1"/>
          </p:cNvSpPr>
          <p:nvPr/>
        </p:nvSpPr>
        <p:spPr bwMode="auto">
          <a:xfrm>
            <a:off x="26199966" y="24659592"/>
            <a:ext cx="23792688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>
                <a:solidFill>
                  <a:schemeClr val="bg1"/>
                </a:solidFill>
              </a:rPr>
              <a:t>Hierarchical</a:t>
            </a:r>
            <a:r>
              <a:rPr lang="en-US" sz="7200" dirty="0"/>
              <a:t> </a:t>
            </a:r>
            <a:r>
              <a:rPr lang="en-US" sz="7200" b="1" dirty="0" smtClean="0">
                <a:solidFill>
                  <a:schemeClr val="bg1"/>
                </a:solidFill>
              </a:rPr>
              <a:t>System Verification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2486" y="871890"/>
            <a:ext cx="4953000" cy="20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2127832" y="3224464"/>
            <a:ext cx="29934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PI: </a:t>
            </a:r>
            <a:r>
              <a:rPr lang="en-US" sz="4400" b="1" dirty="0" err="1" smtClean="0"/>
              <a:t>Insup</a:t>
            </a:r>
            <a:r>
              <a:rPr lang="en-US" sz="4400" b="1" dirty="0" smtClean="0"/>
              <a:t> Lee, University of Pennsylvania (</a:t>
            </a:r>
            <a:r>
              <a:rPr lang="en-US" sz="4400" b="1" dirty="0" smtClean="0">
                <a:hlinkClick r:id="rId5"/>
              </a:rPr>
              <a:t>lee@cis.upenn.edu</a:t>
            </a:r>
            <a:r>
              <a:rPr lang="en-US" sz="4400" b="1" dirty="0" smtClean="0"/>
              <a:t>)</a:t>
            </a:r>
          </a:p>
          <a:p>
            <a:pPr algn="ctr"/>
            <a:r>
              <a:rPr lang="en-US" sz="4400" b="1" dirty="0" smtClean="0"/>
              <a:t>2012 CPS PRINCIPAL INVESTIGATOR MEETING, National Harbor, MD </a:t>
            </a:r>
          </a:p>
        </p:txBody>
      </p:sp>
      <p:sp>
        <p:nvSpPr>
          <p:cNvPr id="61" name="Rectangle 60"/>
          <p:cNvSpPr/>
          <p:nvPr/>
        </p:nvSpPr>
        <p:spPr>
          <a:xfrm flipV="1">
            <a:off x="0" y="0"/>
            <a:ext cx="51206400" cy="7315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64"/>
          <p:cNvGrpSpPr/>
          <p:nvPr/>
        </p:nvGrpSpPr>
        <p:grpSpPr>
          <a:xfrm>
            <a:off x="15157785" y="10263664"/>
            <a:ext cx="8349915" cy="1718253"/>
            <a:chOff x="13767135" y="6483851"/>
            <a:chExt cx="11430000" cy="3344560"/>
          </a:xfrm>
        </p:grpSpPr>
        <p:grpSp>
          <p:nvGrpSpPr>
            <p:cNvPr id="12" name="Group 1"/>
            <p:cNvGrpSpPr>
              <a:grpSpLocks/>
            </p:cNvGrpSpPr>
            <p:nvPr/>
          </p:nvGrpSpPr>
          <p:grpSpPr bwMode="auto">
            <a:xfrm>
              <a:off x="13939274" y="6483851"/>
              <a:ext cx="2282271" cy="2161716"/>
              <a:chOff x="120" y="76"/>
              <a:chExt cx="1591" cy="1759"/>
            </a:xfrm>
          </p:grpSpPr>
          <p:pic>
            <p:nvPicPr>
              <p:cNvPr id="139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0" y="76"/>
                <a:ext cx="1591" cy="17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40" name="Rectangle 3"/>
              <p:cNvSpPr>
                <a:spLocks noChangeArrowheads="1"/>
              </p:cNvSpPr>
              <p:nvPr/>
            </p:nvSpPr>
            <p:spPr bwMode="auto">
              <a:xfrm>
                <a:off x="120" y="76"/>
                <a:ext cx="1591" cy="1759"/>
              </a:xfrm>
              <a:prstGeom prst="rect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800"/>
              </a:p>
            </p:txBody>
          </p:sp>
        </p:grpSp>
        <p:sp>
          <p:nvSpPr>
            <p:cNvPr id="141" name="Rectangle 4"/>
            <p:cNvSpPr>
              <a:spLocks noChangeArrowheads="1"/>
            </p:cNvSpPr>
            <p:nvPr/>
          </p:nvSpPr>
          <p:spPr bwMode="auto">
            <a:xfrm>
              <a:off x="13767135" y="9030227"/>
              <a:ext cx="3201777" cy="629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Device Coordination Algorithm</a:t>
              </a:r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7726322" y="6567419"/>
              <a:ext cx="2856066" cy="2456663"/>
              <a:chOff x="2760" y="144"/>
              <a:chExt cx="1991" cy="1999"/>
            </a:xfrm>
          </p:grpSpPr>
          <p:pic>
            <p:nvPicPr>
              <p:cNvPr id="143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60" y="280"/>
                <a:ext cx="863" cy="8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44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6" y="1288"/>
                <a:ext cx="1632" cy="8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45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36" y="144"/>
                <a:ext cx="1015" cy="11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146" name="Rectangle 9"/>
            <p:cNvSpPr>
              <a:spLocks noChangeArrowheads="1"/>
            </p:cNvSpPr>
            <p:nvPr/>
          </p:nvSpPr>
          <p:spPr bwMode="auto">
            <a:xfrm>
              <a:off x="17095233" y="7032461"/>
              <a:ext cx="471776" cy="1617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54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147" name="Rectangle 10"/>
            <p:cNvSpPr>
              <a:spLocks noChangeArrowheads="1"/>
            </p:cNvSpPr>
            <p:nvPr/>
          </p:nvSpPr>
          <p:spPr bwMode="auto">
            <a:xfrm>
              <a:off x="17950287" y="9110737"/>
              <a:ext cx="2441129" cy="4792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Medical Device Types</a:t>
              </a:r>
            </a:p>
          </p:txBody>
        </p:sp>
        <p:sp>
          <p:nvSpPr>
            <p:cNvPr id="148" name="Rectangle 11"/>
            <p:cNvSpPr>
              <a:spLocks noChangeArrowheads="1"/>
            </p:cNvSpPr>
            <p:nvPr/>
          </p:nvSpPr>
          <p:spPr bwMode="auto">
            <a:xfrm>
              <a:off x="21096019" y="7116030"/>
              <a:ext cx="471776" cy="1617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54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=</a:t>
              </a:r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731412" y="7163458"/>
              <a:ext cx="3465723" cy="17156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0" name="Rectangle 13"/>
            <p:cNvSpPr>
              <a:spLocks noChangeArrowheads="1"/>
            </p:cNvSpPr>
            <p:nvPr/>
          </p:nvSpPr>
          <p:spPr bwMode="auto">
            <a:xfrm>
              <a:off x="22270077" y="8869876"/>
              <a:ext cx="2554794" cy="9585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Virtual Medical Device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(VMD)</a:t>
              </a:r>
            </a:p>
          </p:txBody>
        </p:sp>
      </p:grpSp>
      <p:grpSp>
        <p:nvGrpSpPr>
          <p:cNvPr id="14" name="Group 465"/>
          <p:cNvGrpSpPr/>
          <p:nvPr/>
        </p:nvGrpSpPr>
        <p:grpSpPr>
          <a:xfrm>
            <a:off x="14249400" y="12117961"/>
            <a:ext cx="9933316" cy="1851964"/>
            <a:chOff x="11523343" y="10385021"/>
            <a:chExt cx="13574763" cy="4439231"/>
          </a:xfrm>
        </p:grpSpPr>
        <p:pic>
          <p:nvPicPr>
            <p:cNvPr id="152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36559" y="12937003"/>
              <a:ext cx="947663" cy="9945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3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925716" y="13066086"/>
              <a:ext cx="1292474" cy="926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4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932135" y="13119657"/>
              <a:ext cx="1279857" cy="7905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5" name="AutoShape 20"/>
            <p:cNvSpPr>
              <a:spLocks noChangeArrowheads="1"/>
            </p:cNvSpPr>
            <p:nvPr/>
          </p:nvSpPr>
          <p:spPr bwMode="auto">
            <a:xfrm>
              <a:off x="16314786" y="10841657"/>
              <a:ext cx="5370723" cy="152638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Gill Sans" charset="0"/>
                  <a:cs typeface="Gill Sans" charset="0"/>
                </a:rPr>
                <a:t>MDCF / MIDAS</a:t>
              </a:r>
              <a:endPara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>
              <a:off x="16544304" y="12505685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17267286" y="12505685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18575539" y="12505685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59" name="Line 24"/>
            <p:cNvSpPr>
              <a:spLocks noChangeShapeType="1"/>
            </p:cNvSpPr>
            <p:nvPr/>
          </p:nvSpPr>
          <p:spPr bwMode="auto">
            <a:xfrm>
              <a:off x="19883792" y="12476191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0" name="Line 25"/>
            <p:cNvSpPr>
              <a:spLocks noChangeShapeType="1"/>
            </p:cNvSpPr>
            <p:nvPr/>
          </p:nvSpPr>
          <p:spPr bwMode="auto">
            <a:xfrm>
              <a:off x="21088762" y="12476191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pic>
          <p:nvPicPr>
            <p:cNvPr id="161" name="Picture 2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487194" y="10385021"/>
              <a:ext cx="2840342" cy="19080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2" name="Line 27"/>
            <p:cNvSpPr>
              <a:spLocks noChangeShapeType="1"/>
            </p:cNvSpPr>
            <p:nvPr/>
          </p:nvSpPr>
          <p:spPr bwMode="auto">
            <a:xfrm flipH="1" flipV="1">
              <a:off x="15439667" y="11800593"/>
              <a:ext cx="807697" cy="0"/>
            </a:xfrm>
            <a:prstGeom prst="line">
              <a:avLst/>
            </a:prstGeom>
            <a:noFill/>
            <a:ln w="8892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3" name="Rectangle 28"/>
            <p:cNvSpPr>
              <a:spLocks noChangeArrowheads="1"/>
            </p:cNvSpPr>
            <p:nvPr/>
          </p:nvSpPr>
          <p:spPr bwMode="auto">
            <a:xfrm>
              <a:off x="11523343" y="12206385"/>
              <a:ext cx="4426354" cy="2617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233363" indent="-233363">
                <a:buFont typeface="Arial" pitchFamily="34" charset="0"/>
                <a:buChar char="•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Clinician </a:t>
              </a:r>
              <a:r>
                <a:rPr lang="en-US" sz="16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selects appropriate VMD</a:t>
              </a:r>
            </a:p>
            <a:p>
              <a:pPr marL="233363" indent="-233363">
                <a:buFont typeface="Arial" pitchFamily="34" charset="0"/>
                <a:buChar char="•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MDCF binds appropriate devices into VMD instance</a:t>
              </a:r>
            </a:p>
          </p:txBody>
        </p:sp>
        <p:pic>
          <p:nvPicPr>
            <p:cNvPr id="164" name="Picture 2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602863" y="10580766"/>
              <a:ext cx="2495243" cy="1878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5" name="Line 30"/>
            <p:cNvSpPr>
              <a:spLocks noChangeShapeType="1"/>
            </p:cNvSpPr>
            <p:nvPr/>
          </p:nvSpPr>
          <p:spPr bwMode="auto">
            <a:xfrm flipH="1">
              <a:off x="21895983" y="11738824"/>
              <a:ext cx="627322" cy="0"/>
            </a:xfrm>
            <a:prstGeom prst="line">
              <a:avLst/>
            </a:prstGeom>
            <a:noFill/>
            <a:ln w="8892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6" name="Line 31"/>
            <p:cNvSpPr>
              <a:spLocks noChangeShapeType="1"/>
            </p:cNvSpPr>
            <p:nvPr/>
          </p:nvSpPr>
          <p:spPr bwMode="auto">
            <a:xfrm flipH="1">
              <a:off x="14867388" y="12309054"/>
              <a:ext cx="94676" cy="39326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7" name="Line 32"/>
            <p:cNvSpPr>
              <a:spLocks noChangeShapeType="1"/>
            </p:cNvSpPr>
            <p:nvPr/>
          </p:nvSpPr>
          <p:spPr bwMode="auto">
            <a:xfrm flipH="1">
              <a:off x="15751032" y="12967769"/>
              <a:ext cx="565188" cy="5898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8" name="Rectangle 33"/>
            <p:cNvSpPr>
              <a:spLocks noChangeArrowheads="1"/>
            </p:cNvSpPr>
            <p:nvPr/>
          </p:nvSpPr>
          <p:spPr bwMode="auto">
            <a:xfrm>
              <a:off x="22557675" y="12389040"/>
              <a:ext cx="2279114" cy="1826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MDCF </a:t>
              </a:r>
              <a:r>
                <a:rPr lang="en-US" sz="16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displays VMD GUI for clinician</a:t>
              </a:r>
            </a:p>
          </p:txBody>
        </p:sp>
        <p:sp>
          <p:nvSpPr>
            <p:cNvPr id="169" name="Line 34"/>
            <p:cNvSpPr>
              <a:spLocks noChangeShapeType="1"/>
            </p:cNvSpPr>
            <p:nvPr/>
          </p:nvSpPr>
          <p:spPr bwMode="auto">
            <a:xfrm>
              <a:off x="23234755" y="12250065"/>
              <a:ext cx="114759" cy="52107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</p:grp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31217814" y="6313202"/>
            <a:ext cx="1459334" cy="492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ea typeface="Gill Sans" charset="0"/>
                <a:cs typeface="Gill Sans" charset="0"/>
              </a:rPr>
              <a:t>Progress</a:t>
            </a:r>
            <a:endParaRPr lang="en-US" sz="3200" b="1" dirty="0">
              <a:ea typeface="Gill Sans" charset="0"/>
              <a:cs typeface="Gill Sans" charset="0"/>
            </a:endParaRP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6852369" y="6880967"/>
            <a:ext cx="3170431" cy="861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Real-time support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for VMD </a:t>
            </a: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Apps</a:t>
            </a:r>
          </a:p>
        </p:txBody>
      </p:sp>
      <p:sp>
        <p:nvSpPr>
          <p:cNvPr id="174" name="Rectangle 5"/>
          <p:cNvSpPr>
            <a:spLocks noChangeArrowheads="1"/>
          </p:cNvSpPr>
          <p:nvPr/>
        </p:nvSpPr>
        <p:spPr bwMode="auto">
          <a:xfrm>
            <a:off x="30966289" y="7096410"/>
            <a:ext cx="2728111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VMD App lifecycle</a:t>
            </a:r>
            <a:endParaRPr lang="en-US" sz="28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75" name="Rectangle 6"/>
          <p:cNvSpPr>
            <a:spLocks noChangeArrowheads="1"/>
          </p:cNvSpPr>
          <p:nvPr/>
        </p:nvSpPr>
        <p:spPr bwMode="auto">
          <a:xfrm>
            <a:off x="33986522" y="6880967"/>
            <a:ext cx="3398216" cy="861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VMD Device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Specification Language</a:t>
            </a:r>
            <a:endParaRPr lang="en-US" sz="28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89" name="Rectangle 22"/>
          <p:cNvSpPr>
            <a:spLocks noChangeArrowheads="1"/>
          </p:cNvSpPr>
          <p:nvPr/>
        </p:nvSpPr>
        <p:spPr bwMode="auto">
          <a:xfrm>
            <a:off x="33630577" y="10999688"/>
            <a:ext cx="2782813" cy="1994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1497074" y="39513570"/>
            <a:ext cx="4979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713" lvl="1" indent="-366713">
              <a:buFont typeface="Arial" pitchFamily="34" charset="0"/>
              <a:buChar char="•"/>
            </a:pPr>
            <a:r>
              <a:rPr lang="en-US" sz="2800" dirty="0" smtClean="0"/>
              <a:t>Provide a reasonable mechanism to:</a:t>
            </a:r>
          </a:p>
          <a:p>
            <a:pPr marL="844550" lvl="2" indent="-366713">
              <a:buFont typeface="Calibri" pitchFamily="34" charset="0"/>
              <a:buChar char="–"/>
            </a:pPr>
            <a:r>
              <a:rPr lang="en-US" sz="2800" dirty="0" smtClean="0"/>
              <a:t>Systematically construct confidence arguments, and</a:t>
            </a:r>
          </a:p>
          <a:p>
            <a:pPr marL="844550" lvl="2" indent="-366713">
              <a:buFont typeface="Calibri" pitchFamily="34" charset="0"/>
              <a:buChar char="–"/>
            </a:pPr>
            <a:r>
              <a:rPr lang="en-US" sz="2800" dirty="0" smtClean="0"/>
              <a:t>Identify safety gaps (assurance deficits)</a:t>
            </a:r>
          </a:p>
          <a:p>
            <a:pPr marL="366713" lvl="2" indent="-366713">
              <a:buFont typeface="Arial" pitchFamily="34" charset="0"/>
              <a:buChar char="•"/>
            </a:pPr>
            <a:r>
              <a:rPr lang="en-US" sz="2800" dirty="0" smtClean="0"/>
              <a:t>Based on common characteristics map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1371600" y="383286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Systematic Construction of</a:t>
            </a:r>
            <a:br>
              <a:rPr lang="en-US" sz="3200" b="1" dirty="0" smtClean="0"/>
            </a:br>
            <a:r>
              <a:rPr lang="en-US" sz="3200" b="1" dirty="0" smtClean="0"/>
              <a:t>Confidence Arguments</a:t>
            </a:r>
            <a:endParaRPr lang="en-US" sz="2400" b="1" dirty="0"/>
          </a:p>
        </p:txBody>
      </p:sp>
      <p:sp>
        <p:nvSpPr>
          <p:cNvPr id="409" name="AutoShape 483"/>
          <p:cNvSpPr>
            <a:spLocks noChangeArrowheads="1"/>
          </p:cNvSpPr>
          <p:nvPr/>
        </p:nvSpPr>
        <p:spPr bwMode="auto">
          <a:xfrm>
            <a:off x="37170360" y="34748144"/>
            <a:ext cx="1266444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Team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37478524" y="36676891"/>
            <a:ext cx="4543425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Rajeev </a:t>
            </a:r>
            <a:r>
              <a:rPr lang="en-US" sz="2800" dirty="0" err="1" smtClean="0"/>
              <a:t>Alur</a:t>
            </a:r>
            <a:endParaRPr lang="en-US" sz="2800" dirty="0" smtClean="0"/>
          </a:p>
          <a:p>
            <a:pPr algn="ctr"/>
            <a:r>
              <a:rPr lang="en-US" sz="2800" dirty="0" smtClean="0"/>
              <a:t>Ross Koppel</a:t>
            </a:r>
          </a:p>
          <a:p>
            <a:pPr algn="ctr"/>
            <a:r>
              <a:rPr lang="en-US" sz="2800" dirty="0" err="1" smtClean="0"/>
              <a:t>Insup</a:t>
            </a:r>
            <a:r>
              <a:rPr lang="en-US" sz="2800" dirty="0" smtClean="0"/>
              <a:t> Lee</a:t>
            </a:r>
          </a:p>
          <a:p>
            <a:pPr algn="ctr"/>
            <a:r>
              <a:rPr lang="en-US" sz="2800" dirty="0" err="1" smtClean="0"/>
              <a:t>Rahul</a:t>
            </a:r>
            <a:r>
              <a:rPr lang="en-US" sz="2800" dirty="0" smtClean="0"/>
              <a:t> </a:t>
            </a:r>
            <a:r>
              <a:rPr lang="en-US" sz="2800" dirty="0" err="1" smtClean="0"/>
              <a:t>Mangharam</a:t>
            </a:r>
            <a:endParaRPr lang="en-US" sz="2800" dirty="0" smtClean="0"/>
          </a:p>
          <a:p>
            <a:pPr algn="ctr"/>
            <a:r>
              <a:rPr lang="en-US" sz="2800" dirty="0" smtClean="0"/>
              <a:t>George Pappas</a:t>
            </a:r>
          </a:p>
          <a:p>
            <a:pPr algn="ctr"/>
            <a:r>
              <a:rPr lang="en-US" sz="2800" dirty="0" smtClean="0"/>
              <a:t>Rita Powell</a:t>
            </a:r>
          </a:p>
          <a:p>
            <a:pPr algn="ctr"/>
            <a:r>
              <a:rPr lang="en-US" sz="2800" dirty="0" smtClean="0"/>
              <a:t>Oleg </a:t>
            </a:r>
            <a:r>
              <a:rPr lang="en-US" sz="2800" dirty="0" err="1" smtClean="0"/>
              <a:t>Sokolsky</a:t>
            </a:r>
            <a:endParaRPr lang="en-US" sz="2800" dirty="0" smtClean="0"/>
          </a:p>
        </p:txBody>
      </p:sp>
      <p:sp>
        <p:nvSpPr>
          <p:cNvPr id="411" name="TextBox 410"/>
          <p:cNvSpPr txBox="1"/>
          <p:nvPr/>
        </p:nvSpPr>
        <p:spPr>
          <a:xfrm>
            <a:off x="37481576" y="40474313"/>
            <a:ext cx="455530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Mats </a:t>
            </a:r>
            <a:r>
              <a:rPr lang="en-US" sz="2800" dirty="0" err="1" smtClean="0"/>
              <a:t>Heimdahl</a:t>
            </a:r>
            <a:endParaRPr lang="en-US" sz="2800" dirty="0" smtClean="0"/>
          </a:p>
          <a:p>
            <a:pPr algn="ctr"/>
            <a:r>
              <a:rPr lang="en-US" sz="2800" dirty="0" smtClean="0"/>
              <a:t>Nicholas Hopper</a:t>
            </a:r>
          </a:p>
          <a:p>
            <a:pPr algn="ctr"/>
            <a:r>
              <a:rPr lang="en-US" sz="2800" dirty="0" err="1" smtClean="0"/>
              <a:t>Yongdae</a:t>
            </a:r>
            <a:r>
              <a:rPr lang="en-US" sz="2800" dirty="0" smtClean="0"/>
              <a:t> Kim</a:t>
            </a:r>
          </a:p>
          <a:p>
            <a:pPr algn="ctr"/>
            <a:r>
              <a:rPr lang="en-US" sz="2800" dirty="0" smtClean="0"/>
              <a:t>Michael Whalen</a:t>
            </a:r>
          </a:p>
        </p:txBody>
      </p:sp>
      <p:sp>
        <p:nvSpPr>
          <p:cNvPr id="412" name="TextBox 411"/>
          <p:cNvSpPr txBox="1"/>
          <p:nvPr/>
        </p:nvSpPr>
        <p:spPr>
          <a:xfrm>
            <a:off x="43857812" y="39777720"/>
            <a:ext cx="4576824" cy="5342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Julian Goldman</a:t>
            </a:r>
          </a:p>
        </p:txBody>
      </p:sp>
      <p:sp>
        <p:nvSpPr>
          <p:cNvPr id="414" name="TextBox 413"/>
          <p:cNvSpPr txBox="1"/>
          <p:nvPr/>
        </p:nvSpPr>
        <p:spPr>
          <a:xfrm>
            <a:off x="37477700" y="36085687"/>
            <a:ext cx="467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University of Pennsylvania</a:t>
            </a:r>
            <a:endParaRPr lang="en-US" sz="3200" b="1" dirty="0"/>
          </a:p>
        </p:txBody>
      </p:sp>
      <p:sp>
        <p:nvSpPr>
          <p:cNvPr id="415" name="TextBox 414"/>
          <p:cNvSpPr txBox="1"/>
          <p:nvPr/>
        </p:nvSpPr>
        <p:spPr>
          <a:xfrm>
            <a:off x="37602927" y="39939890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University of Minnesota</a:t>
            </a:r>
            <a:endParaRPr lang="en-US" sz="3200" b="1" dirty="0"/>
          </a:p>
        </p:txBody>
      </p:sp>
      <p:sp>
        <p:nvSpPr>
          <p:cNvPr id="416" name="TextBox 415"/>
          <p:cNvSpPr txBox="1"/>
          <p:nvPr/>
        </p:nvSpPr>
        <p:spPr>
          <a:xfrm>
            <a:off x="42525539" y="38718844"/>
            <a:ext cx="7006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Center for Integration of Medicine and Innovative Technology (CIMIT)</a:t>
            </a:r>
            <a:endParaRPr lang="en-US" sz="3200" b="1" dirty="0"/>
          </a:p>
        </p:txBody>
      </p:sp>
      <p:sp>
        <p:nvSpPr>
          <p:cNvPr id="418" name="Rectangle 417"/>
          <p:cNvSpPr/>
          <p:nvPr/>
        </p:nvSpPr>
        <p:spPr>
          <a:xfrm>
            <a:off x="43871699" y="36680987"/>
            <a:ext cx="4549050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C. William Hanson III</a:t>
            </a:r>
          </a:p>
          <a:p>
            <a:pPr algn="ctr"/>
            <a:r>
              <a:rPr lang="en-US" sz="2800" dirty="0" smtClean="0"/>
              <a:t>Margaret Mullen-</a:t>
            </a:r>
            <a:r>
              <a:rPr lang="en-US" sz="2800" dirty="0" err="1" smtClean="0"/>
              <a:t>Fortino</a:t>
            </a:r>
            <a:endParaRPr lang="en-US" sz="2800" dirty="0" smtClean="0"/>
          </a:p>
          <a:p>
            <a:pPr algn="ctr"/>
            <a:r>
              <a:rPr lang="en-US" sz="2800" dirty="0" err="1" smtClean="0"/>
              <a:t>Soojin</a:t>
            </a:r>
            <a:r>
              <a:rPr lang="en-US" sz="2800" dirty="0" smtClean="0"/>
              <a:t> Park</a:t>
            </a:r>
          </a:p>
          <a:p>
            <a:pPr algn="ctr"/>
            <a:r>
              <a:rPr lang="en-US" sz="2800" dirty="0" smtClean="0"/>
              <a:t>Victoria Rich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42433875" y="36085687"/>
            <a:ext cx="7276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Hospital of the University of Pennsylvania</a:t>
            </a:r>
            <a:endParaRPr lang="en-US" sz="3200" b="1" dirty="0"/>
          </a:p>
        </p:txBody>
      </p:sp>
      <p:sp>
        <p:nvSpPr>
          <p:cNvPr id="413" name="TextBox 412"/>
          <p:cNvSpPr txBox="1"/>
          <p:nvPr/>
        </p:nvSpPr>
        <p:spPr>
          <a:xfrm>
            <a:off x="1443275" y="6297198"/>
            <a:ext cx="6672025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/>
              <a:t>Recent years have seen medical devices go from being monolithic to a collection of integrated systems</a:t>
            </a:r>
          </a:p>
          <a:p>
            <a:pPr marL="344488" indent="-344488">
              <a:buFont typeface="Arial" pitchFamily="34" charset="0"/>
              <a:buChar char="•"/>
            </a:pPr>
            <a:endParaRPr lang="en-US" sz="1400" dirty="0" smtClean="0"/>
          </a:p>
          <a:p>
            <a:pPr marL="344488" lvl="1" indent="-344488">
              <a:buFont typeface="Arial" pitchFamily="34" charset="0"/>
              <a:buChar char="•"/>
            </a:pPr>
            <a:r>
              <a:rPr lang="en-US" sz="2800" dirty="0" smtClean="0"/>
              <a:t>Modern medical device systems have thus become a distinct class of cyber-physical systems, which we call </a:t>
            </a:r>
            <a:r>
              <a:rPr lang="en-US" sz="2800" b="1" dirty="0" smtClean="0"/>
              <a:t>Medical Cyber Physical Systems (MCPS)</a:t>
            </a:r>
            <a:r>
              <a:rPr lang="en-US" sz="2800" dirty="0" smtClean="0"/>
              <a:t> </a:t>
            </a:r>
          </a:p>
          <a:p>
            <a:pPr marL="344488" lvl="1" indent="-344488">
              <a:buFont typeface="Arial" pitchFamily="34" charset="0"/>
              <a:buChar char="•"/>
            </a:pPr>
            <a:endParaRPr lang="en-US" sz="1400" dirty="0" smtClean="0"/>
          </a:p>
          <a:p>
            <a:pPr marL="344488" lvl="1" indent="-344488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b="1" i="1" dirty="0" smtClean="0"/>
              <a:t>goal</a:t>
            </a:r>
            <a:r>
              <a:rPr lang="en-US" sz="2800" i="1" dirty="0" smtClean="0"/>
              <a:t> </a:t>
            </a:r>
            <a:r>
              <a:rPr lang="en-US" sz="2800" dirty="0" smtClean="0"/>
              <a:t>of this project is a new development paradigm for the design and implementation of safe, secure, and reliable MCPS:</a:t>
            </a:r>
          </a:p>
          <a:p>
            <a:pPr marL="742950" lvl="1" indent="-342900">
              <a:buFont typeface="Calibri" pitchFamily="34" charset="0"/>
              <a:buChar char="—"/>
            </a:pPr>
            <a:r>
              <a:rPr lang="en-US" sz="2000" dirty="0" smtClean="0"/>
              <a:t>A compositional development framework for safe and secure MCPS</a:t>
            </a:r>
          </a:p>
          <a:p>
            <a:pPr marL="742950" lvl="1" indent="-342900">
              <a:buFont typeface="Calibri" pitchFamily="34" charset="0"/>
              <a:buChar char="—"/>
            </a:pPr>
            <a:r>
              <a:rPr lang="en-US" sz="2000" dirty="0" smtClean="0"/>
              <a:t>An approach to evidence-based regulatory approval and incremental certification of MCPS</a:t>
            </a:r>
          </a:p>
          <a:p>
            <a:pPr marL="742950" lvl="1" indent="-342900">
              <a:buFont typeface="Calibri" pitchFamily="34" charset="0"/>
              <a:buChar char="—"/>
            </a:pPr>
            <a:r>
              <a:rPr lang="en-US" sz="2000" dirty="0" smtClean="0"/>
              <a:t>Techniques for rigorous evaluation of clinical scenarios, both operational procedures for caregivers and device systems</a:t>
            </a:r>
          </a:p>
          <a:p>
            <a:pPr marL="742950" lvl="1" indent="-342900">
              <a:buFont typeface="Calibri" pitchFamily="34" charset="0"/>
              <a:buChar char="—"/>
            </a:pPr>
            <a:r>
              <a:rPr lang="en-US" sz="2000" dirty="0" smtClean="0"/>
              <a:t>Control-theoretic methods to the design of physiological closed-loop scenarios</a:t>
            </a:r>
          </a:p>
          <a:p>
            <a:pPr marL="1028700" indent="-34290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417" name="TextBox 416"/>
          <p:cNvSpPr txBox="1"/>
          <p:nvPr/>
        </p:nvSpPr>
        <p:spPr>
          <a:xfrm>
            <a:off x="8435371" y="6276647"/>
            <a:ext cx="4247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MCPS: Conceptual View</a:t>
            </a:r>
            <a:endParaRPr lang="en-US" sz="3200" b="1" dirty="0"/>
          </a:p>
        </p:txBody>
      </p:sp>
      <p:sp>
        <p:nvSpPr>
          <p:cNvPr id="422" name="TextBox 421"/>
          <p:cNvSpPr txBox="1"/>
          <p:nvPr/>
        </p:nvSpPr>
        <p:spPr>
          <a:xfrm>
            <a:off x="9096704" y="10137227"/>
            <a:ext cx="2194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400" dirty="0" smtClean="0"/>
              <a:t>Maintain Patient Records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400" dirty="0" smtClean="0"/>
              <a:t>Actuate Treatment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400" dirty="0" smtClean="0"/>
              <a:t>Enable continuous care</a:t>
            </a:r>
            <a:endParaRPr lang="en-US" sz="1400" dirty="0"/>
          </a:p>
        </p:txBody>
      </p:sp>
      <p:sp>
        <p:nvSpPr>
          <p:cNvPr id="431" name="Rectangle 430"/>
          <p:cNvSpPr/>
          <p:nvPr/>
        </p:nvSpPr>
        <p:spPr>
          <a:xfrm>
            <a:off x="9080938" y="7267903"/>
            <a:ext cx="94593" cy="110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4" name="Straight Arrow Connector 433"/>
          <p:cNvCxnSpPr>
            <a:stCxn id="501" idx="2"/>
            <a:endCxn id="422" idx="0"/>
          </p:cNvCxnSpPr>
          <p:nvPr/>
        </p:nvCxnSpPr>
        <p:spPr>
          <a:xfrm rot="5400000">
            <a:off x="9480177" y="9372898"/>
            <a:ext cx="1478209" cy="50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TextBox 434"/>
          <p:cNvSpPr txBox="1"/>
          <p:nvPr/>
        </p:nvSpPr>
        <p:spPr>
          <a:xfrm>
            <a:off x="10746828" y="9422523"/>
            <a:ext cx="27212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400" dirty="0" smtClean="0"/>
              <a:t>Process data collected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400" dirty="0" smtClean="0"/>
              <a:t>Generate alarms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400" dirty="0" smtClean="0"/>
              <a:t>Automatically initiate treatment</a:t>
            </a:r>
            <a:endParaRPr lang="en-US" sz="1400" dirty="0"/>
          </a:p>
        </p:txBody>
      </p:sp>
      <p:cxnSp>
        <p:nvCxnSpPr>
          <p:cNvPr id="438" name="Straight Arrow Connector 437"/>
          <p:cNvCxnSpPr>
            <a:stCxn id="517" idx="2"/>
            <a:endCxn id="435" idx="0"/>
          </p:cNvCxnSpPr>
          <p:nvPr/>
        </p:nvCxnSpPr>
        <p:spPr>
          <a:xfrm rot="16200000" flipH="1">
            <a:off x="11707115" y="9022181"/>
            <a:ext cx="656626" cy="144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Box 448"/>
          <p:cNvSpPr txBox="1"/>
          <p:nvPr/>
        </p:nvSpPr>
        <p:spPr>
          <a:xfrm>
            <a:off x="9775179" y="10939420"/>
            <a:ext cx="201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Challenges</a:t>
            </a:r>
            <a:endParaRPr lang="en-US" sz="3200" b="1" dirty="0"/>
          </a:p>
        </p:txBody>
      </p:sp>
      <p:grpSp>
        <p:nvGrpSpPr>
          <p:cNvPr id="54" name="Group 541"/>
          <p:cNvGrpSpPr/>
          <p:nvPr/>
        </p:nvGrpSpPr>
        <p:grpSpPr>
          <a:xfrm>
            <a:off x="8572499" y="11669259"/>
            <a:ext cx="4591051" cy="2427741"/>
            <a:chOff x="8586161" y="11669259"/>
            <a:chExt cx="3994467" cy="1899289"/>
          </a:xfrm>
        </p:grpSpPr>
        <p:sp>
          <p:nvSpPr>
            <p:cNvPr id="444" name="Rectangle 105"/>
            <p:cNvSpPr>
              <a:spLocks noChangeArrowheads="1"/>
            </p:cNvSpPr>
            <p:nvPr/>
          </p:nvSpPr>
          <p:spPr bwMode="auto">
            <a:xfrm>
              <a:off x="8586161" y="11683114"/>
              <a:ext cx="1932119" cy="562026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tIns="91440" anchor="ctr" anchorCtr="1"/>
            <a:lstStyle/>
            <a:p>
              <a:pPr algn="ctr" defTabSz="3135313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Interoperability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" name="Rectangle 105"/>
            <p:cNvSpPr>
              <a:spLocks noChangeArrowheads="1"/>
            </p:cNvSpPr>
            <p:nvPr/>
          </p:nvSpPr>
          <p:spPr bwMode="auto">
            <a:xfrm>
              <a:off x="10624831" y="11669259"/>
              <a:ext cx="1934026" cy="562026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tIns="91440" anchor="ctr" anchorCtr="1"/>
            <a:lstStyle/>
            <a:p>
              <a:pPr algn="ctr" defTabSz="3135313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Decision Support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1" name="Rectangle 105"/>
            <p:cNvSpPr>
              <a:spLocks noChangeArrowheads="1"/>
            </p:cNvSpPr>
            <p:nvPr/>
          </p:nvSpPr>
          <p:spPr bwMode="auto">
            <a:xfrm>
              <a:off x="10657980" y="12356049"/>
              <a:ext cx="1922648" cy="562026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tIns="91440" anchor="ctr" anchorCtr="1"/>
            <a:lstStyle/>
            <a:p>
              <a:pPr algn="ctr" defTabSz="3135313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Closed-Loop Control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2" name="Rectangle 105"/>
            <p:cNvSpPr>
              <a:spLocks noChangeArrowheads="1"/>
            </p:cNvSpPr>
            <p:nvPr/>
          </p:nvSpPr>
          <p:spPr bwMode="auto">
            <a:xfrm>
              <a:off x="9680082" y="13006522"/>
              <a:ext cx="1951027" cy="562026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tIns="91440" anchor="ctr" anchorCtr="1"/>
            <a:lstStyle/>
            <a:p>
              <a:pPr algn="ctr" defTabSz="3135313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Security &amp; Privacy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3" name="Rectangle 105"/>
            <p:cNvSpPr>
              <a:spLocks noChangeArrowheads="1"/>
            </p:cNvSpPr>
            <p:nvPr/>
          </p:nvSpPr>
          <p:spPr bwMode="auto">
            <a:xfrm>
              <a:off x="8586162" y="12365946"/>
              <a:ext cx="1961805" cy="562026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tIns="91440" anchor="ctr" anchorCtr="1"/>
            <a:lstStyle/>
            <a:p>
              <a:pPr algn="ctr" defTabSz="3135313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Model-Driven Development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5" name="Group 426"/>
          <p:cNvGrpSpPr/>
          <p:nvPr/>
        </p:nvGrpSpPr>
        <p:grpSpPr>
          <a:xfrm>
            <a:off x="38146038" y="10063813"/>
            <a:ext cx="4433454" cy="3921362"/>
            <a:chOff x="227013" y="2390775"/>
            <a:chExt cx="3340100" cy="3629025"/>
          </a:xfrm>
        </p:grpSpPr>
        <p:sp>
          <p:nvSpPr>
            <p:cNvPr id="428" name="AutoShape 3"/>
            <p:cNvSpPr>
              <a:spLocks noChangeArrowheads="1"/>
            </p:cNvSpPr>
            <p:nvPr/>
          </p:nvSpPr>
          <p:spPr bwMode="auto">
            <a:xfrm>
              <a:off x="971550" y="5562600"/>
              <a:ext cx="22860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>
                  <a:latin typeface="Arial" charset="0"/>
                  <a:ea typeface="ＭＳ Ｐゴシック" charset="0"/>
                  <a:cs typeface="ＭＳ Ｐゴシック" charset="0"/>
                </a:rPr>
                <a:t>Patient</a:t>
              </a:r>
            </a:p>
          </p:txBody>
        </p:sp>
        <p:sp>
          <p:nvSpPr>
            <p:cNvPr id="429" name="Rectangle 4"/>
            <p:cNvSpPr>
              <a:spLocks noChangeArrowheads="1"/>
            </p:cNvSpPr>
            <p:nvPr/>
          </p:nvSpPr>
          <p:spPr bwMode="auto">
            <a:xfrm>
              <a:off x="558800" y="4772025"/>
              <a:ext cx="798513" cy="33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 err="1">
                  <a:latin typeface="Arial" charset="0"/>
                  <a:ea typeface="ＭＳ Ｐゴシック" charset="0"/>
                  <a:cs typeface="ＭＳ Ｐゴシック" charset="0"/>
                </a:rPr>
                <a:t>PulseOx</a:t>
              </a:r>
              <a:endParaRPr lang="en-US" sz="16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0" name="Rectangle 5"/>
            <p:cNvSpPr>
              <a:spLocks noChangeArrowheads="1"/>
            </p:cNvSpPr>
            <p:nvPr/>
          </p:nvSpPr>
          <p:spPr bwMode="auto">
            <a:xfrm>
              <a:off x="558800" y="4572000"/>
              <a:ext cx="798513" cy="2000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>
                  <a:latin typeface="Arial" charset="0"/>
                  <a:ea typeface="ＭＳ Ｐゴシック" charset="0"/>
                  <a:cs typeface="ＭＳ Ｐゴシック" charset="0"/>
                </a:rPr>
                <a:t>Adapter</a:t>
              </a:r>
              <a:endParaRPr lang="en-US" sz="16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2" name="Rectangle 9"/>
            <p:cNvSpPr>
              <a:spLocks noChangeArrowheads="1"/>
            </p:cNvSpPr>
            <p:nvPr/>
          </p:nvSpPr>
          <p:spPr bwMode="auto">
            <a:xfrm>
              <a:off x="1295400" y="3776663"/>
              <a:ext cx="1352550" cy="3714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>
                  <a:latin typeface="Arial" charset="0"/>
                  <a:ea typeface="ＭＳ Ｐゴシック" charset="0"/>
                  <a:cs typeface="ＭＳ Ｐゴシック" charset="0"/>
                </a:rPr>
                <a:t>Network Controller</a:t>
              </a:r>
            </a:p>
          </p:txBody>
        </p:sp>
        <p:sp>
          <p:nvSpPr>
            <p:cNvPr id="433" name="Rectangle 10"/>
            <p:cNvSpPr>
              <a:spLocks noChangeArrowheads="1"/>
            </p:cNvSpPr>
            <p:nvPr/>
          </p:nvSpPr>
          <p:spPr bwMode="auto">
            <a:xfrm>
              <a:off x="1417638" y="3052763"/>
              <a:ext cx="1066800" cy="3095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>
                  <a:latin typeface="Arial" charset="0"/>
                  <a:ea typeface="ＭＳ Ｐゴシック" charset="0"/>
                  <a:cs typeface="ＭＳ Ｐゴシック" charset="0"/>
                </a:rPr>
                <a:t>Supervisor</a:t>
              </a:r>
            </a:p>
          </p:txBody>
        </p:sp>
        <p:sp>
          <p:nvSpPr>
            <p:cNvPr id="436" name="Rectangle 11"/>
            <p:cNvSpPr>
              <a:spLocks noChangeArrowheads="1"/>
            </p:cNvSpPr>
            <p:nvPr/>
          </p:nvSpPr>
          <p:spPr bwMode="auto">
            <a:xfrm>
              <a:off x="2647950" y="3776663"/>
              <a:ext cx="812800" cy="3714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dirty="0">
                  <a:latin typeface="Arial" charset="0"/>
                  <a:ea typeface="ＭＳ Ｐゴシック" charset="0"/>
                  <a:cs typeface="ＭＳ Ｐゴシック" charset="0"/>
                </a:rPr>
                <a:t>Data</a:t>
              </a:r>
            </a:p>
            <a:p>
              <a:pPr algn="ctr">
                <a:defRPr/>
              </a:pPr>
              <a:r>
                <a:rPr lang="en-US" sz="1200" dirty="0">
                  <a:latin typeface="Arial" charset="0"/>
                  <a:ea typeface="ＭＳ Ｐゴシック" charset="0"/>
                  <a:cs typeface="ＭＳ Ｐゴシック" charset="0"/>
                </a:rPr>
                <a:t>Logger</a:t>
              </a:r>
              <a:endParaRPr lang="en-US" sz="16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7" name="AutoShape 12"/>
            <p:cNvSpPr>
              <a:spLocks noChangeArrowheads="1"/>
            </p:cNvSpPr>
            <p:nvPr/>
          </p:nvSpPr>
          <p:spPr bwMode="auto">
            <a:xfrm>
              <a:off x="1455738" y="2390775"/>
              <a:ext cx="990600" cy="2809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 smtClean="0">
                  <a:latin typeface="Arial" charset="0"/>
                  <a:ea typeface="ＭＳ Ｐゴシック" charset="0"/>
                  <a:cs typeface="ＭＳ Ｐゴシック" charset="0"/>
                </a:rPr>
                <a:t>Caregiver</a:t>
              </a:r>
              <a:endParaRPr lang="en-US" sz="16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9" name="Line 13"/>
            <p:cNvSpPr>
              <a:spLocks noChangeShapeType="1"/>
            </p:cNvSpPr>
            <p:nvPr/>
          </p:nvSpPr>
          <p:spPr bwMode="auto">
            <a:xfrm>
              <a:off x="1951038" y="2671763"/>
              <a:ext cx="0" cy="3810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0" name="Line 14"/>
            <p:cNvSpPr>
              <a:spLocks noChangeShapeType="1"/>
            </p:cNvSpPr>
            <p:nvPr/>
          </p:nvSpPr>
          <p:spPr bwMode="auto">
            <a:xfrm>
              <a:off x="1951038" y="3395663"/>
              <a:ext cx="0" cy="381000"/>
            </a:xfrm>
            <a:prstGeom prst="line">
              <a:avLst/>
            </a:prstGeom>
            <a:noFill/>
            <a:ln w="25400">
              <a:solidFill>
                <a:srgbClr val="149607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1" name="Line 15"/>
            <p:cNvSpPr>
              <a:spLocks noChangeShapeType="1"/>
            </p:cNvSpPr>
            <p:nvPr/>
          </p:nvSpPr>
          <p:spPr bwMode="auto">
            <a:xfrm>
              <a:off x="1951038" y="4148138"/>
              <a:ext cx="0" cy="381000"/>
            </a:xfrm>
            <a:prstGeom prst="line">
              <a:avLst/>
            </a:prstGeom>
            <a:noFill/>
            <a:ln w="25400">
              <a:solidFill>
                <a:srgbClr val="149607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2" name="Line 16"/>
            <p:cNvSpPr>
              <a:spLocks noChangeShapeType="1"/>
            </p:cNvSpPr>
            <p:nvPr/>
          </p:nvSpPr>
          <p:spPr bwMode="auto">
            <a:xfrm>
              <a:off x="1951038" y="5102225"/>
              <a:ext cx="0" cy="457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3" name="Line 17"/>
            <p:cNvSpPr>
              <a:spLocks noChangeShapeType="1"/>
            </p:cNvSpPr>
            <p:nvPr/>
          </p:nvSpPr>
          <p:spPr bwMode="auto">
            <a:xfrm>
              <a:off x="808038" y="5105400"/>
              <a:ext cx="762000" cy="457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5" name="Line 18"/>
            <p:cNvSpPr>
              <a:spLocks noChangeShapeType="1"/>
            </p:cNvSpPr>
            <p:nvPr/>
          </p:nvSpPr>
          <p:spPr bwMode="auto">
            <a:xfrm flipH="1">
              <a:off x="2647950" y="5105400"/>
              <a:ext cx="609600" cy="457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6" name="Line 19"/>
            <p:cNvSpPr>
              <a:spLocks noChangeShapeType="1"/>
            </p:cNvSpPr>
            <p:nvPr/>
          </p:nvSpPr>
          <p:spPr bwMode="auto">
            <a:xfrm flipH="1">
              <a:off x="1189038" y="4148138"/>
              <a:ext cx="228600" cy="381000"/>
            </a:xfrm>
            <a:prstGeom prst="line">
              <a:avLst/>
            </a:prstGeom>
            <a:noFill/>
            <a:ln w="25400">
              <a:solidFill>
                <a:srgbClr val="149607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7" name="Line 20"/>
            <p:cNvSpPr>
              <a:spLocks noChangeShapeType="1"/>
            </p:cNvSpPr>
            <p:nvPr/>
          </p:nvSpPr>
          <p:spPr bwMode="auto">
            <a:xfrm>
              <a:off x="2408238" y="4148138"/>
              <a:ext cx="360362" cy="423862"/>
            </a:xfrm>
            <a:prstGeom prst="line">
              <a:avLst/>
            </a:prstGeom>
            <a:noFill/>
            <a:ln w="25400">
              <a:solidFill>
                <a:srgbClr val="149607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48" name="Rectangle 21"/>
            <p:cNvSpPr>
              <a:spLocks noChangeArrowheads="1"/>
            </p:cNvSpPr>
            <p:nvPr/>
          </p:nvSpPr>
          <p:spPr bwMode="auto">
            <a:xfrm>
              <a:off x="227013" y="3817938"/>
              <a:ext cx="611187" cy="3730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latin typeface="Arial" charset="0"/>
                  <a:ea typeface="ＭＳ Ｐゴシック" charset="0"/>
                  <a:cs typeface="ＭＳ Ｐゴシック" charset="0"/>
                </a:rPr>
                <a:t>External</a:t>
              </a:r>
            </a:p>
            <a:p>
              <a:pPr algn="ctr">
                <a:defRPr/>
              </a:pPr>
              <a:r>
                <a:rPr lang="en-US" sz="1400" dirty="0">
                  <a:latin typeface="Arial" charset="0"/>
                  <a:ea typeface="ＭＳ Ｐゴシック" charset="0"/>
                  <a:cs typeface="ＭＳ Ｐゴシック" charset="0"/>
                </a:rPr>
                <a:t>Network</a:t>
              </a:r>
            </a:p>
          </p:txBody>
        </p:sp>
        <p:sp>
          <p:nvSpPr>
            <p:cNvPr id="455" name="Line 22"/>
            <p:cNvSpPr>
              <a:spLocks noChangeShapeType="1"/>
            </p:cNvSpPr>
            <p:nvPr/>
          </p:nvSpPr>
          <p:spPr bwMode="auto">
            <a:xfrm>
              <a:off x="838200" y="3962400"/>
              <a:ext cx="457200" cy="0"/>
            </a:xfrm>
            <a:prstGeom prst="line">
              <a:avLst/>
            </a:prstGeom>
            <a:noFill/>
            <a:ln w="25400">
              <a:solidFill>
                <a:srgbClr val="149607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15400"/>
            </a:p>
          </p:txBody>
        </p:sp>
        <p:sp>
          <p:nvSpPr>
            <p:cNvPr id="456" name="Rectangle 4"/>
            <p:cNvSpPr>
              <a:spLocks noChangeArrowheads="1"/>
            </p:cNvSpPr>
            <p:nvPr/>
          </p:nvSpPr>
          <p:spPr bwMode="auto">
            <a:xfrm>
              <a:off x="1658938" y="4772025"/>
              <a:ext cx="796925" cy="33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>
                  <a:latin typeface="Arial" charset="0"/>
                  <a:ea typeface="ＭＳ Ｐゴシック" charset="0"/>
                  <a:cs typeface="ＭＳ Ｐゴシック" charset="0"/>
                </a:rPr>
                <a:t>Pump</a:t>
              </a:r>
            </a:p>
          </p:txBody>
        </p:sp>
        <p:sp>
          <p:nvSpPr>
            <p:cNvPr id="457" name="Rectangle 5"/>
            <p:cNvSpPr>
              <a:spLocks noChangeArrowheads="1"/>
            </p:cNvSpPr>
            <p:nvPr/>
          </p:nvSpPr>
          <p:spPr bwMode="auto">
            <a:xfrm>
              <a:off x="1658938" y="4572000"/>
              <a:ext cx="796925" cy="2000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>
                  <a:latin typeface="Arial" charset="0"/>
                  <a:ea typeface="ＭＳ Ｐゴシック" charset="0"/>
                  <a:cs typeface="ＭＳ Ｐゴシック" charset="0"/>
                </a:rPr>
                <a:t>Adapter</a:t>
              </a:r>
              <a:endParaRPr lang="en-US" sz="16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8" name="Rectangle 4"/>
            <p:cNvSpPr>
              <a:spLocks noChangeArrowheads="1"/>
            </p:cNvSpPr>
            <p:nvPr/>
          </p:nvSpPr>
          <p:spPr bwMode="auto">
            <a:xfrm>
              <a:off x="2768600" y="4772025"/>
              <a:ext cx="798513" cy="33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 err="1">
                  <a:latin typeface="Arial" charset="0"/>
                  <a:ea typeface="ＭＳ Ｐゴシック" charset="0"/>
                  <a:cs typeface="ＭＳ Ｐゴシック" charset="0"/>
                </a:rPr>
                <a:t>PulseOx</a:t>
              </a:r>
              <a:endParaRPr lang="en-US" sz="16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9" name="Rectangle 5"/>
            <p:cNvSpPr>
              <a:spLocks noChangeArrowheads="1"/>
            </p:cNvSpPr>
            <p:nvPr/>
          </p:nvSpPr>
          <p:spPr bwMode="auto">
            <a:xfrm>
              <a:off x="2768600" y="4572000"/>
              <a:ext cx="798513" cy="2000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latin typeface="Arial" charset="0"/>
                  <a:ea typeface="ＭＳ Ｐゴシック" charset="0"/>
                  <a:cs typeface="ＭＳ Ｐゴシック" charset="0"/>
                </a:rPr>
                <a:t>Adapter</a:t>
              </a:r>
              <a:endParaRPr lang="en-US" sz="16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60" name="Content Placeholder 3" descr="cart-closed.jpg"/>
          <p:cNvPicPr>
            <a:picLocks noChangeAspect="1"/>
          </p:cNvPicPr>
          <p:nvPr/>
        </p:nvPicPr>
        <p:blipFill>
          <a:blip r:embed="rId16" cstate="print"/>
          <a:srcRect l="-5151" r="-9341"/>
          <a:stretch>
            <a:fillRect/>
          </a:stretch>
        </p:blipFill>
        <p:spPr bwMode="auto">
          <a:xfrm>
            <a:off x="47683885" y="9911939"/>
            <a:ext cx="2042066" cy="407323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61" name="TextBox 460"/>
          <p:cNvSpPr txBox="1"/>
          <p:nvPr/>
        </p:nvSpPr>
        <p:spPr>
          <a:xfrm>
            <a:off x="42584268" y="9835759"/>
            <a:ext cx="4882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000" dirty="0" smtClean="0"/>
              <a:t>MD MP3 cart is a platform for the development of smart pump control algorithms</a:t>
            </a:r>
          </a:p>
          <a:p>
            <a:pPr marL="346075" indent="-346075">
              <a:buFont typeface="Arial" pitchFamily="34" charset="0"/>
              <a:buChar char="•"/>
            </a:pPr>
            <a:endParaRPr lang="en-US" sz="2000" dirty="0" smtClean="0"/>
          </a:p>
          <a:p>
            <a:pPr marL="346075" indent="-346075">
              <a:buFont typeface="Arial" pitchFamily="34" charset="0"/>
              <a:buChar char="•"/>
            </a:pPr>
            <a:r>
              <a:rPr lang="en-US" sz="2000" dirty="0" smtClean="0"/>
              <a:t>It includes two pulse oximeters, a simulated respiratory rate monitor and an infusion pump specially modified to run software based on prior Generic Infusion Pump research that supports external control over the network</a:t>
            </a:r>
          </a:p>
          <a:p>
            <a:pPr marL="346075" indent="-346075">
              <a:buFont typeface="Arial" pitchFamily="34" charset="0"/>
              <a:buChar char="•"/>
            </a:pPr>
            <a:endParaRPr lang="en-US" sz="2000" dirty="0" smtClean="0"/>
          </a:p>
          <a:p>
            <a:pPr marL="346075" indent="-346075">
              <a:buFont typeface="Arial" pitchFamily="34" charset="0"/>
              <a:buChar char="•"/>
            </a:pPr>
            <a:r>
              <a:rPr lang="en-US" sz="2000" dirty="0" smtClean="0"/>
              <a:t>It runs a real-time network over Ethernet hardware that guarantees message delivery with bounded latency</a:t>
            </a:r>
            <a:endParaRPr lang="en-US" sz="2000" dirty="0"/>
          </a:p>
        </p:txBody>
      </p:sp>
      <p:sp>
        <p:nvSpPr>
          <p:cNvPr id="462" name="TextBox 461"/>
          <p:cNvSpPr txBox="1"/>
          <p:nvPr/>
        </p:nvSpPr>
        <p:spPr>
          <a:xfrm>
            <a:off x="38633399" y="9241154"/>
            <a:ext cx="1085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Medical Device Mobile PnP Prototype Platform (MD MP3)</a:t>
            </a:r>
            <a:endParaRPr lang="en-US" sz="2800" b="1" dirty="0"/>
          </a:p>
        </p:txBody>
      </p:sp>
      <p:sp>
        <p:nvSpPr>
          <p:cNvPr id="463" name="Rectangle 462"/>
          <p:cNvSpPr/>
          <p:nvPr/>
        </p:nvSpPr>
        <p:spPr>
          <a:xfrm>
            <a:off x="38450374" y="6425315"/>
            <a:ext cx="11341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>
              <a:buFont typeface="Arial" pitchFamily="34" charset="0"/>
              <a:buChar char="•"/>
            </a:pPr>
            <a:r>
              <a:rPr lang="en-US" sz="2800" dirty="0" smtClean="0"/>
              <a:t>Got MDCF code to run on the </a:t>
            </a:r>
            <a:r>
              <a:rPr lang="en-US" sz="2800" dirty="0" err="1" smtClean="0"/>
              <a:t>BeagleBoard</a:t>
            </a:r>
            <a:r>
              <a:rPr lang="en-US" sz="2800" dirty="0" smtClean="0"/>
              <a:t> development boards we are using in the MD PnP Interoperability Lab</a:t>
            </a:r>
          </a:p>
          <a:p>
            <a:pPr marL="1030288" indent="-349250">
              <a:buFont typeface="Calibri" pitchFamily="34" charset="0"/>
              <a:buChar char="—"/>
            </a:pPr>
            <a:r>
              <a:rPr lang="en-US" sz="2000" dirty="0" smtClean="0"/>
              <a:t>Enable rapid and easy deployment in our lab of prototype systems</a:t>
            </a:r>
          </a:p>
          <a:p>
            <a:pPr marL="1030288" indent="-349250">
              <a:buFont typeface="Calibri" pitchFamily="34" charset="0"/>
              <a:buChar char="—"/>
            </a:pPr>
            <a:endParaRPr lang="en-US" sz="2000" dirty="0" smtClean="0"/>
          </a:p>
          <a:p>
            <a:pPr marL="349250" indent="-349250">
              <a:buFont typeface="Arial" pitchFamily="34" charset="0"/>
              <a:buChar char="•"/>
            </a:pPr>
            <a:r>
              <a:rPr lang="en-US" sz="2800" dirty="0" smtClean="0"/>
              <a:t>Involved with the AAMI standards groups for Assurance Cases and for Infusion Devices for better guidance on clinical issues and safety requirements</a:t>
            </a:r>
            <a:endParaRPr lang="en-US" sz="2800" dirty="0"/>
          </a:p>
        </p:txBody>
      </p:sp>
      <p:sp>
        <p:nvSpPr>
          <p:cNvPr id="464" name="AutoShape 483"/>
          <p:cNvSpPr>
            <a:spLocks noChangeArrowheads="1"/>
          </p:cNvSpPr>
          <p:nvPr/>
        </p:nvSpPr>
        <p:spPr bwMode="auto">
          <a:xfrm>
            <a:off x="38437686" y="4831080"/>
            <a:ext cx="11565556" cy="1295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err="1" smtClean="0">
                <a:solidFill>
                  <a:schemeClr val="bg1"/>
                </a:solidFill>
              </a:rPr>
              <a:t>MDPnP</a:t>
            </a:r>
            <a:r>
              <a:rPr lang="en-US" sz="7200" b="1" dirty="0" smtClean="0">
                <a:solidFill>
                  <a:schemeClr val="bg1"/>
                </a:solidFill>
              </a:rPr>
              <a:t> Lab @ CIMIT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67" name="TextBox 466"/>
          <p:cNvSpPr txBox="1"/>
          <p:nvPr/>
        </p:nvSpPr>
        <p:spPr>
          <a:xfrm>
            <a:off x="19274821" y="6267036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VMD</a:t>
            </a:r>
            <a:endParaRPr lang="en-US" sz="3200" b="1" dirty="0"/>
          </a:p>
        </p:txBody>
      </p:sp>
      <p:cxnSp>
        <p:nvCxnSpPr>
          <p:cNvPr id="476" name="Straight Connector 475"/>
          <p:cNvCxnSpPr/>
          <p:nvPr/>
        </p:nvCxnSpPr>
        <p:spPr>
          <a:xfrm flipV="1">
            <a:off x="13588041" y="12042477"/>
            <a:ext cx="1193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/>
          <p:cNvSpPr txBox="1"/>
          <p:nvPr/>
        </p:nvSpPr>
        <p:spPr>
          <a:xfrm>
            <a:off x="3886200" y="15697200"/>
            <a:ext cx="1882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Definition</a:t>
            </a:r>
            <a:endParaRPr lang="en-US" sz="3200" b="1" dirty="0"/>
          </a:p>
        </p:txBody>
      </p:sp>
      <p:sp>
        <p:nvSpPr>
          <p:cNvPr id="481" name="TextBox 480"/>
          <p:cNvSpPr txBox="1"/>
          <p:nvPr/>
        </p:nvSpPr>
        <p:spPr>
          <a:xfrm>
            <a:off x="3962400" y="18973800"/>
            <a:ext cx="158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/>
              <a:t>Benefits</a:t>
            </a:r>
            <a:endParaRPr lang="en-US" sz="3200" b="1" dirty="0"/>
          </a:p>
        </p:txBody>
      </p:sp>
      <p:sp>
        <p:nvSpPr>
          <p:cNvPr id="482" name="TextBox 481"/>
          <p:cNvSpPr txBox="1"/>
          <p:nvPr/>
        </p:nvSpPr>
        <p:spPr>
          <a:xfrm>
            <a:off x="11539268" y="21227500"/>
            <a:ext cx="201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/>
              <a:t>Challenges</a:t>
            </a:r>
            <a:endParaRPr lang="en-US" sz="3200" b="1" dirty="0"/>
          </a:p>
        </p:txBody>
      </p:sp>
      <p:sp>
        <p:nvSpPr>
          <p:cNvPr id="486" name="TextBox 485"/>
          <p:cNvSpPr txBox="1"/>
          <p:nvPr/>
        </p:nvSpPr>
        <p:spPr>
          <a:xfrm>
            <a:off x="18186820" y="18059400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Case Studies</a:t>
            </a:r>
            <a:endParaRPr lang="en-US" sz="3200" b="1" dirty="0"/>
          </a:p>
        </p:txBody>
      </p:sp>
      <p:sp>
        <p:nvSpPr>
          <p:cNvPr id="487" name="TextBox 486"/>
          <p:cNvSpPr txBox="1"/>
          <p:nvPr/>
        </p:nvSpPr>
        <p:spPr>
          <a:xfrm>
            <a:off x="18430572" y="15784902"/>
            <a:ext cx="124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Status</a:t>
            </a:r>
            <a:endParaRPr lang="en-US" sz="3200" b="1" dirty="0"/>
          </a:p>
        </p:txBody>
      </p:sp>
      <p:sp>
        <p:nvSpPr>
          <p:cNvPr id="488" name="TextBox 487"/>
          <p:cNvSpPr txBox="1"/>
          <p:nvPr/>
        </p:nvSpPr>
        <p:spPr>
          <a:xfrm>
            <a:off x="18185922" y="22270527"/>
            <a:ext cx="2316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Future Work</a:t>
            </a:r>
            <a:endParaRPr lang="en-US" sz="3200" b="1" dirty="0"/>
          </a:p>
        </p:txBody>
      </p:sp>
      <p:sp>
        <p:nvSpPr>
          <p:cNvPr id="470" name="TextBox 469"/>
          <p:cNvSpPr txBox="1"/>
          <p:nvPr/>
        </p:nvSpPr>
        <p:spPr>
          <a:xfrm>
            <a:off x="44794800" y="40950632"/>
            <a:ext cx="2467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Collaborators</a:t>
            </a:r>
            <a:endParaRPr lang="en-US" sz="3200" b="1" dirty="0"/>
          </a:p>
        </p:txBody>
      </p:sp>
      <p:sp>
        <p:nvSpPr>
          <p:cNvPr id="475" name="TextBox 474"/>
          <p:cNvSpPr txBox="1"/>
          <p:nvPr/>
        </p:nvSpPr>
        <p:spPr>
          <a:xfrm>
            <a:off x="43891200" y="41515700"/>
            <a:ext cx="45720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John </a:t>
            </a:r>
            <a:r>
              <a:rPr lang="en-US" sz="2800" dirty="0" err="1" smtClean="0"/>
              <a:t>Hatcliff</a:t>
            </a:r>
            <a:r>
              <a:rPr lang="en-US" sz="2800" dirty="0" smtClean="0"/>
              <a:t> (Kansas State)</a:t>
            </a:r>
          </a:p>
          <a:p>
            <a:pPr algn="ctr"/>
            <a:r>
              <a:rPr lang="en-US" sz="2800" dirty="0" smtClean="0"/>
              <a:t>Paul L. Jones (FDA)</a:t>
            </a:r>
          </a:p>
          <a:p>
            <a:pPr algn="ctr"/>
            <a:r>
              <a:rPr lang="en-US" sz="2800" dirty="0" smtClean="0"/>
              <a:t>Yi Zhang (FDA)</a:t>
            </a:r>
          </a:p>
        </p:txBody>
      </p:sp>
      <p:sp>
        <p:nvSpPr>
          <p:cNvPr id="493" name="TextBox 492"/>
          <p:cNvSpPr txBox="1"/>
          <p:nvPr/>
        </p:nvSpPr>
        <p:spPr>
          <a:xfrm>
            <a:off x="28840242" y="13888316"/>
            <a:ext cx="901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Co-Developed with “Trustworthy Composition of Dynamic App-Centric Architectures for Medical Application Platforms,” NSF CPS ACI-1239324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49287" y="2962291"/>
            <a:ext cx="5737663" cy="146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" name="Picture 8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058862" y="2655360"/>
            <a:ext cx="1775688" cy="17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482"/>
          <p:cNvGrpSpPr/>
          <p:nvPr/>
        </p:nvGrpSpPr>
        <p:grpSpPr>
          <a:xfrm>
            <a:off x="8131303" y="6972301"/>
            <a:ext cx="5443183" cy="2822469"/>
            <a:chOff x="1216152" y="457200"/>
            <a:chExt cx="8153302" cy="4677042"/>
          </a:xfrm>
        </p:grpSpPr>
        <p:grpSp>
          <p:nvGrpSpPr>
            <p:cNvPr id="62" name="Group 38"/>
            <p:cNvGrpSpPr/>
            <p:nvPr/>
          </p:nvGrpSpPr>
          <p:grpSpPr>
            <a:xfrm>
              <a:off x="1676400" y="1143000"/>
              <a:ext cx="1600200" cy="1524000"/>
              <a:chOff x="2362200" y="1143000"/>
              <a:chExt cx="1600200" cy="1524000"/>
            </a:xfrm>
          </p:grpSpPr>
          <p:sp>
            <p:nvSpPr>
              <p:cNvPr id="531" name="Rounded Rectangle 21"/>
              <p:cNvSpPr/>
              <p:nvPr/>
            </p:nvSpPr>
            <p:spPr>
              <a:xfrm>
                <a:off x="2362200" y="1143000"/>
                <a:ext cx="685800" cy="533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sp>
            <p:nvSpPr>
              <p:cNvPr id="532" name="Rounded Rectangle 531"/>
              <p:cNvSpPr/>
              <p:nvPr/>
            </p:nvSpPr>
            <p:spPr>
              <a:xfrm>
                <a:off x="2590800" y="1295400"/>
                <a:ext cx="685800" cy="533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grpSp>
            <p:nvGrpSpPr>
              <p:cNvPr id="138" name="Group 34"/>
              <p:cNvGrpSpPr/>
              <p:nvPr/>
            </p:nvGrpSpPr>
            <p:grpSpPr>
              <a:xfrm>
                <a:off x="2819400" y="1447800"/>
                <a:ext cx="685800" cy="533400"/>
                <a:chOff x="2819400" y="1447800"/>
                <a:chExt cx="685800" cy="533400"/>
              </a:xfrm>
            </p:grpSpPr>
            <p:sp>
              <p:nvSpPr>
                <p:cNvPr id="540" name="Rounded Rectangle 539"/>
                <p:cNvSpPr/>
                <p:nvPr/>
              </p:nvSpPr>
              <p:spPr>
                <a:xfrm>
                  <a:off x="2819400" y="1447800"/>
                  <a:ext cx="685800" cy="533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/>
                </a:p>
              </p:txBody>
            </p:sp>
            <p:pic>
              <p:nvPicPr>
                <p:cNvPr id="541" name="Picture 4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857500" y="1482090"/>
                  <a:ext cx="4572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2" name="Group 33"/>
              <p:cNvGrpSpPr/>
              <p:nvPr/>
            </p:nvGrpSpPr>
            <p:grpSpPr>
              <a:xfrm>
                <a:off x="3048000" y="1752600"/>
                <a:ext cx="685800" cy="533400"/>
                <a:chOff x="3048000" y="1752600"/>
                <a:chExt cx="685800" cy="533400"/>
              </a:xfrm>
            </p:grpSpPr>
            <p:sp>
              <p:nvSpPr>
                <p:cNvPr id="538" name="Rounded Rectangle 537"/>
                <p:cNvSpPr/>
                <p:nvPr/>
              </p:nvSpPr>
              <p:spPr>
                <a:xfrm>
                  <a:off x="3048000" y="1752600"/>
                  <a:ext cx="685800" cy="533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/>
                </a:p>
              </p:txBody>
            </p:sp>
            <p:pic>
              <p:nvPicPr>
                <p:cNvPr id="539" name="Picture 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3200400" y="1828800"/>
                  <a:ext cx="457200" cy="402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0" name="Group 32"/>
              <p:cNvGrpSpPr/>
              <p:nvPr/>
            </p:nvGrpSpPr>
            <p:grpSpPr>
              <a:xfrm>
                <a:off x="3276600" y="2133600"/>
                <a:ext cx="685800" cy="533400"/>
                <a:chOff x="3276600" y="2133600"/>
                <a:chExt cx="685800" cy="533400"/>
              </a:xfrm>
            </p:grpSpPr>
            <p:sp>
              <p:nvSpPr>
                <p:cNvPr id="536" name="Rounded Rectangle 535"/>
                <p:cNvSpPr/>
                <p:nvPr/>
              </p:nvSpPr>
              <p:spPr>
                <a:xfrm>
                  <a:off x="3276600" y="2133600"/>
                  <a:ext cx="685800" cy="533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/>
                </a:p>
              </p:txBody>
            </p:sp>
            <p:pic>
              <p:nvPicPr>
                <p:cNvPr id="537" name="Picture 6" descr="C:\Documents and Settings\vkris\Local Settings\Temporary Internet Files\Content.IE5\BCRWSJKD\MC900340440[1].wmf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3429000" y="2286000"/>
                  <a:ext cx="375514" cy="2593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1" name="Group 37"/>
            <p:cNvGrpSpPr/>
            <p:nvPr/>
          </p:nvGrpSpPr>
          <p:grpSpPr>
            <a:xfrm>
              <a:off x="1905000" y="2819400"/>
              <a:ext cx="1371600" cy="1600200"/>
              <a:chOff x="2590800" y="2743200"/>
              <a:chExt cx="1371600" cy="1600200"/>
            </a:xfrm>
          </p:grpSpPr>
          <p:sp>
            <p:nvSpPr>
              <p:cNvPr id="523" name="Rounded Rectangle 522"/>
              <p:cNvSpPr/>
              <p:nvPr/>
            </p:nvSpPr>
            <p:spPr>
              <a:xfrm>
                <a:off x="2590800" y="3810000"/>
                <a:ext cx="685800" cy="533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sp>
            <p:nvSpPr>
              <p:cNvPr id="524" name="Rounded Rectangle 523"/>
              <p:cNvSpPr/>
              <p:nvPr/>
            </p:nvSpPr>
            <p:spPr>
              <a:xfrm>
                <a:off x="2743200" y="3657600"/>
                <a:ext cx="685800" cy="533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sp>
            <p:nvSpPr>
              <p:cNvPr id="525" name="Rounded Rectangle 524"/>
              <p:cNvSpPr/>
              <p:nvPr/>
            </p:nvSpPr>
            <p:spPr>
              <a:xfrm>
                <a:off x="2971800" y="3505200"/>
                <a:ext cx="685800" cy="533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pic>
            <p:nvPicPr>
              <p:cNvPr id="526" name="Picture 10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124200" y="3657600"/>
                <a:ext cx="381000" cy="26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7" name="Rounded Rectangle 526"/>
              <p:cNvSpPr/>
              <p:nvPr/>
            </p:nvSpPr>
            <p:spPr>
              <a:xfrm>
                <a:off x="3124200" y="3124200"/>
                <a:ext cx="685800" cy="533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pic>
            <p:nvPicPr>
              <p:cNvPr id="528" name="Picture 9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246120" y="316611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9" name="Rounded Rectangle 528"/>
              <p:cNvSpPr/>
              <p:nvPr/>
            </p:nvSpPr>
            <p:spPr>
              <a:xfrm>
                <a:off x="3276600" y="2743200"/>
                <a:ext cx="685800" cy="533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pic>
            <p:nvPicPr>
              <p:cNvPr id="530" name="Picture 8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3398520" y="277749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6" name="Picture 1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486400" y="2362200"/>
              <a:ext cx="1490870" cy="685800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98" name="Picture 13" descr="C:\Documents and Settings\vkris\Local Settings\Temporary Internet Files\Content.IE5\RL4RFUJB\MC900447138[1]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382000" y="2273808"/>
              <a:ext cx="533400" cy="723547"/>
            </a:xfrm>
            <a:prstGeom prst="rect">
              <a:avLst/>
            </a:prstGeom>
            <a:noFill/>
          </p:spPr>
        </p:pic>
        <p:pic>
          <p:nvPicPr>
            <p:cNvPr id="499" name="Picture 1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162800" y="2286000"/>
              <a:ext cx="7872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0" name="Picture 17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038600" y="1988566"/>
              <a:ext cx="666317" cy="46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" name="Rounded Rectangle 500"/>
            <p:cNvSpPr/>
            <p:nvPr/>
          </p:nvSpPr>
          <p:spPr>
            <a:xfrm>
              <a:off x="4038600" y="1880616"/>
              <a:ext cx="685800" cy="13716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1655205" y="457200"/>
              <a:ext cx="1667660" cy="68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Monitoring Medical Devices</a:t>
              </a:r>
              <a:endParaRPr lang="en-US" sz="1050" b="1" dirty="0"/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1983006" y="4445731"/>
              <a:ext cx="1907882" cy="68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Treatment Delivery Medical Devices</a:t>
              </a:r>
              <a:endParaRPr lang="en-US" sz="1050" b="1" dirty="0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6793160" y="1904999"/>
              <a:ext cx="1369673" cy="42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Smart Alarm</a:t>
              </a:r>
              <a:endParaRPr lang="en-US" sz="1050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8305801" y="1981200"/>
              <a:ext cx="1063653" cy="42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Caregiver</a:t>
              </a:r>
              <a:endParaRPr lang="en-US" sz="1000" b="1" dirty="0"/>
            </a:p>
          </p:txBody>
        </p:sp>
        <p:pic>
          <p:nvPicPr>
            <p:cNvPr id="506" name="Picture 6" descr="C:\Program Files\Microsoft Office\MEDIA\CAGCAT10\j0199755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124389" y="2623566"/>
              <a:ext cx="580810" cy="543419"/>
            </a:xfrm>
            <a:prstGeom prst="rect">
              <a:avLst/>
            </a:prstGeom>
            <a:noFill/>
          </p:spPr>
        </p:pic>
        <p:cxnSp>
          <p:nvCxnSpPr>
            <p:cNvPr id="507" name="Shape 506"/>
            <p:cNvCxnSpPr>
              <a:stCxn id="515" idx="2"/>
            </p:cNvCxnSpPr>
            <p:nvPr/>
          </p:nvCxnSpPr>
          <p:spPr>
            <a:xfrm rot="5400000">
              <a:off x="4819650" y="1885950"/>
              <a:ext cx="381000" cy="3314700"/>
            </a:xfrm>
            <a:prstGeom prst="bentConnector2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hape 47"/>
            <p:cNvCxnSpPr>
              <a:stCxn id="498" idx="2"/>
            </p:cNvCxnSpPr>
            <p:nvPr/>
          </p:nvCxnSpPr>
          <p:spPr>
            <a:xfrm rot="5400000">
              <a:off x="5365833" y="984330"/>
              <a:ext cx="1269843" cy="5295892"/>
            </a:xfrm>
            <a:prstGeom prst="bentConnector2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Arrow Connector 508"/>
            <p:cNvCxnSpPr/>
            <p:nvPr/>
          </p:nvCxnSpPr>
          <p:spPr>
            <a:xfrm rot="10800000" flipV="1">
              <a:off x="3429000" y="3124200"/>
              <a:ext cx="533400" cy="15240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Arrow Connector 509"/>
            <p:cNvCxnSpPr/>
            <p:nvPr/>
          </p:nvCxnSpPr>
          <p:spPr>
            <a:xfrm>
              <a:off x="3352800" y="1981200"/>
              <a:ext cx="533400" cy="2286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Arrow Connector 510"/>
            <p:cNvCxnSpPr/>
            <p:nvPr/>
          </p:nvCxnSpPr>
          <p:spPr>
            <a:xfrm>
              <a:off x="4800600" y="2667000"/>
              <a:ext cx="457200" cy="158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Arrow Connector 511"/>
            <p:cNvCxnSpPr>
              <a:stCxn id="515" idx="3"/>
              <a:endCxn id="498" idx="1"/>
            </p:cNvCxnSpPr>
            <p:nvPr/>
          </p:nvCxnSpPr>
          <p:spPr>
            <a:xfrm>
              <a:off x="8001000" y="2628900"/>
              <a:ext cx="381000" cy="6682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hape 512"/>
            <p:cNvCxnSpPr>
              <a:endCxn id="515" idx="0"/>
            </p:cNvCxnSpPr>
            <p:nvPr/>
          </p:nvCxnSpPr>
          <p:spPr>
            <a:xfrm>
              <a:off x="2819400" y="762000"/>
              <a:ext cx="3848100" cy="1143000"/>
            </a:xfrm>
            <a:prstGeom prst="bentConnector2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51"/>
            <p:cNvGrpSpPr/>
            <p:nvPr/>
          </p:nvGrpSpPr>
          <p:grpSpPr>
            <a:xfrm rot="10800000">
              <a:off x="1216152" y="2133600"/>
              <a:ext cx="962519" cy="1295400"/>
              <a:chOff x="1197207" y="2133600"/>
              <a:chExt cx="962519" cy="1295400"/>
            </a:xfrm>
          </p:grpSpPr>
          <p:sp>
            <p:nvSpPr>
              <p:cNvPr id="519" name="Oval 518"/>
              <p:cNvSpPr/>
              <p:nvPr/>
            </p:nvSpPr>
            <p:spPr>
              <a:xfrm>
                <a:off x="1359408" y="2895600"/>
                <a:ext cx="658368" cy="533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1216152" y="2514600"/>
                <a:ext cx="940526" cy="533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1219200" y="2133600"/>
                <a:ext cx="940526" cy="533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/>
              </a:p>
            </p:txBody>
          </p:sp>
          <p:sp>
            <p:nvSpPr>
              <p:cNvPr id="522" name="TextBox 521"/>
              <p:cNvSpPr txBox="1"/>
              <p:nvPr/>
            </p:nvSpPr>
            <p:spPr>
              <a:xfrm rot="10800000">
                <a:off x="1197207" y="2606189"/>
                <a:ext cx="962033" cy="420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/>
                  <a:t>Patient</a:t>
                </a:r>
                <a:endParaRPr lang="en-US" sz="1050" b="1" dirty="0"/>
              </a:p>
            </p:txBody>
          </p:sp>
        </p:grpSp>
        <p:sp>
          <p:nvSpPr>
            <p:cNvPr id="515" name="Rounded Rectangle 514"/>
            <p:cNvSpPr/>
            <p:nvPr/>
          </p:nvSpPr>
          <p:spPr>
            <a:xfrm>
              <a:off x="5334000" y="1905000"/>
              <a:ext cx="2667000" cy="1447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5358266" y="1904999"/>
              <a:ext cx="1679479" cy="42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Smart Controller</a:t>
              </a:r>
              <a:endParaRPr lang="en-US" sz="1050" dirty="0"/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5749604" y="3021316"/>
              <a:ext cx="2413233" cy="40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Decision Support</a:t>
              </a:r>
              <a:endParaRPr lang="en-US" sz="1000" b="1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3592699" y="1238254"/>
              <a:ext cx="1569902" cy="66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Administrative Support</a:t>
              </a:r>
              <a:endParaRPr lang="en-US" sz="1000" b="1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83029" y="1026369"/>
            <a:ext cx="6093486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8758" y="1014311"/>
            <a:ext cx="51189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" name="TextBox 543"/>
          <p:cNvSpPr txBox="1"/>
          <p:nvPr/>
        </p:nvSpPr>
        <p:spPr>
          <a:xfrm>
            <a:off x="37724114" y="42473540"/>
            <a:ext cx="4037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University of Waterloo</a:t>
            </a:r>
            <a:endParaRPr lang="en-US" sz="3200" b="1" dirty="0"/>
          </a:p>
        </p:txBody>
      </p:sp>
      <p:sp>
        <p:nvSpPr>
          <p:cNvPr id="545" name="TextBox 544"/>
          <p:cNvSpPr txBox="1"/>
          <p:nvPr/>
        </p:nvSpPr>
        <p:spPr>
          <a:xfrm>
            <a:off x="37437962" y="43016220"/>
            <a:ext cx="4576824" cy="5342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Sebastian </a:t>
            </a:r>
            <a:r>
              <a:rPr lang="en-US" sz="2800" dirty="0" err="1" smtClean="0"/>
              <a:t>Fischmeister</a:t>
            </a:r>
            <a:endParaRPr lang="en-US" sz="2800" dirty="0" smtClean="0"/>
          </a:p>
        </p:txBody>
      </p:sp>
      <p:sp>
        <p:nvSpPr>
          <p:cNvPr id="783" name="TextBox 782"/>
          <p:cNvSpPr txBox="1"/>
          <p:nvPr/>
        </p:nvSpPr>
        <p:spPr>
          <a:xfrm>
            <a:off x="2705169" y="26009025"/>
            <a:ext cx="636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Goals</a:t>
            </a:r>
            <a:endParaRPr lang="en-US" sz="3200" b="1" dirty="0"/>
          </a:p>
        </p:txBody>
      </p:sp>
      <p:sp>
        <p:nvSpPr>
          <p:cNvPr id="784" name="Rectangle 3"/>
          <p:cNvSpPr txBox="1">
            <a:spLocks noChangeArrowheads="1"/>
          </p:cNvSpPr>
          <p:nvPr/>
        </p:nvSpPr>
        <p:spPr>
          <a:xfrm>
            <a:off x="1447800" y="28422600"/>
            <a:ext cx="8516912" cy="292453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489827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Use modeling in the physical domain to elicit requirements.</a:t>
            </a:r>
          </a:p>
          <a:p>
            <a:pPr marL="489827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Provide clear, precise, and </a:t>
            </a:r>
            <a:r>
              <a:rPr lang="en-US" sz="2600" dirty="0" err="1" smtClean="0"/>
              <a:t>formalizable</a:t>
            </a:r>
            <a:r>
              <a:rPr lang="en-US" sz="2600" dirty="0" smtClean="0"/>
              <a:t> requirements. </a:t>
            </a:r>
          </a:p>
          <a:p>
            <a:pPr marL="489827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Decompose system hierarchically to manage </a:t>
            </a:r>
            <a:r>
              <a:rPr lang="en-US" sz="2600" dirty="0"/>
              <a:t>complexity. </a:t>
            </a:r>
            <a:endParaRPr lang="en-US" sz="2600" dirty="0" smtClean="0"/>
          </a:p>
          <a:p>
            <a:pPr marL="489827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Model requirements, component contracts, and component behaviors formally.</a:t>
            </a:r>
          </a:p>
          <a:p>
            <a:pPr marL="489827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Rely on ensemble of verification tools to show the decomposed system meets its top level requirements.</a:t>
            </a:r>
          </a:p>
          <a:p>
            <a:pPr marL="489827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US" sz="2600" dirty="0" smtClean="0"/>
          </a:p>
        </p:txBody>
      </p:sp>
      <p:sp>
        <p:nvSpPr>
          <p:cNvPr id="785" name="TextBox 784"/>
          <p:cNvSpPr txBox="1"/>
          <p:nvPr/>
        </p:nvSpPr>
        <p:spPr>
          <a:xfrm>
            <a:off x="2514600" y="31876425"/>
            <a:ext cx="702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Challenges</a:t>
            </a:r>
            <a:endParaRPr lang="en-US" sz="3200" b="1" dirty="0"/>
          </a:p>
        </p:txBody>
      </p:sp>
      <p:sp>
        <p:nvSpPr>
          <p:cNvPr id="786" name="Rectangle 3"/>
          <p:cNvSpPr txBox="1">
            <a:spLocks noChangeArrowheads="1"/>
          </p:cNvSpPr>
          <p:nvPr/>
        </p:nvSpPr>
        <p:spPr>
          <a:xfrm>
            <a:off x="1535672" y="26444954"/>
            <a:ext cx="8567592" cy="160097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2800" dirty="0" smtClean="0"/>
              <a:t>Develop a set of generic infusion pump development artifacts that can be used as a reference standards and demonstrate safety, using a model based approach.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2590800" y="27965400"/>
            <a:ext cx="636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Approach</a:t>
            </a:r>
            <a:endParaRPr lang="en-US" sz="3200" b="1" dirty="0"/>
          </a:p>
        </p:txBody>
      </p:sp>
      <p:sp>
        <p:nvSpPr>
          <p:cNvPr id="788" name="Rectangle 3"/>
          <p:cNvSpPr txBox="1">
            <a:spLocks noChangeArrowheads="1"/>
          </p:cNvSpPr>
          <p:nvPr/>
        </p:nvSpPr>
        <p:spPr>
          <a:xfrm>
            <a:off x="1535670" y="32332917"/>
            <a:ext cx="8478917" cy="210948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489827" lvl="1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No guidance as to writing requirements for CPS.</a:t>
            </a:r>
            <a:endParaRPr lang="en-US" altLang="en-US" sz="2600" dirty="0"/>
          </a:p>
          <a:p>
            <a:pPr marL="489827" lvl="1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Approach for architectural decomposition and requirements flow-down lacking.</a:t>
            </a:r>
          </a:p>
          <a:p>
            <a:pPr marL="489827" lvl="1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Scalable compositional verification tools not available.</a:t>
            </a:r>
          </a:p>
          <a:p>
            <a:pPr marL="489827" lvl="1" indent="-489827" defTabSz="1398844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Method for structuring models for verifiability missing.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10866360" y="25952513"/>
            <a:ext cx="710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Model Based Requirements Analysis</a:t>
            </a:r>
            <a:endParaRPr lang="en-US" sz="3600" b="1" u="sng" dirty="0"/>
          </a:p>
        </p:txBody>
      </p:sp>
      <p:sp>
        <p:nvSpPr>
          <p:cNvPr id="791" name="TextBox 790"/>
          <p:cNvSpPr txBox="1"/>
          <p:nvPr/>
        </p:nvSpPr>
        <p:spPr>
          <a:xfrm>
            <a:off x="19117293" y="26409720"/>
            <a:ext cx="636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Benefits of the Approach</a:t>
            </a:r>
            <a:endParaRPr lang="en-US" sz="3200" b="1" dirty="0"/>
          </a:p>
        </p:txBody>
      </p:sp>
      <p:sp>
        <p:nvSpPr>
          <p:cNvPr id="798" name="Rectangle 3"/>
          <p:cNvSpPr txBox="1">
            <a:spLocks noChangeArrowheads="1"/>
          </p:cNvSpPr>
          <p:nvPr/>
        </p:nvSpPr>
        <p:spPr>
          <a:xfrm>
            <a:off x="19126200" y="26956396"/>
            <a:ext cx="6705600" cy="31177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489827" lvl="1" indent="-489827" defTabSz="1398844"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Complementary models deepen system understanding.</a:t>
            </a:r>
          </a:p>
          <a:p>
            <a:pPr marL="489827" lvl="1" indent="-489827" defTabSz="1398844"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Improved capture of CPS requirements.</a:t>
            </a:r>
          </a:p>
          <a:p>
            <a:pPr marL="489827" lvl="1" indent="-489827" defTabSz="1398844"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Well structured and verifiable system decomposition.</a:t>
            </a:r>
          </a:p>
          <a:p>
            <a:pPr marL="489827" lvl="1" indent="-489827" defTabSz="1398844"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Rigorous and (partially) verifiable path from system requirements to component code.</a:t>
            </a:r>
          </a:p>
          <a:p>
            <a:pPr marL="489827" lvl="1" indent="-489827" defTabSz="1398844"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US" altLang="en-US" sz="2600" dirty="0"/>
          </a:p>
          <a:p>
            <a:pPr algn="just">
              <a:spcBef>
                <a:spcPct val="0"/>
              </a:spcBef>
            </a:pPr>
            <a:endParaRPr lang="en-US" altLang="en-US" sz="2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42" name="AutoShape 483"/>
          <p:cNvSpPr>
            <a:spLocks noChangeArrowheads="1"/>
          </p:cNvSpPr>
          <p:nvPr/>
        </p:nvSpPr>
        <p:spPr bwMode="auto">
          <a:xfrm>
            <a:off x="1336308" y="34747200"/>
            <a:ext cx="19161492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Evaluation of Assurance Cases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43" name="TextBox 542"/>
          <p:cNvSpPr txBox="1"/>
          <p:nvPr/>
        </p:nvSpPr>
        <p:spPr>
          <a:xfrm>
            <a:off x="1447800" y="36118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Goal</a:t>
            </a:r>
            <a:endParaRPr lang="en-US" sz="2400" b="1" dirty="0"/>
          </a:p>
        </p:txBody>
      </p:sp>
      <p:sp>
        <p:nvSpPr>
          <p:cNvPr id="546" name="Rectangle 545"/>
          <p:cNvSpPr/>
          <p:nvPr/>
        </p:nvSpPr>
        <p:spPr>
          <a:xfrm>
            <a:off x="1600200" y="36728400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713" lvl="1" indent="-366713">
              <a:buFont typeface="Arial" pitchFamily="34" charset="0"/>
              <a:buChar char="•"/>
            </a:pPr>
            <a:r>
              <a:rPr lang="en-US" sz="2800" dirty="0" smtClean="0"/>
              <a:t>Provide effective means  to evaluate the quality of a given assurance case</a:t>
            </a:r>
            <a:endParaRPr lang="en-US" sz="15400" dirty="0"/>
          </a:p>
        </p:txBody>
      </p:sp>
      <p:sp>
        <p:nvSpPr>
          <p:cNvPr id="562" name="아래쪽 화살표 12"/>
          <p:cNvSpPr/>
          <p:nvPr/>
        </p:nvSpPr>
        <p:spPr bwMode="auto">
          <a:xfrm>
            <a:off x="9564194" y="38716576"/>
            <a:ext cx="145143" cy="17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>
              <a:cs typeface="Arial" pitchFamily="34" charset="0"/>
            </a:endParaRPr>
          </a:p>
        </p:txBody>
      </p:sp>
      <p:sp>
        <p:nvSpPr>
          <p:cNvPr id="563" name="모서리가 둥근 직사각형 5"/>
          <p:cNvSpPr/>
          <p:nvPr/>
        </p:nvSpPr>
        <p:spPr bwMode="auto">
          <a:xfrm>
            <a:off x="7772400" y="38945176"/>
            <a:ext cx="2322286" cy="34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Instantiate the common characteristics map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64" name="아래쪽 화살표 12"/>
          <p:cNvSpPr/>
          <p:nvPr/>
        </p:nvSpPr>
        <p:spPr bwMode="auto">
          <a:xfrm>
            <a:off x="8268794" y="38716576"/>
            <a:ext cx="145143" cy="17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>
              <a:cs typeface="Arial" pitchFamily="34" charset="0"/>
            </a:endParaRPr>
          </a:p>
        </p:txBody>
      </p:sp>
      <p:sp>
        <p:nvSpPr>
          <p:cNvPr id="565" name="TextBox 564"/>
          <p:cNvSpPr txBox="1">
            <a:spLocks noChangeArrowheads="1"/>
          </p:cNvSpPr>
          <p:nvPr/>
        </p:nvSpPr>
        <p:spPr bwMode="auto">
          <a:xfrm>
            <a:off x="8686800" y="38716578"/>
            <a:ext cx="561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AND</a:t>
            </a:r>
            <a:endParaRPr lang="en-US" sz="1200" dirty="0"/>
          </a:p>
        </p:txBody>
      </p:sp>
      <p:sp>
        <p:nvSpPr>
          <p:cNvPr id="566" name="모서리가 둥근 직사각형 6"/>
          <p:cNvSpPr/>
          <p:nvPr/>
        </p:nvSpPr>
        <p:spPr bwMode="auto">
          <a:xfrm>
            <a:off x="8991600" y="38132874"/>
            <a:ext cx="1959429" cy="34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The Safety Argument Context or Evidence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67" name="Rectangle 566"/>
          <p:cNvSpPr/>
          <p:nvPr/>
        </p:nvSpPr>
        <p:spPr bwMode="auto">
          <a:xfrm>
            <a:off x="6477000" y="38020162"/>
            <a:ext cx="4572000" cy="609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68" name="Can 567"/>
          <p:cNvSpPr/>
          <p:nvPr/>
        </p:nvSpPr>
        <p:spPr>
          <a:xfrm>
            <a:off x="6781801" y="38118767"/>
            <a:ext cx="1873662" cy="434795"/>
          </a:xfrm>
          <a:prstGeom prst="can">
            <a:avLst>
              <a:gd name="adj" fmla="val 19643"/>
            </a:avLst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The common characteristics map</a:t>
            </a:r>
          </a:p>
        </p:txBody>
      </p:sp>
      <p:pic>
        <p:nvPicPr>
          <p:cNvPr id="570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9417829" y="37181962"/>
            <a:ext cx="1362074" cy="5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" name="Picture 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595617" y="36118800"/>
            <a:ext cx="2551912" cy="1763583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2" name="Picture 3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529993" y="39547800"/>
            <a:ext cx="2680807" cy="1636774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" name="Picture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173109" y="41529000"/>
            <a:ext cx="3266291" cy="181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" name="아래쪽 화살표 12"/>
          <p:cNvSpPr/>
          <p:nvPr/>
        </p:nvSpPr>
        <p:spPr bwMode="auto">
          <a:xfrm>
            <a:off x="8839200" y="39365865"/>
            <a:ext cx="145143" cy="17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>
              <a:cs typeface="Arial" pitchFamily="34" charset="0"/>
            </a:endParaRPr>
          </a:p>
        </p:txBody>
      </p:sp>
      <p:sp>
        <p:nvSpPr>
          <p:cNvPr id="574" name="아래쪽 화살표 12"/>
          <p:cNvSpPr/>
          <p:nvPr/>
        </p:nvSpPr>
        <p:spPr bwMode="auto">
          <a:xfrm>
            <a:off x="8839200" y="41350703"/>
            <a:ext cx="145143" cy="17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>
              <a:cs typeface="Arial" pitchFamily="34" charset="0"/>
            </a:endParaRPr>
          </a:p>
        </p:txBody>
      </p:sp>
      <p:sp>
        <p:nvSpPr>
          <p:cNvPr id="575" name="Content Placeholder 2"/>
          <p:cNvSpPr txBox="1">
            <a:spLocks/>
          </p:cNvSpPr>
          <p:nvPr/>
        </p:nvSpPr>
        <p:spPr>
          <a:xfrm>
            <a:off x="11201401" y="36804600"/>
            <a:ext cx="3886199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7013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Use error is serious source of risk for </a:t>
            </a:r>
            <a:r>
              <a:rPr lang="en-US" sz="2800" dirty="0" smtClean="0"/>
              <a:t>medical devices.</a:t>
            </a:r>
          </a:p>
          <a:p>
            <a:pPr marL="227013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Developed a safety case for the interactive </a:t>
            </a:r>
            <a:r>
              <a:rPr lang="en-US" sz="2800" dirty="0" smtClean="0"/>
              <a:t>software incorporated in </a:t>
            </a:r>
            <a:r>
              <a:rPr lang="en-US" sz="2800" dirty="0" smtClean="0"/>
              <a:t>infusion pump user interfaces. </a:t>
            </a:r>
          </a:p>
          <a:p>
            <a:pPr marL="227013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Suggest </a:t>
            </a:r>
            <a:r>
              <a:rPr lang="en-US" sz="2800" dirty="0" smtClean="0"/>
              <a:t>several ways to improve its structure that would increase confidence in the constructed safety argument</a:t>
            </a:r>
            <a:r>
              <a:rPr lang="en-US" sz="2800" dirty="0" smtClean="0"/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8" name="Content Placeholder 2"/>
          <p:cNvSpPr txBox="1">
            <a:spLocks/>
          </p:cNvSpPr>
          <p:nvPr/>
        </p:nvSpPr>
        <p:spPr>
          <a:xfrm>
            <a:off x="21107400" y="36271200"/>
            <a:ext cx="15305990" cy="7467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850900" marR="0" lvl="0" indent="-850900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</a:p>
          <a:p>
            <a:pPr marL="977900" marR="0" lvl="1" indent="-498475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structure for safety case for an on-demand </a:t>
            </a:r>
            <a:b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CPS based on the VMD approach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900" marR="0" lvl="0" indent="-850900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Claims</a:t>
            </a:r>
          </a:p>
          <a:p>
            <a:pPr marL="971550" marR="0" lvl="1" indent="-498475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claim: any VMD instantiation is safe</a:t>
            </a:r>
          </a:p>
          <a:p>
            <a:pPr marL="971550" marR="0" lvl="1" indent="-498475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1200" dirty="0" err="1" smtClean="0"/>
              <a:t>Subclaims</a:t>
            </a:r>
            <a:r>
              <a:rPr lang="en-US" sz="11200" dirty="0" smtClean="0"/>
              <a:t>: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08113" marR="0" lvl="2" indent="-525463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VMD is correctly modeled and the model is verified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safe</a:t>
            </a:r>
          </a:p>
          <a:p>
            <a:pPr marL="1408113" marR="0" lvl="2" indent="-525463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9600" baseline="0" dirty="0" smtClean="0"/>
              <a:t>Modeling assumptions are explicitly</a:t>
            </a:r>
            <a:r>
              <a:rPr lang="en-US" sz="9600" dirty="0" smtClean="0"/>
              <a:t> captured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08113" marR="0" lvl="2" indent="-525463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Application Platform (e.g.,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MDCF/MIDAS) will guarantee </a:t>
            </a:r>
            <a:b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</a:t>
            </a:r>
            <a:r>
              <a:rPr lang="en-US" sz="9600" dirty="0" smtClean="0"/>
              <a:t>incomplete or incorrect instantiations are rejected</a:t>
            </a:r>
          </a:p>
          <a:p>
            <a:pPr marL="1408113" marR="0" lvl="2" indent="-525463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guarantees that VMD instantiation operates according to the model</a:t>
            </a:r>
          </a:p>
          <a:p>
            <a:pPr marL="1408113" marR="0" lvl="2" indent="-525463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9600" baseline="0" dirty="0" smtClean="0"/>
              <a:t>MAP</a:t>
            </a:r>
            <a:r>
              <a:rPr lang="en-US" sz="9600" dirty="0" smtClean="0"/>
              <a:t> guarantee </a:t>
            </a:r>
            <a:r>
              <a:rPr lang="en-US" sz="9600" dirty="0" err="1" smtClean="0"/>
              <a:t>sthat</a:t>
            </a:r>
            <a:r>
              <a:rPr lang="en-US" sz="9600" dirty="0" smtClean="0"/>
              <a:t> runtime deviations from the model-</a:t>
            </a:r>
            <a:br>
              <a:rPr lang="en-US" sz="9600" dirty="0" smtClean="0"/>
            </a:br>
            <a:r>
              <a:rPr lang="en-US" sz="9600" dirty="0" smtClean="0"/>
              <a:t>specified behaviors are detected and alarms are raised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900" marR="0" lvl="0" indent="-850900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directions</a:t>
            </a:r>
          </a:p>
          <a:p>
            <a:pPr marL="971550" marR="0" lvl="1" indent="-498475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of the assurance approach is coordinated with the VMD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modeling language and MIDAS development</a:t>
            </a:r>
          </a:p>
          <a:p>
            <a:pPr marL="971550" marR="0" lvl="1" indent="-498475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1200" baseline="0" dirty="0" smtClean="0"/>
              <a:t>Interactions</a:t>
            </a:r>
            <a:r>
              <a:rPr lang="en-US" sz="11200" dirty="0" smtClean="0"/>
              <a:t> with the FDA on evaluating the approach are in progress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15203" marR="0" lvl="1" indent="-1698155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8" name="Picture 587" descr="vspapp2Mod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8610600" y="15833974"/>
            <a:ext cx="7162800" cy="5273426"/>
          </a:xfrm>
          <a:prstGeom prst="rect">
            <a:avLst/>
          </a:prstGeom>
        </p:spPr>
      </p:pic>
      <p:sp>
        <p:nvSpPr>
          <p:cNvPr id="533" name="AutoShape 3"/>
          <p:cNvSpPr>
            <a:spLocks noChangeArrowheads="1"/>
          </p:cNvSpPr>
          <p:nvPr/>
        </p:nvSpPr>
        <p:spPr bwMode="auto">
          <a:xfrm>
            <a:off x="30784800" y="10723937"/>
            <a:ext cx="3034303" cy="100624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CPU and Network Resources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re Allocated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7" name="Rectangle 9"/>
          <p:cNvSpPr>
            <a:spLocks noChangeArrowheads="1"/>
          </p:cNvSpPr>
          <p:nvPr/>
        </p:nvSpPr>
        <p:spPr bwMode="auto">
          <a:xfrm>
            <a:off x="30932400" y="9448800"/>
            <a:ext cx="2739103" cy="756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MIDAS Checks Feasibility &amp;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Device / app compatibility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8" name="Rectangle 10"/>
          <p:cNvSpPr>
            <a:spLocks noChangeArrowheads="1"/>
          </p:cNvSpPr>
          <p:nvPr/>
        </p:nvSpPr>
        <p:spPr bwMode="auto">
          <a:xfrm>
            <a:off x="31578592" y="8657101"/>
            <a:ext cx="1416008" cy="3344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Select Devices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0" name="AutoShape 12"/>
          <p:cNvSpPr>
            <a:spLocks noChangeArrowheads="1"/>
          </p:cNvSpPr>
          <p:nvPr/>
        </p:nvSpPr>
        <p:spPr bwMode="auto">
          <a:xfrm>
            <a:off x="31399659" y="7985706"/>
            <a:ext cx="1762414" cy="30362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Select App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2" name="Rectangle 9"/>
          <p:cNvSpPr>
            <a:spLocks noChangeArrowheads="1"/>
          </p:cNvSpPr>
          <p:nvPr/>
        </p:nvSpPr>
        <p:spPr bwMode="auto">
          <a:xfrm>
            <a:off x="31292427" y="12142252"/>
            <a:ext cx="2019050" cy="756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Devices are “bound”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o the app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" name="AutoShape 12"/>
          <p:cNvSpPr>
            <a:spLocks noChangeArrowheads="1"/>
          </p:cNvSpPr>
          <p:nvPr/>
        </p:nvSpPr>
        <p:spPr bwMode="auto">
          <a:xfrm>
            <a:off x="31420745" y="13244652"/>
            <a:ext cx="1762414" cy="4680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App tasks active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Elbow Connector 5"/>
          <p:cNvCxnSpPr>
            <a:endCxn id="550" idx="3"/>
          </p:cNvCxnSpPr>
          <p:nvPr/>
        </p:nvCxnSpPr>
        <p:spPr>
          <a:xfrm rot="16200000" flipV="1">
            <a:off x="32689397" y="8610194"/>
            <a:ext cx="1311282" cy="3659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550" idx="1"/>
          </p:cNvCxnSpPr>
          <p:nvPr/>
        </p:nvCxnSpPr>
        <p:spPr>
          <a:xfrm rot="5400000" flipH="1" flipV="1">
            <a:off x="30564898" y="8614039"/>
            <a:ext cx="1311282" cy="3582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94" idx="1"/>
            <a:endCxn id="550" idx="1"/>
          </p:cNvCxnSpPr>
          <p:nvPr/>
        </p:nvCxnSpPr>
        <p:spPr>
          <a:xfrm rot="10800000">
            <a:off x="31399659" y="8137518"/>
            <a:ext cx="21086" cy="5341172"/>
          </a:xfrm>
          <a:prstGeom prst="bentConnector3">
            <a:avLst>
              <a:gd name="adj1" fmla="val 341262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550" idx="2"/>
            <a:endCxn id="548" idx="0"/>
          </p:cNvCxnSpPr>
          <p:nvPr/>
        </p:nvCxnSpPr>
        <p:spPr>
          <a:xfrm>
            <a:off x="32280866" y="8289329"/>
            <a:ext cx="5730" cy="367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548" idx="2"/>
            <a:endCxn id="547" idx="0"/>
          </p:cNvCxnSpPr>
          <p:nvPr/>
        </p:nvCxnSpPr>
        <p:spPr>
          <a:xfrm>
            <a:off x="32286596" y="8991600"/>
            <a:ext cx="15356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547" idx="2"/>
            <a:endCxn id="533" idx="0"/>
          </p:cNvCxnSpPr>
          <p:nvPr/>
        </p:nvCxnSpPr>
        <p:spPr>
          <a:xfrm>
            <a:off x="32301952" y="10205446"/>
            <a:ext cx="0" cy="518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533" idx="2"/>
            <a:endCxn id="592" idx="0"/>
          </p:cNvCxnSpPr>
          <p:nvPr/>
        </p:nvCxnSpPr>
        <p:spPr>
          <a:xfrm>
            <a:off x="32301952" y="11730179"/>
            <a:ext cx="0" cy="412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7" name="Straight Arrow Connector 1106"/>
          <p:cNvCxnSpPr>
            <a:stCxn id="592" idx="2"/>
            <a:endCxn id="594" idx="0"/>
          </p:cNvCxnSpPr>
          <p:nvPr/>
        </p:nvCxnSpPr>
        <p:spPr>
          <a:xfrm>
            <a:off x="32301952" y="12898898"/>
            <a:ext cx="0" cy="345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4" name="TextBox 1113"/>
          <p:cNvSpPr txBox="1"/>
          <p:nvPr/>
        </p:nvSpPr>
        <p:spPr>
          <a:xfrm>
            <a:off x="30673514" y="13170705"/>
            <a:ext cx="849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Stop App</a:t>
            </a:r>
            <a:endParaRPr lang="en-US" sz="1400" dirty="0"/>
          </a:p>
        </p:txBody>
      </p:sp>
      <p:sp>
        <p:nvSpPr>
          <p:cNvPr id="597" name="TextBox 596"/>
          <p:cNvSpPr txBox="1"/>
          <p:nvPr/>
        </p:nvSpPr>
        <p:spPr>
          <a:xfrm>
            <a:off x="32434190" y="1031349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Devices compatible</a:t>
            </a:r>
            <a:endParaRPr lang="en-US" sz="1400" dirty="0"/>
          </a:p>
        </p:txBody>
      </p:sp>
      <p:sp>
        <p:nvSpPr>
          <p:cNvPr id="598" name="TextBox 597"/>
          <p:cNvSpPr txBox="1"/>
          <p:nvPr/>
        </p:nvSpPr>
        <p:spPr>
          <a:xfrm>
            <a:off x="30976895" y="1034872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QoS</a:t>
            </a:r>
            <a:r>
              <a:rPr lang="en-US" sz="1400" dirty="0" smtClean="0"/>
              <a:t> Feasible</a:t>
            </a:r>
            <a:endParaRPr lang="en-US" sz="1400" dirty="0"/>
          </a:p>
        </p:txBody>
      </p:sp>
      <p:sp>
        <p:nvSpPr>
          <p:cNvPr id="534" name="TextBox 533"/>
          <p:cNvSpPr txBox="1"/>
          <p:nvPr/>
        </p:nvSpPr>
        <p:spPr>
          <a:xfrm>
            <a:off x="26963300" y="26090700"/>
            <a:ext cx="701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Vision</a:t>
            </a:r>
            <a:endParaRPr lang="en-US" sz="3200" b="1" dirty="0"/>
          </a:p>
        </p:txBody>
      </p:sp>
      <p:sp>
        <p:nvSpPr>
          <p:cNvPr id="535" name="Rectangle 3"/>
          <p:cNvSpPr txBox="1">
            <a:spLocks noChangeArrowheads="1"/>
          </p:cNvSpPr>
          <p:nvPr/>
        </p:nvSpPr>
        <p:spPr>
          <a:xfrm>
            <a:off x="26326087" y="26727784"/>
            <a:ext cx="9309237" cy="149651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/>
              <a:t>End to end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verification through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compositional and behavioral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supported by formalisms and tools suitable for the task at hand.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9" name="Rectangle 3"/>
          <p:cNvSpPr txBox="1">
            <a:spLocks noChangeArrowheads="1"/>
          </p:cNvSpPr>
          <p:nvPr/>
        </p:nvSpPr>
        <p:spPr>
          <a:xfrm>
            <a:off x="26326087" y="29349502"/>
            <a:ext cx="9309237" cy="38492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9827" lvl="0" indent="-489827" defTabSz="1398844">
              <a:lnSpc>
                <a:spcPct val="110000"/>
              </a:lnSpc>
              <a:spcBef>
                <a:spcPct val="2000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System-Level </a:t>
            </a:r>
            <a:r>
              <a:rPr lang="en-US" sz="2600" b="1" dirty="0"/>
              <a:t>T</a:t>
            </a:r>
            <a:r>
              <a:rPr lang="en-US" sz="2600" b="1" dirty="0" smtClean="0"/>
              <a:t>imed </a:t>
            </a:r>
            <a:r>
              <a:rPr lang="en-US" sz="2600" b="1" dirty="0"/>
              <a:t>M</a:t>
            </a:r>
            <a:r>
              <a:rPr lang="en-US" sz="2600" b="1" dirty="0" smtClean="0"/>
              <a:t>odels: </a:t>
            </a:r>
            <a:r>
              <a:rPr lang="en-US" sz="2600" dirty="0"/>
              <a:t>Natural representation of top level system; </a:t>
            </a:r>
            <a:r>
              <a:rPr lang="en-US" sz="2600" dirty="0" smtClean="0"/>
              <a:t>Verify system level requirements using </a:t>
            </a:r>
            <a:r>
              <a:rPr lang="en-US" sz="2600" dirty="0"/>
              <a:t>timed automata model checking.</a:t>
            </a:r>
          </a:p>
          <a:p>
            <a:pPr marL="489827" lvl="0" indent="-489827" defTabSz="1398844">
              <a:lnSpc>
                <a:spcPct val="110000"/>
              </a:lnSpc>
              <a:spcBef>
                <a:spcPct val="2000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Architectural </a:t>
            </a:r>
            <a:r>
              <a:rPr lang="en-US" sz="2600" b="1" dirty="0" smtClean="0"/>
              <a:t>Models</a:t>
            </a:r>
            <a:r>
              <a:rPr lang="en-US" sz="2600" b="1" dirty="0"/>
              <a:t>: </a:t>
            </a:r>
            <a:r>
              <a:rPr lang="en-US" sz="2600" dirty="0" smtClean="0"/>
              <a:t>Discretize and capture  requirements, architecture, and component contracts;   Compositionally verify behavior of architecture satisfies system requirements.</a:t>
            </a:r>
            <a:endParaRPr lang="en-US" sz="2600" dirty="0"/>
          </a:p>
          <a:p>
            <a:pPr marL="489827" marR="0" lvl="0" indent="-489827" defTabSz="1398844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b="1" dirty="0"/>
              <a:t>Behavioral Models: </a:t>
            </a:r>
            <a:r>
              <a:rPr lang="en-US" sz="2600" dirty="0"/>
              <a:t>Elaborate component behaviors  and verify </a:t>
            </a:r>
            <a:r>
              <a:rPr lang="en-US" sz="2600" dirty="0" smtClean="0"/>
              <a:t>their conformance to component contracts.</a:t>
            </a:r>
            <a:endParaRPr lang="en-US" sz="2600" dirty="0"/>
          </a:p>
        </p:txBody>
      </p:sp>
      <p:sp>
        <p:nvSpPr>
          <p:cNvPr id="729" name="TextBox 728"/>
          <p:cNvSpPr txBox="1"/>
          <p:nvPr/>
        </p:nvSpPr>
        <p:spPr>
          <a:xfrm>
            <a:off x="26860500" y="28776750"/>
            <a:ext cx="770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N-Level Modeling &amp; Heterogeneous Analysis</a:t>
            </a:r>
            <a:endParaRPr lang="en-US" sz="3200" b="1" dirty="0"/>
          </a:p>
        </p:txBody>
      </p:sp>
      <p:sp>
        <p:nvSpPr>
          <p:cNvPr id="730" name="Rectangle 3"/>
          <p:cNvSpPr txBox="1">
            <a:spLocks noChangeArrowheads="1"/>
          </p:cNvSpPr>
          <p:nvPr/>
        </p:nvSpPr>
        <p:spPr>
          <a:xfrm>
            <a:off x="43418760" y="31374403"/>
            <a:ext cx="7559040" cy="1643679"/>
          </a:xfrm>
          <a:prstGeom prst="rect">
            <a:avLst/>
          </a:prstGeom>
        </p:spPr>
        <p:txBody>
          <a:bodyPr/>
          <a:lstStyle/>
          <a:p>
            <a:pPr marL="489827" marR="0" indent="-489827" defTabSz="1398844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Verifiable mapping from continuous to discrete time.</a:t>
            </a:r>
          </a:p>
          <a:p>
            <a:pPr marL="489827" marR="0" indent="-489827" defTabSz="1398844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Extend AGREE to support asynchrony.</a:t>
            </a:r>
            <a:endParaRPr lang="en-US" sz="2600" dirty="0"/>
          </a:p>
          <a:p>
            <a:pPr marL="489827" marR="0" indent="-489827" defTabSz="1398844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Assigning </a:t>
            </a:r>
            <a:r>
              <a:rPr lang="en-US" sz="2600" dirty="0"/>
              <a:t>blame when properties are violated.</a:t>
            </a:r>
          </a:p>
        </p:txBody>
      </p:sp>
      <p:sp>
        <p:nvSpPr>
          <p:cNvPr id="777" name="TextBox 776"/>
          <p:cNvSpPr txBox="1"/>
          <p:nvPr/>
        </p:nvSpPr>
        <p:spPr>
          <a:xfrm>
            <a:off x="43905664" y="30708600"/>
            <a:ext cx="730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Remaining Challenges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692355" y="28598541"/>
            <a:ext cx="18363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Properties</a:t>
            </a:r>
            <a:endParaRPr lang="en-US" sz="2400" b="1" dirty="0"/>
          </a:p>
        </p:txBody>
      </p:sp>
      <p:sp>
        <p:nvSpPr>
          <p:cNvPr id="9" name="Left-Right Arrow 8"/>
          <p:cNvSpPr/>
          <p:nvPr/>
        </p:nvSpPr>
        <p:spPr>
          <a:xfrm>
            <a:off x="39075582" y="27203400"/>
            <a:ext cx="923133" cy="481644"/>
          </a:xfrm>
          <a:prstGeom prst="left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6" name="TextBox 825"/>
          <p:cNvSpPr txBox="1"/>
          <p:nvPr/>
        </p:nvSpPr>
        <p:spPr>
          <a:xfrm>
            <a:off x="37692355" y="31577525"/>
            <a:ext cx="18363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Properties</a:t>
            </a:r>
            <a:endParaRPr lang="en-US" sz="2400" b="1" dirty="0"/>
          </a:p>
        </p:txBody>
      </p:sp>
      <p:sp>
        <p:nvSpPr>
          <p:cNvPr id="823" name="Left-Right Arrow 822"/>
          <p:cNvSpPr/>
          <p:nvPr/>
        </p:nvSpPr>
        <p:spPr>
          <a:xfrm>
            <a:off x="39132690" y="30155009"/>
            <a:ext cx="923133" cy="481644"/>
          </a:xfrm>
          <a:prstGeom prst="left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0" name="Left-Right Arrow 829"/>
          <p:cNvSpPr/>
          <p:nvPr/>
        </p:nvSpPr>
        <p:spPr>
          <a:xfrm rot="5400000">
            <a:off x="39132861" y="28601338"/>
            <a:ext cx="923133" cy="481644"/>
          </a:xfrm>
          <a:prstGeom prst="left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1" name="Left-Right Arrow 830"/>
          <p:cNvSpPr/>
          <p:nvPr/>
        </p:nvSpPr>
        <p:spPr>
          <a:xfrm rot="5400000">
            <a:off x="39132861" y="31629367"/>
            <a:ext cx="923133" cy="481644"/>
          </a:xfrm>
          <a:prstGeom prst="left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36184789" y="26759217"/>
            <a:ext cx="2702993" cy="12810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Timed Automata Models</a:t>
            </a:r>
          </a:p>
        </p:txBody>
      </p:sp>
      <p:sp>
        <p:nvSpPr>
          <p:cNvPr id="840" name="Rounded Rectangle 839"/>
          <p:cNvSpPr/>
          <p:nvPr/>
        </p:nvSpPr>
        <p:spPr>
          <a:xfrm>
            <a:off x="36184789" y="29729871"/>
            <a:ext cx="2702993" cy="12810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AADL Models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41" name="Rounded Rectangle 840"/>
          <p:cNvSpPr/>
          <p:nvPr/>
        </p:nvSpPr>
        <p:spPr>
          <a:xfrm>
            <a:off x="36244567" y="32778881"/>
            <a:ext cx="2808518" cy="12810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Simulink/</a:t>
            </a:r>
            <a:r>
              <a:rPr lang="en-US" sz="2400" b="1" dirty="0" err="1" smtClean="0">
                <a:solidFill>
                  <a:schemeClr val="tx1"/>
                </a:solidFill>
              </a:rPr>
              <a:t>StateFlow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86" name="TextBox 14"/>
          <p:cNvSpPr txBox="1">
            <a:spLocks noChangeArrowheads="1"/>
          </p:cNvSpPr>
          <p:nvPr/>
        </p:nvSpPr>
        <p:spPr bwMode="auto">
          <a:xfrm>
            <a:off x="14217080" y="27421788"/>
            <a:ext cx="4680520" cy="1686612"/>
          </a:xfrm>
          <a:prstGeom prst="rect">
            <a:avLst/>
          </a:prstGeom>
          <a:noFill/>
          <a:ln>
            <a:noFill/>
          </a:ln>
        </p:spPr>
        <p:txBody>
          <a:bodyPr wrap="square" lIns="85341" tIns="42670" rIns="85341" bIns="42670"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320800" indent="-571500" eaLnBrk="0" hangingPunct="0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8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5652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5652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5652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5652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lvl="1" indent="-280988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+mn-lt"/>
                <a:ea typeface="+mn-ea"/>
              </a:rPr>
              <a:t>Explore behaviors of physical system.</a:t>
            </a:r>
            <a:endParaRPr lang="en-US" altLang="en-US" sz="2600" dirty="0">
              <a:latin typeface="+mn-lt"/>
              <a:ea typeface="+mn-ea"/>
            </a:endParaRPr>
          </a:p>
          <a:p>
            <a:pPr marL="342900" lvl="1" indent="-280988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+mn-lt"/>
                <a:ea typeface="+mn-ea"/>
              </a:rPr>
              <a:t>Evaluation control approaches.</a:t>
            </a:r>
          </a:p>
          <a:p>
            <a:pPr marL="342900" lvl="1" indent="-280988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+mn-lt"/>
                <a:ea typeface="+mn-ea"/>
              </a:rPr>
              <a:t>Discover system requirements.</a:t>
            </a:r>
            <a:endParaRPr lang="en-US" altLang="en-US" sz="2600" dirty="0">
              <a:latin typeface="+mn-lt"/>
              <a:ea typeface="+mn-ea"/>
            </a:endParaRPr>
          </a:p>
        </p:txBody>
      </p:sp>
      <p:pic>
        <p:nvPicPr>
          <p:cNvPr id="387" name="Picture 48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26696310"/>
            <a:ext cx="3581400" cy="2679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89" name="Picture 6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1705" y="32302910"/>
            <a:ext cx="4243590" cy="2212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91" name="Picture 4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7555" y="29539822"/>
            <a:ext cx="4337193" cy="242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53600" y="29987319"/>
            <a:ext cx="48448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indent="-311150" defTabSz="1566712">
              <a:buFont typeface="Arial" pitchFamily="34" charset="0"/>
              <a:buChar char="•"/>
              <a:defRPr/>
            </a:pP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Precisely scope system.</a:t>
            </a:r>
          </a:p>
          <a:p>
            <a:pPr marL="311150" indent="-311150" defTabSz="1566712">
              <a:buFont typeface="Arial" pitchFamily="34" charset="0"/>
              <a:buChar char="•"/>
              <a:defRPr/>
            </a:pP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Decompose into components.</a:t>
            </a:r>
          </a:p>
          <a:p>
            <a:pPr marL="311150" indent="-311150" defTabSz="1566712">
              <a:buFont typeface="Arial" pitchFamily="34" charset="0"/>
              <a:buChar char="•"/>
              <a:defRPr/>
            </a:pP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Formalize system requirements and component contracts.</a:t>
            </a:r>
          </a:p>
          <a:p>
            <a:pPr marL="311150" indent="-311150" defTabSz="1566712">
              <a:buFont typeface="Arial" pitchFamily="34" charset="0"/>
              <a:buChar char="•"/>
              <a:defRPr/>
            </a:pP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Compositionally verify in AGREE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14465038" y="32654319"/>
            <a:ext cx="44692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488" indent="-2174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Verdana" pitchFamily="34" charset="0"/>
                <a:cs typeface="Times New Roman" pitchFamily="18" charset="0"/>
              </a:rPr>
              <a:t>Capture detailed behavior of components.</a:t>
            </a:r>
            <a:endParaRPr lang="en-US" altLang="en-US" sz="2600" dirty="0">
              <a:ea typeface="Verdana" pitchFamily="34" charset="0"/>
              <a:cs typeface="Times New Roman" pitchFamily="18" charset="0"/>
            </a:endParaRPr>
          </a:p>
          <a:p>
            <a:pPr marL="217488" indent="-2174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Verdana" pitchFamily="34" charset="0"/>
                <a:cs typeface="Times New Roman" pitchFamily="18" charset="0"/>
              </a:rPr>
              <a:t>Verify behavior satisfies component contract.</a:t>
            </a:r>
          </a:p>
          <a:p>
            <a:pPr marL="217488" indent="-2174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Verdana" pitchFamily="34" charset="0"/>
                <a:cs typeface="Times New Roman" pitchFamily="18" charset="0"/>
              </a:rPr>
              <a:t>Generate code.</a:t>
            </a:r>
            <a:endParaRPr lang="en-US" altLang="en-US" sz="26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97" name="Rectangle 3"/>
          <p:cNvSpPr txBox="1">
            <a:spLocks noChangeArrowheads="1"/>
          </p:cNvSpPr>
          <p:nvPr/>
        </p:nvSpPr>
        <p:spPr>
          <a:xfrm>
            <a:off x="19050000" y="30632400"/>
            <a:ext cx="6705600" cy="303157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206375" indent="-206375" algn="just" defTabSz="1566712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Model structuring guidelines for clarity and verifiability.</a:t>
            </a:r>
          </a:p>
          <a:p>
            <a:pPr marL="206375" indent="-206375" algn="just" defTabSz="1566712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Modeling patterns for product families. </a:t>
            </a:r>
          </a:p>
          <a:p>
            <a:pPr marL="206375" indent="-206375" algn="just" defTabSz="1566712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Tool assisted construction and verification of architecture based assurance </a:t>
            </a:r>
            <a:r>
              <a:rPr lang="en-US" sz="2600" dirty="0">
                <a:ea typeface="Verdana" pitchFamily="34" charset="0"/>
                <a:cs typeface="Times New Roman" pitchFamily="18" charset="0"/>
              </a:rPr>
              <a:t>cases </a:t>
            </a: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to </a:t>
            </a:r>
            <a:r>
              <a:rPr lang="en-US" sz="2600" dirty="0">
                <a:ea typeface="Verdana" pitchFamily="34" charset="0"/>
                <a:cs typeface="Times New Roman" pitchFamily="18" charset="0"/>
              </a:rPr>
              <a:t>demonstrate GPCA </a:t>
            </a: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safety.</a:t>
            </a:r>
          </a:p>
          <a:p>
            <a:pPr marL="206375" indent="-206375" algn="just" defTabSz="1566712"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ea typeface="Verdana" pitchFamily="34" charset="0"/>
                <a:cs typeface="Times New Roman" pitchFamily="18" charset="0"/>
              </a:rPr>
              <a:t>Generating Platform </a:t>
            </a:r>
            <a:r>
              <a:rPr lang="en-US" sz="2600" dirty="0" smtClean="0">
                <a:ea typeface="Verdana" pitchFamily="34" charset="0"/>
                <a:cs typeface="Times New Roman" pitchFamily="18" charset="0"/>
              </a:rPr>
              <a:t>dependent reference implementation </a:t>
            </a:r>
          </a:p>
          <a:p>
            <a:pPr marL="617186" indent="-617186" algn="just" defTabSz="1566712">
              <a:buClr>
                <a:srgbClr val="7A0019"/>
              </a:buClr>
              <a:buSzPct val="90000"/>
              <a:buFont typeface="Wingdings" pitchFamily="2" charset="2"/>
              <a:buChar char="v"/>
              <a:defRPr/>
            </a:pPr>
            <a:endParaRPr lang="en-US" sz="26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96" name="TextBox 395"/>
          <p:cNvSpPr txBox="1"/>
          <p:nvPr/>
        </p:nvSpPr>
        <p:spPr>
          <a:xfrm>
            <a:off x="19295969" y="29946600"/>
            <a:ext cx="636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Next Steps</a:t>
            </a:r>
            <a:endParaRPr lang="en-US" sz="3200" b="1" dirty="0"/>
          </a:p>
        </p:txBody>
      </p:sp>
      <p:sp>
        <p:nvSpPr>
          <p:cNvPr id="398" name="Left-Right Arrow 397"/>
          <p:cNvSpPr/>
          <p:nvPr/>
        </p:nvSpPr>
        <p:spPr>
          <a:xfrm>
            <a:off x="39239094" y="33198756"/>
            <a:ext cx="923133" cy="481644"/>
          </a:xfrm>
          <a:prstGeom prst="left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99" name="TextBox 398"/>
          <p:cNvSpPr txBox="1"/>
          <p:nvPr/>
        </p:nvSpPr>
        <p:spPr>
          <a:xfrm>
            <a:off x="9823164" y="29489400"/>
            <a:ext cx="416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Architectural models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14665812" y="32105025"/>
            <a:ext cx="377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Behavioral models</a:t>
            </a:r>
            <a:endParaRPr lang="en-US" sz="3200" b="1" dirty="0"/>
          </a:p>
        </p:txBody>
      </p:sp>
      <p:sp>
        <p:nvSpPr>
          <p:cNvPr id="401" name="TextBox 400"/>
          <p:cNvSpPr txBox="1"/>
          <p:nvPr/>
        </p:nvSpPr>
        <p:spPr>
          <a:xfrm>
            <a:off x="14173200" y="26961644"/>
            <a:ext cx="425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Control System models</a:t>
            </a:r>
            <a:endParaRPr lang="en-US" sz="3200" b="1" dirty="0"/>
          </a:p>
        </p:txBody>
      </p:sp>
      <p:sp>
        <p:nvSpPr>
          <p:cNvPr id="277" name="Rounded Rectangle 276"/>
          <p:cNvSpPr/>
          <p:nvPr/>
        </p:nvSpPr>
        <p:spPr>
          <a:xfrm>
            <a:off x="40157400" y="26803681"/>
            <a:ext cx="2359336" cy="12810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UPPAAL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Verification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(UPPAAL)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40236464" y="29718000"/>
            <a:ext cx="2359336" cy="12810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AGREE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Reasoning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(OSATE)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40325767" y="32775601"/>
            <a:ext cx="2359336" cy="12810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Behavioral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Verification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(SLDV)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3196493" y="26060400"/>
            <a:ext cx="636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Benefits of the Approach</a:t>
            </a:r>
            <a:endParaRPr lang="en-US" sz="3200" b="1" dirty="0"/>
          </a:p>
        </p:txBody>
      </p:sp>
      <p:sp>
        <p:nvSpPr>
          <p:cNvPr id="283" name="Rectangle 3"/>
          <p:cNvSpPr txBox="1">
            <a:spLocks noChangeArrowheads="1"/>
          </p:cNvSpPr>
          <p:nvPr/>
        </p:nvSpPr>
        <p:spPr>
          <a:xfrm>
            <a:off x="43281600" y="26645175"/>
            <a:ext cx="7239000" cy="369647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489827" lvl="1" indent="-489827" defTabSz="1398844">
              <a:lnSpc>
                <a:spcPct val="110000"/>
              </a:lnSpc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Scalable and practical approach to formal hierarchical system reasoning.  </a:t>
            </a:r>
          </a:p>
          <a:p>
            <a:pPr marL="489827" lvl="1" indent="-489827" defTabSz="1398844">
              <a:lnSpc>
                <a:spcPct val="110000"/>
              </a:lnSpc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Enables </a:t>
            </a:r>
            <a:r>
              <a:rPr lang="en-US" sz="2600" dirty="0" smtClean="0"/>
              <a:t>exploration </a:t>
            </a:r>
            <a:r>
              <a:rPr lang="en-US" sz="2600" dirty="0"/>
              <a:t>of the solution space using </a:t>
            </a:r>
            <a:r>
              <a:rPr lang="en-US" sz="2600" dirty="0" smtClean="0"/>
              <a:t>modeling techniques appropriate for each layer of system abstraction.</a:t>
            </a:r>
            <a:endParaRPr lang="en-US" sz="2600" dirty="0"/>
          </a:p>
          <a:p>
            <a:pPr marL="489827" lvl="1" indent="-489827" defTabSz="1398844">
              <a:lnSpc>
                <a:spcPct val="110000"/>
              </a:lnSpc>
              <a:spcBef>
                <a:spcPct val="0"/>
              </a:spcBef>
              <a:buClr>
                <a:srgbClr val="7A001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Facilitates iterative co-</a:t>
            </a:r>
            <a:r>
              <a:rPr lang="en-US" sz="2600" dirty="0" smtClean="0"/>
              <a:t>evolution </a:t>
            </a:r>
            <a:r>
              <a:rPr lang="en-US" sz="2600" dirty="0"/>
              <a:t>of requirements specification and system </a:t>
            </a:r>
            <a:r>
              <a:rPr lang="en-US" sz="2600" dirty="0" smtClean="0"/>
              <a:t>design</a:t>
            </a:r>
            <a:endParaRPr lang="en-US" altLang="en-US" sz="2600" dirty="0"/>
          </a:p>
        </p:txBody>
      </p:sp>
      <p:sp>
        <p:nvSpPr>
          <p:cNvPr id="276" name="Rectangle 14"/>
          <p:cNvSpPr>
            <a:spLocks noChangeArrowheads="1"/>
          </p:cNvSpPr>
          <p:nvPr/>
        </p:nvSpPr>
        <p:spPr bwMode="auto">
          <a:xfrm>
            <a:off x="14020800" y="6881005"/>
            <a:ext cx="11691675" cy="332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42900">
              <a:buClrTx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MD </a:t>
            </a: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PnP 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(initiative for medical devices interoperability) enables </a:t>
            </a:r>
            <a:r>
              <a:rPr lang="en-US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a new kind of medical device, a </a:t>
            </a: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Virtual Medical </a:t>
            </a:r>
            <a:r>
              <a:rPr lang="en-US" sz="28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Device (VMD)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which is composed of medical devices coordinating over a computer network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.</a:t>
            </a:r>
          </a:p>
          <a:p>
            <a:pPr marL="342900" indent="-342900">
              <a:buClrTx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VMDs </a:t>
            </a:r>
            <a:r>
              <a:rPr lang="en-US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will not physically exist until instantiated by a 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hospital. The </a:t>
            </a:r>
            <a:r>
              <a:rPr lang="en-US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hospital will be the systems integrator. </a:t>
            </a:r>
            <a:endParaRPr lang="en-US" sz="28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342900" indent="-342900">
              <a:buClrTx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Medical Device Coordination Framework (MDCF) is prototype middleware for managing the correct composition of medical devices into 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VMD. The MIDAS resource manager gives the MDCF hard real-time capabilities.</a:t>
            </a:r>
            <a:endParaRPr lang="en-US" sz="2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79" name="Rectangle 21"/>
          <p:cNvSpPr>
            <a:spLocks noChangeArrowheads="1"/>
          </p:cNvSpPr>
          <p:nvPr/>
        </p:nvSpPr>
        <p:spPr bwMode="auto">
          <a:xfrm>
            <a:off x="34172785" y="7862744"/>
            <a:ext cx="3304915" cy="5760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t"/>
          <a:lstStyle/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Used by device to announce capabilities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Used by app to specify requirements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Semantics based on Modal I/O automata 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App/Device Compatibility machine checkable 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Enables compositional reasoning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Enables checking properties of all possible instantiations of a VMD in one pass.</a:t>
            </a:r>
            <a:endParaRPr lang="en-US" sz="20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81" name="Rectangle 8"/>
          <p:cNvSpPr>
            <a:spLocks noChangeArrowheads="1"/>
          </p:cNvSpPr>
          <p:nvPr/>
        </p:nvSpPr>
        <p:spPr bwMode="auto">
          <a:xfrm>
            <a:off x="26289000" y="7848600"/>
            <a:ext cx="4276800" cy="62736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t"/>
          <a:lstStyle/>
          <a:p>
            <a:pPr marL="344488" indent="-344488">
              <a:buSzPct val="125000"/>
              <a:buFont typeface="Gill Sans" charset="0"/>
              <a:buChar char="•"/>
              <a:tabLst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VMD platform implementation using real-time Java (RTSJ) called MDCF/MIDAS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344488" indent="-344488">
              <a:buSzPct val="125000"/>
              <a:buFont typeface="Gill Sans" charset="0"/>
              <a:buChar char="•"/>
              <a:tabLst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Uses </a:t>
            </a:r>
            <a:r>
              <a:rPr lang="en-US" sz="2400" b="1" i="1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OpenFlow</a:t>
            </a: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to guarantee real-time communications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Supports a variety of scheduling and admission control algorithms to ensure timing behavior on different types of switches.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Safe online priority remapping allows new apps to start w/o disrupting other applications’ timing. 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Publish / subscribe with guaranteed </a:t>
            </a:r>
            <a:r>
              <a:rPr lang="en-US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QoS</a:t>
            </a: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on open networks</a:t>
            </a:r>
            <a:endParaRPr lang="en-US" sz="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84" name="Rectangle 2"/>
          <p:cNvSpPr txBox="1">
            <a:spLocks noChangeArrowheads="1"/>
          </p:cNvSpPr>
          <p:nvPr/>
        </p:nvSpPr>
        <p:spPr>
          <a:xfrm>
            <a:off x="1524000" y="16230600"/>
            <a:ext cx="6238218" cy="267418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6075" lvl="1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MCPS of multiple devices + “smart” controller</a:t>
            </a:r>
          </a:p>
          <a:p>
            <a:pPr marL="622300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Filter, analyze, and visualize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medical information</a:t>
            </a:r>
          </a:p>
          <a:p>
            <a:pPr marL="622300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 irrelevant alarms</a:t>
            </a:r>
          </a:p>
          <a:p>
            <a:pPr marL="622300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summaries of the patient's state,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predictions of future trends, smart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alarms</a:t>
            </a:r>
            <a:endParaRPr lang="en-US" sz="2000" dirty="0"/>
          </a:p>
        </p:txBody>
      </p:sp>
      <p:sp>
        <p:nvSpPr>
          <p:cNvPr id="285" name="Rectangle 284"/>
          <p:cNvSpPr/>
          <p:nvPr/>
        </p:nvSpPr>
        <p:spPr>
          <a:xfrm>
            <a:off x="8153400" y="21869400"/>
            <a:ext cx="80772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Filtering and synchronizing multiple data streams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Developing context-aware patient models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Encoding hospital guidelines, extracting expert models, learning models statistically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Visualizing data concisely and effectively</a:t>
            </a:r>
            <a:endParaRPr lang="en-US" sz="15400" dirty="0"/>
          </a:p>
        </p:txBody>
      </p:sp>
      <p:sp>
        <p:nvSpPr>
          <p:cNvPr id="286" name="Rectangle 285"/>
          <p:cNvSpPr/>
          <p:nvPr/>
        </p:nvSpPr>
        <p:spPr>
          <a:xfrm>
            <a:off x="1611703" y="19583400"/>
            <a:ext cx="6694097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Improve patient safety</a:t>
            </a:r>
          </a:p>
          <a:p>
            <a:pPr marL="620713" lvl="2" indent="-34448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accurate than current alarms</a:t>
            </a:r>
          </a:p>
          <a:p>
            <a:pPr marL="620713" lvl="2" indent="-34448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Provide pertinent contextual information</a:t>
            </a:r>
          </a:p>
          <a:p>
            <a:pPr marL="344488" lvl="1" indent="-34448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Reduce clinician workload</a:t>
            </a:r>
          </a:p>
          <a:p>
            <a:pPr marL="620713" lvl="2" indent="-34448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Reducing high number of false alarms, which reduces caretaker fatigue</a:t>
            </a:r>
          </a:p>
          <a:p>
            <a:pPr marL="620713" lvl="2" indent="-34448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Eliminates workflow chokepoints by presenting data when it is relevant</a:t>
            </a:r>
          </a:p>
          <a:p>
            <a:pPr marL="344488" marR="0" lvl="1" indent="-344488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Facilitates data-driven medical practice</a:t>
            </a:r>
          </a:p>
        </p:txBody>
      </p:sp>
      <p:sp>
        <p:nvSpPr>
          <p:cNvPr id="287" name="Rectangle 2"/>
          <p:cNvSpPr txBox="1">
            <a:spLocks noChangeArrowheads="1"/>
          </p:cNvSpPr>
          <p:nvPr/>
        </p:nvSpPr>
        <p:spPr>
          <a:xfrm>
            <a:off x="16306800" y="16347696"/>
            <a:ext cx="8281360" cy="140690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6075" marR="0" lvl="1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Generic Decision Support Architecture</a:t>
            </a:r>
          </a:p>
          <a:p>
            <a:pPr marL="915988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Modular: flexible and configurable</a:t>
            </a:r>
          </a:p>
          <a:p>
            <a:pPr marL="915988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Preprocessing, inference, visualization</a:t>
            </a:r>
          </a:p>
          <a:p>
            <a:pPr marL="346075" marR="0" lvl="1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On-going work concentrates on case studies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16358557" y="18592800"/>
            <a:ext cx="909224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1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Smart alarm for CABG patients</a:t>
            </a:r>
          </a:p>
          <a:p>
            <a:pPr marL="571500" lvl="2" indent="-28733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Post-CABG surgery patients produce many false alarms</a:t>
            </a:r>
          </a:p>
          <a:p>
            <a:pPr marL="571500" lvl="2" indent="-28733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Simple classification with nurse-generated rules: 57% reduction in false alarms</a:t>
            </a:r>
          </a:p>
          <a:p>
            <a:pPr marL="571500" lvl="2" indent="-28733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Trials on retrospective data beginning</a:t>
            </a:r>
          </a:p>
          <a:p>
            <a:pPr marL="295275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Vasospasm smart alarm</a:t>
            </a:r>
          </a:p>
          <a:p>
            <a:pPr marL="571500" lvl="2" indent="-28733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Post-SAH surgery patients at risk for vasospasm, suspicion factors for vasospasm are subtle, definitive measure is invasive</a:t>
            </a:r>
          </a:p>
          <a:p>
            <a:pPr marL="571500" lvl="2" indent="-28733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Multiple vital signs used to produce risk assessment for vasospasm in the form of clinical decision support system. </a:t>
            </a:r>
          </a:p>
          <a:p>
            <a:pPr marL="571500" lvl="2" indent="-287338">
              <a:spcBef>
                <a:spcPct val="20000"/>
              </a:spcBef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Additional features to improve accuracy being developed (variability measures)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16383000" y="22860000"/>
            <a:ext cx="7608499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marR="0" lvl="1" indent="-322263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Expand Case Studies to include Sepsis</a:t>
            </a:r>
          </a:p>
          <a:p>
            <a:pPr marL="344488" marR="0" lvl="1" indent="-322263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Unify visuals to ease workflow integration</a:t>
            </a:r>
          </a:p>
          <a:p>
            <a:pPr marL="344488" marR="0" lvl="1" indent="-322263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/>
              <a:t>Understand and establish safety in these systems</a:t>
            </a:r>
            <a:endParaRPr lang="en-US" sz="2800" dirty="0"/>
          </a:p>
        </p:txBody>
      </p:sp>
      <p:grpSp>
        <p:nvGrpSpPr>
          <p:cNvPr id="290" name="Group 289"/>
          <p:cNvGrpSpPr/>
          <p:nvPr/>
        </p:nvGrpSpPr>
        <p:grpSpPr>
          <a:xfrm>
            <a:off x="29565600" y="36195000"/>
            <a:ext cx="6781800" cy="4374632"/>
            <a:chOff x="990600" y="685800"/>
            <a:chExt cx="6781800" cy="4374632"/>
          </a:xfrm>
        </p:grpSpPr>
        <p:sp>
          <p:nvSpPr>
            <p:cNvPr id="291" name="Rounded Rectangle 290"/>
            <p:cNvSpPr/>
            <p:nvPr/>
          </p:nvSpPr>
          <p:spPr>
            <a:xfrm>
              <a:off x="3200400" y="1524000"/>
              <a:ext cx="2286000" cy="1905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Clinical </a:t>
              </a:r>
              <a:br>
                <a:rPr lang="en-US" sz="2400" dirty="0" smtClean="0">
                  <a:solidFill>
                    <a:schemeClr val="tx1"/>
                  </a:solidFill>
                </a:rPr>
              </a:br>
              <a:r>
                <a:rPr lang="en-US" sz="2400" dirty="0" smtClean="0">
                  <a:solidFill>
                    <a:schemeClr val="tx1"/>
                  </a:solidFill>
                </a:rPr>
                <a:t>scenario </a:t>
              </a:r>
              <a:br>
                <a:rPr lang="en-US" sz="2400" dirty="0" smtClean="0">
                  <a:solidFill>
                    <a:schemeClr val="tx1"/>
                  </a:solidFill>
                </a:rPr>
              </a:br>
              <a:r>
                <a:rPr lang="en-US" sz="2400" dirty="0" smtClean="0">
                  <a:solidFill>
                    <a:schemeClr val="tx1"/>
                  </a:solidFill>
                </a:rPr>
                <a:t>model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3657600" y="2971800"/>
              <a:ext cx="152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  <a:r>
                <a:rPr lang="en-US" sz="1400" dirty="0" smtClean="0">
                  <a:solidFill>
                    <a:schemeClr val="tx1"/>
                  </a:solidFill>
                </a:rPr>
                <a:t>ommunication semantics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 rot="16200000">
              <a:off x="2590801" y="2362201"/>
              <a:ext cx="15240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</a:t>
              </a:r>
              <a:r>
                <a:rPr lang="en-US" sz="1400" dirty="0" smtClean="0">
                  <a:solidFill>
                    <a:schemeClr val="tx1"/>
                  </a:solidFill>
                </a:rPr>
                <a:t>evice specification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3200400" y="3810000"/>
              <a:ext cx="2286000" cy="125043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Compliant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r>
                <a:rPr lang="en-US" sz="2400" dirty="0" smtClean="0">
                  <a:solidFill>
                    <a:schemeClr val="tx1"/>
                  </a:solidFill>
                </a:rPr>
                <a:t>eployment </a:t>
              </a:r>
              <a:r>
                <a:rPr lang="en-US" sz="2400" dirty="0">
                  <a:solidFill>
                    <a:schemeClr val="tx1"/>
                  </a:solidFill>
                </a:rPr>
                <a:t>p</a:t>
              </a:r>
              <a:r>
                <a:rPr lang="en-US" sz="2400" dirty="0" smtClean="0">
                  <a:solidFill>
                    <a:schemeClr val="tx1"/>
                  </a:solidFill>
                </a:rPr>
                <a:t>latform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990600" y="1828800"/>
              <a:ext cx="1752600" cy="1371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Compliant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devices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6" name="Right Arrow 295"/>
            <p:cNvSpPr/>
            <p:nvPr/>
          </p:nvSpPr>
          <p:spPr>
            <a:xfrm>
              <a:off x="2743200" y="228600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Up Arrow 296"/>
            <p:cNvSpPr/>
            <p:nvPr/>
          </p:nvSpPr>
          <p:spPr>
            <a:xfrm>
              <a:off x="4191000" y="3429000"/>
              <a:ext cx="3810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6019800" y="1828800"/>
              <a:ext cx="1752600" cy="1371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Model is verified to </a:t>
              </a:r>
              <a:br>
                <a:rPr lang="en-US" sz="2400" dirty="0" smtClean="0">
                  <a:solidFill>
                    <a:schemeClr val="tx1"/>
                  </a:solidFill>
                </a:rPr>
              </a:br>
              <a:r>
                <a:rPr lang="en-US" sz="2400" dirty="0" smtClean="0">
                  <a:solidFill>
                    <a:schemeClr val="tx1"/>
                  </a:solidFill>
                </a:rPr>
                <a:t>be safe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9" name="Left Arrow 298"/>
            <p:cNvSpPr/>
            <p:nvPr/>
          </p:nvSpPr>
          <p:spPr>
            <a:xfrm>
              <a:off x="5486400" y="2286000"/>
              <a:ext cx="533400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3200400" y="685800"/>
              <a:ext cx="22860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VMD is safe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1" name="Up Arrow 300"/>
            <p:cNvSpPr/>
            <p:nvPr/>
          </p:nvSpPr>
          <p:spPr>
            <a:xfrm>
              <a:off x="4191000" y="1143000"/>
              <a:ext cx="3810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2" name="TextBox 301"/>
          <p:cNvSpPr txBox="1"/>
          <p:nvPr/>
        </p:nvSpPr>
        <p:spPr>
          <a:xfrm>
            <a:off x="21270012" y="43053000"/>
            <a:ext cx="151535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Assuring the Safety of On-Demand Medical Cyber-Physical Systems. Andrew L. King, Lu </a:t>
            </a:r>
            <a:r>
              <a:rPr lang="en-US" sz="1800" dirty="0" err="1" smtClean="0"/>
              <a:t>Feng</a:t>
            </a:r>
            <a:r>
              <a:rPr lang="en-US" sz="1800" dirty="0" smtClean="0"/>
              <a:t>, Oleg Sokolsky, </a:t>
            </a:r>
            <a:r>
              <a:rPr lang="en-US" sz="1800" dirty="0" err="1" smtClean="0"/>
              <a:t>Insup</a:t>
            </a:r>
            <a:r>
              <a:rPr lang="en-US" sz="1800" dirty="0" smtClean="0"/>
              <a:t> Lee. In 1st International Conference on Cyber-Physical Systems, Networks, and Applications (CPSNA 2013), Taipei, Taiwan, August 2013.</a:t>
            </a:r>
            <a:endParaRPr lang="en-US" sz="1800" dirty="0"/>
          </a:p>
        </p:txBody>
      </p:sp>
      <p:sp>
        <p:nvSpPr>
          <p:cNvPr id="303" name="TextBox 302"/>
          <p:cNvSpPr txBox="1"/>
          <p:nvPr/>
        </p:nvSpPr>
        <p:spPr>
          <a:xfrm>
            <a:off x="16078200" y="13740825"/>
            <a:ext cx="10449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Modal Specification Approach for On-Demand Medical Systems. Andrew L. King, Lu </a:t>
            </a:r>
            <a:r>
              <a:rPr lang="en-US" sz="1600" dirty="0" err="1" smtClean="0"/>
              <a:t>Feng</a:t>
            </a:r>
            <a:r>
              <a:rPr lang="en-US" sz="1600" dirty="0" smtClean="0"/>
              <a:t>, Oleg Sokolsky, </a:t>
            </a:r>
            <a:r>
              <a:rPr lang="en-US" sz="1600" dirty="0" err="1" smtClean="0"/>
              <a:t>Insup</a:t>
            </a:r>
            <a:r>
              <a:rPr lang="en-US" sz="1600" dirty="0" smtClean="0"/>
              <a:t> Lee. In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International Symposium on Foundations of Health Information Engineering and Systems (FHIES 2013), Macau, August 2013</a:t>
            </a:r>
            <a:endParaRPr lang="en-US" sz="1600" dirty="0"/>
          </a:p>
        </p:txBody>
      </p:sp>
      <p:sp>
        <p:nvSpPr>
          <p:cNvPr id="304" name="TextBox 303"/>
          <p:cNvSpPr txBox="1"/>
          <p:nvPr/>
        </p:nvSpPr>
        <p:spPr>
          <a:xfrm>
            <a:off x="21412200" y="33985200"/>
            <a:ext cx="126492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Compositional Verification of a Medical Device System. </a:t>
            </a:r>
            <a:r>
              <a:rPr lang="en-US" sz="1800" dirty="0" err="1" smtClean="0"/>
              <a:t>Anitha</a:t>
            </a:r>
            <a:r>
              <a:rPr lang="en-US" sz="1800" dirty="0" smtClean="0"/>
              <a:t> </a:t>
            </a:r>
            <a:r>
              <a:rPr lang="en-US" sz="1800" dirty="0" err="1" smtClean="0"/>
              <a:t>Murugesan</a:t>
            </a:r>
            <a:r>
              <a:rPr lang="en-US" sz="1800" dirty="0" smtClean="0"/>
              <a:t>, Michael Whalen, </a:t>
            </a:r>
            <a:r>
              <a:rPr lang="en-US" sz="1800" dirty="0" err="1" smtClean="0"/>
              <a:t>Sanjai</a:t>
            </a:r>
            <a:r>
              <a:rPr lang="en-US" sz="1800" dirty="0" smtClean="0"/>
              <a:t> </a:t>
            </a:r>
            <a:r>
              <a:rPr lang="en-US" sz="1800" dirty="0" err="1" smtClean="0"/>
              <a:t>Rayadurgam</a:t>
            </a:r>
            <a:r>
              <a:rPr lang="en-US" sz="1800" dirty="0" smtClean="0"/>
              <a:t> and Mats </a:t>
            </a:r>
            <a:r>
              <a:rPr lang="en-US" sz="1800" dirty="0" err="1" smtClean="0"/>
              <a:t>Heimdahl</a:t>
            </a:r>
            <a:r>
              <a:rPr lang="en-US" sz="1800" dirty="0" smtClean="0"/>
              <a:t>. To appear in ACM </a:t>
            </a:r>
            <a:r>
              <a:rPr lang="en-US" sz="1800" dirty="0" err="1" smtClean="0"/>
              <a:t>SIGAda</a:t>
            </a:r>
            <a:r>
              <a:rPr lang="en-US" sz="1800" dirty="0" smtClean="0"/>
              <a:t> International Conference on High Integrity Language Technology, Pittsburg, PA, November 2013.</a:t>
            </a:r>
            <a:endParaRPr lang="en-US" sz="1800" dirty="0"/>
          </a:p>
        </p:txBody>
      </p:sp>
      <p:sp>
        <p:nvSpPr>
          <p:cNvPr id="305" name="TextBox 304"/>
          <p:cNvSpPr txBox="1"/>
          <p:nvPr/>
        </p:nvSpPr>
        <p:spPr>
          <a:xfrm>
            <a:off x="1412507" y="23317200"/>
            <a:ext cx="670279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Classification of Vasospasm after </a:t>
            </a:r>
            <a:r>
              <a:rPr lang="en-US" sz="1600" dirty="0" err="1" smtClean="0"/>
              <a:t>Aneurysmal</a:t>
            </a:r>
            <a:r>
              <a:rPr lang="en-US" sz="1600" dirty="0" smtClean="0"/>
              <a:t> Subarachnoid Hemorrhage Using Data-Driven Machine Learning Techniques.  Alex </a:t>
            </a:r>
            <a:r>
              <a:rPr lang="en-US" sz="1600" dirty="0" err="1" smtClean="0"/>
              <a:t>Roederer</a:t>
            </a:r>
            <a:r>
              <a:rPr lang="en-US" sz="1600" dirty="0" smtClean="0"/>
              <a:t>, John H. Holmes, </a:t>
            </a:r>
            <a:r>
              <a:rPr lang="en-US" sz="1600" dirty="0" err="1" smtClean="0"/>
              <a:t>Insup</a:t>
            </a:r>
            <a:r>
              <a:rPr lang="en-US" sz="1600" dirty="0" smtClean="0"/>
              <a:t> Lee, </a:t>
            </a:r>
            <a:r>
              <a:rPr lang="en-US" sz="1600" dirty="0" err="1" smtClean="0"/>
              <a:t>Soojin</a:t>
            </a:r>
            <a:r>
              <a:rPr lang="en-US" sz="1600" dirty="0" smtClean="0"/>
              <a:t> Park,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Annual </a:t>
            </a:r>
            <a:r>
              <a:rPr lang="en-US" sz="1600" dirty="0" err="1" smtClean="0"/>
              <a:t>Neurocritical</a:t>
            </a:r>
            <a:r>
              <a:rPr lang="en-US" sz="1600" dirty="0" smtClean="0"/>
              <a:t> Care Society Meeting, Oct 2013</a:t>
            </a:r>
            <a:endParaRPr lang="en-US" sz="1600" dirty="0"/>
          </a:p>
        </p:txBody>
      </p:sp>
      <p:sp>
        <p:nvSpPr>
          <p:cNvPr id="306" name="TextBox 305"/>
          <p:cNvSpPr txBox="1"/>
          <p:nvPr/>
        </p:nvSpPr>
        <p:spPr>
          <a:xfrm>
            <a:off x="28718418" y="19322463"/>
            <a:ext cx="158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Benefits</a:t>
            </a:r>
            <a:endParaRPr lang="en-US" sz="3200" b="1" dirty="0"/>
          </a:p>
        </p:txBody>
      </p:sp>
      <p:sp>
        <p:nvSpPr>
          <p:cNvPr id="307" name="TextBox 306"/>
          <p:cNvSpPr txBox="1"/>
          <p:nvPr/>
        </p:nvSpPr>
        <p:spPr>
          <a:xfrm>
            <a:off x="35051295" y="19986129"/>
            <a:ext cx="3865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/>
              <a:t>Challenging Problems</a:t>
            </a:r>
            <a:endParaRPr lang="en-US" sz="3200" b="1" dirty="0"/>
          </a:p>
        </p:txBody>
      </p:sp>
      <p:sp>
        <p:nvSpPr>
          <p:cNvPr id="308" name="TextBox 307"/>
          <p:cNvSpPr txBox="1"/>
          <p:nvPr/>
        </p:nvSpPr>
        <p:spPr>
          <a:xfrm>
            <a:off x="44785357" y="15972606"/>
            <a:ext cx="15586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Projects</a:t>
            </a:r>
            <a:endParaRPr lang="en-US" sz="3200" b="1" dirty="0"/>
          </a:p>
        </p:txBody>
      </p:sp>
      <p:sp>
        <p:nvSpPr>
          <p:cNvPr id="309" name="Content Placeholder 2"/>
          <p:cNvSpPr txBox="1">
            <a:spLocks/>
          </p:cNvSpPr>
          <p:nvPr/>
        </p:nvSpPr>
        <p:spPr>
          <a:xfrm>
            <a:off x="26268687" y="19907238"/>
            <a:ext cx="7600924" cy="401956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344488" indent="-3444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Reduce cognitive burden</a:t>
            </a:r>
            <a:endParaRPr lang="en-US" sz="2800" dirty="0"/>
          </a:p>
          <a:p>
            <a:pPr marL="793750" lvl="2" indent="-32543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noProof="0" dirty="0" smtClean="0"/>
              <a:t>Example: Type 1 diabetics have to manage glucose level by insulin self-treatment, which is a life-long control challenge</a:t>
            </a:r>
            <a:endParaRPr lang="en-US" sz="2800" noProof="0" dirty="0" smtClean="0"/>
          </a:p>
          <a:p>
            <a:pPr marL="344488" indent="-3444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noProof="0" dirty="0" smtClean="0"/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mprove patient safety</a:t>
            </a:r>
          </a:p>
          <a:p>
            <a:pPr marL="793750" lvl="2" indent="-32543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dirty="0" smtClean="0"/>
              <a:t>Caregivers </a:t>
            </a:r>
            <a:r>
              <a:rPr lang="en-US" sz="2000" dirty="0"/>
              <a:t>can focus on making critical </a:t>
            </a:r>
            <a:r>
              <a:rPr lang="en-US" sz="2000" dirty="0" smtClean="0"/>
              <a:t>decisions</a:t>
            </a:r>
          </a:p>
          <a:p>
            <a:pPr marL="793750" lvl="2" indent="-32543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dirty="0" smtClean="0"/>
              <a:t>Some safe </a:t>
            </a:r>
            <a:r>
              <a:rPr lang="en-US" sz="2000" dirty="0"/>
              <a:t>actions can be taken </a:t>
            </a:r>
            <a:r>
              <a:rPr lang="en-US" sz="2000" dirty="0" smtClean="0"/>
              <a:t>automatically, e.g., stop </a:t>
            </a:r>
            <a:br>
              <a:rPr lang="en-US" sz="2000" dirty="0" smtClean="0"/>
            </a:br>
            <a:r>
              <a:rPr lang="en-US" sz="2000" dirty="0" smtClean="0"/>
              <a:t>infusion to prevent overdosing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1" indent="-34448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Improve clinical outcomes</a:t>
            </a:r>
          </a:p>
          <a:p>
            <a:pPr marL="690563" marR="0" lvl="2" indent="-346075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—"/>
              <a:tabLst/>
              <a:defRPr/>
            </a:pPr>
            <a:r>
              <a:rPr lang="en-US" sz="2000" noProof="0" dirty="0" smtClean="0"/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igher quality of physiological control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33311477" y="20570905"/>
            <a:ext cx="754512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Manage inter-patient variability</a:t>
            </a:r>
            <a:endParaRPr lang="en-US" sz="2800" dirty="0"/>
          </a:p>
          <a:p>
            <a:pPr marL="793750" lvl="2" indent="-32543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dirty="0" smtClean="0"/>
              <a:t>Every patient is different</a:t>
            </a:r>
          </a:p>
          <a:p>
            <a:pPr marL="793750" lvl="2" indent="-32543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dirty="0"/>
              <a:t>C</a:t>
            </a:r>
            <a:r>
              <a:rPr lang="en-US" sz="2000" dirty="0" smtClean="0"/>
              <a:t>ontrol algorithms need to be personalized</a:t>
            </a:r>
            <a:endParaRPr lang="en-US" sz="2800" dirty="0" smtClean="0"/>
          </a:p>
          <a:p>
            <a:pPr marL="344488" lvl="1" indent="-344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Hazard analysis</a:t>
            </a:r>
            <a:endParaRPr lang="en-US" sz="2800" dirty="0"/>
          </a:p>
          <a:p>
            <a:pPr marL="690563" lvl="2" indent="-34448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dirty="0" smtClean="0"/>
              <a:t>The failure scenarios need to be systematically identified</a:t>
            </a:r>
            <a:endParaRPr lang="en-US" sz="2000" dirty="0"/>
          </a:p>
          <a:p>
            <a:pPr marL="344488" indent="-3444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Verify safety properties</a:t>
            </a:r>
          </a:p>
          <a:p>
            <a:pPr marL="793750" lvl="2" indent="-32543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dirty="0" smtClean="0"/>
              <a:t>New verification and reduction techniques are needed to handle the complexity and uncertainty of physiological models</a:t>
            </a:r>
            <a:endParaRPr lang="en-US" sz="2000" dirty="0"/>
          </a:p>
          <a:p>
            <a:pPr marL="793750" lvl="2" indent="-325438">
              <a:spcBef>
                <a:spcPct val="20000"/>
              </a:spcBef>
              <a:buFont typeface="Calibri" pitchFamily="34" charset="0"/>
              <a:buChar char="—"/>
              <a:defRPr/>
            </a:pPr>
            <a:r>
              <a:rPr lang="en-US" sz="2000" dirty="0" smtClean="0"/>
              <a:t>Models cannot take into account all real-life factors: how to validate the method using real data?</a:t>
            </a:r>
            <a:endParaRPr lang="en-US" sz="2800" dirty="0"/>
          </a:p>
        </p:txBody>
      </p:sp>
      <p:sp>
        <p:nvSpPr>
          <p:cNvPr id="311" name="Content Placeholder 2"/>
          <p:cNvSpPr txBox="1">
            <a:spLocks/>
          </p:cNvSpPr>
          <p:nvPr/>
        </p:nvSpPr>
        <p:spPr>
          <a:xfrm>
            <a:off x="40568786" y="16557382"/>
            <a:ext cx="9421303" cy="783798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457200" marR="0" lvl="0" indent="-457200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800" dirty="0" smtClean="0"/>
              <a:t>Blood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glucose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control: evaluation and enhancement of an intra-operative insulin infusion protocol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lvl="1" indent="-482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Inpatient glycemic control: caregivers titrate the insulin infusion rate according to paper-based protocols</a:t>
            </a:r>
          </a:p>
          <a:p>
            <a:pPr marL="1143000" lvl="1" indent="-482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Evaluated a currently used protocol by running in-</a:t>
            </a:r>
            <a:r>
              <a:rPr lang="en-US" sz="2000" dirty="0" err="1" smtClean="0"/>
              <a:t>silico</a:t>
            </a:r>
            <a:r>
              <a:rPr lang="en-US" sz="2000" dirty="0" smtClean="0"/>
              <a:t> experiments using an FDA-approved Type 1 diabetic simulation model</a:t>
            </a:r>
          </a:p>
          <a:p>
            <a:pPr marL="1143000" lvl="1" indent="-482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Developed a new proportional-derivative algorithm to calculate the insulin rate and a numerical approach to optimize the control parameters</a:t>
            </a:r>
          </a:p>
          <a:p>
            <a:pPr marL="1143000" lvl="1" indent="-482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In-</a:t>
            </a:r>
            <a:r>
              <a:rPr lang="en-US" sz="2000" dirty="0" err="1" smtClean="0"/>
              <a:t>silico</a:t>
            </a:r>
            <a:r>
              <a:rPr lang="en-US" sz="2000" dirty="0" smtClean="0"/>
              <a:t> trials show that the new PD algorithm preserves the strengths of the current protocol and overcomes its weaknesses: the new algorithm minimizes hypoglycemia risk (BG &lt; 70 mg/</a:t>
            </a:r>
            <a:r>
              <a:rPr lang="en-US" sz="2000" dirty="0" err="1" smtClean="0"/>
              <a:t>dL</a:t>
            </a:r>
            <a:r>
              <a:rPr lang="en-US" sz="2000" dirty="0" smtClean="0"/>
              <a:t>), minimizes the glucose variability and maximizes the BG values that are in the target range (70 – 130 mg/</a:t>
            </a:r>
            <a:r>
              <a:rPr lang="en-US" sz="2000" dirty="0" err="1" smtClean="0"/>
              <a:t>dL</a:t>
            </a:r>
            <a:r>
              <a:rPr lang="en-US" sz="2000" dirty="0" smtClean="0"/>
              <a:t>)</a:t>
            </a:r>
          </a:p>
          <a:p>
            <a:pPr marL="1143000" lvl="1" indent="-482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The anesthesiologist who designed the current protocol believes the results </a:t>
            </a:r>
            <a:r>
              <a:rPr lang="en-US" sz="2000" dirty="0"/>
              <a:t>warrant </a:t>
            </a:r>
            <a:r>
              <a:rPr lang="en-US" sz="2000" dirty="0" smtClean="0"/>
              <a:t>prospective </a:t>
            </a:r>
            <a:r>
              <a:rPr lang="en-US" sz="2000" dirty="0"/>
              <a:t>investigation in-vivo</a:t>
            </a:r>
          </a:p>
          <a:p>
            <a:pPr marL="1143000" lvl="1" indent="-482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In collaboration with Dr. Benjamin Kohl </a:t>
            </a:r>
            <a:r>
              <a:rPr lang="en-US" sz="2000" dirty="0"/>
              <a:t>and Margaret Mullen-</a:t>
            </a:r>
            <a:r>
              <a:rPr lang="en-US" sz="2000" dirty="0" err="1" smtClean="0"/>
              <a:t>Fortino</a:t>
            </a:r>
            <a:r>
              <a:rPr lang="en-US" sz="2000" dirty="0" smtClean="0"/>
              <a:t> at the Hospital of the University of Pennsylvania; the paper is published at ICHI’2013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On-going Work</a:t>
            </a:r>
          </a:p>
          <a:p>
            <a:pPr marL="1143000" marR="0" lvl="1" indent="-482600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Prospective evaluation of the new PD insulin infusion protocol</a:t>
            </a:r>
          </a:p>
          <a:p>
            <a:pPr marL="1143000" marR="0" lvl="1" indent="-482600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A data-driven approach for personalized glucose control and safety lock</a:t>
            </a:r>
          </a:p>
          <a:p>
            <a:pPr marL="1143000" lvl="1" indent="-482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Safety analysis of a multi-mode artificial pancreas system (in collaboration with Dr. Stephen </a:t>
            </a:r>
            <a:r>
              <a:rPr lang="en-US" sz="2000" dirty="0" err="1" smtClean="0"/>
              <a:t>Patek</a:t>
            </a:r>
            <a:r>
              <a:rPr lang="en-US" sz="2000" dirty="0" smtClean="0"/>
              <a:t> and Dr</a:t>
            </a:r>
            <a:r>
              <a:rPr lang="en-US" sz="2000" dirty="0"/>
              <a:t>. Patrick Keith-</a:t>
            </a:r>
            <a:r>
              <a:rPr lang="en-US" sz="2000" dirty="0" smtClean="0"/>
              <a:t>Hynes at the University of Virginia)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792620" marR="0" lvl="2" indent="-1358524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792620" marR="0" lvl="2" indent="-1358524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37786" marR="0" lvl="0" indent="-2037786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2" name="Picture 311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3368854" y="15952742"/>
            <a:ext cx="6677838" cy="3868038"/>
          </a:xfrm>
          <a:prstGeom prst="rect">
            <a:avLst/>
          </a:prstGeom>
        </p:spPr>
      </p:pic>
      <p:sp>
        <p:nvSpPr>
          <p:cNvPr id="313" name="TextBox 312"/>
          <p:cNvSpPr txBox="1"/>
          <p:nvPr/>
        </p:nvSpPr>
        <p:spPr>
          <a:xfrm>
            <a:off x="28631075" y="15959624"/>
            <a:ext cx="1882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Definition</a:t>
            </a:r>
            <a:endParaRPr lang="en-US" sz="3200" b="1" dirty="0"/>
          </a:p>
        </p:txBody>
      </p:sp>
      <p:sp>
        <p:nvSpPr>
          <p:cNvPr id="314" name="Rectangle 2"/>
          <p:cNvSpPr txBox="1">
            <a:spLocks noChangeArrowheads="1"/>
          </p:cNvSpPr>
          <p:nvPr/>
        </p:nvSpPr>
        <p:spPr>
          <a:xfrm>
            <a:off x="26207239" y="16626102"/>
            <a:ext cx="6787785" cy="267418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6075" lvl="1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MCPS of networked sensors, controllers and actuators</a:t>
            </a:r>
          </a:p>
          <a:p>
            <a:pPr marL="622300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 patients’ states and configure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actuation devices, such as infusion pumps</a:t>
            </a:r>
          </a:p>
          <a:p>
            <a:pPr marL="622300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aseline="0" dirty="0" smtClean="0"/>
              <a:t>The automatic system operates in a pre-defined</a:t>
            </a:r>
            <a:r>
              <a:rPr lang="en-US" sz="2000" dirty="0" smtClean="0"/>
              <a:t> region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2300" marR="0" lvl="2" indent="-287338" algn="l" defTabSz="543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alibri" pitchFamily="34" charset="0"/>
              <a:buChar char="—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Caregivers will be notified and take over control when patients’ states become unstable</a:t>
            </a:r>
            <a:endParaRPr lang="en-US" sz="2000" dirty="0"/>
          </a:p>
        </p:txBody>
      </p:sp>
      <p:sp>
        <p:nvSpPr>
          <p:cNvPr id="315" name="TextBox 314"/>
          <p:cNvSpPr txBox="1"/>
          <p:nvPr/>
        </p:nvSpPr>
        <p:spPr>
          <a:xfrm>
            <a:off x="26060400" y="23535382"/>
            <a:ext cx="768250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Evaluation and Enhancement of an </a:t>
            </a:r>
            <a:r>
              <a:rPr lang="en-US" sz="1600" dirty="0" err="1" smtClean="0"/>
              <a:t>Intraoperative</a:t>
            </a:r>
            <a:r>
              <a:rPr lang="en-US" sz="1600" dirty="0" smtClean="0"/>
              <a:t> Insulin Infusion Protocol via In-</a:t>
            </a:r>
            <a:r>
              <a:rPr lang="en-US" sz="1600" dirty="0" err="1" smtClean="0"/>
              <a:t>Silico</a:t>
            </a:r>
            <a:r>
              <a:rPr lang="en-US" sz="1600" dirty="0" smtClean="0"/>
              <a:t> Simulation. Benjamin Kohl, </a:t>
            </a:r>
            <a:r>
              <a:rPr lang="en-US" sz="1600" dirty="0" err="1" smtClean="0"/>
              <a:t>Sanjian</a:t>
            </a:r>
            <a:r>
              <a:rPr lang="en-US" sz="1600" dirty="0" smtClean="0"/>
              <a:t> Chen, Margaret Mullen-</a:t>
            </a:r>
            <a:r>
              <a:rPr lang="en-US" sz="1600" dirty="0" err="1" smtClean="0"/>
              <a:t>Fortino</a:t>
            </a:r>
            <a:r>
              <a:rPr lang="en-US" sz="1600" dirty="0" smtClean="0"/>
              <a:t>, and </a:t>
            </a:r>
            <a:r>
              <a:rPr lang="en-US" sz="1600" dirty="0" err="1" smtClean="0"/>
              <a:t>Insup</a:t>
            </a:r>
            <a:r>
              <a:rPr lang="en-US" sz="1600" dirty="0" smtClean="0"/>
              <a:t> Lee. </a:t>
            </a:r>
            <a:br>
              <a:rPr lang="en-US" sz="1600" dirty="0" smtClean="0"/>
            </a:br>
            <a:r>
              <a:rPr lang="en-US" sz="1600" dirty="0" smtClean="0"/>
              <a:t>In IEEE International Conference on Healthcare Informatics (ICHI 2013), Philadelphia, PA, September 2013.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2073</Words>
  <Application>Microsoft Office PowerPoint</Application>
  <PresentationFormat>Custom</PresentationFormat>
  <Paragraphs>315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Krishna Kumar</dc:creator>
  <cp:lastModifiedBy>anaheed</cp:lastModifiedBy>
  <cp:revision>541</cp:revision>
  <dcterms:created xsi:type="dcterms:W3CDTF">2011-07-17T22:55:49Z</dcterms:created>
  <dcterms:modified xsi:type="dcterms:W3CDTF">2013-10-10T16:45:21Z</dcterms:modified>
</cp:coreProperties>
</file>