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1627" autoAdjust="0"/>
  </p:normalViewPr>
  <p:slideViewPr>
    <p:cSldViewPr snapToGrid="0" snapToObjects="1">
      <p:cViewPr>
        <p:scale>
          <a:sx n="100" d="100"/>
          <a:sy n="100" d="100"/>
        </p:scale>
        <p:origin x="-80" y="570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49567-1809-4742-AA32-10E13E99CA39}"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424901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49567-1809-4742-AA32-10E13E99CA39}"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208100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49567-1809-4742-AA32-10E13E99CA39}"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143877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49567-1809-4742-AA32-10E13E99CA39}"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220661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49567-1809-4742-AA32-10E13E99CA39}"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28874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49567-1809-4742-AA32-10E13E99CA39}"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310180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49567-1809-4742-AA32-10E13E99CA39}" type="datetimeFigureOut">
              <a:rPr lang="en-US" smtClean="0"/>
              <a:t>9/30/13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18654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49567-1809-4742-AA32-10E13E99CA39}" type="datetimeFigureOut">
              <a:rPr lang="en-US" smtClean="0"/>
              <a:t>9/30/13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358797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49567-1809-4742-AA32-10E13E99CA39}" type="datetimeFigureOut">
              <a:rPr lang="en-US" smtClean="0"/>
              <a:t>9/30/13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16223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49567-1809-4742-AA32-10E13E99CA39}"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286624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49567-1809-4742-AA32-10E13E99CA39}"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5C90-5095-8340-8A8C-2248D47F6C41}" type="slidenum">
              <a:rPr lang="en-US" smtClean="0"/>
              <a:t>‹#›</a:t>
            </a:fld>
            <a:endParaRPr lang="en-US"/>
          </a:p>
        </p:txBody>
      </p:sp>
    </p:spTree>
    <p:extLst>
      <p:ext uri="{BB962C8B-B14F-4D97-AF65-F5344CB8AC3E}">
        <p14:creationId xmlns:p14="http://schemas.microsoft.com/office/powerpoint/2010/main" val="42948834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2949567-1809-4742-AA32-10E13E99CA39}" type="datetimeFigureOut">
              <a:rPr lang="en-US" smtClean="0"/>
              <a:t>9/30/13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25EB5C90-5095-8340-8A8C-2248D47F6C41}" type="slidenum">
              <a:rPr lang="en-US" smtClean="0"/>
              <a:t>‹#›</a:t>
            </a:fld>
            <a:endParaRPr lang="en-US"/>
          </a:p>
        </p:txBody>
      </p:sp>
    </p:spTree>
    <p:extLst>
      <p:ext uri="{BB962C8B-B14F-4D97-AF65-F5344CB8AC3E}">
        <p14:creationId xmlns:p14="http://schemas.microsoft.com/office/powerpoint/2010/main" val="327119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emf"/><Relationship Id="rId21" Type="http://schemas.openxmlformats.org/officeDocument/2006/relationships/image" Target="../media/image16.emf"/><Relationship Id="rId22" Type="http://schemas.openxmlformats.org/officeDocument/2006/relationships/image" Target="../media/image17.emf"/><Relationship Id="rId23" Type="http://schemas.openxmlformats.org/officeDocument/2006/relationships/image" Target="../media/image18.emf"/><Relationship Id="rId24" Type="http://schemas.openxmlformats.org/officeDocument/2006/relationships/image" Target="../media/image19.emf"/><Relationship Id="rId25" Type="http://schemas.openxmlformats.org/officeDocument/2006/relationships/image" Target="../media/image20.emf"/><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30" Type="http://schemas.openxmlformats.org/officeDocument/2006/relationships/image" Target="../media/image25.png"/><Relationship Id="rId31" Type="http://schemas.openxmlformats.org/officeDocument/2006/relationships/image" Target="../media/image26.png"/><Relationship Id="rId32" Type="http://schemas.openxmlformats.org/officeDocument/2006/relationships/image" Target="../media/image27.png"/><Relationship Id="rId9"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33" Type="http://schemas.openxmlformats.org/officeDocument/2006/relationships/image" Target="../media/image28.png"/><Relationship Id="rId34" Type="http://schemas.openxmlformats.org/officeDocument/2006/relationships/image" Target="../media/image29.png"/><Relationship Id="rId35" Type="http://schemas.openxmlformats.org/officeDocument/2006/relationships/image" Target="../media/image30.png"/><Relationship Id="rId36" Type="http://schemas.openxmlformats.org/officeDocument/2006/relationships/image" Target="../media/image31.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oleObject" Target="../embeddings/oleObject2.bin"/><Relationship Id="rId17" Type="http://schemas.openxmlformats.org/officeDocument/2006/relationships/image" Target="../media/image2.emf"/><Relationship Id="rId18" Type="http://schemas.openxmlformats.org/officeDocument/2006/relationships/oleObject" Target="../embeddings/oleObject3.bin"/><Relationship Id="rId19" Type="http://schemas.openxmlformats.org/officeDocument/2006/relationships/image" Target="../media/image3.emf"/><Relationship Id="rId37" Type="http://schemas.openxmlformats.org/officeDocument/2006/relationships/image" Target="../media/image32.png"/><Relationship Id="rId38" Type="http://schemas.openxmlformats.org/officeDocument/2006/relationships/image" Target="../media/image33.png"/><Relationship Id="rId39" Type="http://schemas.openxmlformats.org/officeDocument/2006/relationships/image" Target="../media/image34.png"/><Relationship Id="rId40"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8"/>
          <p:cNvSpPr>
            <a:spLocks noChangeArrowheads="1"/>
          </p:cNvSpPr>
          <p:nvPr/>
        </p:nvSpPr>
        <p:spPr bwMode="auto">
          <a:xfrm>
            <a:off x="598885" y="716757"/>
            <a:ext cx="42768478" cy="31606302"/>
          </a:xfrm>
          <a:prstGeom prst="rect">
            <a:avLst/>
          </a:prstGeom>
          <a:solidFill>
            <a:srgbClr val="800000"/>
          </a:solidFill>
          <a:ln w="9525">
            <a:solidFill>
              <a:schemeClr val="tx1"/>
            </a:solidFill>
            <a:miter lim="800000"/>
            <a:headEnd/>
            <a:tailEnd/>
          </a:ln>
        </p:spPr>
        <p:txBody>
          <a:bodyPr wrap="none" lIns="68577" tIns="34288" rIns="68577" bIns="34288" anchor="ctr"/>
          <a:lstStyle/>
          <a:p>
            <a:endParaRPr lang="en-US" dirty="0"/>
          </a:p>
        </p:txBody>
      </p:sp>
      <p:sp>
        <p:nvSpPr>
          <p:cNvPr id="5" name="Text Box 14"/>
          <p:cNvSpPr txBox="1">
            <a:spLocks noChangeArrowheads="1"/>
          </p:cNvSpPr>
          <p:nvPr/>
        </p:nvSpPr>
        <p:spPr bwMode="auto">
          <a:xfrm>
            <a:off x="1121570" y="2536825"/>
            <a:ext cx="41189969" cy="193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05732" tIns="205732" rIns="205732" bIns="205732">
            <a:spAutoFit/>
          </a:bodyPr>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spcBef>
                <a:spcPct val="50000"/>
              </a:spcBef>
            </a:pPr>
            <a:r>
              <a:rPr lang="tr-TR" sz="4500" b="1" dirty="0" smtClean="0">
                <a:solidFill>
                  <a:schemeClr val="bg1"/>
                </a:solidFill>
              </a:rPr>
              <a:t>Ü</a:t>
            </a:r>
            <a:r>
              <a:rPr lang="en-US" sz="4500" b="1" dirty="0" err="1" smtClean="0">
                <a:solidFill>
                  <a:schemeClr val="bg1"/>
                </a:solidFill>
              </a:rPr>
              <a:t>mit</a:t>
            </a:r>
            <a:r>
              <a:rPr lang="en-US" sz="4500" b="1" dirty="0" smtClean="0">
                <a:solidFill>
                  <a:schemeClr val="bg1"/>
                </a:solidFill>
              </a:rPr>
              <a:t> </a:t>
            </a:r>
            <a:r>
              <a:rPr lang="tr-TR" sz="4500" b="1" dirty="0" smtClean="0">
                <a:solidFill>
                  <a:schemeClr val="bg1"/>
                </a:solidFill>
              </a:rPr>
              <a:t>Ö</a:t>
            </a:r>
            <a:r>
              <a:rPr lang="en-US" sz="4500" b="1" dirty="0" err="1" smtClean="0">
                <a:solidFill>
                  <a:schemeClr val="bg1"/>
                </a:solidFill>
              </a:rPr>
              <a:t>zg</a:t>
            </a:r>
            <a:r>
              <a:rPr lang="tr-TR" sz="4500" b="1" dirty="0" smtClean="0">
                <a:solidFill>
                  <a:schemeClr val="bg1"/>
                </a:solidFill>
              </a:rPr>
              <a:t>ü</a:t>
            </a:r>
            <a:r>
              <a:rPr lang="en-US" sz="4500" b="1" dirty="0" err="1" smtClean="0">
                <a:solidFill>
                  <a:schemeClr val="bg1"/>
                </a:solidFill>
              </a:rPr>
              <a:t>ner</a:t>
            </a:r>
            <a:r>
              <a:rPr lang="en-US" sz="4500" b="1" dirty="0" smtClean="0">
                <a:solidFill>
                  <a:schemeClr val="bg1"/>
                </a:solidFill>
              </a:rPr>
              <a:t>,</a:t>
            </a:r>
            <a:r>
              <a:rPr lang="en-US" sz="4500" b="1" dirty="0">
                <a:solidFill>
                  <a:schemeClr val="bg1"/>
                </a:solidFill>
              </a:rPr>
              <a:t> </a:t>
            </a:r>
            <a:r>
              <a:rPr lang="en-US" sz="4500" b="1" dirty="0" smtClean="0">
                <a:solidFill>
                  <a:schemeClr val="bg1"/>
                </a:solidFill>
              </a:rPr>
              <a:t>Ashok </a:t>
            </a:r>
            <a:r>
              <a:rPr lang="en-US" sz="4500" b="1" dirty="0">
                <a:solidFill>
                  <a:schemeClr val="bg1"/>
                </a:solidFill>
              </a:rPr>
              <a:t>Krishnamurthy, </a:t>
            </a:r>
            <a:r>
              <a:rPr lang="en-US" sz="4500" b="1" dirty="0" err="1">
                <a:solidFill>
                  <a:schemeClr val="bg1"/>
                </a:solidFill>
              </a:rPr>
              <a:t>Füsun</a:t>
            </a:r>
            <a:r>
              <a:rPr lang="en-US" sz="4500" b="1" dirty="0">
                <a:solidFill>
                  <a:schemeClr val="bg1"/>
                </a:solidFill>
              </a:rPr>
              <a:t> Özgüner, Keith Redmill, Paul A. G. </a:t>
            </a:r>
            <a:r>
              <a:rPr lang="en-US" sz="4500" b="1" dirty="0" err="1">
                <a:solidFill>
                  <a:schemeClr val="bg1"/>
                </a:solidFill>
              </a:rPr>
              <a:t>Sivilotti</a:t>
            </a:r>
            <a:r>
              <a:rPr lang="en-US" sz="4500" b="1" dirty="0">
                <a:solidFill>
                  <a:schemeClr val="bg1"/>
                </a:solidFill>
              </a:rPr>
              <a:t> and Bruce W. </a:t>
            </a:r>
            <a:r>
              <a:rPr lang="en-US" sz="4500" b="1" dirty="0" err="1">
                <a:solidFill>
                  <a:schemeClr val="bg1"/>
                </a:solidFill>
              </a:rPr>
              <a:t>Weide</a:t>
            </a:r>
            <a:r>
              <a:rPr lang="en-US" sz="4500" b="1" dirty="0">
                <a:solidFill>
                  <a:schemeClr val="bg1"/>
                </a:solidFill>
              </a:rPr>
              <a:t> </a:t>
            </a:r>
            <a:endParaRPr lang="en-US" sz="4500" b="1" dirty="0" smtClean="0">
              <a:solidFill>
                <a:schemeClr val="bg1"/>
              </a:solidFill>
            </a:endParaRPr>
          </a:p>
          <a:p>
            <a:pPr algn="ctr" eaLnBrk="1" hangingPunct="1">
              <a:spcBef>
                <a:spcPct val="50000"/>
              </a:spcBef>
            </a:pPr>
            <a:r>
              <a:rPr lang="en-US" sz="3600" dirty="0" smtClean="0">
                <a:solidFill>
                  <a:schemeClr val="bg1"/>
                </a:solidFill>
              </a:rPr>
              <a:t>Departments </a:t>
            </a:r>
            <a:r>
              <a:rPr lang="en-US" sz="3600" dirty="0">
                <a:solidFill>
                  <a:schemeClr val="bg1"/>
                </a:solidFill>
              </a:rPr>
              <a:t>of Electrical and Computer Engineering</a:t>
            </a:r>
            <a:r>
              <a:rPr lang="en-US" sz="3600" dirty="0" smtClean="0">
                <a:solidFill>
                  <a:schemeClr val="bg1"/>
                </a:solidFill>
              </a:rPr>
              <a:t>, Computer Science and Engineering, </a:t>
            </a:r>
            <a:r>
              <a:rPr lang="en-US" sz="3600" dirty="0">
                <a:solidFill>
                  <a:schemeClr val="bg1"/>
                </a:solidFill>
              </a:rPr>
              <a:t>The Ohio State University, Columbus, Ohio, 43210 USA</a:t>
            </a:r>
          </a:p>
        </p:txBody>
      </p:sp>
      <p:sp>
        <p:nvSpPr>
          <p:cNvPr id="6" name="Rectangle 180"/>
          <p:cNvSpPr>
            <a:spLocks noChangeArrowheads="1"/>
          </p:cNvSpPr>
          <p:nvPr/>
        </p:nvSpPr>
        <p:spPr bwMode="auto">
          <a:xfrm>
            <a:off x="6301094" y="1012030"/>
            <a:ext cx="31333483" cy="9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8" rIns="68577" bIns="34288">
            <a:spAutoFit/>
          </a:bodyPr>
          <a:lstStyle/>
          <a:p>
            <a:pPr algn="ctr"/>
            <a:r>
              <a:rPr lang="en-US" sz="6000" b="1" dirty="0" smtClean="0">
                <a:solidFill>
                  <a:srgbClr val="FFFFFF"/>
                </a:solidFill>
              </a:rPr>
              <a:t>Autonomous </a:t>
            </a:r>
            <a:r>
              <a:rPr lang="en-US" sz="6000" b="1" dirty="0">
                <a:solidFill>
                  <a:srgbClr val="FFFFFF"/>
                </a:solidFill>
              </a:rPr>
              <a:t>Driving in Mixed-Traffic Urban Environments</a:t>
            </a:r>
          </a:p>
        </p:txBody>
      </p:sp>
      <p:pic>
        <p:nvPicPr>
          <p:cNvPr id="8" name="Picture 7" descr="OSU_reverse_99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6" y="1149201"/>
            <a:ext cx="3420803" cy="3420803"/>
          </a:xfrm>
          <a:prstGeom prst="rect">
            <a:avLst/>
          </a:prstGeom>
        </p:spPr>
      </p:pic>
      <p:sp>
        <p:nvSpPr>
          <p:cNvPr id="9" name="Text Box 7"/>
          <p:cNvSpPr txBox="1">
            <a:spLocks noChangeArrowheads="1"/>
          </p:cNvSpPr>
          <p:nvPr/>
        </p:nvSpPr>
        <p:spPr bwMode="auto">
          <a:xfrm>
            <a:off x="989807" y="5468542"/>
            <a:ext cx="6757988" cy="10152458"/>
          </a:xfrm>
          <a:prstGeom prst="rect">
            <a:avLst/>
          </a:prstGeom>
          <a:solidFill>
            <a:schemeClr val="bg1"/>
          </a:solidFill>
          <a:ln w="12700">
            <a:solidFill>
              <a:schemeClr val="hlink"/>
            </a:solidFill>
            <a:miter lim="800000"/>
            <a:headEnd/>
            <a:tailEnd/>
          </a:ln>
        </p:spPr>
        <p:txBody>
          <a:bodyPr lIns="685773" tIns="342887" rIns="685773" bIns="685773"/>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0063" algn="l"/>
              </a:tabLst>
              <a:defRPr sz="3200">
                <a:solidFill>
                  <a:schemeClr val="tx1"/>
                </a:solidFill>
                <a:latin typeface="Helvetica" charset="0"/>
                <a:ea typeface="ＭＳ Ｐゴシック" charset="0"/>
              </a:defRPr>
            </a:lvl2pPr>
            <a:lvl3pPr marL="1143000" indent="-228600" eaLnBrk="0" hangingPunct="0">
              <a:tabLst>
                <a:tab pos="500063" algn="l"/>
              </a:tabLst>
              <a:defRPr sz="3200">
                <a:solidFill>
                  <a:schemeClr val="tx1"/>
                </a:solidFill>
                <a:latin typeface="Helvetica" charset="0"/>
                <a:ea typeface="ＭＳ Ｐゴシック" charset="0"/>
              </a:defRPr>
            </a:lvl3pPr>
            <a:lvl4pPr marL="1600200" indent="-228600" eaLnBrk="0" hangingPunct="0">
              <a:tabLst>
                <a:tab pos="500063" algn="l"/>
              </a:tabLst>
              <a:defRPr sz="3200">
                <a:solidFill>
                  <a:schemeClr val="tx1"/>
                </a:solidFill>
                <a:latin typeface="Helvetica" charset="0"/>
                <a:ea typeface="ＭＳ Ｐゴシック" charset="0"/>
              </a:defRPr>
            </a:lvl4pPr>
            <a:lvl5pPr marL="2057400" indent="-228600" eaLnBrk="0" hangingPunct="0">
              <a:tabLst>
                <a:tab pos="500063"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ctr" eaLnBrk="1" hangingPunct="1">
              <a:spcBef>
                <a:spcPct val="50000"/>
              </a:spcBef>
            </a:pPr>
            <a:r>
              <a:rPr lang="en-US" sz="3300" b="1" dirty="0">
                <a:solidFill>
                  <a:srgbClr val="C00000"/>
                </a:solidFill>
              </a:rPr>
              <a:t>Introduction</a:t>
            </a:r>
          </a:p>
          <a:p>
            <a:pPr algn="just" eaLnBrk="1" hangingPunct="1">
              <a:spcBef>
                <a:spcPct val="10000"/>
              </a:spcBef>
            </a:pPr>
            <a:r>
              <a:rPr lang="en-US" sz="1800" dirty="0"/>
              <a:t>The Cyber-Physical System Research group at the Ohio State University develops tools and algorithms to address the interdisciplinary problem of fully autonomous driving in real-life urban traffic from multiple angles. </a:t>
            </a:r>
            <a:r>
              <a:rPr lang="en-US" sz="1800" dirty="0" smtClean="0"/>
              <a:t>The group has worked </a:t>
            </a:r>
            <a:r>
              <a:rPr lang="en-US" sz="1800" dirty="0"/>
              <a:t>to address a number of unique problems involving large-scale cyber-physical </a:t>
            </a:r>
            <a:r>
              <a:rPr lang="en-US" sz="1800" dirty="0" smtClean="0"/>
              <a:t>systems for </a:t>
            </a:r>
            <a:r>
              <a:rPr lang="en-US" sz="1800" dirty="0"/>
              <a:t>m</a:t>
            </a:r>
            <a:r>
              <a:rPr lang="en-US" sz="1800" dirty="0" smtClean="0"/>
              <a:t>ixed</a:t>
            </a:r>
            <a:r>
              <a:rPr lang="en-US" sz="1800" dirty="0"/>
              <a:t>-mode traffic, where human-driven cars, motorcycles, bicycles, pedestrians and other autonomous and semi-autonomous vehicles interact, </a:t>
            </a:r>
            <a:r>
              <a:rPr lang="en-US" sz="1800" dirty="0" smtClean="0"/>
              <a:t>poses.</a:t>
            </a:r>
            <a:endParaRPr lang="en-US" sz="1800" dirty="0"/>
          </a:p>
          <a:p>
            <a:pPr algn="just" eaLnBrk="1" hangingPunct="1">
              <a:spcBef>
                <a:spcPct val="10000"/>
              </a:spcBef>
            </a:pPr>
            <a:endParaRPr lang="en-US" sz="1800" dirty="0"/>
          </a:p>
          <a:p>
            <a:pPr algn="just" eaLnBrk="1" hangingPunct="1">
              <a:spcBef>
                <a:spcPct val="10000"/>
              </a:spcBef>
            </a:pPr>
            <a:r>
              <a:rPr lang="en-US" sz="1800" dirty="0"/>
              <a:t>In this poster</a:t>
            </a:r>
            <a:r>
              <a:rPr lang="en-US" sz="1800" dirty="0" smtClean="0"/>
              <a:t>, a range </a:t>
            </a:r>
            <a:r>
              <a:rPr lang="en-US" sz="1800" smtClean="0"/>
              <a:t>of recent studies </a:t>
            </a:r>
            <a:r>
              <a:rPr lang="en-US" sz="1800" dirty="0" smtClean="0"/>
              <a:t>conducted in the OSU CPS group, including verified safe controllers for autonomous vehicles, pedestrian motion analysis and simulation, collaborative traffic mapping, trust-aware sensor fusion, semi-virtualized and scaled-down testing and adaptive intersection access control will be sampled. </a:t>
            </a:r>
            <a:endParaRPr lang="en-US" sz="1800" dirty="0">
              <a:latin typeface="Times New Roman" charset="0"/>
            </a:endParaRPr>
          </a:p>
        </p:txBody>
      </p:sp>
      <p:sp>
        <p:nvSpPr>
          <p:cNvPr id="14" name="Text Box 11"/>
          <p:cNvSpPr txBox="1">
            <a:spLocks noChangeArrowheads="1"/>
          </p:cNvSpPr>
          <p:nvPr/>
        </p:nvSpPr>
        <p:spPr bwMode="auto">
          <a:xfrm>
            <a:off x="989807" y="16209939"/>
            <a:ext cx="6757988" cy="15582900"/>
          </a:xfrm>
          <a:prstGeom prst="rect">
            <a:avLst/>
          </a:prstGeom>
          <a:solidFill>
            <a:schemeClr val="bg1"/>
          </a:solidFill>
          <a:ln w="12700">
            <a:solidFill>
              <a:schemeClr val="hlink"/>
            </a:solidFill>
            <a:miter lim="800000"/>
            <a:headEnd/>
            <a:tailEnd/>
          </a:ln>
        </p:spPr>
        <p:txBody>
          <a:bodyPr lIns="685773" tIns="342887" rIns="685773" bIns="685773"/>
          <a:lstStyle>
            <a:lvl1pPr eaLnBrk="0" hangingPunct="0">
              <a:tabLst>
                <a:tab pos="508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8000" algn="l"/>
              </a:tabLst>
              <a:defRPr sz="3200">
                <a:solidFill>
                  <a:schemeClr val="tx1"/>
                </a:solidFill>
                <a:latin typeface="Helvetica" charset="0"/>
                <a:ea typeface="ＭＳ Ｐゴシック" charset="0"/>
              </a:defRPr>
            </a:lvl2pPr>
            <a:lvl3pPr marL="1143000" indent="-228600" eaLnBrk="0" hangingPunct="0">
              <a:tabLst>
                <a:tab pos="508000" algn="l"/>
              </a:tabLst>
              <a:defRPr sz="3200">
                <a:solidFill>
                  <a:schemeClr val="tx1"/>
                </a:solidFill>
                <a:latin typeface="Helvetica" charset="0"/>
                <a:ea typeface="ＭＳ Ｐゴシック" charset="0"/>
              </a:defRPr>
            </a:lvl3pPr>
            <a:lvl4pPr marL="1600200" indent="-228600" eaLnBrk="0" hangingPunct="0">
              <a:tabLst>
                <a:tab pos="508000" algn="l"/>
              </a:tabLst>
              <a:defRPr sz="3200">
                <a:solidFill>
                  <a:schemeClr val="tx1"/>
                </a:solidFill>
                <a:latin typeface="Helvetica" charset="0"/>
                <a:ea typeface="ＭＳ Ｐゴシック" charset="0"/>
              </a:defRPr>
            </a:lvl4pPr>
            <a:lvl5pPr marL="2057400" indent="-228600" eaLnBrk="0" hangingPunct="0">
              <a:tabLst>
                <a:tab pos="508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9pPr>
          </a:lstStyle>
          <a:p>
            <a:pPr algn="ctr" eaLnBrk="1" hangingPunct="1"/>
            <a:r>
              <a:rPr lang="en-US" sz="3300" b="1" dirty="0" smtClean="0">
                <a:solidFill>
                  <a:srgbClr val="C00000"/>
                </a:solidFill>
              </a:rPr>
              <a:t>Safe Controllers</a:t>
            </a:r>
            <a:r>
              <a:rPr lang="en-US" sz="1800" dirty="0">
                <a:solidFill>
                  <a:srgbClr val="FF8000"/>
                </a:solidFill>
                <a:latin typeface="Times New Roman" charset="0"/>
              </a:rPr>
              <a:t>	</a:t>
            </a:r>
          </a:p>
          <a:p>
            <a:pPr algn="just" eaLnBrk="1" hangingPunct="1">
              <a:spcBef>
                <a:spcPct val="50000"/>
              </a:spcBef>
            </a:pPr>
            <a:r>
              <a:rPr lang="en-US" sz="1800" dirty="0" smtClean="0">
                <a:latin typeface="Helvetica"/>
                <a:cs typeface="Helvetica"/>
              </a:rPr>
              <a:t>The </a:t>
            </a:r>
            <a:r>
              <a:rPr lang="en-US" sz="1800" dirty="0">
                <a:latin typeface="Helvetica"/>
                <a:cs typeface="Helvetica"/>
              </a:rPr>
              <a:t>group worked on on synthesis and verification of safe controllers for CPS using a game theoretic approach, with particular interest in Intelligent Transportation Systems (ITS) applications. </a:t>
            </a:r>
          </a:p>
          <a:p>
            <a:pPr algn="just" eaLnBrk="1" hangingPunct="1">
              <a:spcBef>
                <a:spcPct val="50000"/>
              </a:spcBef>
            </a:pPr>
            <a:r>
              <a:rPr lang="en-US" sz="1800" dirty="0" smtClean="0">
                <a:latin typeface="Helvetica"/>
                <a:cs typeface="Helvetica"/>
              </a:rPr>
              <a:t>The example system chosen to illustrate our approach was Adaptive Cruise Control (ACC):</a:t>
            </a:r>
          </a:p>
          <a:p>
            <a:pPr marL="285750" indent="-285750">
              <a:buFont typeface="Arial"/>
              <a:buChar char="•"/>
            </a:pPr>
            <a:r>
              <a:rPr lang="en-US" sz="1800" dirty="0"/>
              <a:t>an </a:t>
            </a:r>
            <a:r>
              <a:rPr lang="en-US" sz="1800" b="1" dirty="0"/>
              <a:t>advanced</a:t>
            </a:r>
            <a:r>
              <a:rPr lang="en-US" sz="1800" dirty="0"/>
              <a:t> version of the Cruise Control system; </a:t>
            </a:r>
            <a:endParaRPr lang="en-US" sz="1800" dirty="0"/>
          </a:p>
          <a:p>
            <a:pPr marL="285750" indent="-285750">
              <a:buFont typeface="Arial"/>
              <a:buChar char="•"/>
            </a:pPr>
            <a:r>
              <a:rPr lang="en-US" sz="1800" dirty="0" smtClean="0"/>
              <a:t>uses </a:t>
            </a:r>
            <a:r>
              <a:rPr lang="en-US" sz="1800" dirty="0"/>
              <a:t>a radar sensor to detect whether slower vehicles are in the vehicle’s path; </a:t>
            </a:r>
            <a:endParaRPr lang="en-US" sz="1800" dirty="0"/>
          </a:p>
          <a:p>
            <a:pPr marL="285750" indent="-285750">
              <a:buFont typeface="Arial"/>
              <a:buChar char="•"/>
            </a:pPr>
            <a:r>
              <a:rPr lang="en-US" sz="1800" dirty="0" smtClean="0"/>
              <a:t>and </a:t>
            </a:r>
            <a:r>
              <a:rPr lang="en-US" sz="1800" dirty="0"/>
              <a:t>automatically adjust its speed to the </a:t>
            </a:r>
            <a:r>
              <a:rPr lang="en-US" sz="1800" dirty="0" smtClean="0"/>
              <a:t>traffic. </a:t>
            </a:r>
          </a:p>
          <a:p>
            <a:endParaRPr lang="en-US" sz="1800" dirty="0" smtClean="0"/>
          </a:p>
          <a:p>
            <a:r>
              <a:rPr lang="en-US" sz="1800" dirty="0" smtClean="0"/>
              <a:t>But, ACC is developed mainly for driver’s comfort: </a:t>
            </a:r>
          </a:p>
          <a:p>
            <a:pPr marL="285750" indent="-285750">
              <a:buFont typeface="Arial"/>
              <a:buChar char="•"/>
            </a:pPr>
            <a:r>
              <a:rPr lang="en-US" sz="1800" dirty="0" smtClean="0"/>
              <a:t>so </a:t>
            </a:r>
            <a:r>
              <a:rPr lang="en-US" sz="1800" dirty="0"/>
              <a:t>it cannot address the situation such as sudden deceleration of the preceding vehicle and cut-in by a slower vehicle; </a:t>
            </a:r>
            <a:endParaRPr lang="en-US" sz="1800" dirty="0"/>
          </a:p>
          <a:p>
            <a:pPr marL="285750" indent="-285750">
              <a:buFont typeface="Arial"/>
              <a:buChar char="•"/>
            </a:pPr>
            <a:r>
              <a:rPr lang="en-US" sz="1800" dirty="0" smtClean="0"/>
              <a:t>thus</a:t>
            </a:r>
            <a:r>
              <a:rPr lang="en-US" sz="1800" dirty="0"/>
              <a:t>, a </a:t>
            </a:r>
            <a:r>
              <a:rPr lang="en-US" sz="1800" b="1" dirty="0"/>
              <a:t>Collision Avoidance </a:t>
            </a:r>
            <a:r>
              <a:rPr lang="en-US" sz="1800" dirty="0"/>
              <a:t>(CA) system needs to be developed and integrated to the ACC system to avoid a collision and guarantee safety. </a:t>
            </a:r>
            <a:endParaRPr lang="en-US" sz="1800" dirty="0"/>
          </a:p>
          <a:p>
            <a:pPr algn="just" eaLnBrk="1" hangingPunct="1">
              <a:spcBef>
                <a:spcPct val="50000"/>
              </a:spcBef>
            </a:pPr>
            <a:endParaRPr lang="en-US" sz="1800" dirty="0" smtClean="0">
              <a:latin typeface="Helvetica"/>
              <a:cs typeface="Helvetica"/>
            </a:endParaRPr>
          </a:p>
          <a:p>
            <a:pPr algn="just" eaLnBrk="1" hangingPunct="1">
              <a:spcBef>
                <a:spcPct val="50000"/>
              </a:spcBef>
            </a:pPr>
            <a:endParaRPr lang="en-US" sz="1800" dirty="0">
              <a:latin typeface="Helvetica"/>
              <a:cs typeface="Helvetica"/>
            </a:endParaRPr>
          </a:p>
          <a:p>
            <a:pPr algn="just" eaLnBrk="1" hangingPunct="1">
              <a:spcBef>
                <a:spcPct val="50000"/>
              </a:spcBef>
            </a:pPr>
            <a:endParaRPr lang="en-US" sz="1800" dirty="0" smtClean="0">
              <a:latin typeface="Helvetica"/>
              <a:cs typeface="Helvetica"/>
            </a:endParaRPr>
          </a:p>
          <a:p>
            <a:pPr algn="just" eaLnBrk="1" hangingPunct="1">
              <a:spcBef>
                <a:spcPct val="50000"/>
              </a:spcBef>
            </a:pPr>
            <a:endParaRPr lang="en-US" sz="1800" dirty="0">
              <a:latin typeface="Helvetica"/>
              <a:cs typeface="Helvetica"/>
            </a:endParaRPr>
          </a:p>
          <a:p>
            <a:pPr algn="just" eaLnBrk="1" hangingPunct="1">
              <a:spcBef>
                <a:spcPct val="50000"/>
              </a:spcBef>
            </a:pPr>
            <a:endParaRPr lang="en-US" sz="1800" dirty="0" smtClean="0">
              <a:latin typeface="Helvetica"/>
              <a:cs typeface="Helvetica"/>
            </a:endParaRPr>
          </a:p>
          <a:p>
            <a:pPr algn="just" eaLnBrk="1" hangingPunct="1">
              <a:spcBef>
                <a:spcPct val="50000"/>
              </a:spcBef>
            </a:pPr>
            <a:endParaRPr lang="en-US" sz="1800" dirty="0">
              <a:latin typeface="Helvetica"/>
              <a:cs typeface="Helvetica"/>
            </a:endParaRPr>
          </a:p>
          <a:p>
            <a:endParaRPr lang="en-US" sz="1800" dirty="0" smtClean="0"/>
          </a:p>
          <a:p>
            <a:r>
              <a:rPr lang="en-US" sz="1800" dirty="0" smtClean="0"/>
              <a:t>The </a:t>
            </a:r>
            <a:r>
              <a:rPr lang="en-US" sz="1800" dirty="0"/>
              <a:t>goal of the ACC with CA system is: </a:t>
            </a:r>
            <a:endParaRPr lang="en-US" sz="1800" dirty="0"/>
          </a:p>
          <a:p>
            <a:r>
              <a:rPr lang="en-US" sz="1800" dirty="0"/>
              <a:t>• Find the Minimum Safe Distances, 𝑑𝐿.𝐵 and </a:t>
            </a:r>
            <a:r>
              <a:rPr lang="en-US" sz="1800" dirty="0" smtClean="0"/>
              <a:t>𝑑𝑆.𝐵</a:t>
            </a:r>
            <a:endParaRPr lang="en-US" sz="1800" dirty="0"/>
          </a:p>
          <a:p>
            <a:r>
              <a:rPr lang="en-US" sz="1800" dirty="0"/>
              <a:t>• Apply Light or Strong Brake force to avoid a rear-end collision and guarantee safety. </a:t>
            </a:r>
            <a:endParaRPr lang="en-US" sz="1800" dirty="0"/>
          </a:p>
          <a:p>
            <a:pPr algn="just" eaLnBrk="1" hangingPunct="1">
              <a:spcBef>
                <a:spcPct val="50000"/>
              </a:spcBef>
            </a:pPr>
            <a:r>
              <a:rPr lang="en-US" sz="1800" dirty="0"/>
              <a:t>One feasible and promising approach is to consider the ACC with CA as a two-player zero-sum differential game: </a:t>
            </a:r>
            <a:endParaRPr lang="en-US" sz="1800" dirty="0"/>
          </a:p>
          <a:p>
            <a:pPr marL="285750" indent="-285750" algn="just" eaLnBrk="1" hangingPunct="1">
              <a:spcBef>
                <a:spcPct val="50000"/>
              </a:spcBef>
              <a:buFont typeface="Arial"/>
              <a:buChar char="•"/>
            </a:pPr>
            <a:r>
              <a:rPr lang="en-US" sz="1800" dirty="0" smtClean="0">
                <a:latin typeface="Helvetica"/>
                <a:cs typeface="Helvetica"/>
              </a:rPr>
              <a:t>One vehicle (target) tries to cause a collision with the other,</a:t>
            </a:r>
          </a:p>
          <a:p>
            <a:pPr marL="285750" indent="-285750" algn="just" eaLnBrk="1" hangingPunct="1">
              <a:spcBef>
                <a:spcPct val="50000"/>
              </a:spcBef>
              <a:buFont typeface="Arial"/>
              <a:buChar char="•"/>
            </a:pPr>
            <a:r>
              <a:rPr lang="en-US" sz="1800" dirty="0" smtClean="0">
                <a:latin typeface="Helvetica"/>
                <a:cs typeface="Helvetica"/>
              </a:rPr>
              <a:t>The other vehicle (host) tries to avoid the collision,</a:t>
            </a:r>
          </a:p>
          <a:p>
            <a:pPr marL="285750" indent="-285750" algn="just" eaLnBrk="1" hangingPunct="1">
              <a:spcBef>
                <a:spcPct val="50000"/>
              </a:spcBef>
              <a:buFont typeface="Arial"/>
              <a:buChar char="•"/>
            </a:pPr>
            <a:r>
              <a:rPr lang="en-US" sz="1800" dirty="0" smtClean="0">
                <a:latin typeface="Helvetica"/>
                <a:cs typeface="Helvetica"/>
              </a:rPr>
              <a:t>Host tries to maintain the desired clearance</a:t>
            </a:r>
          </a:p>
          <a:p>
            <a:pPr marL="285750" indent="-285750" algn="just" eaLnBrk="1" hangingPunct="1">
              <a:spcBef>
                <a:spcPct val="50000"/>
              </a:spcBef>
              <a:buFont typeface="Arial"/>
              <a:buChar char="•"/>
            </a:pPr>
            <a:r>
              <a:rPr lang="en-US" sz="1800" dirty="0" smtClean="0">
                <a:latin typeface="Helvetica"/>
                <a:cs typeface="Helvetica"/>
              </a:rPr>
              <a:t>Reachability Analysis can be used to obtain </a:t>
            </a:r>
            <a:r>
              <a:rPr lang="en-US" sz="1800" dirty="0">
                <a:latin typeface="Helvetica"/>
                <a:cs typeface="Helvetica"/>
              </a:rPr>
              <a:t>the set of </a:t>
            </a:r>
            <a:r>
              <a:rPr lang="en-US" sz="1800" dirty="0" smtClean="0">
                <a:latin typeface="Helvetica"/>
                <a:cs typeface="Helvetica"/>
              </a:rPr>
              <a:t>states </a:t>
            </a:r>
            <a:r>
              <a:rPr lang="en-US" sz="1800" dirty="0">
                <a:latin typeface="Helvetica"/>
                <a:cs typeface="Helvetica"/>
              </a:rPr>
              <a:t>from which </a:t>
            </a:r>
            <a:r>
              <a:rPr lang="en-US" sz="1800" dirty="0" smtClean="0">
                <a:latin typeface="Helvetica"/>
                <a:cs typeface="Helvetica"/>
              </a:rPr>
              <a:t>the target vehicle </a:t>
            </a:r>
            <a:r>
              <a:rPr lang="en-US" sz="1800" dirty="0">
                <a:latin typeface="Helvetica"/>
                <a:cs typeface="Helvetica"/>
              </a:rPr>
              <a:t>can cause a collision with </a:t>
            </a:r>
            <a:r>
              <a:rPr lang="en-US" sz="1800" dirty="0" smtClean="0">
                <a:latin typeface="Helvetica"/>
                <a:cs typeface="Helvetica"/>
              </a:rPr>
              <a:t>the host vehicle despite host’s </a:t>
            </a:r>
            <a:r>
              <a:rPr lang="en-US" sz="1800" dirty="0">
                <a:latin typeface="Helvetica"/>
                <a:cs typeface="Helvetica"/>
              </a:rPr>
              <a:t>best </a:t>
            </a:r>
            <a:r>
              <a:rPr lang="en-US" sz="1800" dirty="0" smtClean="0">
                <a:latin typeface="Helvetica"/>
                <a:cs typeface="Helvetica"/>
              </a:rPr>
              <a:t>effort.</a:t>
            </a:r>
          </a:p>
          <a:p>
            <a:pPr marL="285750" indent="-285750" algn="just" eaLnBrk="1" hangingPunct="1">
              <a:spcBef>
                <a:spcPct val="50000"/>
              </a:spcBef>
              <a:buFont typeface="Arial"/>
              <a:buChar char="•"/>
            </a:pPr>
            <a:r>
              <a:rPr lang="en-US" sz="1800" dirty="0" smtClean="0">
                <a:latin typeface="Helvetica"/>
                <a:cs typeface="Helvetica"/>
              </a:rPr>
              <a:t>Avoiding these no-win states is the goal of the controller.</a:t>
            </a:r>
            <a:endParaRPr lang="en-US" sz="1800" dirty="0">
              <a:latin typeface="Helvetica"/>
              <a:cs typeface="Helvetica"/>
            </a:endParaRPr>
          </a:p>
          <a:p>
            <a:pPr marL="285750" indent="-285750" algn="just" eaLnBrk="1" hangingPunct="1">
              <a:spcBef>
                <a:spcPct val="50000"/>
              </a:spcBef>
              <a:buFont typeface="Arial"/>
              <a:buChar char="•"/>
            </a:pPr>
            <a:endParaRPr lang="en-US" sz="1800" dirty="0">
              <a:latin typeface="Helvetica"/>
              <a:cs typeface="Helvetica"/>
            </a:endParaRPr>
          </a:p>
        </p:txBody>
      </p:sp>
      <p:sp>
        <p:nvSpPr>
          <p:cNvPr id="17" name="Text Box 12"/>
          <p:cNvSpPr txBox="1">
            <a:spLocks noChangeArrowheads="1"/>
          </p:cNvSpPr>
          <p:nvPr/>
        </p:nvSpPr>
        <p:spPr bwMode="auto">
          <a:xfrm>
            <a:off x="7949804" y="5442348"/>
            <a:ext cx="6757988" cy="16875785"/>
          </a:xfrm>
          <a:prstGeom prst="rect">
            <a:avLst/>
          </a:prstGeom>
          <a:solidFill>
            <a:schemeClr val="bg1"/>
          </a:solidFill>
          <a:ln w="12700">
            <a:solidFill>
              <a:schemeClr val="hlink"/>
            </a:solidFill>
            <a:miter lim="800000"/>
            <a:headEnd/>
            <a:tailEnd/>
          </a:ln>
          <a:effectLst/>
        </p:spPr>
        <p:txBody>
          <a:bodyPr lIns="685773" tIns="342887" rIns="685773" bIns="685773"/>
          <a:lstStyle/>
          <a:p>
            <a:pPr algn="ctr" eaLnBrk="1" hangingPunct="1"/>
            <a:r>
              <a:rPr lang="en-US" sz="3300" b="1" dirty="0" smtClean="0">
                <a:solidFill>
                  <a:srgbClr val="C00000"/>
                </a:solidFill>
                <a:latin typeface="Helvetica"/>
                <a:cs typeface="Helvetica"/>
              </a:rPr>
              <a:t>Reachability Analysis</a:t>
            </a:r>
            <a:r>
              <a:rPr lang="en-US" sz="1800" dirty="0">
                <a:solidFill>
                  <a:srgbClr val="FF8000"/>
                </a:solidFill>
                <a:latin typeface="Helvetica"/>
                <a:cs typeface="Helvetica"/>
              </a:rPr>
              <a:t>	</a:t>
            </a:r>
          </a:p>
          <a:p>
            <a:pPr algn="just">
              <a:spcBef>
                <a:spcPct val="50000"/>
              </a:spcBef>
            </a:pPr>
            <a:r>
              <a:rPr lang="en-US" sz="1800" dirty="0" smtClean="0">
                <a:latin typeface="Helvetica"/>
                <a:cs typeface="Helvetica"/>
              </a:rPr>
              <a:t>Starts from a </a:t>
            </a:r>
            <a:r>
              <a:rPr lang="en-US" sz="1800" dirty="0">
                <a:latin typeface="Helvetica"/>
                <a:cs typeface="Helvetica"/>
              </a:rPr>
              <a:t>continuous system </a:t>
            </a:r>
            <a:r>
              <a:rPr lang="en-US" sz="1800" dirty="0" smtClean="0">
                <a:latin typeface="Helvetica"/>
                <a:cs typeface="Helvetica"/>
              </a:rPr>
              <a:t>and </a:t>
            </a:r>
            <a:r>
              <a:rPr lang="en-US" sz="1800" dirty="0">
                <a:latin typeface="Helvetica"/>
                <a:cs typeface="Helvetica"/>
              </a:rPr>
              <a:t>a </a:t>
            </a:r>
            <a:r>
              <a:rPr lang="en-US" sz="1800" dirty="0" smtClean="0">
                <a:latin typeface="Helvetica"/>
                <a:cs typeface="Helvetica"/>
              </a:rPr>
              <a:t>collision set, by finding </a:t>
            </a:r>
            <a:r>
              <a:rPr lang="en-US" sz="1800" dirty="0">
                <a:latin typeface="Helvetica"/>
                <a:cs typeface="Helvetica"/>
              </a:rPr>
              <a:t>an unsafe </a:t>
            </a:r>
            <a:r>
              <a:rPr lang="en-US" sz="1800" dirty="0" smtClean="0">
                <a:latin typeface="Helvetica"/>
                <a:cs typeface="Helvetica"/>
              </a:rPr>
              <a:t>set for </a:t>
            </a:r>
            <a:r>
              <a:rPr lang="en-US" sz="1800" dirty="0">
                <a:latin typeface="Helvetica"/>
                <a:cs typeface="Helvetica"/>
              </a:rPr>
              <a:t>which there exists a target control </a:t>
            </a:r>
            <a:r>
              <a:rPr lang="en-US" sz="1800" dirty="0" smtClean="0">
                <a:latin typeface="Helvetica"/>
                <a:cs typeface="Helvetica"/>
              </a:rPr>
              <a:t>for </a:t>
            </a:r>
            <a:r>
              <a:rPr lang="en-US" sz="1800" dirty="0">
                <a:latin typeface="Helvetica"/>
                <a:cs typeface="Helvetica"/>
              </a:rPr>
              <a:t>all host control </a:t>
            </a:r>
            <a:r>
              <a:rPr lang="en-US" sz="1800" dirty="0" smtClean="0">
                <a:latin typeface="Helvetica"/>
                <a:cs typeface="Helvetica"/>
              </a:rPr>
              <a:t>such that collision set can be reached.</a:t>
            </a:r>
          </a:p>
          <a:p>
            <a:pPr marL="285750" indent="-285750" algn="just">
              <a:spcBef>
                <a:spcPct val="50000"/>
              </a:spcBef>
              <a:buFont typeface="Arial"/>
              <a:buChar char="•"/>
            </a:pPr>
            <a:r>
              <a:rPr lang="en-US" sz="1800" dirty="0" smtClean="0">
                <a:latin typeface="Helvetica"/>
                <a:cs typeface="Helvetica"/>
              </a:rPr>
              <a:t>Designing the controller to avoid the unsafe set is the goal.</a:t>
            </a:r>
            <a:endParaRPr lang="en-US" sz="1800" dirty="0">
              <a:latin typeface="Helvetica"/>
              <a:cs typeface="Helvetica"/>
            </a:endParaRPr>
          </a:p>
          <a:p>
            <a:pPr marL="285750" indent="-285750" algn="just">
              <a:spcBef>
                <a:spcPct val="50000"/>
              </a:spcBef>
              <a:buFont typeface="Arial"/>
              <a:buChar char="•"/>
            </a:pPr>
            <a:r>
              <a:rPr lang="en-US" sz="1800" dirty="0" smtClean="0">
                <a:solidFill>
                  <a:srgbClr val="000000"/>
                </a:solidFill>
                <a:latin typeface="Helvetica"/>
                <a:cs typeface="Helvetica"/>
              </a:rPr>
              <a:t>Computation of forward and backward reachable sets involve solutions to Hamilton-</a:t>
            </a:r>
            <a:r>
              <a:rPr lang="en-US" sz="1800" dirty="0" err="1" smtClean="0">
                <a:solidFill>
                  <a:srgbClr val="000000"/>
                </a:solidFill>
                <a:latin typeface="Helvetica"/>
                <a:cs typeface="Helvetica"/>
              </a:rPr>
              <a:t>Jakobi</a:t>
            </a:r>
            <a:r>
              <a:rPr lang="en-US" sz="1800" dirty="0" smtClean="0">
                <a:solidFill>
                  <a:srgbClr val="000000"/>
                </a:solidFill>
                <a:latin typeface="Helvetica"/>
                <a:cs typeface="Helvetica"/>
              </a:rPr>
              <a:t>-Isaacs PDE.</a:t>
            </a: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r>
              <a:rPr lang="en-US" sz="1800" dirty="0" smtClean="0">
                <a:solidFill>
                  <a:srgbClr val="000000"/>
                </a:solidFill>
                <a:latin typeface="Helvetica"/>
                <a:cs typeface="Helvetica"/>
              </a:rPr>
              <a:t>Using the calculated unsafe sets, Hybrid-State Controllers can be designed to stay out of these regions.</a:t>
            </a: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r>
              <a:rPr lang="en-US" sz="1800" dirty="0" smtClean="0">
                <a:solidFill>
                  <a:srgbClr val="000000"/>
                </a:solidFill>
                <a:latin typeface="Helvetica"/>
                <a:cs typeface="Helvetica"/>
              </a:rPr>
              <a:t>The surfaces of the unsafe sets are used to create discrete-state transition surfaces.</a:t>
            </a: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marL="285750" indent="-285750" algn="just">
              <a:spcBef>
                <a:spcPct val="50000"/>
              </a:spcBef>
              <a:buFont typeface="Arial"/>
              <a:buChar char="•"/>
            </a:pPr>
            <a:endParaRPr lang="en-US" sz="1800" dirty="0" smtClean="0">
              <a:solidFill>
                <a:srgbClr val="000000"/>
              </a:solidFill>
              <a:latin typeface="Helvetica"/>
              <a:cs typeface="Helvetica"/>
            </a:endParaRPr>
          </a:p>
          <a:p>
            <a:pPr marL="285750" indent="-285750" algn="just">
              <a:spcBef>
                <a:spcPct val="50000"/>
              </a:spcBef>
              <a:buFont typeface="Arial"/>
              <a:buChar char="•"/>
            </a:pPr>
            <a:endParaRPr lang="en-US" sz="1800" dirty="0">
              <a:solidFill>
                <a:srgbClr val="000000"/>
              </a:solidFill>
              <a:latin typeface="Helvetica"/>
              <a:cs typeface="Helvetica"/>
            </a:endParaRPr>
          </a:p>
          <a:p>
            <a:pPr algn="just">
              <a:spcBef>
                <a:spcPct val="50000"/>
              </a:spcBef>
            </a:pPr>
            <a:endParaRPr lang="en-US" sz="1800" dirty="0" smtClean="0">
              <a:solidFill>
                <a:srgbClr val="000000"/>
              </a:solidFill>
              <a:latin typeface="Helvetica"/>
              <a:cs typeface="Helvetica"/>
            </a:endParaRPr>
          </a:p>
          <a:p>
            <a:pPr algn="just">
              <a:tabLst>
                <a:tab pos="375032" algn="l"/>
              </a:tabLst>
              <a:defRPr/>
            </a:pPr>
            <a:endParaRPr lang="en-US" sz="1800" dirty="0" smtClean="0">
              <a:solidFill>
                <a:srgbClr val="000000"/>
              </a:solidFill>
              <a:latin typeface="Helvetica"/>
              <a:cs typeface="Helvetica"/>
            </a:endParaRPr>
          </a:p>
        </p:txBody>
      </p:sp>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8989" y="11544741"/>
            <a:ext cx="6262819" cy="20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3"/>
          <p:cNvSpPr txBox="1">
            <a:spLocks noChangeArrowheads="1"/>
          </p:cNvSpPr>
          <p:nvPr/>
        </p:nvSpPr>
        <p:spPr bwMode="auto">
          <a:xfrm>
            <a:off x="1612836" y="13781627"/>
            <a:ext cx="5543549" cy="108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68577" rIns="68577" bIns="68577">
            <a:spAutoFit/>
          </a:bodyPr>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just" eaLnBrk="1" hangingPunct="1"/>
            <a:r>
              <a:rPr lang="en-US" sz="1500" dirty="0"/>
              <a:t>Four OSU-CITR vehicles, one with full autonomy, one longitudinally autonomous, and two human driven, all with DSRC radios. The V2I-enabled prototype traffic light is also seen on the right.</a:t>
            </a:r>
          </a:p>
        </p:txBody>
      </p:sp>
      <p:sp>
        <p:nvSpPr>
          <p:cNvPr id="24" name="Text Box 12"/>
          <p:cNvSpPr txBox="1">
            <a:spLocks noChangeArrowheads="1"/>
          </p:cNvSpPr>
          <p:nvPr/>
        </p:nvSpPr>
        <p:spPr bwMode="auto">
          <a:xfrm>
            <a:off x="7969154" y="23059113"/>
            <a:ext cx="6757988" cy="8726315"/>
          </a:xfrm>
          <a:prstGeom prst="rect">
            <a:avLst/>
          </a:prstGeom>
          <a:solidFill>
            <a:schemeClr val="bg1"/>
          </a:solidFill>
          <a:ln w="12700">
            <a:solidFill>
              <a:schemeClr val="hlink"/>
            </a:solidFill>
            <a:miter lim="800000"/>
            <a:headEnd/>
            <a:tailEnd/>
          </a:ln>
          <a:effectLst/>
        </p:spPr>
        <p:txBody>
          <a:bodyPr lIns="685773" tIns="342887" rIns="685773" bIns="685773"/>
          <a:lstStyle/>
          <a:p>
            <a:pPr algn="ctr" eaLnBrk="1" hangingPunct="1"/>
            <a:endParaRPr lang="en-US" sz="1800" dirty="0">
              <a:solidFill>
                <a:srgbClr val="000000"/>
              </a:solidFill>
              <a:latin typeface="Helvetica"/>
              <a:cs typeface="Helvetica"/>
            </a:endParaRPr>
          </a:p>
        </p:txBody>
      </p:sp>
      <p:sp>
        <p:nvSpPr>
          <p:cNvPr id="25" name="Text Box 117"/>
          <p:cNvSpPr txBox="1">
            <a:spLocks noChangeArrowheads="1"/>
          </p:cNvSpPr>
          <p:nvPr/>
        </p:nvSpPr>
        <p:spPr bwMode="auto">
          <a:xfrm>
            <a:off x="8536289" y="23617076"/>
            <a:ext cx="5530453" cy="728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8" rIns="68577" bIns="34288">
            <a:spAutoFit/>
          </a:bodyPr>
          <a:lstStyle>
            <a:lvl1pPr eaLnBrk="0" hangingPunct="0">
              <a:tabLst>
                <a:tab pos="635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635000" algn="l"/>
              </a:tabLst>
              <a:defRPr sz="3200">
                <a:solidFill>
                  <a:schemeClr val="tx1"/>
                </a:solidFill>
                <a:latin typeface="Helvetica" charset="0"/>
                <a:ea typeface="ＭＳ Ｐゴシック" charset="0"/>
              </a:defRPr>
            </a:lvl2pPr>
            <a:lvl3pPr marL="1143000" indent="-228600" eaLnBrk="0" hangingPunct="0">
              <a:tabLst>
                <a:tab pos="635000" algn="l"/>
              </a:tabLst>
              <a:defRPr sz="3200">
                <a:solidFill>
                  <a:schemeClr val="tx1"/>
                </a:solidFill>
                <a:latin typeface="Helvetica" charset="0"/>
                <a:ea typeface="ＭＳ Ｐゴシック" charset="0"/>
              </a:defRPr>
            </a:lvl3pPr>
            <a:lvl4pPr marL="1600200" indent="-228600" eaLnBrk="0" hangingPunct="0">
              <a:tabLst>
                <a:tab pos="635000" algn="l"/>
              </a:tabLst>
              <a:defRPr sz="3200">
                <a:solidFill>
                  <a:schemeClr val="tx1"/>
                </a:solidFill>
                <a:latin typeface="Helvetica" charset="0"/>
                <a:ea typeface="ＭＳ Ｐゴシック" charset="0"/>
              </a:defRPr>
            </a:lvl4pPr>
            <a:lvl5pPr marL="2057400" indent="-228600" eaLnBrk="0" hangingPunct="0">
              <a:tabLst>
                <a:tab pos="635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9pPr>
          </a:lstStyle>
          <a:p>
            <a:pPr algn="ctr" eaLnBrk="1" hangingPunct="1">
              <a:spcBef>
                <a:spcPct val="50000"/>
              </a:spcBef>
            </a:pPr>
            <a:r>
              <a:rPr lang="en-US" sz="3300" b="1" dirty="0" smtClean="0">
                <a:solidFill>
                  <a:srgbClr val="C00000"/>
                </a:solidFill>
              </a:rPr>
              <a:t>Pedestrian Modeling</a:t>
            </a:r>
            <a:endParaRPr lang="en-US" sz="3300" b="1" dirty="0">
              <a:solidFill>
                <a:srgbClr val="C00000"/>
              </a:solidFill>
            </a:endParaRPr>
          </a:p>
          <a:p>
            <a:pPr algn="just" eaLnBrk="1" hangingPunct="1">
              <a:spcBef>
                <a:spcPct val="50000"/>
              </a:spcBef>
            </a:pPr>
            <a:r>
              <a:rPr lang="en-US" sz="1800" dirty="0">
                <a:solidFill>
                  <a:srgbClr val="000000"/>
                </a:solidFill>
              </a:rPr>
              <a:t>In order to </a:t>
            </a:r>
            <a:r>
              <a:rPr lang="en-US" sz="1800" dirty="0" smtClean="0">
                <a:solidFill>
                  <a:srgbClr val="000000"/>
                </a:solidFill>
              </a:rPr>
              <a:t>capture the human motion that is part of the mixed-mode traffic, the group investigated pedestrian models.</a:t>
            </a: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r>
              <a:rPr lang="en-US" sz="1800" dirty="0" smtClean="0">
                <a:latin typeface="Helvetica"/>
                <a:cs typeface="Helvetica"/>
              </a:rPr>
              <a:t>Using a mixture of agent-based and social force methods, it is possible to capture realistic passenger motion, with emergent realistic behavior not specifically coded into the model.</a:t>
            </a:r>
            <a:endParaRPr lang="en-US" sz="1800" dirty="0">
              <a:latin typeface="Helvetica"/>
              <a:cs typeface="Helvetica"/>
            </a:endParaRPr>
          </a:p>
        </p:txBody>
      </p:sp>
      <p:sp>
        <p:nvSpPr>
          <p:cNvPr id="27" name="Text Box 12"/>
          <p:cNvSpPr txBox="1">
            <a:spLocks noChangeArrowheads="1"/>
          </p:cNvSpPr>
          <p:nvPr/>
        </p:nvSpPr>
        <p:spPr bwMode="auto">
          <a:xfrm>
            <a:off x="14934804" y="5468541"/>
            <a:ext cx="6757988" cy="12531942"/>
          </a:xfrm>
          <a:prstGeom prst="rect">
            <a:avLst/>
          </a:prstGeom>
          <a:solidFill>
            <a:schemeClr val="bg1"/>
          </a:solidFill>
          <a:ln w="12700">
            <a:solidFill>
              <a:schemeClr val="hlink"/>
            </a:solidFill>
            <a:miter lim="800000"/>
            <a:headEnd/>
            <a:tailEnd/>
          </a:ln>
          <a:effectLst/>
        </p:spPr>
        <p:txBody>
          <a:bodyPr lIns="685773" tIns="342887" rIns="685773" bIns="685773"/>
          <a:lstStyle/>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just" eaLnBrk="1" hangingPunct="1"/>
            <a:endParaRPr lang="en-US" sz="1800" dirty="0">
              <a:solidFill>
                <a:srgbClr val="000000"/>
              </a:solidFill>
              <a:latin typeface="Helvetica"/>
              <a:cs typeface="Helvetica"/>
            </a:endParaRPr>
          </a:p>
        </p:txBody>
      </p:sp>
      <p:sp>
        <p:nvSpPr>
          <p:cNvPr id="28" name="Text Box 117"/>
          <p:cNvSpPr txBox="1">
            <a:spLocks noChangeArrowheads="1"/>
          </p:cNvSpPr>
          <p:nvPr/>
        </p:nvSpPr>
        <p:spPr bwMode="auto">
          <a:xfrm>
            <a:off x="15543213" y="5926659"/>
            <a:ext cx="5530453" cy="599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8" rIns="68577" bIns="34288">
            <a:spAutoFit/>
          </a:bodyPr>
          <a:lstStyle>
            <a:lvl1pPr eaLnBrk="0" hangingPunct="0">
              <a:tabLst>
                <a:tab pos="635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635000" algn="l"/>
              </a:tabLst>
              <a:defRPr sz="3200">
                <a:solidFill>
                  <a:schemeClr val="tx1"/>
                </a:solidFill>
                <a:latin typeface="Helvetica" charset="0"/>
                <a:ea typeface="ＭＳ Ｐゴシック" charset="0"/>
              </a:defRPr>
            </a:lvl2pPr>
            <a:lvl3pPr marL="1143000" indent="-228600" eaLnBrk="0" hangingPunct="0">
              <a:tabLst>
                <a:tab pos="635000" algn="l"/>
              </a:tabLst>
              <a:defRPr sz="3200">
                <a:solidFill>
                  <a:schemeClr val="tx1"/>
                </a:solidFill>
                <a:latin typeface="Helvetica" charset="0"/>
                <a:ea typeface="ＭＳ Ｐゴシック" charset="0"/>
              </a:defRPr>
            </a:lvl3pPr>
            <a:lvl4pPr marL="1600200" indent="-228600" eaLnBrk="0" hangingPunct="0">
              <a:tabLst>
                <a:tab pos="635000" algn="l"/>
              </a:tabLst>
              <a:defRPr sz="3200">
                <a:solidFill>
                  <a:schemeClr val="tx1"/>
                </a:solidFill>
                <a:latin typeface="Helvetica" charset="0"/>
                <a:ea typeface="ＭＳ Ｐゴシック" charset="0"/>
              </a:defRPr>
            </a:lvl4pPr>
            <a:lvl5pPr marL="2057400" indent="-228600" eaLnBrk="0" hangingPunct="0">
              <a:tabLst>
                <a:tab pos="635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9pPr>
          </a:lstStyle>
          <a:p>
            <a:pPr algn="just" eaLnBrk="1" hangingPunct="1">
              <a:spcBef>
                <a:spcPct val="10000"/>
              </a:spcBef>
            </a:pPr>
            <a:r>
              <a:rPr lang="en-US" sz="1800" dirty="0" smtClean="0">
                <a:latin typeface="Helvetica"/>
                <a:cs typeface="Helvetica"/>
              </a:rPr>
              <a:t>A Hybrid-State System (HSS) model for different modes of passenger motion were developed, specifically for tracking motion at a bus/subway station, with the pedestrians interacting with vehicles.</a:t>
            </a: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endParaRPr lang="en-US" sz="1800" dirty="0" smtClean="0">
              <a:latin typeface="Helvetica"/>
              <a:cs typeface="Helvetica"/>
            </a:endParaRPr>
          </a:p>
          <a:p>
            <a:pPr algn="just" eaLnBrk="1" hangingPunct="1">
              <a:spcBef>
                <a:spcPct val="10000"/>
              </a:spcBef>
            </a:pPr>
            <a:endParaRPr lang="en-US" sz="1800" dirty="0">
              <a:latin typeface="Helvetica"/>
              <a:cs typeface="Helvetica"/>
            </a:endParaRPr>
          </a:p>
          <a:p>
            <a:pPr algn="just" eaLnBrk="1" hangingPunct="1">
              <a:spcBef>
                <a:spcPct val="10000"/>
              </a:spcBef>
            </a:pPr>
            <a:r>
              <a:rPr lang="en-US" sz="1800" dirty="0" smtClean="0">
                <a:latin typeface="Helvetica"/>
                <a:cs typeface="Helvetica"/>
              </a:rPr>
              <a:t>Forces between people and between people and doors (attractive or repulsive) can be modeled using perception zones.</a:t>
            </a:r>
            <a:endParaRPr lang="en-US" sz="1800" dirty="0">
              <a:latin typeface="Helvetica"/>
              <a:cs typeface="Helvetica"/>
            </a:endParaRPr>
          </a:p>
        </p:txBody>
      </p:sp>
      <p:sp>
        <p:nvSpPr>
          <p:cNvPr id="35" name="Text Box 11"/>
          <p:cNvSpPr txBox="1">
            <a:spLocks noChangeArrowheads="1"/>
          </p:cNvSpPr>
          <p:nvPr/>
        </p:nvSpPr>
        <p:spPr bwMode="auto">
          <a:xfrm>
            <a:off x="14960204" y="18609733"/>
            <a:ext cx="6757988" cy="13165666"/>
          </a:xfrm>
          <a:prstGeom prst="rect">
            <a:avLst/>
          </a:prstGeom>
          <a:solidFill>
            <a:schemeClr val="bg1"/>
          </a:solidFill>
          <a:ln w="12700">
            <a:solidFill>
              <a:schemeClr val="hlink"/>
            </a:solidFill>
            <a:miter lim="800000"/>
            <a:headEnd/>
            <a:tailEnd/>
          </a:ln>
        </p:spPr>
        <p:txBody>
          <a:bodyPr lIns="685773" tIns="342887" rIns="685773" bIns="685773"/>
          <a:lstStyle>
            <a:lvl1pPr eaLnBrk="0" hangingPunct="0">
              <a:tabLst>
                <a:tab pos="508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508000" algn="l"/>
              </a:tabLst>
              <a:defRPr sz="3200">
                <a:solidFill>
                  <a:schemeClr val="tx1"/>
                </a:solidFill>
                <a:latin typeface="Helvetica" charset="0"/>
                <a:ea typeface="ＭＳ Ｐゴシック" charset="0"/>
              </a:defRPr>
            </a:lvl2pPr>
            <a:lvl3pPr marL="1143000" indent="-228600" eaLnBrk="0" hangingPunct="0">
              <a:tabLst>
                <a:tab pos="508000" algn="l"/>
              </a:tabLst>
              <a:defRPr sz="3200">
                <a:solidFill>
                  <a:schemeClr val="tx1"/>
                </a:solidFill>
                <a:latin typeface="Helvetica" charset="0"/>
                <a:ea typeface="ＭＳ Ｐゴシック" charset="0"/>
              </a:defRPr>
            </a:lvl3pPr>
            <a:lvl4pPr marL="1600200" indent="-228600" eaLnBrk="0" hangingPunct="0">
              <a:tabLst>
                <a:tab pos="508000" algn="l"/>
              </a:tabLst>
              <a:defRPr sz="3200">
                <a:solidFill>
                  <a:schemeClr val="tx1"/>
                </a:solidFill>
                <a:latin typeface="Helvetica" charset="0"/>
                <a:ea typeface="ＭＳ Ｐゴシック" charset="0"/>
              </a:defRPr>
            </a:lvl4pPr>
            <a:lvl5pPr marL="2057400" indent="-228600" eaLnBrk="0" hangingPunct="0">
              <a:tabLst>
                <a:tab pos="508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508000" algn="l"/>
              </a:tabLst>
              <a:defRPr sz="3200">
                <a:solidFill>
                  <a:schemeClr val="tx1"/>
                </a:solidFill>
                <a:latin typeface="Helvetica" charset="0"/>
                <a:ea typeface="ＭＳ Ｐゴシック" charset="0"/>
              </a:defRPr>
            </a:lvl9pPr>
          </a:lstStyle>
          <a:p>
            <a:pPr algn="ctr">
              <a:spcBef>
                <a:spcPct val="50000"/>
              </a:spcBef>
              <a:tabLst>
                <a:tab pos="476231" algn="l"/>
              </a:tabLst>
              <a:defRPr/>
            </a:pPr>
            <a:r>
              <a:rPr lang="en-US" sz="3300" b="1" dirty="0" smtClean="0">
                <a:solidFill>
                  <a:srgbClr val="C00000"/>
                </a:solidFill>
                <a:latin typeface="Helvetica"/>
                <a:cs typeface="Arial" pitchFamily="34" charset="0"/>
              </a:rPr>
              <a:t>Traffic Mapping</a:t>
            </a:r>
            <a:endParaRPr lang="en-US" sz="700" b="1" dirty="0">
              <a:solidFill>
                <a:srgbClr val="C00000"/>
              </a:solidFill>
              <a:latin typeface="Helvetica"/>
              <a:cs typeface="Arial" pitchFamily="34" charset="0"/>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r>
              <a:rPr lang="en-US" sz="1800" dirty="0" smtClean="0">
                <a:latin typeface="Arial"/>
                <a:cs typeface="Arial"/>
              </a:rPr>
              <a:t>Building </a:t>
            </a:r>
            <a:r>
              <a:rPr lang="en-US" sz="1800" dirty="0">
                <a:latin typeface="Arial"/>
                <a:cs typeface="Arial"/>
              </a:rPr>
              <a:t>and maintaining an internal representation of the traffic scene, for the purpose of intelligent/autonomous driving, using information collected through sensing and communication</a:t>
            </a:r>
            <a:r>
              <a:rPr lang="en-US" sz="1800" dirty="0" smtClean="0">
                <a:latin typeface="Arial"/>
                <a:cs typeface="Arial"/>
              </a:rPr>
              <a:t>.</a:t>
            </a:r>
          </a:p>
          <a:p>
            <a:pPr marL="285750" indent="-285750" algn="just">
              <a:buFont typeface="Arial"/>
              <a:buChar char="•"/>
              <a:tabLst>
                <a:tab pos="342887" algn="l"/>
              </a:tabLst>
              <a:defRPr/>
            </a:pPr>
            <a:r>
              <a:rPr lang="en-US" sz="1800" dirty="0" smtClean="0">
                <a:latin typeface="Arial"/>
                <a:cs typeface="Arial"/>
              </a:rPr>
              <a:t>A </a:t>
            </a:r>
            <a:r>
              <a:rPr lang="en-US" sz="1800" dirty="0">
                <a:latin typeface="Arial"/>
                <a:cs typeface="Arial"/>
              </a:rPr>
              <a:t>decentralized data fusion algorithm for efficient, accurate, and reliable traffic mapping in mixed-traffic environments</a:t>
            </a:r>
            <a:r>
              <a:rPr lang="en-US" sz="1800" dirty="0" smtClean="0">
                <a:latin typeface="Arial"/>
                <a:cs typeface="Arial"/>
              </a:rPr>
              <a:t>.</a:t>
            </a: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endParaRPr lang="en-US" sz="1800" dirty="0">
              <a:latin typeface="Arial"/>
              <a:cs typeface="Arial"/>
            </a:endParaRPr>
          </a:p>
          <a:p>
            <a:pPr marL="285750" indent="-285750" algn="just">
              <a:buFont typeface="Arial"/>
              <a:buChar char="•"/>
              <a:tabLst>
                <a:tab pos="342887" algn="l"/>
              </a:tabLst>
              <a:defRPr/>
            </a:pPr>
            <a:endParaRPr lang="en-US" sz="1800" dirty="0" smtClean="0">
              <a:latin typeface="Arial"/>
              <a:cs typeface="Arial"/>
            </a:endParaRPr>
          </a:p>
          <a:p>
            <a:pPr marL="285750" indent="-285750" algn="just">
              <a:buFont typeface="Arial"/>
              <a:buChar char="•"/>
              <a:tabLst>
                <a:tab pos="342887" algn="l"/>
              </a:tabLst>
              <a:defRPr/>
            </a:pPr>
            <a:r>
              <a:rPr lang="en-US" sz="1800" dirty="0" smtClean="0">
                <a:latin typeface="Arial"/>
                <a:cs typeface="Arial"/>
              </a:rPr>
              <a:t>Scan matching, perception modeling and </a:t>
            </a:r>
            <a:r>
              <a:rPr lang="en-US" sz="1800" dirty="0" err="1" smtClean="0">
                <a:latin typeface="Arial"/>
                <a:cs typeface="Arial"/>
              </a:rPr>
              <a:t>Kalman</a:t>
            </a:r>
            <a:r>
              <a:rPr lang="en-US" sz="1800" dirty="0" smtClean="0">
                <a:latin typeface="Arial"/>
                <a:cs typeface="Arial"/>
              </a:rPr>
              <a:t> Filters are used to generate the traffic map.</a:t>
            </a:r>
            <a:endParaRPr lang="en-US" sz="1800" dirty="0">
              <a:latin typeface="Arial"/>
              <a:cs typeface="Arial"/>
            </a:endParaRPr>
          </a:p>
          <a:p>
            <a:pPr algn="just">
              <a:tabLst>
                <a:tab pos="342887" algn="l"/>
              </a:tabLst>
              <a:defRPr/>
            </a:pPr>
            <a:endParaRPr lang="en-US" sz="1800" dirty="0">
              <a:latin typeface="Helvetica"/>
              <a:cs typeface="Helvetica"/>
            </a:endParaRPr>
          </a:p>
        </p:txBody>
      </p:sp>
      <p:sp>
        <p:nvSpPr>
          <p:cNvPr id="42" name="Text Box 12"/>
          <p:cNvSpPr txBox="1">
            <a:spLocks noChangeArrowheads="1"/>
          </p:cNvSpPr>
          <p:nvPr/>
        </p:nvSpPr>
        <p:spPr bwMode="auto">
          <a:xfrm>
            <a:off x="21990287" y="5468541"/>
            <a:ext cx="6757988" cy="5275659"/>
          </a:xfrm>
          <a:prstGeom prst="rect">
            <a:avLst/>
          </a:prstGeom>
          <a:solidFill>
            <a:schemeClr val="bg1"/>
          </a:solidFill>
          <a:ln w="12700">
            <a:solidFill>
              <a:schemeClr val="hlink"/>
            </a:solidFill>
            <a:miter lim="800000"/>
            <a:headEnd/>
            <a:tailEnd/>
          </a:ln>
          <a:effectLst/>
        </p:spPr>
        <p:txBody>
          <a:bodyPr lIns="685773" tIns="342887" rIns="685773" bIns="685773"/>
          <a:lstStyle/>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p:txBody>
      </p:sp>
      <p:sp>
        <p:nvSpPr>
          <p:cNvPr id="43" name="Text Box 117"/>
          <p:cNvSpPr txBox="1">
            <a:spLocks noChangeArrowheads="1"/>
          </p:cNvSpPr>
          <p:nvPr/>
        </p:nvSpPr>
        <p:spPr bwMode="auto">
          <a:xfrm>
            <a:off x="22613935" y="5799659"/>
            <a:ext cx="5530453" cy="62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8" rIns="68577" bIns="34288">
            <a:spAutoFit/>
          </a:bodyPr>
          <a:lstStyle>
            <a:lvl1pPr eaLnBrk="0" hangingPunct="0">
              <a:tabLst>
                <a:tab pos="635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635000" algn="l"/>
              </a:tabLst>
              <a:defRPr sz="3200">
                <a:solidFill>
                  <a:schemeClr val="tx1"/>
                </a:solidFill>
                <a:latin typeface="Helvetica" charset="0"/>
                <a:ea typeface="ＭＳ Ｐゴシック" charset="0"/>
              </a:defRPr>
            </a:lvl2pPr>
            <a:lvl3pPr marL="1143000" indent="-228600" eaLnBrk="0" hangingPunct="0">
              <a:tabLst>
                <a:tab pos="635000" algn="l"/>
              </a:tabLst>
              <a:defRPr sz="3200">
                <a:solidFill>
                  <a:schemeClr val="tx1"/>
                </a:solidFill>
                <a:latin typeface="Helvetica" charset="0"/>
                <a:ea typeface="ＭＳ Ｐゴシック" charset="0"/>
              </a:defRPr>
            </a:lvl3pPr>
            <a:lvl4pPr marL="1600200" indent="-228600" eaLnBrk="0" hangingPunct="0">
              <a:tabLst>
                <a:tab pos="635000" algn="l"/>
              </a:tabLst>
              <a:defRPr sz="3200">
                <a:solidFill>
                  <a:schemeClr val="tx1"/>
                </a:solidFill>
                <a:latin typeface="Helvetica" charset="0"/>
                <a:ea typeface="ＭＳ Ｐゴシック" charset="0"/>
              </a:defRPr>
            </a:lvl4pPr>
            <a:lvl5pPr marL="2057400" indent="-228600" eaLnBrk="0" hangingPunct="0">
              <a:tabLst>
                <a:tab pos="635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9pPr>
          </a:lstStyle>
          <a:p>
            <a:pPr algn="just" eaLnBrk="1" hangingPunct="1">
              <a:spcBef>
                <a:spcPct val="50000"/>
              </a:spcBef>
            </a:pPr>
            <a:r>
              <a:rPr lang="en-US" sz="1800" dirty="0" smtClean="0">
                <a:solidFill>
                  <a:srgbClr val="000000"/>
                </a:solidFill>
              </a:rPr>
              <a:t>Initial traffic mapping simulations were built using SUMO and MATLAB.</a:t>
            </a:r>
            <a:endParaRPr lang="en-US" sz="1800" dirty="0">
              <a:latin typeface="Helvetica"/>
              <a:cs typeface="Helvetica"/>
            </a:endParaRPr>
          </a:p>
        </p:txBody>
      </p:sp>
      <p:sp>
        <p:nvSpPr>
          <p:cNvPr id="48" name="Text Box 12"/>
          <p:cNvSpPr txBox="1">
            <a:spLocks noChangeArrowheads="1"/>
          </p:cNvSpPr>
          <p:nvPr/>
        </p:nvSpPr>
        <p:spPr bwMode="auto">
          <a:xfrm>
            <a:off x="21996004" y="11513235"/>
            <a:ext cx="6757988" cy="20262166"/>
          </a:xfrm>
          <a:prstGeom prst="rect">
            <a:avLst/>
          </a:prstGeom>
          <a:solidFill>
            <a:schemeClr val="bg1"/>
          </a:solidFill>
          <a:ln w="12700">
            <a:solidFill>
              <a:schemeClr val="hlink"/>
            </a:solidFill>
            <a:miter lim="800000"/>
            <a:headEnd/>
            <a:tailEnd/>
          </a:ln>
          <a:effectLst/>
        </p:spPr>
        <p:txBody>
          <a:bodyPr lIns="685773" tIns="342887" rIns="685773" bIns="685773"/>
          <a:lstStyle/>
          <a:p>
            <a:pPr algn="ctr" eaLnBrk="1" hangingPunct="1"/>
            <a:endParaRPr lang="en-US" sz="1800" dirty="0">
              <a:solidFill>
                <a:srgbClr val="000000"/>
              </a:solidFill>
              <a:latin typeface="Helvetica"/>
              <a:cs typeface="Helvetica"/>
            </a:endParaRPr>
          </a:p>
        </p:txBody>
      </p:sp>
      <p:sp>
        <p:nvSpPr>
          <p:cNvPr id="49" name="Text Box 117"/>
          <p:cNvSpPr txBox="1">
            <a:spLocks noChangeArrowheads="1"/>
          </p:cNvSpPr>
          <p:nvPr/>
        </p:nvSpPr>
        <p:spPr bwMode="auto">
          <a:xfrm>
            <a:off x="22613935" y="11933496"/>
            <a:ext cx="5530453" cy="1775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8" rIns="68577" bIns="34288">
            <a:spAutoFit/>
          </a:bodyPr>
          <a:lstStyle>
            <a:lvl1pPr eaLnBrk="0" hangingPunct="0">
              <a:tabLst>
                <a:tab pos="635000" algn="l"/>
              </a:tabLst>
              <a:defRPr sz="3200">
                <a:solidFill>
                  <a:schemeClr val="tx1"/>
                </a:solidFill>
                <a:latin typeface="Helvetica" charset="0"/>
                <a:ea typeface="ＭＳ Ｐゴシック" charset="0"/>
                <a:cs typeface="ＭＳ Ｐゴシック" charset="0"/>
              </a:defRPr>
            </a:lvl1pPr>
            <a:lvl2pPr marL="742950" indent="-285750" eaLnBrk="0" hangingPunct="0">
              <a:tabLst>
                <a:tab pos="635000" algn="l"/>
              </a:tabLst>
              <a:defRPr sz="3200">
                <a:solidFill>
                  <a:schemeClr val="tx1"/>
                </a:solidFill>
                <a:latin typeface="Helvetica" charset="0"/>
                <a:ea typeface="ＭＳ Ｐゴシック" charset="0"/>
              </a:defRPr>
            </a:lvl2pPr>
            <a:lvl3pPr marL="1143000" indent="-228600" eaLnBrk="0" hangingPunct="0">
              <a:tabLst>
                <a:tab pos="635000" algn="l"/>
              </a:tabLst>
              <a:defRPr sz="3200">
                <a:solidFill>
                  <a:schemeClr val="tx1"/>
                </a:solidFill>
                <a:latin typeface="Helvetica" charset="0"/>
                <a:ea typeface="ＭＳ Ｐゴシック" charset="0"/>
              </a:defRPr>
            </a:lvl3pPr>
            <a:lvl4pPr marL="1600200" indent="-228600" eaLnBrk="0" hangingPunct="0">
              <a:tabLst>
                <a:tab pos="635000" algn="l"/>
              </a:tabLst>
              <a:defRPr sz="3200">
                <a:solidFill>
                  <a:schemeClr val="tx1"/>
                </a:solidFill>
                <a:latin typeface="Helvetica" charset="0"/>
                <a:ea typeface="ＭＳ Ｐゴシック" charset="0"/>
              </a:defRPr>
            </a:lvl4pPr>
            <a:lvl5pPr marL="2057400" indent="-228600" eaLnBrk="0" hangingPunct="0">
              <a:tabLst>
                <a:tab pos="635000" algn="l"/>
              </a:tabLst>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ＭＳ Ｐゴシック" charset="0"/>
              </a:defRPr>
            </a:lvl9pPr>
          </a:lstStyle>
          <a:p>
            <a:pPr algn="ctr" eaLnBrk="1" hangingPunct="1">
              <a:spcBef>
                <a:spcPct val="50000"/>
              </a:spcBef>
            </a:pPr>
            <a:r>
              <a:rPr lang="en-US" sz="3300" b="1" dirty="0" smtClean="0">
                <a:solidFill>
                  <a:srgbClr val="C00000"/>
                </a:solidFill>
              </a:rPr>
              <a:t>Security</a:t>
            </a:r>
            <a:endParaRPr lang="en-US" sz="3300" b="1" dirty="0">
              <a:solidFill>
                <a:srgbClr val="C00000"/>
              </a:solidFill>
            </a:endParaRPr>
          </a:p>
          <a:p>
            <a:pPr algn="just" eaLnBrk="1" hangingPunct="1">
              <a:spcBef>
                <a:spcPct val="50000"/>
              </a:spcBef>
            </a:pPr>
            <a:r>
              <a:rPr lang="en-US" sz="1800" dirty="0">
                <a:solidFill>
                  <a:srgbClr val="000000"/>
                </a:solidFill>
              </a:rPr>
              <a:t>VANETs are prone to security </a:t>
            </a:r>
            <a:r>
              <a:rPr lang="en-US" sz="1800" dirty="0" smtClean="0">
                <a:solidFill>
                  <a:srgbClr val="000000"/>
                </a:solidFill>
              </a:rPr>
              <a:t>attacks.  </a:t>
            </a:r>
            <a:r>
              <a:rPr lang="en-US" sz="1800" dirty="0">
                <a:solidFill>
                  <a:srgbClr val="000000"/>
                </a:solidFill>
              </a:rPr>
              <a:t>In collaborative environments where warning messages and other information are </a:t>
            </a:r>
            <a:r>
              <a:rPr lang="en-US" sz="1800" dirty="0" smtClean="0">
                <a:solidFill>
                  <a:srgbClr val="000000"/>
                </a:solidFill>
              </a:rPr>
              <a:t>exchanged, </a:t>
            </a:r>
            <a:r>
              <a:rPr lang="en-US" sz="1800" dirty="0">
                <a:solidFill>
                  <a:srgbClr val="000000"/>
                </a:solidFill>
              </a:rPr>
              <a:t>trust management is important to address the security issue. Selfish and/or malicious nodes in the network have to be detected and possibly excluded from the collaboration</a:t>
            </a:r>
            <a:r>
              <a:rPr lang="en-US" sz="1800" dirty="0" smtClean="0">
                <a:solidFill>
                  <a:srgbClr val="000000"/>
                </a:solidFill>
              </a:rPr>
              <a:t>.</a:t>
            </a: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smtClean="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smtClean="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smtClean="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r>
              <a:rPr lang="en-US" sz="1800" dirty="0">
                <a:solidFill>
                  <a:srgbClr val="000000"/>
                </a:solidFill>
              </a:rPr>
              <a:t>There are mainly two types of trust evaluation methods: centralized trust evaluation and distributed trust </a:t>
            </a:r>
            <a:r>
              <a:rPr lang="en-US" sz="1800" dirty="0" smtClean="0">
                <a:solidFill>
                  <a:srgbClr val="000000"/>
                </a:solidFill>
              </a:rPr>
              <a:t>evaluation. </a:t>
            </a:r>
            <a:r>
              <a:rPr lang="en-US" sz="1800" dirty="0">
                <a:solidFill>
                  <a:srgbClr val="000000"/>
                </a:solidFill>
              </a:rPr>
              <a:t>In this research </a:t>
            </a:r>
            <a:r>
              <a:rPr lang="en-US" sz="1800" dirty="0" smtClean="0">
                <a:solidFill>
                  <a:srgbClr val="000000"/>
                </a:solidFill>
              </a:rPr>
              <a:t>the group considered </a:t>
            </a:r>
            <a:r>
              <a:rPr lang="en-US" sz="1800" dirty="0">
                <a:solidFill>
                  <a:srgbClr val="000000"/>
                </a:solidFill>
              </a:rPr>
              <a:t>distributed trust evaluation in which each entity in the network computes the trust value of its neighbors</a:t>
            </a:r>
            <a:r>
              <a:rPr lang="en-US" sz="1800" dirty="0" smtClean="0">
                <a:solidFill>
                  <a:srgbClr val="000000"/>
                </a:solidFill>
              </a:rPr>
              <a:t>.</a:t>
            </a:r>
          </a:p>
          <a:p>
            <a:pPr algn="just" eaLnBrk="1" hangingPunct="1">
              <a:spcBef>
                <a:spcPct val="50000"/>
              </a:spcBef>
            </a:pPr>
            <a:r>
              <a:rPr lang="en-US" sz="1800" dirty="0">
                <a:solidFill>
                  <a:srgbClr val="000000"/>
                </a:solidFill>
              </a:rPr>
              <a:t>As an alternative to the EKF-based estimation, particle filters were investigated. In order to overcome the vulnerability of classical particle filters against false data injection from faulty/compromised sensors, the developed trust-aware particle filter assigns trust/confidence values to different sensors in order to weigh the fused components with respect to reliability</a:t>
            </a:r>
            <a:r>
              <a:rPr lang="en-US" sz="1800" dirty="0" smtClean="0">
                <a:solidFill>
                  <a:srgbClr val="000000"/>
                </a:solidFill>
              </a:rPr>
              <a:t>.</a:t>
            </a: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smtClean="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r>
              <a:rPr lang="en-US" sz="1800" dirty="0">
                <a:latin typeface="Helvetica"/>
                <a:cs typeface="Helvetica"/>
              </a:rPr>
              <a:t>The figure above shows the parts of the trust aware particle filter. As seen in this figure, a trust computation block is added to the SIR particle filter algorithm in order to inhibit the compromised sensors. The following plot demonstrates the variation of trust value for malicious and legitimate sensors. It can be observed that when the trust aware particle filter starts to run, the trust value of the compromised sensor goes down to very low value </a:t>
            </a:r>
            <a:r>
              <a:rPr lang="en-US" sz="1800" dirty="0" err="1">
                <a:latin typeface="Helvetica"/>
                <a:cs typeface="Helvetica"/>
              </a:rPr>
              <a:t>i.e</a:t>
            </a:r>
            <a:r>
              <a:rPr lang="en-US" sz="1800" dirty="0">
                <a:latin typeface="Helvetica"/>
                <a:cs typeface="Helvetica"/>
              </a:rPr>
              <a:t> </a:t>
            </a:r>
            <a:r>
              <a:rPr lang="en-US" sz="1800" dirty="0" err="1">
                <a:latin typeface="Helvetica"/>
                <a:cs typeface="Helvetica"/>
              </a:rPr>
              <a:t>γk</a:t>
            </a:r>
            <a:r>
              <a:rPr lang="en-US" sz="1800" dirty="0">
                <a:latin typeface="Helvetica"/>
                <a:cs typeface="Helvetica"/>
              </a:rPr>
              <a:t> ≤ 0.1. The fusion processor differentiates between the legitimate and compromised sensors successfully.</a:t>
            </a: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a:p>
            <a:pPr algn="just" eaLnBrk="1" hangingPunct="1">
              <a:spcBef>
                <a:spcPct val="50000"/>
              </a:spcBef>
            </a:pPr>
            <a:endParaRPr lang="en-US" sz="1800" dirty="0">
              <a:solidFill>
                <a:srgbClr val="000000"/>
              </a:solidFill>
            </a:endParaRPr>
          </a:p>
        </p:txBody>
      </p:sp>
      <p:sp>
        <p:nvSpPr>
          <p:cNvPr id="52" name="Text Box 12"/>
          <p:cNvSpPr txBox="1">
            <a:spLocks noChangeArrowheads="1"/>
          </p:cNvSpPr>
          <p:nvPr/>
        </p:nvSpPr>
        <p:spPr bwMode="auto">
          <a:xfrm>
            <a:off x="29108004" y="5468541"/>
            <a:ext cx="6757988" cy="26324298"/>
          </a:xfrm>
          <a:prstGeom prst="rect">
            <a:avLst/>
          </a:prstGeom>
          <a:solidFill>
            <a:schemeClr val="bg1"/>
          </a:solidFill>
          <a:ln w="12700">
            <a:solidFill>
              <a:schemeClr val="hlink"/>
            </a:solidFill>
            <a:miter lim="800000"/>
            <a:headEnd/>
            <a:tailEnd/>
          </a:ln>
          <a:effectLst/>
        </p:spPr>
        <p:txBody>
          <a:bodyPr lIns="685773" tIns="342887" rIns="685773" bIns="685773"/>
          <a:lstStyle/>
          <a:p>
            <a:pPr lvl="0" algn="ctr">
              <a:spcBef>
                <a:spcPct val="50000"/>
              </a:spcBef>
              <a:tabLst>
                <a:tab pos="476231" algn="l"/>
              </a:tabLst>
              <a:defRPr/>
            </a:pPr>
            <a:r>
              <a:rPr lang="en-US" sz="3300" b="1" dirty="0" smtClean="0">
                <a:solidFill>
                  <a:srgbClr val="C00000"/>
                </a:solidFill>
                <a:latin typeface="Helvetica"/>
                <a:cs typeface="Arial" pitchFamily="34" charset="0"/>
              </a:rPr>
              <a:t>Semi-Virtual and Scaled Testing</a:t>
            </a:r>
            <a:endParaRPr lang="en-US" sz="3300" b="1" dirty="0">
              <a:solidFill>
                <a:srgbClr val="C00000"/>
              </a:solidFill>
              <a:latin typeface="Helvetica"/>
              <a:cs typeface="Arial" pitchFamily="34" charset="0"/>
            </a:endParaRPr>
          </a:p>
          <a:p>
            <a:pPr lvl="0" algn="just" defTabSz="914400" fontAlgn="base">
              <a:spcBef>
                <a:spcPct val="10000"/>
              </a:spcBef>
              <a:spcAft>
                <a:spcPct val="0"/>
              </a:spcAft>
            </a:pPr>
            <a:endParaRPr lang="en-US" sz="1800" dirty="0" smtClean="0">
              <a:solidFill>
                <a:srgbClr val="000000"/>
              </a:solidFill>
              <a:latin typeface="Helvetica"/>
              <a:ea typeface="ＭＳ Ｐゴシック" charset="0"/>
              <a:cs typeface="Helvetica"/>
            </a:endParaRPr>
          </a:p>
          <a:p>
            <a:pPr algn="just"/>
            <a:r>
              <a:rPr lang="en-US" sz="1800" dirty="0">
                <a:latin typeface="Arial" charset="0"/>
              </a:rPr>
              <a:t>Testing even a single experimental vehicle for a single </a:t>
            </a:r>
            <a:r>
              <a:rPr lang="en-US" sz="1800" dirty="0" smtClean="0">
                <a:latin typeface="Arial" charset="0"/>
              </a:rPr>
              <a:t>autonomous/automated capability </a:t>
            </a:r>
            <a:r>
              <a:rPr lang="en-US" sz="1800" dirty="0">
                <a:latin typeface="Arial" charset="0"/>
              </a:rPr>
              <a:t>takes a significant amount </a:t>
            </a:r>
            <a:r>
              <a:rPr lang="en-US" sz="1800" dirty="0" smtClean="0">
                <a:latin typeface="Arial" charset="0"/>
              </a:rPr>
              <a:t>of consideration and resources:</a:t>
            </a:r>
          </a:p>
          <a:p>
            <a:pPr marL="285750" indent="-285750" algn="just">
              <a:buFont typeface="Arial"/>
              <a:buChar char="•"/>
            </a:pPr>
            <a:r>
              <a:rPr lang="en-US" sz="1800" dirty="0" smtClean="0">
                <a:latin typeface="Arial" charset="0"/>
              </a:rPr>
              <a:t>Safety (for equipment and people)</a:t>
            </a:r>
          </a:p>
          <a:p>
            <a:pPr marL="285750" indent="-285750" algn="just">
              <a:buFont typeface="Arial"/>
              <a:buChar char="•"/>
            </a:pPr>
            <a:r>
              <a:rPr lang="en-US" sz="1800" dirty="0" smtClean="0">
                <a:latin typeface="Arial" charset="0"/>
              </a:rPr>
              <a:t>Location (tracks for high-speed tests)</a:t>
            </a:r>
          </a:p>
          <a:p>
            <a:pPr marL="285750" indent="-285750" algn="just">
              <a:buFont typeface="Arial"/>
              <a:buChar char="•"/>
            </a:pPr>
            <a:r>
              <a:rPr lang="en-US" sz="1800" dirty="0" smtClean="0">
                <a:latin typeface="Arial" charset="0"/>
              </a:rPr>
              <a:t>Person hours</a:t>
            </a:r>
          </a:p>
          <a:p>
            <a:pPr marL="285750" indent="-285750" algn="just">
              <a:buFont typeface="Arial"/>
              <a:buChar char="•"/>
            </a:pPr>
            <a:r>
              <a:rPr lang="en-US" sz="1800" dirty="0" smtClean="0">
                <a:latin typeface="Arial" charset="0"/>
              </a:rPr>
              <a:t>Logistics</a:t>
            </a:r>
          </a:p>
          <a:p>
            <a:pPr marL="285750" indent="-285750" algn="just">
              <a:buFont typeface="Arial"/>
              <a:buChar char="•"/>
            </a:pPr>
            <a:r>
              <a:rPr lang="en-US" sz="1800" dirty="0" smtClean="0">
                <a:latin typeface="Arial" charset="0"/>
              </a:rPr>
              <a:t>Weather</a:t>
            </a:r>
          </a:p>
          <a:p>
            <a:pPr marL="285750" indent="-285750" algn="just">
              <a:buFont typeface="Arial"/>
              <a:buChar char="•"/>
            </a:pPr>
            <a:r>
              <a:rPr lang="en-US" sz="1800" dirty="0" smtClean="0">
                <a:latin typeface="Arial" charset="0"/>
              </a:rPr>
              <a:t>Repeatability</a:t>
            </a: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a:latin typeface="Arial" charset="0"/>
            </a:endParaRPr>
          </a:p>
          <a:p>
            <a:pPr algn="just"/>
            <a:r>
              <a:rPr lang="en-US" sz="1800" dirty="0" smtClean="0">
                <a:latin typeface="Arial" charset="0"/>
              </a:rPr>
              <a:t>Using virtualized systems or subsystems in the experiment, a number of these considerations can be relaxed.</a:t>
            </a:r>
          </a:p>
          <a:p>
            <a:pPr marL="285750" indent="-285750" algn="just">
              <a:buFont typeface="Arial"/>
              <a:buChar char="•"/>
            </a:pPr>
            <a:r>
              <a:rPr lang="en-US" sz="1800" dirty="0" smtClean="0">
                <a:latin typeface="Arial" charset="0"/>
              </a:rPr>
              <a:t>Similar </a:t>
            </a:r>
            <a:r>
              <a:rPr lang="en-US" sz="1800" dirty="0">
                <a:latin typeface="Arial" charset="0"/>
              </a:rPr>
              <a:t>to HIL simulation</a:t>
            </a:r>
          </a:p>
          <a:p>
            <a:pPr marL="285750" indent="-285750" algn="just">
              <a:buFont typeface="Arial"/>
              <a:buChar char="•"/>
            </a:pPr>
            <a:r>
              <a:rPr lang="en-US" sz="1800" dirty="0">
                <a:latin typeface="Arial" charset="0"/>
              </a:rPr>
              <a:t>Full-size vehicles interacting with the simulation</a:t>
            </a:r>
          </a:p>
          <a:p>
            <a:pPr marL="285750" indent="-285750" algn="just">
              <a:buFont typeface="Arial"/>
              <a:buChar char="•"/>
            </a:pPr>
            <a:r>
              <a:rPr lang="en-US" sz="1800" dirty="0">
                <a:latin typeface="Arial" charset="0"/>
              </a:rPr>
              <a:t>Simulated agents, scenarios, even sensors</a:t>
            </a:r>
          </a:p>
          <a:p>
            <a:pPr marL="285750" indent="-285750" algn="just">
              <a:buFont typeface="Arial"/>
              <a:buChar char="•"/>
            </a:pPr>
            <a:r>
              <a:rPr lang="en-US" sz="1800" dirty="0">
                <a:latin typeface="Arial" charset="0"/>
              </a:rPr>
              <a:t>Much lower cost, and </a:t>
            </a:r>
            <a:r>
              <a:rPr lang="en-US" sz="1800" dirty="0" smtClean="0">
                <a:latin typeface="Arial" charset="0"/>
              </a:rPr>
              <a:t>safer</a:t>
            </a:r>
          </a:p>
          <a:p>
            <a:pPr marL="285750" indent="-285750" algn="just">
              <a:buFont typeface="Arial"/>
              <a:buChar char="•"/>
            </a:pPr>
            <a:endParaRPr lang="en-US" sz="1800" dirty="0">
              <a:latin typeface="Arial" charset="0"/>
            </a:endParaRPr>
          </a:p>
          <a:p>
            <a:pPr marL="285750" indent="-285750" algn="just">
              <a:buFont typeface="Arial"/>
              <a:buChar char="•"/>
            </a:pPr>
            <a:endParaRPr lang="en-US" sz="1800" dirty="0" smtClean="0">
              <a:latin typeface="Arial" charset="0"/>
            </a:endParaRPr>
          </a:p>
          <a:p>
            <a:pPr marL="285750" indent="-285750" algn="just">
              <a:buFont typeface="Arial"/>
              <a:buChar char="•"/>
            </a:pPr>
            <a:endParaRPr lang="en-US" sz="1800" dirty="0">
              <a:latin typeface="Arial" charset="0"/>
            </a:endParaRPr>
          </a:p>
          <a:p>
            <a:pPr marL="285750" indent="-285750" algn="just">
              <a:buFont typeface="Arial"/>
              <a:buChar char="•"/>
            </a:pPr>
            <a:endParaRPr lang="en-US" sz="1800" dirty="0" smtClean="0">
              <a:latin typeface="Arial" charset="0"/>
            </a:endParaRPr>
          </a:p>
          <a:p>
            <a:pPr marL="285750" indent="-285750" algn="just">
              <a:buFont typeface="Arial"/>
              <a:buChar char="•"/>
            </a:pPr>
            <a:endParaRPr lang="en-US" sz="1800" dirty="0">
              <a:latin typeface="Arial" charset="0"/>
            </a:endParaRPr>
          </a:p>
          <a:p>
            <a:pPr marL="285750" indent="-285750" algn="just">
              <a:buFont typeface="Arial"/>
              <a:buChar char="•"/>
            </a:pPr>
            <a:endParaRPr lang="en-US" sz="1800" dirty="0" smtClean="0">
              <a:latin typeface="Arial" charset="0"/>
            </a:endParaRPr>
          </a:p>
          <a:p>
            <a:pPr marL="285750" indent="-285750" algn="just">
              <a:buFont typeface="Arial"/>
              <a:buChar char="•"/>
            </a:pPr>
            <a:endParaRPr lang="en-US" sz="1800" dirty="0">
              <a:latin typeface="Arial" charset="0"/>
            </a:endParaRPr>
          </a:p>
          <a:p>
            <a:pPr marL="285750" indent="-285750" algn="just">
              <a:buFont typeface="Arial"/>
              <a:buChar char="•"/>
            </a:pPr>
            <a:endParaRPr lang="en-US" sz="1800" dirty="0" smtClean="0">
              <a:latin typeface="Arial" charset="0"/>
            </a:endParaRPr>
          </a:p>
          <a:p>
            <a:pPr marL="285750" indent="-285750" algn="just">
              <a:buFont typeface="Arial"/>
              <a:buChar char="•"/>
            </a:pPr>
            <a:endParaRPr lang="en-US" sz="1800" dirty="0">
              <a:latin typeface="Arial" charset="0"/>
            </a:endParaRPr>
          </a:p>
          <a:p>
            <a:pPr marL="285750" indent="-285750" algn="just">
              <a:buFont typeface="Arial"/>
              <a:buChar char="•"/>
            </a:pPr>
            <a:endParaRPr lang="en-US" sz="1800" dirty="0" smtClean="0">
              <a:latin typeface="Arial" charset="0"/>
            </a:endParaRPr>
          </a:p>
          <a:p>
            <a:pPr algn="just"/>
            <a:r>
              <a:rPr lang="en-US" sz="1800" dirty="0">
                <a:latin typeface="Arial" charset="0"/>
              </a:rPr>
              <a:t>Connected vehicle </a:t>
            </a:r>
            <a:r>
              <a:rPr lang="en-US" sz="1800" dirty="0" smtClean="0">
                <a:latin typeface="Arial" charset="0"/>
              </a:rPr>
              <a:t>technologies enable </a:t>
            </a:r>
            <a:r>
              <a:rPr lang="en-US" sz="1800" dirty="0">
                <a:latin typeface="Arial" charset="0"/>
              </a:rPr>
              <a:t>a unified and easy to implement interface between virtual and </a:t>
            </a:r>
            <a:r>
              <a:rPr lang="en-US" sz="1800" dirty="0" smtClean="0">
                <a:latin typeface="Arial" charset="0"/>
              </a:rPr>
              <a:t>physical.</a:t>
            </a:r>
          </a:p>
          <a:p>
            <a:pPr algn="just"/>
            <a:endParaRPr lang="en-US" sz="1800" dirty="0">
              <a:latin typeface="Arial" charset="0"/>
            </a:endParaRPr>
          </a:p>
          <a:p>
            <a:pPr algn="just"/>
            <a:r>
              <a:rPr lang="en-US" sz="1800" b="1" dirty="0" smtClean="0">
                <a:latin typeface="Arial" charset="0"/>
              </a:rPr>
              <a:t>Parking</a:t>
            </a:r>
          </a:p>
          <a:p>
            <a:pPr marL="285750" indent="-285750">
              <a:buFont typeface="Arial"/>
              <a:buChar char="•"/>
            </a:pPr>
            <a:r>
              <a:rPr lang="en-US" sz="1800" dirty="0">
                <a:latin typeface="Arial" charset="0"/>
                <a:ea typeface="ＭＳ Ｐゴシック" charset="0"/>
                <a:cs typeface="ＭＳ Ｐゴシック" charset="0"/>
              </a:rPr>
              <a:t>Autonomous parking and deparking are non-trivial problems for non-</a:t>
            </a:r>
            <a:r>
              <a:rPr lang="en-US" sz="1800" dirty="0" err="1">
                <a:latin typeface="Arial" charset="0"/>
                <a:ea typeface="ＭＳ Ｐゴシック" charset="0"/>
                <a:cs typeface="ＭＳ Ｐゴシック" charset="0"/>
              </a:rPr>
              <a:t>holonomic</a:t>
            </a:r>
            <a:r>
              <a:rPr lang="en-US" sz="1800" dirty="0">
                <a:latin typeface="Arial" charset="0"/>
                <a:ea typeface="ＭＳ Ｐゴシック" charset="0"/>
                <a:cs typeface="ＭＳ Ｐゴシック" charset="0"/>
              </a:rPr>
              <a:t> vehicles</a:t>
            </a:r>
          </a:p>
          <a:p>
            <a:pPr marL="285750" indent="-285750">
              <a:buFont typeface="Arial"/>
              <a:buChar char="•"/>
            </a:pPr>
            <a:r>
              <a:rPr lang="en-US" sz="1800" dirty="0">
                <a:latin typeface="Arial" charset="0"/>
                <a:ea typeface="ＭＳ Ｐゴシック" charset="0"/>
                <a:cs typeface="ＭＳ Ｐゴシック" charset="0"/>
              </a:rPr>
              <a:t>Initial tests help with scenarios/</a:t>
            </a:r>
            <a:r>
              <a:rPr lang="en-US" sz="1800" dirty="0" err="1">
                <a:latin typeface="Arial" charset="0"/>
                <a:ea typeface="ＭＳ Ｐゴシック" charset="0"/>
                <a:cs typeface="ＭＳ Ｐゴシック" charset="0"/>
              </a:rPr>
              <a:t>meaneuvers</a:t>
            </a:r>
            <a:endParaRPr lang="en-US" sz="1800" dirty="0">
              <a:latin typeface="Arial" charset="0"/>
              <a:ea typeface="ＭＳ Ｐゴシック" charset="0"/>
              <a:cs typeface="ＭＳ Ｐゴシック"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smtClean="0">
              <a:latin typeface="Arial" charset="0"/>
            </a:endParaRPr>
          </a:p>
          <a:p>
            <a:pPr algn="just"/>
            <a:r>
              <a:rPr lang="en-US" sz="1800" b="1" dirty="0" smtClean="0">
                <a:latin typeface="Arial" charset="0"/>
              </a:rPr>
              <a:t>100-Car Demo</a:t>
            </a:r>
          </a:p>
          <a:p>
            <a:pPr marL="285750" indent="-285750" algn="just">
              <a:buFont typeface="Arial"/>
              <a:buChar char="•"/>
            </a:pPr>
            <a:r>
              <a:rPr lang="en-US" sz="1800" dirty="0">
                <a:latin typeface="Arial" charset="0"/>
                <a:ea typeface="ＭＳ Ｐゴシック" charset="0"/>
                <a:cs typeface="ＭＳ Ｐゴシック" charset="0"/>
              </a:rPr>
              <a:t>Work in progress</a:t>
            </a:r>
          </a:p>
          <a:p>
            <a:pPr marL="285750" indent="-285750" algn="just">
              <a:buFont typeface="Arial"/>
              <a:buChar char="•"/>
            </a:pPr>
            <a:r>
              <a:rPr lang="en-US" sz="1800" dirty="0">
                <a:latin typeface="Arial" charset="0"/>
                <a:ea typeface="ＭＳ Ｐゴシック" charset="0"/>
                <a:cs typeface="ＭＳ Ｐゴシック" charset="0"/>
              </a:rPr>
              <a:t>Micro-traffic simulator for bulk of the ambient traffic</a:t>
            </a:r>
          </a:p>
          <a:p>
            <a:pPr marL="285750" indent="-285750" algn="just">
              <a:buFont typeface="Arial"/>
              <a:buChar char="•"/>
            </a:pPr>
            <a:r>
              <a:rPr lang="en-US" sz="1800" dirty="0">
                <a:latin typeface="Arial" charset="0"/>
                <a:ea typeface="ＭＳ Ｐゴシック" charset="0"/>
                <a:cs typeface="ＭＳ Ｐゴシック" charset="0"/>
              </a:rPr>
              <a:t>OSU Driving simulator for human-controlled virtual vehicles</a:t>
            </a:r>
          </a:p>
          <a:p>
            <a:pPr marL="285750" indent="-285750" algn="just">
              <a:buFont typeface="Arial"/>
              <a:buChar char="•"/>
            </a:pPr>
            <a:r>
              <a:rPr lang="en-US" sz="1800" dirty="0">
                <a:latin typeface="Arial" charset="0"/>
                <a:ea typeface="ＭＳ Ｐゴシック" charset="0"/>
                <a:cs typeface="ＭＳ Ｐゴシック" charset="0"/>
              </a:rPr>
              <a:t>DSRC simulator for virtual vehicles</a:t>
            </a:r>
          </a:p>
          <a:p>
            <a:pPr marL="285750" indent="-285750" algn="just">
              <a:buFont typeface="Arial"/>
              <a:buChar char="•"/>
            </a:pPr>
            <a:r>
              <a:rPr lang="en-US" sz="1800" dirty="0">
                <a:latin typeface="Arial" charset="0"/>
                <a:ea typeface="ＭＳ Ｐゴシック" charset="0"/>
                <a:cs typeface="ＭＳ Ｐゴシック" charset="0"/>
              </a:rPr>
              <a:t>Radio interfaces to physical vehicles</a:t>
            </a:r>
          </a:p>
          <a:p>
            <a:pPr marL="285750" indent="-285750" algn="just">
              <a:buFont typeface="Arial"/>
              <a:buChar char="•"/>
            </a:pPr>
            <a:r>
              <a:rPr lang="en-US" sz="1800" dirty="0">
                <a:latin typeface="Arial" charset="0"/>
                <a:ea typeface="ＭＳ Ｐゴシック" charset="0"/>
                <a:cs typeface="ＭＳ Ｐゴシック" charset="0"/>
              </a:rPr>
              <a:t>HUD for human drivers</a:t>
            </a:r>
          </a:p>
          <a:p>
            <a:pPr marL="285750" indent="-285750" algn="just">
              <a:buFont typeface="Arial"/>
              <a:buChar char="•"/>
            </a:pPr>
            <a:r>
              <a:rPr lang="en-US" sz="1800" dirty="0">
                <a:latin typeface="Arial" charset="0"/>
                <a:ea typeface="ＭＳ Ｐゴシック" charset="0"/>
                <a:cs typeface="ＭＳ Ｐゴシック" charset="0"/>
              </a:rPr>
              <a:t>Scenario and world </a:t>
            </a:r>
            <a:r>
              <a:rPr lang="en-US" sz="1800" dirty="0" smtClean="0">
                <a:latin typeface="Arial" charset="0"/>
                <a:ea typeface="ＭＳ Ｐゴシック" charset="0"/>
                <a:cs typeface="ＭＳ Ｐゴシック" charset="0"/>
              </a:rPr>
              <a:t>coordinators</a:t>
            </a:r>
          </a:p>
          <a:p>
            <a:pPr marL="285750" indent="-285750" algn="just">
              <a:buFont typeface="Arial"/>
              <a:buChar char="•"/>
            </a:pPr>
            <a:endParaRPr lang="en-US" sz="1800" dirty="0">
              <a:latin typeface="Arial" charset="0"/>
              <a:ea typeface="ＭＳ Ｐゴシック" charset="0"/>
              <a:cs typeface="ＭＳ Ｐゴシック" charset="0"/>
            </a:endParaRPr>
          </a:p>
          <a:p>
            <a:pPr marL="285750" indent="-285750" algn="just">
              <a:buFont typeface="Arial"/>
              <a:buChar char="•"/>
            </a:pPr>
            <a:endParaRPr lang="en-US" sz="1800" dirty="0" smtClean="0">
              <a:latin typeface="Arial" charset="0"/>
              <a:ea typeface="ＭＳ Ｐゴシック" charset="0"/>
              <a:cs typeface="ＭＳ Ｐゴシック" charset="0"/>
            </a:endParaRPr>
          </a:p>
          <a:p>
            <a:pPr marL="285750" indent="-285750" algn="just">
              <a:buFont typeface="Arial"/>
              <a:buChar char="•"/>
            </a:pPr>
            <a:endParaRPr lang="en-US" sz="1800" dirty="0">
              <a:latin typeface="Arial" charset="0"/>
              <a:ea typeface="ＭＳ Ｐゴシック" charset="0"/>
              <a:cs typeface="ＭＳ Ｐゴシック" charset="0"/>
            </a:endParaRPr>
          </a:p>
          <a:p>
            <a:pPr marL="285750" indent="-285750" algn="just">
              <a:buFont typeface="Arial"/>
              <a:buChar char="•"/>
            </a:pPr>
            <a:endParaRPr lang="en-US" sz="1800" dirty="0" smtClean="0">
              <a:latin typeface="Arial" charset="0"/>
              <a:ea typeface="ＭＳ Ｐゴシック" charset="0"/>
              <a:cs typeface="ＭＳ Ｐゴシック" charset="0"/>
            </a:endParaRPr>
          </a:p>
          <a:p>
            <a:pPr marL="285750" indent="-285750" algn="just">
              <a:buFont typeface="Arial"/>
              <a:buChar char="•"/>
            </a:pPr>
            <a:endParaRPr lang="en-US" sz="1800" dirty="0">
              <a:latin typeface="Arial" charset="0"/>
              <a:ea typeface="ＭＳ Ｐゴシック" charset="0"/>
              <a:cs typeface="ＭＳ Ｐゴシック" charset="0"/>
            </a:endParaRPr>
          </a:p>
          <a:p>
            <a:pPr marL="285750" indent="-285750" algn="just">
              <a:buFont typeface="Arial"/>
              <a:buChar char="•"/>
            </a:pPr>
            <a:endParaRPr lang="en-US" sz="1800" dirty="0" smtClean="0">
              <a:latin typeface="Arial" charset="0"/>
              <a:ea typeface="ＭＳ Ｐゴシック" charset="0"/>
              <a:cs typeface="ＭＳ Ｐゴシック" charset="0"/>
            </a:endParaRPr>
          </a:p>
          <a:p>
            <a:pPr marL="285750" indent="-285750" algn="just">
              <a:buFont typeface="Arial"/>
              <a:buChar char="•"/>
            </a:pPr>
            <a:endParaRPr lang="en-US" sz="1800" dirty="0">
              <a:latin typeface="Arial" charset="0"/>
              <a:ea typeface="ＭＳ Ｐゴシック" charset="0"/>
              <a:cs typeface="ＭＳ Ｐゴシック" charset="0"/>
            </a:endParaRPr>
          </a:p>
          <a:p>
            <a:pPr marL="285750" indent="-285750" algn="just">
              <a:buFont typeface="Arial"/>
              <a:buChar char="•"/>
            </a:pPr>
            <a:endParaRPr lang="en-US" sz="1800" dirty="0" smtClean="0">
              <a:latin typeface="Arial" charset="0"/>
              <a:ea typeface="ＭＳ Ｐゴシック" charset="0"/>
              <a:cs typeface="ＭＳ Ｐゴシック" charset="0"/>
            </a:endParaRPr>
          </a:p>
          <a:p>
            <a:pPr algn="just"/>
            <a:r>
              <a:rPr lang="en-US" sz="1800" dirty="0">
                <a:latin typeface="Arial" charset="0"/>
                <a:ea typeface="ＭＳ Ｐゴシック" charset="0"/>
                <a:cs typeface="ＭＳ Ｐゴシック" charset="0"/>
              </a:rPr>
              <a:t>Generic Cyber-Physical System with virtual </a:t>
            </a:r>
            <a:r>
              <a:rPr lang="en-US" sz="1800" dirty="0" smtClean="0">
                <a:latin typeface="Arial" charset="0"/>
                <a:ea typeface="ＭＳ Ｐゴシック" charset="0"/>
                <a:cs typeface="ＭＳ Ｐゴシック" charset="0"/>
              </a:rPr>
              <a:t>components can be decomposed </a:t>
            </a:r>
            <a:r>
              <a:rPr lang="en-US" sz="1800" dirty="0">
                <a:latin typeface="Arial" charset="0"/>
                <a:ea typeface="ＭＳ Ｐゴシック" charset="0"/>
                <a:cs typeface="ＭＳ Ｐゴシック" charset="0"/>
              </a:rPr>
              <a:t>into virtual and physical </a:t>
            </a:r>
            <a:r>
              <a:rPr lang="en-US" sz="1800" dirty="0" smtClean="0">
                <a:latin typeface="Arial" charset="0"/>
                <a:ea typeface="ＭＳ Ｐゴシック" charset="0"/>
                <a:cs typeface="ＭＳ Ｐゴシック" charset="0"/>
              </a:rPr>
              <a:t>subsystems and analyzed in parallel.</a:t>
            </a:r>
            <a:endParaRPr lang="en-US" sz="1800" dirty="0">
              <a:latin typeface="Arial" charset="0"/>
              <a:ea typeface="ＭＳ Ｐゴシック" charset="0"/>
              <a:cs typeface="ＭＳ Ｐゴシック" charset="0"/>
            </a:endParaRPr>
          </a:p>
          <a:p>
            <a:pPr marL="285750" indent="-285750" algn="just">
              <a:buFont typeface="Arial"/>
              <a:buChar char="•"/>
            </a:pPr>
            <a:endParaRPr lang="en-US" sz="1800" dirty="0">
              <a:latin typeface="Arial" charset="0"/>
              <a:ea typeface="ＭＳ Ｐゴシック" charset="0"/>
              <a:cs typeface="ＭＳ Ｐゴシック" charset="0"/>
            </a:endParaRPr>
          </a:p>
          <a:p>
            <a:pPr marL="285750" indent="-285750" algn="just">
              <a:buFont typeface="Arial"/>
              <a:buChar char="•"/>
            </a:pPr>
            <a:endParaRPr lang="en-US" sz="1800" dirty="0">
              <a:latin typeface="Arial" charset="0"/>
            </a:endParaRPr>
          </a:p>
          <a:p>
            <a:pPr algn="just"/>
            <a:endParaRPr lang="en-US" sz="1800" dirty="0" smtClean="0">
              <a:latin typeface="Arial" charset="0"/>
            </a:endParaRPr>
          </a:p>
          <a:p>
            <a:pPr algn="just"/>
            <a:endParaRPr lang="en-US" sz="1800" dirty="0">
              <a:latin typeface="Arial" charset="0"/>
            </a:endParaRPr>
          </a:p>
          <a:p>
            <a:pPr algn="just"/>
            <a:endParaRPr lang="en-US" sz="1800" dirty="0">
              <a:latin typeface="Arial" charset="0"/>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p:txBody>
      </p:sp>
      <p:sp>
        <p:nvSpPr>
          <p:cNvPr id="53" name="Text Box 12"/>
          <p:cNvSpPr txBox="1">
            <a:spLocks noChangeArrowheads="1"/>
          </p:cNvSpPr>
          <p:nvPr/>
        </p:nvSpPr>
        <p:spPr bwMode="auto">
          <a:xfrm>
            <a:off x="36270804" y="5432032"/>
            <a:ext cx="6757988" cy="12568451"/>
          </a:xfrm>
          <a:prstGeom prst="rect">
            <a:avLst/>
          </a:prstGeom>
          <a:solidFill>
            <a:schemeClr val="bg1"/>
          </a:solidFill>
          <a:ln w="12700">
            <a:solidFill>
              <a:schemeClr val="hlink"/>
            </a:solidFill>
            <a:miter lim="800000"/>
            <a:headEnd/>
            <a:tailEnd/>
          </a:ln>
          <a:effectLst/>
        </p:spPr>
        <p:txBody>
          <a:bodyPr lIns="685773" tIns="342887" rIns="685773" bIns="685773"/>
          <a:lstStyle/>
          <a:p>
            <a:pPr algn="ctr">
              <a:spcBef>
                <a:spcPct val="50000"/>
              </a:spcBef>
            </a:pPr>
            <a:r>
              <a:rPr lang="en-US" sz="3300" b="1" dirty="0" smtClean="0">
                <a:solidFill>
                  <a:srgbClr val="C00000"/>
                </a:solidFill>
              </a:rPr>
              <a:t>Adaptive Intersection Signaling</a:t>
            </a:r>
            <a:endParaRPr lang="en-US" sz="3300" b="1" dirty="0" smtClean="0">
              <a:solidFill>
                <a:srgbClr val="C00000"/>
              </a:solidFill>
            </a:endParaRPr>
          </a:p>
          <a:p>
            <a:pPr>
              <a:spcBef>
                <a:spcPct val="50000"/>
              </a:spcBef>
            </a:pPr>
            <a:endParaRPr lang="en-US" sz="900" b="1" dirty="0" smtClean="0">
              <a:solidFill>
                <a:srgbClr val="C00000"/>
              </a:solidFill>
            </a:endParaRPr>
          </a:p>
          <a:p>
            <a:pPr algn="just">
              <a:spcBef>
                <a:spcPct val="10000"/>
              </a:spcBef>
            </a:pPr>
            <a:r>
              <a:rPr lang="en-US" sz="1800" dirty="0" smtClean="0">
                <a:latin typeface="Helvetica"/>
                <a:cs typeface="Helvetica"/>
              </a:rPr>
              <a:t>OSU CPS </a:t>
            </a:r>
            <a:r>
              <a:rPr lang="en-US" sz="1800" dirty="0">
                <a:latin typeface="Helvetica"/>
                <a:cs typeface="Helvetica"/>
              </a:rPr>
              <a:t>researchers considered a traffic signal at an isolated intersection with one lane of traffic in each of two </a:t>
            </a:r>
            <a:r>
              <a:rPr lang="en-US" sz="1800" dirty="0" smtClean="0">
                <a:latin typeface="Helvetica"/>
                <a:cs typeface="Helvetica"/>
              </a:rPr>
              <a:t>directions. Researchers </a:t>
            </a:r>
            <a:r>
              <a:rPr lang="en-US" sz="1800" dirty="0">
                <a:latin typeface="Helvetica"/>
                <a:cs typeface="Helvetica"/>
              </a:rPr>
              <a:t>focused on V2I communications rather than worrying about how the traffic signal could communicate its "intent" to autonomous </a:t>
            </a:r>
            <a:r>
              <a:rPr lang="en-US" sz="1800" dirty="0" smtClean="0">
                <a:latin typeface="Helvetica"/>
                <a:cs typeface="Helvetica"/>
              </a:rPr>
              <a:t>vehicles; and modeled </a:t>
            </a:r>
            <a:r>
              <a:rPr lang="en-US" sz="1800" dirty="0">
                <a:latin typeface="Helvetica"/>
                <a:cs typeface="Helvetica"/>
              </a:rPr>
              <a:t>each vehicle using standard physics to analyze its position, velocity, and acceleration/braking as a function of time; each (possibly autonomous) driver's behavior as what is needed to maintain a safe following distance behind the vehicle in front of it, and to obey the traffic signal; and the traffic-signal controller as an algorithm that has full information about all vehicles in its vicinity</a:t>
            </a:r>
            <a:r>
              <a:rPr lang="en-US" sz="1800" dirty="0" smtClean="0">
                <a:latin typeface="Helvetica"/>
                <a:cs typeface="Helvetica"/>
              </a:rPr>
              <a:t>. The study incorporated </a:t>
            </a:r>
            <a:r>
              <a:rPr lang="en-US" sz="1800" dirty="0">
                <a:latin typeface="Helvetica"/>
                <a:cs typeface="Helvetica"/>
              </a:rPr>
              <a:t>a fuel-consumption model from the literature to account for instantaneous fuel usage of a typical vehicle as a function of its acceleration and velocity.  (Note that acceleration is a critical factor in fuel usage, and it is a key feature not present in standard fluid-flow models.)  Then we simulated various situations with various conditions on the arrival rates of vehicles, speed limits, drive reaction times, etc. </a:t>
            </a:r>
            <a:endParaRPr lang="en-US" sz="1800" dirty="0" smtClean="0">
              <a:solidFill>
                <a:srgbClr val="000000"/>
              </a:solidFill>
              <a:latin typeface="Helvetica"/>
              <a:cs typeface="Helvetica"/>
            </a:endParaRPr>
          </a:p>
          <a:p>
            <a:pPr algn="just">
              <a:spcBef>
                <a:spcPct val="10000"/>
              </a:spcBef>
            </a:pPr>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a:p>
            <a:pPr lvl="0" algn="just" defTabSz="914400" fontAlgn="base">
              <a:spcBef>
                <a:spcPct val="10000"/>
              </a:spcBef>
              <a:spcAft>
                <a:spcPct val="0"/>
              </a:spcAft>
            </a:pPr>
            <a:endParaRPr lang="en-US" sz="1800" dirty="0" smtClean="0">
              <a:solidFill>
                <a:srgbClr val="000000"/>
              </a:solidFill>
              <a:latin typeface="Helvetica"/>
              <a:ea typeface="ＭＳ Ｐゴシック" charset="0"/>
              <a:cs typeface="Helvetica"/>
            </a:endParaRPr>
          </a:p>
          <a:p>
            <a:pPr algn="ctr">
              <a:spcBef>
                <a:spcPct val="50000"/>
              </a:spcBef>
            </a:pPr>
            <a:endParaRPr lang="en-US" sz="1800" b="1" dirty="0" smtClean="0">
              <a:solidFill>
                <a:srgbClr val="000000"/>
              </a:solidFill>
              <a:latin typeface="Helvetica"/>
              <a:ea typeface="ＭＳ Ｐゴシック" charset="0"/>
              <a:cs typeface="Helvetica"/>
            </a:endParaRPr>
          </a:p>
          <a:p>
            <a:pPr algn="ctr">
              <a:spcBef>
                <a:spcPct val="50000"/>
              </a:spcBef>
            </a:pPr>
            <a:endParaRPr lang="en-US" sz="1800" b="1" dirty="0">
              <a:solidFill>
                <a:srgbClr val="000000"/>
              </a:solidFill>
              <a:latin typeface="Helvetica"/>
              <a:ea typeface="ＭＳ Ｐゴシック" charset="0"/>
              <a:cs typeface="Helvetica"/>
            </a:endParaRPr>
          </a:p>
          <a:p>
            <a:pPr algn="ctr">
              <a:spcBef>
                <a:spcPct val="50000"/>
              </a:spcBef>
            </a:pPr>
            <a:r>
              <a:rPr lang="en-US" sz="3300" b="1" dirty="0" smtClean="0">
                <a:solidFill>
                  <a:srgbClr val="C00000"/>
                </a:solidFill>
              </a:rPr>
              <a:t>Conclusions</a:t>
            </a:r>
          </a:p>
          <a:p>
            <a:pPr algn="just">
              <a:spcBef>
                <a:spcPct val="50000"/>
              </a:spcBef>
            </a:pPr>
            <a:r>
              <a:rPr lang="en-US" sz="1800" dirty="0" smtClean="0">
                <a:latin typeface="Helvetica"/>
                <a:cs typeface="Helvetica"/>
              </a:rPr>
              <a:t>Over the years, OSU CPS group addressed a number of research questions related to autonomous driving in realistic traffic. Both </a:t>
            </a:r>
            <a:r>
              <a:rPr lang="en-US" sz="1800" dirty="0">
                <a:latin typeface="Helvetica"/>
                <a:cs typeface="Helvetica"/>
              </a:rPr>
              <a:t>experimental and simulation results on feasibility and efficiency of the developed algorithms show great potential and the research group continues to investigate different approaches to expand our understanding of control and sensing for mixed-mode traffic autonomy.</a:t>
            </a:r>
          </a:p>
          <a:p>
            <a:pPr>
              <a:spcBef>
                <a:spcPct val="50000"/>
              </a:spcBef>
            </a:pPr>
            <a:endParaRPr lang="en-US" sz="900" b="1" dirty="0" smtClean="0">
              <a:solidFill>
                <a:srgbClr val="C00000"/>
              </a:solidFill>
            </a:endParaRPr>
          </a:p>
          <a:p>
            <a:pPr algn="ctr" eaLnBrk="1" hangingPunct="1"/>
            <a:endParaRPr lang="en-US" sz="1800" dirty="0" smtClean="0">
              <a:solidFill>
                <a:srgbClr val="000000"/>
              </a:solidFill>
              <a:latin typeface="Helvetica"/>
              <a:cs typeface="Helvetica"/>
            </a:endParaRPr>
          </a:p>
          <a:p>
            <a:pPr algn="ctr" eaLnBrk="1" hangingPunct="1"/>
            <a:endParaRPr lang="en-US" sz="1800" dirty="0">
              <a:solidFill>
                <a:srgbClr val="000000"/>
              </a:solidFill>
              <a:latin typeface="Helvetica"/>
              <a:cs typeface="Helvetica"/>
            </a:endParaRPr>
          </a:p>
        </p:txBody>
      </p:sp>
      <p:sp>
        <p:nvSpPr>
          <p:cNvPr id="60" name="Text Box 16"/>
          <p:cNvSpPr txBox="1">
            <a:spLocks noChangeArrowheads="1"/>
          </p:cNvSpPr>
          <p:nvPr/>
        </p:nvSpPr>
        <p:spPr bwMode="auto">
          <a:xfrm>
            <a:off x="36270804" y="26779412"/>
            <a:ext cx="6757988" cy="2111779"/>
          </a:xfrm>
          <a:prstGeom prst="rect">
            <a:avLst/>
          </a:prstGeom>
          <a:solidFill>
            <a:schemeClr val="bg1"/>
          </a:solidFill>
          <a:ln w="12700">
            <a:solidFill>
              <a:schemeClr val="hlink"/>
            </a:solidFill>
            <a:miter lim="800000"/>
            <a:headEnd/>
            <a:tailEnd/>
          </a:ln>
        </p:spPr>
        <p:txBody>
          <a:bodyPr lIns="685773" tIns="342887" rIns="685773" bIns="685773"/>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eaLnBrk="1" hangingPunct="1">
              <a:spcBef>
                <a:spcPct val="50000"/>
              </a:spcBef>
            </a:pPr>
            <a:r>
              <a:rPr lang="en-US" sz="3300" b="1" dirty="0">
                <a:solidFill>
                  <a:srgbClr val="C00000"/>
                </a:solidFill>
              </a:rPr>
              <a:t>Acknowledgments</a:t>
            </a:r>
          </a:p>
          <a:p>
            <a:pPr algn="just" eaLnBrk="1" hangingPunct="1">
              <a:spcBef>
                <a:spcPct val="10000"/>
              </a:spcBef>
            </a:pPr>
            <a:r>
              <a:rPr lang="en-US" sz="1500" dirty="0">
                <a:latin typeface="Helvetica"/>
                <a:cs typeface="Helvetica"/>
              </a:rPr>
              <a:t>We would like to thank The National Science Foundation </a:t>
            </a:r>
            <a:r>
              <a:rPr lang="en-US" sz="1500" dirty="0" smtClean="0">
                <a:latin typeface="Helvetica"/>
                <a:cs typeface="Helvetica"/>
              </a:rPr>
              <a:t>for </a:t>
            </a:r>
            <a:r>
              <a:rPr lang="en-US" sz="1500" dirty="0">
                <a:latin typeface="Helvetica"/>
                <a:cs typeface="Helvetica"/>
              </a:rPr>
              <a:t>their support and the entire OSU-CITR and OSU-CPS teams.</a:t>
            </a:r>
          </a:p>
          <a:p>
            <a:pPr algn="just" eaLnBrk="1" hangingPunct="1">
              <a:spcBef>
                <a:spcPct val="10000"/>
              </a:spcBef>
            </a:pPr>
            <a:r>
              <a:rPr lang="en-US" sz="1500" dirty="0">
                <a:latin typeface="Helvetica"/>
                <a:cs typeface="Helvetica"/>
              </a:rPr>
              <a:t>The studies presented were partially supported by NSF under Cyber Physical Systems (CPS) Program (ECCS-0931669).</a:t>
            </a:r>
          </a:p>
        </p:txBody>
      </p:sp>
      <p:sp>
        <p:nvSpPr>
          <p:cNvPr id="61" name="Text Box 70"/>
          <p:cNvSpPr txBox="1">
            <a:spLocks noChangeArrowheads="1"/>
          </p:cNvSpPr>
          <p:nvPr/>
        </p:nvSpPr>
        <p:spPr bwMode="auto">
          <a:xfrm>
            <a:off x="36270804" y="29085520"/>
            <a:ext cx="6757988" cy="2680097"/>
          </a:xfrm>
          <a:prstGeom prst="rect">
            <a:avLst/>
          </a:prstGeom>
          <a:solidFill>
            <a:schemeClr val="bg1"/>
          </a:solidFill>
          <a:ln w="12700">
            <a:solidFill>
              <a:schemeClr val="hlink"/>
            </a:solidFill>
            <a:miter lim="800000"/>
            <a:headEnd/>
            <a:tailEnd/>
          </a:ln>
        </p:spPr>
        <p:txBody>
          <a:bodyPr lIns="685773" tIns="342887" rIns="685773" bIns="685773"/>
          <a:lstStyle>
            <a:lvl1pPr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just" eaLnBrk="1" hangingPunct="1"/>
            <a:r>
              <a:rPr lang="en-US" sz="3300" b="1" dirty="0">
                <a:solidFill>
                  <a:srgbClr val="C00000"/>
                </a:solidFill>
              </a:rPr>
              <a:t>For further information</a:t>
            </a:r>
          </a:p>
          <a:p>
            <a:pPr algn="just" eaLnBrk="1" hangingPunct="1">
              <a:spcBef>
                <a:spcPct val="10000"/>
              </a:spcBef>
            </a:pPr>
            <a:r>
              <a:rPr lang="en-US" sz="1500" dirty="0">
                <a:latin typeface="Helvetica"/>
                <a:cs typeface="Helvetica"/>
              </a:rPr>
              <a:t>Please contact </a:t>
            </a:r>
            <a:r>
              <a:rPr lang="en-US" sz="1500" i="1" dirty="0">
                <a:latin typeface="Helvetica"/>
                <a:cs typeface="Helvetica"/>
              </a:rPr>
              <a:t>kurt.12@osu.edu </a:t>
            </a:r>
            <a:r>
              <a:rPr lang="en-US" sz="1500" dirty="0">
                <a:latin typeface="Helvetica"/>
                <a:cs typeface="Helvetica"/>
              </a:rPr>
              <a:t>or</a:t>
            </a:r>
            <a:r>
              <a:rPr lang="en-US" sz="1500" i="1" dirty="0">
                <a:latin typeface="Helvetica"/>
                <a:cs typeface="Helvetica"/>
              </a:rPr>
              <a:t> umit@</a:t>
            </a:r>
            <a:r>
              <a:rPr lang="en-US" sz="1500" i="1" dirty="0" smtClean="0">
                <a:latin typeface="Helvetica"/>
                <a:cs typeface="Helvetica"/>
              </a:rPr>
              <a:t>ece.osu.edu</a:t>
            </a:r>
            <a:r>
              <a:rPr lang="en-US" sz="1500" dirty="0" smtClean="0">
                <a:latin typeface="Helvetica"/>
                <a:cs typeface="Helvetica"/>
              </a:rPr>
              <a:t>. More </a:t>
            </a:r>
            <a:r>
              <a:rPr lang="en-US" sz="1500" dirty="0">
                <a:latin typeface="Helvetica"/>
                <a:cs typeface="Helvetica"/>
              </a:rPr>
              <a:t>information on this and related projects can be obtained at </a:t>
            </a:r>
          </a:p>
          <a:p>
            <a:pPr algn="just" eaLnBrk="1" hangingPunct="1">
              <a:spcBef>
                <a:spcPct val="10000"/>
              </a:spcBef>
            </a:pPr>
            <a:r>
              <a:rPr lang="en-US" sz="1500" b="1" i="1" dirty="0">
                <a:latin typeface="Helvetica"/>
                <a:cs typeface="Helvetica"/>
              </a:rPr>
              <a:t>http://www.osc.edu/cps/  </a:t>
            </a:r>
            <a:r>
              <a:rPr lang="en-US" sz="1500" dirty="0">
                <a:latin typeface="Helvetica"/>
                <a:cs typeface="Helvetica"/>
              </a:rPr>
              <a:t>and  </a:t>
            </a:r>
            <a:r>
              <a:rPr lang="en-US" sz="1500" b="1" i="1" dirty="0">
                <a:latin typeface="Helvetica"/>
                <a:cs typeface="Helvetica"/>
              </a:rPr>
              <a:t>http://www.ece.osu.edu/citr/</a:t>
            </a:r>
            <a:r>
              <a:rPr lang="en-US" sz="1500" b="1" dirty="0">
                <a:latin typeface="Times New Roman" charset="0"/>
              </a:rPr>
              <a:t/>
            </a:r>
            <a:br>
              <a:rPr lang="en-US" sz="1500" b="1" dirty="0">
                <a:latin typeface="Times New Roman" charset="0"/>
              </a:rPr>
            </a:br>
            <a:r>
              <a:rPr lang="en-US" sz="1500" dirty="0">
                <a:latin typeface="Times New Roman" charset="0"/>
              </a:rPr>
              <a:t/>
            </a:r>
            <a:br>
              <a:rPr lang="en-US" sz="1500" dirty="0">
                <a:latin typeface="Times New Roman" charset="0"/>
              </a:rPr>
            </a:br>
            <a:endParaRPr lang="en-US" sz="1500" dirty="0">
              <a:latin typeface="Times New Roman" charset="0"/>
            </a:endParaRPr>
          </a:p>
        </p:txBody>
      </p:sp>
      <p:pic>
        <p:nvPicPr>
          <p:cNvPr id="62"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253435" y="30803023"/>
            <a:ext cx="1934766"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59"/>
          <p:cNvSpPr>
            <a:spLocks noChangeArrowheads="1"/>
          </p:cNvSpPr>
          <p:nvPr/>
        </p:nvSpPr>
        <p:spPr bwMode="auto">
          <a:xfrm>
            <a:off x="38593794" y="30874748"/>
            <a:ext cx="3151585" cy="7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68577" rIns="68577" bIns="68577">
            <a:spAutoFit/>
          </a:bodyPr>
          <a:lstStyle/>
          <a:p>
            <a:pPr algn="ctr" eaLnBrk="0" hangingPunct="0"/>
            <a:r>
              <a:rPr lang="en-US" sz="1400" b="1" dirty="0"/>
              <a:t>Control and Intelligent </a:t>
            </a:r>
          </a:p>
          <a:p>
            <a:pPr algn="ctr" eaLnBrk="0" hangingPunct="0"/>
            <a:r>
              <a:rPr lang="en-US" sz="1400" b="1" dirty="0"/>
              <a:t>Transportation </a:t>
            </a:r>
          </a:p>
          <a:p>
            <a:pPr algn="ctr" eaLnBrk="0" hangingPunct="0"/>
            <a:r>
              <a:rPr lang="en-US" sz="1400" b="1" dirty="0"/>
              <a:t>Research Lab</a:t>
            </a:r>
            <a:endParaRPr lang="en-US" sz="1400" dirty="0"/>
          </a:p>
        </p:txBody>
      </p:sp>
      <p:pic>
        <p:nvPicPr>
          <p:cNvPr id="64" name="Picture 63"/>
          <p:cNvPicPr>
            <a:picLocks noChangeAspect="1"/>
          </p:cNvPicPr>
          <p:nvPr/>
        </p:nvPicPr>
        <p:blipFill>
          <a:blip r:embed="rId6" cstate="print"/>
          <a:stretch>
            <a:fillRect/>
          </a:stretch>
        </p:blipFill>
        <p:spPr>
          <a:xfrm>
            <a:off x="41085122" y="30730256"/>
            <a:ext cx="1037269" cy="1037269"/>
          </a:xfrm>
          <a:prstGeom prst="rect">
            <a:avLst/>
          </a:prstGeom>
        </p:spPr>
      </p:pic>
      <p:sp>
        <p:nvSpPr>
          <p:cNvPr id="65" name="Text Box 15"/>
          <p:cNvSpPr txBox="1">
            <a:spLocks noChangeArrowheads="1"/>
          </p:cNvSpPr>
          <p:nvPr/>
        </p:nvSpPr>
        <p:spPr bwMode="auto">
          <a:xfrm>
            <a:off x="36270804" y="18288001"/>
            <a:ext cx="6757988" cy="8297332"/>
          </a:xfrm>
          <a:prstGeom prst="rect">
            <a:avLst/>
          </a:prstGeom>
          <a:solidFill>
            <a:schemeClr val="bg1"/>
          </a:solidFill>
          <a:ln w="12700">
            <a:solidFill>
              <a:schemeClr val="hlink"/>
            </a:solidFill>
            <a:miter lim="800000"/>
            <a:headEnd/>
            <a:tailEnd/>
          </a:ln>
        </p:spPr>
        <p:txBody>
          <a:bodyPr lIns="685773" tIns="342887" rIns="685773" bIns="685773"/>
          <a:lstStyle>
            <a:lvl1pPr marL="500063" indent="-500063" eaLnBrk="0" hangingPunct="0">
              <a:defRPr sz="3200">
                <a:solidFill>
                  <a:schemeClr val="tx1"/>
                </a:solidFill>
                <a:latin typeface="Helvetica" charset="0"/>
                <a:ea typeface="ＭＳ Ｐゴシック" charset="0"/>
                <a:cs typeface="ＭＳ Ｐゴシック" charset="0"/>
              </a:defRPr>
            </a:lvl1pPr>
            <a:lvl2pPr marL="742950" indent="-285750" eaLnBrk="0" hangingPunct="0">
              <a:defRPr sz="3200">
                <a:solidFill>
                  <a:schemeClr val="tx1"/>
                </a:solidFill>
                <a:latin typeface="Helvetica" charset="0"/>
                <a:ea typeface="ＭＳ Ｐゴシック" charset="0"/>
              </a:defRPr>
            </a:lvl2pPr>
            <a:lvl3pPr marL="1143000" indent="-228600" eaLnBrk="0" hangingPunct="0">
              <a:defRPr sz="3200">
                <a:solidFill>
                  <a:schemeClr val="tx1"/>
                </a:solidFill>
                <a:latin typeface="Helvetica" charset="0"/>
                <a:ea typeface="ＭＳ Ｐゴシック" charset="0"/>
              </a:defRPr>
            </a:lvl3pPr>
            <a:lvl4pPr marL="1600200" indent="-228600" eaLnBrk="0" hangingPunct="0">
              <a:defRPr sz="3200">
                <a:solidFill>
                  <a:schemeClr val="tx1"/>
                </a:solidFill>
                <a:latin typeface="Helvetica" charset="0"/>
                <a:ea typeface="ＭＳ Ｐゴシック" charset="0"/>
              </a:defRPr>
            </a:lvl4pPr>
            <a:lvl5pPr marL="2057400" indent="-228600" eaLnBrk="0" hangingPunct="0">
              <a:defRPr sz="3200">
                <a:solidFill>
                  <a:schemeClr val="tx1"/>
                </a:solidFill>
                <a:latin typeface="Helvetica" charset="0"/>
                <a:ea typeface="ＭＳ Ｐゴシック" charset="0"/>
              </a:defRPr>
            </a:lvl5pPr>
            <a:lvl6pPr marL="2514600" indent="-228600" eaLnBrk="0" fontAlgn="base" hangingPunct="0">
              <a:spcBef>
                <a:spcPct val="0"/>
              </a:spcBef>
              <a:spcAft>
                <a:spcPct val="0"/>
              </a:spcAft>
              <a:defRPr sz="3200">
                <a:solidFill>
                  <a:schemeClr val="tx1"/>
                </a:solidFill>
                <a:latin typeface="Helvetica" charset="0"/>
                <a:ea typeface="ＭＳ Ｐゴシック" charset="0"/>
              </a:defRPr>
            </a:lvl6pPr>
            <a:lvl7pPr marL="2971800" indent="-228600" eaLnBrk="0" fontAlgn="base" hangingPunct="0">
              <a:spcBef>
                <a:spcPct val="0"/>
              </a:spcBef>
              <a:spcAft>
                <a:spcPct val="0"/>
              </a:spcAft>
              <a:defRPr sz="3200">
                <a:solidFill>
                  <a:schemeClr val="tx1"/>
                </a:solidFill>
                <a:latin typeface="Helvetica" charset="0"/>
                <a:ea typeface="ＭＳ Ｐゴシック" charset="0"/>
              </a:defRPr>
            </a:lvl7pPr>
            <a:lvl8pPr marL="3429000" indent="-228600" eaLnBrk="0" fontAlgn="base" hangingPunct="0">
              <a:spcBef>
                <a:spcPct val="0"/>
              </a:spcBef>
              <a:spcAft>
                <a:spcPct val="0"/>
              </a:spcAft>
              <a:defRPr sz="3200">
                <a:solidFill>
                  <a:schemeClr val="tx1"/>
                </a:solidFill>
                <a:latin typeface="Helvetica" charset="0"/>
                <a:ea typeface="ＭＳ Ｐゴシック" charset="0"/>
              </a:defRPr>
            </a:lvl8pPr>
            <a:lvl9pPr marL="3886200" indent="-228600" eaLnBrk="0" fontAlgn="base" hangingPunct="0">
              <a:spcBef>
                <a:spcPct val="0"/>
              </a:spcBef>
              <a:spcAft>
                <a:spcPct val="0"/>
              </a:spcAft>
              <a:defRPr sz="3200">
                <a:solidFill>
                  <a:schemeClr val="tx1"/>
                </a:solidFill>
                <a:latin typeface="Helvetica" charset="0"/>
                <a:ea typeface="ＭＳ Ｐゴシック" charset="0"/>
              </a:defRPr>
            </a:lvl9pPr>
          </a:lstStyle>
          <a:p>
            <a:pPr algn="ctr" eaLnBrk="1" hangingPunct="1">
              <a:spcBef>
                <a:spcPct val="50000"/>
              </a:spcBef>
            </a:pPr>
            <a:r>
              <a:rPr lang="en-US" sz="3300" b="1" dirty="0">
                <a:solidFill>
                  <a:srgbClr val="C00000"/>
                </a:solidFill>
              </a:rPr>
              <a:t>Literature</a:t>
            </a:r>
          </a:p>
          <a:p>
            <a:pPr algn="just" eaLnBrk="1" hangingPunct="1"/>
            <a:endParaRPr lang="en-US" sz="1500" dirty="0" smtClean="0">
              <a:latin typeface="Helvetica"/>
              <a:cs typeface="Helvetica"/>
            </a:endParaRPr>
          </a:p>
          <a:p>
            <a:pPr algn="just" eaLnBrk="1" hangingPunct="1"/>
            <a:r>
              <a:rPr lang="en-US" sz="1500" dirty="0" smtClean="0">
                <a:latin typeface="Helvetica"/>
                <a:cs typeface="Helvetica"/>
              </a:rPr>
              <a:t>Park</a:t>
            </a:r>
            <a:r>
              <a:rPr lang="en-US" sz="1500" dirty="0">
                <a:latin typeface="Helvetica"/>
                <a:cs typeface="Helvetica"/>
              </a:rPr>
              <a:t>, J., Kurt, A., </a:t>
            </a:r>
            <a:r>
              <a:rPr lang="en-US" sz="1500" dirty="0" err="1">
                <a:latin typeface="Helvetica"/>
                <a:cs typeface="Helvetica"/>
              </a:rPr>
              <a:t>Ozquner</a:t>
            </a:r>
            <a:r>
              <a:rPr lang="en-US" sz="1500" dirty="0">
                <a:latin typeface="Helvetica"/>
                <a:cs typeface="Helvetica"/>
              </a:rPr>
              <a:t>, U. (2013, April). A game theoretic approach to controller design for cyber-physical systems: Collision avoidance. In Cyber-Physical Systems (ICCPS), 2013 ACM/IEEE International Conference on (pp. 254-254). IEEE.</a:t>
            </a:r>
          </a:p>
          <a:p>
            <a:pPr algn="just" eaLnBrk="1" hangingPunct="1"/>
            <a:r>
              <a:rPr lang="en-US" sz="1500" dirty="0">
                <a:latin typeface="Helvetica"/>
                <a:cs typeface="Helvetica"/>
              </a:rPr>
              <a:t>Adamey, E., Kurt, A., Ozguner, U. (2013, September) Cooperative Traffic Mapping Using Onboard Sensing and V2V Communication in Mixed-Traffic Environments. In Second International Symposium on Future Active Safety Technology. FAST-zero `13. Nagoya, Japan.</a:t>
            </a:r>
          </a:p>
          <a:p>
            <a:pPr algn="just" eaLnBrk="1" hangingPunct="1"/>
            <a:r>
              <a:rPr lang="en-US" sz="1500" dirty="0">
                <a:latin typeface="Helvetica"/>
                <a:cs typeface="Helvetica"/>
              </a:rPr>
              <a:t>Adamey, E., Kurt, A., Ozguner, U. (2013, September). Agent-Based Passenger Modeling for Intelligent Public Transportation. Intelligent Transportation Systems (ITSC), 2013 16th International IEEE Conference on. The Hague, The Netherlands.</a:t>
            </a:r>
          </a:p>
          <a:p>
            <a:pPr algn="just" eaLnBrk="1" hangingPunct="1"/>
            <a:r>
              <a:rPr lang="en-US" sz="1500" dirty="0">
                <a:latin typeface="Helvetica"/>
                <a:cs typeface="Helvetica"/>
              </a:rPr>
              <a:t>Kurt, A., Redmill, K., Özgüner, </a:t>
            </a:r>
            <a:r>
              <a:rPr lang="en-US" sz="1500" dirty="0" err="1">
                <a:latin typeface="Helvetica"/>
                <a:cs typeface="Helvetica"/>
              </a:rPr>
              <a:t>Ü</a:t>
            </a:r>
            <a:r>
              <a:rPr lang="en-US" sz="1500" dirty="0">
                <a:latin typeface="Helvetica"/>
                <a:cs typeface="Helvetica"/>
              </a:rPr>
              <a:t>. (2013, April). Coordinated autonomous driving with 100 connected vehicles. In Proceedings of the ACM/IEEE 4th International Conference on Cyber-Physical Systems (pp. 244-244). ACM.</a:t>
            </a:r>
          </a:p>
          <a:p>
            <a:pPr algn="just" eaLnBrk="1" hangingPunct="1"/>
            <a:r>
              <a:rPr lang="en-US" sz="1500" dirty="0">
                <a:latin typeface="Helvetica"/>
                <a:cs typeface="Helvetica"/>
              </a:rPr>
              <a:t>Adamey, E., </a:t>
            </a:r>
            <a:r>
              <a:rPr lang="en-US" sz="1500" dirty="0" err="1">
                <a:latin typeface="Helvetica"/>
                <a:cs typeface="Helvetica"/>
              </a:rPr>
              <a:t>Basciftci</a:t>
            </a:r>
            <a:r>
              <a:rPr lang="en-US" sz="1500" dirty="0">
                <a:latin typeface="Helvetica"/>
                <a:cs typeface="Helvetica"/>
              </a:rPr>
              <a:t>, Y. O., Gong, P., Kurt, A., Özgüner, F., Özgüner, U. (2012, April). State Estimation and Sensor Fusion for Autonomous Driving in Mixed-Traffic Urban Environments. In Cyber-Physical Systems (ICCPS), 2012 IEEE/ACM Third International Conference on (pp. 229-229). IEEE.</a:t>
            </a:r>
          </a:p>
          <a:p>
            <a:pPr algn="just" eaLnBrk="1" hangingPunct="1"/>
            <a:r>
              <a:rPr lang="en-US" sz="1500" dirty="0" err="1">
                <a:latin typeface="Helvetica"/>
                <a:cs typeface="Helvetica"/>
              </a:rPr>
              <a:t>Peddi</a:t>
            </a:r>
            <a:r>
              <a:rPr lang="en-US" sz="1500" dirty="0">
                <a:latin typeface="Helvetica"/>
                <a:cs typeface="Helvetica"/>
              </a:rPr>
              <a:t>, S. P. (2013, April). Real-time adaptive signaling for isolated intersections. In Cyber-Physical Systems (ICCPS), 2013 ACM/IEEE International Conference on (pp. 256-256). IEEE.</a:t>
            </a:r>
            <a:endParaRPr lang="en-US" sz="1500" dirty="0" smtClean="0">
              <a:latin typeface="Helvetica"/>
              <a:cs typeface="Helvetica"/>
            </a:endParaRPr>
          </a:p>
        </p:txBody>
      </p:sp>
      <p:pic>
        <p:nvPicPr>
          <p:cNvPr id="2" name="Picture 1"/>
          <p:cNvPicPr>
            <a:picLocks noChangeAspect="1"/>
          </p:cNvPicPr>
          <p:nvPr/>
        </p:nvPicPr>
        <p:blipFill>
          <a:blip r:embed="rId7"/>
          <a:stretch>
            <a:fillRect/>
          </a:stretch>
        </p:blipFill>
        <p:spPr>
          <a:xfrm>
            <a:off x="1338989" y="22847052"/>
            <a:ext cx="5940152" cy="2300459"/>
          </a:xfrm>
          <a:prstGeom prst="rect">
            <a:avLst/>
          </a:prstGeom>
        </p:spPr>
      </p:pic>
      <p:pic>
        <p:nvPicPr>
          <p:cNvPr id="71"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36288" y="9330696"/>
            <a:ext cx="4528517" cy="20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92726" y="11513235"/>
            <a:ext cx="4706150" cy="215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27501" y="14799605"/>
            <a:ext cx="5539241" cy="28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27501" y="18987175"/>
            <a:ext cx="5640466" cy="30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Content Placeholder 15" descr="taxonomy.pdf"/>
          <p:cNvPicPr>
            <a:picLocks noChangeAspect="1"/>
          </p:cNvPicPr>
          <p:nvPr/>
        </p:nvPicPr>
        <p:blipFill>
          <a:blip r:embed="rId12">
            <a:extLst>
              <a:ext uri="{28A0092B-C50C-407E-A947-70E740481C1C}">
                <a14:useLocalDpi xmlns:a14="http://schemas.microsoft.com/office/drawing/2010/main" val="0"/>
              </a:ext>
            </a:extLst>
          </a:blip>
          <a:srcRect t="-14168" b="-14168"/>
          <a:stretch>
            <a:fillRect/>
          </a:stretch>
        </p:blipFill>
        <p:spPr>
          <a:xfrm>
            <a:off x="9292726" y="25349839"/>
            <a:ext cx="4038600" cy="4525963"/>
          </a:xfrm>
          <a:prstGeom prst="rect">
            <a:avLst/>
          </a:prstGeom>
        </p:spPr>
      </p:pic>
      <p:pic>
        <p:nvPicPr>
          <p:cNvPr id="77" name="Content Placeholder 5" descr="Pedestrian_HSModel.eps"/>
          <p:cNvPicPr>
            <a:picLocks noChangeAspect="1"/>
          </p:cNvPicPr>
          <p:nvPr/>
        </p:nvPicPr>
        <p:blipFill>
          <a:blip r:embed="rId13">
            <a:extLst>
              <a:ext uri="{28A0092B-C50C-407E-A947-70E740481C1C}">
                <a14:useLocalDpi xmlns:a14="http://schemas.microsoft.com/office/drawing/2010/main" val="0"/>
              </a:ext>
            </a:extLst>
          </a:blip>
          <a:srcRect t="-18195" b="-18195"/>
          <a:stretch>
            <a:fillRect/>
          </a:stretch>
        </p:blipFill>
        <p:spPr>
          <a:xfrm>
            <a:off x="15543213" y="6748805"/>
            <a:ext cx="4038600" cy="4525963"/>
          </a:xfrm>
          <a:prstGeom prst="rect">
            <a:avLst/>
          </a:prstGeom>
        </p:spPr>
      </p:pic>
      <p:sp>
        <p:nvSpPr>
          <p:cNvPr id="3" name="TextBox 2"/>
          <p:cNvSpPr txBox="1"/>
          <p:nvPr/>
        </p:nvSpPr>
        <p:spPr>
          <a:xfrm>
            <a:off x="19642672" y="8503955"/>
            <a:ext cx="1333689" cy="1015663"/>
          </a:xfrm>
          <a:prstGeom prst="rect">
            <a:avLst/>
          </a:prstGeom>
          <a:noFill/>
        </p:spPr>
        <p:txBody>
          <a:bodyPr wrap="square" rtlCol="0">
            <a:spAutoFit/>
          </a:bodyPr>
          <a:lstStyle/>
          <a:p>
            <a:pPr algn="ctr"/>
            <a:r>
              <a:rPr lang="en-US" sz="2000" dirty="0" smtClean="0"/>
              <a:t>Hybrid passenger model</a:t>
            </a:r>
            <a:endParaRPr lang="en-US" sz="2000" dirty="0"/>
          </a:p>
        </p:txBody>
      </p:sp>
      <p:graphicFrame>
        <p:nvGraphicFramePr>
          <p:cNvPr id="79" name="Object 78"/>
          <p:cNvGraphicFramePr>
            <a:graphicFrameLocks noChangeAspect="1"/>
          </p:cNvGraphicFramePr>
          <p:nvPr>
            <p:extLst>
              <p:ext uri="{D42A27DB-BD31-4B8C-83A1-F6EECF244321}">
                <p14:modId xmlns:p14="http://schemas.microsoft.com/office/powerpoint/2010/main" val="2070643897"/>
              </p:ext>
            </p:extLst>
          </p:nvPr>
        </p:nvGraphicFramePr>
        <p:xfrm>
          <a:off x="15660131" y="12081163"/>
          <a:ext cx="3683000" cy="546100"/>
        </p:xfrm>
        <a:graphic>
          <a:graphicData uri="http://schemas.openxmlformats.org/presentationml/2006/ole">
            <mc:AlternateContent xmlns:mc="http://schemas.openxmlformats.org/markup-compatibility/2006">
              <mc:Choice xmlns:v="urn:schemas-microsoft-com:vml" Requires="v">
                <p:oleObj spid="_x0000_s1058" name="Equation" r:id="rId14" imgW="3683000" imgH="546100" progId="Equation.3">
                  <p:embed/>
                </p:oleObj>
              </mc:Choice>
              <mc:Fallback>
                <p:oleObj name="Equation" r:id="rId14" imgW="3683000" imgH="546100" progId="Equation.3">
                  <p:embed/>
                  <p:pic>
                    <p:nvPicPr>
                      <p:cNvPr id="0" name=""/>
                      <p:cNvPicPr/>
                      <p:nvPr/>
                    </p:nvPicPr>
                    <p:blipFill>
                      <a:blip r:embed="rId15"/>
                      <a:stretch>
                        <a:fillRect/>
                      </a:stretch>
                    </p:blipFill>
                    <p:spPr>
                      <a:xfrm>
                        <a:off x="15660131" y="12081163"/>
                        <a:ext cx="3683000" cy="5461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748637463"/>
              </p:ext>
            </p:extLst>
          </p:nvPr>
        </p:nvGraphicFramePr>
        <p:xfrm>
          <a:off x="16588318" y="12745793"/>
          <a:ext cx="3893611" cy="870163"/>
        </p:xfrm>
        <a:graphic>
          <a:graphicData uri="http://schemas.openxmlformats.org/presentationml/2006/ole">
            <mc:AlternateContent xmlns:mc="http://schemas.openxmlformats.org/markup-compatibility/2006">
              <mc:Choice xmlns:v="urn:schemas-microsoft-com:vml" Requires="v">
                <p:oleObj spid="_x0000_s1059" name="Equation" r:id="rId16" imgW="3352800" imgH="749300" progId="Equation.3">
                  <p:embed/>
                </p:oleObj>
              </mc:Choice>
              <mc:Fallback>
                <p:oleObj name="Equation" r:id="rId16" imgW="3352800" imgH="749300" progId="Equation.3">
                  <p:embed/>
                  <p:pic>
                    <p:nvPicPr>
                      <p:cNvPr id="0" name=""/>
                      <p:cNvPicPr/>
                      <p:nvPr/>
                    </p:nvPicPr>
                    <p:blipFill>
                      <a:blip r:embed="rId17"/>
                      <a:stretch>
                        <a:fillRect/>
                      </a:stretch>
                    </p:blipFill>
                    <p:spPr>
                      <a:xfrm>
                        <a:off x="16588318" y="12745793"/>
                        <a:ext cx="3893611" cy="870163"/>
                      </a:xfrm>
                      <a:prstGeom prst="rect">
                        <a:avLst/>
                      </a:prstGeom>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3735230789"/>
              </p:ext>
            </p:extLst>
          </p:nvPr>
        </p:nvGraphicFramePr>
        <p:xfrm>
          <a:off x="17663344" y="13703811"/>
          <a:ext cx="3562720" cy="563224"/>
        </p:xfrm>
        <a:graphic>
          <a:graphicData uri="http://schemas.openxmlformats.org/presentationml/2006/ole">
            <mc:AlternateContent xmlns:mc="http://schemas.openxmlformats.org/markup-compatibility/2006">
              <mc:Choice xmlns:v="urn:schemas-microsoft-com:vml" Requires="v">
                <p:oleObj spid="_x0000_s1060" name="Equation" r:id="rId18" imgW="3454400" imgH="546100" progId="Equation.3">
                  <p:embed/>
                </p:oleObj>
              </mc:Choice>
              <mc:Fallback>
                <p:oleObj name="Equation" r:id="rId18" imgW="3454400" imgH="546100" progId="Equation.3">
                  <p:embed/>
                  <p:pic>
                    <p:nvPicPr>
                      <p:cNvPr id="0" name=""/>
                      <p:cNvPicPr/>
                      <p:nvPr/>
                    </p:nvPicPr>
                    <p:blipFill>
                      <a:blip r:embed="rId19"/>
                      <a:stretch>
                        <a:fillRect/>
                      </a:stretch>
                    </p:blipFill>
                    <p:spPr>
                      <a:xfrm>
                        <a:off x="17663344" y="13703811"/>
                        <a:ext cx="3562720" cy="563224"/>
                      </a:xfrm>
                      <a:prstGeom prst="rect">
                        <a:avLst/>
                      </a:prstGeom>
                    </p:spPr>
                  </p:pic>
                </p:oleObj>
              </mc:Fallback>
            </mc:AlternateContent>
          </a:graphicData>
        </a:graphic>
      </p:graphicFrame>
      <p:pic>
        <p:nvPicPr>
          <p:cNvPr id="82" name="Picture Placeholder 6" descr="vis11.eps"/>
          <p:cNvPicPr>
            <a:picLocks noChangeAspect="1"/>
          </p:cNvPicPr>
          <p:nvPr/>
        </p:nvPicPr>
        <p:blipFill>
          <a:blip r:embed="rId20">
            <a:extLst>
              <a:ext uri="{28A0092B-C50C-407E-A947-70E740481C1C}">
                <a14:useLocalDpi xmlns:a14="http://schemas.microsoft.com/office/drawing/2010/main" val="0"/>
              </a:ext>
            </a:extLst>
          </a:blip>
          <a:srcRect l="-1449" r="-1449"/>
          <a:stretch>
            <a:fillRect/>
          </a:stretch>
        </p:blipFill>
        <p:spPr>
          <a:xfrm>
            <a:off x="15254818" y="14230094"/>
            <a:ext cx="2169582" cy="1673678"/>
          </a:xfrm>
          <a:prstGeom prst="rect">
            <a:avLst/>
          </a:prstGeom>
        </p:spPr>
      </p:pic>
      <p:pic>
        <p:nvPicPr>
          <p:cNvPr id="83" name="Picture Placeholder 7" descr="vis12.eps"/>
          <p:cNvPicPr>
            <a:picLocks noChangeAspect="1"/>
          </p:cNvPicPr>
          <p:nvPr/>
        </p:nvPicPr>
        <p:blipFill>
          <a:blip r:embed="rId21">
            <a:extLst>
              <a:ext uri="{28A0092B-C50C-407E-A947-70E740481C1C}">
                <a14:useLocalDpi xmlns:a14="http://schemas.microsoft.com/office/drawing/2010/main" val="0"/>
              </a:ext>
            </a:extLst>
          </a:blip>
          <a:srcRect l="-1479" r="-1479"/>
          <a:stretch>
            <a:fillRect/>
          </a:stretch>
        </p:blipFill>
        <p:spPr>
          <a:xfrm>
            <a:off x="17135253" y="15066933"/>
            <a:ext cx="2207878" cy="1703220"/>
          </a:xfrm>
          <a:prstGeom prst="rect">
            <a:avLst/>
          </a:prstGeom>
        </p:spPr>
      </p:pic>
      <p:pic>
        <p:nvPicPr>
          <p:cNvPr id="84" name="Picture Placeholder 8" descr="vis13.eps"/>
          <p:cNvPicPr>
            <a:picLocks noChangeAspect="1"/>
          </p:cNvPicPr>
          <p:nvPr/>
        </p:nvPicPr>
        <p:blipFill>
          <a:blip r:embed="rId22">
            <a:extLst>
              <a:ext uri="{28A0092B-C50C-407E-A947-70E740481C1C}">
                <a14:useLocalDpi xmlns:a14="http://schemas.microsoft.com/office/drawing/2010/main" val="0"/>
              </a:ext>
            </a:extLst>
          </a:blip>
          <a:srcRect l="-1593" r="-1593"/>
          <a:stretch>
            <a:fillRect/>
          </a:stretch>
        </p:blipFill>
        <p:spPr>
          <a:xfrm>
            <a:off x="19083999" y="15727908"/>
            <a:ext cx="2353601" cy="1815635"/>
          </a:xfrm>
          <a:prstGeom prst="rect">
            <a:avLst/>
          </a:prstGeom>
        </p:spPr>
      </p:pic>
      <p:sp>
        <p:nvSpPr>
          <p:cNvPr id="85" name="TextBox 84"/>
          <p:cNvSpPr txBox="1"/>
          <p:nvPr/>
        </p:nvSpPr>
        <p:spPr>
          <a:xfrm>
            <a:off x="15424148" y="16773160"/>
            <a:ext cx="1333689" cy="707886"/>
          </a:xfrm>
          <a:prstGeom prst="rect">
            <a:avLst/>
          </a:prstGeom>
          <a:noFill/>
        </p:spPr>
        <p:txBody>
          <a:bodyPr wrap="square" rtlCol="0">
            <a:spAutoFit/>
          </a:bodyPr>
          <a:lstStyle/>
          <a:p>
            <a:pPr algn="ctr"/>
            <a:r>
              <a:rPr lang="en-US" sz="2000" dirty="0" smtClean="0"/>
              <a:t>Example</a:t>
            </a:r>
          </a:p>
          <a:p>
            <a:pPr algn="ctr"/>
            <a:r>
              <a:rPr lang="en-US" sz="2000" dirty="0" smtClean="0"/>
              <a:t>Simulation</a:t>
            </a:r>
          </a:p>
        </p:txBody>
      </p:sp>
      <p:pic>
        <p:nvPicPr>
          <p:cNvPr id="86" name="Content Placeholder 4" descr="approach_overview.eps"/>
          <p:cNvPicPr>
            <a:picLocks noChangeAspect="1"/>
          </p:cNvPicPr>
          <p:nvPr/>
        </p:nvPicPr>
        <p:blipFill>
          <a:blip r:embed="rId23">
            <a:extLst>
              <a:ext uri="{28A0092B-C50C-407E-A947-70E740481C1C}">
                <a14:useLocalDpi xmlns:a14="http://schemas.microsoft.com/office/drawing/2010/main" val="0"/>
              </a:ext>
            </a:extLst>
          </a:blip>
          <a:srcRect l="-4132" r="-4132"/>
          <a:stretch>
            <a:fillRect/>
          </a:stretch>
        </p:blipFill>
        <p:spPr>
          <a:xfrm>
            <a:off x="15061804" y="22123400"/>
            <a:ext cx="6502796" cy="3576287"/>
          </a:xfrm>
          <a:prstGeom prst="rect">
            <a:avLst/>
          </a:prstGeom>
        </p:spPr>
      </p:pic>
      <p:pic>
        <p:nvPicPr>
          <p:cNvPr id="87" name="Content Placeholder 4" descr="Structure.eps"/>
          <p:cNvPicPr>
            <a:picLocks noChangeAspect="1"/>
          </p:cNvPicPr>
          <p:nvPr/>
        </p:nvPicPr>
        <p:blipFill>
          <a:blip r:embed="rId24">
            <a:extLst>
              <a:ext uri="{28A0092B-C50C-407E-A947-70E740481C1C}">
                <a14:useLocalDpi xmlns:a14="http://schemas.microsoft.com/office/drawing/2010/main" val="0"/>
              </a:ext>
            </a:extLst>
          </a:blip>
          <a:srcRect l="-27487" r="-27487"/>
          <a:stretch>
            <a:fillRect/>
          </a:stretch>
        </p:blipFill>
        <p:spPr>
          <a:xfrm>
            <a:off x="14257335" y="26394532"/>
            <a:ext cx="8229600" cy="4525963"/>
          </a:xfrm>
          <a:prstGeom prst="rect">
            <a:avLst/>
          </a:prstGeom>
        </p:spPr>
      </p:pic>
      <p:pic>
        <p:nvPicPr>
          <p:cNvPr id="88" name="Picture 87" descr="sim_setup.eps"/>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568852" y="6702993"/>
            <a:ext cx="5676900" cy="946150"/>
          </a:xfrm>
          <a:prstGeom prst="rect">
            <a:avLst/>
          </a:prstGeom>
        </p:spPr>
      </p:pic>
      <p:pic>
        <p:nvPicPr>
          <p:cNvPr id="89" name="Picture Placeholder 5" descr="sim_setup_sumo.png"/>
          <p:cNvPicPr>
            <a:picLocks noChangeAspect="1"/>
          </p:cNvPicPr>
          <p:nvPr/>
        </p:nvPicPr>
        <p:blipFill>
          <a:blip r:embed="rId26">
            <a:extLst>
              <a:ext uri="{28A0092B-C50C-407E-A947-70E740481C1C}">
                <a14:useLocalDpi xmlns:a14="http://schemas.microsoft.com/office/drawing/2010/main" val="0"/>
              </a:ext>
            </a:extLst>
          </a:blip>
          <a:srcRect l="-15592" r="-15592"/>
          <a:stretch>
            <a:fillRect/>
          </a:stretch>
        </p:blipFill>
        <p:spPr>
          <a:xfrm>
            <a:off x="22722743" y="7906887"/>
            <a:ext cx="2514600" cy="2209800"/>
          </a:xfrm>
          <a:prstGeom prst="rect">
            <a:avLst/>
          </a:prstGeom>
        </p:spPr>
      </p:pic>
      <p:pic>
        <p:nvPicPr>
          <p:cNvPr id="90" name="Picture Placeholder 6" descr="sim_setup_matlab.png"/>
          <p:cNvPicPr>
            <a:picLocks noChangeAspect="1"/>
          </p:cNvPicPr>
          <p:nvPr/>
        </p:nvPicPr>
        <p:blipFill>
          <a:blip r:embed="rId27">
            <a:extLst>
              <a:ext uri="{28A0092B-C50C-407E-A947-70E740481C1C}">
                <a14:useLocalDpi xmlns:a14="http://schemas.microsoft.com/office/drawing/2010/main" val="0"/>
              </a:ext>
            </a:extLst>
          </a:blip>
          <a:srcRect l="167" r="167"/>
          <a:stretch>
            <a:fillRect/>
          </a:stretch>
        </p:blipFill>
        <p:spPr>
          <a:xfrm>
            <a:off x="25586196" y="8084687"/>
            <a:ext cx="2514600" cy="2209800"/>
          </a:xfrm>
          <a:prstGeom prst="rect">
            <a:avLst/>
          </a:prstGeom>
        </p:spPr>
      </p:pic>
      <p:pic>
        <p:nvPicPr>
          <p:cNvPr id="91" name="Picture 90"/>
          <p:cNvPicPr/>
          <p:nvPr/>
        </p:nvPicPr>
        <p:blipFill>
          <a:blip r:embed="rId28">
            <a:extLst>
              <a:ext uri="{28A0092B-C50C-407E-A947-70E740481C1C}">
                <a14:useLocalDpi xmlns:a14="http://schemas.microsoft.com/office/drawing/2010/main" val="0"/>
              </a:ext>
            </a:extLst>
          </a:blip>
          <a:srcRect/>
          <a:stretch>
            <a:fillRect/>
          </a:stretch>
        </p:blipFill>
        <p:spPr bwMode="auto">
          <a:xfrm>
            <a:off x="22784235" y="14977624"/>
            <a:ext cx="1123950" cy="1852295"/>
          </a:xfrm>
          <a:prstGeom prst="rect">
            <a:avLst/>
          </a:prstGeom>
          <a:noFill/>
        </p:spPr>
      </p:pic>
      <p:pic>
        <p:nvPicPr>
          <p:cNvPr id="92" name="Picture 91"/>
          <p:cNvPicPr/>
          <p:nvPr/>
        </p:nvPicPr>
        <p:blipFill>
          <a:blip r:embed="rId29">
            <a:extLst>
              <a:ext uri="{28A0092B-C50C-407E-A947-70E740481C1C}">
                <a14:useLocalDpi xmlns:a14="http://schemas.microsoft.com/office/drawing/2010/main" val="0"/>
              </a:ext>
            </a:extLst>
          </a:blip>
          <a:srcRect/>
          <a:stretch>
            <a:fillRect/>
          </a:stretch>
        </p:blipFill>
        <p:spPr bwMode="auto">
          <a:xfrm>
            <a:off x="24525746" y="14963654"/>
            <a:ext cx="1060450" cy="1866265"/>
          </a:xfrm>
          <a:prstGeom prst="rect">
            <a:avLst/>
          </a:prstGeom>
          <a:noFill/>
        </p:spPr>
      </p:pic>
      <p:pic>
        <p:nvPicPr>
          <p:cNvPr id="93" name="Picture 92"/>
          <p:cNvPicPr/>
          <p:nvPr/>
        </p:nvPicPr>
        <p:blipFill>
          <a:blip r:embed="rId30">
            <a:extLst>
              <a:ext uri="{28A0092B-C50C-407E-A947-70E740481C1C}">
                <a14:useLocalDpi xmlns:a14="http://schemas.microsoft.com/office/drawing/2010/main" val="0"/>
              </a:ext>
            </a:extLst>
          </a:blip>
          <a:srcRect/>
          <a:stretch>
            <a:fillRect/>
          </a:stretch>
        </p:blipFill>
        <p:spPr bwMode="auto">
          <a:xfrm>
            <a:off x="26080638" y="15390971"/>
            <a:ext cx="2063750" cy="1207770"/>
          </a:xfrm>
          <a:prstGeom prst="rect">
            <a:avLst/>
          </a:prstGeom>
          <a:noFill/>
        </p:spPr>
      </p:pic>
      <p:sp>
        <p:nvSpPr>
          <p:cNvPr id="94" name="TextBox 93"/>
          <p:cNvSpPr txBox="1"/>
          <p:nvPr/>
        </p:nvSpPr>
        <p:spPr>
          <a:xfrm>
            <a:off x="24055874" y="16906802"/>
            <a:ext cx="2575175" cy="400110"/>
          </a:xfrm>
          <a:prstGeom prst="rect">
            <a:avLst/>
          </a:prstGeom>
          <a:noFill/>
        </p:spPr>
        <p:txBody>
          <a:bodyPr wrap="square" rtlCol="0">
            <a:spAutoFit/>
          </a:bodyPr>
          <a:lstStyle/>
          <a:p>
            <a:pPr algn="ctr"/>
            <a:r>
              <a:rPr lang="en-US" sz="2000" dirty="0" smtClean="0"/>
              <a:t>VANET examples</a:t>
            </a:r>
          </a:p>
        </p:txBody>
      </p:sp>
      <p:pic>
        <p:nvPicPr>
          <p:cNvPr id="95" name="Picture 94"/>
          <p:cNvPicPr>
            <a:picLocks noChangeAspect="1"/>
          </p:cNvPicPr>
          <p:nvPr/>
        </p:nvPicPr>
        <p:blipFill>
          <a:blip r:embed="rId31"/>
          <a:stretch>
            <a:fillRect/>
          </a:stretch>
        </p:blipFill>
        <p:spPr>
          <a:xfrm>
            <a:off x="22613935" y="22054602"/>
            <a:ext cx="5509260" cy="1177290"/>
          </a:xfrm>
          <a:prstGeom prst="rect">
            <a:avLst/>
          </a:prstGeom>
        </p:spPr>
      </p:pic>
      <p:pic>
        <p:nvPicPr>
          <p:cNvPr id="96" name="Picture 95"/>
          <p:cNvPicPr>
            <a:picLocks noChangeAspect="1"/>
          </p:cNvPicPr>
          <p:nvPr/>
        </p:nvPicPr>
        <p:blipFill>
          <a:blip r:embed="rId32"/>
          <a:stretch>
            <a:fillRect/>
          </a:stretch>
        </p:blipFill>
        <p:spPr>
          <a:xfrm>
            <a:off x="22486935" y="27195055"/>
            <a:ext cx="5646419" cy="3550025"/>
          </a:xfrm>
          <a:prstGeom prst="rect">
            <a:avLst/>
          </a:prstGeom>
        </p:spPr>
      </p:pic>
      <p:sp>
        <p:nvSpPr>
          <p:cNvPr id="97" name="TextBox 96"/>
          <p:cNvSpPr txBox="1"/>
          <p:nvPr/>
        </p:nvSpPr>
        <p:spPr>
          <a:xfrm>
            <a:off x="22577304" y="30648530"/>
            <a:ext cx="5589271" cy="1011042"/>
          </a:xfrm>
          <a:prstGeom prst="rect">
            <a:avLst/>
          </a:prstGeom>
          <a:noFill/>
        </p:spPr>
        <p:txBody>
          <a:bodyPr wrap="square" lIns="68577" tIns="34288" rIns="68577" bIns="34288">
            <a:spAutoFit/>
          </a:bodyPr>
          <a:lstStyle/>
          <a:p>
            <a:pPr algn="just">
              <a:tabLst>
                <a:tab pos="375032" algn="l"/>
              </a:tabLst>
              <a:defRPr/>
            </a:pPr>
            <a:r>
              <a:rPr lang="en-US" sz="1500" dirty="0">
                <a:latin typeface="Helvetica"/>
                <a:ea typeface="+mn-ea"/>
                <a:cs typeface="Helvetica"/>
              </a:rPr>
              <a:t>The variation of trust value for legitimate and compromised sensors when attack noise is Gaussian distribution with μa = 3 and σa2 = 10 and there are 5 malicious sensors out of 10 sensors.</a:t>
            </a:r>
          </a:p>
        </p:txBody>
      </p:sp>
      <p:pic>
        <p:nvPicPr>
          <p:cNvPr id="98" name="Picture 9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0849723" y="9869472"/>
            <a:ext cx="3352800" cy="257648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99" name="Picture 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0657303" y="14839636"/>
            <a:ext cx="404495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 descr="Screen Shot 2013-09-15 at 10.06.59 PM.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flipH="1">
            <a:off x="29923979" y="20056908"/>
            <a:ext cx="309562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Screen Shot 2013-04-03 at 1.28.08 PM.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2019016" y="21432966"/>
            <a:ext cx="32512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Box 101"/>
          <p:cNvSpPr txBox="1"/>
          <p:nvPr/>
        </p:nvSpPr>
        <p:spPr>
          <a:xfrm>
            <a:off x="33136881" y="20330358"/>
            <a:ext cx="2575175" cy="707886"/>
          </a:xfrm>
          <a:prstGeom prst="rect">
            <a:avLst/>
          </a:prstGeom>
          <a:noFill/>
        </p:spPr>
        <p:txBody>
          <a:bodyPr wrap="square" rtlCol="0">
            <a:spAutoFit/>
          </a:bodyPr>
          <a:lstStyle/>
          <a:p>
            <a:pPr algn="ctr"/>
            <a:r>
              <a:rPr lang="en-US" sz="2000" dirty="0" smtClean="0"/>
              <a:t>Mobile robot parking on our indoor testbed</a:t>
            </a:r>
          </a:p>
        </p:txBody>
      </p:sp>
      <p:sp>
        <p:nvSpPr>
          <p:cNvPr id="103" name="TextBox 102"/>
          <p:cNvSpPr txBox="1"/>
          <p:nvPr/>
        </p:nvSpPr>
        <p:spPr>
          <a:xfrm>
            <a:off x="29242169" y="22375576"/>
            <a:ext cx="2575175" cy="707886"/>
          </a:xfrm>
          <a:prstGeom prst="rect">
            <a:avLst/>
          </a:prstGeom>
          <a:noFill/>
        </p:spPr>
        <p:txBody>
          <a:bodyPr wrap="square" rtlCol="0">
            <a:spAutoFit/>
          </a:bodyPr>
          <a:lstStyle/>
          <a:p>
            <a:pPr algn="ctr"/>
            <a:r>
              <a:rPr lang="en-US" sz="2000" dirty="0" smtClean="0"/>
              <a:t>Full-sized vehicle parking at a parking lot</a:t>
            </a:r>
          </a:p>
        </p:txBody>
      </p:sp>
      <p:pic>
        <p:nvPicPr>
          <p:cNvPr id="104" name="Picture 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931453" y="26779413"/>
            <a:ext cx="208756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2466307" y="26894865"/>
            <a:ext cx="27654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726863" y="29503106"/>
            <a:ext cx="5581837" cy="201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0"/>
          <a:stretch>
            <a:fillRect/>
          </a:stretch>
        </p:blipFill>
        <p:spPr>
          <a:xfrm>
            <a:off x="37693563" y="13065482"/>
            <a:ext cx="3831687" cy="2001451"/>
          </a:xfrm>
          <a:prstGeom prst="rect">
            <a:avLst/>
          </a:prstGeom>
        </p:spPr>
      </p:pic>
    </p:spTree>
    <p:extLst>
      <p:ext uri="{BB962C8B-B14F-4D97-AF65-F5344CB8AC3E}">
        <p14:creationId xmlns:p14="http://schemas.microsoft.com/office/powerpoint/2010/main" val="116334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TotalTime>
  <Words>1644</Words>
  <Application>Microsoft Macintosh PowerPoint</Application>
  <PresentationFormat>Custom</PresentationFormat>
  <Paragraphs>329</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Arda Kurt</dc:creator>
  <cp:lastModifiedBy>Arda Kurt</cp:lastModifiedBy>
  <cp:revision>28</cp:revision>
  <dcterms:created xsi:type="dcterms:W3CDTF">2012-08-15T17:00:20Z</dcterms:created>
  <dcterms:modified xsi:type="dcterms:W3CDTF">2013-09-30T22:30:11Z</dcterms:modified>
</cp:coreProperties>
</file>