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Default Extension="pdf" ContentType="application/pdf"/>
  <Override PartName="/ppt/theme/themeOverride3.xml" ContentType="application/vnd.openxmlformats-officedocument.themeOverr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diagrams/colors3.xml" ContentType="application/vnd.openxmlformats-officedocument.drawingml.diagramColors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layout3.xml" ContentType="application/vnd.openxmlformats-officedocument.drawingml.diagramLayout+xml"/>
  <Override PartName="/ppt/slideLayouts/slideLayout4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87" r:id="rId4"/>
    <p:sldId id="288" r:id="rId5"/>
    <p:sldId id="289" r:id="rId6"/>
    <p:sldId id="290" r:id="rId7"/>
    <p:sldId id="279" r:id="rId8"/>
    <p:sldId id="276" r:id="rId9"/>
    <p:sldId id="286" r:id="rId10"/>
    <p:sldId id="274" r:id="rId11"/>
    <p:sldId id="285" r:id="rId12"/>
    <p:sldId id="280" r:id="rId13"/>
    <p:sldId id="281" r:id="rId14"/>
    <p:sldId id="293" r:id="rId15"/>
    <p:sldId id="292" r:id="rId16"/>
    <p:sldId id="294" r:id="rId17"/>
    <p:sldId id="291" r:id="rId18"/>
    <p:sldId id="283" r:id="rId19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clrMru>
    <a:srgbClr val="7F8DA8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485" autoAdjust="0"/>
    <p:restoredTop sz="96006" autoAdjust="0"/>
  </p:normalViewPr>
  <p:slideViewPr>
    <p:cSldViewPr>
      <p:cViewPr>
        <p:scale>
          <a:sx n="100" d="100"/>
          <a:sy n="100" d="100"/>
        </p:scale>
        <p:origin x="-416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GRA\Desktop\David\PROJECTS\1913\FY11\Forecast%20Stuff\FAA%20Aero%20Forecasts%202000%20-%202010%20Commercial%20Operations%20with%20GDP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Users\GRA\Desktop\David\PROJECTS\1913\FY11\Forecast%20Stuff\FAA%20Aero%20Forecasts%202000%20-%202010%20Commercial%20Operations%20with%20GDP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Users\GRA\Desktop\David\PROJECTS\1913\FAA%20data\FAA%20Aero%20Forecasts%202000%20-%202010%20Commercial%20Operations%20with%20GDP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olmesConsultingLLC:Documents:Holmes%20Consulting%20LLC:Dayjet:Data:On-time%20perform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FAA Aerospace Forecasts Annual Commercial (Air Carrier, Commuter and Air Taxi) </a:t>
            </a:r>
            <a:r>
              <a:rPr lang="en-US" dirty="0" smtClean="0"/>
              <a:t>Airport Operations (1994 </a:t>
            </a:r>
            <a:r>
              <a:rPr lang="en-US" dirty="0"/>
              <a:t>to 2011, with extrapolations to 2031 from terminal years of each forecast)</a:t>
            </a:r>
          </a:p>
        </c:rich>
      </c:tx>
      <c:layout>
        <c:manualLayout>
          <c:xMode val="edge"/>
          <c:yMode val="edge"/>
          <c:x val="0.100998839328042"/>
          <c:y val="0.019575815385026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0943396226415094"/>
          <c:y val="0.156606851549755"/>
          <c:w val="0.894561598224195"/>
          <c:h val="0.66721044045677"/>
        </c:manualLayout>
      </c:layout>
      <c:lineChart>
        <c:grouping val="standard"/>
        <c:ser>
          <c:idx val="1"/>
          <c:order val="0"/>
          <c:tx>
            <c:strRef>
              <c:f>'Comm Data with extrapolation'!$B$7</c:f>
              <c:strCache>
                <c:ptCount val="1"/>
                <c:pt idx="0">
                  <c:v>2000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'Comm Data with extrapolation'!$A$12:$A$48</c:f>
              <c:numCache>
                <c:formatCode>General</c:formatCode>
                <c:ptCount val="37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</c:numCache>
            </c:numRef>
          </c:cat>
          <c:val>
            <c:numRef>
              <c:f>'Comm Data with extrapolation'!$B$12:$B$49</c:f>
              <c:numCache>
                <c:formatCode>_(* #,##0.0_);_(* \(#,##0.0\);_(* "-"??_);_(@_)</c:formatCode>
                <c:ptCount val="38"/>
                <c:pt idx="0">
                  <c:v>23344.0</c:v>
                </c:pt>
                <c:pt idx="1">
                  <c:v>23881.59999999999</c:v>
                </c:pt>
                <c:pt idx="2">
                  <c:v>24063.69999999999</c:v>
                </c:pt>
                <c:pt idx="3">
                  <c:v>24309.4</c:v>
                </c:pt>
                <c:pt idx="4">
                  <c:v>24430.2</c:v>
                </c:pt>
                <c:pt idx="5">
                  <c:v>25158.3</c:v>
                </c:pt>
                <c:pt idx="6">
                  <c:v>25823.0</c:v>
                </c:pt>
                <c:pt idx="7">
                  <c:v>26504.0</c:v>
                </c:pt>
                <c:pt idx="8">
                  <c:v>27223.5</c:v>
                </c:pt>
                <c:pt idx="9">
                  <c:v>27892.9</c:v>
                </c:pt>
                <c:pt idx="10">
                  <c:v>28585.4</c:v>
                </c:pt>
                <c:pt idx="11">
                  <c:v>29466.8</c:v>
                </c:pt>
                <c:pt idx="12">
                  <c:v>30323.5</c:v>
                </c:pt>
                <c:pt idx="13">
                  <c:v>31233.2</c:v>
                </c:pt>
                <c:pt idx="14">
                  <c:v>32131.2</c:v>
                </c:pt>
                <c:pt idx="15">
                  <c:v>33009.5</c:v>
                </c:pt>
                <c:pt idx="16">
                  <c:v>33879.0</c:v>
                </c:pt>
                <c:pt idx="17">
                  <c:v>34791.4</c:v>
                </c:pt>
                <c:pt idx="18">
                  <c:v>35750.98017631292</c:v>
                </c:pt>
                <c:pt idx="19">
                  <c:v>36737.02649410828</c:v>
                </c:pt>
                <c:pt idx="20">
                  <c:v>37750.26891494874</c:v>
                </c:pt>
                <c:pt idx="21">
                  <c:v>38791.45753343684</c:v>
                </c:pt>
                <c:pt idx="22">
                  <c:v>39861.36313250352</c:v>
                </c:pt>
                <c:pt idx="23">
                  <c:v>40960.77775401219</c:v>
                </c:pt>
                <c:pt idx="24">
                  <c:v>42090.51528510073</c:v>
                </c:pt>
                <c:pt idx="25">
                  <c:v>43251.41206069407</c:v>
                </c:pt>
                <c:pt idx="26">
                  <c:v>44444.32748263692</c:v>
                </c:pt>
                <c:pt idx="27">
                  <c:v>45670.14465590096</c:v>
                </c:pt>
                <c:pt idx="28">
                  <c:v>46929.77104233958</c:v>
                </c:pt>
                <c:pt idx="29">
                  <c:v>48224.13913247501</c:v>
                </c:pt>
                <c:pt idx="30">
                  <c:v>49554.20713581129</c:v>
                </c:pt>
                <c:pt idx="31">
                  <c:v>50920.95969019063</c:v>
                </c:pt>
                <c:pt idx="32">
                  <c:v>52325.40859071018</c:v>
                </c:pt>
                <c:pt idx="33">
                  <c:v>53768.59353874673</c:v>
                </c:pt>
                <c:pt idx="34">
                  <c:v>55251.58291163796</c:v>
                </c:pt>
                <c:pt idx="35">
                  <c:v>56775.47455359307</c:v>
                </c:pt>
                <c:pt idx="36">
                  <c:v>58341.39658841737</c:v>
                </c:pt>
                <c:pt idx="37">
                  <c:v>59950.50825465256</c:v>
                </c:pt>
              </c:numCache>
            </c:numRef>
          </c:val>
        </c:ser>
        <c:ser>
          <c:idx val="2"/>
          <c:order val="1"/>
          <c:tx>
            <c:strRef>
              <c:f>'Comm Data with extrapolation'!$C$7</c:f>
              <c:strCache>
                <c:ptCount val="1"/>
                <c:pt idx="0">
                  <c:v>2001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'Comm Data with extrapolation'!$A$12:$A$48</c:f>
              <c:numCache>
                <c:formatCode>General</c:formatCode>
                <c:ptCount val="37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</c:numCache>
            </c:numRef>
          </c:cat>
          <c:val>
            <c:numRef>
              <c:f>'Comm Data with extrapolation'!$C$12:$C$49</c:f>
              <c:numCache>
                <c:formatCode>_(* #,##0.0_);_(* \(#,##0.0\);_(* "-"??_);_(@_)</c:formatCode>
                <c:ptCount val="38"/>
                <c:pt idx="1">
                  <c:v>23881.59999999999</c:v>
                </c:pt>
                <c:pt idx="2">
                  <c:v>24063.69999999999</c:v>
                </c:pt>
                <c:pt idx="3">
                  <c:v>24309.4</c:v>
                </c:pt>
                <c:pt idx="4">
                  <c:v>24430.2</c:v>
                </c:pt>
                <c:pt idx="5">
                  <c:v>25158.4</c:v>
                </c:pt>
                <c:pt idx="6">
                  <c:v>25919.1</c:v>
                </c:pt>
                <c:pt idx="7">
                  <c:v>26635.4</c:v>
                </c:pt>
                <c:pt idx="8">
                  <c:v>27470.0</c:v>
                </c:pt>
                <c:pt idx="9">
                  <c:v>28163.1</c:v>
                </c:pt>
                <c:pt idx="10">
                  <c:v>28843.8</c:v>
                </c:pt>
                <c:pt idx="11">
                  <c:v>29697.8</c:v>
                </c:pt>
                <c:pt idx="12">
                  <c:v>30560.5</c:v>
                </c:pt>
                <c:pt idx="13">
                  <c:v>31413.69999999999</c:v>
                </c:pt>
                <c:pt idx="14">
                  <c:v>32321.8</c:v>
                </c:pt>
                <c:pt idx="15">
                  <c:v>33232.1</c:v>
                </c:pt>
                <c:pt idx="16">
                  <c:v>34174.3</c:v>
                </c:pt>
                <c:pt idx="17">
                  <c:v>35127.7</c:v>
                </c:pt>
                <c:pt idx="18">
                  <c:v>36114.4</c:v>
                </c:pt>
                <c:pt idx="19">
                  <c:v>37116.12070308458</c:v>
                </c:pt>
                <c:pt idx="20">
                  <c:v>38145.62656574519</c:v>
                </c:pt>
                <c:pt idx="21">
                  <c:v>39203.68827694746</c:v>
                </c:pt>
                <c:pt idx="22">
                  <c:v>40291.09790258955</c:v>
                </c:pt>
                <c:pt idx="23">
                  <c:v>41408.6694784441</c:v>
                </c:pt>
                <c:pt idx="24">
                  <c:v>42557.23961954423</c:v>
                </c:pt>
                <c:pt idx="25">
                  <c:v>43737.6681464762</c:v>
                </c:pt>
                <c:pt idx="26">
                  <c:v>44950.8387290408</c:v>
                </c:pt>
                <c:pt idx="27">
                  <c:v>46197.6595477696</c:v>
                </c:pt>
                <c:pt idx="28">
                  <c:v>47479.06397378958</c:v>
                </c:pt>
                <c:pt idx="29">
                  <c:v>48796.01126754571</c:v>
                </c:pt>
                <c:pt idx="30">
                  <c:v>50149.48729690387</c:v>
                </c:pt>
                <c:pt idx="31">
                  <c:v>51540.50527517263</c:v>
                </c:pt>
                <c:pt idx="32">
                  <c:v>52970.10651959546</c:v>
                </c:pt>
                <c:pt idx="33">
                  <c:v>54439.36123088175</c:v>
                </c:pt>
                <c:pt idx="34">
                  <c:v>55949.36929435998</c:v>
                </c:pt>
                <c:pt idx="35">
                  <c:v>57501.26110335263</c:v>
                </c:pt>
                <c:pt idx="36">
                  <c:v>59096.1984053903</c:v>
                </c:pt>
                <c:pt idx="37">
                  <c:v>60735.37517189556</c:v>
                </c:pt>
              </c:numCache>
            </c:numRef>
          </c:val>
        </c:ser>
        <c:ser>
          <c:idx val="3"/>
          <c:order val="2"/>
          <c:tx>
            <c:strRef>
              <c:f>'Comm Data with extrapolation'!$D$7</c:f>
              <c:strCache>
                <c:ptCount val="1"/>
                <c:pt idx="0">
                  <c:v>2002</c:v>
                </c:pt>
              </c:strCache>
            </c:strRef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'Comm Data with extrapolation'!$A$12:$A$48</c:f>
              <c:numCache>
                <c:formatCode>General</c:formatCode>
                <c:ptCount val="37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</c:numCache>
            </c:numRef>
          </c:cat>
          <c:val>
            <c:numRef>
              <c:f>'Comm Data with extrapolation'!$D$12:$D$49</c:f>
              <c:numCache>
                <c:formatCode>General</c:formatCode>
                <c:ptCount val="38"/>
                <c:pt idx="2" formatCode="_(* #,##0.0_);_(* \(#,##0.0\);_(* &quot;-&quot;??_);_(@_)">
                  <c:v>24063.69999999999</c:v>
                </c:pt>
                <c:pt idx="3" formatCode="_(* #,##0.0_);_(* \(#,##0.0\);_(* &quot;-&quot;??_);_(@_)">
                  <c:v>24309.4</c:v>
                </c:pt>
                <c:pt idx="4" formatCode="_(* #,##0.0_);_(* \(#,##0.0\);_(* &quot;-&quot;??_);_(@_)">
                  <c:v>24430.2</c:v>
                </c:pt>
                <c:pt idx="5" formatCode="_(* #,##0.0_);_(* \(#,##0.0\);_(* &quot;-&quot;??_);_(@_)">
                  <c:v>25158.4</c:v>
                </c:pt>
                <c:pt idx="6" formatCode="_(* #,##0.0_);_(* \(#,##0.0\);_(* &quot;-&quot;??_);_(@_)">
                  <c:v>25921.963</c:v>
                </c:pt>
                <c:pt idx="7" formatCode="_(* #,##0.0_);_(* \(#,##0.0\);_(* &quot;-&quot;??_);_(@_)">
                  <c:v>25642.6</c:v>
                </c:pt>
                <c:pt idx="8" formatCode="_(* #,##0.0_);_(* \(#,##0.0\);_(* &quot;-&quot;??_);_(@_)">
                  <c:v>24160.0348</c:v>
                </c:pt>
                <c:pt idx="9" formatCode="_(* #,##0.0_);_(* \(#,##0.0\);_(* &quot;-&quot;??_);_(@_)">
                  <c:v>25641.6250246</c:v>
                </c:pt>
                <c:pt idx="10" formatCode="_(* #,##0.0_);_(* \(#,##0.0\);_(* &quot;-&quot;??_);_(@_)">
                  <c:v>26393.9122693928</c:v>
                </c:pt>
                <c:pt idx="11" formatCode="_(* #,##0.0_);_(* \(#,##0.0\);_(* &quot;-&quot;??_);_(@_)">
                  <c:v>27130.13837944721</c:v>
                </c:pt>
                <c:pt idx="12" formatCode="_(* #,##0.0_);_(* \(#,##0.0\);_(* &quot;-&quot;??_);_(@_)">
                  <c:v>27835.52197731284</c:v>
                </c:pt>
                <c:pt idx="13" formatCode="_(* #,##0.0_);_(* \(#,##0.0\);_(* &quot;-&quot;??_);_(@_)">
                  <c:v>28460.3563319811</c:v>
                </c:pt>
                <c:pt idx="14" formatCode="_(* #,##0.0_);_(* \(#,##0.0\);_(* &quot;-&quot;??_);_(@_)">
                  <c:v>29133.64737866794</c:v>
                </c:pt>
                <c:pt idx="15" formatCode="_(* #,##0.0_);_(* \(#,##0.0\);_(* &quot;-&quot;??_);_(@_)">
                  <c:v>29832.85491575597</c:v>
                </c:pt>
                <c:pt idx="16" formatCode="_(* #,##0.0_);_(* \(#,##0.0\);_(* &quot;-&quot;??_);_(@_)">
                  <c:v>30595.17712280636</c:v>
                </c:pt>
                <c:pt idx="17" formatCode="_(* #,##0.0_);_(* \(#,##0.0\);_(* &quot;-&quot;??_);_(@_)">
                  <c:v>31380.25094128738</c:v>
                </c:pt>
                <c:pt idx="18" formatCode="_(* #,##0.0_);_(* \(#,##0.0\);_(* &quot;-&quot;??_);_(@_)">
                  <c:v>32216.91810067664</c:v>
                </c:pt>
                <c:pt idx="19" formatCode="_(* #,##0.0_);_(* \(#,##0.0\);_(* &quot;-&quot;??_);_(@_)">
                  <c:v>33090.30556506828</c:v>
                </c:pt>
                <c:pt idx="20" formatCode="_(* #,##0.0_);_(* \(#,##0.0\);_(* &quot;-&quot;??_);_(@_)">
                  <c:v>33945.03812947866</c:v>
                </c:pt>
                <c:pt idx="21" formatCode="_(* #,##0.0_);_(* \(#,##0.0\);_(* &quot;-&quot;??_);_(@_)">
                  <c:v>34821.84869359886</c:v>
                </c:pt>
                <c:pt idx="22" formatCode="_(* #,##0.0_);_(* \(#,##0.0\);_(* &quot;-&quot;??_);_(@_)">
                  <c:v>35721.30753881453</c:v>
                </c:pt>
                <c:pt idx="23" formatCode="_(* #,##0.0_);_(* \(#,##0.0\);_(* &quot;-&quot;??_);_(@_)">
                  <c:v>36643.99967705135</c:v>
                </c:pt>
                <c:pt idx="24" formatCode="_(* #,##0.0_);_(* \(#,##0.0\);_(* &quot;-&quot;??_);_(@_)">
                  <c:v>37590.52523126936</c:v>
                </c:pt>
                <c:pt idx="25" formatCode="_(* #,##0.0_);_(* \(#,##0.0\);_(* &quot;-&quot;??_);_(@_)">
                  <c:v>38561.49982578545</c:v>
                </c:pt>
                <c:pt idx="26" formatCode="_(* #,##0.0_);_(* \(#,##0.0\);_(* &quot;-&quot;??_);_(@_)">
                  <c:v>39557.5549866782</c:v>
                </c:pt>
                <c:pt idx="27" formatCode="_(* #,##0.0_);_(* \(#,##0.0\);_(* &quot;-&quot;??_);_(@_)">
                  <c:v>40579.33855253504</c:v>
                </c:pt>
                <c:pt idx="28" formatCode="_(* #,##0.0_);_(* \(#,##0.0\);_(* &quot;-&quot;??_);_(@_)">
                  <c:v>41627.51509580939</c:v>
                </c:pt>
                <c:pt idx="29" formatCode="_(* #,##0.0_);_(* \(#,##0.0\);_(* &quot;-&quot;??_);_(@_)">
                  <c:v>42702.76635506137</c:v>
                </c:pt>
                <c:pt idx="30" formatCode="_(* #,##0.0_);_(* \(#,##0.0\);_(* &quot;-&quot;??_);_(@_)">
                  <c:v>43805.79167836357</c:v>
                </c:pt>
                <c:pt idx="31" formatCode="_(* #,##0.0_);_(* \(#,##0.0\);_(* &quot;-&quot;??_);_(@_)">
                  <c:v>44937.30847816011</c:v>
                </c:pt>
                <c:pt idx="32" formatCode="_(* #,##0.0_);_(* \(#,##0.0\);_(* &quot;-&quot;??_);_(@_)">
                  <c:v>46098.05269787456</c:v>
                </c:pt>
                <c:pt idx="33" formatCode="_(* #,##0.0_);_(* \(#,##0.0\);_(* &quot;-&quot;??_);_(@_)">
                  <c:v>47288.77929057102</c:v>
                </c:pt>
                <c:pt idx="34" formatCode="_(* #,##0.0_);_(* \(#,##0.0\);_(* &quot;-&quot;??_);_(@_)">
                  <c:v>48510.26270997877</c:v>
                </c:pt>
                <c:pt idx="35" formatCode="_(* #,##0.0_);_(* \(#,##0.0\);_(* &quot;-&quot;??_);_(@_)">
                  <c:v>49763.29741420018</c:v>
                </c:pt>
                <c:pt idx="36" formatCode="_(* #,##0.0_);_(* \(#,##0.0\);_(* &quot;-&quot;??_);_(@_)">
                  <c:v>51048.69838242989</c:v>
                </c:pt>
                <c:pt idx="37" formatCode="_(* #,##0.0_);_(* \(#,##0.0\);_(* &quot;-&quot;??_);_(@_)">
                  <c:v>52367.30164502071</c:v>
                </c:pt>
              </c:numCache>
            </c:numRef>
          </c:val>
        </c:ser>
        <c:ser>
          <c:idx val="4"/>
          <c:order val="3"/>
          <c:tx>
            <c:strRef>
              <c:f>'Comm Data with extrapolation'!$E$7</c:f>
              <c:strCache>
                <c:ptCount val="1"/>
                <c:pt idx="0">
                  <c:v>2003</c:v>
                </c:pt>
              </c:strCache>
            </c:strRef>
          </c:tx>
          <c:spPr>
            <a:ln w="127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numRef>
              <c:f>'Comm Data with extrapolation'!$A$12:$A$48</c:f>
              <c:numCache>
                <c:formatCode>General</c:formatCode>
                <c:ptCount val="37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</c:numCache>
            </c:numRef>
          </c:cat>
          <c:val>
            <c:numRef>
              <c:f>'Comm Data with extrapolation'!$E$12:$E$49</c:f>
              <c:numCache>
                <c:formatCode>General</c:formatCode>
                <c:ptCount val="38"/>
                <c:pt idx="3" formatCode="_(* #,##0.0_);_(* \(#,##0.0\);_(* &quot;-&quot;??_);_(@_)">
                  <c:v>24309.4</c:v>
                </c:pt>
                <c:pt idx="4" formatCode="_(* #,##0.0_);_(* \(#,##0.0\);_(* &quot;-&quot;??_);_(@_)">
                  <c:v>24430.2</c:v>
                </c:pt>
                <c:pt idx="5" formatCode="_(* #,##0.0_);_(* \(#,##0.0\);_(* &quot;-&quot;??_);_(@_)">
                  <c:v>25154.7</c:v>
                </c:pt>
                <c:pt idx="6" formatCode="_(* #,##0.0_);_(* \(#,##0.0\);_(* &quot;-&quot;??_);_(@_)">
                  <c:v>25919.263</c:v>
                </c:pt>
                <c:pt idx="7" formatCode="_(* #,##0.0_);_(* \(#,##0.0\);_(* &quot;-&quot;??_);_(@_)">
                  <c:v>25642.6</c:v>
                </c:pt>
                <c:pt idx="8" formatCode="_(* #,##0.0_);_(* \(#,##0.0\);_(* &quot;-&quot;??_);_(@_)">
                  <c:v>24238.1</c:v>
                </c:pt>
                <c:pt idx="9" formatCode="_(* #,##0.0_);_(* \(#,##0.0\);_(* &quot;-&quot;??_);_(@_)">
                  <c:v>24243.5</c:v>
                </c:pt>
                <c:pt idx="10" formatCode="_(* #,##0.0_);_(* \(#,##0.0\);_(* &quot;-&quot;??_);_(@_)">
                  <c:v>25118.7</c:v>
                </c:pt>
                <c:pt idx="11" formatCode="_(* #,##0.0_);_(* \(#,##0.0\);_(* &quot;-&quot;??_);_(@_)">
                  <c:v>25968.3</c:v>
                </c:pt>
                <c:pt idx="12" formatCode="_(* #,##0.0_);_(* \(#,##0.0\);_(* &quot;-&quot;??_);_(@_)">
                  <c:v>26685.1</c:v>
                </c:pt>
                <c:pt idx="13" formatCode="_(* #,##0.0_);_(* \(#,##0.0\);_(* &quot;-&quot;??_);_(@_)">
                  <c:v>27360.5</c:v>
                </c:pt>
                <c:pt idx="14" formatCode="_(* #,##0.0_);_(* \(#,##0.0\);_(* &quot;-&quot;??_);_(@_)">
                  <c:v>28027.69999999999</c:v>
                </c:pt>
                <c:pt idx="15" formatCode="_(* #,##0.0_);_(* \(#,##0.0\);_(* &quot;-&quot;??_);_(@_)">
                  <c:v>28708.8</c:v>
                </c:pt>
                <c:pt idx="16" formatCode="_(* #,##0.0_);_(* \(#,##0.0\);_(* &quot;-&quot;??_);_(@_)">
                  <c:v>29407.69999999999</c:v>
                </c:pt>
                <c:pt idx="17" formatCode="_(* #,##0.0_);_(* \(#,##0.0\);_(* &quot;-&quot;??_);_(@_)">
                  <c:v>30124.5</c:v>
                </c:pt>
                <c:pt idx="18" formatCode="_(* #,##0.0_);_(* \(#,##0.0\);_(* &quot;-&quot;??_);_(@_)">
                  <c:v>30859.3</c:v>
                </c:pt>
                <c:pt idx="19" formatCode="_(* #,##0.0_);_(* \(#,##0.0\);_(* &quot;-&quot;??_);_(@_)">
                  <c:v>31619.1</c:v>
                </c:pt>
                <c:pt idx="20" formatCode="_(* #,##0.0_);_(* \(#,##0.0\);_(* &quot;-&quot;??_);_(@_)">
                  <c:v>32425.59999999999</c:v>
                </c:pt>
                <c:pt idx="21" formatCode="_(* #,##0.0_);_(* \(#,##0.0\);_(* &quot;-&quot;??_);_(@_)">
                  <c:v>33264.20183713538</c:v>
                </c:pt>
                <c:pt idx="22" formatCode="_(* #,##0.0_);_(* \(#,##0.0\);_(* &quot;-&quot;??_);_(@_)">
                  <c:v>34124.49187869098</c:v>
                </c:pt>
                <c:pt idx="23" formatCode="_(* #,##0.0_);_(* \(#,##0.0\);_(* &quot;-&quot;??_);_(@_)">
                  <c:v>35007.0310323468</c:v>
                </c:pt>
                <c:pt idx="24" formatCode="_(* #,##0.0_);_(* \(#,##0.0\);_(* &quot;-&quot;??_);_(@_)">
                  <c:v>35912.39471216713</c:v>
                </c:pt>
                <c:pt idx="25" formatCode="_(* #,##0.0_);_(* \(#,##0.0\);_(* &quot;-&quot;??_);_(@_)">
                  <c:v>36841.17321376941</c:v>
                </c:pt>
                <c:pt idx="26" formatCode="_(* #,##0.0_);_(* \(#,##0.0\);_(* &quot;-&quot;??_);_(@_)">
                  <c:v>37793.9720991961</c:v>
                </c:pt>
                <c:pt idx="27" formatCode="_(* #,##0.0_);_(* \(#,##0.0\);_(* &quot;-&quot;??_);_(@_)">
                  <c:v>38771.41259173992</c:v>
                </c:pt>
                <c:pt idx="28" formatCode="_(* #,##0.0_);_(* \(#,##0.0\);_(* &quot;-&quot;??_);_(@_)">
                  <c:v>39774.13198098057</c:v>
                </c:pt>
                <c:pt idx="29" formatCode="_(* #,##0.0_);_(* \(#,##0.0\);_(* &quot;-&quot;??_);_(@_)">
                  <c:v>40802.7840382971</c:v>
                </c:pt>
                <c:pt idx="30" formatCode="_(* #,##0.0_);_(* \(#,##0.0\);_(* &quot;-&quot;??_);_(@_)">
                  <c:v>41858.03944312398</c:v>
                </c:pt>
                <c:pt idx="31" formatCode="_(* #,##0.0_);_(* \(#,##0.0\);_(* &quot;-&quot;??_);_(@_)">
                  <c:v>42940.58622023498</c:v>
                </c:pt>
                <c:pt idx="32" formatCode="_(* #,##0.0_);_(* \(#,##0.0\);_(* &quot;-&quot;??_);_(@_)">
                  <c:v>44051.13018833299</c:v>
                </c:pt>
                <c:pt idx="33" formatCode="_(* #,##0.0_);_(* \(#,##0.0\);_(* &quot;-&quot;??_);_(@_)">
                  <c:v>45190.39542024319</c:v>
                </c:pt>
                <c:pt idx="34" formatCode="_(* #,##0.0_);_(* \(#,##0.0\);_(* &quot;-&quot;??_);_(@_)">
                  <c:v>46359.12471500694</c:v>
                </c:pt>
                <c:pt idx="35" formatCode="_(* #,##0.0_);_(* \(#,##0.0\);_(* &quot;-&quot;??_);_(@_)">
                  <c:v>47558.08008218578</c:v>
                </c:pt>
                <c:pt idx="36" formatCode="_(* #,##0.0_);_(* \(#,##0.0\);_(* &quot;-&quot;??_);_(@_)">
                  <c:v>48788.04323869032</c:v>
                </c:pt>
                <c:pt idx="37" formatCode="_(* #,##0.0_);_(* \(#,##0.0\);_(* &quot;-&quot;??_);_(@_)">
                  <c:v>50049.8161184584</c:v>
                </c:pt>
              </c:numCache>
            </c:numRef>
          </c:val>
        </c:ser>
        <c:ser>
          <c:idx val="5"/>
          <c:order val="4"/>
          <c:tx>
            <c:strRef>
              <c:f>'Comm Data with extrapolation'!$F$7</c:f>
              <c:strCache>
                <c:ptCount val="1"/>
                <c:pt idx="0">
                  <c:v>2004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'Comm Data with extrapolation'!$A$12:$A$48</c:f>
              <c:numCache>
                <c:formatCode>General</c:formatCode>
                <c:ptCount val="37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</c:numCache>
            </c:numRef>
          </c:cat>
          <c:val>
            <c:numRef>
              <c:f>'Comm Data with extrapolation'!$F$12:$F$49</c:f>
              <c:numCache>
                <c:formatCode>General</c:formatCode>
                <c:ptCount val="38"/>
                <c:pt idx="4" formatCode="_(* #,##0.0_);_(* \(#,##0.0\);_(* &quot;-&quot;??_);_(@_)">
                  <c:v>24430.2</c:v>
                </c:pt>
                <c:pt idx="5" formatCode="_(* #,##0.0_);_(* \(#,##0.0\);_(* &quot;-&quot;??_);_(@_)">
                  <c:v>25154.7</c:v>
                </c:pt>
                <c:pt idx="6" formatCode="_(* #,##0.0_);_(* \(#,##0.0\);_(* &quot;-&quot;??_);_(@_)">
                  <c:v>25919.263</c:v>
                </c:pt>
                <c:pt idx="7" formatCode="_(* #,##0.0_);_(* \(#,##0.0\);_(* &quot;-&quot;??_);_(@_)">
                  <c:v>25644.9</c:v>
                </c:pt>
                <c:pt idx="8" formatCode="_(* #,##0.0_);_(* \(#,##0.0\);_(* &quot;-&quot;??_);_(@_)">
                  <c:v>24238.8</c:v>
                </c:pt>
                <c:pt idx="9" formatCode="_(* #,##0.0_);_(* \(#,##0.0\);_(* &quot;-&quot;??_);_(@_)">
                  <c:v>24248.5</c:v>
                </c:pt>
                <c:pt idx="10" formatCode="_(* #,##0.0_);_(* \(#,##0.0\);_(* &quot;-&quot;??_);_(@_)">
                  <c:v>25207.5</c:v>
                </c:pt>
                <c:pt idx="11" formatCode="_(* #,##0.0_);_(* \(#,##0.0\);_(* &quot;-&quot;??_);_(@_)">
                  <c:v>26379.9</c:v>
                </c:pt>
                <c:pt idx="12" formatCode="_(* #,##0.0_);_(* \(#,##0.0\);_(* &quot;-&quot;??_);_(@_)">
                  <c:v>27171.3</c:v>
                </c:pt>
                <c:pt idx="13" formatCode="_(* #,##0.0_);_(* \(#,##0.0\);_(* &quot;-&quot;??_);_(@_)">
                  <c:v>27771.0</c:v>
                </c:pt>
                <c:pt idx="14" formatCode="_(* #,##0.0_);_(* \(#,##0.0\);_(* &quot;-&quot;??_);_(@_)">
                  <c:v>28438.7</c:v>
                </c:pt>
                <c:pt idx="15" formatCode="_(* #,##0.0_);_(* \(#,##0.0\);_(* &quot;-&quot;??_);_(@_)">
                  <c:v>29150.8</c:v>
                </c:pt>
                <c:pt idx="16" formatCode="_(* #,##0.0_);_(* \(#,##0.0\);_(* &quot;-&quot;??_);_(@_)">
                  <c:v>29851.59999999999</c:v>
                </c:pt>
                <c:pt idx="17" formatCode="_(* #,##0.0_);_(* \(#,##0.0\);_(* &quot;-&quot;??_);_(@_)">
                  <c:v>30616.0</c:v>
                </c:pt>
                <c:pt idx="18" formatCode="_(* #,##0.0_);_(* \(#,##0.0\);_(* &quot;-&quot;??_);_(@_)">
                  <c:v>31400.2</c:v>
                </c:pt>
                <c:pt idx="19" formatCode="_(* #,##0.0_);_(* \(#,##0.0\);_(* &quot;-&quot;??_);_(@_)">
                  <c:v>32220.89999999999</c:v>
                </c:pt>
                <c:pt idx="20" formatCode="_(* #,##0.0_);_(* \(#,##0.0\);_(* &quot;-&quot;??_);_(@_)">
                  <c:v>33080.5</c:v>
                </c:pt>
                <c:pt idx="21" formatCode="_(* #,##0.0_);_(* \(#,##0.0\);_(* &quot;-&quot;??_);_(@_)">
                  <c:v>33963.3</c:v>
                </c:pt>
                <c:pt idx="22" formatCode="_(* #,##0.0_);_(* \(#,##0.0\);_(* &quot;-&quot;??_);_(@_)">
                  <c:v>34832.41250766115</c:v>
                </c:pt>
                <c:pt idx="23" formatCode="_(* #,##0.0_);_(* \(#,##0.0\);_(* &quot;-&quot;??_);_(@_)">
                  <c:v>35723.76539099158</c:v>
                </c:pt>
                <c:pt idx="24" formatCode="_(* #,##0.0_);_(* \(#,##0.0\);_(* &quot;-&quot;??_);_(@_)">
                  <c:v>36637.92777574418</c:v>
                </c:pt>
                <c:pt idx="25" formatCode="_(* #,##0.0_);_(* \(#,##0.0\);_(* &quot;-&quot;??_);_(@_)">
                  <c:v>37575.48335145928</c:v>
                </c:pt>
                <c:pt idx="26" formatCode="_(* #,##0.0_);_(* \(#,##0.0\);_(* &quot;-&quot;??_);_(@_)">
                  <c:v>38537.03074414982</c:v>
                </c:pt>
                <c:pt idx="27" formatCode="_(* #,##0.0_);_(* \(#,##0.0\);_(* &quot;-&quot;??_);_(@_)">
                  <c:v>39523.18389852122</c:v>
                </c:pt>
                <c:pt idx="28" formatCode="_(* #,##0.0_);_(* \(#,##0.0\);_(* &quot;-&quot;??_);_(@_)">
                  <c:v>40534.57246997325</c:v>
                </c:pt>
                <c:pt idx="29" formatCode="_(* #,##0.0_);_(* \(#,##0.0\);_(* &quot;-&quot;??_);_(@_)">
                  <c:v>41571.84222663269</c:v>
                </c:pt>
                <c:pt idx="30" formatCode="_(* #,##0.0_);_(* \(#,##0.0\);_(* &quot;-&quot;??_);_(@_)">
                  <c:v>42635.65546167411</c:v>
                </c:pt>
                <c:pt idx="31" formatCode="_(* #,##0.0_);_(* \(#,##0.0\);_(* &quot;-&quot;??_);_(@_)">
                  <c:v>43726.69141619185</c:v>
                </c:pt>
                <c:pt idx="32" formatCode="_(* #,##0.0_);_(* \(#,##0.0\);_(* &quot;-&quot;??_);_(@_)">
                  <c:v>44845.64671289305</c:v>
                </c:pt>
                <c:pt idx="33" formatCode="_(* #,##0.0_);_(* \(#,##0.0\);_(* &quot;-&quot;??_);_(@_)">
                  <c:v>45993.23580088887</c:v>
                </c:pt>
                <c:pt idx="34" formatCode="_(* #,##0.0_);_(* \(#,##0.0\);_(* &quot;-&quot;??_);_(@_)">
                  <c:v>47170.19141186761</c:v>
                </c:pt>
                <c:pt idx="35" formatCode="_(* #,##0.0_);_(* \(#,##0.0\);_(* &quot;-&quot;??_);_(@_)">
                  <c:v>48377.26502794235</c:v>
                </c:pt>
                <c:pt idx="36" formatCode="_(* #,##0.0_);_(* \(#,##0.0\);_(* &quot;-&quot;??_);_(@_)">
                  <c:v>49615.22736146759</c:v>
                </c:pt>
                <c:pt idx="37" formatCode="_(* #,##0.0_);_(* \(#,##0.0\);_(* &quot;-&quot;??_);_(@_)">
                  <c:v>50884.86884713915</c:v>
                </c:pt>
              </c:numCache>
            </c:numRef>
          </c:val>
        </c:ser>
        <c:ser>
          <c:idx val="6"/>
          <c:order val="5"/>
          <c:tx>
            <c:strRef>
              <c:f>'Comm Data with extrapolation'!$G$7</c:f>
              <c:strCache>
                <c:ptCount val="1"/>
                <c:pt idx="0">
                  <c:v>2005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'Comm Data with extrapolation'!$A$12:$A$48</c:f>
              <c:numCache>
                <c:formatCode>General</c:formatCode>
                <c:ptCount val="37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</c:numCache>
            </c:numRef>
          </c:cat>
          <c:val>
            <c:numRef>
              <c:f>'Comm Data with extrapolation'!$G$12:$G$49</c:f>
              <c:numCache>
                <c:formatCode>General</c:formatCode>
                <c:ptCount val="38"/>
                <c:pt idx="5" formatCode="_(* #,##0.0_);_(* \(#,##0.0\);_(* &quot;-&quot;??_);_(@_)">
                  <c:v>25154.7</c:v>
                </c:pt>
                <c:pt idx="6" formatCode="_(* #,##0.0_);_(* \(#,##0.0\);_(* &quot;-&quot;??_);_(@_)">
                  <c:v>25919.263</c:v>
                </c:pt>
                <c:pt idx="7" formatCode="_(* #,##0.0_);_(* \(#,##0.0\);_(* &quot;-&quot;??_);_(@_)">
                  <c:v>25644.9</c:v>
                </c:pt>
                <c:pt idx="8" formatCode="_(* #,##0.0_);_(* \(#,##0.0\);_(* &quot;-&quot;??_);_(@_)">
                  <c:v>24239.5</c:v>
                </c:pt>
                <c:pt idx="9" formatCode="_(* #,##0.0_);_(* \(#,##0.0\);_(* &quot;-&quot;??_);_(@_)">
                  <c:v>24249.755</c:v>
                </c:pt>
                <c:pt idx="10" formatCode="_(* #,##0.0_);_(* \(#,##0.0\);_(* &quot;-&quot;??_);_(@_)">
                  <c:v>25154.746</c:v>
                </c:pt>
                <c:pt idx="11" formatCode="_(* #,##0.0_);_(* \(#,##0.0\);_(* &quot;-&quot;??_);_(@_)">
                  <c:v>26110.6</c:v>
                </c:pt>
                <c:pt idx="12" formatCode="_(* #,##0.0_);_(* \(#,##0.0\);_(* &quot;-&quot;??_);_(@_)">
                  <c:v>27262.5</c:v>
                </c:pt>
                <c:pt idx="13" formatCode="_(* #,##0.0_);_(* \(#,##0.0\);_(* &quot;-&quot;??_);_(@_)">
                  <c:v>28136.6</c:v>
                </c:pt>
                <c:pt idx="14" formatCode="_(* #,##0.0_);_(* \(#,##0.0\);_(* &quot;-&quot;??_);_(@_)">
                  <c:v>28768.69999999999</c:v>
                </c:pt>
                <c:pt idx="15" formatCode="_(* #,##0.0_);_(* \(#,##0.0\);_(* &quot;-&quot;??_);_(@_)">
                  <c:v>29429.7</c:v>
                </c:pt>
                <c:pt idx="16" formatCode="_(* #,##0.0_);_(* \(#,##0.0\);_(* &quot;-&quot;??_);_(@_)">
                  <c:v>30121.0</c:v>
                </c:pt>
                <c:pt idx="17" formatCode="_(* #,##0.0_);_(* \(#,##0.0\);_(* &quot;-&quot;??_);_(@_)">
                  <c:v>30859.19999999999</c:v>
                </c:pt>
                <c:pt idx="18" formatCode="_(* #,##0.0_);_(* \(#,##0.0\);_(* &quot;-&quot;??_);_(@_)">
                  <c:v>31599.8</c:v>
                </c:pt>
                <c:pt idx="19" formatCode="_(* #,##0.0_);_(* \(#,##0.0\);_(* &quot;-&quot;??_);_(@_)">
                  <c:v>32374.4</c:v>
                </c:pt>
                <c:pt idx="20" formatCode="_(* #,##0.0_);_(* \(#,##0.0\);_(* &quot;-&quot;??_);_(@_)">
                  <c:v>33183.8</c:v>
                </c:pt>
                <c:pt idx="21" formatCode="_(* #,##0.0_);_(* \(#,##0.0\);_(* &quot;-&quot;??_);_(@_)">
                  <c:v>34029.60000000001</c:v>
                </c:pt>
                <c:pt idx="22" formatCode="_(* #,##0.0_);_(* \(#,##0.0\);_(* &quot;-&quot;??_);_(@_)">
                  <c:v>34897.0</c:v>
                </c:pt>
                <c:pt idx="23" formatCode="_(* #,##0.0_);_(* \(#,##0.0\);_(* &quot;-&quot;??_);_(@_)">
                  <c:v>35769.29125191992</c:v>
                </c:pt>
                <c:pt idx="24" formatCode="_(* #,##0.0_);_(* \(#,##0.0\);_(* &quot;-&quot;??_);_(@_)">
                  <c:v>36663.38644194848</c:v>
                </c:pt>
                <c:pt idx="25" formatCode="_(* #,##0.0_);_(* \(#,##0.0\);_(* &quot;-&quot;??_);_(@_)">
                  <c:v>37579.8305849714</c:v>
                </c:pt>
                <c:pt idx="26" formatCode="_(* #,##0.0_);_(* \(#,##0.0\);_(* &quot;-&quot;??_);_(@_)">
                  <c:v>38519.18231915782</c:v>
                </c:pt>
                <c:pt idx="27" formatCode="_(* #,##0.0_);_(* \(#,##0.0\);_(* &quot;-&quot;??_);_(@_)">
                  <c:v>39482.01424649</c:v>
                </c:pt>
                <c:pt idx="28" formatCode="_(* #,##0.0_);_(* \(#,##0.0\);_(* &quot;-&quot;??_);_(@_)">
                  <c:v>40468.91328180509</c:v>
                </c:pt>
                <c:pt idx="29" formatCode="_(* #,##0.0_);_(* \(#,##0.0\);_(* &quot;-&quot;??_);_(@_)">
                  <c:v>41480.48101056185</c:v>
                </c:pt>
                <c:pt idx="30" formatCode="_(* #,##0.0_);_(* \(#,##0.0\);_(* &quot;-&quot;??_);_(@_)">
                  <c:v>42517.3340555498</c:v>
                </c:pt>
                <c:pt idx="31" formatCode="_(* #,##0.0_);_(* \(#,##0.0\);_(* &quot;-&quot;??_);_(@_)">
                  <c:v>43580.10445276483</c:v>
                </c:pt>
                <c:pt idx="32" formatCode="_(* #,##0.0_);_(* \(#,##0.0\);_(* &quot;-&quot;??_);_(@_)">
                  <c:v>44669.44003668046</c:v>
                </c:pt>
                <c:pt idx="33" formatCode="_(* #,##0.0_);_(* \(#,##0.0\);_(* &quot;-&quot;??_);_(@_)">
                  <c:v>45786.00483514904</c:v>
                </c:pt>
                <c:pt idx="34" formatCode="_(* #,##0.0_);_(* \(#,##0.0\);_(* &quot;-&quot;??_);_(@_)">
                  <c:v>46930.47947417429</c:v>
                </c:pt>
                <c:pt idx="35" formatCode="_(* #,##0.0_);_(* \(#,##0.0\);_(* &quot;-&quot;??_);_(@_)">
                  <c:v>48103.56159280126</c:v>
                </c:pt>
                <c:pt idx="36" formatCode="_(* #,##0.0_);_(* \(#,##0.0\);_(* &quot;-&quot;??_);_(@_)">
                  <c:v>49305.96626837788</c:v>
                </c:pt>
                <c:pt idx="37" formatCode="_(* #,##0.0_);_(* \(#,##0.0\);_(* &quot;-&quot;??_);_(@_)">
                  <c:v>50538.42645244427</c:v>
                </c:pt>
              </c:numCache>
            </c:numRef>
          </c:val>
        </c:ser>
        <c:ser>
          <c:idx val="7"/>
          <c:order val="6"/>
          <c:tx>
            <c:strRef>
              <c:f>'Comm Data with extrapolation'!$H$7</c:f>
              <c:strCache>
                <c:ptCount val="1"/>
                <c:pt idx="0">
                  <c:v>2006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'Comm Data with extrapolation'!$A$12:$A$48</c:f>
              <c:numCache>
                <c:formatCode>General</c:formatCode>
                <c:ptCount val="37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</c:numCache>
            </c:numRef>
          </c:cat>
          <c:val>
            <c:numRef>
              <c:f>'Comm Data with extrapolation'!$H$12:$H$49</c:f>
              <c:numCache>
                <c:formatCode>General</c:formatCode>
                <c:ptCount val="38"/>
                <c:pt idx="6" formatCode="_(* #,##0.0_);_(* \(#,##0.0\);_(* &quot;-&quot;??_);_(@_)">
                  <c:v>25919.263</c:v>
                </c:pt>
                <c:pt idx="7" formatCode="_(* #,##0.0_);_(* \(#,##0.0\);_(* &quot;-&quot;??_);_(@_)">
                  <c:v>25644.9</c:v>
                </c:pt>
                <c:pt idx="8" formatCode="_(* #,##0.0_);_(* \(#,##0.0\);_(* &quot;-&quot;??_);_(@_)">
                  <c:v>24239.175</c:v>
                </c:pt>
                <c:pt idx="9" formatCode="_(* #,##0.0_);_(* \(#,##0.0\);_(* &quot;-&quot;??_);_(@_)">
                  <c:v>24249.84800000001</c:v>
                </c:pt>
                <c:pt idx="10" formatCode="_(* #,##0.0_);_(* \(#,##0.0\);_(* &quot;-&quot;??_);_(@_)">
                  <c:v>25177.93</c:v>
                </c:pt>
                <c:pt idx="11" formatCode="_(* #,##0.0_);_(* \(#,##0.0\);_(* &quot;-&quot;??_);_(@_)">
                  <c:v>26103.292</c:v>
                </c:pt>
                <c:pt idx="12" formatCode="_(* #,##0.0_);_(* \(#,##0.0\);_(* &quot;-&quot;??_);_(@_)">
                  <c:v>25850.28158</c:v>
                </c:pt>
                <c:pt idx="13" formatCode="_(* #,##0.0_);_(* \(#,##0.0\);_(* &quot;-&quot;??_);_(@_)">
                  <c:v>26591.41631080678</c:v>
                </c:pt>
                <c:pt idx="14" formatCode="_(* #,##0.0_);_(* \(#,##0.0\);_(* &quot;-&quot;??_);_(@_)">
                  <c:v>27260.81653648329</c:v>
                </c:pt>
                <c:pt idx="15" formatCode="_(* #,##0.0_);_(* \(#,##0.0\);_(* &quot;-&quot;??_);_(@_)">
                  <c:v>27970.47693311152</c:v>
                </c:pt>
                <c:pt idx="16" formatCode="_(* #,##0.0_);_(* \(#,##0.0\);_(* &quot;-&quot;??_);_(@_)">
                  <c:v>28687.24147326337</c:v>
                </c:pt>
                <c:pt idx="17" formatCode="_(* #,##0.0_);_(* \(#,##0.0\);_(* &quot;-&quot;??_);_(@_)">
                  <c:v>29441.73207264346</c:v>
                </c:pt>
                <c:pt idx="18" formatCode="_(* #,##0.0_);_(* \(#,##0.0\);_(* &quot;-&quot;??_);_(@_)">
                  <c:v>30229.15976538861</c:v>
                </c:pt>
                <c:pt idx="19" formatCode="_(* #,##0.0_);_(* \(#,##0.0\);_(* &quot;-&quot;??_);_(@_)">
                  <c:v>31039.81076890255</c:v>
                </c:pt>
                <c:pt idx="20" formatCode="_(* #,##0.0_);_(* \(#,##0.0\);_(* &quot;-&quot;??_);_(@_)">
                  <c:v>31903.51774537607</c:v>
                </c:pt>
                <c:pt idx="21" formatCode="_(* #,##0.0_);_(* \(#,##0.0\);_(* &quot;-&quot;??_);_(@_)">
                  <c:v>32795.77838579388</c:v>
                </c:pt>
                <c:pt idx="22" formatCode="_(* #,##0.0_);_(* \(#,##0.0\);_(* &quot;-&quot;??_);_(@_)">
                  <c:v>33727.72174113895</c:v>
                </c:pt>
                <c:pt idx="23" formatCode="_(* #,##0.0_);_(* \(#,##0.0\);_(* &quot;-&quot;??_);_(@_)">
                  <c:v>34686.71830588846</c:v>
                </c:pt>
                <c:pt idx="24" formatCode="_(* #,##0.0_);_(* \(#,##0.0\);_(* &quot;-&quot;??_);_(@_)">
                  <c:v>35620.94097868021</c:v>
                </c:pt>
                <c:pt idx="25" formatCode="_(* #,##0.0_);_(* \(#,##0.0\);_(* &quot;-&quot;??_);_(@_)">
                  <c:v>36580.32521315854</c:v>
                </c:pt>
                <c:pt idx="26" formatCode="_(* #,##0.0_);_(* \(#,##0.0\);_(* &quot;-&quot;??_);_(@_)">
                  <c:v>37565.54868950068</c:v>
                </c:pt>
                <c:pt idx="27" formatCode="_(* #,##0.0_);_(* \(#,##0.0\);_(* &quot;-&quot;??_);_(@_)">
                  <c:v>38577.3073399475</c:v>
                </c:pt>
                <c:pt idx="28" formatCode="_(* #,##0.0_);_(* \(#,##0.0\);_(* &quot;-&quot;??_);_(@_)">
                  <c:v>39616.31584038893</c:v>
                </c:pt>
                <c:pt idx="29" formatCode="_(* #,##0.0_);_(* \(#,##0.0\);_(* &quot;-&quot;??_);_(@_)">
                  <c:v>40683.30811518961</c:v>
                </c:pt>
                <c:pt idx="30" formatCode="_(* #,##0.0_);_(* \(#,##0.0\);_(* &quot;-&quot;??_);_(@_)">
                  <c:v>41779.03785561102</c:v>
                </c:pt>
                <c:pt idx="31" formatCode="_(* #,##0.0_);_(* \(#,##0.0\);_(* &quot;-&quot;??_);_(@_)">
                  <c:v>42904.27905219641</c:v>
                </c:pt>
                <c:pt idx="32" formatCode="_(* #,##0.0_);_(* \(#,##0.0\);_(* &quot;-&quot;??_);_(@_)">
                  <c:v>44059.82654149414</c:v>
                </c:pt>
                <c:pt idx="33" formatCode="_(* #,##0.0_);_(* \(#,##0.0\);_(* &quot;-&quot;??_);_(@_)">
                  <c:v>45246.4965675066</c:v>
                </c:pt>
                <c:pt idx="34" formatCode="_(* #,##0.0_);_(* \(#,##0.0\);_(* &quot;-&quot;??_);_(@_)">
                  <c:v>46465.12735826038</c:v>
                </c:pt>
                <c:pt idx="35" formatCode="_(* #,##0.0_);_(* \(#,##0.0\);_(* &quot;-&quot;??_);_(@_)">
                  <c:v>47716.57971790533</c:v>
                </c:pt>
                <c:pt idx="36" formatCode="_(* #,##0.0_);_(* \(#,##0.0\);_(* &quot;-&quot;??_);_(@_)">
                  <c:v>49001.73763476058</c:v>
                </c:pt>
                <c:pt idx="37" formatCode="_(* #,##0.0_);_(* \(#,##0.0\);_(* &quot;-&quot;??_);_(@_)">
                  <c:v>50321.50890573773</c:v>
                </c:pt>
              </c:numCache>
            </c:numRef>
          </c:val>
        </c:ser>
        <c:ser>
          <c:idx val="8"/>
          <c:order val="7"/>
          <c:tx>
            <c:strRef>
              <c:f>'Comm Data with extrapolation'!$I$7</c:f>
              <c:strCache>
                <c:ptCount val="1"/>
                <c:pt idx="0">
                  <c:v>2007</c:v>
                </c:pt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none"/>
          </c:marker>
          <c:cat>
            <c:numRef>
              <c:f>'Comm Data with extrapolation'!$A$12:$A$48</c:f>
              <c:numCache>
                <c:formatCode>General</c:formatCode>
                <c:ptCount val="37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</c:numCache>
            </c:numRef>
          </c:cat>
          <c:val>
            <c:numRef>
              <c:f>'Comm Data with extrapolation'!$I$12:$I$48</c:f>
              <c:numCache>
                <c:formatCode>General</c:formatCode>
                <c:ptCount val="37"/>
                <c:pt idx="6" formatCode="_(* #,##0.0_);_(* \(#,##0.0\);_(* &quot;-&quot;??_);_(@_)">
                  <c:v>25919.263</c:v>
                </c:pt>
                <c:pt idx="7" formatCode="_(* #,##0.0_);_(* \(#,##0.0\);_(* &quot;-&quot;??_);_(@_)">
                  <c:v>25644.9</c:v>
                </c:pt>
                <c:pt idx="8" formatCode="_(* #,##0.0_);_(* \(#,##0.0\);_(* &quot;-&quot;??_);_(@_)">
                  <c:v>24239.175</c:v>
                </c:pt>
                <c:pt idx="9" formatCode="_(* #,##0.0_);_(* \(#,##0.0\);_(* &quot;-&quot;??_);_(@_)">
                  <c:v>24249.84800000001</c:v>
                </c:pt>
                <c:pt idx="10" formatCode="_(* #,##0.0_);_(* \(#,##0.0\);_(* &quot;-&quot;??_);_(@_)">
                  <c:v>25177.93</c:v>
                </c:pt>
                <c:pt idx="11" formatCode="_(* #,##0.0_);_(* \(#,##0.0\);_(* &quot;-&quot;??_);_(@_)">
                  <c:v>26084.009</c:v>
                </c:pt>
                <c:pt idx="12" formatCode="_(* #,##0.0_);_(* \(#,##0.0\);_(* &quot;-&quot;??_);_(@_)">
                  <c:v>25223.875</c:v>
                </c:pt>
                <c:pt idx="13" formatCode="_(* #,##0.0_);_(* \(#,##0.0\);_(* &quot;-&quot;??_);_(@_)">
                  <c:v>25629.997461</c:v>
                </c:pt>
                <c:pt idx="14" formatCode="_(* #,##0.0_);_(* \(#,##0.0\);_(* &quot;-&quot;??_);_(@_)">
                  <c:v>26080.90077585404</c:v>
                </c:pt>
                <c:pt idx="15" formatCode="_(* #,##0.0_);_(* \(#,##0.0\);_(* &quot;-&quot;??_);_(@_)">
                  <c:v>26577.67390508348</c:v>
                </c:pt>
                <c:pt idx="16" formatCode="_(* #,##0.0_);_(* \(#,##0.0\);_(* &quot;-&quot;??_);_(@_)">
                  <c:v>27130.13142826582</c:v>
                </c:pt>
                <c:pt idx="17" formatCode="_(* #,##0.0_);_(* \(#,##0.0\);_(* &quot;-&quot;??_);_(@_)">
                  <c:v>27732.92684250703</c:v>
                </c:pt>
                <c:pt idx="18" formatCode="_(* #,##0.0_);_(* \(#,##0.0\);_(* &quot;-&quot;??_);_(@_)">
                  <c:v>28367.7557229685</c:v>
                </c:pt>
                <c:pt idx="19" formatCode="_(* #,##0.0_);_(* \(#,##0.0\);_(* &quot;-&quot;??_);_(@_)">
                  <c:v>29043.3055753862</c:v>
                </c:pt>
                <c:pt idx="20" formatCode="_(* #,##0.0_);_(* \(#,##0.0\);_(* &quot;-&quot;??_);_(@_)">
                  <c:v>29743.93332335019</c:v>
                </c:pt>
                <c:pt idx="21" formatCode="_(* #,##0.0_);_(* \(#,##0.0\);_(* &quot;-&quot;??_);_(@_)">
                  <c:v>30469.99465237542</c:v>
                </c:pt>
                <c:pt idx="22" formatCode="_(* #,##0.0_);_(* \(#,##0.0\);_(* &quot;-&quot;??_);_(@_)">
                  <c:v>31234.03263882975</c:v>
                </c:pt>
                <c:pt idx="23" formatCode="_(* #,##0.0_);_(* \(#,##0.0\);_(* &quot;-&quot;??_);_(@_)">
                  <c:v>32013.75825039291</c:v>
                </c:pt>
                <c:pt idx="24" formatCode="_(* #,##0.0_);_(* \(#,##0.0\);_(* &quot;-&quot;??_);_(@_)">
                  <c:v>32836.42249045836</c:v>
                </c:pt>
                <c:pt idx="25" formatCode="_(* #,##0.0_);_(* \(#,##0.0\);_(* &quot;-&quot;??_);_(@_)">
                  <c:v>33681.24591021948</c:v>
                </c:pt>
                <c:pt idx="26" formatCode="_(* #,##0.0_);_(* \(#,##0.0\);_(* &quot;-&quot;??_);_(@_)">
                  <c:v>34565.93078861115</c:v>
                </c:pt>
                <c:pt idx="27" formatCode="_(* #,##0.0_);_(* \(#,##0.0\);_(* &quot;-&quot;??_);_(@_)">
                  <c:v>35386.86276286815</c:v>
                </c:pt>
                <c:pt idx="28" formatCode="_(* #,##0.0_);_(* \(#,##0.0\);_(* &quot;-&quot;??_);_(@_)">
                  <c:v>36227.29166056881</c:v>
                </c:pt>
                <c:pt idx="29" formatCode="_(* #,##0.0_);_(* \(#,##0.0\);_(* &quot;-&quot;??_);_(@_)">
                  <c:v>37087.68052863577</c:v>
                </c:pt>
                <c:pt idx="30" formatCode="_(* #,##0.0_);_(* \(#,##0.0\);_(* &quot;-&quot;??_);_(@_)">
                  <c:v>37968.50341123583</c:v>
                </c:pt>
                <c:pt idx="31" formatCode="_(* #,##0.0_);_(* \(#,##0.0\);_(* &quot;-&quot;??_);_(@_)">
                  <c:v>38870.24561096358</c:v>
                </c:pt>
                <c:pt idx="32" formatCode="_(* #,##0.0_);_(* \(#,##0.0\);_(* &quot;-&quot;??_);_(@_)">
                  <c:v>39793.40395622565</c:v>
                </c:pt>
                <c:pt idx="33" formatCode="_(* #,##0.0_);_(* \(#,##0.0\);_(* &quot;-&quot;??_);_(@_)">
                  <c:v>40738.48707497523</c:v>
                </c:pt>
                <c:pt idx="34" formatCode="_(* #,##0.0_);_(* \(#,##0.0\);_(* &quot;-&quot;??_);_(@_)">
                  <c:v>41706.015674949</c:v>
                </c:pt>
                <c:pt idx="35" formatCode="_(* #,##0.0_);_(* \(#,##0.0\);_(* &quot;-&quot;??_);_(@_)">
                  <c:v>42696.52283055845</c:v>
                </c:pt>
                <c:pt idx="36" formatCode="_(* #,##0.0_);_(* \(#,##0.0\);_(* &quot;-&quot;??_);_(@_)">
                  <c:v>43710.55427659548</c:v>
                </c:pt>
              </c:numCache>
            </c:numRef>
          </c:val>
        </c:ser>
        <c:ser>
          <c:idx val="9"/>
          <c:order val="8"/>
          <c:tx>
            <c:strRef>
              <c:f>'Comm Data with extrapolation'!$J$7</c:f>
              <c:strCache>
                <c:ptCount val="1"/>
                <c:pt idx="0">
                  <c:v>2008</c:v>
                </c:pt>
              </c:strCache>
            </c:strRef>
          </c:tx>
          <c:spPr>
            <a:ln w="12700">
              <a:solidFill>
                <a:srgbClr val="333300"/>
              </a:solidFill>
              <a:prstDash val="solid"/>
            </a:ln>
          </c:spPr>
          <c:marker>
            <c:symbol val="none"/>
          </c:marker>
          <c:cat>
            <c:numRef>
              <c:f>'Comm Data with extrapolation'!$A$12:$A$48</c:f>
              <c:numCache>
                <c:formatCode>General</c:formatCode>
                <c:ptCount val="37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</c:numCache>
            </c:numRef>
          </c:cat>
          <c:val>
            <c:numRef>
              <c:f>'Comm Data with extrapolation'!$J$12:$J$49</c:f>
              <c:numCache>
                <c:formatCode>General</c:formatCode>
                <c:ptCount val="38"/>
                <c:pt idx="6" formatCode="_(* #,##0.0_);_(* \(#,##0.0\);_(* &quot;-&quot;??_);_(@_)">
                  <c:v>25919.263</c:v>
                </c:pt>
                <c:pt idx="7" formatCode="_(* #,##0.0_);_(* \(#,##0.0\);_(* &quot;-&quot;??_);_(@_)">
                  <c:v>25644.9</c:v>
                </c:pt>
                <c:pt idx="8" formatCode="_(* #,##0.0_);_(* \(#,##0.0\);_(* &quot;-&quot;??_);_(@_)">
                  <c:v>24239.175</c:v>
                </c:pt>
                <c:pt idx="9" formatCode="_(* #,##0.0_);_(* \(#,##0.0\);_(* &quot;-&quot;??_);_(@_)">
                  <c:v>24249.84800000001</c:v>
                </c:pt>
                <c:pt idx="10" formatCode="_(* #,##0.0_);_(* \(#,##0.0\);_(* &quot;-&quot;??_);_(@_)">
                  <c:v>25177.93</c:v>
                </c:pt>
                <c:pt idx="11" formatCode="_(* #,##0.0_);_(* \(#,##0.0\);_(* &quot;-&quot;??_);_(@_)">
                  <c:v>26084.009</c:v>
                </c:pt>
                <c:pt idx="12" formatCode="_(* #,##0.0_);_(* \(#,##0.0\);_(* &quot;-&quot;??_);_(@_)">
                  <c:v>25223.875</c:v>
                </c:pt>
                <c:pt idx="13" formatCode="_(* #,##0.0_);_(* \(#,##0.0\);_(* &quot;-&quot;??_);_(@_)">
                  <c:v>25278.2</c:v>
                </c:pt>
                <c:pt idx="14" formatCode="_(* #,##0.0_);_(* \(#,##0.0\);_(* &quot;-&quot;??_);_(@_)">
                  <c:v>25268.321511</c:v>
                </c:pt>
                <c:pt idx="15" formatCode="_(* #,##0.0_);_(* \(#,##0.0\);_(* &quot;-&quot;??_);_(@_)">
                  <c:v>25935.50688111056</c:v>
                </c:pt>
                <c:pt idx="16" formatCode="_(* #,##0.0_);_(* \(#,##0.0\);_(* &quot;-&quot;??_);_(@_)">
                  <c:v>26683.61923171904</c:v>
                </c:pt>
                <c:pt idx="17" formatCode="_(* #,##0.0_);_(* \(#,##0.0\);_(* &quot;-&quot;??_);_(@_)">
                  <c:v>27488.08086576608</c:v>
                </c:pt>
                <c:pt idx="18" formatCode="_(* #,##0.0_);_(* \(#,##0.0\);_(* &quot;-&quot;??_);_(@_)">
                  <c:v>28311.96940810353</c:v>
                </c:pt>
                <c:pt idx="19" formatCode="_(* #,##0.0_);_(* \(#,##0.0\);_(* &quot;-&quot;??_);_(@_)">
                  <c:v>29151.85549583367</c:v>
                </c:pt>
                <c:pt idx="20" formatCode="_(* #,##0.0_);_(* \(#,##0.0\);_(* &quot;-&quot;??_);_(@_)">
                  <c:v>30024.85910221727</c:v>
                </c:pt>
                <c:pt idx="21" formatCode="_(* #,##0.0_);_(* \(#,##0.0\);_(* &quot;-&quot;??_);_(@_)">
                  <c:v>30883.10885149172</c:v>
                </c:pt>
                <c:pt idx="22" formatCode="_(* #,##0.0_);_(* \(#,##0.0\);_(* &quot;-&quot;??_);_(@_)">
                  <c:v>31744.73377181687</c:v>
                </c:pt>
                <c:pt idx="23" formatCode="_(* #,##0.0_);_(* \(#,##0.0\);_(* &quot;-&quot;??_);_(@_)">
                  <c:v>32590.02645445194</c:v>
                </c:pt>
                <c:pt idx="24" formatCode="_(* #,##0.0_);_(* \(#,##0.0\);_(* &quot;-&quot;??_);_(@_)">
                  <c:v>33466.75140779672</c:v>
                </c:pt>
                <c:pt idx="25" formatCode="_(* #,##0.0_);_(* \(#,##0.0\);_(* &quot;-&quot;??_);_(@_)">
                  <c:v>34323.50306502562</c:v>
                </c:pt>
                <c:pt idx="26" formatCode="_(* #,##0.0_);_(* \(#,##0.0\);_(* &quot;-&quot;??_);_(@_)">
                  <c:v>35175.88174530077</c:v>
                </c:pt>
                <c:pt idx="27" formatCode="_(* #,##0.0_);_(* \(#,##0.0\);_(* &quot;-&quot;??_);_(@_)">
                  <c:v>36023.98861282169</c:v>
                </c:pt>
                <c:pt idx="28" formatCode="_(* #,##0.0_);_(* \(#,##0.0\);_(* &quot;-&quot;??_);_(@_)">
                  <c:v>36870.40068471993</c:v>
                </c:pt>
                <c:pt idx="29" formatCode="_(* #,##0.0_);_(* \(#,##0.0\);_(* &quot;-&quot;??_);_(@_)">
                  <c:v>37724.40201963214</c:v>
                </c:pt>
                <c:pt idx="30" formatCode="_(* #,##0.0_);_(* \(#,##0.0\);_(* &quot;-&quot;??_);_(@_)">
                  <c:v>38582.26192997507</c:v>
                </c:pt>
                <c:pt idx="31" formatCode="_(* #,##0.0_);_(* \(#,##0.0\);_(* &quot;-&quot;??_);_(@_)">
                  <c:v>39451.55168840623</c:v>
                </c:pt>
                <c:pt idx="32" formatCode="_(* #,##0.0_);_(* \(#,##0.0\);_(* &quot;-&quot;??_);_(@_)">
                  <c:v>40499.50113111542</c:v>
                </c:pt>
                <c:pt idx="33" formatCode="_(* #,##0.0_);_(* \(#,##0.0\);_(* &quot;-&quot;??_);_(@_)">
                  <c:v>41575.28719843071</c:v>
                </c:pt>
                <c:pt idx="34" formatCode="_(* #,##0.0_);_(* \(#,##0.0\);_(* &quot;-&quot;??_);_(@_)">
                  <c:v>42679.64931311215</c:v>
                </c:pt>
                <c:pt idx="35" formatCode="_(* #,##0.0_);_(* \(#,##0.0\);_(* &quot;-&quot;??_);_(@_)">
                  <c:v>43813.3465391669</c:v>
                </c:pt>
                <c:pt idx="36" formatCode="_(* #,##0.0_);_(* \(#,##0.0\);_(* &quot;-&quot;??_);_(@_)">
                  <c:v>44977.15810357843</c:v>
                </c:pt>
                <c:pt idx="37" formatCode="_(* #,##0.0_);_(* \(#,##0.0\);_(* &quot;-&quot;??_);_(@_)">
                  <c:v>46171.88393189464</c:v>
                </c:pt>
              </c:numCache>
            </c:numRef>
          </c:val>
        </c:ser>
        <c:ser>
          <c:idx val="10"/>
          <c:order val="9"/>
          <c:tx>
            <c:strRef>
              <c:f>'Comm Data with extrapolation'!$K$7</c:f>
              <c:strCache>
                <c:ptCount val="1"/>
                <c:pt idx="0">
                  <c:v>2009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'Comm Data with extrapolation'!$A$12:$A$48</c:f>
              <c:numCache>
                <c:formatCode>General</c:formatCode>
                <c:ptCount val="37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</c:numCache>
            </c:numRef>
          </c:cat>
          <c:val>
            <c:numRef>
              <c:f>'Comm Data with extrapolation'!$K$12:$K$49</c:f>
              <c:numCache>
                <c:formatCode>General</c:formatCode>
                <c:ptCount val="38"/>
                <c:pt idx="6" formatCode="_(* #,##0.0_);_(* \(#,##0.0\);_(* &quot;-&quot;??_);_(@_)">
                  <c:v>25919.263</c:v>
                </c:pt>
                <c:pt idx="7" formatCode="_(* #,##0.0_);_(* \(#,##0.0\);_(* &quot;-&quot;??_);_(@_)">
                  <c:v>25644.9</c:v>
                </c:pt>
                <c:pt idx="8" formatCode="_(* #,##0.0_);_(* \(#,##0.0\);_(* &quot;-&quot;??_);_(@_)">
                  <c:v>24239.175</c:v>
                </c:pt>
                <c:pt idx="9" formatCode="_(* #,##0.0_);_(* \(#,##0.0\);_(* &quot;-&quot;??_);_(@_)">
                  <c:v>24249.84800000001</c:v>
                </c:pt>
                <c:pt idx="10" formatCode="_(* #,##0.0_);_(* \(#,##0.0\);_(* &quot;-&quot;??_);_(@_)">
                  <c:v>25177.93</c:v>
                </c:pt>
                <c:pt idx="11" formatCode="_(* #,##0.0_);_(* \(#,##0.0\);_(* &quot;-&quot;??_);_(@_)">
                  <c:v>26084.009</c:v>
                </c:pt>
                <c:pt idx="12" formatCode="_(* #,##0.0_);_(* \(#,##0.0\);_(* &quot;-&quot;??_);_(@_)">
                  <c:v>25223.875</c:v>
                </c:pt>
                <c:pt idx="13" formatCode="_(* #,##0.0_);_(* \(#,##0.0\);_(* &quot;-&quot;??_);_(@_)">
                  <c:v>25278.2</c:v>
                </c:pt>
                <c:pt idx="14" formatCode="_(* #,##0.0_);_(* \(#,##0.0\);_(* &quot;-&quot;??_);_(@_)">
                  <c:v>24739.7</c:v>
                </c:pt>
                <c:pt idx="15" formatCode="_(* #,##0.0_);_(* \(#,##0.0\);_(* &quot;-&quot;??_);_(@_)">
                  <c:v>23340.5</c:v>
                </c:pt>
                <c:pt idx="16" formatCode="_(* #,##0.0_);_(* \(#,##0.0\);_(* &quot;-&quot;??_);_(@_)">
                  <c:v>23842.60314683069</c:v>
                </c:pt>
                <c:pt idx="17" formatCode="_(* #,##0.0_);_(* \(#,##0.0\);_(* &quot;-&quot;??_);_(@_)">
                  <c:v>24560.9737046405</c:v>
                </c:pt>
                <c:pt idx="18" formatCode="_(* #,##0.0_);_(* \(#,##0.0\);_(* &quot;-&quot;??_);_(@_)">
                  <c:v>25376.31975636465</c:v>
                </c:pt>
                <c:pt idx="19" formatCode="_(* #,##0.0_);_(* \(#,##0.0\);_(* &quot;-&quot;??_);_(@_)">
                  <c:v>26208.7957244372</c:v>
                </c:pt>
                <c:pt idx="20" formatCode="_(* #,##0.0_);_(* \(#,##0.0\);_(* &quot;-&quot;??_);_(@_)">
                  <c:v>26903.7083937083</c:v>
                </c:pt>
                <c:pt idx="21" formatCode="_(* #,##0.0_);_(* \(#,##0.0\);_(* &quot;-&quot;??_);_(@_)">
                  <c:v>27451.4548021494</c:v>
                </c:pt>
                <c:pt idx="22" formatCode="_(* #,##0.0_);_(* \(#,##0.0\);_(* &quot;-&quot;??_);_(@_)">
                  <c:v>27929.60481434544</c:v>
                </c:pt>
                <c:pt idx="23" formatCode="_(* #,##0.0_);_(* \(#,##0.0\);_(* &quot;-&quot;??_);_(@_)">
                  <c:v>28396.30321239039</c:v>
                </c:pt>
                <c:pt idx="24" formatCode="_(* #,##0.0_);_(* \(#,##0.0\);_(* &quot;-&quot;??_);_(@_)">
                  <c:v>28891.07785965576</c:v>
                </c:pt>
                <c:pt idx="25" formatCode="_(* #,##0.0_);_(* \(#,##0.0\);_(* &quot;-&quot;??_);_(@_)">
                  <c:v>29383.64736875822</c:v>
                </c:pt>
                <c:pt idx="26" formatCode="_(* #,##0.0_);_(* \(#,##0.0\);_(* &quot;-&quot;??_);_(@_)">
                  <c:v>29874.79370059916</c:v>
                </c:pt>
                <c:pt idx="27" formatCode="_(* #,##0.0_);_(* \(#,##0.0\);_(* &quot;-&quot;??_);_(@_)">
                  <c:v>30389.01371414878</c:v>
                </c:pt>
                <c:pt idx="28" formatCode="_(* #,##0.0_);_(* \(#,##0.0\);_(* &quot;-&quot;??_);_(@_)">
                  <c:v>30910.9891554825</c:v>
                </c:pt>
                <c:pt idx="29" formatCode="_(* #,##0.0_);_(* \(#,##0.0\);_(* &quot;-&quot;??_);_(@_)">
                  <c:v>31446.30078608806</c:v>
                </c:pt>
                <c:pt idx="30" formatCode="_(* #,##0.0_);_(* \(#,##0.0\);_(* &quot;-&quot;??_);_(@_)">
                  <c:v>31987.91197475947</c:v>
                </c:pt>
                <c:pt idx="31" formatCode="_(* #,##0.0_);_(* \(#,##0.0\);_(* &quot;-&quot;??_);_(@_)">
                  <c:v>32545.44783307425</c:v>
                </c:pt>
                <c:pt idx="32" formatCode="_(* #,##0.0_);_(* \(#,##0.0\);_(* &quot;-&quot;??_);_(@_)">
                  <c:v>33184.57716533254</c:v>
                </c:pt>
                <c:pt idx="33" formatCode="_(* #,##0.0_);_(* \(#,##0.0\);_(* &quot;-&quot;??_);_(@_)">
                  <c:v>33836.25775531043</c:v>
                </c:pt>
                <c:pt idx="34" formatCode="_(* #,##0.0_);_(* \(#,##0.0\);_(* &quot;-&quot;??_);_(@_)">
                  <c:v>34500.73608531187</c:v>
                </c:pt>
                <c:pt idx="35" formatCode="_(* #,##0.0_);_(* \(#,##0.0\);_(* &quot;-&quot;??_);_(@_)">
                  <c:v>35178.26347807419</c:v>
                </c:pt>
                <c:pt idx="36" formatCode="_(* #,##0.0_);_(* \(#,##0.0\);_(* &quot;-&quot;??_);_(@_)">
                  <c:v>35869.09619182468</c:v>
                </c:pt>
                <c:pt idx="37" formatCode="_(* #,##0.0_);_(* \(#,##0.0\);_(* &quot;-&quot;??_);_(@_)">
                  <c:v>36573.49551720413</c:v>
                </c:pt>
              </c:numCache>
            </c:numRef>
          </c:val>
        </c:ser>
        <c:ser>
          <c:idx val="11"/>
          <c:order val="10"/>
          <c:tx>
            <c:strRef>
              <c:f>'Comm Data with extrapolation'!$L$7</c:f>
              <c:strCache>
                <c:ptCount val="1"/>
                <c:pt idx="0">
                  <c:v>2010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'Comm Data with extrapolation'!$A$12:$A$48</c:f>
              <c:numCache>
                <c:formatCode>General</c:formatCode>
                <c:ptCount val="37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</c:numCache>
            </c:numRef>
          </c:cat>
          <c:val>
            <c:numRef>
              <c:f>'Comm Data with extrapolation'!$L$12:$L$49</c:f>
              <c:numCache>
                <c:formatCode>General</c:formatCode>
                <c:ptCount val="38"/>
                <c:pt idx="11" formatCode="_(* #,##0.0_);_(* \(#,##0.0\);_(* &quot;-&quot;??_);_(@_)">
                  <c:v>26084.1</c:v>
                </c:pt>
                <c:pt idx="12" formatCode="_(* #,##0.0_);_(* \(#,##0.0\);_(* &quot;-&quot;??_);_(@_)">
                  <c:v>25223.963</c:v>
                </c:pt>
                <c:pt idx="13" formatCode="_(* #,##0.0_);_(* \(#,##0.0\);_(* &quot;-&quot;??_);_(@_)">
                  <c:v>25278.485</c:v>
                </c:pt>
                <c:pt idx="14" formatCode="_(* #,##0.0_);_(* \(#,##0.0\);_(* &quot;-&quot;??_);_(@_)">
                  <c:v>24808.078</c:v>
                </c:pt>
                <c:pt idx="15" formatCode="_(* #,##0.0_);_(* \(#,##0.0\);_(* &quot;-&quot;??_);_(@_)">
                  <c:v>22341.672</c:v>
                </c:pt>
                <c:pt idx="16" formatCode="_(* #,##0.0_);_(* \(#,##0.0\);_(* &quot;-&quot;??_);_(@_)">
                  <c:v>21845.4888519419</c:v>
                </c:pt>
                <c:pt idx="17" formatCode="_(* #,##0.0_);_(* \(#,##0.0\);_(* &quot;-&quot;??_);_(@_)">
                  <c:v>21940.9805916565</c:v>
                </c:pt>
                <c:pt idx="18" formatCode="_(* #,##0.0_);_(* \(#,##0.0\);_(* &quot;-&quot;??_);_(@_)">
                  <c:v>22357.11016902396</c:v>
                </c:pt>
                <c:pt idx="19" formatCode="_(* #,##0.0_);_(* \(#,##0.0\);_(* &quot;-&quot;??_);_(@_)">
                  <c:v>22793.27037509384</c:v>
                </c:pt>
                <c:pt idx="20" formatCode="_(* #,##0.0_);_(* \(#,##0.0\);_(* &quot;-&quot;??_);_(@_)">
                  <c:v>23195.89255494705</c:v>
                </c:pt>
                <c:pt idx="21" formatCode="_(* #,##0.0_);_(* \(#,##0.0\);_(* &quot;-&quot;??_);_(@_)">
                  <c:v>23585.69029144566</c:v>
                </c:pt>
                <c:pt idx="22" formatCode="_(* #,##0.0_);_(* \(#,##0.0\);_(* &quot;-&quot;??_);_(@_)">
                  <c:v>23994.4492533324</c:v>
                </c:pt>
                <c:pt idx="23" formatCode="_(* #,##0.0_);_(* \(#,##0.0\);_(* &quot;-&quot;??_);_(@_)">
                  <c:v>24413.26753105066</c:v>
                </c:pt>
                <c:pt idx="24" formatCode="_(* #,##0.0_);_(* \(#,##0.0\);_(* &quot;-&quot;??_);_(@_)">
                  <c:v>24862.99647754744</c:v>
                </c:pt>
                <c:pt idx="25" formatCode="_(* #,##0.0_);_(* \(#,##0.0\);_(* &quot;-&quot;??_);_(@_)">
                  <c:v>25350.5419862501</c:v>
                </c:pt>
                <c:pt idx="26" formatCode="_(* #,##0.0_);_(* \(#,##0.0\);_(* &quot;-&quot;??_);_(@_)">
                  <c:v>25890.74198012117</c:v>
                </c:pt>
                <c:pt idx="27" formatCode="_(* #,##0.0_);_(* \(#,##0.0\);_(* &quot;-&quot;??_);_(@_)">
                  <c:v>26411.04761692803</c:v>
                </c:pt>
                <c:pt idx="28" formatCode="_(* #,##0.0_);_(* \(#,##0.0\);_(* &quot;-&quot;??_);_(@_)">
                  <c:v>26942.42570093746</c:v>
                </c:pt>
                <c:pt idx="29" formatCode="_(* #,##0.0_);_(* \(#,##0.0\);_(* &quot;-&quot;??_);_(@_)">
                  <c:v>27492.11889446515</c:v>
                </c:pt>
                <c:pt idx="30" formatCode="_(* #,##0.0_);_(* \(#,##0.0\);_(* &quot;-&quot;??_);_(@_)">
                  <c:v>28052.71990992846</c:v>
                </c:pt>
                <c:pt idx="31" formatCode="_(* #,##0.0_);_(* \(#,##0.0\);_(* &quot;-&quot;??_);_(@_)">
                  <c:v>28660.03954366433</c:v>
                </c:pt>
                <c:pt idx="32" formatCode="_(* #,##0.0_);_(* \(#,##0.0\);_(* &quot;-&quot;??_);_(@_)">
                  <c:v>29289.67369611689</c:v>
                </c:pt>
                <c:pt idx="33" formatCode="_(* #,##0.0_);_(* \(#,##0.0\);_(* &quot;-&quot;??_);_(@_)">
                  <c:v>29923.09501176484</c:v>
                </c:pt>
                <c:pt idx="34" formatCode="_(* #,##0.0_);_(* \(#,##0.0\);_(* &quot;-&quot;??_);_(@_)">
                  <c:v>30590.26867514468</c:v>
                </c:pt>
                <c:pt idx="35" formatCode="_(* #,##0.0_);_(* \(#,##0.0\);_(* &quot;-&quot;??_);_(@_)">
                  <c:v>31275.52615553746</c:v>
                </c:pt>
                <c:pt idx="36" formatCode="_(* #,##0.0_);_(* \(#,##0.0\);_(* &quot;-&quot;??_);_(@_)">
                  <c:v>31996.55801373946</c:v>
                </c:pt>
                <c:pt idx="37" formatCode="_(* #,##0.0_);_(* \(#,##0.0\);_(* &quot;-&quot;??_);_(@_)">
                  <c:v>32638.24518156487</c:v>
                </c:pt>
              </c:numCache>
            </c:numRef>
          </c:val>
        </c:ser>
        <c:ser>
          <c:idx val="12"/>
          <c:order val="11"/>
          <c:tx>
            <c:strRef>
              <c:f>'Comm Data with extrapolation'!$M$7</c:f>
              <c:strCache>
                <c:ptCount val="1"/>
                <c:pt idx="0">
                  <c:v>2011</c:v>
                </c:pt>
              </c:strCache>
            </c:strRef>
          </c:tx>
          <c:spPr>
            <a:ln w="15875">
              <a:solidFill>
                <a:schemeClr val="tx1"/>
              </a:solidFill>
              <a:prstDash val="sysDash"/>
            </a:ln>
          </c:spPr>
          <c:marker>
            <c:symbol val="none"/>
          </c:marker>
          <c:val>
            <c:numRef>
              <c:f>'Comm Data with extrapolation'!$M$12:$M$49</c:f>
              <c:numCache>
                <c:formatCode>General</c:formatCode>
                <c:ptCount val="38"/>
                <c:pt idx="6" formatCode="_(* #,##0.0_);_(* \(#,##0.0\);_(* &quot;-&quot;??_);_(@_)">
                  <c:v>25919.209</c:v>
                </c:pt>
                <c:pt idx="7" formatCode="_(* #,##0.0_);_(* \(#,##0.0\);_(* &quot;-&quot;??_);_(@_)">
                  <c:v>25644.912</c:v>
                </c:pt>
                <c:pt idx="8" formatCode="_(* #,##0.0_);_(* \(#,##0.0\);_(* &quot;-&quot;??_);_(@_)">
                  <c:v>24238.823</c:v>
                </c:pt>
                <c:pt idx="9" formatCode="_(* #,##0.0_);_(* \(#,##0.0\);_(* &quot;-&quot;??_);_(@_)">
                  <c:v>24249.848</c:v>
                </c:pt>
                <c:pt idx="10" formatCode="_(* #,##0.0_);_(* \(#,##0.0\);_(* &quot;-&quot;??_);_(@_)">
                  <c:v>25179.306</c:v>
                </c:pt>
                <c:pt idx="11" formatCode="_(* #,##0.0_);_(* \(#,##0.0\);_(* &quot;-&quot;??_);_(@_)">
                  <c:v>26084.1</c:v>
                </c:pt>
                <c:pt idx="12" formatCode="_(* #,##0.0_);_(* \(#,##0.0\);_(* &quot;-&quot;??_);_(@_)">
                  <c:v>25223.963</c:v>
                </c:pt>
                <c:pt idx="13" formatCode="_(* #,##0.0_);_(* \(#,##0.0\);_(* &quot;-&quot;??_);_(@_)">
                  <c:v>25278.485</c:v>
                </c:pt>
                <c:pt idx="14" formatCode="_(* #,##0.0_);_(* \(#,##0.0\);_(* &quot;-&quot;??_);_(@_)">
                  <c:v>24812.15299999999</c:v>
                </c:pt>
                <c:pt idx="15" formatCode="_(* #,##0.0_);_(* \(#,##0.0\);_(* &quot;-&quot;??_);_(@_)">
                  <c:v>22348.845</c:v>
                </c:pt>
                <c:pt idx="16" formatCode="_(* #,##0.0_);_(* \(#,##0.0\);_(* &quot;-&quot;??_);_(@_)">
                  <c:v>22065.79</c:v>
                </c:pt>
                <c:pt idx="17" formatCode="_(* #,##0.0_);_(* \(#,##0.0\);_(* &quot;-&quot;??_);_(@_)">
                  <c:v>22574.988</c:v>
                </c:pt>
                <c:pt idx="18" formatCode="_(* #,##0.0_);_(* \(#,##0.0\);_(* &quot;-&quot;??_);_(@_)">
                  <c:v>23085.501</c:v>
                </c:pt>
                <c:pt idx="19" formatCode="_(* #,##0.0_);_(* \(#,##0.0\);_(* &quot;-&quot;??_);_(@_)">
                  <c:v>23595.40200000001</c:v>
                </c:pt>
                <c:pt idx="20" formatCode="_(* #,##0.0_);_(* \(#,##0.0\);_(* &quot;-&quot;??_);_(@_)">
                  <c:v>24138.70500000001</c:v>
                </c:pt>
                <c:pt idx="21" formatCode="_(* #,##0.0_);_(* \(#,##0.0\);_(* &quot;-&quot;??_);_(@_)">
                  <c:v>24673.354</c:v>
                </c:pt>
                <c:pt idx="22" formatCode="_(* #,##0.0_);_(* \(#,##0.0\);_(* &quot;-&quot;??_);_(@_)">
                  <c:v>25157.827</c:v>
                </c:pt>
                <c:pt idx="23" formatCode="_(* #,##0.0_);_(* \(#,##0.0\);_(* &quot;-&quot;??_);_(@_)">
                  <c:v>25653.466</c:v>
                </c:pt>
                <c:pt idx="24" formatCode="_(* #,##0.0_);_(* \(#,##0.0\);_(* &quot;-&quot;??_);_(@_)">
                  <c:v>26160.517</c:v>
                </c:pt>
                <c:pt idx="25" formatCode="_(* #,##0.0_);_(* \(#,##0.0\);_(* &quot;-&quot;??_);_(@_)">
                  <c:v>26679.172</c:v>
                </c:pt>
                <c:pt idx="26" formatCode="_(* #,##0.0_);_(* \(#,##0.0\);_(* &quot;-&quot;??_);_(@_)">
                  <c:v>27209.752</c:v>
                </c:pt>
                <c:pt idx="27" formatCode="_(* #,##0.0_);_(* \(#,##0.0\);_(* &quot;-&quot;??_);_(@_)">
                  <c:v>27748.326</c:v>
                </c:pt>
                <c:pt idx="28" formatCode="_(* #,##0.0_);_(* \(#,##0.0\);_(* &quot;-&quot;??_);_(@_)">
                  <c:v>28299.893</c:v>
                </c:pt>
                <c:pt idx="29" formatCode="_(* #,##0.0_);_(* \(#,##0.0\);_(* &quot;-&quot;??_);_(@_)">
                  <c:v>28864.673</c:v>
                </c:pt>
                <c:pt idx="30" formatCode="_(* #,##0.0_);_(* \(#,##0.0\);_(* &quot;-&quot;??_);_(@_)">
                  <c:v>29443.135</c:v>
                </c:pt>
                <c:pt idx="31" formatCode="_(* #,##0.0_);_(* \(#,##0.0\);_(* &quot;-&quot;??_);_(@_)">
                  <c:v>30035.743</c:v>
                </c:pt>
                <c:pt idx="32" formatCode="_(* #,##0.0_);_(* \(#,##0.0\);_(* &quot;-&quot;??_);_(@_)">
                  <c:v>30642.748</c:v>
                </c:pt>
                <c:pt idx="33" formatCode="_(* #,##0.0_);_(* \(#,##0.0\);_(* &quot;-&quot;??_);_(@_)">
                  <c:v>31264.56500000001</c:v>
                </c:pt>
                <c:pt idx="34" formatCode="_(* #,##0.0_);_(* \(#,##0.0\);_(* &quot;-&quot;??_);_(@_)">
                  <c:v>31901.842</c:v>
                </c:pt>
                <c:pt idx="35" formatCode="_(* #,##0.0_);_(* \(#,##0.0\);_(* &quot;-&quot;??_);_(@_)">
                  <c:v>32554.642</c:v>
                </c:pt>
                <c:pt idx="36" formatCode="_(* #,##0.0_);_(* \(#,##0.0\);_(* &quot;-&quot;??_);_(@_)">
                  <c:v>33223.523</c:v>
                </c:pt>
                <c:pt idx="37" formatCode="_(* #,##0.0_);_(* \(#,##0.0\);_(* &quot;-&quot;??_);_(@_)">
                  <c:v>33906.49493141373</c:v>
                </c:pt>
              </c:numCache>
            </c:numRef>
          </c:val>
        </c:ser>
        <c:ser>
          <c:idx val="0"/>
          <c:order val="12"/>
          <c:tx>
            <c:strRef>
              <c:f>'Comm Data with extrapolation'!$O$7</c:f>
              <c:strCache>
                <c:ptCount val="1"/>
                <c:pt idx="0">
                  <c:v>Actual   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val>
            <c:numRef>
              <c:f>'Comm Data with extrapolation'!$O$12:$O$49</c:f>
              <c:numCache>
                <c:formatCode>_(* #,##0.0_);_(* \(#,##0.0\);_(* "-"??_);_(@_)</c:formatCode>
                <c:ptCount val="38"/>
                <c:pt idx="0">
                  <c:v>23344.0</c:v>
                </c:pt>
                <c:pt idx="1">
                  <c:v>23881.59999999999</c:v>
                </c:pt>
                <c:pt idx="2">
                  <c:v>24063.69999999999</c:v>
                </c:pt>
                <c:pt idx="3">
                  <c:v>24309.4</c:v>
                </c:pt>
                <c:pt idx="4">
                  <c:v>24430.2</c:v>
                </c:pt>
                <c:pt idx="5">
                  <c:v>25157.2</c:v>
                </c:pt>
                <c:pt idx="6">
                  <c:v>25919.263</c:v>
                </c:pt>
                <c:pt idx="7">
                  <c:v>25644.9</c:v>
                </c:pt>
                <c:pt idx="8">
                  <c:v>24239.175</c:v>
                </c:pt>
                <c:pt idx="9">
                  <c:v>24249.84800000001</c:v>
                </c:pt>
                <c:pt idx="10">
                  <c:v>25177.93</c:v>
                </c:pt>
                <c:pt idx="11">
                  <c:v>26085.27700000001</c:v>
                </c:pt>
                <c:pt idx="12">
                  <c:v>25223.892</c:v>
                </c:pt>
                <c:pt idx="13">
                  <c:v>25277.922</c:v>
                </c:pt>
                <c:pt idx="14">
                  <c:v>24812.15299999999</c:v>
                </c:pt>
                <c:pt idx="15">
                  <c:v>22348.845</c:v>
                </c:pt>
              </c:numCache>
            </c:numRef>
          </c:val>
        </c:ser>
        <c:marker val="1"/>
        <c:axId val="593545448"/>
        <c:axId val="593530456"/>
      </c:lineChart>
      <c:catAx>
        <c:axId val="593545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23862365057474"/>
              <c:y val="0.89885803035104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3530456"/>
        <c:crosses val="autoZero"/>
        <c:auto val="1"/>
        <c:lblAlgn val="ctr"/>
        <c:lblOffset val="100"/>
        <c:tickLblSkip val="2"/>
        <c:tickMarkSkip val="1"/>
      </c:catAx>
      <c:valAx>
        <c:axId val="59353045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Annual Commercial Operations (thousands)</a:t>
                </a:r>
              </a:p>
            </c:rich>
          </c:tx>
          <c:layout>
            <c:manualLayout>
              <c:xMode val="edge"/>
              <c:yMode val="edge"/>
              <c:x val="0.0136875911742351"/>
              <c:y val="0.270799378754266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3545448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00998839328042"/>
          <c:y val="0.921162882159697"/>
          <c:w val="0.899001160671958"/>
          <c:h val="0.069968049094233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Input to FAA Aerospace Forecasts: Average Flight Stage Length, All Domestic</a:t>
            </a:r>
            <a:r>
              <a:rPr lang="en-US" baseline="0"/>
              <a:t> Commercial Operations</a:t>
            </a:r>
            <a:r>
              <a:rPr lang="en-US"/>
              <a:t> (1998 to 2010 and forecasts, with extrapolations to 2031 from terminal years of each forecast)</a:t>
            </a:r>
          </a:p>
        </c:rich>
      </c:tx>
      <c:layout>
        <c:manualLayout>
          <c:xMode val="edge"/>
          <c:yMode val="edge"/>
          <c:x val="0.105438401775805"/>
          <c:y val="0.0195758564437194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2108768035516"/>
          <c:y val="0.156606851549755"/>
          <c:w val="0.886792452830189"/>
          <c:h val="0.66721044045677"/>
        </c:manualLayout>
      </c:layout>
      <c:lineChart>
        <c:grouping val="standard"/>
        <c:ser>
          <c:idx val="5"/>
          <c:order val="0"/>
          <c:tx>
            <c:strRef>
              <c:f>'Avg stg length with Extrapolat'!$F$7</c:f>
              <c:strCache>
                <c:ptCount val="1"/>
                <c:pt idx="0">
                  <c:v>2004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'Avg stg length with Extrapolat'!$A$12:$A$51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stg length with Extrapolat'!$F$12:$F$51</c:f>
              <c:numCache>
                <c:formatCode>General</c:formatCode>
                <c:ptCount val="40"/>
                <c:pt idx="4" formatCode="_(* #,##0.00_);_(* \(#,##0.00\);_(* &quot;-&quot;??_);_(@_)">
                  <c:v>780.2983214853996</c:v>
                </c:pt>
                <c:pt idx="5" formatCode="_(* #,##0.00_);_(* \(#,##0.00\);_(* &quot;-&quot;??_);_(@_)">
                  <c:v>789.5610574732754</c:v>
                </c:pt>
                <c:pt idx="6" formatCode="_(* #,##0.00_);_(* \(#,##0.00\);_(* &quot;-&quot;??_);_(@_)">
                  <c:v>799.772513537176</c:v>
                </c:pt>
                <c:pt idx="7" formatCode="_(* #,##0.00_);_(* \(#,##0.00\);_(* &quot;-&quot;??_);_(@_)">
                  <c:v>810.6526553181209</c:v>
                </c:pt>
                <c:pt idx="8" formatCode="_(* #,##0.00_);_(* \(#,##0.00\);_(* &quot;-&quot;??_);_(@_)">
                  <c:v>823.3150752126596</c:v>
                </c:pt>
                <c:pt idx="9" formatCode="_(* #,##0.00_);_(* \(#,##0.00\);_(* &quot;-&quot;??_);_(@_)">
                  <c:v>837.6715131197391</c:v>
                </c:pt>
                <c:pt idx="10" formatCode="_(* #,##0.00_);_(* \(#,##0.00\);_(* &quot;-&quot;??_);_(@_)">
                  <c:v>837.8381119488916</c:v>
                </c:pt>
                <c:pt idx="11" formatCode="_(* #,##0.00_);_(* \(#,##0.00\);_(* &quot;-&quot;??_);_(@_)">
                  <c:v>837.7491291690808</c:v>
                </c:pt>
                <c:pt idx="12" formatCode="_(* #,##0.00_);_(* \(#,##0.00\);_(* &quot;-&quot;??_);_(@_)">
                  <c:v>838.1947297149511</c:v>
                </c:pt>
                <c:pt idx="13" formatCode="_(* #,##0.00_);_(* \(#,##0.00\);_(* &quot;-&quot;??_);_(@_)">
                  <c:v>838.9614703358999</c:v>
                </c:pt>
                <c:pt idx="14" formatCode="_(* #,##0.00_);_(* \(#,##0.00\);_(* &quot;-&quot;??_);_(@_)">
                  <c:v>841.743440577066</c:v>
                </c:pt>
                <c:pt idx="15" formatCode="_(* #,##0.00_);_(* \(#,##0.00\);_(* &quot;-&quot;??_);_(@_)">
                  <c:v>844.3904665951343</c:v>
                </c:pt>
                <c:pt idx="16" formatCode="_(* #,##0.00_);_(* \(#,##0.00\);_(* &quot;-&quot;??_);_(@_)">
                  <c:v>847.0520371287</c:v>
                </c:pt>
                <c:pt idx="17" formatCode="_(* #,##0.00_);_(* \(#,##0.00\);_(* &quot;-&quot;??_);_(@_)">
                  <c:v>848.8772361770241</c:v>
                </c:pt>
                <c:pt idx="18" formatCode="_(* #,##0.00_);_(* \(#,##0.00\);_(* &quot;-&quot;??_);_(@_)">
                  <c:v>850.7351887138731</c:v>
                </c:pt>
                <c:pt idx="19" formatCode="_(* #,##0.00_);_(* \(#,##0.00\);_(* &quot;-&quot;??_);_(@_)">
                  <c:v>854.8076366333129</c:v>
                </c:pt>
                <c:pt idx="20" formatCode="_(* #,##0.00_);_(* \(#,##0.00\);_(* &quot;-&quot;??_);_(@_)">
                  <c:v>860.4736571861765</c:v>
                </c:pt>
                <c:pt idx="21" formatCode="_(* #,##0.00_);_(* \(#,##0.00\);_(* &quot;-&quot;??_);_(@_)">
                  <c:v>866.8673832270857</c:v>
                </c:pt>
                <c:pt idx="22" formatCode="_(* #,##0.0_);_(* \(#,##0.0\);_(* &quot;-&quot;??_);_(@_)">
                  <c:v>869.8343022291155</c:v>
                </c:pt>
                <c:pt idx="23" formatCode="_(* #,##0.0_);_(* \(#,##0.0\);_(* &quot;-&quot;??_);_(@_)">
                  <c:v>872.8113757352077</c:v>
                </c:pt>
                <c:pt idx="24" formatCode="_(* #,##0.0_);_(* \(#,##0.0\);_(* &quot;-&quot;??_);_(@_)">
                  <c:v>875.7986384999184</c:v>
                </c:pt>
                <c:pt idx="25" formatCode="_(* #,##0.0_);_(* \(#,##0.0\);_(* &quot;-&quot;??_);_(@_)">
                  <c:v>878.7961253967534</c:v>
                </c:pt>
                <c:pt idx="26" formatCode="_(* #,##0.0_);_(* \(#,##0.0\);_(* &quot;-&quot;??_);_(@_)">
                  <c:v>881.803871418578</c:v>
                </c:pt>
                <c:pt idx="27" formatCode="_(* #,##0.0_);_(* \(#,##0.0\);_(* &quot;-&quot;??_);_(@_)">
                  <c:v>884.8219116780178</c:v>
                </c:pt>
                <c:pt idx="28" formatCode="_(* #,##0.0_);_(* \(#,##0.0\);_(* &quot;-&quot;??_);_(@_)">
                  <c:v>887.8502814078801</c:v>
                </c:pt>
                <c:pt idx="29" formatCode="_(* #,##0.0_);_(* \(#,##0.0\);_(* &quot;-&quot;??_);_(@_)">
                  <c:v>890.8890159615557</c:v>
                </c:pt>
                <c:pt idx="30" formatCode="_(* #,##0.0_);_(* \(#,##0.0\);_(* &quot;-&quot;??_);_(@_)">
                  <c:v>893.938150813434</c:v>
                </c:pt>
                <c:pt idx="31" formatCode="_(* #,##0.0_);_(* \(#,##0.0\);_(* &quot;-&quot;??_);_(@_)">
                  <c:v>896.997721559326</c:v>
                </c:pt>
                <c:pt idx="32" formatCode="_(* #,##0.0_);_(* \(#,##0.0\);_(* &quot;-&quot;??_);_(@_)">
                  <c:v>900.06776391686</c:v>
                </c:pt>
                <c:pt idx="33" formatCode="_(* #,##0.0_);_(* \(#,##0.0\);_(* &quot;-&quot;??_);_(@_)">
                  <c:v>903.1483137259179</c:v>
                </c:pt>
                <c:pt idx="34" formatCode="_(* #,##0.0_);_(* \(#,##0.0\);_(* &quot;-&quot;??_);_(@_)">
                  <c:v>906.239406949048</c:v>
                </c:pt>
                <c:pt idx="35" formatCode="_(* #,##0.0_);_(* \(#,##0.0\);_(* &quot;-&quot;??_);_(@_)">
                  <c:v>909.341079671876</c:v>
                </c:pt>
                <c:pt idx="36" formatCode="_(* #,##0.0_);_(* \(#,##0.0\);_(* &quot;-&quot;??_);_(@_)">
                  <c:v>912.4533681035387</c:v>
                </c:pt>
                <c:pt idx="37" formatCode="_(* #,##0.0_);_(* \(#,##0.0\);_(* &quot;-&quot;??_);_(@_)">
                  <c:v>915.576308577105</c:v>
                </c:pt>
              </c:numCache>
            </c:numRef>
          </c:val>
        </c:ser>
        <c:ser>
          <c:idx val="6"/>
          <c:order val="1"/>
          <c:tx>
            <c:strRef>
              <c:f>'Avg stg length with Extrapolat'!$G$7</c:f>
              <c:strCache>
                <c:ptCount val="1"/>
                <c:pt idx="0">
                  <c:v>2005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'Avg stg length with Extrapolat'!$A$12:$A$51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stg length with Extrapolat'!$G$12:$G$51</c:f>
              <c:numCache>
                <c:formatCode>General</c:formatCode>
                <c:ptCount val="40"/>
                <c:pt idx="5" formatCode="0.00">
                  <c:v>789.5610576189562</c:v>
                </c:pt>
                <c:pt idx="6" formatCode="0.00">
                  <c:v>799.772513537176</c:v>
                </c:pt>
                <c:pt idx="7" formatCode="0.00">
                  <c:v>810.6526551298482</c:v>
                </c:pt>
                <c:pt idx="8" formatCode="0.00">
                  <c:v>823.31507491263</c:v>
                </c:pt>
                <c:pt idx="9" formatCode="0.00">
                  <c:v>838.1656214071622</c:v>
                </c:pt>
                <c:pt idx="10" formatCode="0.00">
                  <c:v>861.0216395258252</c:v>
                </c:pt>
                <c:pt idx="11" formatCode="0.00">
                  <c:v>861.7174760632746</c:v>
                </c:pt>
                <c:pt idx="12" formatCode="0.00">
                  <c:v>867.0366835466795</c:v>
                </c:pt>
                <c:pt idx="13" formatCode="0.00">
                  <c:v>871.2537758942694</c:v>
                </c:pt>
                <c:pt idx="14" formatCode="0.00">
                  <c:v>874.7258548310542</c:v>
                </c:pt>
                <c:pt idx="15" formatCode="0.00">
                  <c:v>879.078261607613</c:v>
                </c:pt>
                <c:pt idx="16" formatCode="0.00">
                  <c:v>884.3506267624786</c:v>
                </c:pt>
                <c:pt idx="17" formatCode="0.00">
                  <c:v>888.8116507159938</c:v>
                </c:pt>
                <c:pt idx="18" formatCode="0.00">
                  <c:v>893.3413165126856</c:v>
                </c:pt>
                <c:pt idx="19" formatCode="0.00">
                  <c:v>898.0580898228694</c:v>
                </c:pt>
                <c:pt idx="20" formatCode="0.00">
                  <c:v>903.638240961613</c:v>
                </c:pt>
                <c:pt idx="21" formatCode="0.00">
                  <c:v>910.0978686562162</c:v>
                </c:pt>
                <c:pt idx="22" formatCode="0.00">
                  <c:v>915.8329751585014</c:v>
                </c:pt>
                <c:pt idx="23" formatCode="_(* #,##0.0_);_(* \(#,##0.0\);_(* &quot;-&quot;??_);_(@_)">
                  <c:v>920.8611625652341</c:v>
                </c:pt>
                <c:pt idx="24" formatCode="_(* #,##0.0_);_(* \(#,##0.0\);_(* &quot;-&quot;??_);_(@_)">
                  <c:v>925.9169561723179</c:v>
                </c:pt>
                <c:pt idx="25" formatCode="_(* #,##0.0_);_(* \(#,##0.0\);_(* &quot;-&quot;??_);_(@_)">
                  <c:v>931.0005075457567</c:v>
                </c:pt>
                <c:pt idx="26" formatCode="_(* #,##0.0_);_(* \(#,##0.0\);_(* &quot;-&quot;??_);_(@_)">
                  <c:v>936.1119690837003</c:v>
                </c:pt>
                <c:pt idx="27" formatCode="_(* #,##0.0_);_(* \(#,##0.0\);_(* &quot;-&quot;??_);_(@_)">
                  <c:v>941.2514940210144</c:v>
                </c:pt>
                <c:pt idx="28" formatCode="_(* #,##0.0_);_(* \(#,##0.0\);_(* &quot;-&quot;??_);_(@_)">
                  <c:v>946.419236433857</c:v>
                </c:pt>
                <c:pt idx="29" formatCode="_(* #,##0.0_);_(* \(#,##0.0\);_(* &quot;-&quot;??_);_(@_)">
                  <c:v>951.6153512443165</c:v>
                </c:pt>
                <c:pt idx="30" formatCode="_(* #,##0.0_);_(* \(#,##0.0\);_(* &quot;-&quot;??_);_(@_)">
                  <c:v>956.8399942250444</c:v>
                </c:pt>
                <c:pt idx="31" formatCode="_(* #,##0.0_);_(* \(#,##0.0\);_(* &quot;-&quot;??_);_(@_)">
                  <c:v>962.0933220039333</c:v>
                </c:pt>
                <c:pt idx="32" formatCode="_(* #,##0.0_);_(* \(#,##0.0\);_(* &quot;-&quot;??_);_(@_)">
                  <c:v>967.3754920688036</c:v>
                </c:pt>
                <c:pt idx="33" formatCode="_(* #,##0.0_);_(* \(#,##0.0\);_(* &quot;-&quot;??_);_(@_)">
                  <c:v>972.686662772132</c:v>
                </c:pt>
                <c:pt idx="34" formatCode="_(* #,##0.0_);_(* \(#,##0.0\);_(* &quot;-&quot;??_);_(@_)">
                  <c:v>978.0269933357944</c:v>
                </c:pt>
                <c:pt idx="35" formatCode="_(* #,##0.0_);_(* \(#,##0.0\);_(* &quot;-&quot;??_);_(@_)">
                  <c:v>983.3966438558429</c:v>
                </c:pt>
                <c:pt idx="36" formatCode="_(* #,##0.0_);_(* \(#,##0.0\);_(* &quot;-&quot;??_);_(@_)">
                  <c:v>988.795775307302</c:v>
                </c:pt>
                <c:pt idx="37" formatCode="_(* #,##0.0_);_(* \(#,##0.0\);_(* &quot;-&quot;??_);_(@_)">
                  <c:v>994.2245495489935</c:v>
                </c:pt>
              </c:numCache>
            </c:numRef>
          </c:val>
        </c:ser>
        <c:ser>
          <c:idx val="7"/>
          <c:order val="2"/>
          <c:tx>
            <c:strRef>
              <c:f>'Avg stg length with Extrapolat'!$H$7</c:f>
              <c:strCache>
                <c:ptCount val="1"/>
                <c:pt idx="0">
                  <c:v>2006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'Avg stg length with Extrapolat'!$A$12:$A$51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stg length with Extrapolat'!$H$12:$H$51</c:f>
              <c:numCache>
                <c:formatCode>General</c:formatCode>
                <c:ptCount val="40"/>
                <c:pt idx="6" formatCode="0.00">
                  <c:v>799.772513537176</c:v>
                </c:pt>
                <c:pt idx="7" formatCode="0.00">
                  <c:v>810.6526551298482</c:v>
                </c:pt>
                <c:pt idx="8" formatCode="0.00">
                  <c:v>823.31507491263</c:v>
                </c:pt>
                <c:pt idx="9" formatCode="0.00">
                  <c:v>838.1378954082734</c:v>
                </c:pt>
                <c:pt idx="10" formatCode="0.00">
                  <c:v>859.5636928713018</c:v>
                </c:pt>
                <c:pt idx="11" formatCode="0.00">
                  <c:v>861.9923335956465</c:v>
                </c:pt>
                <c:pt idx="12" formatCode="0.00">
                  <c:v>864.9168094687734</c:v>
                </c:pt>
                <c:pt idx="13" formatCode="0.00">
                  <c:v>870.0672476699679</c:v>
                </c:pt>
                <c:pt idx="14" formatCode="0.00">
                  <c:v>875.0340584498612</c:v>
                </c:pt>
                <c:pt idx="15" formatCode="0.00">
                  <c:v>880.3583907386965</c:v>
                </c:pt>
                <c:pt idx="16" formatCode="0.00">
                  <c:v>885.4714682338956</c:v>
                </c:pt>
                <c:pt idx="17" formatCode="0.00">
                  <c:v>891.3421240852331</c:v>
                </c:pt>
                <c:pt idx="18" formatCode="0.00">
                  <c:v>897.0165958361531</c:v>
                </c:pt>
                <c:pt idx="19" formatCode="0.00">
                  <c:v>902.9772459202054</c:v>
                </c:pt>
                <c:pt idx="20" formatCode="0.00">
                  <c:v>908.942030720573</c:v>
                </c:pt>
                <c:pt idx="21" formatCode="0.00">
                  <c:v>915.513392620743</c:v>
                </c:pt>
                <c:pt idx="22" formatCode="0.00">
                  <c:v>922.033566586832</c:v>
                </c:pt>
                <c:pt idx="23" formatCode="0.00">
                  <c:v>928.484639936568</c:v>
                </c:pt>
                <c:pt idx="24" formatCode="_(* #,##0.0_);_(* \(#,##0.0\);_(* &quot;-&quot;??_);_(@_)">
                  <c:v>934.537889299895</c:v>
                </c:pt>
                <c:pt idx="25" formatCode="_(* #,##0.0_);_(* \(#,##0.0\);_(* &quot;-&quot;??_);_(@_)">
                  <c:v>940.6306027817195</c:v>
                </c:pt>
                <c:pt idx="26" formatCode="_(* #,##0.0_);_(* \(#,##0.0\);_(* &quot;-&quot;??_);_(@_)">
                  <c:v>946.763037668102</c:v>
                </c:pt>
                <c:pt idx="27" formatCode="_(* #,##0.0_);_(* \(#,##0.0\);_(* &quot;-&quot;??_);_(@_)">
                  <c:v>952.9354529224651</c:v>
                </c:pt>
                <c:pt idx="28" formatCode="_(* #,##0.0_);_(* \(#,##0.0\);_(* &quot;-&quot;??_);_(@_)">
                  <c:v>959.1481091965521</c:v>
                </c:pt>
                <c:pt idx="29" formatCode="_(* #,##0.0_);_(* \(#,##0.0\);_(* &quot;-&quot;??_);_(@_)">
                  <c:v>965.401268841417</c:v>
                </c:pt>
                <c:pt idx="30" formatCode="_(* #,##0.0_);_(* \(#,##0.0\);_(* &quot;-&quot;??_);_(@_)">
                  <c:v>971.6951959185225</c:v>
                </c:pt>
                <c:pt idx="31" formatCode="_(* #,##0.0_);_(* \(#,##0.0\);_(* &quot;-&quot;??_);_(@_)">
                  <c:v>978.0301562108588</c:v>
                </c:pt>
                <c:pt idx="32" formatCode="_(* #,##0.0_);_(* \(#,##0.0\);_(* &quot;-&quot;??_);_(@_)">
                  <c:v>984.4064172342003</c:v>
                </c:pt>
                <c:pt idx="33" formatCode="_(* #,##0.0_);_(* \(#,##0.0\);_(* &quot;-&quot;??_);_(@_)">
                  <c:v>990.8242482483847</c:v>
                </c:pt>
                <c:pt idx="34" formatCode="_(* #,##0.0_);_(* \(#,##0.0\);_(* &quot;-&quot;??_);_(@_)">
                  <c:v>997.283920268688</c:v>
                </c:pt>
                <c:pt idx="35" formatCode="_(* #,##0.0_);_(* \(#,##0.0\);_(* &quot;-&quot;??_);_(@_)">
                  <c:v>1003.785706077267</c:v>
                </c:pt>
                <c:pt idx="36" formatCode="_(* #,##0.0_);_(* \(#,##0.0\);_(* &quot;-&quot;??_);_(@_)">
                  <c:v>1010.329880234682</c:v>
                </c:pt>
                <c:pt idx="37" formatCode="_(* #,##0.0_);_(* \(#,##0.0\);_(* &quot;-&quot;??_);_(@_)">
                  <c:v>1016.916719091488</c:v>
                </c:pt>
              </c:numCache>
            </c:numRef>
          </c:val>
        </c:ser>
        <c:ser>
          <c:idx val="8"/>
          <c:order val="3"/>
          <c:tx>
            <c:strRef>
              <c:f>'Avg stg length with Extrapolat'!$I$7</c:f>
              <c:strCache>
                <c:ptCount val="1"/>
                <c:pt idx="0">
                  <c:v>2007</c:v>
                </c:pt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none"/>
          </c:marker>
          <c:cat>
            <c:numRef>
              <c:f>'Avg stg length with Extrapolat'!$A$12:$A$51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stg length with Extrapolat'!$I$12:$I$51</c:f>
              <c:numCache>
                <c:formatCode>General</c:formatCode>
                <c:ptCount val="40"/>
                <c:pt idx="6" formatCode="0.00">
                  <c:v>799.772513537176</c:v>
                </c:pt>
                <c:pt idx="7" formatCode="0.00">
                  <c:v>810.6589118606955</c:v>
                </c:pt>
                <c:pt idx="8" formatCode="0.00">
                  <c:v>823.0838617534434</c:v>
                </c:pt>
                <c:pt idx="9" formatCode="0.00">
                  <c:v>838.1379304841229</c:v>
                </c:pt>
                <c:pt idx="10" formatCode="0.00">
                  <c:v>859.5628928550879</c:v>
                </c:pt>
                <c:pt idx="11" formatCode="0.00">
                  <c:v>861.7829700244565</c:v>
                </c:pt>
                <c:pt idx="12" formatCode="0.00">
                  <c:v>871.384572311382</c:v>
                </c:pt>
                <c:pt idx="13" formatCode="0.00">
                  <c:v>864.6531533021804</c:v>
                </c:pt>
                <c:pt idx="14" formatCode="0.00">
                  <c:v>866.6135202312134</c:v>
                </c:pt>
                <c:pt idx="15" formatCode="0.00">
                  <c:v>870.0087583042837</c:v>
                </c:pt>
                <c:pt idx="16" formatCode="0.00">
                  <c:v>875.5329964549072</c:v>
                </c:pt>
                <c:pt idx="17" formatCode="0.00">
                  <c:v>880.4207807424532</c:v>
                </c:pt>
                <c:pt idx="18" formatCode="0.00">
                  <c:v>886.5879486012889</c:v>
                </c:pt>
                <c:pt idx="19" formatCode="0.00">
                  <c:v>892.2330128151648</c:v>
                </c:pt>
                <c:pt idx="20" formatCode="0.00">
                  <c:v>898.9956098165816</c:v>
                </c:pt>
                <c:pt idx="21" formatCode="0.00">
                  <c:v>906.2193175779096</c:v>
                </c:pt>
                <c:pt idx="22" formatCode="0.00">
                  <c:v>912.8436854209982</c:v>
                </c:pt>
                <c:pt idx="23" formatCode="0.00">
                  <c:v>920.826075151129</c:v>
                </c:pt>
                <c:pt idx="24" formatCode="0.00">
                  <c:v>928.2740300812715</c:v>
                </c:pt>
                <c:pt idx="25" formatCode="0.00">
                  <c:v>936.623799082212</c:v>
                </c:pt>
                <c:pt idx="26" formatCode="0.00">
                  <c:v>945.1070122812204</c:v>
                </c:pt>
                <c:pt idx="27" formatCode="_(* #,##0.0_);_(* \(#,##0.0\);_(* &quot;-&quot;??_);_(@_)">
                  <c:v>951.9605382398261</c:v>
                </c:pt>
                <c:pt idx="28" formatCode="_(* #,##0.0_);_(* \(#,##0.0\);_(* &quot;-&quot;??_);_(@_)">
                  <c:v>958.8637631398793</c:v>
                </c:pt>
                <c:pt idx="29" formatCode="_(* #,##0.0_);_(* \(#,##0.0\);_(* &quot;-&quot;??_);_(@_)">
                  <c:v>965.8170473775906</c:v>
                </c:pt>
                <c:pt idx="30" formatCode="_(* #,##0.0_);_(* \(#,##0.0\);_(* &quot;-&quot;??_);_(@_)">
                  <c:v>972.8207539626142</c:v>
                </c:pt>
                <c:pt idx="31" formatCode="_(* #,##0.0_);_(* \(#,##0.0\);_(* &quot;-&quot;??_);_(@_)">
                  <c:v>979.8752485370011</c:v>
                </c:pt>
                <c:pt idx="32" formatCode="_(* #,##0.0_);_(* \(#,##0.0\);_(* &quot;-&quot;??_);_(@_)">
                  <c:v>986.9808993942873</c:v>
                </c:pt>
                <c:pt idx="33" formatCode="_(* #,##0.0_);_(* \(#,##0.0\);_(* &quot;-&quot;??_);_(@_)">
                  <c:v>994.1380774987217</c:v>
                </c:pt>
                <c:pt idx="34" formatCode="_(* #,##0.0_);_(* \(#,##0.0\);_(* &quot;-&quot;??_);_(@_)">
                  <c:v>1001.347156504632</c:v>
                </c:pt>
                <c:pt idx="35" formatCode="_(* #,##0.0_);_(* \(#,##0.0\);_(* &quot;-&quot;??_);_(@_)">
                  <c:v>1008.608512775935</c:v>
                </c:pt>
                <c:pt idx="36" formatCode="_(* #,##0.0_);_(* \(#,##0.0\);_(* &quot;-&quot;??_);_(@_)">
                  <c:v>1015.92252540578</c:v>
                </c:pt>
                <c:pt idx="37" formatCode="_(* #,##0.0_);_(* \(#,##0.0\);_(* &quot;-&quot;??_);_(@_)">
                  <c:v>1023.289576236347</c:v>
                </c:pt>
              </c:numCache>
            </c:numRef>
          </c:val>
        </c:ser>
        <c:ser>
          <c:idx val="9"/>
          <c:order val="4"/>
          <c:tx>
            <c:strRef>
              <c:f>'Avg stg length with Extrapolat'!$J$7</c:f>
              <c:strCache>
                <c:ptCount val="1"/>
                <c:pt idx="0">
                  <c:v>2008</c:v>
                </c:pt>
              </c:strCache>
            </c:strRef>
          </c:tx>
          <c:spPr>
            <a:ln w="12700">
              <a:solidFill>
                <a:srgbClr val="333300"/>
              </a:solidFill>
              <a:prstDash val="solid"/>
            </a:ln>
          </c:spPr>
          <c:marker>
            <c:symbol val="none"/>
          </c:marker>
          <c:cat>
            <c:numRef>
              <c:f>'Avg stg length with Extrapolat'!$A$12:$A$51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stg length with Extrapolat'!$J$12:$J$51</c:f>
              <c:numCache>
                <c:formatCode>General</c:formatCode>
                <c:ptCount val="40"/>
                <c:pt idx="6" formatCode="0.00">
                  <c:v>799.772513537176</c:v>
                </c:pt>
                <c:pt idx="7" formatCode="0.00">
                  <c:v>811.5681642237203</c:v>
                </c:pt>
                <c:pt idx="8" formatCode="0.00">
                  <c:v>823.15667623974</c:v>
                </c:pt>
                <c:pt idx="9" formatCode="0.00">
                  <c:v>838.1379304841229</c:v>
                </c:pt>
                <c:pt idx="10" formatCode="0.00">
                  <c:v>859.5635859714933</c:v>
                </c:pt>
                <c:pt idx="11" formatCode="0.00">
                  <c:v>861.8467060793987</c:v>
                </c:pt>
                <c:pt idx="12" formatCode="0.00">
                  <c:v>871.362016648445</c:v>
                </c:pt>
                <c:pt idx="13" formatCode="0.00">
                  <c:v>870.4657327628397</c:v>
                </c:pt>
                <c:pt idx="14" formatCode="0.00">
                  <c:v>867.2757634143542</c:v>
                </c:pt>
                <c:pt idx="15" formatCode="0.00">
                  <c:v>866.5852563224453</c:v>
                </c:pt>
                <c:pt idx="16" formatCode="0.00">
                  <c:v>871.4294305124805</c:v>
                </c:pt>
                <c:pt idx="17" formatCode="0.00">
                  <c:v>875.8042704379142</c:v>
                </c:pt>
                <c:pt idx="18" formatCode="0.00">
                  <c:v>882.4152409934574</c:v>
                </c:pt>
                <c:pt idx="19" formatCode="0.00">
                  <c:v>889.5121197544225</c:v>
                </c:pt>
                <c:pt idx="20" formatCode="0.00">
                  <c:v>895.3575519255362</c:v>
                </c:pt>
                <c:pt idx="21" formatCode="0.00">
                  <c:v>903.5513197014864</c:v>
                </c:pt>
                <c:pt idx="22" formatCode="0.00">
                  <c:v>910.9547178791315</c:v>
                </c:pt>
                <c:pt idx="23" formatCode="0.00">
                  <c:v>920.4707884329531</c:v>
                </c:pt>
                <c:pt idx="24" formatCode="0.00">
                  <c:v>929.1994794868045</c:v>
                </c:pt>
                <c:pt idx="25" formatCode="0.00">
                  <c:v>939.708940082959</c:v>
                </c:pt>
                <c:pt idx="26" formatCode="0.00">
                  <c:v>950.370778008099</c:v>
                </c:pt>
                <c:pt idx="27" formatCode="0.00">
                  <c:v>961.0593855748488</c:v>
                </c:pt>
                <c:pt idx="28" formatCode="0.00">
                  <c:v>972.330706231913</c:v>
                </c:pt>
                <c:pt idx="29" formatCode="0.00">
                  <c:v>983.773910369287</c:v>
                </c:pt>
                <c:pt idx="30" formatCode="0.00">
                  <c:v>995.717384770221</c:v>
                </c:pt>
                <c:pt idx="31" formatCode="0.00">
                  <c:v>1007.76069055948</c:v>
                </c:pt>
                <c:pt idx="32" formatCode="_(* #,##0.0_);_(* \(#,##0.0\);_(* &quot;-&quot;??_);_(@_)">
                  <c:v>1017.31171644807</c:v>
                </c:pt>
                <c:pt idx="33" formatCode="_(* #,##0.0_);_(* \(#,##0.0\);_(* &quot;-&quot;??_);_(@_)">
                  <c:v>1026.953261937573</c:v>
                </c:pt>
                <c:pt idx="34" formatCode="_(* #,##0.0_);_(* \(#,##0.0\);_(* &quot;-&quot;??_);_(@_)">
                  <c:v>1036.686184925166</c:v>
                </c:pt>
                <c:pt idx="35" formatCode="_(* #,##0.0_);_(* \(#,##0.0\);_(* &quot;-&quot;??_);_(@_)">
                  <c:v>1046.511351438724</c:v>
                </c:pt>
                <c:pt idx="36" formatCode="_(* #,##0.0_);_(* \(#,##0.0\);_(* &quot;-&quot;??_);_(@_)">
                  <c:v>1056.42963571388</c:v>
                </c:pt>
                <c:pt idx="37" formatCode="_(* #,##0.0_);_(* \(#,##0.0\);_(* &quot;-&quot;??_);_(@_)">
                  <c:v>1066.441920271809</c:v>
                </c:pt>
              </c:numCache>
            </c:numRef>
          </c:val>
        </c:ser>
        <c:ser>
          <c:idx val="10"/>
          <c:order val="5"/>
          <c:tx>
            <c:strRef>
              <c:f>'Avg stg length with Extrapolat'!$K$7</c:f>
              <c:strCache>
                <c:ptCount val="1"/>
                <c:pt idx="0">
                  <c:v>2009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'Avg stg length with Extrapolat'!$A$12:$A$51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stg length with Extrapolat'!$K$12:$K$51</c:f>
              <c:numCache>
                <c:formatCode>General</c:formatCode>
                <c:ptCount val="40"/>
                <c:pt idx="6" formatCode="0.00">
                  <c:v>799.772513537176</c:v>
                </c:pt>
                <c:pt idx="7" formatCode="0.00">
                  <c:v>811.5681642237203</c:v>
                </c:pt>
                <c:pt idx="8" formatCode="0.00">
                  <c:v>823.15667623974</c:v>
                </c:pt>
                <c:pt idx="9" formatCode="0.00">
                  <c:v>838.1379304841229</c:v>
                </c:pt>
                <c:pt idx="10" formatCode="0.00">
                  <c:v>859.5635859714933</c:v>
                </c:pt>
                <c:pt idx="11" formatCode="0.00">
                  <c:v>856.1546074846224</c:v>
                </c:pt>
                <c:pt idx="12" formatCode="0.00">
                  <c:v>871.3618212422614</c:v>
                </c:pt>
                <c:pt idx="13" formatCode="0.00">
                  <c:v>870.1622183846411</c:v>
                </c:pt>
                <c:pt idx="14" formatCode="0.00">
                  <c:v>874.5998798308681</c:v>
                </c:pt>
                <c:pt idx="15" formatCode="0.00">
                  <c:v>864.0951984765396</c:v>
                </c:pt>
                <c:pt idx="16" formatCode="0.00">
                  <c:v>870.0006641534724</c:v>
                </c:pt>
                <c:pt idx="17" formatCode="0.00">
                  <c:v>878.5876181953369</c:v>
                </c:pt>
                <c:pt idx="18" formatCode="0.00">
                  <c:v>887.9929655702798</c:v>
                </c:pt>
                <c:pt idx="19" formatCode="0.00">
                  <c:v>897.1199538113723</c:v>
                </c:pt>
                <c:pt idx="20" formatCode="0.00">
                  <c:v>903.8383758537564</c:v>
                </c:pt>
                <c:pt idx="21" formatCode="0.00">
                  <c:v>910.085341958688</c:v>
                </c:pt>
                <c:pt idx="22" formatCode="0.00">
                  <c:v>916.564787670267</c:v>
                </c:pt>
                <c:pt idx="23" formatCode="0.00">
                  <c:v>922.812490527229</c:v>
                </c:pt>
                <c:pt idx="24" formatCode="0.00">
                  <c:v>928.7268124710691</c:v>
                </c:pt>
                <c:pt idx="25" formatCode="0.00">
                  <c:v>934.558232541188</c:v>
                </c:pt>
                <c:pt idx="26" formatCode="0.00">
                  <c:v>940.484089076043</c:v>
                </c:pt>
                <c:pt idx="27" formatCode="0.00">
                  <c:v>946.4172073878324</c:v>
                </c:pt>
                <c:pt idx="28" formatCode="0.00">
                  <c:v>952.3579986317986</c:v>
                </c:pt>
                <c:pt idx="29" formatCode="0.00">
                  <c:v>958.3067437876034</c:v>
                </c:pt>
                <c:pt idx="30" formatCode="0.00">
                  <c:v>964.2636367656486</c:v>
                </c:pt>
                <c:pt idx="31" formatCode="0.00">
                  <c:v>970.228902716557</c:v>
                </c:pt>
                <c:pt idx="32" formatCode="_(* #,##0.0_);_(* \(#,##0.0\);_(* &quot;-&quot;??_);_(@_)">
                  <c:v>976.8634757164181</c:v>
                </c:pt>
                <c:pt idx="33" formatCode="_(* #,##0.0_);_(* \(#,##0.0\);_(* &quot;-&quot;??_);_(@_)">
                  <c:v>983.5434169368795</c:v>
                </c:pt>
                <c:pt idx="34" formatCode="_(* #,##0.0_);_(* \(#,##0.0\);_(* &quot;-&quot;??_);_(@_)">
                  <c:v>990.2690366127415</c:v>
                </c:pt>
                <c:pt idx="35" formatCode="_(* #,##0.0_);_(* \(#,##0.0\);_(* &quot;-&quot;??_);_(@_)">
                  <c:v>997.0406471002382</c:v>
                </c:pt>
                <c:pt idx="36" formatCode="_(* #,##0.0_);_(* \(#,##0.0\);_(* &quot;-&quot;??_);_(@_)">
                  <c:v>1003.858562891549</c:v>
                </c:pt>
                <c:pt idx="37" formatCode="_(* #,##0.0_);_(* \(#,##0.0\);_(* &quot;-&quot;??_);_(@_)">
                  <c:v>1010.723100629388</c:v>
                </c:pt>
              </c:numCache>
            </c:numRef>
          </c:val>
        </c:ser>
        <c:ser>
          <c:idx val="11"/>
          <c:order val="6"/>
          <c:tx>
            <c:strRef>
              <c:f>'Avg stg length with Extrapolat'!$L$7</c:f>
              <c:strCache>
                <c:ptCount val="1"/>
                <c:pt idx="0">
                  <c:v>2010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'Avg stg length with Extrapolat'!$A$12:$A$51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stg length with Extrapolat'!$L$12:$L$51</c:f>
              <c:numCache>
                <c:formatCode>General</c:formatCode>
                <c:ptCount val="40"/>
                <c:pt idx="6" formatCode="0.00">
                  <c:v>799.772513537176</c:v>
                </c:pt>
                <c:pt idx="7" formatCode="0.00">
                  <c:v>811.5681642237203</c:v>
                </c:pt>
                <c:pt idx="8" formatCode="0.00">
                  <c:v>823.15667623974</c:v>
                </c:pt>
                <c:pt idx="9" formatCode="0.00">
                  <c:v>838.1379304841229</c:v>
                </c:pt>
                <c:pt idx="10" formatCode="0.00">
                  <c:v>859.5635859714933</c:v>
                </c:pt>
                <c:pt idx="11" formatCode="0.00">
                  <c:v>856.1546074846224</c:v>
                </c:pt>
                <c:pt idx="12" formatCode="0.00">
                  <c:v>871.3618212422614</c:v>
                </c:pt>
                <c:pt idx="13" formatCode="0.00">
                  <c:v>870.1622183846411</c:v>
                </c:pt>
                <c:pt idx="14" formatCode="0.00">
                  <c:v>873.8658865424163</c:v>
                </c:pt>
                <c:pt idx="15" formatCode="0.00">
                  <c:v>870.470777755074</c:v>
                </c:pt>
                <c:pt idx="16" formatCode="0.00">
                  <c:v>869.7807994928061</c:v>
                </c:pt>
                <c:pt idx="17" formatCode="0.00">
                  <c:v>869.5417171937725</c:v>
                </c:pt>
                <c:pt idx="18" formatCode="0.00">
                  <c:v>876.9935694552584</c:v>
                </c:pt>
                <c:pt idx="19" formatCode="0.00">
                  <c:v>884.4179552178301</c:v>
                </c:pt>
                <c:pt idx="20" formatCode="0.00">
                  <c:v>891.734942657838</c:v>
                </c:pt>
                <c:pt idx="21" formatCode="0.00">
                  <c:v>899.2807133855151</c:v>
                </c:pt>
                <c:pt idx="22" formatCode="0.00">
                  <c:v>906.250618560521</c:v>
                </c:pt>
                <c:pt idx="23" formatCode="0.00">
                  <c:v>913.2421148174093</c:v>
                </c:pt>
                <c:pt idx="24" formatCode="0.00">
                  <c:v>920.3242415455134</c:v>
                </c:pt>
                <c:pt idx="25" formatCode="0.00">
                  <c:v>927.4469831912654</c:v>
                </c:pt>
                <c:pt idx="26" formatCode="0.00">
                  <c:v>934.6665995915829</c:v>
                </c:pt>
                <c:pt idx="27" formatCode="0.00">
                  <c:v>941.1387360709</c:v>
                </c:pt>
                <c:pt idx="28" formatCode="0.00">
                  <c:v>947.6282140347693</c:v>
                </c:pt>
                <c:pt idx="29" formatCode="0.00">
                  <c:v>954.2061483880291</c:v>
                </c:pt>
                <c:pt idx="30" formatCode="0.00">
                  <c:v>960.796754584957</c:v>
                </c:pt>
                <c:pt idx="31" formatCode="0.00">
                  <c:v>967.4385242890904</c:v>
                </c:pt>
                <c:pt idx="32" formatCode="0.00">
                  <c:v>973.3539374468695</c:v>
                </c:pt>
                <c:pt idx="33" formatCode="0.00">
                  <c:v>979.2786230136205</c:v>
                </c:pt>
                <c:pt idx="34" formatCode="0.00">
                  <c:v>985.209705889226</c:v>
                </c:pt>
                <c:pt idx="35" formatCode="0.00">
                  <c:v>991.223506690368</c:v>
                </c:pt>
                <c:pt idx="36" formatCode="0.00">
                  <c:v>997.2458975805342</c:v>
                </c:pt>
                <c:pt idx="37" formatCode="_(* #,##0.0_);_(* \(#,##0.0\);_(* &quot;-&quot;??_);_(@_)">
                  <c:v>1004.10204180021</c:v>
                </c:pt>
              </c:numCache>
            </c:numRef>
          </c:val>
        </c:ser>
        <c:ser>
          <c:idx val="1"/>
          <c:order val="7"/>
          <c:tx>
            <c:strRef>
              <c:f>'Avg stg length with Extrapolat'!$M$7</c:f>
              <c:strCache>
                <c:ptCount val="1"/>
                <c:pt idx="0">
                  <c:v>2011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val>
            <c:numRef>
              <c:f>'Avg stg length with Extrapolat'!$M$12:$M$51</c:f>
              <c:numCache>
                <c:formatCode>General</c:formatCode>
                <c:ptCount val="40"/>
                <c:pt idx="6" formatCode="#,##0.0_);\(#,##0.0\)">
                  <c:v>799.772513537176</c:v>
                </c:pt>
                <c:pt idx="7" formatCode="#,##0.0_);\(#,##0.0\)">
                  <c:v>811.5681642237203</c:v>
                </c:pt>
                <c:pt idx="8" formatCode="#,##0.0_);\(#,##0.0\)">
                  <c:v>823.15667623974</c:v>
                </c:pt>
                <c:pt idx="9" formatCode="#,##0.0_);\(#,##0.0\)">
                  <c:v>838.1379304841229</c:v>
                </c:pt>
                <c:pt idx="10" formatCode="#,##0.0_);\(#,##0.0\)">
                  <c:v>859.5635859714933</c:v>
                </c:pt>
                <c:pt idx="11" formatCode="#,##0.0_);\(#,##0.0\)">
                  <c:v>856.1546074846224</c:v>
                </c:pt>
                <c:pt idx="12" formatCode="#,##0.0_);\(#,##0.0\)">
                  <c:v>871.3618212422614</c:v>
                </c:pt>
                <c:pt idx="13" formatCode="#,##0.0_);\(#,##0.0\)">
                  <c:v>870.1622183846411</c:v>
                </c:pt>
                <c:pt idx="14" formatCode="#,##0.0_);\(#,##0.0\)">
                  <c:v>873.5379920056762</c:v>
                </c:pt>
                <c:pt idx="15" formatCode="#,##0.0_);\(#,##0.0\)">
                  <c:v>869.679379476726</c:v>
                </c:pt>
                <c:pt idx="16" formatCode="#,##0.0_);\(#,##0.0\)">
                  <c:v>874.8698469422728</c:v>
                </c:pt>
                <c:pt idx="17" formatCode="#,##0.0_);\(#,##0.0\)">
                  <c:v>879.4942774959474</c:v>
                </c:pt>
                <c:pt idx="18" formatCode="#,##0.0_);\(#,##0.0\)">
                  <c:v>885.4527859221484</c:v>
                </c:pt>
                <c:pt idx="19" formatCode="#,##0.0_);\(#,##0.0\)">
                  <c:v>891.1</c:v>
                </c:pt>
                <c:pt idx="20" formatCode="#,##0.0_);\(#,##0.0\)">
                  <c:v>896.6933388969436</c:v>
                </c:pt>
                <c:pt idx="21" formatCode="#,##0.0_);\(#,##0.0\)">
                  <c:v>902.5</c:v>
                </c:pt>
                <c:pt idx="22" formatCode="#,##0.0_);\(#,##0.0\)">
                  <c:v>907.9</c:v>
                </c:pt>
                <c:pt idx="23" formatCode="#,##0.0_);\(#,##0.0\)">
                  <c:v>913.2838280194227</c:v>
                </c:pt>
                <c:pt idx="24" formatCode="#,##0.0_);\(#,##0.0\)">
                  <c:v>918.77438367109</c:v>
                </c:pt>
                <c:pt idx="25" formatCode="#,##0.0_);\(#,##0.0\)">
                  <c:v>924.3129914082031</c:v>
                </c:pt>
                <c:pt idx="26" formatCode="#,##0.0_);\(#,##0.0\)">
                  <c:v>929.8963380872968</c:v>
                </c:pt>
                <c:pt idx="27" formatCode="#,##0.0_);\(#,##0.0\)">
                  <c:v>935.2</c:v>
                </c:pt>
                <c:pt idx="28" formatCode="#,##0.0_);\(#,##0.0\)">
                  <c:v>940.4</c:v>
                </c:pt>
                <c:pt idx="29" formatCode="#,##0.0_);\(#,##0.0\)">
                  <c:v>945.7124659847543</c:v>
                </c:pt>
                <c:pt idx="30" formatCode="#,##0.0_);\(#,##0.0\)">
                  <c:v>951.0580478173496</c:v>
                </c:pt>
                <c:pt idx="31" formatCode="#,##0.0_);\(#,##0.0\)">
                  <c:v>956.4060428353678</c:v>
                </c:pt>
                <c:pt idx="32" formatCode="#,##0.0_);\(#,##0.0\)">
                  <c:v>961.5</c:v>
                </c:pt>
                <c:pt idx="33" formatCode="#,##0.0_);\(#,##0.0\)">
                  <c:v>966.475890346132</c:v>
                </c:pt>
                <c:pt idx="34" formatCode="#,##0.0_);\(#,##0.0\)">
                  <c:v>971.5561653534124</c:v>
                </c:pt>
                <c:pt idx="35" formatCode="#,##0.0_);\(#,##0.0\)">
                  <c:v>976.6686599718703</c:v>
                </c:pt>
                <c:pt idx="36" formatCode="#,##0.0_);\(#,##0.0\)">
                  <c:v>981.813493542091</c:v>
                </c:pt>
                <c:pt idx="37" formatCode="#,##0.0_);\(#,##0.0\)">
                  <c:v>986.9958138484631</c:v>
                </c:pt>
              </c:numCache>
            </c:numRef>
          </c:val>
        </c:ser>
        <c:ser>
          <c:idx val="0"/>
          <c:order val="8"/>
          <c:tx>
            <c:strRef>
              <c:f>'Avg stg length with Extrapolat'!$O$7</c:f>
              <c:strCache>
                <c:ptCount val="1"/>
                <c:pt idx="0">
                  <c:v>Actual   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'Avg stg length with Extrapolat'!$A$12:$A$51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stg length with Extrapolat'!$O$12:$O$51</c:f>
              <c:numCache>
                <c:formatCode>General</c:formatCode>
                <c:ptCount val="40"/>
                <c:pt idx="4" formatCode="_(* #,##0.0_);_(* \(#,##0.0\);_(* &quot;-&quot;??_);_(@_)">
                  <c:v>780.2983214853996</c:v>
                </c:pt>
                <c:pt idx="5" formatCode="_(* #,##0.0_);_(* \(#,##0.0\);_(* &quot;-&quot;??_);_(@_)">
                  <c:v>789.5610576189562</c:v>
                </c:pt>
                <c:pt idx="6" formatCode="_(* #,##0.0_);_(* \(#,##0.0\);_(* &quot;-&quot;??_);_(@_)">
                  <c:v>799.772513537176</c:v>
                </c:pt>
                <c:pt idx="7" formatCode="_(* #,##0.0_);_(* \(#,##0.0\);_(* &quot;-&quot;??_);_(@_)">
                  <c:v>811.5681642237203</c:v>
                </c:pt>
                <c:pt idx="8" formatCode="_(* #,##0.0_);_(* \(#,##0.0\);_(* &quot;-&quot;??_);_(@_)">
                  <c:v>823.15667623974</c:v>
                </c:pt>
                <c:pt idx="9" formatCode="_(* #,##0.0_);_(* \(#,##0.0\);_(* &quot;-&quot;??_);_(@_)">
                  <c:v>838.1379304841229</c:v>
                </c:pt>
                <c:pt idx="10" formatCode="_(* #,##0.0_);_(* \(#,##0.0\);_(* &quot;-&quot;??_);_(@_)">
                  <c:v>859.5635859714933</c:v>
                </c:pt>
                <c:pt idx="11" formatCode="_(* #,##0.0_);_(* \(#,##0.0\);_(* &quot;-&quot;??_);_(@_)">
                  <c:v>856.1546074846224</c:v>
                </c:pt>
                <c:pt idx="12" formatCode="_(* #,##0.0_);_(* \(#,##0.0\);_(* &quot;-&quot;??_);_(@_)">
                  <c:v>871.3618212422614</c:v>
                </c:pt>
                <c:pt idx="13" formatCode="_(* #,##0.0_);_(* \(#,##0.0\);_(* &quot;-&quot;??_);_(@_)">
                  <c:v>870.1622183846411</c:v>
                </c:pt>
                <c:pt idx="14" formatCode="_(* #,##0.0_);_(* \(#,##0.0\);_(* &quot;-&quot;??_);_(@_)">
                  <c:v>873.8658865424163</c:v>
                </c:pt>
                <c:pt idx="15" formatCode="_(* #,##0.0_);_(* \(#,##0.0\);_(* &quot;-&quot;??_);_(@_)">
                  <c:v>870.470777755074</c:v>
                </c:pt>
              </c:numCache>
            </c:numRef>
          </c:val>
        </c:ser>
        <c:marker val="1"/>
        <c:axId val="593759624"/>
        <c:axId val="593757112"/>
      </c:lineChart>
      <c:catAx>
        <c:axId val="593759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27192008879023"/>
              <c:y val="0.89885807504078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3757112"/>
        <c:crosses val="autoZero"/>
        <c:auto val="1"/>
        <c:lblAlgn val="ctr"/>
        <c:lblOffset val="100"/>
        <c:tickLblSkip val="2"/>
        <c:tickMarkSkip val="1"/>
      </c:catAx>
      <c:valAx>
        <c:axId val="593757112"/>
        <c:scaling>
          <c:orientation val="minMax"/>
          <c:max val="1100.0"/>
          <c:min val="750.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Flight Stage Length (miles), Domestic Operations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0181243937182658"/>
              <c:y val="0.226791691821557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3759624"/>
        <c:crosses val="autoZero"/>
        <c:crossBetween val="between"/>
        <c:majorUnit val="50.0"/>
        <c:minorUnit val="10.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04328523862375"/>
          <c:y val="0.955954323001631"/>
          <c:w val="0.853117067358811"/>
          <c:h val="0.0351868740714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Input to FAA Aerospace Forecasts: Average Seats per Aircraft, All Domestic</a:t>
            </a:r>
            <a:r>
              <a:rPr lang="en-US" baseline="0" dirty="0"/>
              <a:t> Commercial Operations</a:t>
            </a:r>
            <a:r>
              <a:rPr lang="en-US" dirty="0"/>
              <a:t> </a:t>
            </a:r>
            <a:r>
              <a:rPr lang="en-US" dirty="0" smtClean="0"/>
              <a:t>(1998 </a:t>
            </a:r>
            <a:r>
              <a:rPr lang="en-US" dirty="0"/>
              <a:t>to 2011 and </a:t>
            </a:r>
            <a:r>
              <a:rPr lang="en-US" dirty="0" smtClean="0"/>
              <a:t>forecasts, </a:t>
            </a:r>
            <a:r>
              <a:rPr lang="en-US" dirty="0"/>
              <a:t>with extrapolations to </a:t>
            </a:r>
            <a:r>
              <a:rPr lang="en-US" dirty="0" smtClean="0"/>
              <a:t>2031 </a:t>
            </a:r>
            <a:r>
              <a:rPr lang="en-US" dirty="0"/>
              <a:t>from terminal years of each forecast)</a:t>
            </a:r>
          </a:p>
        </c:rich>
      </c:tx>
      <c:layout>
        <c:manualLayout>
          <c:xMode val="edge"/>
          <c:yMode val="edge"/>
          <c:x val="0.105438435767748"/>
          <c:y val="0.019575815385026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2108768035516"/>
          <c:y val="0.156606851549755"/>
          <c:w val="0.886792452830189"/>
          <c:h val="0.66721044045677"/>
        </c:manualLayout>
      </c:layout>
      <c:lineChart>
        <c:grouping val="standard"/>
        <c:ser>
          <c:idx val="5"/>
          <c:order val="0"/>
          <c:tx>
            <c:strRef>
              <c:f>'Avg AC seat with Extrapolations'!$F$7</c:f>
              <c:strCache>
                <c:ptCount val="1"/>
                <c:pt idx="0">
                  <c:v>2004</c:v>
                </c:pt>
              </c:strCache>
            </c:strRef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'Avg AC seat with Extrapolations'!$A$12:$A$51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AC seat with Extrapolations'!$F$12:$F$51</c:f>
              <c:numCache>
                <c:formatCode>General</c:formatCode>
                <c:ptCount val="40"/>
                <c:pt idx="4" formatCode="_(* #,##0.00_);_(* \(#,##0.00\);_(* &quot;-&quot;??_);_(@_)">
                  <c:v>130.5120109</c:v>
                </c:pt>
                <c:pt idx="5" formatCode="_(* #,##0.00_);_(* \(#,##0.00\);_(* &quot;-&quot;??_);_(@_)">
                  <c:v>130.4889107</c:v>
                </c:pt>
                <c:pt idx="6" formatCode="_(* #,##0.00_);_(* \(#,##0.00\);_(* &quot;-&quot;??_);_(@_)">
                  <c:v>129.3656402</c:v>
                </c:pt>
                <c:pt idx="7" formatCode="_(* #,##0.00_);_(* \(#,##0.00\);_(* &quot;-&quot;??_);_(@_)">
                  <c:v>127.7048023</c:v>
                </c:pt>
                <c:pt idx="8" formatCode="_(* #,##0.00_);_(* \(#,##0.00\);_(* &quot;-&quot;??_);_(@_)">
                  <c:v>125.9278691</c:v>
                </c:pt>
                <c:pt idx="9" formatCode="_(* #,##0.00_);_(* \(#,##0.00\);_(* &quot;-&quot;??_);_(@_)">
                  <c:v>123.2260979</c:v>
                </c:pt>
                <c:pt idx="10" formatCode="_(* #,##0.00_);_(* \(#,##0.00\);_(* &quot;-&quot;??_);_(@_)">
                  <c:v>121.1924207</c:v>
                </c:pt>
                <c:pt idx="11" formatCode="_(* #,##0.00_);_(* \(#,##0.00\);_(* &quot;-&quot;??_);_(@_)">
                  <c:v>120.6011729</c:v>
                </c:pt>
                <c:pt idx="12" formatCode="_(* #,##0.00_);_(* \(#,##0.00\);_(* &quot;-&quot;??_);_(@_)">
                  <c:v>120.4839646</c:v>
                </c:pt>
                <c:pt idx="13" formatCode="_(* #,##0.00_);_(* \(#,##0.00\);_(* &quot;-&quot;??_);_(@_)">
                  <c:v>120.3734627</c:v>
                </c:pt>
                <c:pt idx="14" formatCode="_(* #,##0.00_);_(* \(#,##0.00\);_(* &quot;-&quot;??_);_(@_)">
                  <c:v>120.5339587</c:v>
                </c:pt>
                <c:pt idx="15" formatCode="_(* #,##0.00_);_(* \(#,##0.00\);_(* &quot;-&quot;??_);_(@_)">
                  <c:v>120.802855</c:v>
                </c:pt>
                <c:pt idx="16" formatCode="_(* #,##0.00_);_(* \(#,##0.00\);_(* &quot;-&quot;??_);_(@_)">
                  <c:v>120.9810798</c:v>
                </c:pt>
                <c:pt idx="17" formatCode="_(* #,##0.00_);_(* \(#,##0.00\);_(* &quot;-&quot;??_);_(@_)">
                  <c:v>121.2271348</c:v>
                </c:pt>
                <c:pt idx="18" formatCode="_(* #,##0.00_);_(* \(#,##0.00\);_(* &quot;-&quot;??_);_(@_)">
                  <c:v>121.4970271</c:v>
                </c:pt>
                <c:pt idx="19" formatCode="_(* #,##0.00_);_(* \(#,##0.00\);_(* &quot;-&quot;??_);_(@_)">
                  <c:v>121.8568729</c:v>
                </c:pt>
                <c:pt idx="20" formatCode="_(* #,##0.00_);_(* \(#,##0.00\);_(* &quot;-&quot;??_);_(@_)">
                  <c:v>122.1627178</c:v>
                </c:pt>
                <c:pt idx="21" formatCode="_(* #,##0.00_);_(* \(#,##0.00\);_(* &quot;-&quot;??_);_(@_)">
                  <c:v>122.507604</c:v>
                </c:pt>
                <c:pt idx="22" formatCode="_(* #,##0.0_);_(* \(#,##0.0\);_(* &quot;-&quot;??_);_(@_)">
                  <c:v>122.6998968075174</c:v>
                </c:pt>
                <c:pt idx="23" formatCode="_(* #,##0.0_);_(* \(#,##0.0\);_(* &quot;-&quot;??_);_(@_)">
                  <c:v>122.8924914454732</c:v>
                </c:pt>
                <c:pt idx="24" formatCode="_(* #,##0.0_);_(* \(#,##0.0\);_(* &quot;-&quot;??_);_(@_)">
                  <c:v>123.0853883876325</c:v>
                </c:pt>
                <c:pt idx="25" formatCode="_(* #,##0.0_);_(* \(#,##0.0\);_(* &quot;-&quot;??_);_(@_)">
                  <c:v>123.2785881085039</c:v>
                </c:pt>
                <c:pt idx="26" formatCode="_(* #,##0.0_);_(* \(#,##0.0\);_(* &quot;-&quot;??_);_(@_)">
                  <c:v>123.472091083341</c:v>
                </c:pt>
                <c:pt idx="27" formatCode="_(* #,##0.0_);_(* \(#,##0.0\);_(* &quot;-&quot;??_);_(@_)">
                  <c:v>123.6658977881433</c:v>
                </c:pt>
                <c:pt idx="28" formatCode="_(* #,##0.0_);_(* \(#,##0.0\);_(* &quot;-&quot;??_);_(@_)">
                  <c:v>123.8600086996574</c:v>
                </c:pt>
                <c:pt idx="29" formatCode="_(* #,##0.0_);_(* \(#,##0.0\);_(* &quot;-&quot;??_);_(@_)">
                  <c:v>124.0544242953782</c:v>
                </c:pt>
                <c:pt idx="30" formatCode="_(* #,##0.0_);_(* \(#,##0.0\);_(* &quot;-&quot;??_);_(@_)">
                  <c:v>124.2491450535502</c:v>
                </c:pt>
                <c:pt idx="31" formatCode="_(* #,##0.0_);_(* \(#,##0.0\);_(* &quot;-&quot;??_);_(@_)">
                  <c:v>124.4441714531685</c:v>
                </c:pt>
                <c:pt idx="32" formatCode="_(* #,##0.0_);_(* \(#,##0.0\);_(* &quot;-&quot;??_);_(@_)">
                  <c:v>124.6395039739801</c:v>
                </c:pt>
                <c:pt idx="33" formatCode="_(* #,##0.0_);_(* \(#,##0.0\);_(* &quot;-&quot;??_);_(@_)">
                  <c:v>124.8351430964849</c:v>
                </c:pt>
                <c:pt idx="34" formatCode="_(* #,##0.0_);_(* \(#,##0.0\);_(* &quot;-&quot;??_);_(@_)">
                  <c:v>125.0310893019373</c:v>
                </c:pt>
                <c:pt idx="35" formatCode="_(* #,##0.0_);_(* \(#,##0.0\);_(* &quot;-&quot;??_);_(@_)">
                  <c:v>125.2273430723468</c:v>
                </c:pt>
                <c:pt idx="36" formatCode="_(* #,##0.0_);_(* \(#,##0.0\);_(* &quot;-&quot;??_);_(@_)">
                  <c:v>125.4239048904795</c:v>
                </c:pt>
                <c:pt idx="37" formatCode="_(* #,##0.0_);_(* \(#,##0.0\);_(* &quot;-&quot;??_);_(@_)">
                  <c:v>125.6207752398595</c:v>
                </c:pt>
              </c:numCache>
            </c:numRef>
          </c:val>
        </c:ser>
        <c:ser>
          <c:idx val="6"/>
          <c:order val="1"/>
          <c:tx>
            <c:strRef>
              <c:f>'Avg AC seat with Extrapolations'!$G$7</c:f>
              <c:strCache>
                <c:ptCount val="1"/>
                <c:pt idx="0">
                  <c:v>2005</c:v>
                </c:pt>
              </c:strCache>
            </c:strRef>
          </c:tx>
          <c:spPr>
            <a:ln w="1270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'Avg AC seat with Extrapolations'!$A$12:$A$51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AC seat with Extrapolations'!$G$12:$G$51</c:f>
              <c:numCache>
                <c:formatCode>General</c:formatCode>
                <c:ptCount val="40"/>
                <c:pt idx="5" formatCode="0.00">
                  <c:v>130.4889106958823</c:v>
                </c:pt>
                <c:pt idx="6" formatCode="0.00">
                  <c:v>129.253491850266</c:v>
                </c:pt>
                <c:pt idx="7" formatCode="0.00">
                  <c:v>127.7048023381564</c:v>
                </c:pt>
                <c:pt idx="8" formatCode="0.00">
                  <c:v>125.9278691482061</c:v>
                </c:pt>
                <c:pt idx="9" formatCode="0.00">
                  <c:v>122.7818909705477</c:v>
                </c:pt>
                <c:pt idx="10" formatCode="0.00">
                  <c:v>121.461356943361</c:v>
                </c:pt>
                <c:pt idx="11" formatCode="0.00">
                  <c:v>119.3664282897816</c:v>
                </c:pt>
                <c:pt idx="12" formatCode="0.00">
                  <c:v>118.9033222241273</c:v>
                </c:pt>
                <c:pt idx="13" formatCode="0.00">
                  <c:v>118.9123516790738</c:v>
                </c:pt>
                <c:pt idx="14" formatCode="0.00">
                  <c:v>119.2755646093233</c:v>
                </c:pt>
                <c:pt idx="15" formatCode="0.00">
                  <c:v>119.7477984636916</c:v>
                </c:pt>
                <c:pt idx="16" formatCode="0.00">
                  <c:v>120.1999547810604</c:v>
                </c:pt>
                <c:pt idx="17" formatCode="0.00">
                  <c:v>120.5655652005933</c:v>
                </c:pt>
                <c:pt idx="18" formatCode="0.00">
                  <c:v>120.9526711544555</c:v>
                </c:pt>
                <c:pt idx="19" formatCode="0.00">
                  <c:v>121.3095650539998</c:v>
                </c:pt>
                <c:pt idx="20" formatCode="0.00">
                  <c:v>121.7095036168399</c:v>
                </c:pt>
                <c:pt idx="21" formatCode="0.00">
                  <c:v>122.1585508442777</c:v>
                </c:pt>
                <c:pt idx="22" formatCode="0.00">
                  <c:v>122.5999138514335</c:v>
                </c:pt>
                <c:pt idx="23" formatCode="_(* #,##0.0_);_(* \(#,##0.0\);_(* &quot;-&quot;??_);_(@_)">
                  <c:v>122.9758357113064</c:v>
                </c:pt>
                <c:pt idx="24" formatCode="_(* #,##0.0_);_(* \(#,##0.0\);_(* &quot;-&quot;??_);_(@_)">
                  <c:v>123.3529102411958</c:v>
                </c:pt>
                <c:pt idx="25" formatCode="_(* #,##0.0_);_(* \(#,##0.0\);_(* &quot;-&quot;??_);_(@_)">
                  <c:v>123.7311409754751</c:v>
                </c:pt>
                <c:pt idx="26" formatCode="_(* #,##0.0_);_(* \(#,##0.0\);_(* &quot;-&quot;??_);_(@_)">
                  <c:v>124.1105314593547</c:v>
                </c:pt>
                <c:pt idx="27" formatCode="_(* #,##0.0_);_(* \(#,##0.0\);_(* &quot;-&quot;??_);_(@_)">
                  <c:v>124.4910852489157</c:v>
                </c:pt>
                <c:pt idx="28" formatCode="_(* #,##0.0_);_(* \(#,##0.0\);_(* &quot;-&quot;??_);_(@_)">
                  <c:v>124.8728059111428</c:v>
                </c:pt>
                <c:pt idx="29" formatCode="_(* #,##0.0_);_(* \(#,##0.0\);_(* &quot;-&quot;??_);_(@_)">
                  <c:v>125.2556970239583</c:v>
                </c:pt>
                <c:pt idx="30" formatCode="_(* #,##0.0_);_(* \(#,##0.0\);_(* &quot;-&quot;??_);_(@_)">
                  <c:v>125.6397621762551</c:v>
                </c:pt>
                <c:pt idx="31" formatCode="_(* #,##0.0_);_(* \(#,##0.0\);_(* &quot;-&quot;??_);_(@_)">
                  <c:v>126.0250049679305</c:v>
                </c:pt>
                <c:pt idx="32" formatCode="_(* #,##0.0_);_(* \(#,##0.0\);_(* &quot;-&quot;??_);_(@_)">
                  <c:v>126.41142900992</c:v>
                </c:pt>
                <c:pt idx="33" formatCode="_(* #,##0.0_);_(* \(#,##0.0\);_(* &quot;-&quot;??_);_(@_)">
                  <c:v>126.7990379242311</c:v>
                </c:pt>
                <c:pt idx="34" formatCode="_(* #,##0.0_);_(* \(#,##0.0\);_(* &quot;-&quot;??_);_(@_)">
                  <c:v>127.1878353439775</c:v>
                </c:pt>
                <c:pt idx="35" formatCode="_(* #,##0.0_);_(* \(#,##0.0\);_(* &quot;-&quot;??_);_(@_)">
                  <c:v>127.5778249134127</c:v>
                </c:pt>
                <c:pt idx="36" formatCode="_(* #,##0.0_);_(* \(#,##0.0\);_(* &quot;-&quot;??_);_(@_)">
                  <c:v>127.9690102879645</c:v>
                </c:pt>
                <c:pt idx="37" formatCode="_(* #,##0.0_);_(* \(#,##0.0\);_(* &quot;-&quot;??_);_(@_)">
                  <c:v>128.361395134269</c:v>
                </c:pt>
              </c:numCache>
            </c:numRef>
          </c:val>
        </c:ser>
        <c:ser>
          <c:idx val="7"/>
          <c:order val="2"/>
          <c:tx>
            <c:strRef>
              <c:f>'Avg AC seat with Extrapolations'!$H$7</c:f>
              <c:strCache>
                <c:ptCount val="1"/>
                <c:pt idx="0">
                  <c:v>2006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'Avg AC seat with Extrapolations'!$A$12:$A$51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AC seat with Extrapolations'!$H$12:$H$51</c:f>
              <c:numCache>
                <c:formatCode>General</c:formatCode>
                <c:ptCount val="40"/>
                <c:pt idx="6" formatCode="0.00">
                  <c:v>129.253491850266</c:v>
                </c:pt>
                <c:pt idx="7" formatCode="0.00">
                  <c:v>127.7048023381564</c:v>
                </c:pt>
                <c:pt idx="8" formatCode="0.00">
                  <c:v>125.9278691482061</c:v>
                </c:pt>
                <c:pt idx="9" formatCode="0.00">
                  <c:v>122.9629284951133</c:v>
                </c:pt>
                <c:pt idx="10" formatCode="0.00">
                  <c:v>121.723175901009</c:v>
                </c:pt>
                <c:pt idx="11" formatCode="0.00">
                  <c:v>120.4292294852431</c:v>
                </c:pt>
                <c:pt idx="12" formatCode="0.00">
                  <c:v>118.9875441222098</c:v>
                </c:pt>
                <c:pt idx="13" formatCode="0.00">
                  <c:v>118.4004428958327</c:v>
                </c:pt>
                <c:pt idx="14" formatCode="0.00">
                  <c:v>118.2218407024437</c:v>
                </c:pt>
                <c:pt idx="15" formatCode="0.00">
                  <c:v>117.905155446258</c:v>
                </c:pt>
                <c:pt idx="16" formatCode="0.00">
                  <c:v>117.8003192589917</c:v>
                </c:pt>
                <c:pt idx="17" formatCode="0.00">
                  <c:v>117.7395188660818</c:v>
                </c:pt>
                <c:pt idx="18" formatCode="0.00">
                  <c:v>117.7764204064384</c:v>
                </c:pt>
                <c:pt idx="19" formatCode="0.00">
                  <c:v>117.9319449427105</c:v>
                </c:pt>
                <c:pt idx="20" formatCode="0.00">
                  <c:v>118.1468120713656</c:v>
                </c:pt>
                <c:pt idx="21" formatCode="0.00">
                  <c:v>118.4267774685716</c:v>
                </c:pt>
                <c:pt idx="22" formatCode="0.00">
                  <c:v>118.777889279145</c:v>
                </c:pt>
                <c:pt idx="23" formatCode="0.00">
                  <c:v>119.196569882653</c:v>
                </c:pt>
                <c:pt idx="24" formatCode="_(* #,##0.0_);_(* \(#,##0.0\);_(* &quot;-&quot;??_);_(@_)">
                  <c:v>119.2764764138826</c:v>
                </c:pt>
                <c:pt idx="25" formatCode="_(* #,##0.0_);_(* \(#,##0.0\);_(* &quot;-&quot;??_);_(@_)">
                  <c:v>119.3564365125407</c:v>
                </c:pt>
                <c:pt idx="26" formatCode="_(* #,##0.0_);_(* \(#,##0.0\);_(* &quot;-&quot;??_);_(@_)">
                  <c:v>119.4364502145376</c:v>
                </c:pt>
                <c:pt idx="27" formatCode="_(* #,##0.0_);_(* \(#,##0.0\);_(* &quot;-&quot;??_);_(@_)">
                  <c:v>119.5165175558077</c:v>
                </c:pt>
                <c:pt idx="28" formatCode="_(* #,##0.0_);_(* \(#,##0.0\);_(* &quot;-&quot;??_);_(@_)">
                  <c:v>119.5966385723095</c:v>
                </c:pt>
                <c:pt idx="29" formatCode="_(* #,##0.0_);_(* \(#,##0.0\);_(* &quot;-&quot;??_);_(@_)">
                  <c:v>119.6768133000256</c:v>
                </c:pt>
                <c:pt idx="30" formatCode="_(* #,##0.0_);_(* \(#,##0.0\);_(* &quot;-&quot;??_);_(@_)">
                  <c:v>119.7570417749627</c:v>
                </c:pt>
                <c:pt idx="31" formatCode="_(* #,##0.0_);_(* \(#,##0.0\);_(* &quot;-&quot;??_);_(@_)">
                  <c:v>119.8373240331517</c:v>
                </c:pt>
                <c:pt idx="32" formatCode="_(* #,##0.0_);_(* \(#,##0.0\);_(* &quot;-&quot;??_);_(@_)">
                  <c:v>119.9176601106475</c:v>
                </c:pt>
                <c:pt idx="33" formatCode="_(* #,##0.0_);_(* \(#,##0.0\);_(* &quot;-&quot;??_);_(@_)">
                  <c:v>119.9980500435293</c:v>
                </c:pt>
                <c:pt idx="34" formatCode="_(* #,##0.0_);_(* \(#,##0.0\);_(* &quot;-&quot;??_);_(@_)">
                  <c:v>120.0784938679006</c:v>
                </c:pt>
                <c:pt idx="35" formatCode="_(* #,##0.0_);_(* \(#,##0.0\);_(* &quot;-&quot;??_);_(@_)">
                  <c:v>120.1589916198888</c:v>
                </c:pt>
                <c:pt idx="36" formatCode="_(* #,##0.0_);_(* \(#,##0.0\);_(* &quot;-&quot;??_);_(@_)">
                  <c:v>120.2395433356458</c:v>
                </c:pt>
                <c:pt idx="37" formatCode="_(* #,##0.0_);_(* \(#,##0.0\);_(* &quot;-&quot;??_);_(@_)">
                  <c:v>120.3201490513475</c:v>
                </c:pt>
              </c:numCache>
            </c:numRef>
          </c:val>
        </c:ser>
        <c:ser>
          <c:idx val="8"/>
          <c:order val="3"/>
          <c:tx>
            <c:strRef>
              <c:f>'Avg AC seat with Extrapolations'!$I$7</c:f>
              <c:strCache>
                <c:ptCount val="1"/>
                <c:pt idx="0">
                  <c:v>2007</c:v>
                </c:pt>
              </c:strCache>
            </c:strRef>
          </c:tx>
          <c:spPr>
            <a:ln w="12700">
              <a:solidFill>
                <a:srgbClr val="00CCFF"/>
              </a:solidFill>
              <a:prstDash val="solid"/>
            </a:ln>
          </c:spPr>
          <c:marker>
            <c:symbol val="none"/>
          </c:marker>
          <c:cat>
            <c:numRef>
              <c:f>'Avg AC seat with Extrapolations'!$A$12:$A$51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AC seat with Extrapolations'!$I$12:$I$51</c:f>
              <c:numCache>
                <c:formatCode>General</c:formatCode>
                <c:ptCount val="40"/>
                <c:pt idx="6" formatCode="0.00">
                  <c:v>129.253491850266</c:v>
                </c:pt>
                <c:pt idx="7" formatCode="0.00">
                  <c:v>127.7048023381564</c:v>
                </c:pt>
                <c:pt idx="8" formatCode="0.00">
                  <c:v>125.9097346797956</c:v>
                </c:pt>
                <c:pt idx="9" formatCode="0.00">
                  <c:v>122.9629249009683</c:v>
                </c:pt>
                <c:pt idx="10" formatCode="0.00">
                  <c:v>121.723175901009</c:v>
                </c:pt>
                <c:pt idx="11" formatCode="0.00">
                  <c:v>120.37837851256</c:v>
                </c:pt>
                <c:pt idx="12" formatCode="0.00">
                  <c:v>120.2353150546436</c:v>
                </c:pt>
                <c:pt idx="13" formatCode="0.00">
                  <c:v>120.5380009676445</c:v>
                </c:pt>
                <c:pt idx="14" formatCode="0.00">
                  <c:v>120.699227758618</c:v>
                </c:pt>
                <c:pt idx="15" formatCode="0.00">
                  <c:v>121.135787719049</c:v>
                </c:pt>
                <c:pt idx="16" formatCode="0.00">
                  <c:v>121.2554519601799</c:v>
                </c:pt>
                <c:pt idx="17" formatCode="0.00">
                  <c:v>121.2744068802195</c:v>
                </c:pt>
                <c:pt idx="18" formatCode="0.00">
                  <c:v>121.2020886041984</c:v>
                </c:pt>
                <c:pt idx="19" formatCode="0.00">
                  <c:v>121.1076570231469</c:v>
                </c:pt>
                <c:pt idx="20" formatCode="0.00">
                  <c:v>121.0050991251046</c:v>
                </c:pt>
                <c:pt idx="21" formatCode="0.00">
                  <c:v>120.9481286902607</c:v>
                </c:pt>
                <c:pt idx="22" formatCode="0.00">
                  <c:v>120.9501116954964</c:v>
                </c:pt>
                <c:pt idx="23" formatCode="0.00">
                  <c:v>121.0061601472834</c:v>
                </c:pt>
                <c:pt idx="24" formatCode="0.00">
                  <c:v>121.115700842584</c:v>
                </c:pt>
                <c:pt idx="25" formatCode="0.00">
                  <c:v>121.2664406200302</c:v>
                </c:pt>
                <c:pt idx="26" formatCode="0.00">
                  <c:v>121.4402681818934</c:v>
                </c:pt>
                <c:pt idx="27" formatCode="_(* #,##0.0_);_(* \(#,##0.0\);_(* &quot;-&quot;??_);_(@_)">
                  <c:v>121.502226533135</c:v>
                </c:pt>
                <c:pt idx="28" formatCode="_(* #,##0.0_);_(* \(#,##0.0\);_(* &quot;-&quot;??_);_(@_)">
                  <c:v>121.5642164952858</c:v>
                </c:pt>
                <c:pt idx="29" formatCode="_(* #,##0.0_);_(* \(#,##0.0\);_(* &quot;-&quot;??_);_(@_)">
                  <c:v>121.6262380844735</c:v>
                </c:pt>
                <c:pt idx="30" formatCode="_(* #,##0.0_);_(* \(#,##0.0\);_(* &quot;-&quot;??_);_(@_)">
                  <c:v>121.6882913168342</c:v>
                </c:pt>
                <c:pt idx="31" formatCode="_(* #,##0.0_);_(* \(#,##0.0\);_(* &quot;-&quot;??_);_(@_)">
                  <c:v>121.750376208512</c:v>
                </c:pt>
                <c:pt idx="32" formatCode="_(* #,##0.0_);_(* \(#,##0.0\);_(* &quot;-&quot;??_);_(@_)">
                  <c:v>121.8124927756595</c:v>
                </c:pt>
                <c:pt idx="33" formatCode="_(* #,##0.0_);_(* \(#,##0.0\);_(* &quot;-&quot;??_);_(@_)">
                  <c:v>121.8746410344372</c:v>
                </c:pt>
                <c:pt idx="34" formatCode="_(* #,##0.0_);_(* \(#,##0.0\);_(* &quot;-&quot;??_);_(@_)">
                  <c:v>121.9368210010143</c:v>
                </c:pt>
                <c:pt idx="35" formatCode="_(* #,##0.0_);_(* \(#,##0.0\);_(* &quot;-&quot;??_);_(@_)">
                  <c:v>121.9990326915678</c:v>
                </c:pt>
                <c:pt idx="36" formatCode="_(* #,##0.0_);_(* \(#,##0.0\);_(* &quot;-&quot;??_);_(@_)">
                  <c:v>122.0612761222832</c:v>
                </c:pt>
                <c:pt idx="37" formatCode="_(* #,##0.0_);_(* \(#,##0.0\);_(* &quot;-&quot;??_);_(@_)">
                  <c:v>122.1235513093542</c:v>
                </c:pt>
              </c:numCache>
            </c:numRef>
          </c:val>
        </c:ser>
        <c:ser>
          <c:idx val="9"/>
          <c:order val="4"/>
          <c:tx>
            <c:strRef>
              <c:f>'Avg AC seat with Extrapolations'!$J$7</c:f>
              <c:strCache>
                <c:ptCount val="1"/>
                <c:pt idx="0">
                  <c:v>2008</c:v>
                </c:pt>
              </c:strCache>
            </c:strRef>
          </c:tx>
          <c:spPr>
            <a:ln w="12700">
              <a:solidFill>
                <a:srgbClr val="333300"/>
              </a:solidFill>
              <a:prstDash val="solid"/>
            </a:ln>
          </c:spPr>
          <c:marker>
            <c:symbol val="none"/>
          </c:marker>
          <c:cat>
            <c:numRef>
              <c:f>'Avg AC seat with Extrapolations'!$A$12:$A$51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AC seat with Extrapolations'!$J$12:$J$51</c:f>
              <c:numCache>
                <c:formatCode>General</c:formatCode>
                <c:ptCount val="40"/>
                <c:pt idx="6" formatCode="0.00">
                  <c:v>129.253491850266</c:v>
                </c:pt>
                <c:pt idx="7" formatCode="0.00">
                  <c:v>127.6424582854577</c:v>
                </c:pt>
                <c:pt idx="8" formatCode="0.00">
                  <c:v>125.9420770241247</c:v>
                </c:pt>
                <c:pt idx="9" formatCode="0.00">
                  <c:v>122.9629256197973</c:v>
                </c:pt>
                <c:pt idx="10" formatCode="0.00">
                  <c:v>121.7235883490347</c:v>
                </c:pt>
                <c:pt idx="11" formatCode="0.00">
                  <c:v>120.3924342088866</c:v>
                </c:pt>
                <c:pt idx="12" formatCode="0.00">
                  <c:v>120.1760892675085</c:v>
                </c:pt>
                <c:pt idx="13" formatCode="0.00">
                  <c:v>120.3068815667217</c:v>
                </c:pt>
                <c:pt idx="14" formatCode="0.00">
                  <c:v>120.1531705940118</c:v>
                </c:pt>
                <c:pt idx="15" formatCode="0.00">
                  <c:v>119.4481260022404</c:v>
                </c:pt>
                <c:pt idx="16" formatCode="0.00">
                  <c:v>119.1465179604547</c:v>
                </c:pt>
                <c:pt idx="17" formatCode="0.00">
                  <c:v>119.042533001112</c:v>
                </c:pt>
                <c:pt idx="18" formatCode="0.00">
                  <c:v>118.8786199919834</c:v>
                </c:pt>
                <c:pt idx="19" formatCode="0.00">
                  <c:v>118.7144822579971</c:v>
                </c:pt>
                <c:pt idx="20" formatCode="0.00">
                  <c:v>118.5416164723346</c:v>
                </c:pt>
                <c:pt idx="21" formatCode="0.00">
                  <c:v>118.3845578251667</c:v>
                </c:pt>
                <c:pt idx="22" formatCode="0.00">
                  <c:v>118.2525765676834</c:v>
                </c:pt>
                <c:pt idx="23" formatCode="0.00">
                  <c:v>118.1465174079414</c:v>
                </c:pt>
                <c:pt idx="24" formatCode="0.00">
                  <c:v>118.0639870189932</c:v>
                </c:pt>
                <c:pt idx="25" formatCode="0.00">
                  <c:v>118.0660612782031</c:v>
                </c:pt>
                <c:pt idx="26" formatCode="0.00">
                  <c:v>118.1015430599043</c:v>
                </c:pt>
                <c:pt idx="27" formatCode="0.00">
                  <c:v>118.169677034205</c:v>
                </c:pt>
                <c:pt idx="28" formatCode="0.00">
                  <c:v>118.2528117789149</c:v>
                </c:pt>
                <c:pt idx="29" formatCode="0.00">
                  <c:v>118.3513167665738</c:v>
                </c:pt>
                <c:pt idx="30" formatCode="0.00">
                  <c:v>118.4738596980187</c:v>
                </c:pt>
                <c:pt idx="31" formatCode="0.00">
                  <c:v>118.6121939022038</c:v>
                </c:pt>
                <c:pt idx="32" formatCode="_(* #,##0.0_);_(* \(#,##0.0\);_(* &quot;-&quot;??_);_(@_)">
                  <c:v>118.5601428135181</c:v>
                </c:pt>
                <c:pt idx="33" formatCode="_(* #,##0.0_);_(* \(#,##0.0\);_(* &quot;-&quot;??_);_(@_)">
                  <c:v>118.508114566631</c:v>
                </c:pt>
                <c:pt idx="34" formatCode="_(* #,##0.0_);_(* \(#,##0.0\);_(* &quot;-&quot;??_);_(@_)">
                  <c:v>118.4561091515186</c:v>
                </c:pt>
                <c:pt idx="35" formatCode="_(* #,##0.0_);_(* \(#,##0.0\);_(* &quot;-&quot;??_);_(@_)">
                  <c:v>118.4041265581616</c:v>
                </c:pt>
                <c:pt idx="36" formatCode="_(* #,##0.0_);_(* \(#,##0.0\);_(* &quot;-&quot;??_);_(@_)">
                  <c:v>118.352166776545</c:v>
                </c:pt>
                <c:pt idx="37" formatCode="_(* #,##0.0_);_(* \(#,##0.0\);_(* &quot;-&quot;??_);_(@_)">
                  <c:v>118.3002297966583</c:v>
                </c:pt>
              </c:numCache>
            </c:numRef>
          </c:val>
        </c:ser>
        <c:ser>
          <c:idx val="10"/>
          <c:order val="5"/>
          <c:tx>
            <c:strRef>
              <c:f>'Avg AC seat with Extrapolations'!$K$7</c:f>
              <c:strCache>
                <c:ptCount val="1"/>
                <c:pt idx="0">
                  <c:v>2009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'Avg AC seat with Extrapolations'!$A$12:$A$51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AC seat with Extrapolations'!$K$12:$K$51</c:f>
              <c:numCache>
                <c:formatCode>General</c:formatCode>
                <c:ptCount val="40"/>
                <c:pt idx="6" formatCode="0.00">
                  <c:v>129.253491850266</c:v>
                </c:pt>
                <c:pt idx="7" formatCode="0.00">
                  <c:v>127.6424582854577</c:v>
                </c:pt>
                <c:pt idx="8" formatCode="0.00">
                  <c:v>125.9420770241247</c:v>
                </c:pt>
                <c:pt idx="9" formatCode="0.00">
                  <c:v>122.9629256197973</c:v>
                </c:pt>
                <c:pt idx="10" formatCode="0.00">
                  <c:v>121.7235883490347</c:v>
                </c:pt>
                <c:pt idx="11" formatCode="0.00">
                  <c:v>120.3651449093745</c:v>
                </c:pt>
                <c:pt idx="12" formatCode="0.00">
                  <c:v>120.0908792529555</c:v>
                </c:pt>
                <c:pt idx="13" formatCode="0.00">
                  <c:v>120.4004729161467</c:v>
                </c:pt>
                <c:pt idx="14" formatCode="0.00">
                  <c:v>120.825715496259</c:v>
                </c:pt>
                <c:pt idx="15" formatCode="0.00">
                  <c:v>120.1001521700794</c:v>
                </c:pt>
                <c:pt idx="16" formatCode="0.00">
                  <c:v>120.6465162661777</c:v>
                </c:pt>
                <c:pt idx="17" formatCode="0.00">
                  <c:v>120.816266563266</c:v>
                </c:pt>
                <c:pt idx="18" formatCode="0.00">
                  <c:v>120.7572134180646</c:v>
                </c:pt>
                <c:pt idx="19" formatCode="0.00">
                  <c:v>120.517473589983</c:v>
                </c:pt>
                <c:pt idx="20" formatCode="0.00">
                  <c:v>120.2028764754949</c:v>
                </c:pt>
                <c:pt idx="21" formatCode="0.00">
                  <c:v>120.2729865979078</c:v>
                </c:pt>
                <c:pt idx="22" formatCode="0.00">
                  <c:v>120.5408470662988</c:v>
                </c:pt>
                <c:pt idx="23" formatCode="0.00">
                  <c:v>120.8160679672188</c:v>
                </c:pt>
                <c:pt idx="24" formatCode="0.00">
                  <c:v>120.9520329585806</c:v>
                </c:pt>
                <c:pt idx="25" formatCode="0.00">
                  <c:v>121.1267485612427</c:v>
                </c:pt>
                <c:pt idx="26" formatCode="0.00">
                  <c:v>121.343688654956</c:v>
                </c:pt>
                <c:pt idx="27" formatCode="0.00">
                  <c:v>121.4846975796853</c:v>
                </c:pt>
                <c:pt idx="28" formatCode="0.00">
                  <c:v>121.6314481496315</c:v>
                </c:pt>
                <c:pt idx="29" formatCode="0.00">
                  <c:v>121.7628790037852</c:v>
                </c:pt>
                <c:pt idx="30" formatCode="0.00">
                  <c:v>121.9181634491855</c:v>
                </c:pt>
                <c:pt idx="31" formatCode="0.00">
                  <c:v>122.0586364735146</c:v>
                </c:pt>
                <c:pt idx="32" formatCode="_(* #,##0.0_);_(* \(#,##0.0\);_(* &quot;-&quot;??_);_(@_)">
                  <c:v>122.1474407821352</c:v>
                </c:pt>
                <c:pt idx="33" formatCode="_(* #,##0.0_);_(* \(#,##0.0\);_(* &quot;-&quot;??_);_(@_)">
                  <c:v>122.2363097007289</c:v>
                </c:pt>
                <c:pt idx="34" formatCode="_(* #,##0.0_);_(* \(#,##0.0\);_(* &quot;-&quot;??_);_(@_)">
                  <c:v>122.3252432763031</c:v>
                </c:pt>
                <c:pt idx="35" formatCode="_(* #,##0.0_);_(* \(#,##0.0\);_(* &quot;-&quot;??_);_(@_)">
                  <c:v>122.4142415558993</c:v>
                </c:pt>
                <c:pt idx="36" formatCode="_(* #,##0.0_);_(* \(#,##0.0\);_(* &quot;-&quot;??_);_(@_)">
                  <c:v>122.503304586593</c:v>
                </c:pt>
                <c:pt idx="37" formatCode="_(* #,##0.0_);_(* \(#,##0.0\);_(* &quot;-&quot;??_);_(@_)">
                  <c:v>122.5924324154944</c:v>
                </c:pt>
              </c:numCache>
            </c:numRef>
          </c:val>
        </c:ser>
        <c:ser>
          <c:idx val="11"/>
          <c:order val="6"/>
          <c:tx>
            <c:strRef>
              <c:f>'Avg AC seat with Extrapolations'!$L$7</c:f>
              <c:strCache>
                <c:ptCount val="1"/>
                <c:pt idx="0">
                  <c:v>2010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'Avg AC seat with Extrapolations'!$A$12:$A$51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AC seat with Extrapolations'!$L$12:$L$51</c:f>
              <c:numCache>
                <c:formatCode>General</c:formatCode>
                <c:ptCount val="40"/>
                <c:pt idx="6" formatCode="0.00">
                  <c:v>129.253491850266</c:v>
                </c:pt>
                <c:pt idx="7" formatCode="0.00">
                  <c:v>127.6424582854577</c:v>
                </c:pt>
                <c:pt idx="8" formatCode="0.00">
                  <c:v>125.9420770241247</c:v>
                </c:pt>
                <c:pt idx="9" formatCode="0.00">
                  <c:v>122.9629256197973</c:v>
                </c:pt>
                <c:pt idx="10" formatCode="0.00">
                  <c:v>121.7235883490347</c:v>
                </c:pt>
                <c:pt idx="11" formatCode="0.00">
                  <c:v>120.3651449093745</c:v>
                </c:pt>
                <c:pt idx="12" formatCode="0.00">
                  <c:v>120.0908792529555</c:v>
                </c:pt>
                <c:pt idx="13" formatCode="0.00">
                  <c:v>120.4004729161467</c:v>
                </c:pt>
                <c:pt idx="14" formatCode="0.00">
                  <c:v>120.6254005011851</c:v>
                </c:pt>
                <c:pt idx="15" formatCode="0.00">
                  <c:v>121.9189131652621</c:v>
                </c:pt>
                <c:pt idx="16" formatCode="0.00">
                  <c:v>121.559503773394</c:v>
                </c:pt>
                <c:pt idx="17" formatCode="0.00">
                  <c:v>121.6130470554503</c:v>
                </c:pt>
                <c:pt idx="18" formatCode="0.00">
                  <c:v>121.7036274905904</c:v>
                </c:pt>
                <c:pt idx="19" formatCode="0.00">
                  <c:v>121.734677176141</c:v>
                </c:pt>
                <c:pt idx="20" formatCode="0.00">
                  <c:v>121.7130046291564</c:v>
                </c:pt>
                <c:pt idx="21" formatCode="0.00">
                  <c:v>121.7533984163177</c:v>
                </c:pt>
                <c:pt idx="22" formatCode="0.00">
                  <c:v>121.8137154551076</c:v>
                </c:pt>
                <c:pt idx="23" formatCode="0.00">
                  <c:v>121.8593289941729</c:v>
                </c:pt>
                <c:pt idx="24" formatCode="0.00">
                  <c:v>121.9433514868168</c:v>
                </c:pt>
                <c:pt idx="25" formatCode="0.00">
                  <c:v>122.073727255328</c:v>
                </c:pt>
                <c:pt idx="26" formatCode="0.00">
                  <c:v>122.2111613756715</c:v>
                </c:pt>
                <c:pt idx="27" formatCode="0.00">
                  <c:v>122.406204524101</c:v>
                </c:pt>
                <c:pt idx="28" formatCode="0.00">
                  <c:v>122.4973833141683</c:v>
                </c:pt>
                <c:pt idx="29" formatCode="0.00">
                  <c:v>122.6241282135645</c:v>
                </c:pt>
                <c:pt idx="30" formatCode="0.00">
                  <c:v>122.7801703221727</c:v>
                </c:pt>
                <c:pt idx="31" formatCode="0.00">
                  <c:v>122.8318007943431</c:v>
                </c:pt>
                <c:pt idx="32" formatCode="0.00">
                  <c:v>123.0043809118706</c:v>
                </c:pt>
                <c:pt idx="33" formatCode="0.00">
                  <c:v>123.1913043820406</c:v>
                </c:pt>
                <c:pt idx="34" formatCode="0.00">
                  <c:v>123.3015693932207</c:v>
                </c:pt>
                <c:pt idx="35" formatCode="0.00">
                  <c:v>123.4391635438898</c:v>
                </c:pt>
                <c:pt idx="36" formatCode="0.00">
                  <c:v>123.6376317706285</c:v>
                </c:pt>
                <c:pt idx="37" formatCode="_(* #,##0.0_);_(* \(#,##0.0\);_(* &quot;-&quot;??_);_(@_)">
                  <c:v>123.7397411306174</c:v>
                </c:pt>
              </c:numCache>
            </c:numRef>
          </c:val>
        </c:ser>
        <c:ser>
          <c:idx val="1"/>
          <c:order val="7"/>
          <c:tx>
            <c:strRef>
              <c:f>'Avg AC seat with Extrapolations'!$M$7</c:f>
              <c:strCache>
                <c:ptCount val="1"/>
                <c:pt idx="0">
                  <c:v>2011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val>
            <c:numRef>
              <c:f>'Avg AC seat with Extrapolations'!$M$12:$M$51</c:f>
              <c:numCache>
                <c:formatCode>General</c:formatCode>
                <c:ptCount val="40"/>
                <c:pt idx="6" formatCode="_(* #,##0.0_);_(* \(#,##0.0\);_(* &quot;-&quot;??_);_(@_)">
                  <c:v>129.253491850266</c:v>
                </c:pt>
                <c:pt idx="7" formatCode="_(* #,##0.0_);_(* \(#,##0.0\);_(* &quot;-&quot;??_);_(@_)">
                  <c:v>127.6424582854577</c:v>
                </c:pt>
                <c:pt idx="8" formatCode="_(* #,##0.0_);_(* \(#,##0.0\);_(* &quot;-&quot;??_);_(@_)">
                  <c:v>125.9420770241247</c:v>
                </c:pt>
                <c:pt idx="9" formatCode="_(* #,##0.0_);_(* \(#,##0.0\);_(* &quot;-&quot;??_);_(@_)">
                  <c:v>122.9629256197973</c:v>
                </c:pt>
                <c:pt idx="10" formatCode="_(* #,##0.0_);_(* \(#,##0.0\);_(* &quot;-&quot;??_);_(@_)">
                  <c:v>121.7235883490347</c:v>
                </c:pt>
                <c:pt idx="11" formatCode="_(* #,##0.0_);_(* \(#,##0.0\);_(* &quot;-&quot;??_);_(@_)">
                  <c:v>120.3651449093745</c:v>
                </c:pt>
                <c:pt idx="12" formatCode="_(* #,##0.0_);_(* \(#,##0.0\);_(* &quot;-&quot;??_);_(@_)">
                  <c:v>120.0908792529555</c:v>
                </c:pt>
                <c:pt idx="13" formatCode="_(* #,##0.0_);_(* \(#,##0.0\);_(* &quot;-&quot;??_);_(@_)">
                  <c:v>120.4004729161467</c:v>
                </c:pt>
                <c:pt idx="14" formatCode="_(* #,##0.0_);_(* \(#,##0.0\);_(* &quot;-&quot;??_);_(@_)">
                  <c:v>120.8274603656259</c:v>
                </c:pt>
                <c:pt idx="15" formatCode="_(* #,##0.0_);_(* \(#,##0.0\);_(* &quot;-&quot;??_);_(@_)">
                  <c:v>121.783062533792</c:v>
                </c:pt>
                <c:pt idx="16" formatCode="_(* #,##0.0_);_(* \(#,##0.0\);_(* &quot;-&quot;??_);_(@_)">
                  <c:v>121.8305882434457</c:v>
                </c:pt>
                <c:pt idx="17" formatCode="_(* #,##0.0_);_(* \(#,##0.0\);_(* &quot;-&quot;??_);_(@_)">
                  <c:v>121.9961724335418</c:v>
                </c:pt>
                <c:pt idx="18" formatCode="_(* #,##0.0_);_(* \(#,##0.0\);_(* &quot;-&quot;??_);_(@_)">
                  <c:v>122.0047199294143</c:v>
                </c:pt>
                <c:pt idx="19" formatCode="_(* #,##0.0_);_(* \(#,##0.0\);_(* &quot;-&quot;??_);_(@_)">
                  <c:v>121.9</c:v>
                </c:pt>
                <c:pt idx="20" formatCode="_(* #,##0.0_);_(* \(#,##0.0\);_(* &quot;-&quot;??_);_(@_)">
                  <c:v>121.9435213093396</c:v>
                </c:pt>
                <c:pt idx="21" formatCode="_(* #,##0.0_);_(* \(#,##0.0\);_(* &quot;-&quot;??_);_(@_)">
                  <c:v>121.9495585723346</c:v>
                </c:pt>
                <c:pt idx="22" formatCode="_(* #,##0.0_);_(* \(#,##0.0\);_(* &quot;-&quot;??_);_(@_)">
                  <c:v>122.0</c:v>
                </c:pt>
                <c:pt idx="23" formatCode="_(* #,##0.0_);_(* \(#,##0.0\);_(* &quot;-&quot;??_);_(@_)">
                  <c:v>122.0</c:v>
                </c:pt>
                <c:pt idx="24" formatCode="_(* #,##0.0_);_(* \(#,##0.0\);_(* &quot;-&quot;??_);_(@_)">
                  <c:v>122.1</c:v>
                </c:pt>
                <c:pt idx="25" formatCode="_(* #,##0.0_);_(* \(#,##0.0\);_(* &quot;-&quot;??_);_(@_)">
                  <c:v>122.1909343729144</c:v>
                </c:pt>
                <c:pt idx="26" formatCode="_(* #,##0.0_);_(* \(#,##0.0\);_(* &quot;-&quot;??_);_(@_)">
                  <c:v>122.1909343729144</c:v>
                </c:pt>
                <c:pt idx="27" formatCode="_(* #,##0.0_);_(* \(#,##0.0\);_(* &quot;-&quot;??_);_(@_)">
                  <c:v>122.3762578897511</c:v>
                </c:pt>
                <c:pt idx="28" formatCode="_(* #,##0.0_);_(* \(#,##0.0\);_(* &quot;-&quot;??_);_(@_)">
                  <c:v>122.493705296055</c:v>
                </c:pt>
                <c:pt idx="29" formatCode="_(* #,##0.0_);_(* \(#,##0.0\);_(* &quot;-&quot;??_);_(@_)">
                  <c:v>122.6145379023086</c:v>
                </c:pt>
                <c:pt idx="30" formatCode="_(* #,##0.0_);_(* \(#,##0.0\);_(* &quot;-&quot;??_);_(@_)">
                  <c:v>122.7363189080965</c:v>
                </c:pt>
                <c:pt idx="31" formatCode="_(* #,##0.0_);_(* \(#,##0.0\);_(* &quot;-&quot;??_);_(@_)">
                  <c:v>122.8</c:v>
                </c:pt>
                <c:pt idx="32" formatCode="_(* #,##0.0_);_(* \(#,##0.0\);_(* &quot;-&quot;??_);_(@_)">
                  <c:v>123.0216612541483</c:v>
                </c:pt>
                <c:pt idx="33" formatCode="_(* #,##0.0_);_(* \(#,##0.0\);_(* &quot;-&quot;??_);_(@_)">
                  <c:v>123.1917523594378</c:v>
                </c:pt>
                <c:pt idx="34" formatCode="_(* #,##0.0_);_(* \(#,##0.0\);_(* &quot;-&quot;??_);_(@_)">
                  <c:v>123.3</c:v>
                </c:pt>
                <c:pt idx="35" formatCode="_(* #,##0.0_);_(* \(#,##0.0\);_(* &quot;-&quot;??_);_(@_)">
                  <c:v>123.5377565754411</c:v>
                </c:pt>
                <c:pt idx="36" formatCode="_(* #,##0.0_);_(* \(#,##0.0\);_(* &quot;-&quot;??_);_(@_)">
                  <c:v>123.7128304784673</c:v>
                </c:pt>
                <c:pt idx="37" formatCode="0.0">
                  <c:v>123.8901981329831</c:v>
                </c:pt>
              </c:numCache>
            </c:numRef>
          </c:val>
        </c:ser>
        <c:ser>
          <c:idx val="0"/>
          <c:order val="8"/>
          <c:tx>
            <c:strRef>
              <c:f>'Avg AC seat with Extrapolations'!$O$7</c:f>
              <c:strCache>
                <c:ptCount val="1"/>
                <c:pt idx="0">
                  <c:v>Actual   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'Avg AC seat with Extrapolations'!$A$12:$A$51</c:f>
              <c:numCache>
                <c:formatCode>General</c:formatCode>
                <c:ptCount val="40"/>
                <c:pt idx="0">
                  <c:v>1994.0</c:v>
                </c:pt>
                <c:pt idx="1">
                  <c:v>1995.0</c:v>
                </c:pt>
                <c:pt idx="2">
                  <c:v>1996.0</c:v>
                </c:pt>
                <c:pt idx="3">
                  <c:v>1997.0</c:v>
                </c:pt>
                <c:pt idx="4">
                  <c:v>1998.0</c:v>
                </c:pt>
                <c:pt idx="5">
                  <c:v>1999.0</c:v>
                </c:pt>
                <c:pt idx="6">
                  <c:v>2000.0</c:v>
                </c:pt>
                <c:pt idx="7">
                  <c:v>2001.0</c:v>
                </c:pt>
                <c:pt idx="8">
                  <c:v>2002.0</c:v>
                </c:pt>
                <c:pt idx="9">
                  <c:v>2003.0</c:v>
                </c:pt>
                <c:pt idx="10">
                  <c:v>2004.0</c:v>
                </c:pt>
                <c:pt idx="11">
                  <c:v>2005.0</c:v>
                </c:pt>
                <c:pt idx="12">
                  <c:v>2006.0</c:v>
                </c:pt>
                <c:pt idx="13">
                  <c:v>2007.0</c:v>
                </c:pt>
                <c:pt idx="14">
                  <c:v>2008.0</c:v>
                </c:pt>
                <c:pt idx="15">
                  <c:v>2009.0</c:v>
                </c:pt>
                <c:pt idx="16">
                  <c:v>2010.0</c:v>
                </c:pt>
                <c:pt idx="17">
                  <c:v>2011.0</c:v>
                </c:pt>
                <c:pt idx="18">
                  <c:v>2012.0</c:v>
                </c:pt>
                <c:pt idx="19">
                  <c:v>2013.0</c:v>
                </c:pt>
                <c:pt idx="20">
                  <c:v>2014.0</c:v>
                </c:pt>
                <c:pt idx="21">
                  <c:v>2015.0</c:v>
                </c:pt>
                <c:pt idx="22">
                  <c:v>2016.0</c:v>
                </c:pt>
                <c:pt idx="23">
                  <c:v>2017.0</c:v>
                </c:pt>
                <c:pt idx="24">
                  <c:v>2018.0</c:v>
                </c:pt>
                <c:pt idx="25">
                  <c:v>2019.0</c:v>
                </c:pt>
                <c:pt idx="26">
                  <c:v>2020.0</c:v>
                </c:pt>
                <c:pt idx="27">
                  <c:v>2021.0</c:v>
                </c:pt>
                <c:pt idx="28">
                  <c:v>2022.0</c:v>
                </c:pt>
                <c:pt idx="29">
                  <c:v>2023.0</c:v>
                </c:pt>
                <c:pt idx="30">
                  <c:v>2024.0</c:v>
                </c:pt>
                <c:pt idx="31">
                  <c:v>2025.0</c:v>
                </c:pt>
                <c:pt idx="32">
                  <c:v>2026.0</c:v>
                </c:pt>
                <c:pt idx="33">
                  <c:v>2027.0</c:v>
                </c:pt>
                <c:pt idx="34">
                  <c:v>2028.0</c:v>
                </c:pt>
                <c:pt idx="35">
                  <c:v>2029.0</c:v>
                </c:pt>
                <c:pt idx="36">
                  <c:v>2030.0</c:v>
                </c:pt>
                <c:pt idx="37">
                  <c:v>2031.0</c:v>
                </c:pt>
                <c:pt idx="38">
                  <c:v>2032.0</c:v>
                </c:pt>
                <c:pt idx="39">
                  <c:v>2033.0</c:v>
                </c:pt>
              </c:numCache>
            </c:numRef>
          </c:cat>
          <c:val>
            <c:numRef>
              <c:f>'Avg AC seat with Extrapolations'!$O$12:$O$51</c:f>
              <c:numCache>
                <c:formatCode>General</c:formatCode>
                <c:ptCount val="40"/>
                <c:pt idx="4" formatCode="_(* #,##0.0_);_(* \(#,##0.0\);_(* &quot;-&quot;??_);_(@_)">
                  <c:v>130.5120109</c:v>
                </c:pt>
                <c:pt idx="5" formatCode="_(* #,##0.0_);_(* \(#,##0.0\);_(* &quot;-&quot;??_);_(@_)">
                  <c:v>130.4889107</c:v>
                </c:pt>
                <c:pt idx="6" formatCode="_(* #,##0.0_);_(* \(#,##0.0\);_(* &quot;-&quot;??_);_(@_)">
                  <c:v>129.253491850266</c:v>
                </c:pt>
                <c:pt idx="7" formatCode="_(* #,##0.0_);_(* \(#,##0.0\);_(* &quot;-&quot;??_);_(@_)">
                  <c:v>127.6424582854577</c:v>
                </c:pt>
                <c:pt idx="8" formatCode="_(* #,##0.0_);_(* \(#,##0.0\);_(* &quot;-&quot;??_);_(@_)">
                  <c:v>125.9420770241247</c:v>
                </c:pt>
                <c:pt idx="9" formatCode="_(* #,##0.0_);_(* \(#,##0.0\);_(* &quot;-&quot;??_);_(@_)">
                  <c:v>122.9629256197973</c:v>
                </c:pt>
                <c:pt idx="10" formatCode="_(* #,##0.0_);_(* \(#,##0.0\);_(* &quot;-&quot;??_);_(@_)">
                  <c:v>121.7235883490347</c:v>
                </c:pt>
                <c:pt idx="11" formatCode="_(* #,##0.0_);_(* \(#,##0.0\);_(* &quot;-&quot;??_);_(@_)">
                  <c:v>120.3651449093745</c:v>
                </c:pt>
                <c:pt idx="12" formatCode="_(* #,##0.0_);_(* \(#,##0.0\);_(* &quot;-&quot;??_);_(@_)">
                  <c:v>120.0908792529555</c:v>
                </c:pt>
                <c:pt idx="13" formatCode="_(* #,##0.0_);_(* \(#,##0.0\);_(* &quot;-&quot;??_);_(@_)">
                  <c:v>120.4004729161467</c:v>
                </c:pt>
                <c:pt idx="14" formatCode="_(* #,##0.0_);_(* \(#,##0.0\);_(* &quot;-&quot;??_);_(@_)">
                  <c:v>120.6254005011851</c:v>
                </c:pt>
                <c:pt idx="15" formatCode="_(* #,##0.0_);_(* \(#,##0.0\);_(* &quot;-&quot;??_);_(@_)">
                  <c:v>121.9189131652621</c:v>
                </c:pt>
                <c:pt idx="16" formatCode="_(* #,##0.0_);_(* \(#,##0.0\);_(* &quot;-&quot;??_);_(@_)">
                  <c:v>121.8305882434457</c:v>
                </c:pt>
              </c:numCache>
            </c:numRef>
          </c:val>
        </c:ser>
        <c:marker val="1"/>
        <c:axId val="593880536"/>
        <c:axId val="593870920"/>
      </c:lineChart>
      <c:catAx>
        <c:axId val="5938805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27192062387253"/>
              <c:y val="0.89885803035104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3870920"/>
        <c:crosses val="autoZero"/>
        <c:auto val="1"/>
        <c:lblAlgn val="ctr"/>
        <c:lblOffset val="100"/>
        <c:tickLblSkip val="2"/>
        <c:tickMarkSkip val="1"/>
      </c:catAx>
      <c:valAx>
        <c:axId val="59387092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Average</a:t>
                </a:r>
                <a:r>
                  <a:rPr lang="en-US" baseline="0"/>
                  <a:t> Seats per Aircraft, Domestic Operations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0181243927782844"/>
              <c:y val="0.226791676019425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388053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04328536657821"/>
          <c:y val="0.955954286970533"/>
          <c:w val="0.853117067358811"/>
          <c:h val="0.035186874071409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On-Time Performance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0.0249997812773403"/>
                  <c:y val="-0.125"/>
                </c:manualLayout>
              </c:layout>
              <c:showVal val="1"/>
            </c:dLbl>
            <c:dLbl>
              <c:idx val="1"/>
              <c:layout>
                <c:manualLayout>
                  <c:x val="0.0222222222222222"/>
                  <c:y val="-0.138889253426655"/>
                </c:manualLayout>
              </c:layout>
              <c:showVal val="1"/>
            </c:dLbl>
            <c:showVal val="1"/>
          </c:dLbls>
          <c:cat>
            <c:strRef>
              <c:f>Sheet1!$A$1:$B$1</c:f>
              <c:strCache>
                <c:ptCount val="2"/>
                <c:pt idx="0">
                  <c:v>Scheduled Airlines 2007-08</c:v>
                </c:pt>
                <c:pt idx="1">
                  <c:v>DayJet On-Demand</c:v>
                </c:pt>
              </c:strCache>
            </c:strRef>
          </c:cat>
          <c:val>
            <c:numRef>
              <c:f>Sheet1!$A$2:$B$2</c:f>
              <c:numCache>
                <c:formatCode>General</c:formatCode>
                <c:ptCount val="2"/>
                <c:pt idx="0">
                  <c:v>77.0</c:v>
                </c:pt>
                <c:pt idx="1">
                  <c:v>96.0</c:v>
                </c:pt>
              </c:numCache>
            </c:numRef>
          </c:val>
        </c:ser>
        <c:shape val="cylinder"/>
        <c:axId val="593664056"/>
        <c:axId val="593662072"/>
        <c:axId val="0"/>
      </c:bar3DChart>
      <c:catAx>
        <c:axId val="593664056"/>
        <c:scaling>
          <c:orientation val="minMax"/>
        </c:scaling>
        <c:axPos val="b"/>
        <c:tickLblPos val="nextTo"/>
        <c:crossAx val="593662072"/>
        <c:crosses val="autoZero"/>
        <c:auto val="1"/>
        <c:lblAlgn val="ctr"/>
        <c:lblOffset val="100"/>
      </c:catAx>
      <c:valAx>
        <c:axId val="593662072"/>
        <c:scaling>
          <c:orientation val="minMax"/>
        </c:scaling>
        <c:axPos val="l"/>
        <c:majorGridlines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tickLblPos val="nextTo"/>
        <c:crossAx val="593664056"/>
        <c:crosses val="autoZero"/>
        <c:crossBetween val="between"/>
      </c:valAx>
    </c:plotArea>
    <c:plotVisOnly val="1"/>
  </c:chart>
  <c:txPr>
    <a:bodyPr/>
    <a:lstStyle/>
    <a:p>
      <a:pPr>
        <a:defRPr>
          <a:latin typeface="+mj-lt"/>
        </a:defRPr>
      </a:pPr>
      <a:endParaRPr lang="en-US"/>
    </a:p>
  </c:txPr>
  <c:externalData r:id="rId1"/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gif"/><Relationship Id="rId2" Type="http://schemas.openxmlformats.org/officeDocument/2006/relationships/image" Target="../media/image33.gif"/><Relationship Id="rId3" Type="http://schemas.openxmlformats.org/officeDocument/2006/relationships/image" Target="../media/image34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gif"/><Relationship Id="rId2" Type="http://schemas.openxmlformats.org/officeDocument/2006/relationships/image" Target="../media/image33.gif"/><Relationship Id="rId3" Type="http://schemas.openxmlformats.org/officeDocument/2006/relationships/image" Target="../media/image3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7316F-DD6C-8B44-B788-B237ECF1F5DB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B7211-423A-D44F-B267-4FED333D7629}">
      <dgm:prSet custT="1"/>
      <dgm:spPr/>
      <dgm:t>
        <a:bodyPr/>
        <a:lstStyle/>
        <a:p>
          <a:pPr rtl="0"/>
          <a:r>
            <a:rPr lang="en-US" sz="3200" dirty="0" smtClean="0">
              <a:latin typeface="Arial"/>
              <a:cs typeface="Arial"/>
            </a:rPr>
            <a:t>The context for 21</a:t>
          </a:r>
          <a:r>
            <a:rPr lang="en-US" sz="3200" baseline="30000" dirty="0" smtClean="0">
              <a:latin typeface="Arial"/>
              <a:cs typeface="Arial"/>
            </a:rPr>
            <a:t>st</a:t>
          </a:r>
          <a:r>
            <a:rPr lang="en-US" sz="3200" dirty="0" smtClean="0">
              <a:latin typeface="Arial"/>
              <a:cs typeface="Arial"/>
            </a:rPr>
            <a:t> Century air mobility</a:t>
          </a:r>
          <a:endParaRPr lang="en-US" sz="3200" dirty="0">
            <a:latin typeface="Arial"/>
            <a:cs typeface="Arial"/>
          </a:endParaRPr>
        </a:p>
      </dgm:t>
    </dgm:pt>
    <dgm:pt modelId="{BBB669ED-236A-3B4C-8975-F84AAAA28EB1}" type="parTrans" cxnId="{4100DA61-EF08-6B45-AACD-488A4CA3AED3}">
      <dgm:prSet/>
      <dgm:spPr/>
      <dgm:t>
        <a:bodyPr/>
        <a:lstStyle/>
        <a:p>
          <a:endParaRPr lang="en-US" sz="3200"/>
        </a:p>
      </dgm:t>
    </dgm:pt>
    <dgm:pt modelId="{6B6D5C1D-ECF8-A942-948E-C40F303057F8}" type="sibTrans" cxnId="{4100DA61-EF08-6B45-AACD-488A4CA3AED3}">
      <dgm:prSet/>
      <dgm:spPr/>
      <dgm:t>
        <a:bodyPr/>
        <a:lstStyle/>
        <a:p>
          <a:endParaRPr lang="en-US" sz="3200"/>
        </a:p>
      </dgm:t>
    </dgm:pt>
    <dgm:pt modelId="{720EA042-6B39-1343-9CDF-56142DF22B78}">
      <dgm:prSet custT="1"/>
      <dgm:spPr/>
      <dgm:t>
        <a:bodyPr/>
        <a:lstStyle/>
        <a:p>
          <a:pPr rtl="0"/>
          <a:r>
            <a:rPr lang="en-US" sz="3200" dirty="0" smtClean="0">
              <a:latin typeface="Arial"/>
              <a:cs typeface="Arial"/>
            </a:rPr>
            <a:t>Trends and the story they tell</a:t>
          </a:r>
          <a:endParaRPr lang="en-US" sz="3200" dirty="0">
            <a:latin typeface="Arial"/>
            <a:cs typeface="Arial"/>
          </a:endParaRPr>
        </a:p>
      </dgm:t>
    </dgm:pt>
    <dgm:pt modelId="{CB23D2DA-A008-3A4D-A8A1-71BDDE3ACD9B}" type="parTrans" cxnId="{523E8279-10CA-4B40-BD58-662812C182CA}">
      <dgm:prSet/>
      <dgm:spPr/>
      <dgm:t>
        <a:bodyPr/>
        <a:lstStyle/>
        <a:p>
          <a:endParaRPr lang="en-US" sz="3200"/>
        </a:p>
      </dgm:t>
    </dgm:pt>
    <dgm:pt modelId="{A74685E9-0714-044C-A404-06A372733998}" type="sibTrans" cxnId="{523E8279-10CA-4B40-BD58-662812C182CA}">
      <dgm:prSet/>
      <dgm:spPr/>
      <dgm:t>
        <a:bodyPr/>
        <a:lstStyle/>
        <a:p>
          <a:endParaRPr lang="en-US" sz="3200"/>
        </a:p>
      </dgm:t>
    </dgm:pt>
    <dgm:pt modelId="{B59E9376-9301-FB48-9DF2-22FD627794AB}">
      <dgm:prSet custT="1"/>
      <dgm:spPr/>
      <dgm:t>
        <a:bodyPr/>
        <a:lstStyle/>
        <a:p>
          <a:pPr rtl="0"/>
          <a:r>
            <a:rPr lang="en-US" sz="3200" dirty="0" smtClean="0">
              <a:latin typeface="Arial"/>
              <a:cs typeface="Arial"/>
            </a:rPr>
            <a:t>Emerging technologies and implications</a:t>
          </a:r>
          <a:endParaRPr lang="en-US" sz="3200" dirty="0">
            <a:latin typeface="Arial"/>
            <a:cs typeface="Arial"/>
          </a:endParaRPr>
        </a:p>
      </dgm:t>
    </dgm:pt>
    <dgm:pt modelId="{752C3CAC-3E24-D942-85CD-5ADE7F938761}" type="parTrans" cxnId="{E4E6818C-12C5-B242-9396-8000396402B5}">
      <dgm:prSet/>
      <dgm:spPr/>
      <dgm:t>
        <a:bodyPr/>
        <a:lstStyle/>
        <a:p>
          <a:endParaRPr lang="en-US" sz="3200"/>
        </a:p>
      </dgm:t>
    </dgm:pt>
    <dgm:pt modelId="{DD286203-35FB-DC42-B734-6F711FDD622F}" type="sibTrans" cxnId="{E4E6818C-12C5-B242-9396-8000396402B5}">
      <dgm:prSet/>
      <dgm:spPr/>
      <dgm:t>
        <a:bodyPr/>
        <a:lstStyle/>
        <a:p>
          <a:endParaRPr lang="en-US" sz="3200"/>
        </a:p>
      </dgm:t>
    </dgm:pt>
    <dgm:pt modelId="{82E590D8-59FD-ED40-A48A-00A59BC168E6}">
      <dgm:prSet custT="1"/>
      <dgm:spPr/>
      <dgm:t>
        <a:bodyPr/>
        <a:lstStyle/>
        <a:p>
          <a:pPr rtl="0"/>
          <a:endParaRPr lang="en-US" sz="3200" dirty="0">
            <a:latin typeface="Arial"/>
            <a:cs typeface="Arial"/>
          </a:endParaRPr>
        </a:p>
      </dgm:t>
    </dgm:pt>
    <dgm:pt modelId="{FCD75873-B8D0-3946-B1BD-BF2583F6EECC}" type="parTrans" cxnId="{DED49FA8-FDA8-6649-BB95-21912261CD7E}">
      <dgm:prSet/>
      <dgm:spPr/>
      <dgm:t>
        <a:bodyPr/>
        <a:lstStyle/>
        <a:p>
          <a:endParaRPr lang="en-US" sz="2800"/>
        </a:p>
      </dgm:t>
    </dgm:pt>
    <dgm:pt modelId="{D9001E98-162B-8847-ADD2-E123B25C9D10}" type="sibTrans" cxnId="{DED49FA8-FDA8-6649-BB95-21912261CD7E}">
      <dgm:prSet/>
      <dgm:spPr/>
      <dgm:t>
        <a:bodyPr/>
        <a:lstStyle/>
        <a:p>
          <a:endParaRPr lang="en-US" sz="2800"/>
        </a:p>
      </dgm:t>
    </dgm:pt>
    <dgm:pt modelId="{263AFCA2-4FFF-6A4C-B5FE-99B772412859}">
      <dgm:prSet custT="1"/>
      <dgm:spPr/>
      <dgm:t>
        <a:bodyPr/>
        <a:lstStyle/>
        <a:p>
          <a:pPr rtl="0"/>
          <a:endParaRPr lang="en-US" sz="3200" dirty="0">
            <a:latin typeface="Arial"/>
            <a:cs typeface="Arial"/>
          </a:endParaRPr>
        </a:p>
      </dgm:t>
    </dgm:pt>
    <dgm:pt modelId="{D5302A97-8504-C441-B189-058A62AA3FC4}" type="parTrans" cxnId="{F09FAB0B-DEA3-424A-841D-798D2DFBF85C}">
      <dgm:prSet/>
      <dgm:spPr/>
      <dgm:t>
        <a:bodyPr/>
        <a:lstStyle/>
        <a:p>
          <a:endParaRPr lang="en-US" sz="2800"/>
        </a:p>
      </dgm:t>
    </dgm:pt>
    <dgm:pt modelId="{56FF1118-EF65-CA45-9ABB-89D13581916C}" type="sibTrans" cxnId="{F09FAB0B-DEA3-424A-841D-798D2DFBF85C}">
      <dgm:prSet/>
      <dgm:spPr/>
      <dgm:t>
        <a:bodyPr/>
        <a:lstStyle/>
        <a:p>
          <a:endParaRPr lang="en-US" sz="2800"/>
        </a:p>
      </dgm:t>
    </dgm:pt>
    <dgm:pt modelId="{B4AA046E-AC05-FC4B-9DAE-2E99EB303ED6}">
      <dgm:prSet custT="1"/>
      <dgm:spPr/>
      <dgm:t>
        <a:bodyPr/>
        <a:lstStyle/>
        <a:p>
          <a:pPr rtl="0"/>
          <a:endParaRPr lang="en-US" sz="3200" dirty="0"/>
        </a:p>
      </dgm:t>
    </dgm:pt>
    <dgm:pt modelId="{736EAE57-2EB6-F44F-819D-C6468F4CCAB7}" type="parTrans" cxnId="{B03A8B4A-0912-6D4B-A683-6EE981192DC5}">
      <dgm:prSet/>
      <dgm:spPr/>
      <dgm:t>
        <a:bodyPr/>
        <a:lstStyle/>
        <a:p>
          <a:endParaRPr lang="en-US" sz="2800"/>
        </a:p>
      </dgm:t>
    </dgm:pt>
    <dgm:pt modelId="{42AF37D8-0FAD-5047-9082-206864396162}" type="sibTrans" cxnId="{B03A8B4A-0912-6D4B-A683-6EE981192DC5}">
      <dgm:prSet/>
      <dgm:spPr/>
      <dgm:t>
        <a:bodyPr/>
        <a:lstStyle/>
        <a:p>
          <a:endParaRPr lang="en-US" sz="2800"/>
        </a:p>
      </dgm:t>
    </dgm:pt>
    <dgm:pt modelId="{825BA0D9-8A2D-AB4C-A9F7-44FDE23D29D1}" type="pres">
      <dgm:prSet presAssocID="{8C07316F-DD6C-8B44-B788-B237ECF1F5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EC16C5-EE83-D442-A5E7-E4FFC781C932}" type="pres">
      <dgm:prSet presAssocID="{B09B7211-423A-D44F-B267-4FED333D7629}" presName="parentLin" presStyleCnt="0"/>
      <dgm:spPr/>
    </dgm:pt>
    <dgm:pt modelId="{D7AFE4A4-7C08-8445-ABF3-6A6B5F1C4696}" type="pres">
      <dgm:prSet presAssocID="{B09B7211-423A-D44F-B267-4FED333D762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343CF04-649E-FE42-BE93-8EEAA057CBA6}" type="pres">
      <dgm:prSet presAssocID="{B09B7211-423A-D44F-B267-4FED333D7629}" presName="parentText" presStyleLbl="node1" presStyleIdx="0" presStyleCnt="3" custScaleX="1214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65578-B135-154E-B643-6E32652E52AA}" type="pres">
      <dgm:prSet presAssocID="{B09B7211-423A-D44F-B267-4FED333D7629}" presName="negativeSpace" presStyleCnt="0"/>
      <dgm:spPr/>
    </dgm:pt>
    <dgm:pt modelId="{9BB03CA6-0200-AA48-80FA-4DA8A13FFB1E}" type="pres">
      <dgm:prSet presAssocID="{B09B7211-423A-D44F-B267-4FED333D762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17419-0DB3-AF44-BE2F-D7661962FF35}" type="pres">
      <dgm:prSet presAssocID="{6B6D5C1D-ECF8-A942-948E-C40F303057F8}" presName="spaceBetweenRectangles" presStyleCnt="0"/>
      <dgm:spPr/>
    </dgm:pt>
    <dgm:pt modelId="{175DDB04-F8CF-5A47-9B6D-ED9E4E329FD2}" type="pres">
      <dgm:prSet presAssocID="{720EA042-6B39-1343-9CDF-56142DF22B78}" presName="parentLin" presStyleCnt="0"/>
      <dgm:spPr/>
    </dgm:pt>
    <dgm:pt modelId="{CFDF106B-3C0F-7945-A028-F928FAE77291}" type="pres">
      <dgm:prSet presAssocID="{720EA042-6B39-1343-9CDF-56142DF22B7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63AB8BB-96F5-B34F-9787-9B91D0600A4E}" type="pres">
      <dgm:prSet presAssocID="{720EA042-6B39-1343-9CDF-56142DF22B78}" presName="parentText" presStyleLbl="node1" presStyleIdx="1" presStyleCnt="3" custScaleX="1214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95F48-A9E0-A449-9D33-E09364E0FB13}" type="pres">
      <dgm:prSet presAssocID="{720EA042-6B39-1343-9CDF-56142DF22B78}" presName="negativeSpace" presStyleCnt="0"/>
      <dgm:spPr/>
    </dgm:pt>
    <dgm:pt modelId="{37BB741D-D0E1-B743-BAF2-73CD06CD1851}" type="pres">
      <dgm:prSet presAssocID="{720EA042-6B39-1343-9CDF-56142DF22B7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2F9A7-42F1-7347-876B-B8E4DA21E79A}" type="pres">
      <dgm:prSet presAssocID="{A74685E9-0714-044C-A404-06A372733998}" presName="spaceBetweenRectangles" presStyleCnt="0"/>
      <dgm:spPr/>
    </dgm:pt>
    <dgm:pt modelId="{07599BCD-33CC-2443-94A0-6BBC29D7BEEF}" type="pres">
      <dgm:prSet presAssocID="{B59E9376-9301-FB48-9DF2-22FD627794AB}" presName="parentLin" presStyleCnt="0"/>
      <dgm:spPr/>
    </dgm:pt>
    <dgm:pt modelId="{9FABD8ED-5EDF-284C-8DF8-ADA1AD6E754F}" type="pres">
      <dgm:prSet presAssocID="{B59E9376-9301-FB48-9DF2-22FD627794A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74226232-99CE-5C4C-8AA5-6B71ACE1A67B}" type="pres">
      <dgm:prSet presAssocID="{B59E9376-9301-FB48-9DF2-22FD627794AB}" presName="parentText" presStyleLbl="node1" presStyleIdx="2" presStyleCnt="3" custScaleX="1214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1BE995-2E33-E74B-916F-5E9893F4C675}" type="pres">
      <dgm:prSet presAssocID="{B59E9376-9301-FB48-9DF2-22FD627794AB}" presName="negativeSpace" presStyleCnt="0"/>
      <dgm:spPr/>
    </dgm:pt>
    <dgm:pt modelId="{EF395452-16DC-3843-99C8-579061016EDF}" type="pres">
      <dgm:prSet presAssocID="{B59E9376-9301-FB48-9DF2-22FD627794A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DF651C-CE45-D349-A3EE-3A1C5870707B}" type="presOf" srcId="{B4AA046E-AC05-FC4B-9DAE-2E99EB303ED6}" destId="{EF395452-16DC-3843-99C8-579061016EDF}" srcOrd="0" destOrd="0" presId="urn:microsoft.com/office/officeart/2005/8/layout/list1"/>
    <dgm:cxn modelId="{77814985-8192-164F-8F61-D2E9085510CF}" type="presOf" srcId="{720EA042-6B39-1343-9CDF-56142DF22B78}" destId="{C63AB8BB-96F5-B34F-9787-9B91D0600A4E}" srcOrd="1" destOrd="0" presId="urn:microsoft.com/office/officeart/2005/8/layout/list1"/>
    <dgm:cxn modelId="{865B3E73-2E41-664D-90F3-EE7859399865}" type="presOf" srcId="{B09B7211-423A-D44F-B267-4FED333D7629}" destId="{D7AFE4A4-7C08-8445-ABF3-6A6B5F1C4696}" srcOrd="0" destOrd="0" presId="urn:microsoft.com/office/officeart/2005/8/layout/list1"/>
    <dgm:cxn modelId="{D498AB5C-F797-8E4A-91E1-285BCBEE79E8}" type="presOf" srcId="{263AFCA2-4FFF-6A4C-B5FE-99B772412859}" destId="{37BB741D-D0E1-B743-BAF2-73CD06CD1851}" srcOrd="0" destOrd="0" presId="urn:microsoft.com/office/officeart/2005/8/layout/list1"/>
    <dgm:cxn modelId="{F09FAB0B-DEA3-424A-841D-798D2DFBF85C}" srcId="{720EA042-6B39-1343-9CDF-56142DF22B78}" destId="{263AFCA2-4FFF-6A4C-B5FE-99B772412859}" srcOrd="0" destOrd="0" parTransId="{D5302A97-8504-C441-B189-058A62AA3FC4}" sibTransId="{56FF1118-EF65-CA45-9ABB-89D13581916C}"/>
    <dgm:cxn modelId="{C68B276E-F2C4-544C-80DE-FF2D25ACA020}" type="presOf" srcId="{82E590D8-59FD-ED40-A48A-00A59BC168E6}" destId="{9BB03CA6-0200-AA48-80FA-4DA8A13FFB1E}" srcOrd="0" destOrd="0" presId="urn:microsoft.com/office/officeart/2005/8/layout/list1"/>
    <dgm:cxn modelId="{FA18CA58-D2B0-7340-BFEE-D6795E1EFF26}" type="presOf" srcId="{B59E9376-9301-FB48-9DF2-22FD627794AB}" destId="{9FABD8ED-5EDF-284C-8DF8-ADA1AD6E754F}" srcOrd="0" destOrd="0" presId="urn:microsoft.com/office/officeart/2005/8/layout/list1"/>
    <dgm:cxn modelId="{AE2E58F4-1F4D-DE4A-A527-3E5D64AC922D}" type="presOf" srcId="{8C07316F-DD6C-8B44-B788-B237ECF1F5DB}" destId="{825BA0D9-8A2D-AB4C-A9F7-44FDE23D29D1}" srcOrd="0" destOrd="0" presId="urn:microsoft.com/office/officeart/2005/8/layout/list1"/>
    <dgm:cxn modelId="{DED49FA8-FDA8-6649-BB95-21912261CD7E}" srcId="{B09B7211-423A-D44F-B267-4FED333D7629}" destId="{82E590D8-59FD-ED40-A48A-00A59BC168E6}" srcOrd="0" destOrd="0" parTransId="{FCD75873-B8D0-3946-B1BD-BF2583F6EECC}" sibTransId="{D9001E98-162B-8847-ADD2-E123B25C9D10}"/>
    <dgm:cxn modelId="{D0793ED8-4EAF-4B4D-B023-90CEF324310D}" type="presOf" srcId="{B09B7211-423A-D44F-B267-4FED333D7629}" destId="{C343CF04-649E-FE42-BE93-8EEAA057CBA6}" srcOrd="1" destOrd="0" presId="urn:microsoft.com/office/officeart/2005/8/layout/list1"/>
    <dgm:cxn modelId="{159E0F69-B419-5A4F-A28F-8183AAA1E370}" type="presOf" srcId="{B59E9376-9301-FB48-9DF2-22FD627794AB}" destId="{74226232-99CE-5C4C-8AA5-6B71ACE1A67B}" srcOrd="1" destOrd="0" presId="urn:microsoft.com/office/officeart/2005/8/layout/list1"/>
    <dgm:cxn modelId="{E4E6818C-12C5-B242-9396-8000396402B5}" srcId="{8C07316F-DD6C-8B44-B788-B237ECF1F5DB}" destId="{B59E9376-9301-FB48-9DF2-22FD627794AB}" srcOrd="2" destOrd="0" parTransId="{752C3CAC-3E24-D942-85CD-5ADE7F938761}" sibTransId="{DD286203-35FB-DC42-B734-6F711FDD622F}"/>
    <dgm:cxn modelId="{B03A8B4A-0912-6D4B-A683-6EE981192DC5}" srcId="{B59E9376-9301-FB48-9DF2-22FD627794AB}" destId="{B4AA046E-AC05-FC4B-9DAE-2E99EB303ED6}" srcOrd="0" destOrd="0" parTransId="{736EAE57-2EB6-F44F-819D-C6468F4CCAB7}" sibTransId="{42AF37D8-0FAD-5047-9082-206864396162}"/>
    <dgm:cxn modelId="{523E8279-10CA-4B40-BD58-662812C182CA}" srcId="{8C07316F-DD6C-8B44-B788-B237ECF1F5DB}" destId="{720EA042-6B39-1343-9CDF-56142DF22B78}" srcOrd="1" destOrd="0" parTransId="{CB23D2DA-A008-3A4D-A8A1-71BDDE3ACD9B}" sibTransId="{A74685E9-0714-044C-A404-06A372733998}"/>
    <dgm:cxn modelId="{4100DA61-EF08-6B45-AACD-488A4CA3AED3}" srcId="{8C07316F-DD6C-8B44-B788-B237ECF1F5DB}" destId="{B09B7211-423A-D44F-B267-4FED333D7629}" srcOrd="0" destOrd="0" parTransId="{BBB669ED-236A-3B4C-8975-F84AAAA28EB1}" sibTransId="{6B6D5C1D-ECF8-A942-948E-C40F303057F8}"/>
    <dgm:cxn modelId="{A754DA48-327D-1E46-8D36-8E190865383D}" type="presOf" srcId="{720EA042-6B39-1343-9CDF-56142DF22B78}" destId="{CFDF106B-3C0F-7945-A028-F928FAE77291}" srcOrd="0" destOrd="0" presId="urn:microsoft.com/office/officeart/2005/8/layout/list1"/>
    <dgm:cxn modelId="{176DAA15-A471-374D-B5F6-3AF5678C00E7}" type="presParOf" srcId="{825BA0D9-8A2D-AB4C-A9F7-44FDE23D29D1}" destId="{96EC16C5-EE83-D442-A5E7-E4FFC781C932}" srcOrd="0" destOrd="0" presId="urn:microsoft.com/office/officeart/2005/8/layout/list1"/>
    <dgm:cxn modelId="{07803405-704A-1445-ACCE-99742FE063BB}" type="presParOf" srcId="{96EC16C5-EE83-D442-A5E7-E4FFC781C932}" destId="{D7AFE4A4-7C08-8445-ABF3-6A6B5F1C4696}" srcOrd="0" destOrd="0" presId="urn:microsoft.com/office/officeart/2005/8/layout/list1"/>
    <dgm:cxn modelId="{C8B3C7D0-115D-BB4E-9C10-299BBFFF790C}" type="presParOf" srcId="{96EC16C5-EE83-D442-A5E7-E4FFC781C932}" destId="{C343CF04-649E-FE42-BE93-8EEAA057CBA6}" srcOrd="1" destOrd="0" presId="urn:microsoft.com/office/officeart/2005/8/layout/list1"/>
    <dgm:cxn modelId="{88B85256-76EC-F24F-BFEF-9F44FCFD15EB}" type="presParOf" srcId="{825BA0D9-8A2D-AB4C-A9F7-44FDE23D29D1}" destId="{01465578-B135-154E-B643-6E32652E52AA}" srcOrd="1" destOrd="0" presId="urn:microsoft.com/office/officeart/2005/8/layout/list1"/>
    <dgm:cxn modelId="{FF9237B0-3069-CA4B-A5C0-1317D1EE6DD2}" type="presParOf" srcId="{825BA0D9-8A2D-AB4C-A9F7-44FDE23D29D1}" destId="{9BB03CA6-0200-AA48-80FA-4DA8A13FFB1E}" srcOrd="2" destOrd="0" presId="urn:microsoft.com/office/officeart/2005/8/layout/list1"/>
    <dgm:cxn modelId="{C52F02B2-F051-CE4C-8EBB-01ABA07687D7}" type="presParOf" srcId="{825BA0D9-8A2D-AB4C-A9F7-44FDE23D29D1}" destId="{9D417419-0DB3-AF44-BE2F-D7661962FF35}" srcOrd="3" destOrd="0" presId="urn:microsoft.com/office/officeart/2005/8/layout/list1"/>
    <dgm:cxn modelId="{157F8C40-0AAE-0344-9702-6947FE6CCB19}" type="presParOf" srcId="{825BA0D9-8A2D-AB4C-A9F7-44FDE23D29D1}" destId="{175DDB04-F8CF-5A47-9B6D-ED9E4E329FD2}" srcOrd="4" destOrd="0" presId="urn:microsoft.com/office/officeart/2005/8/layout/list1"/>
    <dgm:cxn modelId="{BC1AEF67-909B-EC4E-AD77-D5A9FE0BE361}" type="presParOf" srcId="{175DDB04-F8CF-5A47-9B6D-ED9E4E329FD2}" destId="{CFDF106B-3C0F-7945-A028-F928FAE77291}" srcOrd="0" destOrd="0" presId="urn:microsoft.com/office/officeart/2005/8/layout/list1"/>
    <dgm:cxn modelId="{E45CB965-C5EE-6E47-BD19-093C9AD8847C}" type="presParOf" srcId="{175DDB04-F8CF-5A47-9B6D-ED9E4E329FD2}" destId="{C63AB8BB-96F5-B34F-9787-9B91D0600A4E}" srcOrd="1" destOrd="0" presId="urn:microsoft.com/office/officeart/2005/8/layout/list1"/>
    <dgm:cxn modelId="{F6A27ACF-E608-984E-AE17-80D978E4AF84}" type="presParOf" srcId="{825BA0D9-8A2D-AB4C-A9F7-44FDE23D29D1}" destId="{3CD95F48-A9E0-A449-9D33-E09364E0FB13}" srcOrd="5" destOrd="0" presId="urn:microsoft.com/office/officeart/2005/8/layout/list1"/>
    <dgm:cxn modelId="{805512E0-34BA-874A-B891-72ABC64FE102}" type="presParOf" srcId="{825BA0D9-8A2D-AB4C-A9F7-44FDE23D29D1}" destId="{37BB741D-D0E1-B743-BAF2-73CD06CD1851}" srcOrd="6" destOrd="0" presId="urn:microsoft.com/office/officeart/2005/8/layout/list1"/>
    <dgm:cxn modelId="{CB73AF99-080D-EC44-92BF-8AC2F7C54478}" type="presParOf" srcId="{825BA0D9-8A2D-AB4C-A9F7-44FDE23D29D1}" destId="{4272F9A7-42F1-7347-876B-B8E4DA21E79A}" srcOrd="7" destOrd="0" presId="urn:microsoft.com/office/officeart/2005/8/layout/list1"/>
    <dgm:cxn modelId="{D4F79271-B055-5849-86E2-3269E6B81C83}" type="presParOf" srcId="{825BA0D9-8A2D-AB4C-A9F7-44FDE23D29D1}" destId="{07599BCD-33CC-2443-94A0-6BBC29D7BEEF}" srcOrd="8" destOrd="0" presId="urn:microsoft.com/office/officeart/2005/8/layout/list1"/>
    <dgm:cxn modelId="{C55F06A2-A37D-E34A-870A-480CB8077DB2}" type="presParOf" srcId="{07599BCD-33CC-2443-94A0-6BBC29D7BEEF}" destId="{9FABD8ED-5EDF-284C-8DF8-ADA1AD6E754F}" srcOrd="0" destOrd="0" presId="urn:microsoft.com/office/officeart/2005/8/layout/list1"/>
    <dgm:cxn modelId="{527988D1-F74D-194B-BBAD-13C852BC8F88}" type="presParOf" srcId="{07599BCD-33CC-2443-94A0-6BBC29D7BEEF}" destId="{74226232-99CE-5C4C-8AA5-6B71ACE1A67B}" srcOrd="1" destOrd="0" presId="urn:microsoft.com/office/officeart/2005/8/layout/list1"/>
    <dgm:cxn modelId="{A2B5A0E6-F521-9340-B44D-2F65108DC97E}" type="presParOf" srcId="{825BA0D9-8A2D-AB4C-A9F7-44FDE23D29D1}" destId="{391BE995-2E33-E74B-916F-5E9893F4C675}" srcOrd="9" destOrd="0" presId="urn:microsoft.com/office/officeart/2005/8/layout/list1"/>
    <dgm:cxn modelId="{4F46683D-D0CD-DC4A-9FAB-FBEDC0321806}" type="presParOf" srcId="{825BA0D9-8A2D-AB4C-A9F7-44FDE23D29D1}" destId="{EF395452-16DC-3843-99C8-579061016ED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223F07-109F-FC46-88A4-C3FD46334D6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F9A797-5307-ED4F-BA95-710519E1643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Air Carrier Network Performance</a:t>
          </a:r>
          <a:endParaRPr lang="en-US" dirty="0">
            <a:latin typeface="+mj-lt"/>
          </a:endParaRPr>
        </a:p>
      </dgm:t>
    </dgm:pt>
    <dgm:pt modelId="{84DE5324-AA56-0C44-B63B-18C488D5883F}" type="parTrans" cxnId="{7EA51451-8C7F-B34F-9C07-AC9B34ADA38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72E6E9A-2EDB-4B42-9302-9EFF415C10E2}" type="sibTrans" cxnId="{7EA51451-8C7F-B34F-9C07-AC9B34ADA38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386EB7D-5288-584D-81CC-F672E5109A27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Why the </a:t>
          </a:r>
          <a:r>
            <a:rPr lang="en-US" dirty="0" err="1" smtClean="0">
              <a:latin typeface="+mj-lt"/>
            </a:rPr>
            <a:t>Snowpocalypse</a:t>
          </a:r>
          <a:r>
            <a:rPr lang="en-US" dirty="0" smtClean="0">
              <a:latin typeface="+mj-lt"/>
            </a:rPr>
            <a:t> Is Paradise for Private Jets</a:t>
          </a:r>
        </a:p>
      </dgm:t>
    </dgm:pt>
    <dgm:pt modelId="{84AE6965-7B45-0241-953B-3297F32CD815}" type="parTrans" cxnId="{FC2F0F6C-E98C-F84A-B2A6-736313EE93B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BA8C258-9266-C14B-A4CE-8392CAF82AB7}" type="sibTrans" cxnId="{FC2F0F6C-E98C-F84A-B2A6-736313EE93B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6C70F96-1DA8-774D-A77B-262AA4F26207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Consumer Quality of Service</a:t>
          </a:r>
          <a:endParaRPr lang="en-US" dirty="0">
            <a:latin typeface="+mj-lt"/>
          </a:endParaRPr>
        </a:p>
      </dgm:t>
    </dgm:pt>
    <dgm:pt modelId="{5462AC05-19BB-8C4D-91EF-17D2A73FED4A}" type="parTrans" cxnId="{DFD0AAD1-447A-D541-ADB3-FD79DE1B777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E43A347-2CCD-704D-A72D-3B69A92AFE8B}" type="sibTrans" cxnId="{DFD0AAD1-447A-D541-ADB3-FD79DE1B777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7B893E4-EB53-754D-9CC4-27FDE30C1F77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Market-based preferences versus dis-utilities</a:t>
          </a:r>
          <a:endParaRPr lang="en-US" dirty="0">
            <a:latin typeface="+mj-lt"/>
          </a:endParaRPr>
        </a:p>
      </dgm:t>
    </dgm:pt>
    <dgm:pt modelId="{4882CE9D-E776-F443-BDD7-7BC1713E3A74}" type="parTrans" cxnId="{172138AB-359F-AC4F-B7DF-173ED815A38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1E4CE22-DC56-CB40-87D3-C9450B7B2A91}" type="sibTrans" cxnId="{172138AB-359F-AC4F-B7DF-173ED815A38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B26FC93-DAE1-0B44-9D67-FA047998DA56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Value of Time</a:t>
          </a:r>
          <a:endParaRPr lang="en-US" dirty="0">
            <a:latin typeface="+mj-lt"/>
          </a:endParaRPr>
        </a:p>
      </dgm:t>
    </dgm:pt>
    <dgm:pt modelId="{A5AF8FD1-0739-2640-9D76-4A645E535E10}" type="parTrans" cxnId="{52C8B02C-F1E6-B34F-B7D0-3BC95CC007B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CF3BC6A-E78C-3A47-A8B6-88BC925947BC}" type="sibTrans" cxnId="{52C8B02C-F1E6-B34F-B7D0-3BC95CC007B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EC7B2F3-777C-DE4F-83AF-2CA957B2C9E7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Community Connectivity</a:t>
          </a:r>
          <a:endParaRPr lang="en-US" dirty="0">
            <a:latin typeface="+mj-lt"/>
          </a:endParaRPr>
        </a:p>
      </dgm:t>
    </dgm:pt>
    <dgm:pt modelId="{4AC19171-8C44-5744-8238-ECD6F96A373D}" type="parTrans" cxnId="{87C6AA8F-6E4E-2141-AB56-03A7DB05BC3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57C6377-F682-D54C-ABC4-B63B360DF75C}" type="sibTrans" cxnId="{87C6AA8F-6E4E-2141-AB56-03A7DB05BC3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DF7323B-9D0E-C943-8F75-0A5F1D6166A5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Economic development</a:t>
          </a:r>
          <a:endParaRPr lang="en-US" dirty="0">
            <a:latin typeface="+mj-lt"/>
          </a:endParaRPr>
        </a:p>
      </dgm:t>
    </dgm:pt>
    <dgm:pt modelId="{D65F0825-863D-5443-8AF1-A13F1484E419}" type="parTrans" cxnId="{6965509E-E7C1-9F48-9826-1CCCD2E0235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50B7131-BD85-7443-962A-E19F059461B7}" type="sibTrans" cxnId="{6965509E-E7C1-9F48-9826-1CCCD2E0235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5491CB2-A44D-DE45-9FCD-4E93541FF3CC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Quality of life</a:t>
          </a:r>
          <a:endParaRPr lang="en-US" dirty="0">
            <a:latin typeface="+mj-lt"/>
          </a:endParaRPr>
        </a:p>
      </dgm:t>
    </dgm:pt>
    <dgm:pt modelId="{154C2B3E-3DB3-ED48-A7EC-D3BFFDEDEF95}" type="parTrans" cxnId="{851E8990-9C16-4444-99C3-0DEAF2AC725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C4CC39B-A32D-604B-BAF5-322138DCDD53}" type="sibTrans" cxnId="{851E8990-9C16-4444-99C3-0DEAF2AC725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D422B12-9102-A641-A32F-AC77D9E28F53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Disruption recovery options</a:t>
          </a:r>
        </a:p>
      </dgm:t>
    </dgm:pt>
    <dgm:pt modelId="{EE0B9A3E-A3D6-2644-875F-6F0ECD96FD26}" type="parTrans" cxnId="{71C289A7-FF55-FE4C-92D6-6BE138BDC7CF}">
      <dgm:prSet/>
      <dgm:spPr/>
    </dgm:pt>
    <dgm:pt modelId="{ABBF371B-4A49-D74E-919D-D3D600BADD17}" type="sibTrans" cxnId="{71C289A7-FF55-FE4C-92D6-6BE138BDC7CF}">
      <dgm:prSet/>
      <dgm:spPr/>
    </dgm:pt>
    <dgm:pt modelId="{88EB7074-4483-EC4D-A65F-EEEF0381D0B5}" type="pres">
      <dgm:prSet presAssocID="{E7223F07-109F-FC46-88A4-C3FD46334D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641430-5547-EB44-8483-CCDED1A00213}" type="pres">
      <dgm:prSet presAssocID="{2FF9A797-5307-ED4F-BA95-710519E16431}" presName="linNode" presStyleCnt="0"/>
      <dgm:spPr/>
      <dgm:t>
        <a:bodyPr/>
        <a:lstStyle/>
        <a:p>
          <a:endParaRPr lang="en-US"/>
        </a:p>
      </dgm:t>
    </dgm:pt>
    <dgm:pt modelId="{666807AE-6604-C64B-9FD1-E58764F8CDF5}" type="pres">
      <dgm:prSet presAssocID="{2FF9A797-5307-ED4F-BA95-710519E1643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A80C51-2279-484D-AAE2-E4744AFB5E68}" type="pres">
      <dgm:prSet presAssocID="{2FF9A797-5307-ED4F-BA95-710519E1643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3EDFF-580D-6C48-ACCC-7DC2FB45E1CA}" type="pres">
      <dgm:prSet presAssocID="{072E6E9A-2EDB-4B42-9302-9EFF415C10E2}" presName="sp" presStyleCnt="0"/>
      <dgm:spPr/>
      <dgm:t>
        <a:bodyPr/>
        <a:lstStyle/>
        <a:p>
          <a:endParaRPr lang="en-US"/>
        </a:p>
      </dgm:t>
    </dgm:pt>
    <dgm:pt modelId="{D5EA8ED4-684C-8F48-9C30-B32687258F64}" type="pres">
      <dgm:prSet presAssocID="{96C70F96-1DA8-774D-A77B-262AA4F26207}" presName="linNode" presStyleCnt="0"/>
      <dgm:spPr/>
      <dgm:t>
        <a:bodyPr/>
        <a:lstStyle/>
        <a:p>
          <a:endParaRPr lang="en-US"/>
        </a:p>
      </dgm:t>
    </dgm:pt>
    <dgm:pt modelId="{E29882DB-B1D7-7340-8C61-B268D1CF8D63}" type="pres">
      <dgm:prSet presAssocID="{96C70F96-1DA8-774D-A77B-262AA4F262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8AFAF-3F47-9C4C-B021-D624105C188F}" type="pres">
      <dgm:prSet presAssocID="{96C70F96-1DA8-774D-A77B-262AA4F262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E6CBC-906D-9B42-AFC9-16092A2E77A6}" type="pres">
      <dgm:prSet presAssocID="{3E43A347-2CCD-704D-A72D-3B69A92AFE8B}" presName="sp" presStyleCnt="0"/>
      <dgm:spPr/>
      <dgm:t>
        <a:bodyPr/>
        <a:lstStyle/>
        <a:p>
          <a:endParaRPr lang="en-US"/>
        </a:p>
      </dgm:t>
    </dgm:pt>
    <dgm:pt modelId="{79B4C274-DF7B-744A-9D01-79BB15E6390B}" type="pres">
      <dgm:prSet presAssocID="{EEC7B2F3-777C-DE4F-83AF-2CA957B2C9E7}" presName="linNode" presStyleCnt="0"/>
      <dgm:spPr/>
      <dgm:t>
        <a:bodyPr/>
        <a:lstStyle/>
        <a:p>
          <a:endParaRPr lang="en-US"/>
        </a:p>
      </dgm:t>
    </dgm:pt>
    <dgm:pt modelId="{9BE91A8C-6C75-E345-A73B-9A0680DA2637}" type="pres">
      <dgm:prSet presAssocID="{EEC7B2F3-777C-DE4F-83AF-2CA957B2C9E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F13A3-6227-AA40-8E6C-74641490270A}" type="pres">
      <dgm:prSet presAssocID="{EEC7B2F3-777C-DE4F-83AF-2CA957B2C9E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1E8990-9C16-4444-99C3-0DEAF2AC7256}" srcId="{EEC7B2F3-777C-DE4F-83AF-2CA957B2C9E7}" destId="{75491CB2-A44D-DE45-9FCD-4E93541FF3CC}" srcOrd="1" destOrd="0" parTransId="{154C2B3E-3DB3-ED48-A7EC-D3BFFDEDEF95}" sibTransId="{EC4CC39B-A32D-604B-BAF5-322138DCDD53}"/>
    <dgm:cxn modelId="{40A9483A-A26C-974F-84AF-971A9D0677E7}" type="presOf" srcId="{96C70F96-1DA8-774D-A77B-262AA4F26207}" destId="{E29882DB-B1D7-7340-8C61-B268D1CF8D63}" srcOrd="0" destOrd="0" presId="urn:microsoft.com/office/officeart/2005/8/layout/vList5"/>
    <dgm:cxn modelId="{9EBEAAC0-4820-C747-BB52-0ADB81202459}" type="presOf" srcId="{4B26FC93-DAE1-0B44-9D67-FA047998DA56}" destId="{7288AFAF-3F47-9C4C-B021-D624105C188F}" srcOrd="0" destOrd="1" presId="urn:microsoft.com/office/officeart/2005/8/layout/vList5"/>
    <dgm:cxn modelId="{FC2F0F6C-E98C-F84A-B2A6-736313EE93BD}" srcId="{2FF9A797-5307-ED4F-BA95-710519E16431}" destId="{0386EB7D-5288-584D-81CC-F672E5109A27}" srcOrd="0" destOrd="0" parTransId="{84AE6965-7B45-0241-953B-3297F32CD815}" sibTransId="{DBA8C258-9266-C14B-A4CE-8392CAF82AB7}"/>
    <dgm:cxn modelId="{A7E33EDB-339C-9A4A-8C45-16CBF944F333}" type="presOf" srcId="{9D422B12-9102-A641-A32F-AC77D9E28F53}" destId="{7DA80C51-2279-484D-AAE2-E4744AFB5E68}" srcOrd="0" destOrd="1" presId="urn:microsoft.com/office/officeart/2005/8/layout/vList5"/>
    <dgm:cxn modelId="{172138AB-359F-AC4F-B7DF-173ED815A389}" srcId="{96C70F96-1DA8-774D-A77B-262AA4F26207}" destId="{67B893E4-EB53-754D-9CC4-27FDE30C1F77}" srcOrd="0" destOrd="0" parTransId="{4882CE9D-E776-F443-BDD7-7BC1713E3A74}" sibTransId="{F1E4CE22-DC56-CB40-87D3-C9450B7B2A91}"/>
    <dgm:cxn modelId="{8175D947-45ED-2B41-B926-1212713A55FD}" type="presOf" srcId="{EEC7B2F3-777C-DE4F-83AF-2CA957B2C9E7}" destId="{9BE91A8C-6C75-E345-A73B-9A0680DA2637}" srcOrd="0" destOrd="0" presId="urn:microsoft.com/office/officeart/2005/8/layout/vList5"/>
    <dgm:cxn modelId="{AB84BEB2-4066-9847-AA41-E40FAF520F53}" type="presOf" srcId="{0386EB7D-5288-584D-81CC-F672E5109A27}" destId="{7DA80C51-2279-484D-AAE2-E4744AFB5E68}" srcOrd="0" destOrd="0" presId="urn:microsoft.com/office/officeart/2005/8/layout/vList5"/>
    <dgm:cxn modelId="{7EA51451-8C7F-B34F-9C07-AC9B34ADA388}" srcId="{E7223F07-109F-FC46-88A4-C3FD46334D62}" destId="{2FF9A797-5307-ED4F-BA95-710519E16431}" srcOrd="0" destOrd="0" parTransId="{84DE5324-AA56-0C44-B63B-18C488D5883F}" sibTransId="{072E6E9A-2EDB-4B42-9302-9EFF415C10E2}"/>
    <dgm:cxn modelId="{87C6AA8F-6E4E-2141-AB56-03A7DB05BC3D}" srcId="{E7223F07-109F-FC46-88A4-C3FD46334D62}" destId="{EEC7B2F3-777C-DE4F-83AF-2CA957B2C9E7}" srcOrd="2" destOrd="0" parTransId="{4AC19171-8C44-5744-8238-ECD6F96A373D}" sibTransId="{C57C6377-F682-D54C-ABC4-B63B360DF75C}"/>
    <dgm:cxn modelId="{2DD89AE7-9688-D94F-9FB5-AE13DE592D36}" type="presOf" srcId="{DDF7323B-9D0E-C943-8F75-0A5F1D6166A5}" destId="{BEFF13A3-6227-AA40-8E6C-74641490270A}" srcOrd="0" destOrd="0" presId="urn:microsoft.com/office/officeart/2005/8/layout/vList5"/>
    <dgm:cxn modelId="{130C09C2-32FD-FF4A-AD46-4DCDD6777950}" type="presOf" srcId="{E7223F07-109F-FC46-88A4-C3FD46334D62}" destId="{88EB7074-4483-EC4D-A65F-EEEF0381D0B5}" srcOrd="0" destOrd="0" presId="urn:microsoft.com/office/officeart/2005/8/layout/vList5"/>
    <dgm:cxn modelId="{9DCF1896-9932-F54E-9BBF-B10391C58CEE}" type="presOf" srcId="{75491CB2-A44D-DE45-9FCD-4E93541FF3CC}" destId="{BEFF13A3-6227-AA40-8E6C-74641490270A}" srcOrd="0" destOrd="1" presId="urn:microsoft.com/office/officeart/2005/8/layout/vList5"/>
    <dgm:cxn modelId="{6965509E-E7C1-9F48-9826-1CCCD2E02351}" srcId="{EEC7B2F3-777C-DE4F-83AF-2CA957B2C9E7}" destId="{DDF7323B-9D0E-C943-8F75-0A5F1D6166A5}" srcOrd="0" destOrd="0" parTransId="{D65F0825-863D-5443-8AF1-A13F1484E419}" sibTransId="{150B7131-BD85-7443-962A-E19F059461B7}"/>
    <dgm:cxn modelId="{EB026F55-2347-6A4C-B905-B6C196FDE866}" type="presOf" srcId="{2FF9A797-5307-ED4F-BA95-710519E16431}" destId="{666807AE-6604-C64B-9FD1-E58764F8CDF5}" srcOrd="0" destOrd="0" presId="urn:microsoft.com/office/officeart/2005/8/layout/vList5"/>
    <dgm:cxn modelId="{71C289A7-FF55-FE4C-92D6-6BE138BDC7CF}" srcId="{2FF9A797-5307-ED4F-BA95-710519E16431}" destId="{9D422B12-9102-A641-A32F-AC77D9E28F53}" srcOrd="1" destOrd="0" parTransId="{EE0B9A3E-A3D6-2644-875F-6F0ECD96FD26}" sibTransId="{ABBF371B-4A49-D74E-919D-D3D600BADD17}"/>
    <dgm:cxn modelId="{52C8B02C-F1E6-B34F-B7D0-3BC95CC007B7}" srcId="{96C70F96-1DA8-774D-A77B-262AA4F26207}" destId="{4B26FC93-DAE1-0B44-9D67-FA047998DA56}" srcOrd="1" destOrd="0" parTransId="{A5AF8FD1-0739-2640-9D76-4A645E535E10}" sibTransId="{9CF3BC6A-E78C-3A47-A8B6-88BC925947BC}"/>
    <dgm:cxn modelId="{DA09E366-7C60-5146-A8F3-CFC65E3590C5}" type="presOf" srcId="{67B893E4-EB53-754D-9CC4-27FDE30C1F77}" destId="{7288AFAF-3F47-9C4C-B021-D624105C188F}" srcOrd="0" destOrd="0" presId="urn:microsoft.com/office/officeart/2005/8/layout/vList5"/>
    <dgm:cxn modelId="{DFD0AAD1-447A-D541-ADB3-FD79DE1B7772}" srcId="{E7223F07-109F-FC46-88A4-C3FD46334D62}" destId="{96C70F96-1DA8-774D-A77B-262AA4F26207}" srcOrd="1" destOrd="0" parTransId="{5462AC05-19BB-8C4D-91EF-17D2A73FED4A}" sibTransId="{3E43A347-2CCD-704D-A72D-3B69A92AFE8B}"/>
    <dgm:cxn modelId="{1A0007BF-7E48-A94F-B30E-5970E41AAF3F}" type="presParOf" srcId="{88EB7074-4483-EC4D-A65F-EEEF0381D0B5}" destId="{D6641430-5547-EB44-8483-CCDED1A00213}" srcOrd="0" destOrd="0" presId="urn:microsoft.com/office/officeart/2005/8/layout/vList5"/>
    <dgm:cxn modelId="{80A7196B-3D73-4242-B563-8566F226F3FC}" type="presParOf" srcId="{D6641430-5547-EB44-8483-CCDED1A00213}" destId="{666807AE-6604-C64B-9FD1-E58764F8CDF5}" srcOrd="0" destOrd="0" presId="urn:microsoft.com/office/officeart/2005/8/layout/vList5"/>
    <dgm:cxn modelId="{15A8B0E6-677C-1D4B-81BE-3343696E71D9}" type="presParOf" srcId="{D6641430-5547-EB44-8483-CCDED1A00213}" destId="{7DA80C51-2279-484D-AAE2-E4744AFB5E68}" srcOrd="1" destOrd="0" presId="urn:microsoft.com/office/officeart/2005/8/layout/vList5"/>
    <dgm:cxn modelId="{CCDD42EE-75AA-D74C-A9AC-8C3682CBEB4E}" type="presParOf" srcId="{88EB7074-4483-EC4D-A65F-EEEF0381D0B5}" destId="{2153EDFF-580D-6C48-ACCC-7DC2FB45E1CA}" srcOrd="1" destOrd="0" presId="urn:microsoft.com/office/officeart/2005/8/layout/vList5"/>
    <dgm:cxn modelId="{AE6A4505-33EB-C54C-991B-564A50949DEE}" type="presParOf" srcId="{88EB7074-4483-EC4D-A65F-EEEF0381D0B5}" destId="{D5EA8ED4-684C-8F48-9C30-B32687258F64}" srcOrd="2" destOrd="0" presId="urn:microsoft.com/office/officeart/2005/8/layout/vList5"/>
    <dgm:cxn modelId="{6F2A281A-2980-6142-A49D-CE2A8C9DC62C}" type="presParOf" srcId="{D5EA8ED4-684C-8F48-9C30-B32687258F64}" destId="{E29882DB-B1D7-7340-8C61-B268D1CF8D63}" srcOrd="0" destOrd="0" presId="urn:microsoft.com/office/officeart/2005/8/layout/vList5"/>
    <dgm:cxn modelId="{B106E43B-8A03-374B-95CD-EBB6C0895134}" type="presParOf" srcId="{D5EA8ED4-684C-8F48-9C30-B32687258F64}" destId="{7288AFAF-3F47-9C4C-B021-D624105C188F}" srcOrd="1" destOrd="0" presId="urn:microsoft.com/office/officeart/2005/8/layout/vList5"/>
    <dgm:cxn modelId="{825C105D-7D5D-E143-85ED-A71DD0FE707E}" type="presParOf" srcId="{88EB7074-4483-EC4D-A65F-EEEF0381D0B5}" destId="{7E6E6CBC-906D-9B42-AFC9-16092A2E77A6}" srcOrd="3" destOrd="0" presId="urn:microsoft.com/office/officeart/2005/8/layout/vList5"/>
    <dgm:cxn modelId="{4177955A-5602-934A-A8CA-4D112106731D}" type="presParOf" srcId="{88EB7074-4483-EC4D-A65F-EEEF0381D0B5}" destId="{79B4C274-DF7B-744A-9D01-79BB15E6390B}" srcOrd="4" destOrd="0" presId="urn:microsoft.com/office/officeart/2005/8/layout/vList5"/>
    <dgm:cxn modelId="{6C2A97F7-D8C0-FB47-BDFE-E3533DD3EC6B}" type="presParOf" srcId="{79B4C274-DF7B-744A-9D01-79BB15E6390B}" destId="{9BE91A8C-6C75-E345-A73B-9A0680DA2637}" srcOrd="0" destOrd="0" presId="urn:microsoft.com/office/officeart/2005/8/layout/vList5"/>
    <dgm:cxn modelId="{4FE7E11E-206B-C746-B6AB-9E65935D9969}" type="presParOf" srcId="{79B4C274-DF7B-744A-9D01-79BB15E6390B}" destId="{BEFF13A3-6227-AA40-8E6C-7464149027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FAC891-FB1D-4F44-9523-527034B4C3D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02A7F7-B7CF-457C-B8CA-34F286C70EE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Shifting from two- to</a:t>
          </a:r>
          <a:br>
            <a:rPr lang="en-US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three-dimensional thinking</a:t>
          </a:r>
          <a:endParaRPr lang="en-US" b="1" dirty="0">
            <a:solidFill>
              <a:schemeClr val="tx1"/>
            </a:solidFill>
            <a:effectLst/>
          </a:endParaRPr>
        </a:p>
      </dgm:t>
    </dgm:pt>
    <dgm:pt modelId="{F058E49F-F120-40EA-91EA-4A1DA50CEA56}" type="parTrans" cxnId="{AA32D9FA-0770-4E60-AA8E-4437F9FEEF7F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7499AD00-FCE7-4FEE-9390-FFA585B96550}" type="sibTrans" cxnId="{AA32D9FA-0770-4E60-AA8E-4437F9FEEF7F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27979D71-B740-436A-B29F-9399D160B90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Profitable scheduled</a:t>
          </a:r>
          <a:br>
            <a:rPr lang="en-US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air carrier business models</a:t>
          </a:r>
          <a:endParaRPr lang="en-US" b="1" dirty="0">
            <a:solidFill>
              <a:schemeClr val="tx1"/>
            </a:solidFill>
            <a:effectLst/>
          </a:endParaRPr>
        </a:p>
      </dgm:t>
    </dgm:pt>
    <dgm:pt modelId="{0A429BBE-74D8-49FF-8C4D-654E2E195D47}" type="parTrans" cxnId="{7E9D4FD9-A54C-412E-96E3-CEDF9E006CCF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46DE838B-C2FF-4FE8-9F79-5C2AC7F36424}" type="sibTrans" cxnId="{7E9D4FD9-A54C-412E-96E3-CEDF9E006CCF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D7B872FA-4393-4C9C-9F16-B8F34CB5AFC6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Commercial </a:t>
          </a:r>
          <a:br>
            <a:rPr lang="en-US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on-demand, </a:t>
          </a:r>
          <a:br>
            <a:rPr lang="en-US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UAS, and personal</a:t>
          </a:r>
          <a:br>
            <a:rPr lang="en-US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b="1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air transport innovations</a:t>
          </a:r>
          <a:endParaRPr lang="en-US" b="1" dirty="0">
            <a:solidFill>
              <a:schemeClr val="tx1"/>
            </a:solidFill>
            <a:effectLst/>
          </a:endParaRPr>
        </a:p>
      </dgm:t>
    </dgm:pt>
    <dgm:pt modelId="{0CFEB7A3-26AE-46DF-912C-68C89C503005}" type="parTrans" cxnId="{8EE534AD-28F1-4A9A-AA27-5D1544B010DB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9AE6C930-3F4D-48AE-AADA-1BACABA0E72A}" type="sibTrans" cxnId="{8EE534AD-28F1-4A9A-AA27-5D1544B010DB}">
      <dgm:prSet/>
      <dgm:spPr/>
      <dgm:t>
        <a:bodyPr/>
        <a:lstStyle/>
        <a:p>
          <a:endParaRPr lang="en-US" b="1">
            <a:solidFill>
              <a:schemeClr val="tx1"/>
            </a:solidFill>
            <a:effectLst/>
          </a:endParaRPr>
        </a:p>
      </dgm:t>
    </dgm:pt>
    <dgm:pt modelId="{65C68B0E-7E84-4435-B98B-0BBDD035078C}" type="pres">
      <dgm:prSet presAssocID="{BDFAC891-FB1D-4F44-9523-527034B4C3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0121C6-5356-4EC9-BF3E-A02FA7FC76C5}" type="pres">
      <dgm:prSet presAssocID="{BDFAC891-FB1D-4F44-9523-527034B4C3D4}" presName="fgShape" presStyleLbl="fgShp" presStyleIdx="0" presStyleCnt="1" custScaleY="121427" custLinFactNeighborX="941" custLinFactNeighborY="408"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6EF928EF-684D-457B-8987-013BBF367B76}" type="pres">
      <dgm:prSet presAssocID="{BDFAC891-FB1D-4F44-9523-527034B4C3D4}" presName="linComp" presStyleCnt="0"/>
      <dgm:spPr/>
    </dgm:pt>
    <dgm:pt modelId="{826ADD4F-109F-44F9-9A0A-2741C858C505}" type="pres">
      <dgm:prSet presAssocID="{E102A7F7-B7CF-457C-B8CA-34F286C70EE5}" presName="compNode" presStyleCnt="0"/>
      <dgm:spPr/>
    </dgm:pt>
    <dgm:pt modelId="{4D00E868-8853-4BD3-A171-00EDF72269D0}" type="pres">
      <dgm:prSet presAssocID="{E102A7F7-B7CF-457C-B8CA-34F286C70EE5}" presName="bkgdShape" presStyleLbl="node1" presStyleIdx="0" presStyleCnt="3"/>
      <dgm:spPr/>
      <dgm:t>
        <a:bodyPr/>
        <a:lstStyle/>
        <a:p>
          <a:endParaRPr lang="en-US"/>
        </a:p>
      </dgm:t>
    </dgm:pt>
    <dgm:pt modelId="{F1BB2B2E-18D0-4FB0-85C6-8EEA5AA85246}" type="pres">
      <dgm:prSet presAssocID="{E102A7F7-B7CF-457C-B8CA-34F286C70EE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A76475-9FB7-4B71-A74C-555181AB0C9B}" type="pres">
      <dgm:prSet presAssocID="{E102A7F7-B7CF-457C-B8CA-34F286C70EE5}" presName="invisiNode" presStyleLbl="node1" presStyleIdx="0" presStyleCnt="3"/>
      <dgm:spPr/>
    </dgm:pt>
    <dgm:pt modelId="{17711752-1CCE-49BA-806E-8A097DC51740}" type="pres">
      <dgm:prSet presAssocID="{E102A7F7-B7CF-457C-B8CA-34F286C70EE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0687FFD-4EF8-4D68-8BB3-50AE45F669D7}" type="pres">
      <dgm:prSet presAssocID="{7499AD00-FCE7-4FEE-9390-FFA585B9655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1F3A297-4F48-4A00-B5F9-AF542B804D02}" type="pres">
      <dgm:prSet presAssocID="{27979D71-B740-436A-B29F-9399D160B90E}" presName="compNode" presStyleCnt="0"/>
      <dgm:spPr/>
    </dgm:pt>
    <dgm:pt modelId="{1C180A3A-7D14-49B0-8B89-65D5A04347EF}" type="pres">
      <dgm:prSet presAssocID="{27979D71-B740-436A-B29F-9399D160B90E}" presName="bkgdShape" presStyleLbl="node1" presStyleIdx="1" presStyleCnt="3"/>
      <dgm:spPr/>
      <dgm:t>
        <a:bodyPr/>
        <a:lstStyle/>
        <a:p>
          <a:endParaRPr lang="en-US"/>
        </a:p>
      </dgm:t>
    </dgm:pt>
    <dgm:pt modelId="{85689C5D-48D2-4BF9-9CF1-717F3718B97C}" type="pres">
      <dgm:prSet presAssocID="{27979D71-B740-436A-B29F-9399D160B90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65F40-619B-4B03-B9D7-583591A6F008}" type="pres">
      <dgm:prSet presAssocID="{27979D71-B740-436A-B29F-9399D160B90E}" presName="invisiNode" presStyleLbl="node1" presStyleIdx="1" presStyleCnt="3"/>
      <dgm:spPr/>
    </dgm:pt>
    <dgm:pt modelId="{F4DB9699-9BDD-4E52-947A-48578BFEE99C}" type="pres">
      <dgm:prSet presAssocID="{27979D71-B740-436A-B29F-9399D160B90E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AC3EF23-4E08-4531-A0B1-713527C6800C}" type="pres">
      <dgm:prSet presAssocID="{46DE838B-C2FF-4FE8-9F79-5C2AC7F3642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07F7BFF-EA35-483B-B657-37C3792B4285}" type="pres">
      <dgm:prSet presAssocID="{D7B872FA-4393-4C9C-9F16-B8F34CB5AFC6}" presName="compNode" presStyleCnt="0"/>
      <dgm:spPr/>
    </dgm:pt>
    <dgm:pt modelId="{D119D1DA-4A7D-460E-B2BE-A6A5A6AEE842}" type="pres">
      <dgm:prSet presAssocID="{D7B872FA-4393-4C9C-9F16-B8F34CB5AFC6}" presName="bkgdShape" presStyleLbl="node1" presStyleIdx="2" presStyleCnt="3"/>
      <dgm:spPr/>
      <dgm:t>
        <a:bodyPr/>
        <a:lstStyle/>
        <a:p>
          <a:endParaRPr lang="en-US"/>
        </a:p>
      </dgm:t>
    </dgm:pt>
    <dgm:pt modelId="{AF2ED486-B7E5-4167-B23D-B0CA3A80816E}" type="pres">
      <dgm:prSet presAssocID="{D7B872FA-4393-4C9C-9F16-B8F34CB5AFC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F7667C-38FD-4D6F-B00E-A68347442038}" type="pres">
      <dgm:prSet presAssocID="{D7B872FA-4393-4C9C-9F16-B8F34CB5AFC6}" presName="invisiNode" presStyleLbl="node1" presStyleIdx="2" presStyleCnt="3"/>
      <dgm:spPr/>
    </dgm:pt>
    <dgm:pt modelId="{D155E1CA-B355-4A89-90A9-6F677A5EDD04}" type="pres">
      <dgm:prSet presAssocID="{D7B872FA-4393-4C9C-9F16-B8F34CB5AFC6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45D9523-7C81-F143-BC0F-87E8E34E3414}" type="presOf" srcId="{46DE838B-C2FF-4FE8-9F79-5C2AC7F36424}" destId="{5AC3EF23-4E08-4531-A0B1-713527C6800C}" srcOrd="0" destOrd="0" presId="urn:microsoft.com/office/officeart/2005/8/layout/hList7"/>
    <dgm:cxn modelId="{98FB83EA-C559-2C4E-A07B-3F8AE1B4B143}" type="presOf" srcId="{27979D71-B740-436A-B29F-9399D160B90E}" destId="{85689C5D-48D2-4BF9-9CF1-717F3718B97C}" srcOrd="1" destOrd="0" presId="urn:microsoft.com/office/officeart/2005/8/layout/hList7"/>
    <dgm:cxn modelId="{ACF63580-CDA4-584A-AD20-2F989B6B9592}" type="presOf" srcId="{27979D71-B740-436A-B29F-9399D160B90E}" destId="{1C180A3A-7D14-49B0-8B89-65D5A04347EF}" srcOrd="0" destOrd="0" presId="urn:microsoft.com/office/officeart/2005/8/layout/hList7"/>
    <dgm:cxn modelId="{AA32D9FA-0770-4E60-AA8E-4437F9FEEF7F}" srcId="{BDFAC891-FB1D-4F44-9523-527034B4C3D4}" destId="{E102A7F7-B7CF-457C-B8CA-34F286C70EE5}" srcOrd="0" destOrd="0" parTransId="{F058E49F-F120-40EA-91EA-4A1DA50CEA56}" sibTransId="{7499AD00-FCE7-4FEE-9390-FFA585B96550}"/>
    <dgm:cxn modelId="{637FFE53-BB90-8B4D-878B-88D584550EC1}" type="presOf" srcId="{E102A7F7-B7CF-457C-B8CA-34F286C70EE5}" destId="{F1BB2B2E-18D0-4FB0-85C6-8EEA5AA85246}" srcOrd="1" destOrd="0" presId="urn:microsoft.com/office/officeart/2005/8/layout/hList7"/>
    <dgm:cxn modelId="{B0A77956-E7E6-EB4A-BCCD-87F2B99CCA4B}" type="presOf" srcId="{7499AD00-FCE7-4FEE-9390-FFA585B96550}" destId="{F0687FFD-4EF8-4D68-8BB3-50AE45F669D7}" srcOrd="0" destOrd="0" presId="urn:microsoft.com/office/officeart/2005/8/layout/hList7"/>
    <dgm:cxn modelId="{246DF2E9-64B5-954C-950C-B3D9A73CDD91}" type="presOf" srcId="{D7B872FA-4393-4C9C-9F16-B8F34CB5AFC6}" destId="{D119D1DA-4A7D-460E-B2BE-A6A5A6AEE842}" srcOrd="0" destOrd="0" presId="urn:microsoft.com/office/officeart/2005/8/layout/hList7"/>
    <dgm:cxn modelId="{7E9D4FD9-A54C-412E-96E3-CEDF9E006CCF}" srcId="{BDFAC891-FB1D-4F44-9523-527034B4C3D4}" destId="{27979D71-B740-436A-B29F-9399D160B90E}" srcOrd="1" destOrd="0" parTransId="{0A429BBE-74D8-49FF-8C4D-654E2E195D47}" sibTransId="{46DE838B-C2FF-4FE8-9F79-5C2AC7F36424}"/>
    <dgm:cxn modelId="{EA9335F2-A95C-E844-8EEE-00304F2DC6A0}" type="presOf" srcId="{D7B872FA-4393-4C9C-9F16-B8F34CB5AFC6}" destId="{AF2ED486-B7E5-4167-B23D-B0CA3A80816E}" srcOrd="1" destOrd="0" presId="urn:microsoft.com/office/officeart/2005/8/layout/hList7"/>
    <dgm:cxn modelId="{AC218DC7-3F05-1849-ABDC-0894D441B3A9}" type="presOf" srcId="{BDFAC891-FB1D-4F44-9523-527034B4C3D4}" destId="{65C68B0E-7E84-4435-B98B-0BBDD035078C}" srcOrd="0" destOrd="0" presId="urn:microsoft.com/office/officeart/2005/8/layout/hList7"/>
    <dgm:cxn modelId="{8EE534AD-28F1-4A9A-AA27-5D1544B010DB}" srcId="{BDFAC891-FB1D-4F44-9523-527034B4C3D4}" destId="{D7B872FA-4393-4C9C-9F16-B8F34CB5AFC6}" srcOrd="2" destOrd="0" parTransId="{0CFEB7A3-26AE-46DF-912C-68C89C503005}" sibTransId="{9AE6C930-3F4D-48AE-AADA-1BACABA0E72A}"/>
    <dgm:cxn modelId="{A33CEF6D-0E2A-8944-9711-4F5159CCDCB2}" type="presOf" srcId="{E102A7F7-B7CF-457C-B8CA-34F286C70EE5}" destId="{4D00E868-8853-4BD3-A171-00EDF72269D0}" srcOrd="0" destOrd="0" presId="urn:microsoft.com/office/officeart/2005/8/layout/hList7"/>
    <dgm:cxn modelId="{CA01C810-E318-9E4F-B9D6-861B2BE37F45}" type="presParOf" srcId="{65C68B0E-7E84-4435-B98B-0BBDD035078C}" destId="{BD0121C6-5356-4EC9-BF3E-A02FA7FC76C5}" srcOrd="0" destOrd="0" presId="urn:microsoft.com/office/officeart/2005/8/layout/hList7"/>
    <dgm:cxn modelId="{ACF6F9C1-0245-4940-8806-78E1669E10CB}" type="presParOf" srcId="{65C68B0E-7E84-4435-B98B-0BBDD035078C}" destId="{6EF928EF-684D-457B-8987-013BBF367B76}" srcOrd="1" destOrd="0" presId="urn:microsoft.com/office/officeart/2005/8/layout/hList7"/>
    <dgm:cxn modelId="{8198A14B-25B3-D742-8482-C904A122C3B9}" type="presParOf" srcId="{6EF928EF-684D-457B-8987-013BBF367B76}" destId="{826ADD4F-109F-44F9-9A0A-2741C858C505}" srcOrd="0" destOrd="0" presId="urn:microsoft.com/office/officeart/2005/8/layout/hList7"/>
    <dgm:cxn modelId="{4869C9C4-2D7E-3749-8D8F-64E66FE847DD}" type="presParOf" srcId="{826ADD4F-109F-44F9-9A0A-2741C858C505}" destId="{4D00E868-8853-4BD3-A171-00EDF72269D0}" srcOrd="0" destOrd="0" presId="urn:microsoft.com/office/officeart/2005/8/layout/hList7"/>
    <dgm:cxn modelId="{CEC52491-B969-AD4D-958A-B2174B7768E3}" type="presParOf" srcId="{826ADD4F-109F-44F9-9A0A-2741C858C505}" destId="{F1BB2B2E-18D0-4FB0-85C6-8EEA5AA85246}" srcOrd="1" destOrd="0" presId="urn:microsoft.com/office/officeart/2005/8/layout/hList7"/>
    <dgm:cxn modelId="{72253070-E0EC-5741-A515-0854D4FAD7BF}" type="presParOf" srcId="{826ADD4F-109F-44F9-9A0A-2741C858C505}" destId="{13A76475-9FB7-4B71-A74C-555181AB0C9B}" srcOrd="2" destOrd="0" presId="urn:microsoft.com/office/officeart/2005/8/layout/hList7"/>
    <dgm:cxn modelId="{0FE4206E-30AB-9847-82CF-868F029678C3}" type="presParOf" srcId="{826ADD4F-109F-44F9-9A0A-2741C858C505}" destId="{17711752-1CCE-49BA-806E-8A097DC51740}" srcOrd="3" destOrd="0" presId="urn:microsoft.com/office/officeart/2005/8/layout/hList7"/>
    <dgm:cxn modelId="{F0CC0376-0950-224A-B3E8-CF4AD09E8634}" type="presParOf" srcId="{6EF928EF-684D-457B-8987-013BBF367B76}" destId="{F0687FFD-4EF8-4D68-8BB3-50AE45F669D7}" srcOrd="1" destOrd="0" presId="urn:microsoft.com/office/officeart/2005/8/layout/hList7"/>
    <dgm:cxn modelId="{26DFAFB6-F6E2-7B41-BA3D-A6F57EABE11D}" type="presParOf" srcId="{6EF928EF-684D-457B-8987-013BBF367B76}" destId="{81F3A297-4F48-4A00-B5F9-AF542B804D02}" srcOrd="2" destOrd="0" presId="urn:microsoft.com/office/officeart/2005/8/layout/hList7"/>
    <dgm:cxn modelId="{B2243A62-8FDD-6F4E-9C85-E8B39A67BCD6}" type="presParOf" srcId="{81F3A297-4F48-4A00-B5F9-AF542B804D02}" destId="{1C180A3A-7D14-49B0-8B89-65D5A04347EF}" srcOrd="0" destOrd="0" presId="urn:microsoft.com/office/officeart/2005/8/layout/hList7"/>
    <dgm:cxn modelId="{DCF05902-12F7-5042-BD99-38531469A407}" type="presParOf" srcId="{81F3A297-4F48-4A00-B5F9-AF542B804D02}" destId="{85689C5D-48D2-4BF9-9CF1-717F3718B97C}" srcOrd="1" destOrd="0" presId="urn:microsoft.com/office/officeart/2005/8/layout/hList7"/>
    <dgm:cxn modelId="{1420ACF1-9B51-774C-A13B-9AB6B082749E}" type="presParOf" srcId="{81F3A297-4F48-4A00-B5F9-AF542B804D02}" destId="{D9765F40-619B-4B03-B9D7-583591A6F008}" srcOrd="2" destOrd="0" presId="urn:microsoft.com/office/officeart/2005/8/layout/hList7"/>
    <dgm:cxn modelId="{285B8F55-D993-AC47-997D-E927FC5AC3A3}" type="presParOf" srcId="{81F3A297-4F48-4A00-B5F9-AF542B804D02}" destId="{F4DB9699-9BDD-4E52-947A-48578BFEE99C}" srcOrd="3" destOrd="0" presId="urn:microsoft.com/office/officeart/2005/8/layout/hList7"/>
    <dgm:cxn modelId="{84C9DA00-8F0F-9443-8F79-0E252AAD5009}" type="presParOf" srcId="{6EF928EF-684D-457B-8987-013BBF367B76}" destId="{5AC3EF23-4E08-4531-A0B1-713527C6800C}" srcOrd="3" destOrd="0" presId="urn:microsoft.com/office/officeart/2005/8/layout/hList7"/>
    <dgm:cxn modelId="{356B467F-9C02-0F4C-9C89-B1CB5AFB0AF9}" type="presParOf" srcId="{6EF928EF-684D-457B-8987-013BBF367B76}" destId="{407F7BFF-EA35-483B-B657-37C3792B4285}" srcOrd="4" destOrd="0" presId="urn:microsoft.com/office/officeart/2005/8/layout/hList7"/>
    <dgm:cxn modelId="{D010423C-7221-A846-8322-67A3238F3856}" type="presParOf" srcId="{407F7BFF-EA35-483B-B657-37C3792B4285}" destId="{D119D1DA-4A7D-460E-B2BE-A6A5A6AEE842}" srcOrd="0" destOrd="0" presId="urn:microsoft.com/office/officeart/2005/8/layout/hList7"/>
    <dgm:cxn modelId="{0522BA4E-4318-8D42-8383-81A41CADEB63}" type="presParOf" srcId="{407F7BFF-EA35-483B-B657-37C3792B4285}" destId="{AF2ED486-B7E5-4167-B23D-B0CA3A80816E}" srcOrd="1" destOrd="0" presId="urn:microsoft.com/office/officeart/2005/8/layout/hList7"/>
    <dgm:cxn modelId="{CAAABD80-D10A-CC49-8120-018C7BC6EDE8}" type="presParOf" srcId="{407F7BFF-EA35-483B-B657-37C3792B4285}" destId="{76F7667C-38FD-4D6F-B00E-A68347442038}" srcOrd="2" destOrd="0" presId="urn:microsoft.com/office/officeart/2005/8/layout/hList7"/>
    <dgm:cxn modelId="{CB737738-0E76-5641-B5EB-27F0A1C74309}" type="presParOf" srcId="{407F7BFF-EA35-483B-B657-37C3792B4285}" destId="{D155E1CA-B355-4A89-90A9-6F677A5EDD0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B03CA6-0200-AA48-80FA-4DA8A13FFB1E}">
      <dsp:nvSpPr>
        <dsp:cNvPr id="0" name=""/>
        <dsp:cNvSpPr/>
      </dsp:nvSpPr>
      <dsp:spPr>
        <a:xfrm>
          <a:off x="0" y="652266"/>
          <a:ext cx="9144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833120" rIns="709676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latin typeface="Arial"/>
            <a:cs typeface="Arial"/>
          </a:endParaRPr>
        </a:p>
      </dsp:txBody>
      <dsp:txXfrm>
        <a:off x="0" y="652266"/>
        <a:ext cx="9144000" cy="1008000"/>
      </dsp:txXfrm>
    </dsp:sp>
    <dsp:sp modelId="{C343CF04-649E-FE42-BE93-8EEAA057CBA6}">
      <dsp:nvSpPr>
        <dsp:cNvPr id="0" name=""/>
        <dsp:cNvSpPr/>
      </dsp:nvSpPr>
      <dsp:spPr>
        <a:xfrm>
          <a:off x="457200" y="61866"/>
          <a:ext cx="7772363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/>
              <a:cs typeface="Arial"/>
            </a:rPr>
            <a:t>The context for 21</a:t>
          </a:r>
          <a:r>
            <a:rPr lang="en-US" sz="3200" kern="1200" baseline="30000" dirty="0" smtClean="0">
              <a:latin typeface="Arial"/>
              <a:cs typeface="Arial"/>
            </a:rPr>
            <a:t>st</a:t>
          </a:r>
          <a:r>
            <a:rPr lang="en-US" sz="3200" kern="1200" dirty="0" smtClean="0">
              <a:latin typeface="Arial"/>
              <a:cs typeface="Arial"/>
            </a:rPr>
            <a:t> Century air mobility</a:t>
          </a:r>
          <a:endParaRPr lang="en-US" sz="3200" kern="1200" dirty="0">
            <a:latin typeface="Arial"/>
            <a:cs typeface="Arial"/>
          </a:endParaRPr>
        </a:p>
      </dsp:txBody>
      <dsp:txXfrm>
        <a:off x="457200" y="61866"/>
        <a:ext cx="7772363" cy="1180800"/>
      </dsp:txXfrm>
    </dsp:sp>
    <dsp:sp modelId="{37BB741D-D0E1-B743-BAF2-73CD06CD1851}">
      <dsp:nvSpPr>
        <dsp:cNvPr id="0" name=""/>
        <dsp:cNvSpPr/>
      </dsp:nvSpPr>
      <dsp:spPr>
        <a:xfrm>
          <a:off x="0" y="2466666"/>
          <a:ext cx="9144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833120" rIns="709676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>
            <a:latin typeface="Arial"/>
            <a:cs typeface="Arial"/>
          </a:endParaRPr>
        </a:p>
      </dsp:txBody>
      <dsp:txXfrm>
        <a:off x="0" y="2466666"/>
        <a:ext cx="9144000" cy="1008000"/>
      </dsp:txXfrm>
    </dsp:sp>
    <dsp:sp modelId="{C63AB8BB-96F5-B34F-9787-9B91D0600A4E}">
      <dsp:nvSpPr>
        <dsp:cNvPr id="0" name=""/>
        <dsp:cNvSpPr/>
      </dsp:nvSpPr>
      <dsp:spPr>
        <a:xfrm>
          <a:off x="457200" y="1876266"/>
          <a:ext cx="7772363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/>
              <a:cs typeface="Arial"/>
            </a:rPr>
            <a:t>Trends and the story they tell</a:t>
          </a:r>
          <a:endParaRPr lang="en-US" sz="3200" kern="1200" dirty="0">
            <a:latin typeface="Arial"/>
            <a:cs typeface="Arial"/>
          </a:endParaRPr>
        </a:p>
      </dsp:txBody>
      <dsp:txXfrm>
        <a:off x="457200" y="1876266"/>
        <a:ext cx="7772363" cy="1180800"/>
      </dsp:txXfrm>
    </dsp:sp>
    <dsp:sp modelId="{EF395452-16DC-3843-99C8-579061016EDF}">
      <dsp:nvSpPr>
        <dsp:cNvPr id="0" name=""/>
        <dsp:cNvSpPr/>
      </dsp:nvSpPr>
      <dsp:spPr>
        <a:xfrm>
          <a:off x="0" y="4281066"/>
          <a:ext cx="9144000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833120" rIns="709676" bIns="227584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200" kern="1200" dirty="0"/>
        </a:p>
      </dsp:txBody>
      <dsp:txXfrm>
        <a:off x="0" y="4281066"/>
        <a:ext cx="9144000" cy="1008000"/>
      </dsp:txXfrm>
    </dsp:sp>
    <dsp:sp modelId="{74226232-99CE-5C4C-8AA5-6B71ACE1A67B}">
      <dsp:nvSpPr>
        <dsp:cNvPr id="0" name=""/>
        <dsp:cNvSpPr/>
      </dsp:nvSpPr>
      <dsp:spPr>
        <a:xfrm>
          <a:off x="457200" y="3690666"/>
          <a:ext cx="7772363" cy="118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/>
              <a:cs typeface="Arial"/>
            </a:rPr>
            <a:t>Emerging technologies and implications</a:t>
          </a:r>
          <a:endParaRPr lang="en-US" sz="3200" kern="1200" dirty="0">
            <a:latin typeface="Arial"/>
            <a:cs typeface="Arial"/>
          </a:endParaRPr>
        </a:p>
      </dsp:txBody>
      <dsp:txXfrm>
        <a:off x="457200" y="3690666"/>
        <a:ext cx="7772363" cy="1180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A80C51-2279-484D-AAE2-E4744AFB5E68}">
      <dsp:nvSpPr>
        <dsp:cNvPr id="0" name=""/>
        <dsp:cNvSpPr/>
      </dsp:nvSpPr>
      <dsp:spPr>
        <a:xfrm rot="5400000">
          <a:off x="5528082" y="-2061170"/>
          <a:ext cx="1379674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+mj-lt"/>
            </a:rPr>
            <a:t>Why the </a:t>
          </a:r>
          <a:r>
            <a:rPr lang="en-US" sz="2600" kern="1200" dirty="0" err="1" smtClean="0">
              <a:latin typeface="+mj-lt"/>
            </a:rPr>
            <a:t>Snowpocalypse</a:t>
          </a:r>
          <a:r>
            <a:rPr lang="en-US" sz="2600" kern="1200" dirty="0" smtClean="0">
              <a:latin typeface="+mj-lt"/>
            </a:rPr>
            <a:t> Is Paradise for Private Jets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+mj-lt"/>
            </a:rPr>
            <a:t>Disruption recovery options</a:t>
          </a:r>
        </a:p>
      </dsp:txBody>
      <dsp:txXfrm rot="5400000">
        <a:off x="5528082" y="-2061170"/>
        <a:ext cx="1379674" cy="5852160"/>
      </dsp:txXfrm>
    </dsp:sp>
    <dsp:sp modelId="{666807AE-6604-C64B-9FD1-E58764F8CDF5}">
      <dsp:nvSpPr>
        <dsp:cNvPr id="0" name=""/>
        <dsp:cNvSpPr/>
      </dsp:nvSpPr>
      <dsp:spPr>
        <a:xfrm>
          <a:off x="0" y="2613"/>
          <a:ext cx="3291840" cy="1724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+mj-lt"/>
            </a:rPr>
            <a:t>Air Carrier Network Performance</a:t>
          </a:r>
          <a:endParaRPr lang="en-US" sz="3400" kern="1200" dirty="0">
            <a:latin typeface="+mj-lt"/>
          </a:endParaRPr>
        </a:p>
      </dsp:txBody>
      <dsp:txXfrm>
        <a:off x="0" y="2613"/>
        <a:ext cx="3291840" cy="1724592"/>
      </dsp:txXfrm>
    </dsp:sp>
    <dsp:sp modelId="{7288AFAF-3F47-9C4C-B021-D624105C188F}">
      <dsp:nvSpPr>
        <dsp:cNvPr id="0" name=""/>
        <dsp:cNvSpPr/>
      </dsp:nvSpPr>
      <dsp:spPr>
        <a:xfrm rot="5400000">
          <a:off x="5528082" y="-250348"/>
          <a:ext cx="1379674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+mj-lt"/>
            </a:rPr>
            <a:t>Market-based preferences versus dis-utilities</a:t>
          </a:r>
          <a:endParaRPr lang="en-US" sz="2600" kern="1200" dirty="0">
            <a:latin typeface="+mj-lt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+mj-lt"/>
            </a:rPr>
            <a:t>Value of Time</a:t>
          </a:r>
          <a:endParaRPr lang="en-US" sz="2600" kern="1200" dirty="0">
            <a:latin typeface="+mj-lt"/>
          </a:endParaRPr>
        </a:p>
      </dsp:txBody>
      <dsp:txXfrm rot="5400000">
        <a:off x="5528082" y="-250348"/>
        <a:ext cx="1379674" cy="5852160"/>
      </dsp:txXfrm>
    </dsp:sp>
    <dsp:sp modelId="{E29882DB-B1D7-7340-8C61-B268D1CF8D63}">
      <dsp:nvSpPr>
        <dsp:cNvPr id="0" name=""/>
        <dsp:cNvSpPr/>
      </dsp:nvSpPr>
      <dsp:spPr>
        <a:xfrm>
          <a:off x="0" y="1813435"/>
          <a:ext cx="3291840" cy="1724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+mj-lt"/>
            </a:rPr>
            <a:t>Consumer Quality of Service</a:t>
          </a:r>
          <a:endParaRPr lang="en-US" sz="3400" kern="1200" dirty="0">
            <a:latin typeface="+mj-lt"/>
          </a:endParaRPr>
        </a:p>
      </dsp:txBody>
      <dsp:txXfrm>
        <a:off x="0" y="1813435"/>
        <a:ext cx="3291840" cy="1724592"/>
      </dsp:txXfrm>
    </dsp:sp>
    <dsp:sp modelId="{BEFF13A3-6227-AA40-8E6C-74641490270A}">
      <dsp:nvSpPr>
        <dsp:cNvPr id="0" name=""/>
        <dsp:cNvSpPr/>
      </dsp:nvSpPr>
      <dsp:spPr>
        <a:xfrm rot="5400000">
          <a:off x="5528082" y="1560473"/>
          <a:ext cx="1379674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+mj-lt"/>
            </a:rPr>
            <a:t>Economic development</a:t>
          </a:r>
          <a:endParaRPr lang="en-US" sz="2600" kern="1200" dirty="0">
            <a:latin typeface="+mj-lt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latin typeface="+mj-lt"/>
            </a:rPr>
            <a:t>Quality of life</a:t>
          </a:r>
          <a:endParaRPr lang="en-US" sz="2600" kern="1200" dirty="0">
            <a:latin typeface="+mj-lt"/>
          </a:endParaRPr>
        </a:p>
      </dsp:txBody>
      <dsp:txXfrm rot="5400000">
        <a:off x="5528082" y="1560473"/>
        <a:ext cx="1379674" cy="5852160"/>
      </dsp:txXfrm>
    </dsp:sp>
    <dsp:sp modelId="{9BE91A8C-6C75-E345-A73B-9A0680DA2637}">
      <dsp:nvSpPr>
        <dsp:cNvPr id="0" name=""/>
        <dsp:cNvSpPr/>
      </dsp:nvSpPr>
      <dsp:spPr>
        <a:xfrm>
          <a:off x="0" y="3624257"/>
          <a:ext cx="3291840" cy="17245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latin typeface="+mj-lt"/>
            </a:rPr>
            <a:t>Community Connectivity</a:t>
          </a:r>
          <a:endParaRPr lang="en-US" sz="3400" kern="1200" dirty="0">
            <a:latin typeface="+mj-lt"/>
          </a:endParaRPr>
        </a:p>
      </dsp:txBody>
      <dsp:txXfrm>
        <a:off x="0" y="3624257"/>
        <a:ext cx="3291840" cy="17245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00E868-8853-4BD3-A171-00EDF72269D0}">
      <dsp:nvSpPr>
        <dsp:cNvPr id="0" name=""/>
        <dsp:cNvSpPr/>
      </dsp:nvSpPr>
      <dsp:spPr>
        <a:xfrm>
          <a:off x="1765" y="0"/>
          <a:ext cx="2747284" cy="4741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Shifting from two- to</a:t>
          </a:r>
          <a:br>
            <a:rPr lang="en-US" sz="2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2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three-dimensional thinking</a:t>
          </a:r>
          <a:endParaRPr lang="en-US" sz="2100" b="1" kern="1200" dirty="0">
            <a:solidFill>
              <a:schemeClr val="tx1"/>
            </a:solidFill>
            <a:effectLst/>
          </a:endParaRPr>
        </a:p>
      </dsp:txBody>
      <dsp:txXfrm>
        <a:off x="1765" y="1896689"/>
        <a:ext cx="2747284" cy="1896689"/>
      </dsp:txXfrm>
    </dsp:sp>
    <dsp:sp modelId="{17711752-1CCE-49BA-806E-8A097DC51740}">
      <dsp:nvSpPr>
        <dsp:cNvPr id="0" name=""/>
        <dsp:cNvSpPr/>
      </dsp:nvSpPr>
      <dsp:spPr>
        <a:xfrm>
          <a:off x="585910" y="284503"/>
          <a:ext cx="1578994" cy="157899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80A3A-7D14-49B0-8B89-65D5A04347EF}">
      <dsp:nvSpPr>
        <dsp:cNvPr id="0" name=""/>
        <dsp:cNvSpPr/>
      </dsp:nvSpPr>
      <dsp:spPr>
        <a:xfrm>
          <a:off x="2831468" y="0"/>
          <a:ext cx="2747284" cy="4741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Profitable scheduled</a:t>
          </a:r>
          <a:br>
            <a:rPr lang="en-US" sz="2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2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air carrier business models</a:t>
          </a:r>
          <a:endParaRPr lang="en-US" sz="2100" b="1" kern="1200" dirty="0">
            <a:solidFill>
              <a:schemeClr val="tx1"/>
            </a:solidFill>
            <a:effectLst/>
          </a:endParaRPr>
        </a:p>
      </dsp:txBody>
      <dsp:txXfrm>
        <a:off x="2831468" y="1896689"/>
        <a:ext cx="2747284" cy="1896689"/>
      </dsp:txXfrm>
    </dsp:sp>
    <dsp:sp modelId="{F4DB9699-9BDD-4E52-947A-48578BFEE99C}">
      <dsp:nvSpPr>
        <dsp:cNvPr id="0" name=""/>
        <dsp:cNvSpPr/>
      </dsp:nvSpPr>
      <dsp:spPr>
        <a:xfrm>
          <a:off x="3415613" y="284503"/>
          <a:ext cx="1578994" cy="157899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19D1DA-4A7D-460E-B2BE-A6A5A6AEE842}">
      <dsp:nvSpPr>
        <dsp:cNvPr id="0" name=""/>
        <dsp:cNvSpPr/>
      </dsp:nvSpPr>
      <dsp:spPr>
        <a:xfrm>
          <a:off x="5661171" y="0"/>
          <a:ext cx="2747284" cy="4741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Commercial </a:t>
          </a:r>
          <a:br>
            <a:rPr lang="en-US" sz="2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2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on-demand, </a:t>
          </a:r>
          <a:br>
            <a:rPr lang="en-US" sz="2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2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UAS, and personal</a:t>
          </a:r>
          <a:br>
            <a:rPr lang="en-US" sz="2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en-US" sz="2100" b="1" kern="12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rPr>
            <a:t>air transport innovations</a:t>
          </a:r>
          <a:endParaRPr lang="en-US" sz="2100" b="1" kern="1200" dirty="0">
            <a:solidFill>
              <a:schemeClr val="tx1"/>
            </a:solidFill>
            <a:effectLst/>
          </a:endParaRPr>
        </a:p>
      </dsp:txBody>
      <dsp:txXfrm>
        <a:off x="5661171" y="1896689"/>
        <a:ext cx="2747284" cy="1896689"/>
      </dsp:txXfrm>
    </dsp:sp>
    <dsp:sp modelId="{D155E1CA-B355-4A89-90A9-6F677A5EDD04}">
      <dsp:nvSpPr>
        <dsp:cNvPr id="0" name=""/>
        <dsp:cNvSpPr/>
      </dsp:nvSpPr>
      <dsp:spPr>
        <a:xfrm>
          <a:off x="6245316" y="284503"/>
          <a:ext cx="1578994" cy="157899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121C6-5356-4EC9-BF3E-A02FA7FC76C5}">
      <dsp:nvSpPr>
        <dsp:cNvPr id="0" name=""/>
        <dsp:cNvSpPr/>
      </dsp:nvSpPr>
      <dsp:spPr>
        <a:xfrm>
          <a:off x="409217" y="3720080"/>
          <a:ext cx="7737404" cy="863659"/>
        </a:xfrm>
        <a:prstGeom prst="leftRightArrow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07EDB70E-79DA-4F19-B4EE-598729CE96E7}" type="datetime1">
              <a:rPr lang="en-US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9356310B-1DDF-4527-88FE-9E63EB598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9F78C3B8-C0EF-4880-9A82-3F4F043B522C}" type="datetime1">
              <a:rPr lang="en-US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74BC8B7B-9404-4CFD-B109-82A7EA3D83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BD0957-97EE-4B90-946A-5AC6E1DE9053}" type="slidenum">
              <a:rPr lang="en-US" smtClean="0">
                <a:latin typeface="Times New Roman" pitchFamily="18" charset="0"/>
                <a:ea typeface="ＭＳ Ｐゴシック"/>
                <a:cs typeface="ＭＳ Ｐゴシック"/>
              </a:rPr>
              <a:pPr/>
              <a:t>1</a:t>
            </a:fld>
            <a:endParaRPr lang="en-US" dirty="0" smtClean="0"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9E71B-656B-4452-82CD-2BC281B3A057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2525" y="692150"/>
            <a:ext cx="4556125" cy="3417888"/>
          </a:xfrm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xfrm>
            <a:off x="984819" y="4343205"/>
            <a:ext cx="5029717" cy="4115190"/>
          </a:xfrm>
          <a:ln/>
        </p:spPr>
        <p:txBody>
          <a:bodyPr lIns="90394" tIns="44403" rIns="90394" bIns="44403"/>
          <a:lstStyle/>
          <a:p>
            <a:r>
              <a:rPr lang="en-US" dirty="0" smtClean="0"/>
              <a:t>Does it work?  Can</a:t>
            </a:r>
            <a:r>
              <a:rPr lang="en-US" baseline="0" dirty="0" smtClean="0"/>
              <a:t> you engineer it?  Yes!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Agriculture, Industry, Services describe</a:t>
            </a:r>
            <a:r>
              <a:rPr lang="en-US" baseline="0" dirty="0" smtClean="0"/>
              <a:t> how we created wealth, standard of living, quality of life in past epochs</a:t>
            </a:r>
          </a:p>
          <a:p>
            <a:r>
              <a:rPr lang="en-US" baseline="0" dirty="0" smtClean="0"/>
              <a:t>During each life cycle, scarcities were managed to become abundances:</a:t>
            </a:r>
          </a:p>
          <a:p>
            <a:r>
              <a:rPr lang="en-US" baseline="0" dirty="0" smtClean="0"/>
              <a:t>	AG: from scarcity to abundance of arable land</a:t>
            </a:r>
          </a:p>
          <a:p>
            <a:r>
              <a:rPr lang="en-US" baseline="0" dirty="0" smtClean="0"/>
              <a:t>	IND: from scarcity to abundance of power (horsepower)</a:t>
            </a:r>
          </a:p>
          <a:p>
            <a:r>
              <a:rPr lang="en-US" baseline="0" dirty="0" smtClean="0"/>
              <a:t>	SERV: from scarcity to abundance of information</a:t>
            </a:r>
          </a:p>
          <a:p>
            <a:r>
              <a:rPr lang="en-US" baseline="0" dirty="0" smtClean="0"/>
              <a:t>	NEXT: from scarcity to abundance of knowledge (for innovation)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C8B7B-9404-4CFD-B109-82A7EA3D83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3AD06-969F-4B21-A6BD-7088283D989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92667" y="1524000"/>
            <a:ext cx="8724053" cy="2032000"/>
          </a:xfrm>
          <a:ln>
            <a:noFill/>
          </a:ln>
        </p:spPr>
        <p:txBody>
          <a:bodyPr vert="horz" tIns="0" rIns="203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92667" y="3587262"/>
            <a:ext cx="8727440" cy="1947333"/>
          </a:xfrm>
        </p:spPr>
        <p:txBody>
          <a:bodyPr lIns="0" rIns="20320"/>
          <a:lstStyle>
            <a:lvl1pPr marL="0" marR="50799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507995" indent="0" algn="ctr">
              <a:buNone/>
            </a:lvl2pPr>
            <a:lvl3pPr marL="1015990" indent="0" algn="ctr">
              <a:buNone/>
            </a:lvl3pPr>
            <a:lvl4pPr marL="1523985" indent="0" algn="ctr">
              <a:buNone/>
            </a:lvl4pPr>
            <a:lvl5pPr marL="2031980" indent="0" algn="ctr">
              <a:buNone/>
            </a:lvl5pPr>
            <a:lvl6pPr marL="2539975" indent="0" algn="ctr">
              <a:buNone/>
            </a:lvl6pPr>
            <a:lvl7pPr marL="3047970" indent="0" algn="ctr">
              <a:buNone/>
            </a:lvl7pPr>
            <a:lvl8pPr marL="3555964" indent="0" algn="ctr">
              <a:buNone/>
            </a:lvl8pPr>
            <a:lvl9pPr marL="4063959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0983F-89B8-A64E-B552-88B56A2B5B01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B8A8-46CC-4598-A9A1-83CC8A707D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3E05BF-1A8C-984E-AA45-068FB0D5DA11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ACD08-9959-4AD6-B0FC-67F91C5FEF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1016002"/>
            <a:ext cx="2286000" cy="5790848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016002"/>
            <a:ext cx="6688667" cy="579084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2B155D-F22D-774A-8773-7B85CEFF9FBA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C4AA33-3DA8-426C-BAAF-1274847D8E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81788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676400"/>
            <a:ext cx="9144000" cy="53509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D5C67-22BA-4644-931F-1A171736B45F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8B3E1-2199-443E-8006-7180D47E2F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280" y="1463040"/>
            <a:ext cx="8636000" cy="151384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280" y="3005182"/>
            <a:ext cx="8636000" cy="1677458"/>
          </a:xfrm>
        </p:spPr>
        <p:txBody>
          <a:bodyPr lIns="50799" rIns="50799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A418A4-B330-FA40-881B-5C27B5E979F4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35A2D-22D3-41E1-95D0-B79C2A610E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133428"/>
            <a:ext cx="4487333" cy="492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133428"/>
            <a:ext cx="4487333" cy="4927600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D2DE5-E371-274E-BA1A-79CC0F4D87E3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39803-E459-4837-8084-D24798B8D00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1270000"/>
          </a:xfrm>
        </p:spPr>
        <p:txBody>
          <a:bodyPr tIns="50799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61387"/>
            <a:ext cx="4489098" cy="732613"/>
          </a:xfrm>
        </p:spPr>
        <p:txBody>
          <a:bodyPr lIns="50799" tIns="0" rIns="50799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61140" y="2066397"/>
            <a:ext cx="4490861" cy="727603"/>
          </a:xfrm>
        </p:spPr>
        <p:txBody>
          <a:bodyPr lIns="50799" tIns="0" rIns="50799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94000"/>
            <a:ext cx="4489098" cy="4273022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2794000"/>
            <a:ext cx="4490861" cy="4273022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D8460-3A98-4B48-8D6A-823D249D3CBE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D82E8-8EA7-462A-801C-DA284CA69E6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228667" cy="1270000"/>
          </a:xfrm>
        </p:spPr>
        <p:txBody>
          <a:bodyPr vert="horz" tIns="5079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42ED05-7755-2747-9243-6E98F632F663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B0C93-8B1E-44B4-BF20-A938CBE434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1117E2-239C-5247-AC3C-80C25FB1E0DE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B7825-8D51-4EBF-B43E-7FE048A982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71502"/>
            <a:ext cx="3048000" cy="129116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862667"/>
            <a:ext cx="3048000" cy="5080000"/>
          </a:xfrm>
        </p:spPr>
        <p:txBody>
          <a:bodyPr lIns="20320" rIns="20320"/>
          <a:lstStyle>
            <a:lvl1pPr marL="0" indent="0" algn="l">
              <a:buNone/>
              <a:defRPr sz="16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72278" y="1862667"/>
            <a:ext cx="5679722" cy="50800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79281-A052-2844-ABB3-2726C3A141D2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585D4-D72C-4FCD-A0E6-BF3EE7271A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517503" y="1231197"/>
            <a:ext cx="5842000" cy="45720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93482" y="5955299"/>
            <a:ext cx="172720" cy="172720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1307774"/>
            <a:ext cx="2458720" cy="1758468"/>
          </a:xfrm>
        </p:spPr>
        <p:txBody>
          <a:bodyPr vert="horz" lIns="50799" tIns="50799" rIns="50799" bIns="50799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3143094"/>
            <a:ext cx="2455333" cy="2421467"/>
          </a:xfrm>
        </p:spPr>
        <p:txBody>
          <a:bodyPr lIns="71119" rIns="50799" bIns="50799" anchor="t"/>
          <a:lstStyle>
            <a:lvl1pPr marL="0" indent="0" algn="l">
              <a:spcBef>
                <a:spcPts val="278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A1B7F8-B106-5645-A480-3C881C790607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74667" y="7062612"/>
            <a:ext cx="677333" cy="405694"/>
          </a:xfrm>
        </p:spPr>
        <p:txBody>
          <a:bodyPr/>
          <a:lstStyle/>
          <a:p>
            <a:pPr>
              <a:defRPr/>
            </a:pPr>
            <a:fld id="{6C300AAB-7A46-49C4-B66D-B3BB733673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73103" y="1332797"/>
            <a:ext cx="5130800" cy="436880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584" y="6462889"/>
            <a:ext cx="10181167" cy="1157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68333" y="6910917"/>
            <a:ext cx="5291667" cy="7090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584" y="-7938"/>
            <a:ext cx="10181167" cy="1157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68333" y="-7937"/>
            <a:ext cx="5291667" cy="70908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599" tIns="50799" rIns="101599" bIns="50799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8000" y="990600"/>
            <a:ext cx="9144000" cy="589280"/>
          </a:xfrm>
          <a:prstGeom prst="rect">
            <a:avLst/>
          </a:prstGeom>
        </p:spPr>
        <p:txBody>
          <a:bodyPr vert="horz" lIns="0" tIns="50799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8000" y="1752600"/>
            <a:ext cx="9144000" cy="5274733"/>
          </a:xfrm>
          <a:prstGeom prst="rect">
            <a:avLst/>
          </a:prstGeom>
        </p:spPr>
        <p:txBody>
          <a:bodyPr vert="horz" lIns="101599" tIns="50799" rIns="101599" bIns="50799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8000" y="7062612"/>
            <a:ext cx="2370667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8/2/2011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63334" y="7062612"/>
            <a:ext cx="3725333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05333" y="7062612"/>
            <a:ext cx="846667" cy="40569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EBD540B-05F6-4165-A98B-864E175E3A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1130" y="224898"/>
            <a:ext cx="10200609" cy="72136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4797" indent="-304797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j-lt"/>
          <a:ea typeface="+mn-ea"/>
          <a:cs typeface="+mn-cs"/>
        </a:defRPr>
      </a:lvl1pPr>
      <a:lvl2pPr marL="711193" indent="-274317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j-lt"/>
          <a:ea typeface="+mn-ea"/>
          <a:cs typeface="+mn-cs"/>
        </a:defRPr>
      </a:lvl2pPr>
      <a:lvl3pPr marL="1015990" indent="-274317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j-lt"/>
          <a:ea typeface="+mn-ea"/>
          <a:cs typeface="+mn-cs"/>
        </a:defRPr>
      </a:lvl3pPr>
      <a:lvl4pPr marL="1320787" indent="-233678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j-lt"/>
          <a:ea typeface="+mn-ea"/>
          <a:cs typeface="+mn-cs"/>
        </a:defRPr>
      </a:lvl4pPr>
      <a:lvl5pPr marL="1625584" indent="-233678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j-lt"/>
          <a:ea typeface="+mn-ea"/>
          <a:cs typeface="+mn-cs"/>
        </a:defRPr>
      </a:lvl5pPr>
      <a:lvl6pPr marL="1930381" indent="-233678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579" indent="-20319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38376" indent="-203198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indent="-20319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df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chart" Target="../charts/chart4.xml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592667" y="1143000"/>
            <a:ext cx="8724053" cy="203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/>
              <a:t>Beyond NextGen:</a:t>
            </a:r>
            <a:br>
              <a:rPr lang="en-US" sz="4400" dirty="0" smtClean="0"/>
            </a:br>
            <a:r>
              <a:rPr lang="en-US" sz="3200" dirty="0" smtClean="0"/>
              <a:t>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 Air Mobility</a:t>
            </a:r>
            <a:endParaRPr lang="en-US" sz="3200" dirty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4200" y="3581400"/>
            <a:ext cx="8727440" cy="1947333"/>
          </a:xfrm>
        </p:spPr>
        <p:txBody>
          <a:bodyPr tIns="0" rIns="0" bIns="0">
            <a:noAutofit/>
          </a:bodyPr>
          <a:lstStyle/>
          <a:p>
            <a:pPr marR="0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/>
                <a:cs typeface="ＭＳ Ｐゴシック"/>
              </a:rPr>
              <a:t>National Science Foundation</a:t>
            </a:r>
          </a:p>
          <a:p>
            <a:pPr marR="0">
              <a:lnSpc>
                <a:spcPct val="95000"/>
              </a:lnSpc>
              <a:spcBef>
                <a:spcPct val="0"/>
              </a:spcBef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/>
                <a:cs typeface="ＭＳ Ｐゴシック"/>
              </a:rPr>
              <a:t>Transportation Panel</a:t>
            </a:r>
          </a:p>
          <a:p>
            <a:pPr marR="0">
              <a:lnSpc>
                <a:spcPct val="95000"/>
              </a:lnSpc>
              <a:spcBef>
                <a:spcPct val="0"/>
              </a:spcBef>
            </a:pPr>
            <a:endParaRPr lang="en-US" sz="2000" dirty="0" smtClean="0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endParaRPr>
          </a:p>
          <a:p>
            <a:pPr marR="0"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  <a:ea typeface="ＭＳ Ｐゴシック"/>
                <a:cs typeface="ＭＳ Ｐゴシック"/>
              </a:rPr>
              <a:t>Dr. Bruce J. Holmes</a:t>
            </a:r>
          </a:p>
          <a:p>
            <a:pPr marR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  <a:ea typeface="ＭＳ Ｐゴシック"/>
                <a:cs typeface="ＭＳ Ｐゴシック"/>
              </a:rPr>
              <a:t>CEO, NextGen AeroSciences</a:t>
            </a:r>
          </a:p>
          <a:p>
            <a:pPr marR="0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FFFFFF"/>
                </a:solidFill>
                <a:latin typeface="Arial" charset="0"/>
                <a:ea typeface="ＭＳ Ｐゴシック"/>
                <a:cs typeface="ＭＳ Ｐゴシック"/>
              </a:rPr>
              <a:t>Williamsburg Virginia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BB068-DF27-C343-A2B3-83503CF8E799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B8A8-46CC-4598-A9A1-83CC8A707D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2" name="Picture 11" descr="NGAeroSciencesLog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84200" y="5105400"/>
            <a:ext cx="32004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On-Demand Mobility Value Proposition</a:t>
            </a:r>
            <a:endParaRPr lang="en-US" sz="44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8000" y="1676400"/>
          <a:ext cx="9144000" cy="535146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584D3-B624-0142-8AA2-DCCC455BA7C7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8B3E1-2199-443E-8006-7180D47E2F5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02663-2353-1D41-ACE1-71C6272B81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36600" y="762000"/>
            <a:ext cx="5951870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The Nation’s Innovation Mission -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providing technologies that change the game!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1698" y="1600200"/>
            <a:ext cx="9526502" cy="4834774"/>
            <a:chOff x="201698" y="1600200"/>
            <a:chExt cx="9526502" cy="4834774"/>
          </a:xfrm>
        </p:grpSpPr>
        <p:grpSp>
          <p:nvGrpSpPr>
            <p:cNvPr id="2" name="Group 12"/>
            <p:cNvGrpSpPr/>
            <p:nvPr/>
          </p:nvGrpSpPr>
          <p:grpSpPr>
            <a:xfrm>
              <a:off x="201698" y="1600200"/>
              <a:ext cx="9374102" cy="4834774"/>
              <a:chOff x="0" y="1600200"/>
              <a:chExt cx="9374102" cy="4834774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600200"/>
                <a:ext cx="8559236" cy="4834774"/>
              </a:xfrm>
              <a:prstGeom prst="rect">
                <a:avLst/>
              </a:prstGeom>
            </p:spPr>
          </p:pic>
          <p:sp>
            <p:nvSpPr>
              <p:cNvPr id="11" name="Freeform 10"/>
              <p:cNvSpPr/>
              <p:nvPr/>
            </p:nvSpPr>
            <p:spPr>
              <a:xfrm>
                <a:off x="6604000" y="2167774"/>
                <a:ext cx="2770102" cy="1376795"/>
              </a:xfrm>
              <a:custGeom>
                <a:avLst/>
                <a:gdLst>
                  <a:gd name="connsiteX0" fmla="*/ 0 w 2770102"/>
                  <a:gd name="connsiteY0" fmla="*/ 0 h 1376795"/>
                  <a:gd name="connsiteX1" fmla="*/ 2749725 w 2770102"/>
                  <a:gd name="connsiteY1" fmla="*/ 11652 h 1376795"/>
                  <a:gd name="connsiteX2" fmla="*/ 2749725 w 2770102"/>
                  <a:gd name="connsiteY2" fmla="*/ 1363212 h 1376795"/>
                  <a:gd name="connsiteX3" fmla="*/ 2679817 w 2770102"/>
                  <a:gd name="connsiteY3" fmla="*/ 1316606 h 1376795"/>
                  <a:gd name="connsiteX4" fmla="*/ 2656514 w 2770102"/>
                  <a:gd name="connsiteY4" fmla="*/ 1281652 h 1376795"/>
                  <a:gd name="connsiteX5" fmla="*/ 2621560 w 2770102"/>
                  <a:gd name="connsiteY5" fmla="*/ 1258349 h 1376795"/>
                  <a:gd name="connsiteX6" fmla="*/ 2551652 w 2770102"/>
                  <a:gd name="connsiteY6" fmla="*/ 1188441 h 1376795"/>
                  <a:gd name="connsiteX7" fmla="*/ 2493395 w 2770102"/>
                  <a:gd name="connsiteY7" fmla="*/ 1118533 h 1376795"/>
                  <a:gd name="connsiteX8" fmla="*/ 2435138 w 2770102"/>
                  <a:gd name="connsiteY8" fmla="*/ 1071927 h 1376795"/>
                  <a:gd name="connsiteX9" fmla="*/ 2353578 w 2770102"/>
                  <a:gd name="connsiteY9" fmla="*/ 1025322 h 1376795"/>
                  <a:gd name="connsiteX10" fmla="*/ 2248716 w 2770102"/>
                  <a:gd name="connsiteY10" fmla="*/ 978716 h 1376795"/>
                  <a:gd name="connsiteX11" fmla="*/ 2213762 w 2770102"/>
                  <a:gd name="connsiteY11" fmla="*/ 967065 h 1376795"/>
                  <a:gd name="connsiteX12" fmla="*/ 2178808 w 2770102"/>
                  <a:gd name="connsiteY12" fmla="*/ 955413 h 1376795"/>
                  <a:gd name="connsiteX13" fmla="*/ 2132202 w 2770102"/>
                  <a:gd name="connsiteY13" fmla="*/ 943762 h 1376795"/>
                  <a:gd name="connsiteX14" fmla="*/ 1980734 w 2770102"/>
                  <a:gd name="connsiteY14" fmla="*/ 932111 h 1376795"/>
                  <a:gd name="connsiteX15" fmla="*/ 1922477 w 2770102"/>
                  <a:gd name="connsiteY15" fmla="*/ 920459 h 1376795"/>
                  <a:gd name="connsiteX16" fmla="*/ 1619542 w 2770102"/>
                  <a:gd name="connsiteY16" fmla="*/ 885505 h 1376795"/>
                  <a:gd name="connsiteX17" fmla="*/ 1572936 w 2770102"/>
                  <a:gd name="connsiteY17" fmla="*/ 862202 h 1376795"/>
                  <a:gd name="connsiteX18" fmla="*/ 1514679 w 2770102"/>
                  <a:gd name="connsiteY18" fmla="*/ 850551 h 1376795"/>
                  <a:gd name="connsiteX19" fmla="*/ 1444771 w 2770102"/>
                  <a:gd name="connsiteY19" fmla="*/ 827248 h 1376795"/>
                  <a:gd name="connsiteX20" fmla="*/ 1409817 w 2770102"/>
                  <a:gd name="connsiteY20" fmla="*/ 815597 h 1376795"/>
                  <a:gd name="connsiteX21" fmla="*/ 1316606 w 2770102"/>
                  <a:gd name="connsiteY21" fmla="*/ 757340 h 1376795"/>
                  <a:gd name="connsiteX22" fmla="*/ 1211743 w 2770102"/>
                  <a:gd name="connsiteY22" fmla="*/ 722386 h 1376795"/>
                  <a:gd name="connsiteX23" fmla="*/ 1141835 w 2770102"/>
                  <a:gd name="connsiteY23" fmla="*/ 699083 h 1376795"/>
                  <a:gd name="connsiteX24" fmla="*/ 1106881 w 2770102"/>
                  <a:gd name="connsiteY24" fmla="*/ 675780 h 1376795"/>
                  <a:gd name="connsiteX25" fmla="*/ 990367 w 2770102"/>
                  <a:gd name="connsiteY25" fmla="*/ 559267 h 1376795"/>
                  <a:gd name="connsiteX26" fmla="*/ 955413 w 2770102"/>
                  <a:gd name="connsiteY26" fmla="*/ 535964 h 1376795"/>
                  <a:gd name="connsiteX27" fmla="*/ 920459 w 2770102"/>
                  <a:gd name="connsiteY27" fmla="*/ 501010 h 1376795"/>
                  <a:gd name="connsiteX28" fmla="*/ 897156 w 2770102"/>
                  <a:gd name="connsiteY28" fmla="*/ 466056 h 1376795"/>
                  <a:gd name="connsiteX29" fmla="*/ 827248 w 2770102"/>
                  <a:gd name="connsiteY29" fmla="*/ 419450 h 1376795"/>
                  <a:gd name="connsiteX30" fmla="*/ 768991 w 2770102"/>
                  <a:gd name="connsiteY30" fmla="*/ 372845 h 1376795"/>
                  <a:gd name="connsiteX31" fmla="*/ 664129 w 2770102"/>
                  <a:gd name="connsiteY31" fmla="*/ 302936 h 1376795"/>
                  <a:gd name="connsiteX32" fmla="*/ 582569 w 2770102"/>
                  <a:gd name="connsiteY32" fmla="*/ 256331 h 1376795"/>
                  <a:gd name="connsiteX33" fmla="*/ 512661 w 2770102"/>
                  <a:gd name="connsiteY33" fmla="*/ 221377 h 1376795"/>
                  <a:gd name="connsiteX34" fmla="*/ 477707 w 2770102"/>
                  <a:gd name="connsiteY34" fmla="*/ 198074 h 1376795"/>
                  <a:gd name="connsiteX35" fmla="*/ 407798 w 2770102"/>
                  <a:gd name="connsiteY35" fmla="*/ 174771 h 1376795"/>
                  <a:gd name="connsiteX36" fmla="*/ 337890 w 2770102"/>
                  <a:gd name="connsiteY36" fmla="*/ 128166 h 1376795"/>
                  <a:gd name="connsiteX37" fmla="*/ 302936 w 2770102"/>
                  <a:gd name="connsiteY37" fmla="*/ 104863 h 1376795"/>
                  <a:gd name="connsiteX38" fmla="*/ 221376 w 2770102"/>
                  <a:gd name="connsiteY38" fmla="*/ 81560 h 1376795"/>
                  <a:gd name="connsiteX39" fmla="*/ 151468 w 2770102"/>
                  <a:gd name="connsiteY39" fmla="*/ 58257 h 1376795"/>
                  <a:gd name="connsiteX40" fmla="*/ 116514 w 2770102"/>
                  <a:gd name="connsiteY40" fmla="*/ 46606 h 1376795"/>
                  <a:gd name="connsiteX41" fmla="*/ 69909 w 2770102"/>
                  <a:gd name="connsiteY41" fmla="*/ 34955 h 1376795"/>
                  <a:gd name="connsiteX42" fmla="*/ 0 w 2770102"/>
                  <a:gd name="connsiteY42" fmla="*/ 0 h 1376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770102" h="1376795">
                    <a:moveTo>
                      <a:pt x="0" y="0"/>
                    </a:moveTo>
                    <a:lnTo>
                      <a:pt x="2749725" y="11652"/>
                    </a:lnTo>
                    <a:lnTo>
                      <a:pt x="2749725" y="1363212"/>
                    </a:lnTo>
                    <a:cubicBezTo>
                      <a:pt x="2691222" y="1275456"/>
                      <a:pt x="2770102" y="1376795"/>
                      <a:pt x="2679817" y="1316606"/>
                    </a:cubicBezTo>
                    <a:cubicBezTo>
                      <a:pt x="2668166" y="1308838"/>
                      <a:pt x="2666416" y="1291554"/>
                      <a:pt x="2656514" y="1281652"/>
                    </a:cubicBezTo>
                    <a:cubicBezTo>
                      <a:pt x="2646612" y="1271750"/>
                      <a:pt x="2632026" y="1267652"/>
                      <a:pt x="2621560" y="1258349"/>
                    </a:cubicBezTo>
                    <a:cubicBezTo>
                      <a:pt x="2596929" y="1236455"/>
                      <a:pt x="2551652" y="1188441"/>
                      <a:pt x="2551652" y="1188441"/>
                    </a:cubicBezTo>
                    <a:cubicBezTo>
                      <a:pt x="2529397" y="1121680"/>
                      <a:pt x="2556880" y="1182019"/>
                      <a:pt x="2493395" y="1118533"/>
                    </a:cubicBezTo>
                    <a:cubicBezTo>
                      <a:pt x="2440693" y="1065831"/>
                      <a:pt x="2503186" y="1094609"/>
                      <a:pt x="2435138" y="1071927"/>
                    </a:cubicBezTo>
                    <a:cubicBezTo>
                      <a:pt x="2322437" y="987402"/>
                      <a:pt x="2442543" y="1069804"/>
                      <a:pt x="2353578" y="1025322"/>
                    </a:cubicBezTo>
                    <a:cubicBezTo>
                      <a:pt x="2242793" y="969929"/>
                      <a:pt x="2429075" y="1038836"/>
                      <a:pt x="2248716" y="978716"/>
                    </a:cubicBezTo>
                    <a:lnTo>
                      <a:pt x="2213762" y="967065"/>
                    </a:lnTo>
                    <a:cubicBezTo>
                      <a:pt x="2202111" y="963181"/>
                      <a:pt x="2190723" y="958392"/>
                      <a:pt x="2178808" y="955413"/>
                    </a:cubicBezTo>
                    <a:cubicBezTo>
                      <a:pt x="2163273" y="951529"/>
                      <a:pt x="2148106" y="945633"/>
                      <a:pt x="2132202" y="943762"/>
                    </a:cubicBezTo>
                    <a:cubicBezTo>
                      <a:pt x="2081910" y="937846"/>
                      <a:pt x="2031223" y="935995"/>
                      <a:pt x="1980734" y="932111"/>
                    </a:cubicBezTo>
                    <a:cubicBezTo>
                      <a:pt x="1961315" y="928227"/>
                      <a:pt x="1942118" y="922993"/>
                      <a:pt x="1922477" y="920459"/>
                    </a:cubicBezTo>
                    <a:cubicBezTo>
                      <a:pt x="1821664" y="907451"/>
                      <a:pt x="1719807" y="902216"/>
                      <a:pt x="1619542" y="885505"/>
                    </a:cubicBezTo>
                    <a:cubicBezTo>
                      <a:pt x="1602409" y="882650"/>
                      <a:pt x="1589414" y="867695"/>
                      <a:pt x="1572936" y="862202"/>
                    </a:cubicBezTo>
                    <a:cubicBezTo>
                      <a:pt x="1554149" y="855940"/>
                      <a:pt x="1533785" y="855762"/>
                      <a:pt x="1514679" y="850551"/>
                    </a:cubicBezTo>
                    <a:cubicBezTo>
                      <a:pt x="1490981" y="844088"/>
                      <a:pt x="1468074" y="835016"/>
                      <a:pt x="1444771" y="827248"/>
                    </a:cubicBezTo>
                    <a:lnTo>
                      <a:pt x="1409817" y="815597"/>
                    </a:lnTo>
                    <a:cubicBezTo>
                      <a:pt x="1371906" y="787164"/>
                      <a:pt x="1360375" y="774174"/>
                      <a:pt x="1316606" y="757340"/>
                    </a:cubicBezTo>
                    <a:cubicBezTo>
                      <a:pt x="1282217" y="744113"/>
                      <a:pt x="1246697" y="734037"/>
                      <a:pt x="1211743" y="722386"/>
                    </a:cubicBezTo>
                    <a:cubicBezTo>
                      <a:pt x="1188440" y="714618"/>
                      <a:pt x="1162273" y="712708"/>
                      <a:pt x="1141835" y="699083"/>
                    </a:cubicBezTo>
                    <a:cubicBezTo>
                      <a:pt x="1130184" y="691315"/>
                      <a:pt x="1118276" y="683919"/>
                      <a:pt x="1106881" y="675780"/>
                    </a:cubicBezTo>
                    <a:cubicBezTo>
                      <a:pt x="1014923" y="610095"/>
                      <a:pt x="1103721" y="672620"/>
                      <a:pt x="990367" y="559267"/>
                    </a:cubicBezTo>
                    <a:cubicBezTo>
                      <a:pt x="980465" y="549365"/>
                      <a:pt x="966171" y="544929"/>
                      <a:pt x="955413" y="535964"/>
                    </a:cubicBezTo>
                    <a:cubicBezTo>
                      <a:pt x="942755" y="525415"/>
                      <a:pt x="931008" y="513668"/>
                      <a:pt x="920459" y="501010"/>
                    </a:cubicBezTo>
                    <a:cubicBezTo>
                      <a:pt x="911494" y="490252"/>
                      <a:pt x="907694" y="475277"/>
                      <a:pt x="897156" y="466056"/>
                    </a:cubicBezTo>
                    <a:cubicBezTo>
                      <a:pt x="876079" y="447614"/>
                      <a:pt x="850551" y="434985"/>
                      <a:pt x="827248" y="419450"/>
                    </a:cubicBezTo>
                    <a:cubicBezTo>
                      <a:pt x="775131" y="341275"/>
                      <a:pt x="836526" y="417868"/>
                      <a:pt x="768991" y="372845"/>
                    </a:cubicBezTo>
                    <a:cubicBezTo>
                      <a:pt x="649973" y="293500"/>
                      <a:pt x="743924" y="329536"/>
                      <a:pt x="664129" y="302936"/>
                    </a:cubicBezTo>
                    <a:cubicBezTo>
                      <a:pt x="551428" y="218411"/>
                      <a:pt x="671534" y="300813"/>
                      <a:pt x="582569" y="256331"/>
                    </a:cubicBezTo>
                    <a:cubicBezTo>
                      <a:pt x="492223" y="211158"/>
                      <a:pt x="600519" y="250662"/>
                      <a:pt x="512661" y="221377"/>
                    </a:cubicBezTo>
                    <a:cubicBezTo>
                      <a:pt x="501010" y="213609"/>
                      <a:pt x="490503" y="203761"/>
                      <a:pt x="477707" y="198074"/>
                    </a:cubicBezTo>
                    <a:cubicBezTo>
                      <a:pt x="455261" y="188098"/>
                      <a:pt x="428236" y="188396"/>
                      <a:pt x="407798" y="174771"/>
                    </a:cubicBezTo>
                    <a:lnTo>
                      <a:pt x="337890" y="128166"/>
                    </a:lnTo>
                    <a:cubicBezTo>
                      <a:pt x="326239" y="120398"/>
                      <a:pt x="316221" y="109291"/>
                      <a:pt x="302936" y="104863"/>
                    </a:cubicBezTo>
                    <a:cubicBezTo>
                      <a:pt x="185438" y="65698"/>
                      <a:pt x="367714" y="125463"/>
                      <a:pt x="221376" y="81560"/>
                    </a:cubicBezTo>
                    <a:cubicBezTo>
                      <a:pt x="197849" y="74502"/>
                      <a:pt x="174771" y="66025"/>
                      <a:pt x="151468" y="58257"/>
                    </a:cubicBezTo>
                    <a:cubicBezTo>
                      <a:pt x="139817" y="54373"/>
                      <a:pt x="128429" y="49585"/>
                      <a:pt x="116514" y="46606"/>
                    </a:cubicBezTo>
                    <a:lnTo>
                      <a:pt x="69909" y="34955"/>
                    </a:lnTo>
                    <a:cubicBezTo>
                      <a:pt x="27728" y="6835"/>
                      <a:pt x="47479" y="17915"/>
                      <a:pt x="0" y="0"/>
                    </a:cubicBezTo>
                    <a:close/>
                  </a:path>
                </a:pathLst>
              </a:cu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r"/>
                <a:r>
                  <a:rPr lang="en-US" dirty="0" smtClean="0">
                    <a:solidFill>
                      <a:schemeClr val="tx1"/>
                    </a:solidFill>
                    <a:latin typeface="+mj-lt"/>
                  </a:rPr>
                  <a:t>Knowledge/Innovation?</a:t>
                </a:r>
                <a:endParaRPr lang="en-US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cxnSp>
          <p:nvCxnSpPr>
            <p:cNvPr id="13" name="Elbow Connector 12"/>
            <p:cNvCxnSpPr>
              <a:stCxn id="11" idx="2"/>
            </p:cNvCxnSpPr>
            <p:nvPr/>
          </p:nvCxnSpPr>
          <p:spPr>
            <a:xfrm flipH="1">
              <a:off x="8204200" y="3530986"/>
              <a:ext cx="1351223" cy="1955414"/>
            </a:xfrm>
            <a:prstGeom prst="bentConnector4">
              <a:avLst>
                <a:gd name="adj1" fmla="val 0"/>
                <a:gd name="adj2" fmla="val 101006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204200" y="3581400"/>
              <a:ext cx="152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Our 21</a:t>
              </a:r>
              <a:r>
                <a:rPr lang="en-US" baseline="30000" dirty="0" smtClean="0">
                  <a:latin typeface="+mj-lt"/>
                </a:rPr>
                <a:t>st</a:t>
              </a:r>
              <a:r>
                <a:rPr lang="en-US" dirty="0" smtClean="0">
                  <a:latin typeface="+mj-lt"/>
                </a:rPr>
                <a:t> Century Economic Identity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5600" y="6248400"/>
            <a:ext cx="9296398" cy="841254"/>
          </a:xfrm>
          <a:prstGeom prst="rect">
            <a:avLst/>
          </a:prstGeom>
          <a:ln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Innovation leading to increased productivity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is the fundamental source of increasing wealth in an economy.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858520"/>
            <a:ext cx="9144000" cy="6654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NextGen Airspace and Airports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676400"/>
            <a:ext cx="4487333" cy="5384628"/>
          </a:xfrm>
        </p:spPr>
        <p:txBody>
          <a:bodyPr/>
          <a:lstStyle/>
          <a:p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Satellite-based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D2DE5-E371-274E-BA1A-79CC0F4D87E3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39803-E459-4837-8084-D24798B8D00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84200" y="1552222"/>
          <a:ext cx="8991600" cy="538198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114800"/>
                <a:gridCol w="4876800"/>
              </a:tblGrid>
              <a:tr h="48927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From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To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892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Ground-Based</a:t>
                      </a:r>
                      <a:r>
                        <a:rPr lang="en-US" sz="2000" baseline="0" dirty="0" smtClean="0">
                          <a:latin typeface="+mj-lt"/>
                        </a:rPr>
                        <a:t> navigation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Satellite navigation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892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Analog, Party line radios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Networked Internet Protocol radios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892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Steam gages in the cockpit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Computer</a:t>
                      </a:r>
                      <a:r>
                        <a:rPr lang="en-US" sz="2000" baseline="0" dirty="0" smtClean="0">
                          <a:latin typeface="+mj-lt"/>
                        </a:rPr>
                        <a:t> graphics cockpit displays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892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Jet Routes and Airways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Dynamically optimized trajectories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892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Staffed control towers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Virtual</a:t>
                      </a:r>
                      <a:r>
                        <a:rPr lang="en-US" sz="2000" baseline="0" dirty="0" smtClean="0">
                          <a:latin typeface="+mj-lt"/>
                        </a:rPr>
                        <a:t> and automated control towers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892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Data stove pipes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Network-centric,</a:t>
                      </a:r>
                      <a:r>
                        <a:rPr lang="en-US" sz="2000" baseline="0" dirty="0" smtClean="0">
                          <a:latin typeface="+mj-lt"/>
                        </a:rPr>
                        <a:t> system-wide shared data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892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Radar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Airborne-based</a:t>
                      </a:r>
                      <a:r>
                        <a:rPr lang="en-US" sz="2000" baseline="0" dirty="0" smtClean="0">
                          <a:latin typeface="+mj-lt"/>
                        </a:rPr>
                        <a:t> position data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892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Slowdowns</a:t>
                      </a:r>
                      <a:r>
                        <a:rPr lang="en-US" sz="2000" baseline="0" dirty="0" smtClean="0">
                          <a:latin typeface="+mj-lt"/>
                        </a:rPr>
                        <a:t> in bad weather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 Same performance in all weather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892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Ground-managed</a:t>
                      </a:r>
                      <a:r>
                        <a:rPr lang="en-US" sz="2000" baseline="0" dirty="0" smtClean="0">
                          <a:latin typeface="+mj-lt"/>
                        </a:rPr>
                        <a:t> aircraft separation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Airborne-based separation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  <a:tr h="4892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After-the-incident</a:t>
                      </a:r>
                      <a:r>
                        <a:rPr lang="en-US" sz="2000" baseline="0" dirty="0" smtClean="0">
                          <a:latin typeface="+mj-lt"/>
                        </a:rPr>
                        <a:t> safety alerting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j-lt"/>
                        </a:rPr>
                        <a:t>Prognostic safety alerting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34720"/>
            <a:ext cx="9144000" cy="589280"/>
          </a:xfrm>
        </p:spPr>
        <p:txBody>
          <a:bodyPr anchor="t">
            <a:noAutofit/>
          </a:bodyPr>
          <a:lstStyle/>
          <a:p>
            <a:r>
              <a:rPr lang="en-US" sz="3600" dirty="0" smtClean="0"/>
              <a:t>Electric Propulsion Timelines</a:t>
            </a:r>
            <a:br>
              <a:rPr lang="en-US" sz="3600" dirty="0" smtClean="0"/>
            </a:br>
            <a:r>
              <a:rPr lang="en-US" sz="2000" dirty="0" smtClean="0"/>
              <a:t>Based on 11% annual improvements in energy density</a:t>
            </a:r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2DE5-E371-274E-BA1A-79CC0F4D87E3}" type="datetime1">
              <a:rPr lang="en-US" smtClean="0"/>
              <a:pPr/>
              <a:t>8/2/11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www.NextAero.com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9803-E459-4837-8084-D24798B8D00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5" name="Right Bracket 34"/>
          <p:cNvSpPr/>
          <p:nvPr/>
        </p:nvSpPr>
        <p:spPr>
          <a:xfrm>
            <a:off x="5461000" y="3200400"/>
            <a:ext cx="228600" cy="1295400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550346" y="6934200"/>
            <a:ext cx="153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Range, miles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-238990" y="4346426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Speed, mph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40" name="Content Placeholder 19"/>
          <p:cNvSpPr>
            <a:spLocks noGrp="1"/>
          </p:cNvSpPr>
          <p:nvPr>
            <p:ph sz="half" idx="2"/>
          </p:nvPr>
        </p:nvSpPr>
        <p:spPr>
          <a:xfrm>
            <a:off x="6070600" y="4648200"/>
            <a:ext cx="3810000" cy="2133600"/>
          </a:xfrm>
          <a:ln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Today: 125 mph for 200 miles near 2 hours</a:t>
            </a:r>
          </a:p>
          <a:p>
            <a:r>
              <a:rPr lang="en-US" sz="2400" dirty="0" smtClean="0"/>
              <a:t>2015:   150 mph for 200 miles for ~2 hours</a:t>
            </a:r>
          </a:p>
          <a:p>
            <a:r>
              <a:rPr lang="en-US" sz="2400" dirty="0" smtClean="0"/>
              <a:t>2025:   200 mph for 200 miles for 1 hours</a:t>
            </a:r>
            <a:endParaRPr lang="en-US" sz="2400" dirty="0"/>
          </a:p>
        </p:txBody>
      </p:sp>
      <p:sp>
        <p:nvSpPr>
          <p:cNvPr id="41" name="Line Callout 1 40"/>
          <p:cNvSpPr/>
          <p:nvPr/>
        </p:nvSpPr>
        <p:spPr>
          <a:xfrm>
            <a:off x="6299200" y="2286000"/>
            <a:ext cx="3581400" cy="1219200"/>
          </a:xfrm>
          <a:prstGeom prst="borderCallout1">
            <a:avLst>
              <a:gd name="adj1" fmla="val 3274"/>
              <a:gd name="adj2" fmla="val -1744"/>
              <a:gd name="adj3" fmla="val 77976"/>
              <a:gd name="adj4" fmla="val -16743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Historic average flight segments</a:t>
            </a:r>
            <a:b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 for on-demand air carriers</a:t>
            </a:r>
            <a:b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~170 mi. (@ 200 mph)</a:t>
            </a:r>
            <a:b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~250 mi. (@ 400mph)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60400" y="2057400"/>
            <a:ext cx="5054600" cy="4876800"/>
            <a:chOff x="660400" y="2057400"/>
            <a:chExt cx="5054600" cy="487680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400" y="2057400"/>
              <a:ext cx="5054600" cy="48768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108200" y="6459379"/>
              <a:ext cx="3448843" cy="2462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"/>
                  <a:cs typeface="Arial"/>
                </a:rPr>
                <a:t>© 2011 NextGen AeroSciences, LLC. All Rights Reserved</a:t>
              </a:r>
              <a:endParaRPr lang="en-US" sz="1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270000" y="5943600"/>
            <a:ext cx="5840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2005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98600" y="5562600"/>
            <a:ext cx="5840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2010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52736" y="5181600"/>
            <a:ext cx="5840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2015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2000" y="4800600"/>
            <a:ext cx="5840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2020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362336" y="4419600"/>
            <a:ext cx="5840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2025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70200" y="3883223"/>
            <a:ext cx="5840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2030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29136" y="3124200"/>
            <a:ext cx="5840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2035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91136" y="2365177"/>
            <a:ext cx="5840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2040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65400" y="2667000"/>
            <a:ext cx="5309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1 Hr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70400" y="3276600"/>
            <a:ext cx="5309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2 Hr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51400" y="4419600"/>
            <a:ext cx="5309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3 Hr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51"/>
          <p:cNvSpPr>
            <a:spLocks noGrp="1"/>
          </p:cNvSpPr>
          <p:nvPr>
            <p:ph type="title"/>
          </p:nvPr>
        </p:nvSpPr>
        <p:spPr>
          <a:xfrm>
            <a:off x="508000" y="685800"/>
            <a:ext cx="9228667" cy="58928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Microsoft Sans Serif" charset="0"/>
                <a:cs typeface="Microsoft Sans Serif" charset="0"/>
              </a:rPr>
              <a:t>NextAero ABM Demand-Supply Co-evolution Tool</a:t>
            </a:r>
            <a:endParaRPr lang="en-US" sz="3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D2DE5-E371-274E-BA1A-79CC0F4D87E3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39803-E459-4837-8084-D24798B8D00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" y="1320800"/>
            <a:ext cx="8851900" cy="6223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5156200" y="1524000"/>
            <a:ext cx="4724400" cy="556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5600" y="1524000"/>
            <a:ext cx="4724400" cy="5562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665480"/>
          </a:xfrm>
        </p:spPr>
        <p:txBody>
          <a:bodyPr>
            <a:noAutofit/>
          </a:bodyPr>
          <a:lstStyle/>
          <a:p>
            <a:pPr algn="ctr"/>
            <a:r>
              <a:rPr lang="en-US" sz="3600" smtClean="0"/>
              <a:t>Autonomous Vehicles in Automated Airspace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D5C67-22BA-4644-931F-1A171736B45F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28832" y="1600200"/>
            <a:ext cx="4343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Optimized, dynamically interacting aircraft trajectories in Conflict-Free airspace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272865" y="2819400"/>
            <a:ext cx="4455335" cy="4114800"/>
            <a:chOff x="5272865" y="2819400"/>
            <a:chExt cx="4455335" cy="41148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72865" y="2819400"/>
              <a:ext cx="4455335" cy="4114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349065" y="6629400"/>
              <a:ext cx="34488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  <a:latin typeface="Arial"/>
                  <a:cs typeface="Arial"/>
                </a:rPr>
                <a:t>© 2011 NextGen AeroSciences, LLC. All Rights Reserved</a:t>
              </a:r>
              <a:endParaRPr lang="en-US" sz="1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3" name="Content Placeholder 8"/>
          <p:cNvSpPr>
            <a:spLocks noGrp="1"/>
          </p:cNvSpPr>
          <p:nvPr>
            <p:ph sz="half" idx="2"/>
          </p:nvPr>
        </p:nvSpPr>
        <p:spPr>
          <a:xfrm>
            <a:off x="440267" y="1600200"/>
            <a:ext cx="4487333" cy="5460828"/>
          </a:xfrm>
        </p:spPr>
        <p:txBody>
          <a:bodyPr>
            <a:normAutofit/>
          </a:bodyPr>
          <a:lstStyle/>
          <a:p>
            <a:r>
              <a:rPr lang="en-US" sz="2400" smtClean="0"/>
              <a:t>Alternative piloting system architectures (UAS-like)</a:t>
            </a:r>
          </a:p>
          <a:p>
            <a:r>
              <a:rPr lang="en-US" sz="2400" smtClean="0"/>
              <a:t>e-Sense and Avoid</a:t>
            </a:r>
          </a:p>
          <a:p>
            <a:r>
              <a:rPr lang="en-US" sz="2400" smtClean="0"/>
              <a:t>Synthetic-Enhanced vision</a:t>
            </a:r>
          </a:p>
          <a:p>
            <a:r>
              <a:rPr lang="en-US" sz="2400" smtClean="0"/>
              <a:t>Self-recovery auto-flight</a:t>
            </a:r>
          </a:p>
          <a:p>
            <a:r>
              <a:rPr lang="en-US" sz="2400" smtClean="0"/>
              <a:t>On-board trajectory optimization</a:t>
            </a:r>
          </a:p>
          <a:p>
            <a:r>
              <a:rPr lang="en-US" sz="2400" smtClean="0"/>
              <a:t>“Pocket” airports with virtual towers</a:t>
            </a:r>
            <a:endParaRPr lang="en-US" sz="2400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7733" y="7062612"/>
            <a:ext cx="846667" cy="405694"/>
          </a:xfrm>
        </p:spPr>
        <p:txBody>
          <a:bodyPr/>
          <a:lstStyle/>
          <a:p>
            <a:pPr>
              <a:defRPr/>
            </a:pPr>
            <a:fld id="{3D18B3E1-2199-443E-8006-7180D47E2F5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5" name="Picture 24" descr="Taurus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5410200"/>
            <a:ext cx="2032000" cy="1524000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26" name="Picture 25" descr="synergy_2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400" y="5410200"/>
            <a:ext cx="2438400" cy="150876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51308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Understanding Airspace Phase States</a:t>
            </a:r>
            <a:endParaRPr lang="en-US" sz="36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08000" y="1371600"/>
            <a:ext cx="4487333" cy="5689428"/>
          </a:xfrm>
        </p:spPr>
        <p:txBody>
          <a:bodyPr/>
          <a:lstStyle/>
          <a:p>
            <a:r>
              <a:rPr lang="en-US" dirty="0" smtClean="0"/>
              <a:t>Traffic Physics inspiration</a:t>
            </a:r>
          </a:p>
          <a:p>
            <a:r>
              <a:rPr lang="en-US" dirty="0" smtClean="0"/>
              <a:t>Phase prediction</a:t>
            </a:r>
          </a:p>
          <a:p>
            <a:r>
              <a:rPr lang="en-US" dirty="0" smtClean="0"/>
              <a:t>Phase control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D2DE5-E371-274E-BA1A-79CC0F4D87E3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39803-E459-4837-8084-D24798B8D00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119808"/>
            <a:ext cx="2590800" cy="389059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937000" y="2590800"/>
            <a:ext cx="5386070" cy="3833567"/>
            <a:chOff x="685800" y="1371600"/>
            <a:chExt cx="7799070" cy="4824167"/>
          </a:xfrm>
        </p:grpSpPr>
        <p:pic>
          <p:nvPicPr>
            <p:cNvPr id="14" name="Picture 13" descr="110714 SATPlot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>
                  <a:lum bright="20000" contrast="31000"/>
                </a:blip>
                <a:stretch>
                  <a:fillRect/>
                </a:stretch>
              </p:blipFill>
            </mc:Choice>
            <mc:Fallback>
              <p:blipFill>
                <a:blip r:embed="rId4">
                  <a:lum bright="20000" contrast="31000"/>
                </a:blip>
                <a:stretch>
                  <a:fillRect/>
                </a:stretch>
              </p:blipFill>
            </mc:Fallback>
          </mc:AlternateContent>
          <p:spPr>
            <a:xfrm>
              <a:off x="685800" y="1371600"/>
              <a:ext cx="7799070" cy="4824167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>
            <a:blip r:embed="rId5" cstate="print">
              <a:lum bright="20000" contrast="31000"/>
            </a:blip>
            <a:srcRect/>
            <a:stretch>
              <a:fillRect/>
            </a:stretch>
          </p:blipFill>
          <p:spPr bwMode="auto">
            <a:xfrm>
              <a:off x="1676400" y="44958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/>
            <p:nvPr/>
          </p:nvPicPr>
          <p:blipFill>
            <a:blip r:embed="rId6" cstate="print">
              <a:lum bright="20000" contrast="31000"/>
            </a:blip>
            <a:srcRect/>
            <a:stretch>
              <a:fillRect/>
            </a:stretch>
          </p:blipFill>
          <p:spPr bwMode="auto">
            <a:xfrm>
              <a:off x="4953000" y="4495800"/>
              <a:ext cx="1300363" cy="129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/>
            <p:cNvPicPr/>
            <p:nvPr/>
          </p:nvPicPr>
          <p:blipFill>
            <a:blip r:embed="rId7" cstate="print">
              <a:lum bright="20000" contrast="31000"/>
            </a:blip>
            <a:srcRect/>
            <a:stretch>
              <a:fillRect/>
            </a:stretch>
          </p:blipFill>
          <p:spPr bwMode="auto">
            <a:xfrm>
              <a:off x="6705600" y="4495800"/>
              <a:ext cx="12954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Implications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All-Electric air transportation system appears attractive, even likely</a:t>
            </a:r>
          </a:p>
          <a:p>
            <a:pPr lvl="1"/>
            <a:r>
              <a:rPr lang="en-US" dirty="0" smtClean="0"/>
              <a:t>Battery energy densities equal liquid fuels in a few decades</a:t>
            </a:r>
          </a:p>
          <a:p>
            <a:pPr lvl="1"/>
            <a:r>
              <a:rPr lang="en-US" dirty="0" smtClean="0"/>
              <a:t>Electric is quiet</a:t>
            </a:r>
          </a:p>
          <a:p>
            <a:pPr lvl="1"/>
            <a:r>
              <a:rPr lang="en-US" dirty="0" smtClean="0"/>
              <a:t>No contrails</a:t>
            </a:r>
          </a:p>
          <a:p>
            <a:r>
              <a:rPr lang="en-US" dirty="0" smtClean="0"/>
              <a:t>What are the vulnerabilities of such as system?</a:t>
            </a:r>
          </a:p>
          <a:p>
            <a:pPr lvl="1"/>
            <a:r>
              <a:rPr lang="en-US" dirty="0" smtClean="0"/>
              <a:t>EMP</a:t>
            </a:r>
          </a:p>
          <a:p>
            <a:pPr lvl="1"/>
            <a:r>
              <a:rPr lang="en-US" dirty="0" smtClean="0"/>
              <a:t>Malware</a:t>
            </a:r>
          </a:p>
          <a:p>
            <a:pPr lvl="1"/>
            <a:r>
              <a:rPr lang="en-US" dirty="0" smtClean="0"/>
              <a:t>Jamming</a:t>
            </a:r>
          </a:p>
          <a:p>
            <a:r>
              <a:rPr lang="en-US" dirty="0" smtClean="0"/>
              <a:t>What alternatives require attention?</a:t>
            </a:r>
          </a:p>
          <a:p>
            <a:pPr lvl="1"/>
            <a:r>
              <a:rPr lang="en-US" dirty="0" smtClean="0"/>
              <a:t>Network resilience, robustness</a:t>
            </a:r>
          </a:p>
          <a:p>
            <a:pPr lvl="1"/>
            <a:r>
              <a:rPr lang="en-US" dirty="0" smtClean="0"/>
              <a:t>Optical computing, communications for CNS</a:t>
            </a:r>
          </a:p>
          <a:p>
            <a:pPr lvl="1"/>
            <a:r>
              <a:rPr lang="en-US" dirty="0" smtClean="0"/>
              <a:t>Others?...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9D2DE5-E371-274E-BA1A-79CC0F4D87E3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39803-E459-4837-8084-D24798B8D00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589280"/>
          </a:xfrm>
        </p:spPr>
        <p:txBody>
          <a:bodyPr/>
          <a:lstStyle/>
          <a:p>
            <a:r>
              <a:rPr lang="en-US" sz="3200" dirty="0" smtClean="0"/>
              <a:t>A New Architecture for Innovation and Productivity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584" y="1640417"/>
            <a:ext cx="8955264" cy="5499806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Paradigmatic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49DCC-1725-4E60-B29D-D41493857264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60778" y="2299720"/>
          <a:ext cx="8410222" cy="474172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2082800" y="6172200"/>
            <a:ext cx="619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NextGen as a Commons for Innovation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Topics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8000" y="1676400"/>
          <a:ext cx="9144000" cy="535093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4897A9-AD45-284D-9071-FC250E336D64}" type="datetime1">
              <a:rPr lang="en-US" smtClean="0">
                <a:latin typeface="Arial"/>
                <a:cs typeface="Arial"/>
              </a:rPr>
              <a:pPr>
                <a:defRPr/>
              </a:pPr>
              <a:t>8/2/11</a:t>
            </a:fld>
            <a:endParaRPr lang="en-US" dirty="0">
              <a:latin typeface="Arial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latin typeface="Arial"/>
                <a:cs typeface="Arial"/>
              </a:rPr>
              <a:t>www.NextAero.com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8B3E1-2199-443E-8006-7180D47E2F56}" type="slidenum">
              <a:rPr lang="en-US" smtClean="0">
                <a:latin typeface="Arial"/>
                <a:cs typeface="Arial"/>
              </a:rPr>
              <a:pPr>
                <a:defRPr/>
              </a:pPr>
              <a:t>2</a:t>
            </a:fld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Slower Growth in Scheduled Service</a:t>
            </a:r>
            <a:br>
              <a:rPr lang="en-US" sz="2800" dirty="0" smtClean="0"/>
            </a:br>
            <a:r>
              <a:rPr lang="en-US" sz="2000" dirty="0" smtClean="0"/>
              <a:t>(Commercial </a:t>
            </a:r>
            <a:r>
              <a:rPr lang="en-US" sz="2000" u="sng" dirty="0" smtClean="0"/>
              <a:t>Operations</a:t>
            </a:r>
            <a:r>
              <a:rPr lang="en-US" sz="2000" dirty="0" smtClean="0"/>
              <a:t>, 1994 to present with annual forecasts)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9BA97-53B1-A84E-B767-B2026E5E9A80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8B3E1-2199-443E-8006-7180D47E2F5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Rectangle 13"/>
          <p:cNvSpPr txBox="1">
            <a:spLocks/>
          </p:cNvSpPr>
          <p:nvPr/>
        </p:nvSpPr>
        <p:spPr bwMode="auto">
          <a:xfrm>
            <a:off x="1169988" y="6662738"/>
            <a:ext cx="59896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prstTxWarp prst="textNoShape">
              <a:avLst/>
            </a:prstTxWarp>
          </a:bodyPr>
          <a:lstStyle/>
          <a:p>
            <a:r>
              <a:rPr lang="en-US" sz="1400">
                <a:latin typeface="Calibri" charset="0"/>
              </a:rPr>
              <a:t>Source: FAA Aerospace Forecast, 2011 – 2031, and earlier years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631596" y="1809946"/>
          <a:ext cx="8682086" cy="485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 Flight Segments Will Be Longer</a:t>
            </a:r>
            <a:br>
              <a:rPr lang="en-US" sz="2800" dirty="0" smtClean="0"/>
            </a:br>
            <a:r>
              <a:rPr lang="en-US" sz="2000" dirty="0" smtClean="0"/>
              <a:t>(Average Flight Stage Length)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9BA97-53B1-A84E-B767-B2026E5E9A80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8B3E1-2199-443E-8006-7180D47E2F5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Rectangle 13"/>
          <p:cNvSpPr txBox="1">
            <a:spLocks/>
          </p:cNvSpPr>
          <p:nvPr/>
        </p:nvSpPr>
        <p:spPr bwMode="auto">
          <a:xfrm>
            <a:off x="1169988" y="6662738"/>
            <a:ext cx="59896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prstTxWarp prst="textNoShape">
              <a:avLst/>
            </a:prstTxWarp>
          </a:bodyPr>
          <a:lstStyle/>
          <a:p>
            <a:r>
              <a:rPr lang="en-US" sz="1400">
                <a:latin typeface="Calibri" charset="0"/>
              </a:rPr>
              <a:t>Source: FAA Aerospace Forecast, 2011 – 2031, and earlier years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571107" y="1772239"/>
          <a:ext cx="8516332" cy="4890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 Aircraft Will Be Larger</a:t>
            </a:r>
            <a:br>
              <a:rPr lang="en-US" sz="2800" dirty="0" smtClean="0"/>
            </a:br>
            <a:r>
              <a:rPr lang="en-US" sz="2000" dirty="0" smtClean="0"/>
              <a:t>(Average Seats per Aircraft)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9BA97-53B1-A84E-B767-B2026E5E9A80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8B3E1-2199-443E-8006-7180D47E2F5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Rectangle 13"/>
          <p:cNvSpPr txBox="1">
            <a:spLocks/>
          </p:cNvSpPr>
          <p:nvPr/>
        </p:nvSpPr>
        <p:spPr bwMode="auto">
          <a:xfrm>
            <a:off x="1169988" y="6662738"/>
            <a:ext cx="59896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ctr">
            <a:prstTxWarp prst="textNoShape">
              <a:avLst/>
            </a:prstTxWarp>
          </a:bodyPr>
          <a:lstStyle/>
          <a:p>
            <a:r>
              <a:rPr lang="en-US" sz="1400">
                <a:latin typeface="Calibri" charset="0"/>
              </a:rPr>
              <a:t>Source: FAA Aerospace Forecast, 2011 – 2031, and earlier years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/>
        </p:nvGraphicFramePr>
        <p:xfrm>
          <a:off x="1169432" y="1687398"/>
          <a:ext cx="8002848" cy="497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Roads Will Be More Congested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D5C67-22BA-4644-931F-1A171736B45F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8B3E1-2199-443E-8006-7180D47E2F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9" name="Picture 8" descr="Public Roads LMs VM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74800" y="990600"/>
            <a:ext cx="7010400" cy="5417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1209" y="6172200"/>
            <a:ext cx="843241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Question: Can our Nation’s roads meet demand for highway travel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in 2020 and beyond?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82320"/>
            <a:ext cx="9144000" cy="7416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these forecast data mean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4487333" cy="4927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+mj-lt"/>
              </a:rPr>
              <a:t>Scheduled service market dynamics mean:</a:t>
            </a:r>
          </a:p>
          <a:p>
            <a:pPr lvl="1"/>
            <a:r>
              <a:rPr lang="en-US" dirty="0" smtClean="0">
                <a:latin typeface="+mj-lt"/>
              </a:rPr>
              <a:t>Fewer, larger markets</a:t>
            </a:r>
          </a:p>
          <a:p>
            <a:pPr lvl="1"/>
            <a:r>
              <a:rPr lang="en-US" dirty="0" smtClean="0">
                <a:latin typeface="+mj-lt"/>
              </a:rPr>
              <a:t>Fewer smaller markets</a:t>
            </a:r>
          </a:p>
          <a:p>
            <a:pPr lvl="1"/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Thin </a:t>
            </a:r>
            <a:r>
              <a:rPr lang="en-US" dirty="0" smtClean="0"/>
              <a:t>markets should </a:t>
            </a:r>
            <a:r>
              <a:rPr lang="en-US" dirty="0" smtClean="0">
                <a:latin typeface="+mj-lt"/>
              </a:rPr>
              <a:t>motivate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On-</a:t>
            </a:r>
            <a:r>
              <a:rPr lang="en-US" dirty="0" smtClean="0"/>
              <a:t>Demand</a:t>
            </a:r>
            <a:r>
              <a:rPr lang="en-US" dirty="0" smtClean="0">
                <a:latin typeface="+mj-lt"/>
              </a:rPr>
              <a:t> innovations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in aircraft and service models</a:t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  <a:p>
            <a:r>
              <a:rPr lang="en-US" dirty="0" smtClean="0"/>
              <a:t>Highways alone appear inadequate for our nation’s future mobility needs</a:t>
            </a:r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</p:txBody>
      </p:sp>
      <p:pic>
        <p:nvPicPr>
          <p:cNvPr id="9" name="Content Placeholder 8" descr="longtail2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5483" b="-35483"/>
          <a:stretch>
            <a:fillRect/>
          </a:stretch>
        </p:blipFill>
        <p:spPr>
          <a:xfrm>
            <a:off x="5164667" y="1828800"/>
            <a:ext cx="4487333" cy="4927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9D5C67-22BA-4644-931F-1A171736B45F}" type="datetime1">
              <a:rPr lang="en-US" smtClean="0">
                <a:latin typeface="+mj-lt"/>
              </a:rPr>
              <a:pPr>
                <a:defRPr/>
              </a:pPr>
              <a:t>8/2/11</a:t>
            </a:fld>
            <a:endParaRPr lang="en-US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</a:rPr>
              <a:t>www.NextAero.com</a:t>
            </a: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8B3E1-2199-443E-8006-7180D47E2F56}" type="slidenum">
              <a:rPr lang="en-US" smtClean="0">
                <a:latin typeface="+mj-lt"/>
              </a:rPr>
              <a:pPr>
                <a:defRPr/>
              </a:pPr>
              <a:t>7</a:t>
            </a:fld>
            <a:endParaRPr lang="en-US" dirty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4127500" y="2628900"/>
            <a:ext cx="2209800" cy="1066800"/>
          </a:xfrm>
          <a:prstGeom prst="line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27600" y="4648200"/>
            <a:ext cx="1600200" cy="228600"/>
          </a:xfrm>
          <a:prstGeom prst="line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762000"/>
            <a:ext cx="6773333" cy="4737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2011 ODM Industry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7" y="3434939"/>
            <a:ext cx="2921000" cy="5362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67" y="4127647"/>
            <a:ext cx="3104444" cy="100188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7" y="2387984"/>
            <a:ext cx="3421944" cy="89046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67" y="1560690"/>
            <a:ext cx="5249333" cy="670808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67" y="5286023"/>
            <a:ext cx="2659944" cy="859048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6667" y="1341967"/>
            <a:ext cx="2388040" cy="1996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4056" y="3183685"/>
            <a:ext cx="3167944" cy="18483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6667" y="2576690"/>
            <a:ext cx="2004466" cy="2201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2667" y="6142567"/>
            <a:ext cx="2434167" cy="10061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1500" y="5455356"/>
            <a:ext cx="2455333" cy="16591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2667" y="5116689"/>
            <a:ext cx="2723444" cy="2046111"/>
          </a:xfrm>
          <a:prstGeom prst="rect">
            <a:avLst/>
          </a:prstGeom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770392-EC7C-1741-8EFE-4B1706766814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8B3E1-2199-443E-8006-7180D47E2F5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8947" y="628650"/>
            <a:ext cx="7226653" cy="742950"/>
          </a:xfrm>
        </p:spPr>
        <p:txBody>
          <a:bodyPr/>
          <a:lstStyle/>
          <a:p>
            <a:r>
              <a:rPr lang="en-US" sz="4000" b="1" dirty="0"/>
              <a:t>The</a:t>
            </a:r>
            <a:r>
              <a:rPr lang="en-US" sz="4000" b="1" dirty="0" smtClean="0"/>
              <a:t> DayJet Experience</a:t>
            </a:r>
            <a:endParaRPr lang="en-US" sz="4000" b="1" dirty="0"/>
          </a:p>
        </p:txBody>
      </p:sp>
      <p:pic>
        <p:nvPicPr>
          <p:cNvPr id="4085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955" y="1742455"/>
            <a:ext cx="6000045" cy="5115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6527800" y="3210835"/>
            <a:ext cx="3429000" cy="434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599" tIns="50799" rIns="101599" bIns="50799">
            <a:spAutoFit/>
          </a:bodyPr>
          <a:lstStyle/>
          <a:p>
            <a:pPr marL="253997" indent="-253997">
              <a:spcBef>
                <a:spcPts val="1333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Command Center Ops</a:t>
            </a:r>
          </a:p>
          <a:p>
            <a:pPr marL="519113" lvl="1" indent="-252413">
              <a:spcBef>
                <a:spcPts val="1333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50% fewer dispatchers</a:t>
            </a:r>
          </a:p>
          <a:p>
            <a:pPr marL="519113" lvl="1" indent="-252413">
              <a:spcBef>
                <a:spcPts val="1333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Basis for automation</a:t>
            </a:r>
          </a:p>
          <a:p>
            <a:pPr marL="253997" indent="-253997">
              <a:spcBef>
                <a:spcPts val="1333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~ 1 year of revenue ops</a:t>
            </a:r>
          </a:p>
          <a:p>
            <a:pPr marL="253997" indent="-253997">
              <a:spcBef>
                <a:spcPts val="1333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28 aircraft</a:t>
            </a:r>
          </a:p>
          <a:p>
            <a:pPr marL="253997" indent="-253997">
              <a:spcBef>
                <a:spcPts val="1333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100 pilots</a:t>
            </a:r>
          </a:p>
          <a:p>
            <a:pPr marL="253997" indent="-253997">
              <a:spcBef>
                <a:spcPts val="1333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375 cities total; Hard to model U.S. in 2007; now possible to do the nation</a:t>
            </a:r>
          </a:p>
          <a:p>
            <a:pPr marL="253997" indent="-253997">
              <a:spcBef>
                <a:spcPts val="1333"/>
              </a:spcBef>
              <a:buFontTx/>
              <a:buChar char="•"/>
            </a:pPr>
            <a:r>
              <a:rPr lang="en-US" sz="2000" dirty="0" smtClean="0">
                <a:latin typeface="Arial" charset="0"/>
              </a:rPr>
              <a:t>FAA Kudos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6756400" y="838200"/>
          <a:ext cx="28956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8CB487-3510-C241-9265-7B66F7AB54B4}" type="datetime1">
              <a:rPr lang="en-US" smtClean="0"/>
              <a:pPr>
                <a:defRPr/>
              </a:pPr>
              <a:t>8/2/11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B7825-8D51-4EBF-B43E-7FE048A9828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www.NextAero.com</a:t>
            </a:r>
            <a:endParaRPr lang="en-US" dirty="0"/>
          </a:p>
        </p:txBody>
      </p:sp>
      <p:pic>
        <p:nvPicPr>
          <p:cNvPr id="12" name="Picture 11" descr="3plan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06" y="4866654"/>
            <a:ext cx="2851394" cy="1905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9872</TotalTime>
  <Words>981</Words>
  <Application>Microsoft Macintosh PowerPoint</Application>
  <PresentationFormat>Custom</PresentationFormat>
  <Paragraphs>200</Paragraphs>
  <Slides>18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Beyond NextGen: 21st Century  Air Mobility</vt:lpstr>
      <vt:lpstr>Topics</vt:lpstr>
      <vt:lpstr>Slower Growth in Scheduled Service (Commercial Operations, 1994 to present with annual forecasts)</vt:lpstr>
      <vt:lpstr> Flight Segments Will Be Longer (Average Flight Stage Length)</vt:lpstr>
      <vt:lpstr> Aircraft Will Be Larger (Average Seats per Aircraft)</vt:lpstr>
      <vt:lpstr>Roads Will Be More Congested</vt:lpstr>
      <vt:lpstr>What these forecast data mean</vt:lpstr>
      <vt:lpstr>2011 ODM Industry</vt:lpstr>
      <vt:lpstr>The DayJet Experience</vt:lpstr>
      <vt:lpstr>On-Demand Mobility Value Proposition</vt:lpstr>
      <vt:lpstr>Slide 11</vt:lpstr>
      <vt:lpstr>NextGen Airspace and Airports</vt:lpstr>
      <vt:lpstr>Electric Propulsion Timelines Based on 11% annual improvements in energy density</vt:lpstr>
      <vt:lpstr>NextAero ABM Demand-Supply Co-evolution Tool</vt:lpstr>
      <vt:lpstr>Autonomous Vehicles in Automated Airspace</vt:lpstr>
      <vt:lpstr>Understanding Airspace Phase States</vt:lpstr>
      <vt:lpstr>Strategic Implications</vt:lpstr>
      <vt:lpstr>A New Architecture for Innovation and Productivity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Google</dc:creator>
  <cp:keywords/>
  <dc:description/>
  <cp:lastModifiedBy>Bruce J. Holmes User</cp:lastModifiedBy>
  <cp:revision>376</cp:revision>
  <cp:lastPrinted>2011-08-01T19:50:04Z</cp:lastPrinted>
  <dcterms:created xsi:type="dcterms:W3CDTF">2011-08-02T14:52:21Z</dcterms:created>
  <dcterms:modified xsi:type="dcterms:W3CDTF">2011-08-02T14:52:41Z</dcterms:modified>
  <cp:category/>
</cp:coreProperties>
</file>