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9377600" cy="32918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222A50"/>
    <a:srgbClr val="000000"/>
    <a:srgbClr val="CC3300"/>
    <a:srgbClr val="990033"/>
    <a:srgbClr val="4757A7"/>
    <a:srgbClr val="DCDFE6"/>
    <a:srgbClr val="EB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79" autoAdjust="0"/>
    <p:restoredTop sz="94610" autoAdjust="0"/>
  </p:normalViewPr>
  <p:slideViewPr>
    <p:cSldViewPr snapToObjects="1">
      <p:cViewPr varScale="1">
        <p:scale>
          <a:sx n="39" d="100"/>
          <a:sy n="39" d="100"/>
        </p:scale>
        <p:origin x="1194" y="90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CB6D-A21C-4E29-BC70-E4CDFCAE79DA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720725"/>
            <a:ext cx="54006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61F4-0ECF-4B65-BEA3-ED079986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61F4-0ECF-4B65-BEA3-ED0799863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638" y="10226675"/>
            <a:ext cx="419703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275" y="18653125"/>
            <a:ext cx="345630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3E61-0606-4589-9F09-D0DB036D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BADE2-F153-465C-95EC-0F60F0B1A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9713" y="1317625"/>
            <a:ext cx="11109325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1317625"/>
            <a:ext cx="3317716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BC9B-48DC-4A91-83D6-B39626B6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FA7C-08F4-4BF4-8C8B-EF8CA3413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8" y="21153438"/>
            <a:ext cx="419703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8" y="13952538"/>
            <a:ext cx="419703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F0FD-ABF3-4631-BEE1-5E1DE7FB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7680325"/>
            <a:ext cx="2214245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0" y="7680325"/>
            <a:ext cx="2214403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18FC-E183-49D9-BF53-EBC05E34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563" y="7369175"/>
            <a:ext cx="2181701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563" y="10439400"/>
            <a:ext cx="2181701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2500" y="7369175"/>
            <a:ext cx="218265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2500" y="10439400"/>
            <a:ext cx="218265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F9023-BC6D-4EBC-834F-4294292FE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0DE0-FE54-46B9-AFF8-3FE563B1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6CA6-D4F6-4CEA-801A-D7EA86E4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1275"/>
            <a:ext cx="1624488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588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563" y="6888163"/>
            <a:ext cx="1624488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2BE1-4B7D-4592-A501-7049A3C70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88" y="23042563"/>
            <a:ext cx="296259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988" y="2941638"/>
            <a:ext cx="296259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988" y="25763538"/>
            <a:ext cx="296259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0BA96-26E5-42E8-877A-22EA8132B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1317625"/>
            <a:ext cx="44438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2" tIns="235122" rIns="470242" bIns="235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7680325"/>
            <a:ext cx="44438888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2" tIns="235122" rIns="470242" bIns="235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29976763"/>
            <a:ext cx="115204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42" tIns="235122" rIns="470242" bIns="235122" numCol="1" anchor="t" anchorCtr="0" compatLnSpc="1">
            <a:prstTxWarp prst="textNoShape">
              <a:avLst/>
            </a:prstTxWarp>
          </a:bodyPr>
          <a:lstStyle>
            <a:lvl1pPr defTabSz="4702175">
              <a:defRPr sz="7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1950" y="29976763"/>
            <a:ext cx="156352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42" tIns="235122" rIns="470242" bIns="235122" numCol="1" anchor="t" anchorCtr="0" compatLnSpc="1">
            <a:prstTxWarp prst="textNoShape">
              <a:avLst/>
            </a:prstTxWarp>
          </a:bodyPr>
          <a:lstStyle>
            <a:lvl1pPr algn="ctr" defTabSz="4702175">
              <a:defRPr sz="7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8550" y="29976763"/>
            <a:ext cx="115204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42" tIns="235122" rIns="470242" bIns="235122" numCol="1" anchor="t" anchorCtr="0" compatLnSpc="1">
            <a:prstTxWarp prst="textNoShape">
              <a:avLst/>
            </a:prstTxWarp>
          </a:bodyPr>
          <a:lstStyle>
            <a:lvl1pPr algn="r" defTabSz="4702175">
              <a:defRPr sz="7300" smtClean="0">
                <a:latin typeface="Arial" pitchFamily="34" charset="0"/>
              </a:defRPr>
            </a:lvl1pPr>
          </a:lstStyle>
          <a:p>
            <a:pPr>
              <a:defRPr/>
            </a:pPr>
            <a:fld id="{4284B361-AE59-4337-B637-366AF6B12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9pPr>
    </p:titleStyle>
    <p:bodyStyle>
      <a:lvl1pPr marL="1765300" indent="-1765300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400">
          <a:solidFill>
            <a:schemeClr val="tx1"/>
          </a:solidFill>
          <a:latin typeface="+mn-lt"/>
          <a:ea typeface="+mn-ea"/>
          <a:cs typeface="+mn-cs"/>
        </a:defRPr>
      </a:lvl1pPr>
      <a:lvl2pPr marL="3819525" indent="-14684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6338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6338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6338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6338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6338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1.pn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34" Type="http://schemas.openxmlformats.org/officeDocument/2006/relationships/image" Target="../media/image26.png"/><Relationship Id="rId42" Type="http://schemas.openxmlformats.org/officeDocument/2006/relationships/image" Target="../media/image270.png"/><Relationship Id="rId47" Type="http://schemas.openxmlformats.org/officeDocument/2006/relationships/image" Target="../media/image35.png"/><Relationship Id="rId50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33" Type="http://schemas.openxmlformats.org/officeDocument/2006/relationships/image" Target="../media/image27.png"/><Relationship Id="rId38" Type="http://schemas.openxmlformats.org/officeDocument/2006/relationships/image" Target="../media/image30.png"/><Relationship Id="rId46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microsoft.com/office/2007/relationships/hdphoto" Target="../media/hdphoto1.wdp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33.emf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30.png"/><Relationship Id="rId36" Type="http://schemas.openxmlformats.org/officeDocument/2006/relationships/image" Target="../media/image28.png"/><Relationship Id="rId49" Type="http://schemas.openxmlformats.org/officeDocument/2006/relationships/image" Target="../media/image3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2.emf"/><Relationship Id="rId44" Type="http://schemas.openxmlformats.org/officeDocument/2006/relationships/image" Target="../media/image33.png"/><Relationship Id="rId52" Type="http://schemas.openxmlformats.org/officeDocument/2006/relationships/image" Target="../media/image40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20.png"/><Relationship Id="rId35" Type="http://schemas.openxmlformats.org/officeDocument/2006/relationships/image" Target="../media/image25.png"/><Relationship Id="rId43" Type="http://schemas.openxmlformats.org/officeDocument/2006/relationships/image" Target="../media/image36.png"/><Relationship Id="rId48" Type="http://schemas.openxmlformats.org/officeDocument/2006/relationships/image" Target="../media/image39.png"/><Relationship Id="rId8" Type="http://schemas.openxmlformats.org/officeDocument/2006/relationships/image" Target="../media/image6.jpeg"/><Relationship Id="rId51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829186" y="390593"/>
            <a:ext cx="47516693" cy="31893667"/>
            <a:chOff x="829186" y="351694"/>
            <a:chExt cx="47516693" cy="31893667"/>
          </a:xfrm>
        </p:grpSpPr>
        <p:sp>
          <p:nvSpPr>
            <p:cNvPr id="66" name="Round Single Corner Rectangle 65"/>
            <p:cNvSpPr/>
            <p:nvPr/>
          </p:nvSpPr>
          <p:spPr bwMode="auto">
            <a:xfrm>
              <a:off x="35307754" y="5378531"/>
              <a:ext cx="13038125" cy="26866830"/>
            </a:xfrm>
            <a:prstGeom prst="round1Rect">
              <a:avLst>
                <a:gd name="adj" fmla="val 6153"/>
              </a:avLst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" name="Group 52"/>
            <p:cNvGrpSpPr/>
            <p:nvPr/>
          </p:nvGrpSpPr>
          <p:grpSpPr>
            <a:xfrm>
              <a:off x="829186" y="351694"/>
              <a:ext cx="47516693" cy="31893667"/>
              <a:chOff x="829186" y="351694"/>
              <a:chExt cx="47516693" cy="31893667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949480" y="351694"/>
                <a:ext cx="47396399" cy="4647362"/>
              </a:xfrm>
              <a:prstGeom prst="roundRect">
                <a:avLst>
                  <a:gd name="adj" fmla="val 15300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4139395" y="5302635"/>
                <a:ext cx="20939760" cy="2693822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Round Same Side Corner Rectangle 47"/>
              <p:cNvSpPr/>
              <p:nvPr/>
            </p:nvSpPr>
            <p:spPr bwMode="auto">
              <a:xfrm rot="16200000">
                <a:off x="-6060715" y="12197038"/>
                <a:ext cx="26938224" cy="13158422"/>
              </a:xfrm>
              <a:prstGeom prst="round2SameRect">
                <a:avLst>
                  <a:gd name="adj1" fmla="val 4591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6991050" y="5495623"/>
            <a:ext cx="932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90033"/>
                </a:solidFill>
              </a:rPr>
              <a:t>Boolean Microgrid</a:t>
            </a:r>
            <a:r>
              <a:rPr lang="en-US" sz="5400" b="1" baseline="30000" dirty="0" smtClean="0">
                <a:solidFill>
                  <a:srgbClr val="990033"/>
                </a:solidFill>
              </a:rPr>
              <a:t>1</a:t>
            </a:r>
          </a:p>
          <a:p>
            <a:pPr algn="ctr"/>
            <a:endParaRPr lang="en-US" sz="5400" b="1" dirty="0">
              <a:solidFill>
                <a:srgbClr val="990033"/>
              </a:solidFill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28865" y="0"/>
            <a:ext cx="4937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9482" y="795429"/>
            <a:ext cx="47418558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9800" b="1" dirty="0" smtClean="0">
                <a:solidFill>
                  <a:srgbClr val="00B050"/>
                </a:solidFill>
              </a:rPr>
              <a:t>BOOLEAN MICROGRID</a:t>
            </a:r>
          </a:p>
          <a:p>
            <a:pPr algn="ctr">
              <a:lnSpc>
                <a:spcPts val="8000"/>
              </a:lnSpc>
            </a:pPr>
            <a:r>
              <a:rPr lang="en-US" sz="7000" dirty="0" smtClean="0">
                <a:solidFill>
                  <a:srgbClr val="222A50"/>
                </a:solidFill>
              </a:rPr>
              <a:t>PIs: </a:t>
            </a:r>
            <a:r>
              <a:rPr lang="en-US" sz="7000" dirty="0" err="1" smtClean="0">
                <a:solidFill>
                  <a:srgbClr val="222A50"/>
                </a:solidFill>
              </a:rPr>
              <a:t>Sudip</a:t>
            </a:r>
            <a:r>
              <a:rPr lang="en-US" sz="7000" dirty="0" smtClean="0">
                <a:solidFill>
                  <a:srgbClr val="222A50"/>
                </a:solidFill>
              </a:rPr>
              <a:t> </a:t>
            </a:r>
            <a:r>
              <a:rPr lang="en-US" sz="7000" dirty="0" smtClean="0">
                <a:solidFill>
                  <a:srgbClr val="222A50"/>
                </a:solidFill>
              </a:rPr>
              <a:t>K. Mazumder </a:t>
            </a:r>
            <a:r>
              <a:rPr lang="en-US" sz="7000" smtClean="0">
                <a:solidFill>
                  <a:srgbClr val="222A50"/>
                </a:solidFill>
              </a:rPr>
              <a:t>(Lead) and </a:t>
            </a:r>
            <a:r>
              <a:rPr lang="en-US" sz="7000" dirty="0" smtClean="0">
                <a:solidFill>
                  <a:srgbClr val="222A50"/>
                </a:solidFill>
              </a:rPr>
              <a:t>P. R. </a:t>
            </a:r>
            <a:r>
              <a:rPr lang="en-US" sz="7000" dirty="0" smtClean="0">
                <a:solidFill>
                  <a:srgbClr val="222A50"/>
                </a:solidFill>
              </a:rPr>
              <a:t>Kumar</a:t>
            </a:r>
            <a:endParaRPr lang="en-US" sz="7000" dirty="0" smtClean="0">
              <a:solidFill>
                <a:srgbClr val="222A50"/>
              </a:solidFill>
            </a:endParaRPr>
          </a:p>
          <a:p>
            <a:pPr algn="ctr">
              <a:lnSpc>
                <a:spcPts val="8000"/>
              </a:lnSpc>
            </a:pPr>
            <a:r>
              <a:rPr lang="en-US" sz="6200" dirty="0" smtClean="0"/>
              <a:t>Ankit Gupta and Nikhil Kumar (Graduate Students)</a:t>
            </a:r>
          </a:p>
          <a:p>
            <a:pPr algn="ctr">
              <a:lnSpc>
                <a:spcPts val="8000"/>
              </a:lnSpc>
            </a:pPr>
            <a:r>
              <a:rPr lang="en-US" sz="6200" dirty="0" smtClean="0">
                <a:solidFill>
                  <a:srgbClr val="000000"/>
                </a:solidFill>
              </a:rPr>
              <a:t>NSF (CPS) Award </a:t>
            </a:r>
            <a:r>
              <a:rPr lang="en-US" sz="6200" dirty="0" smtClean="0">
                <a:solidFill>
                  <a:srgbClr val="000000"/>
                </a:solidFill>
              </a:rPr>
              <a:t>Nos. 1239118 and 1239116</a:t>
            </a:r>
            <a:endParaRPr lang="en-US" sz="6200" dirty="0" smtClean="0">
              <a:solidFill>
                <a:srgbClr val="000000"/>
              </a:solidFill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28865" y="0"/>
            <a:ext cx="4937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28865" y="0"/>
            <a:ext cx="4937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AutoShape 2" descr="data:image/jpeg;base64,/9j/4AAQSkZJRgABAQAAAQABAAD/2wCEAAkGBg4MEBUNDxQPEBUPEBYPFBQPEBQQDxAQFBQVFhQQFBQXGyYeFxkjGRQUHzsgIycpLCwsFR4xNTAqNSYrLCkBCQoKDgwOGg8PGjUfHyApLCkqKSoyLCwsLC0pKTUpKikpKSk1LCwsLCwpLCwpKSwsLCkpKSwsLCkpKSwsKSksLP/AABEIAOEA4QMBIgACEQEDEQH/xAAcAAEAAgMBAQEAAAAAAAAAAAAABwgCBAUGAQP/xABKEAABAwECBQ4MBQIGAwEAAAABAAIDBAURBxIhMbIGExczNVFUcXJ0gZGx0QgiMkFSU2FzkpOU0hQVNIKzGMMjNkJDYqIloaMk/8QAGgEBAAMBAQEAAAAAAAAAAAAAAAMEBQIBBv/EAC8RAAIBAQUECgMBAQAAAAAAAAABAgMEERIUMRMyUWEhNEFSYnGBkaGxIjPwwUL/2gAMAwEAAhEDEQA/AJxRF8KA+ooQZhutWSQxRU1PIQXABkcz3ENN19zXLY2Wrf4A36ap71xjRaylT+ZM6KGNlq3+AN+mqe9Nlq3+AN+mqe9MaGVny9yZ0UMbLVv8Ab9NU96bLVv8Ab9NU96Y0MrPl7kzooY2Wrf4A36ap702Wrf4A36ap70xoZWpy9yZ0UMbLVv8Ab9NU96bLVv8Ab9NU96Y0MrPl7kzooY2Wrf4A36ap702Wrf4A36ap70xoZWfL3JnRQxstW/wBv01T3pstW/wBv01T3pjQys+XuTOihjZat/gDfpqnvTZat/gDfpqnvTGhlZ8vcmdFDGy1b/AG/TVPemy1b/AG/TVPemNDKz5e5M6KGNlq3+AN+mqe9Nlq3+AN+mqe9MaGVny9yZ0UMbLVv8AAG/TVPemy1b/AABv01T3pjQys+XuTOihd2Fy3wLzQNAAvJNPUgADOSb1qU2He0Xvaww0lz3tbkEl9xIHp+1MaGUqE5oiLsqhERAF8K+r4UBUuntKajqfxMDiySKVzmuHmOMch3wc13tVjdQermG2qfXBismjAE0d/ku9Nt+dh3+hVoqtsfy3aRX5tcRmJHEblWjLCblagqq4MuDjjfHWmON8daqBrz/Sd8RTXn+k74iu9ryKuQ8XwW/xxvjrTHG+OtVA15/pO+Iprz/Sd8RTa8hkPF8Fv8cb460xxvjrVQNef6TviKa8/wBJ3xHvTa8hkPF8Fv8AHG+OtMcb461UDXn+k74imvP9J3xFNryGQ8XwW/xxvjrTHG+OtVA15/pO+Iprz/Sd8RTachkPF8Fv8cb460xxvjrVdbD1BTWnZTq6mc900M8jHR4x/wAWMNYRi5cjheeNeLdJI0kEvBBuIJIIIzgheupd2HMbGpNpS05Fvscb460xxvjrVQNef6TviPemvP8ASd8RXm05HWQ8XwW/xxvjrTHG+OtVA15/pO+Iprz/AEnfEU2vIZDxfBb/ABxvjrTHG+OtVA15/pO+Iprz/Sd8RTachkPF8Fv8cb461rWjakFJE6ed7I2Ri9znHIO8+xVJ15/pO+Ir46RxyEk8ZJTacj1WDxfB73CDhVmtUmmpseGmzEX3ST+192Zv/HrXmKqwaiz5qdtQ3EdMI5w0+U1jpCG4w8x8W+72r3eBPUbT1jn2hP4/4aUMjjI8THxQ4SO37r8g38q/PDTuvT+4h/mkXLTaxMmhOMZ7KC01J1REVgxgiIgC+FfV8KAqDV7Y/lu0ivyX61W2P5btIr8lUPpEERfDmPEUPTdFjVRyiCoy5dpk+1PyWq9RUfIk+1Wssf8ATw+5j0AtxS7MzHbn3So/5LVeoqPkSfan5LVeoqPkSfarcIvdlzPM++6VH/Jav1FR8iT7U/Jav1FR8iT7VbhYvzHiTZjPvulPUWc3lO5R7SsFCaZPuAjcx/O5NCNeXw7an6enlhrIm4j6kvbLi5GuLA0h93pZc/nXqcBG5j+dyaEa4/hCbXScubRYpnuGXBtWp+bIlFjVRy6xUfJk+1PyWq9RUfIk+1WvszaI/dM0QtlNmdO3PulR/wAlq/UVHyJPtT8lq/UVHyJPtVuETZnmffdKj/ktX6io+RJ9qfktV6io+RJ9qtwsJvJPEexNmM8+6U+RfXZzxr4oTUJywAfo6jnQ/javOYad16f3EP8ANIvR4AP0dRzofxtXnMNO69P7iH+aRSvcM2PWZE6oiKYzAiIgC+FfV8KAqDVbY/lu0ivyUoTYBrRc5zhNSeM4nKZPOSfRWGwHaPr6Prk+1VsDN1Wil3iMl8dmPEpO2A7R9fR9cv2r4cAVo+vo+uX7EwM9zNLvE2WP+nh9zHoBbi16CAxRRxuuJZG1huzXtaAbupbCsmE9QiIh4Fi/MeJZLF+Y8SAqBN5TuUe0rBZzeU7lHtKwVQ+kJ+wEbmP53JoRrj+ELtdJy5tFi7GAjcx/O5NCNcfwhNrpOXNoxqZ7hlR616v6JVszaI/dM0Qtla1mbRH7pmiFsqUovUIiIeBYTeSeI9izWMjbwRvghAU+fnPGvik12AS0T/v0fXJ9ibAdo+vo+uX7VWwM3cxS7x53UBq9msSbzyQSka7F597XGbzwOvN7R2cKdqw1to0lTTuEkclPC5rh7+S8EeYg5LjmWzsB2j6+j65fsX6U2Ai0WPa8zUhDHtdcDJmDgcnirq6V1xE50ceNPpJzREU5jhERAEREAREQBERAEREAREQBYvzHiWSxfmPEgKgT+U7lHtKwWc3lO5R7SsFUPpCfsBG5j+dyaEa4/hCbXScubRYuxgI3MfzuTQjXH8ITa6TlzaLFM9wyo9a9X9Eq2ZtEfumaIWytazNoj90zRC2VKUXqEREPAiIgCIiAIiIAiIgCIiAIiIAta0LQhpInTzvbHHGL3Pd5LQSBeekhbK8phU3Hqvdt/kYvH0I6gsUkuJ+uyVY3DKf4j3JslWNwyn+I9yrDel6h2jNTIw4ss9slWNwyn+I9y9JHIHgOblDgCDvg5QVTxxydCt5Zm0R+6ZohdwliKlpoKldc9TZREUhUCxfmPEsli/MeJAVAn8p3KPaVgs5vKdyj2lYKofSE/YCNzH87k0I1x/CF2uk5c2ixdjARuY/ncmhGuP4Qm10nLm0WKZ7hlR616v6JVszaI/dM0Qtla1mbRH7pmiFsqUovU4dpatrMo5TBUVMMUjLr2PcQ4Xi8ebeIWrslWNwyn+I9yhXDEf8AzE/Ji/iavF3qF1GmaVOxxlFO/UtRZmrazKyQQU9TDLI68hjHeMbhebugLuKo1lWnJRzx1MRufDIJG+0g5j7CLx0q1ljWrHXU8dVEb2zRiQey8ZWn2g3joXcJXla0WfZXNaG6iIuyqalqWtT0UZnqJGRMBALnm5oJNwC4uyVY3DKf4j3KM8OmqjXp2WbGfFp/8WW7MZnDxW/taf8AuosvUUqlz6DRo2NTgpSepZ/ZKsbhlP8AEe5d+jrI6iNs0Tg9kjQ9rm5nNOYhVBvVpNQG5dHzWPRC9hJyI7RZ40kmmegREUhSCIiAL8qmljmYY5Wtka7O17Q5rvPlByFfqvM4RtUf5ZZ8szTdI8azFv64+8Bw4he7oXj6DqMXKSSIFwh2lBU2hL+GZFHFCdYYImNY12JeHPuaLje6/LvXLzaKQrQwdmKwYrQDf8YPNTJv/hpLmtHQA137nKtqb2KNNKL8jl4LrQp4bQZFVRxSxVI1g69G14a87W4YwyeNk/crKsaGgAC4AXADMAPMqetcWkEEgg3gjOCMxVpdQ+qEWpQw1V/jFuJIN6ZmR468vEQpab7CjboaTO8iIpTNCxfmPEsli/MeJAVAn8p3KPaVgs5/Kdyj2lYKofSE/YCNzH87k0I1x/CE2uk5c2ixdjARuY/ncmhGuP4Qm10nLm0WKZ7hlR616v6JVszaI/dM0Qtla1mbRH7pmiFsqUovU8xhFpo/yysfisxvwz/GxRjZt/OqxFWhwi7lVnNn9iq8oKmpq2HcfmFM2AjVPe2Sy5DlbfPDf6JN0jBxG537ivFaodRbILKo7UhDv8ZmLPe4uAe4nEeB5gbiOpef1PW1JZ1VFWR54XhxHpNzPZ0tJHSuV+LJ6iVam0v5otmudqitqOzqWWskzQsLrvSdmawcbiB0raoK1lTEyeM4zJWNkad9rheO1Q9h31UYz47LjORl0813pHa2HiF7ukKeTuV5kUaeOaj7kVV9bJUyvnlOM+V7pHHfc43lfgt6w7Ikr6mKki8qaQMH/Ef6nH2AXnoXQ1dWNFZ9oTUkOMGQljW4xLnZY2OJJPtJVa7tNzEk8J67ANC19bOHNa4fhb7nAEX663fU7MYGi4AADMALgOhQZgC/XT81/usU6qxT0Mi2ftYREXZUCIiAKBsOOqP8TWNoWG9lI2912YzvAJ6m3D9xU1W7azKCmlq5PJhjLz7SBkbxk3DpVUa6tfUyvnkN75Xukcd9zjee1RVH0XF+xU75Ob7Dp6jrANp10NJlxXvveR5om+M89Qu6QrRz0MckTqdzRiPjMRb5sQjFxepVn1D6tPySV87YGTvkYIwXvLMRt97rrgc9w6l7P+oGo4JD85/2ryDSXSTWmlUqSWFdCI61S2G+zauWjfffC8gH0mHKx/S0gqQMBOqTWqiSznnxaga7HfmErB4wHGzQXj9W+rD86mbUuhZA9rNbcWPL9cAN7b7wMovI6VxrKtKSjnjqYjc+GRsjeNpzcRzdK4TufQWZQdSlhlr/AKW6Ralk2lHWQR1MZvbNG2QcThfdxjN0LbVkwmrugLF+Y8SyWL8x4kPCoE/lO5R7SsFnN5TuUe0rBVD6Qn3ARuY/ncmhGuR4Qm10nLm0WLsYCNzH87k0I1x/CE2uk5c2ixTPcMqPWvV/RKtmbRH7pmiFsrWszaI/dM0QtlSlF6nnMIu5VZzZ/Yqvq0GEXcqs5s/sVXlBU1NWw7j8yxmpSxo7Q1Pw0cmaakxb/RdeS149ocAehV6rqJ9NK+CQYr4nujcN5zTcVZbBnuRSe4HaVGeHTUzrFQy0Yx4tSNbkuzCZgyH9zB/0K9kvxTOLPUuqyg+1s6mCTV5HBQTwVLv0DHTsvOV0J/0D2h5u/eFEtr2pJWzyVUpvfNIZD7L8zR7ALh0LVDiL7r8ouPtGe49QWzZlnSVc0dNEL3zPEbeNxuvPsGfoUbbauLkaUYSlPiSxgI1MbZakg34Ib/8A6PH/AKb8S8ThV3YquWz+GNWJsOyI6CmjpIvJhjDB7SM7j7Sbz0qu2FXdiq5bP4o1JJXRKdnqbStKXI9HgC/XT81/usU6qCsAX66fmv8AdYp1XdPQr2z9rCIi7KgRFjJIGNLnEANBcScwAyklARNh51R4kcVmsOWU6/Ld6DTdG08brz+wKHKSkkqJGwxNc98jgxrWi9znHMAunqwt91p1s1Wb7pHkMB/0xN8Vg6gDxkr2+AvU3r9U+0HjxaZuIy/MZnjKehl/xhV3+UjajdQo9P8AM8lsc2zwOp+Ed6bHNs8DqfhHerQou9mipnp8EVe2ObZ4HUfC3vXnpI3MJa4EFpLSDkIINxBG/erhKvWGbUz+Cr/xLBdHWgy5MwmFwkHTeHfuK5lC5Xliz2p1JYZI9hgJ1Sa7BJZzz41Oddjv9U8+M0cT9NSqqsaidUBsuuhqrzitfiSe2F+R/UMvQrSseHAOBBBF4IzEHMV3Td6Klsp4Z38TJYvzHiWSxfmPEpCmVAm8p3KPaVgs5vKdyj2lYKofSE/YCNzH87k0I1x/CF2uk5c2ixdjARuY/ncmhGuP4Qm10nLm0WKZ7hlR616v6JVszaI/dM0Qtla1mbRH7pmiFsqUovU85hF3KrObP7FV5Whwi7lVnNn9iq8oKmpq2HcfmWdwZ7kUnuB2lbmrPU821KKWkN2M9uNGT/plblYevJxErTwZ7kUnuB2lenUq0M6bcaja4lPZYnMcWOBa5pLSDnDgbiD0qVsBWpfXJZLTkHiw3wxX+eQjx3jiabv3Fc/C7qOfFaTJYGki0XDFAGT8TeGub03td0lTRqYsJlm0kVGz/aYA4+lIcr39LiSoox/I0LRXTpK7/r+Z1FWfCruxVctn8Maswqz4Vd2Krls/ijXdTQgsO+/I9HgB/XT81/usU6qCsAP62fmv91inVe09Di2ftYREXZUPxrJSyN7xnaxzhxgEhV3tXC/atZA+mkMDWzMMbjHEWvxTnAONkvGTpViaqHXGOYMmOxzeK8EKFv6f6rhUHyn96jnf2FyyypK/H6EUr3mDzCBWUklPZsQgEUtSxryYyZHa5IA5xdjZ7jdm8wXa/p/quFQfKf3rcsXAdU0tTDUmpgcIJo5S0RvBcGPDiAb/AGKNRkmXalejONzZMSIisGMFWXV1qwra+aSlqHh8dPUya2BGxpbc5zB4wF5yb6s0oZtLATUzzyzCpgaJZXyAGN5ID3F119/tUc03oXLJOEG3P0IhXr7Pwq2xAyOCOcBkbWxtBhjcQxtwALiLzkXp/wCn+q4VB8p/evrcANUCD+KgyG/an96jUZIvSr0Jau8muM3gH2BH5jxL6wXADeFy+PzHiVgxSoE/lO5R7SsFnP5TuUe0rBVD6Qn7ARuY/ncmhGuP4Qm10nLm0WLsYCNzH87k0I1x/CE2uk5c2ixTPcMqPWvV/RKtmbRH7pmiFsrWszaI/dM0QtlSlF6kJ4V9X9bDU1NlN1nWXxNYb4yZLpI2l1zr987yidTnq3wQ1Fq10layeGMSBgDXRuc4YjA3OD7Fwv6f6rhUHyn96glGTZrUa1GEEr7uJp4OsJFe2ejsoazrOuNg2s65iZT5WNn6FPSiPU1gVqaCshq3VELxBKJC1sbwXAeYElS4pIX3dJStMoSlfA/KeljlLS9rXGN2O3GF5a8ZMYbxylfqiLsqnicKmq6qsemimptbxpJ9bOuMxxi4jnZBeMt4CgC3baltGofVzYuPKQXYgxW3hoaLhefM0KxGEfUXJbcEcEcjIjHNrpL2lwIxHNuAHKUff0/1XCoPlP71DNNs0rNUpQj09DPCaldV1TY8jpqbW8aRmtnXGF4xcYOyAEZbwrKalLSkrKGnqZcXHmgZI7FFzcZwvNw8wUTf0/1XCqf5T+9S5qbst1DSQUjiHmCFsRc0EBxaLrwCvYJrU4tc6c0nHU6SIilKAREQBERAEREAREQBERAFi/MeJZLF+Y8SAqBP5TuUe0rBZz+U7lHtKwVQ+kJ+wEbmP53JoRrj+EJtdJy5tGNdjARuY/ncmhGuP4Qm10nLm0WKZ7hlR616v6JVszaI/dM0Qtla1mbRH7pmiFsqUovUIiIeBERAEREAREQBERAEREAREQBERAEREAREQBeSt7CfZlmzupKh0okjDSQ2Fzx4zQ4ZR7CvWqt+GLdifkxfxNXE3cizZqUakrpcCVNmuxvTn+nevjsNVjEXY8/071XhFHtGX8lT5mUpvcTvknovWKIoy4T9gI3MfzuTQjXH8ITa6TlzaMa6WBSsjp7Jlmlc1jI6mRznONzWtDI7ySo7wmav/wA6mayJuLBTl2tki6SQuuDnu3gbhcFK3+Fxmwg3aHJaJkm0WGax442ML572sa0//nfnDQCv32a7G9Of6d6ruvR6h9RU1tVAiZeyNlzppbsjG7w33HzDpXinLQllZKUVibJ1sDCbZtpTtpKd0pkeHEB0TmC5oLjlPsC9YoCwd0DKXVG6njvxYX1UTcY3uxWNeBefObgp9UsW2ukoWinGEko8LwiIuiuEREAREQBERAEREAREQBERAEREAREQBVvwxbsT8mL+Jqsgq34Yd2J+TF/E1R1NC7Yf2PyPFoiKA2AiIgOgbdqPwooA4iESunLRkx5HBovfvgBouHtXPREPEkgrNYMaGKGyqYxta0ywtleQMr5HZ3E+cqsqlnBRhQEAZZlaQIxcyCU5BHvRSf8AHed5sx9ncGkypa4SnD8ew1dRv+aZff1nY9TqoK1Gf5pl9/Wdj1OqlhoUbXvLyQREXZUCIiAIiIAiIgCIiAIiIAiIgCIiAIiIAoVwj4N7UtC0paqmia+N7Yw1xljbfixtByE35wVNSLxq8lpVXSd6K37DtueoZ8+L7k2Hbb9Qz58X3KyCLjZosZ6pwRW/Ydtz1DPnxfcmw7bnqGfPi+5WQRNmhnqnBFb9h23PUM+oi+5Nh23PUM+fF9ysgibNDPVOCK37Dtt+oZ8+L7k2Hbc9Qz58X3KyCJs0M9U4IhjBtg5tSzrSjqqmJrI2skBcJWPN7mEDIDfnKmdEXaVxXq1XUd7CIi9Ig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si0.twimg.com/profile_images/3117996852/5b12631fa03a9f1743a5996c00712ead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si0.twimg.com/profile_images/3117996852/5b12631fa03a9f1743a5996c00712ea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301" y="609978"/>
            <a:ext cx="4754880" cy="41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28420" y="20557530"/>
            <a:ext cx="1050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>
                <a:solidFill>
                  <a:srgbClr val="990033"/>
                </a:solidFill>
              </a:rPr>
              <a:t>1</a:t>
            </a:r>
            <a:r>
              <a:rPr lang="en-US" sz="2800" b="1" dirty="0" smtClean="0">
                <a:solidFill>
                  <a:srgbClr val="990033"/>
                </a:solidFill>
              </a:rPr>
              <a:t>S.K. Mazumder, “Boolean microgrid”, patent pending, 2013.</a:t>
            </a:r>
            <a:endParaRPr lang="en-US" sz="2800" b="1" dirty="0">
              <a:solidFill>
                <a:srgbClr val="990033"/>
              </a:solidFill>
            </a:endParaRPr>
          </a:p>
        </p:txBody>
      </p:sp>
      <p:pic>
        <p:nvPicPr>
          <p:cNvPr id="25" name="Picture 24" descr="Fig 6a.e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14636" y="22606695"/>
            <a:ext cx="12756707" cy="4400108"/>
          </a:xfrm>
          <a:prstGeom prst="rect">
            <a:avLst/>
          </a:prstGeom>
        </p:spPr>
      </p:pic>
      <p:pic>
        <p:nvPicPr>
          <p:cNvPr id="26" name="Picture 25" descr="Fig 6b.e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96880" y="27094803"/>
            <a:ext cx="12804095" cy="492811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8777798" y="21793957"/>
            <a:ext cx="6175857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009900"/>
                </a:solidFill>
                <a:latin typeface="Calibri" pitchFamily="34" charset="0"/>
              </a:rPr>
              <a:t>Scalability: SISO to MIMO</a:t>
            </a:r>
            <a:endParaRPr lang="en-US" sz="4400" dirty="0">
              <a:solidFill>
                <a:srgbClr val="0099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769470" y="10615285"/>
            <a:ext cx="12161520" cy="9785899"/>
            <a:chOff x="35769470" y="9904063"/>
            <a:chExt cx="12161520" cy="9785899"/>
          </a:xfrm>
        </p:grpSpPr>
        <p:pic>
          <p:nvPicPr>
            <p:cNvPr id="46" name="Picture 45" descr="Fig1new__.emf"/>
            <p:cNvPicPr>
              <a:picLocks noChangeAspect="1"/>
            </p:cNvPicPr>
            <p:nvPr/>
          </p:nvPicPr>
          <p:blipFill>
            <a:blip r:embed="rId6" cstate="print"/>
            <a:srcRect l="2155" t="6736" r="2047"/>
            <a:stretch>
              <a:fillRect/>
            </a:stretch>
          </p:blipFill>
          <p:spPr>
            <a:xfrm>
              <a:off x="35769470" y="12636283"/>
              <a:ext cx="12161520" cy="7053679"/>
            </a:xfrm>
            <a:prstGeom prst="rect">
              <a:avLst/>
            </a:prstGeom>
          </p:spPr>
        </p:pic>
        <p:sp>
          <p:nvSpPr>
            <p:cNvPr id="47" name="TextBox 31"/>
            <p:cNvSpPr txBox="1"/>
            <p:nvPr/>
          </p:nvSpPr>
          <p:spPr>
            <a:xfrm>
              <a:off x="38349900" y="11256183"/>
              <a:ext cx="66306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0" dirty="0" smtClean="0">
                  <a:solidFill>
                    <a:srgbClr val="FF0000"/>
                  </a:solidFill>
                  <a:latin typeface="Calibri" pitchFamily="34" charset="0"/>
                </a:rPr>
                <a:t>Fast power transfer over a pulsating-dc voltage link (PDVL)</a:t>
              </a:r>
            </a:p>
            <a:p>
              <a:pPr algn="ctr"/>
              <a:r>
                <a:rPr lang="en-US" sz="3600" b="0" dirty="0" smtClean="0">
                  <a:solidFill>
                    <a:srgbClr val="FF0000"/>
                  </a:solidFill>
                  <a:latin typeface="Calibri" pitchFamily="34" charset="0"/>
                </a:rPr>
                <a:t>(SISO)</a:t>
              </a:r>
              <a:endParaRPr lang="en-US" sz="3600" b="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37059685" y="9904063"/>
              <a:ext cx="9418320" cy="1200330"/>
              <a:chOff x="2070652" y="1154310"/>
              <a:chExt cx="5381211" cy="286821"/>
            </a:xfrm>
          </p:grpSpPr>
          <p:sp>
            <p:nvSpPr>
              <p:cNvPr id="34" name="TextBox 42"/>
              <p:cNvSpPr txBox="1"/>
              <p:nvPr/>
            </p:nvSpPr>
            <p:spPr>
              <a:xfrm>
                <a:off x="2070652" y="1219200"/>
                <a:ext cx="977348" cy="15444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  <a:latin typeface="Calibri" pitchFamily="34" charset="0"/>
                  </a:rPr>
                  <a:t>Source</a:t>
                </a:r>
                <a:endParaRPr lang="en-US" sz="36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Box 43"/>
              <p:cNvSpPr txBox="1"/>
              <p:nvPr/>
            </p:nvSpPr>
            <p:spPr>
              <a:xfrm>
                <a:off x="4065932" y="1154310"/>
                <a:ext cx="1363953" cy="28682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  <a:latin typeface="Calibri" pitchFamily="34" charset="0"/>
                  </a:rPr>
                  <a:t>Boolean Microgrid</a:t>
                </a:r>
                <a:endParaRPr lang="en-US" sz="36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TextBox 44"/>
              <p:cNvSpPr txBox="1"/>
              <p:nvPr/>
            </p:nvSpPr>
            <p:spPr>
              <a:xfrm>
                <a:off x="6423991" y="1219200"/>
                <a:ext cx="1027872" cy="15444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  <a:latin typeface="Calibri" pitchFamily="34" charset="0"/>
                  </a:rPr>
                  <a:t>Load</a:t>
                </a:r>
                <a:endParaRPr lang="en-US" sz="36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8" name="Straight Arrow Connector 37"/>
              <p:cNvCxnSpPr>
                <a:stCxn id="34" idx="3"/>
                <a:endCxn id="35" idx="1"/>
              </p:cNvCxnSpPr>
              <p:nvPr/>
            </p:nvCxnSpPr>
            <p:spPr bwMode="auto">
              <a:xfrm>
                <a:off x="3048000" y="1296421"/>
                <a:ext cx="101793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35" idx="3"/>
                <a:endCxn id="37" idx="1"/>
              </p:cNvCxnSpPr>
              <p:nvPr/>
            </p:nvCxnSpPr>
            <p:spPr bwMode="auto">
              <a:xfrm flipV="1">
                <a:off x="5429885" y="1296421"/>
                <a:ext cx="99410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30" name="Straight Arrow Connector 29"/>
            <p:cNvCxnSpPr/>
            <p:nvPr/>
          </p:nvCxnSpPr>
          <p:spPr bwMode="auto">
            <a:xfrm flipH="1">
              <a:off x="38046320" y="10665982"/>
              <a:ext cx="1462956" cy="14883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3793389" y="10665982"/>
              <a:ext cx="1462956" cy="14883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35489305" y="6441060"/>
            <a:ext cx="12804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Boolean microgrid is a radically new CPS that enables dynamic “need based” spatio-temporal “discretized” (and if needed “codified”) power </a:t>
            </a:r>
            <a:r>
              <a:rPr lang="en-US" sz="4000" dirty="0">
                <a:latin typeface="+mn-lt"/>
              </a:rPr>
              <a:t>and </a:t>
            </a:r>
            <a:r>
              <a:rPr lang="en-US" sz="4000" dirty="0" smtClean="0">
                <a:latin typeface="+mn-lt"/>
              </a:rPr>
              <a:t>data delivery over waveguide as well as free space. It can simplify system complexity, mitigate distributed energy storage needs, and yield enhanced efficiency and reliability. </a:t>
            </a:r>
            <a:endParaRPr lang="en-US" sz="4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5890" y="27258675"/>
            <a:ext cx="46295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Source Power Packets</a:t>
            </a:r>
            <a:endParaRPr lang="en-US" b="1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43662550" y="27236290"/>
            <a:ext cx="46295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Load Power Packets</a:t>
            </a:r>
            <a:endParaRPr lang="en-US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39340164" y="28615233"/>
            <a:ext cx="46295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PDVL</a:t>
            </a:r>
            <a:endParaRPr lang="en-US" b="1" dirty="0"/>
          </a:p>
        </p:txBody>
      </p:sp>
      <p:pic>
        <p:nvPicPr>
          <p:cNvPr id="1030" name="Picture 6" descr="http://z2.cheggcdn.com/sites/default/files/2011/05/16/uic_2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45" y="-31657"/>
            <a:ext cx="5616230" cy="55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49480" y="5454425"/>
            <a:ext cx="13038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90033"/>
                </a:solidFill>
              </a:rPr>
              <a:t>Should Power be Distributed only at 60-Hz AC or at DC and Continuously?</a:t>
            </a:r>
            <a:endParaRPr lang="en-US" sz="5400" b="1" baseline="30000" dirty="0" smtClean="0">
              <a:solidFill>
                <a:srgbClr val="990033"/>
              </a:solidFill>
            </a:endParaRPr>
          </a:p>
          <a:p>
            <a:pPr algn="ctr"/>
            <a:endParaRPr lang="en-US" sz="5400" b="1" dirty="0">
              <a:solidFill>
                <a:srgbClr val="990033"/>
              </a:solidFill>
            </a:endParaRPr>
          </a:p>
        </p:txBody>
      </p:sp>
      <p:pic>
        <p:nvPicPr>
          <p:cNvPr id="50" name="Picture 2" descr="http://images.techhive.com/images/article/2012/09/data_cente-100004362-lar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3" y="7200011"/>
            <a:ext cx="12676393" cy="49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781875" y="14334140"/>
            <a:ext cx="12995790" cy="6426403"/>
            <a:chOff x="-215750" y="0"/>
            <a:chExt cx="9235927" cy="574204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4" b="11736"/>
            <a:stretch/>
          </p:blipFill>
          <p:spPr>
            <a:xfrm>
              <a:off x="0" y="0"/>
              <a:ext cx="9020177" cy="5695950"/>
            </a:xfrm>
            <a:prstGeom prst="rect">
              <a:avLst/>
            </a:prstGeom>
          </p:spPr>
        </p:pic>
        <p:sp>
          <p:nvSpPr>
            <p:cNvPr id="53" name="Isosceles Triangle 52"/>
            <p:cNvSpPr/>
            <p:nvPr/>
          </p:nvSpPr>
          <p:spPr>
            <a:xfrm rot="10800000">
              <a:off x="4629751" y="796218"/>
              <a:ext cx="463071" cy="466492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04664"/>
              <a:ext cx="1296145" cy="62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49186" y="152006"/>
              <a:ext cx="2206591" cy="742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Advanced arresting gears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83" y="4023332"/>
              <a:ext cx="2268259" cy="106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33848" y="4968885"/>
              <a:ext cx="2699370" cy="742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Electromagnetic aircraft launching system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7" y="4656597"/>
              <a:ext cx="1427262" cy="695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658443" y="5329543"/>
              <a:ext cx="2589702" cy="412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Electromagnetic rail guns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3" y="1174890"/>
              <a:ext cx="1142492" cy="761662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887370" y="632019"/>
              <a:ext cx="1957428" cy="412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High energy </a:t>
              </a:r>
              <a:r>
                <a:rPr lang="en-US" sz="2400" dirty="0">
                  <a:solidFill>
                    <a:schemeClr val="bg1"/>
                  </a:solidFill>
                </a:rPr>
                <a:t>l</a:t>
              </a:r>
              <a:r>
                <a:rPr lang="en-US" sz="2400" dirty="0" smtClean="0">
                  <a:solidFill>
                    <a:schemeClr val="bg1"/>
                  </a:solidFill>
                </a:rPr>
                <a:t>asers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24" y="644918"/>
              <a:ext cx="592656" cy="193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4971602" y="862600"/>
              <a:ext cx="1502161" cy="742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Beam power to aircrafts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1835697" y="1692635"/>
              <a:ext cx="247837" cy="22404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1403649" y="717064"/>
              <a:ext cx="1152128" cy="6957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7236299" y="2204864"/>
              <a:ext cx="1075301" cy="24517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143279" y="4581128"/>
              <a:ext cx="660970" cy="4229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63" y="2908970"/>
              <a:ext cx="583217" cy="57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-215750" y="3529705"/>
              <a:ext cx="1888985" cy="107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Dynamic positioning system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29870" y="2435278"/>
              <a:ext cx="291609" cy="4736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://greentransportation.info/ev-charging/wireless/img/first-in-motion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6" t="36990" r="5239" b="23890"/>
          <a:stretch/>
        </p:blipFill>
        <p:spPr bwMode="auto">
          <a:xfrm>
            <a:off x="1065574" y="22454905"/>
            <a:ext cx="12846136" cy="40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9482" y="12209080"/>
            <a:ext cx="13038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about </a:t>
            </a:r>
            <a:r>
              <a:rPr lang="en-US" b="1" smtClean="0"/>
              <a:t>for massive computer </a:t>
            </a:r>
            <a:r>
              <a:rPr lang="en-US" b="1" dirty="0" smtClean="0"/>
              <a:t>power servers where high frequency (instead of conventional ac/dc) power distribution can significantly reduce system complexity and reduce energy-storage requirements?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33665" y="20785215"/>
            <a:ext cx="13038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about for next-generation electric warfare ships where the most challenging loads are intermittent and impulsive and distributed energy storage not an inexpensive proposition?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933665" y="26477340"/>
            <a:ext cx="13038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about rapid charging of an array of vehicles wirelessly where DC is out question and 60-Hz AC yields huge system size?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857770" y="27872835"/>
            <a:ext cx="1303812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And, there are many more such distributed mini/micro grid applications (e.g., for space, electric vehicles, aerospace, telecommunication, robotics, smart buildings, induction heating), where “just in time” power transfer guided by col-located smart communication-control can make significant reductions in system complexity, power loss, energy storage and bandwidth-need.</a:t>
            </a:r>
          </a:p>
          <a:p>
            <a:pPr algn="ctr"/>
            <a:endParaRPr lang="en-US" sz="1800" b="1" dirty="0"/>
          </a:p>
          <a:p>
            <a:pPr algn="ctr"/>
            <a:r>
              <a:rPr lang="en-US" b="1" dirty="0" smtClean="0">
                <a:solidFill>
                  <a:srgbClr val="990033"/>
                </a:solidFill>
              </a:rPr>
              <a:t>But, what would that energy cyber-physical system (CPS) mechanism be? </a:t>
            </a:r>
            <a:endParaRPr lang="en-US" b="1" dirty="0">
              <a:solidFill>
                <a:srgbClr val="990033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259504" y="24927394"/>
            <a:ext cx="492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Similar results are obtained for MIMO cases to ensure minimal distortion under equilibrium condition.</a:t>
            </a:r>
            <a:endParaRPr lang="en-US" sz="24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72" y="15283675"/>
            <a:ext cx="4115444" cy="32814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8" name="Straight Connector 77"/>
          <p:cNvCxnSpPr/>
          <p:nvPr/>
        </p:nvCxnSpPr>
        <p:spPr bwMode="auto">
          <a:xfrm flipV="1">
            <a:off x="14214523" y="11718289"/>
            <a:ext cx="20759924" cy="219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4185605" y="14705474"/>
            <a:ext cx="20888644" cy="5039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>
            <a:off x="14170776" y="5619856"/>
            <a:ext cx="20900380" cy="21084221"/>
            <a:chOff x="14733360" y="5281071"/>
            <a:chExt cx="20900380" cy="21084221"/>
          </a:xfrm>
        </p:grpSpPr>
        <p:cxnSp>
          <p:nvCxnSpPr>
            <p:cNvPr id="81" name="Straight Connector 80"/>
            <p:cNvCxnSpPr/>
            <p:nvPr/>
          </p:nvCxnSpPr>
          <p:spPr bwMode="auto">
            <a:xfrm flipV="1">
              <a:off x="14780340" y="26359824"/>
              <a:ext cx="20853400" cy="546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>
              <a:off x="14733360" y="5281071"/>
              <a:ext cx="20898807" cy="21084221"/>
              <a:chOff x="13983898" y="5235166"/>
              <a:chExt cx="20898807" cy="21084221"/>
            </a:xfrm>
          </p:grpSpPr>
          <p:sp>
            <p:nvSpPr>
              <p:cNvPr id="83" name="Flowchart: Alternate Process 82"/>
              <p:cNvSpPr/>
              <p:nvPr/>
            </p:nvSpPr>
            <p:spPr bwMode="auto">
              <a:xfrm>
                <a:off x="20242489" y="7474633"/>
                <a:ext cx="6071600" cy="479112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Boolean Microgrid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6520041" y="7156454"/>
                <a:ext cx="11608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Source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Flowchart: Alternate Process 84"/>
                  <p:cNvSpPr/>
                  <p:nvPr/>
                </p:nvSpPr>
                <p:spPr bwMode="auto">
                  <a:xfrm>
                    <a:off x="14030878" y="11431919"/>
                    <a:ext cx="5027203" cy="2852374"/>
                  </a:xfrm>
                  <a:prstGeom prst="flowChartAlternateProcess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702175">
                      <a:lnSpc>
                        <a:spcPts val="2200"/>
                      </a:lnSpc>
                    </a:pPr>
                    <a:r>
                      <a:rPr lang="en-US" sz="2400" dirty="0" smtClean="0">
                        <a:latin typeface="Arial" pitchFamily="34" charset="0"/>
                      </a:rPr>
                      <a:t>HFP </a:t>
                    </a:r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signal of arbitrary frequency without TL effect:</a:t>
                    </a:r>
                  </a:p>
                  <a:p>
                    <a:pPr algn="ctr" defTabSz="4702175">
                      <a:lnSpc>
                        <a:spcPts val="2200"/>
                      </a:lnSpc>
                    </a:pPr>
                    <a:endParaRPr kumimoji="0" 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algn="ctr" defTabSz="4702175">
                      <a:lnSpc>
                        <a:spcPts val="2200"/>
                      </a:lnSpc>
                    </a:pPr>
                    <a:r>
                      <a:rPr lang="en-US" dirty="0" smtClean="0">
                        <a:latin typeface="Arial" pitchFamily="34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𝑙</m:t>
                        </m:r>
                        <m:r>
                          <a:rPr lang="en-US">
                            <a:latin typeface="Cambria Math"/>
                          </a:rPr>
                          <m:t>≪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𝑓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b="0" i="1" dirty="0" smtClean="0">
                      <a:latin typeface="Cambria Math" panose="02040503050406030204" pitchFamily="18" charset="0"/>
                    </a:endParaRPr>
                  </a:p>
                  <a:p>
                    <a:pPr algn="ctr" defTabSz="4702175">
                      <a:lnSpc>
                        <a:spcPts val="2200"/>
                      </a:lnSpc>
                    </a:pPr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algn="just" defTabSz="4702175">
                      <a:lnSpc>
                        <a:spcPts val="22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Arial" pitchFamily="34" charset="0"/>
                    </a:endParaRPr>
                  </a:p>
                  <a:p>
                    <a:pPr algn="ctr" defTabSz="4702175">
                      <a:lnSpc>
                        <a:spcPts val="2200"/>
                      </a:lnSpc>
                    </a:pPr>
                    <a:endParaRPr lang="en-US" sz="2400" dirty="0" smtClean="0">
                      <a:latin typeface="Arial" pitchFamily="34" charset="0"/>
                    </a:endParaRPr>
                  </a:p>
                  <a:p>
                    <a:pPr algn="ctr" defTabSz="4702175">
                      <a:lnSpc>
                        <a:spcPts val="2200"/>
                      </a:lnSpc>
                    </a:pPr>
                    <a:r>
                      <a:rPr lang="en-US" sz="2400" dirty="0" smtClean="0">
                        <a:latin typeface="Arial" pitchFamily="34" charset="0"/>
                      </a:rPr>
                      <a:t>*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oMath>
                    </a14:m>
                    <a:r>
                      <a:rPr lang="en-US" sz="2400" dirty="0" smtClean="0">
                        <a:latin typeface="Arial" pitchFamily="34" charset="0"/>
                      </a:rPr>
                      <a:t>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oMath>
                    </a14:m>
                    <a:r>
                      <a:rPr lang="en-US" sz="2400" dirty="0" smtClean="0">
                        <a:latin typeface="Arial" pitchFamily="34" charset="0"/>
                      </a:rPr>
                      <a:t> are the propagation velocity and frequency of signal </a:t>
                    </a:r>
                    <a:endParaRPr lang="en-US" sz="2400" dirty="0">
                      <a:latin typeface="Arial" pitchFamily="34" charset="0"/>
                    </a:endParaRPr>
                  </a:p>
                  <a:p>
                    <a:pPr marL="0" marR="0" indent="0" algn="just" defTabSz="4702175" rtl="0" eaLnBrk="1" fontAlgn="base" latinLnBrk="0" hangingPunct="1">
                      <a:lnSpc>
                        <a:spcPts val="2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" name="Flowchart: Alternate Process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030878" y="11431919"/>
                    <a:ext cx="5027203" cy="2852374"/>
                  </a:xfrm>
                  <a:prstGeom prst="flowChartAlternateProcess">
                    <a:avLst/>
                  </a:prstGeom>
                  <a:blipFill rotWithShape="1">
                    <a:blip r:embed="rId18"/>
                    <a:stretch>
                      <a:fillRect b="-1064"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92033" y="14895329"/>
                <a:ext cx="4012611" cy="32894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21773277" y="25722808"/>
                <a:ext cx="3057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Experimental Setup</a:t>
                </a:r>
                <a:endParaRPr lang="en-US" sz="2400" b="1" dirty="0"/>
              </a:p>
            </p:txBody>
          </p:sp>
          <p:pic>
            <p:nvPicPr>
              <p:cNvPr id="89" name="Picture 88"/>
              <p:cNvPicPr/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232"/>
              <a:stretch/>
            </p:blipFill>
            <p:spPr>
              <a:xfrm>
                <a:off x="19292034" y="21318052"/>
                <a:ext cx="8179886" cy="4195513"/>
              </a:xfrm>
              <a:prstGeom prst="rect">
                <a:avLst/>
              </a:prstGeom>
            </p:spPr>
          </p:pic>
          <p:pic>
            <p:nvPicPr>
              <p:cNvPr id="90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9780" y="20133163"/>
                <a:ext cx="5101478" cy="25459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5407" y="17185196"/>
                <a:ext cx="5118024" cy="24806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01076" y="23189591"/>
                <a:ext cx="5129609" cy="25459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7843055" y="22739930"/>
                    <a:ext cx="510306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F = 10 MHz,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=100</m:t>
                        </m:r>
                        <m:r>
                          <a:rPr lang="el-GR" sz="2000" b="0" i="1" smtClean="0">
                            <a:latin typeface="Cambria Math"/>
                          </a:rPr>
                          <m:t>Ω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=10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r>
                          <a:rPr lang="el-GR" sz="2000" i="1">
                            <a:latin typeface="Cambria Math"/>
                          </a:rPr>
                          <m:t>Ω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Ø=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43055" y="22739930"/>
                    <a:ext cx="5103064" cy="400110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1195" t="-6061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7740693" y="25778424"/>
                    <a:ext cx="54925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F = 20 MHz,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=100</m:t>
                        </m:r>
                        <m:r>
                          <a:rPr lang="el-GR" sz="2000" b="0" i="1" smtClean="0">
                            <a:latin typeface="Cambria Math"/>
                          </a:rPr>
                          <m:t>Ω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94.7</m:t>
                        </m:r>
                        <m:r>
                          <a:rPr lang="el-GR" sz="2000" i="1">
                            <a:latin typeface="Cambria Math"/>
                          </a:rPr>
                          <m:t>Ω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Ø=</m:t>
                        </m:r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0.749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0693" y="25778424"/>
                    <a:ext cx="5492594" cy="400110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l="-888" t="-1538" b="-2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TextBox 94"/>
              <p:cNvSpPr txBox="1"/>
              <p:nvPr/>
            </p:nvSpPr>
            <p:spPr>
              <a:xfrm>
                <a:off x="14698634" y="5235166"/>
                <a:ext cx="19764853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500"/>
                  </a:lnSpc>
                </a:pPr>
                <a:r>
                  <a:rPr lang="en-US" sz="5400" b="1" dirty="0" smtClean="0">
                    <a:solidFill>
                      <a:srgbClr val="990033"/>
                    </a:solidFill>
                  </a:rPr>
                  <a:t>High-Frequency Power Transfer in Boolean Microgrid</a:t>
                </a:r>
                <a:endParaRPr lang="en-US" sz="5400" b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3983898" y="5978744"/>
                <a:ext cx="207965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Research Issue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: For efficient power transfer as well as signal integrity, any arbitrary high-frequency-power (HFP) signal cannot be used power transmission. Selecting an optimal HPF signal, which yields reduced output distortion at the receiving end, needs to be identified.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>
                <a:off x="19199285" y="11442578"/>
                <a:ext cx="0" cy="8659582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27674751" y="11409452"/>
                <a:ext cx="48681" cy="14909935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9" name="Flowchart: Alternate Process 98"/>
              <p:cNvSpPr/>
              <p:nvPr/>
            </p:nvSpPr>
            <p:spPr bwMode="auto">
              <a:xfrm>
                <a:off x="32557931" y="11367267"/>
                <a:ext cx="2256484" cy="2755565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702175"/>
                <a:r>
                  <a:rPr lang="en-US" sz="2400" dirty="0" smtClean="0">
                    <a:latin typeface="Arial" pitchFamily="34" charset="0"/>
                  </a:rPr>
                  <a:t>Integrity of the HFP signal  </a:t>
                </a:r>
                <a:r>
                  <a:rPr lang="en-US" sz="2400" dirty="0">
                    <a:latin typeface="Arial" pitchFamily="34" charset="0"/>
                  </a:rPr>
                  <a:t>is </a:t>
                </a:r>
                <a:r>
                  <a:rPr lang="en-US" sz="2400" dirty="0" smtClean="0">
                    <a:latin typeface="Arial" pitchFamily="34" charset="0"/>
                  </a:rPr>
                  <a:t>ensured irrespective </a:t>
                </a:r>
                <a:r>
                  <a:rPr lang="en-US" sz="2400" dirty="0">
                    <a:latin typeface="Arial" pitchFamily="34" charset="0"/>
                  </a:rPr>
                  <a:t>of type and no. of loads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Flowchart: Alternate Process 99"/>
                  <p:cNvSpPr/>
                  <p:nvPr/>
                </p:nvSpPr>
                <p:spPr bwMode="auto">
                  <a:xfrm>
                    <a:off x="14059793" y="14448669"/>
                    <a:ext cx="4998288" cy="5500159"/>
                  </a:xfrm>
                  <a:prstGeom prst="flowChartAlternateProcess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702175">
                      <a:lnSpc>
                        <a:spcPts val="2300"/>
                      </a:lnSpc>
                    </a:pPr>
                    <a:r>
                      <a:rPr lang="en-US" sz="2400" dirty="0" smtClean="0">
                        <a:latin typeface="+mj-lt"/>
                      </a:rPr>
                      <a:t>HFP signal </a:t>
                    </a:r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of arbitrary frequency with TL effect</a:t>
                    </a:r>
                  </a:p>
                  <a:p>
                    <a:pPr algn="ctr" defTabSz="4702175">
                      <a:lnSpc>
                        <a:spcPts val="2300"/>
                      </a:lnSpc>
                    </a:pPr>
                    <a:endParaRPr lang="en-US" sz="2400" dirty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:r>
                      <a:rPr kumimoji="0" lang="en-US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lang="en-US" dirty="0" smtClean="0">
                        <a:latin typeface="+mj-lt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a14:m>
                    <a:r>
                      <a:rPr lang="en-US" dirty="0" smtClean="0">
                        <a:latin typeface="+mj-lt"/>
                      </a:rPr>
                      <a:t>)</a:t>
                    </a:r>
                  </a:p>
                  <a:p>
                    <a:pPr algn="ctr" defTabSz="4702175">
                      <a:lnSpc>
                        <a:spcPts val="2300"/>
                      </a:lnSpc>
                    </a:pPr>
                    <a:endParaRPr lang="en-US" sz="1400" dirty="0" smtClean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:r>
                      <a:rPr lang="en-US" sz="2400" dirty="0" smtClean="0">
                        <a:latin typeface="+mj-lt"/>
                      </a:rPr>
                      <a:t>Matching condition:</a:t>
                    </a:r>
                  </a:p>
                  <a:p>
                    <a:pPr algn="ctr" defTabSz="4702175">
                      <a:lnSpc>
                        <a:spcPts val="2300"/>
                      </a:lnSpc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a14:m>
                    <a:r>
                      <a:rPr lang="en-US" sz="2400" dirty="0" smtClean="0">
                        <a:latin typeface="+mj-lt"/>
                      </a:rPr>
                      <a:t>= </a:t>
                    </a:r>
                    <a:r>
                      <a:rPr lang="en-US" sz="2400" dirty="0">
                        <a:latin typeface="+mj-lt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a14:m>
                    <a:endParaRPr lang="en-US" sz="2400" dirty="0" smtClean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:endParaRPr lang="en-US" sz="800" dirty="0">
                      <a:latin typeface="+mj-lt"/>
                    </a:endParaRPr>
                  </a:p>
                  <a:p>
                    <a:pPr marL="0" marR="0" indent="0" algn="ctr" defTabSz="4702175" rtl="0" eaLnBrk="1" fontAlgn="base" latinLnBrk="0" hangingPunct="1">
                      <a:lnSpc>
                        <a:spcPts val="23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is the surge impedance</a:t>
                    </a:r>
                  </a:p>
                  <a:p>
                    <a:pPr marL="0" marR="0" indent="0" algn="ctr" defTabSz="4702175" rtl="0" eaLnBrk="1" fontAlgn="base" latinLnBrk="0" hangingPunct="1">
                      <a:lnSpc>
                        <a:spcPts val="23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800" dirty="0">
                      <a:latin typeface="+mj-lt"/>
                    </a:endParaRPr>
                  </a:p>
                  <a:p>
                    <a:pPr marL="0" marR="0" indent="0" algn="ctr" defTabSz="4702175" rtl="0" eaLnBrk="1" fontAlgn="base" latinLnBrk="0" hangingPunct="1">
                      <a:lnSpc>
                        <a:spcPts val="23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Using matching condition and</a:t>
                    </a:r>
                  </a:p>
                  <a:p>
                    <a:pPr marL="0" marR="0" indent="0" algn="ctr" defTabSz="4702175" rtl="0" eaLnBrk="1" fontAlgn="base" latinLnBrk="0" hangingPunct="1">
                      <a:lnSpc>
                        <a:spcPts val="23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14:m>
                      <m:oMath xmlns:m="http://schemas.openxmlformats.org/officeDocument/2006/math"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a14:m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f>
                          <m:fPr>
                            <m:ctrlP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𝑗𝑍</m:t>
                                </m:r>
                              </m:e>
                              <m:sub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𝑗𝑍</m:t>
                                </m:r>
                              </m:e>
                              <m:sub>
                                <m:r>
                                  <a:rPr kumimoji="0" lang="en-US" sz="2400" b="0" i="1" u="none" strike="noStrike" cap="none" normalizeH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oMath>
                    </a14:m>
                    <a:endParaRPr lang="en-US" sz="2400" dirty="0" smtClean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:endParaRPr lang="en-US" sz="2400" dirty="0" smtClean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:r>
                      <a:rPr lang="en-US" sz="2400" dirty="0"/>
                      <a:t>y</a:t>
                    </a:r>
                    <a:r>
                      <a:rPr lang="en-US" sz="2400" dirty="0" smtClean="0"/>
                      <a:t>ields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a14:m>
                    <a:r>
                      <a:rPr lang="en-US" sz="2400" dirty="0"/>
                      <a:t>=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a14:m>
                    <a:r>
                      <a:rPr lang="en-US" sz="2400" dirty="0" smtClean="0">
                        <a:latin typeface="+mj-lt"/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oMath>
                    </a14:m>
                    <a:endParaRPr lang="en-US" sz="2400" dirty="0" smtClean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:endParaRPr lang="en-US" sz="1600" dirty="0" smtClean="0">
                      <a:latin typeface="+mj-lt"/>
                    </a:endParaRPr>
                  </a:p>
                  <a:p>
                    <a:pPr algn="ctr" defTabSz="4702175">
                      <a:lnSpc>
                        <a:spcPts val="2300"/>
                      </a:lnSpc>
                    </a:pPr>
                    <a14:m>
                      <m:oMath xmlns:m="http://schemas.openxmlformats.org/officeDocument/2006/math"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∗ </m:t>
                        </m:r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kumimoji="0" lang="en-US" sz="2400" b="0" i="0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</m:t>
                        </m:r>
                        <m:r>
                          <a:rPr kumimoji="0" lang="en-US" sz="2400" b="0" i="0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</m:oMath>
                    </a14:m>
                    <a:r>
                      <a:rPr kumimoji="0" lang="en-US" sz="32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propagation constant of the transmission line</a:t>
                    </a:r>
                  </a:p>
                </p:txBody>
              </p:sp>
            </mc:Choice>
            <mc:Fallback xmlns="">
              <p:sp>
                <p:nvSpPr>
                  <p:cNvPr id="100" name="Flowchart: Alternate Process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059793" y="14448669"/>
                    <a:ext cx="4998288" cy="5500159"/>
                  </a:xfrm>
                  <a:prstGeom prst="flowChartAlternateProcess">
                    <a:avLst/>
                  </a:prstGeom>
                  <a:blipFill rotWithShape="1">
                    <a:blip r:embed="rId28"/>
                    <a:stretch>
                      <a:fillRect b="-4088"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Flowchart: Alternate Process 100"/>
              <p:cNvSpPr/>
              <p:nvPr/>
            </p:nvSpPr>
            <p:spPr bwMode="auto">
              <a:xfrm>
                <a:off x="19254069" y="14377081"/>
                <a:ext cx="4104809" cy="456193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Matched load</a:t>
                </a:r>
              </a:p>
            </p:txBody>
          </p:sp>
          <p:sp>
            <p:nvSpPr>
              <p:cNvPr id="102" name="Flowchart: Alternate Process 101"/>
              <p:cNvSpPr/>
              <p:nvPr/>
            </p:nvSpPr>
            <p:spPr bwMode="auto">
              <a:xfrm>
                <a:off x="23470773" y="14325091"/>
                <a:ext cx="4104809" cy="487322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Mis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-matched load</a:t>
                </a:r>
              </a:p>
            </p:txBody>
          </p:sp>
          <p:sp>
            <p:nvSpPr>
              <p:cNvPr id="103" name="Flowchart: Alternate Process 102"/>
              <p:cNvSpPr/>
              <p:nvPr/>
            </p:nvSpPr>
            <p:spPr bwMode="auto">
              <a:xfrm>
                <a:off x="32969002" y="14837220"/>
                <a:ext cx="1844172" cy="1396884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Signal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integrity is maintained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" name="Flowchart: Alternate Process 103"/>
              <p:cNvSpPr/>
              <p:nvPr/>
            </p:nvSpPr>
            <p:spPr bwMode="auto">
              <a:xfrm>
                <a:off x="33085517" y="17584354"/>
                <a:ext cx="1797188" cy="1290215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702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Signal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integrity is lost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 bwMode="auto">
              <a:xfrm flipV="1">
                <a:off x="14048363" y="20064211"/>
                <a:ext cx="20687607" cy="3070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Flowchart: Alternate Process 105"/>
                  <p:cNvSpPr/>
                  <p:nvPr/>
                </p:nvSpPr>
                <p:spPr bwMode="auto">
                  <a:xfrm>
                    <a:off x="14135688" y="20241327"/>
                    <a:ext cx="4899593" cy="4050244"/>
                  </a:xfrm>
                  <a:prstGeom prst="flowChartAlternateProcess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HFP signal with minimal distortion under </a:t>
                    </a:r>
                    <a:r>
                      <a:rPr kumimoji="0" lang="en-US" sz="2400" b="0" i="0" u="none" strike="noStrike" cap="none" normalizeH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mis</a:t>
                    </a:r>
                    <a:r>
                      <a:rPr kumimoji="0" lang="en-US" sz="2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-matched condition</a:t>
                    </a:r>
                  </a:p>
                  <a:p>
                    <a:pPr marL="0" marR="0" indent="0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342900" marR="0" indent="-342900" algn="ctr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charset="0"/>
                      <a:buChar char="•"/>
                      <a:tabLst/>
                    </a:pPr>
                    <a:r>
                      <a:rPr lang="en-US" sz="2400" dirty="0" smtClean="0">
                        <a:latin typeface="Arial" pitchFamily="34" charset="0"/>
                      </a:rPr>
                      <a:t>Signal can be transmitted only at discrete frequencies given by</a:t>
                    </a:r>
                  </a:p>
                  <a:p>
                    <a:pPr algn="ctr" defTabSz="4702175"/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𝑛𝑣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𝑙</m:t>
                            </m:r>
                          </m:den>
                        </m:f>
                      </m:oMath>
                    </a14:m>
                    <a:r>
                      <a:rPr lang="en-US" sz="2400" dirty="0" smtClean="0">
                        <a:latin typeface="Arial" pitchFamily="34" charset="0"/>
                      </a:rPr>
                      <a:t>  (where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oMath>
                    </a14:m>
                    <a:r>
                      <a:rPr lang="en-US" sz="2400" dirty="0" smtClean="0">
                        <a:latin typeface="Arial" pitchFamily="34" charset="0"/>
                      </a:rPr>
                      <a:t> is an integer)</a:t>
                    </a:r>
                  </a:p>
                  <a:p>
                    <a:pPr algn="ctr" defTabSz="4702175"/>
                    <a:r>
                      <a:rPr lang="en-US" sz="2400" dirty="0">
                        <a:latin typeface="Arial" pitchFamily="34" charset="0"/>
                      </a:rPr>
                      <a:t>w</a:t>
                    </a:r>
                    <a:r>
                      <a:rPr lang="en-US" sz="2400" dirty="0" smtClean="0">
                        <a:latin typeface="Arial" pitchFamily="34" charset="0"/>
                      </a:rPr>
                      <a:t>hich ensures </a:t>
                    </a:r>
                  </a:p>
                  <a:p>
                    <a:pPr algn="ctr" defTabSz="4702175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oMath>
                    </a14:m>
                    <a:r>
                      <a:rPr lang="en-US" sz="2400" dirty="0"/>
                      <a:t>=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a14:m>
                    <a:endParaRPr lang="en-US" sz="2400" dirty="0" smtClean="0">
                      <a:latin typeface="Arial" pitchFamily="34" charset="0"/>
                    </a:endParaRPr>
                  </a:p>
                  <a:p>
                    <a:pPr algn="ctr" defTabSz="4702175"/>
                    <a:endParaRPr lang="en-US" sz="2400" dirty="0">
                      <a:latin typeface="Arial" pitchFamily="34" charset="0"/>
                    </a:endParaRPr>
                  </a:p>
                  <a:p>
                    <a:pPr marL="0" marR="0" indent="0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0" marR="0" indent="0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0" marR="0" indent="0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Flowchart: Alternate Process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35688" y="20241327"/>
                    <a:ext cx="4899593" cy="4050244"/>
                  </a:xfrm>
                  <a:prstGeom prst="flowChartAlternateProcess">
                    <a:avLst/>
                  </a:prstGeom>
                  <a:blipFill rotWithShape="1">
                    <a:blip r:embed="rId29"/>
                    <a:stretch>
                      <a:fillRect b="-3904"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Straight Connector 106"/>
              <p:cNvCxnSpPr/>
              <p:nvPr/>
            </p:nvCxnSpPr>
            <p:spPr bwMode="auto">
              <a:xfrm>
                <a:off x="19199285" y="20005150"/>
                <a:ext cx="0" cy="6308769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22627958" y="12544167"/>
                    <a:ext cx="74219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27958" y="12544167"/>
                    <a:ext cx="742190" cy="492443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2149" y="18369787"/>
                <a:ext cx="8134795" cy="169749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Flowchart: Alternate Process 110"/>
              <p:cNvSpPr/>
              <p:nvPr/>
            </p:nvSpPr>
            <p:spPr bwMode="auto">
              <a:xfrm>
                <a:off x="19412083" y="11853986"/>
                <a:ext cx="4144100" cy="2795947"/>
              </a:xfrm>
              <a:prstGeom prst="flowChartAlternate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 defTabSz="4572000">
                  <a:lnSpc>
                    <a:spcPts val="25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</a:rPr>
                  <a:t>In the Smith chart, the horizontal and vertical axes signify the real and imaginary parts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>
                  <a:latin typeface="Arial" pitchFamily="34" charset="0"/>
                </a:endParaRPr>
              </a:p>
              <a:p>
                <a:pPr marL="342900" indent="-342900" algn="just" defTabSz="4572000">
                  <a:lnSpc>
                    <a:spcPts val="25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</a:rPr>
                  <a:t> is ensured for all HFP signal frequencies as indicated in the Smith chart.</a:t>
                </a:r>
                <a:endParaRPr lang="en-US" sz="2400" dirty="0">
                  <a:latin typeface="Arial" pitchFamily="34" charset="0"/>
                </a:endParaRPr>
              </a:p>
              <a:p>
                <a:pPr marL="0" marR="0" indent="0" algn="just" defTabSz="45720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1" name="Flowchart: Alternate Process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12083" y="11853986"/>
                <a:ext cx="4144100" cy="2795947"/>
              </a:xfrm>
              <a:prstGeom prst="flowChartAlternateProcess">
                <a:avLst/>
              </a:prstGeom>
              <a:blipFill rotWithShape="1">
                <a:blip r:embed="rId33"/>
                <a:stretch>
                  <a:fillRect b="-391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7895564" y="20009303"/>
                <a:ext cx="57488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 = 12 MHz,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=100</m:t>
                    </m:r>
                    <m:r>
                      <a:rPr lang="el-GR" sz="2000" b="0" i="1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65.22</m:t>
                    </m:r>
                    <m:r>
                      <a:rPr lang="el-GR" sz="2000" i="1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Ø=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36.44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5564" y="20009303"/>
                <a:ext cx="5748846" cy="400110"/>
              </a:xfrm>
              <a:prstGeom prst="rect">
                <a:avLst/>
              </a:prstGeom>
              <a:blipFill rotWithShape="0">
                <a:blip r:embed="rId34"/>
                <a:stretch>
                  <a:fillRect l="-106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Alternate Process 112"/>
          <p:cNvSpPr/>
          <p:nvPr/>
        </p:nvSpPr>
        <p:spPr bwMode="auto">
          <a:xfrm>
            <a:off x="33112726" y="21070108"/>
            <a:ext cx="1855115" cy="1396884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70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Signal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integrity is maintained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Flowchart: Alternate Process 113"/>
          <p:cNvSpPr/>
          <p:nvPr/>
        </p:nvSpPr>
        <p:spPr bwMode="auto">
          <a:xfrm>
            <a:off x="33162154" y="24143249"/>
            <a:ext cx="1855115" cy="1396884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70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Signal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integrity is maintained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9828279" y="22510234"/>
            <a:ext cx="7683077" cy="3208156"/>
            <a:chOff x="17119934" y="25023634"/>
            <a:chExt cx="4889217" cy="3002101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17119934" y="25838369"/>
              <a:ext cx="986635" cy="37848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Oscilloscope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249681" y="27445813"/>
              <a:ext cx="1041244" cy="57992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Transmission cable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1020075" y="27485926"/>
              <a:ext cx="986635" cy="52843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Function Generator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0623190" y="25023634"/>
              <a:ext cx="1148465" cy="63767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Vector Network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</a:rPr>
                <a:t> Analyzer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0267233" y="26254840"/>
              <a:ext cx="769352" cy="54652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rial" pitchFamily="34" charset="0"/>
                </a:rPr>
                <a:t>Voltage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 probe</a:t>
              </a: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1263541" y="26522911"/>
              <a:ext cx="745610" cy="5505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Current probe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 flipV="1">
              <a:off x="19244966" y="27468495"/>
              <a:ext cx="197416" cy="1432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H="1" flipV="1">
              <a:off x="21548656" y="27233397"/>
              <a:ext cx="17280" cy="2196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stCxn id="120" idx="2"/>
            </p:cNvCxnSpPr>
            <p:nvPr/>
          </p:nvCxnSpPr>
          <p:spPr bwMode="auto">
            <a:xfrm>
              <a:off x="20651910" y="26801362"/>
              <a:ext cx="329738" cy="440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Rectangle 124"/>
            <p:cNvSpPr/>
            <p:nvPr/>
          </p:nvSpPr>
          <p:spPr bwMode="auto">
            <a:xfrm>
              <a:off x="20137632" y="27685996"/>
              <a:ext cx="583911" cy="27886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702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Load</a:t>
              </a:r>
            </a:p>
          </p:txBody>
        </p:sp>
        <p:cxnSp>
          <p:nvCxnSpPr>
            <p:cNvPr id="126" name="Straight Arrow Connector 125"/>
            <p:cNvCxnSpPr>
              <a:stCxn id="125" idx="0"/>
            </p:cNvCxnSpPr>
            <p:nvPr/>
          </p:nvCxnSpPr>
          <p:spPr bwMode="auto">
            <a:xfrm flipH="1" flipV="1">
              <a:off x="20167075" y="27445813"/>
              <a:ext cx="262513" cy="2401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/>
            <p:nvPr/>
          </p:nvCxnSpPr>
          <p:spPr bwMode="auto">
            <a:xfrm flipH="1">
              <a:off x="21167477" y="27122210"/>
              <a:ext cx="245243" cy="2223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" name="Group 128"/>
          <p:cNvGrpSpPr/>
          <p:nvPr/>
        </p:nvGrpSpPr>
        <p:grpSpPr>
          <a:xfrm>
            <a:off x="14479000" y="7639790"/>
            <a:ext cx="15004843" cy="2715764"/>
            <a:chOff x="14904616" y="6487527"/>
            <a:chExt cx="15004843" cy="2715764"/>
          </a:xfrm>
        </p:grpSpPr>
        <p:grpSp>
          <p:nvGrpSpPr>
            <p:cNvPr id="130" name="Group 129"/>
            <p:cNvGrpSpPr/>
            <p:nvPr/>
          </p:nvGrpSpPr>
          <p:grpSpPr>
            <a:xfrm>
              <a:off x="14904616" y="6984614"/>
              <a:ext cx="5987098" cy="1660626"/>
              <a:chOff x="19667245" y="13726980"/>
              <a:chExt cx="10952711" cy="277982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9667245" y="13802876"/>
                <a:ext cx="9042771" cy="2703928"/>
                <a:chOff x="19667245" y="13802876"/>
                <a:chExt cx="9042771" cy="2703928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23400863" y="15000654"/>
                  <a:ext cx="1624979" cy="1506150"/>
                  <a:chOff x="23796177" y="14968918"/>
                  <a:chExt cx="1624979" cy="1506150"/>
                </a:xfrm>
              </p:grpSpPr>
              <p:sp>
                <p:nvSpPr>
                  <p:cNvPr id="159" name="Oval 158"/>
                  <p:cNvSpPr/>
                  <p:nvPr/>
                </p:nvSpPr>
                <p:spPr bwMode="auto">
                  <a:xfrm>
                    <a:off x="23796177" y="14968918"/>
                    <a:ext cx="1624979" cy="15061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pic>
                <p:nvPicPr>
                  <p:cNvPr id="160" name="Picture 159"/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4148469" y="15320776"/>
                    <a:ext cx="1123407" cy="82394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25260474" y="14960984"/>
                  <a:ext cx="1624979" cy="1506150"/>
                  <a:chOff x="25968657" y="14960984"/>
                  <a:chExt cx="1624979" cy="1506150"/>
                </a:xfrm>
              </p:grpSpPr>
              <p:sp>
                <p:nvSpPr>
                  <p:cNvPr id="157" name="Oval 156"/>
                  <p:cNvSpPr/>
                  <p:nvPr/>
                </p:nvSpPr>
                <p:spPr bwMode="auto">
                  <a:xfrm>
                    <a:off x="25968657" y="14960984"/>
                    <a:ext cx="1624979" cy="15061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pic>
                <p:nvPicPr>
                  <p:cNvPr id="158" name="Picture 157"/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 flipH="1">
                    <a:off x="26141276" y="15350752"/>
                    <a:ext cx="1279743" cy="7995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19667245" y="14941300"/>
                  <a:ext cx="1624979" cy="1490282"/>
                  <a:chOff x="19452045" y="14941300"/>
                  <a:chExt cx="1624979" cy="1490282"/>
                </a:xfrm>
              </p:grpSpPr>
              <p:sp>
                <p:nvSpPr>
                  <p:cNvPr id="155" name="Oval 154"/>
                  <p:cNvSpPr/>
                  <p:nvPr/>
                </p:nvSpPr>
                <p:spPr bwMode="auto">
                  <a:xfrm>
                    <a:off x="19452045" y="14941300"/>
                    <a:ext cx="1624979" cy="14902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pic>
                <p:nvPicPr>
                  <p:cNvPr id="156" name="Picture 155"/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 flipH="1">
                    <a:off x="19611989" y="15320776"/>
                    <a:ext cx="1246887" cy="586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27085037" y="14969423"/>
                  <a:ext cx="1624979" cy="1506150"/>
                  <a:chOff x="28086737" y="14934100"/>
                  <a:chExt cx="1624979" cy="1506150"/>
                </a:xfrm>
              </p:grpSpPr>
              <p:sp>
                <p:nvSpPr>
                  <p:cNvPr id="153" name="Oval 152"/>
                  <p:cNvSpPr/>
                  <p:nvPr/>
                </p:nvSpPr>
                <p:spPr bwMode="auto">
                  <a:xfrm>
                    <a:off x="28086737" y="14934100"/>
                    <a:ext cx="1624979" cy="15061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pic>
                <p:nvPicPr>
                  <p:cNvPr id="154" name="Picture 153"/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8314453" y="15240341"/>
                    <a:ext cx="1169546" cy="89366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21574054" y="15000654"/>
                  <a:ext cx="1596846" cy="1458546"/>
                  <a:chOff x="21923534" y="15021250"/>
                  <a:chExt cx="1596846" cy="1458546"/>
                </a:xfrm>
              </p:grpSpPr>
              <p:sp>
                <p:nvSpPr>
                  <p:cNvPr id="151" name="Oval 150"/>
                  <p:cNvSpPr/>
                  <p:nvPr/>
                </p:nvSpPr>
                <p:spPr bwMode="auto">
                  <a:xfrm>
                    <a:off x="21923534" y="15021250"/>
                    <a:ext cx="1596846" cy="145854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702175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 flipV="1">
                    <a:off x="22105861" y="15320775"/>
                    <a:ext cx="1110939" cy="82394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 rot="16200000">
                  <a:off x="19804778" y="14098151"/>
                  <a:ext cx="1133475" cy="542925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 rot="16200000">
                  <a:off x="21723416" y="14122783"/>
                  <a:ext cx="1133475" cy="542925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 rot="16200000">
                  <a:off x="23573716" y="14138374"/>
                  <a:ext cx="1133475" cy="542925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 rot="16200000">
                  <a:off x="25456055" y="14103100"/>
                  <a:ext cx="1133475" cy="542925"/>
                </a:xfrm>
                <a:prstGeom prst="rect">
                  <a:avLst/>
                </a:prstGeom>
              </p:spPr>
            </p:pic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 rot="16200000">
                  <a:off x="27265875" y="14098151"/>
                  <a:ext cx="1133475" cy="542925"/>
                </a:xfrm>
                <a:prstGeom prst="rect">
                  <a:avLst/>
                </a:prstGeom>
              </p:spPr>
            </p:pic>
          </p:grpSp>
          <p:cxnSp>
            <p:nvCxnSpPr>
              <p:cNvPr id="140" name="Straight Connector 139"/>
              <p:cNvCxnSpPr/>
              <p:nvPr/>
            </p:nvCxnSpPr>
            <p:spPr bwMode="auto">
              <a:xfrm>
                <a:off x="20450632" y="13726980"/>
                <a:ext cx="101693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27341269" y="6677923"/>
                  <a:ext cx="2568190" cy="475686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7021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latin typeface="Arial" pitchFamily="34" charset="0"/>
                    </a:rPr>
                    <a:t>Load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341269" y="6677923"/>
                  <a:ext cx="2568190" cy="475686"/>
                </a:xfrm>
                <a:prstGeom prst="roundRect">
                  <a:avLst/>
                </a:prstGeom>
                <a:blipFill rotWithShape="0">
                  <a:blip r:embed="rId42"/>
                  <a:stretch>
                    <a:fillRect t="-2500" b="-30000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/>
            <p:cNvCxnSpPr/>
            <p:nvPr/>
          </p:nvCxnSpPr>
          <p:spPr bwMode="auto">
            <a:xfrm flipV="1">
              <a:off x="26929319" y="6895173"/>
              <a:ext cx="423482" cy="104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Curved Connector 132"/>
            <p:cNvCxnSpPr/>
            <p:nvPr/>
          </p:nvCxnSpPr>
          <p:spPr bwMode="auto">
            <a:xfrm rot="5400000">
              <a:off x="19068098" y="7839059"/>
              <a:ext cx="2715764" cy="12700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20453140" y="6502070"/>
              <a:ext cx="3858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20438680" y="9187541"/>
              <a:ext cx="3858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20483979" y="7981590"/>
                  <a:ext cx="87442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Input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impedance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</m:t>
                      </m:r>
                      <m:r>
                        <a:rPr lang="en-US" sz="24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</m:t>
                      </m:r>
                      <m:r>
                        <a:rPr lang="en-US" sz="2400" b="0" i="0" smtClean="0">
                          <a:latin typeface="Cambria Math"/>
                        </a:rPr>
                        <m:t>.,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impedance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seen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from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dirty="0" smtClean="0"/>
                    <a:t>source end)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83979" y="7981590"/>
                  <a:ext cx="8744253" cy="461665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l="-139" t="-9211" r="-139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/>
            <p:cNvCxnSpPr/>
            <p:nvPr/>
          </p:nvCxnSpPr>
          <p:spPr bwMode="auto">
            <a:xfrm>
              <a:off x="20907352" y="7636965"/>
              <a:ext cx="60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21743355" y="7249248"/>
                  <a:ext cx="45911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2400" dirty="0" smtClean="0"/>
                    <a:t> represents the length of network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3355" y="7249248"/>
                  <a:ext cx="4591129" cy="369332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 l="-2390" t="-22951" r="-3054" b="-508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1" name="TextBox 160"/>
          <p:cNvSpPr txBox="1"/>
          <p:nvPr/>
        </p:nvSpPr>
        <p:spPr>
          <a:xfrm>
            <a:off x="14335399" y="10814772"/>
            <a:ext cx="20441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Research Issue</a:t>
            </a:r>
            <a:r>
              <a:rPr lang="en-US" sz="2400" dirty="0" smtClean="0">
                <a:solidFill>
                  <a:srgbClr val="0000FF"/>
                </a:solidFill>
              </a:rPr>
              <a:t>: What is/are frequency(</a:t>
            </a:r>
            <a:r>
              <a:rPr lang="en-US" sz="2400" dirty="0" err="1" smtClean="0">
                <a:solidFill>
                  <a:srgbClr val="0000FF"/>
                </a:solidFill>
              </a:rPr>
              <a:t>ies</a:t>
            </a:r>
            <a:r>
              <a:rPr lang="en-US" sz="2400" dirty="0" smtClean="0">
                <a:solidFill>
                  <a:srgbClr val="0000FF"/>
                </a:solidFill>
              </a:rPr>
              <a:t>) of HFP signal delivery over a transmission line (TL) that yields minimal signal distortion when the load and the surge impedance of the transmission line do not match? 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54407" y="20675068"/>
            <a:ext cx="2076387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HFP Signal Source</a:t>
            </a:r>
            <a:endParaRPr lang="en-US" sz="24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22487845" y="20673546"/>
            <a:ext cx="2271656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Transmission Line</a:t>
            </a:r>
            <a:endParaRPr lang="en-US" sz="24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25610813" y="20673546"/>
            <a:ext cx="2076387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Application Load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1644789" y="21089045"/>
            <a:ext cx="822960" cy="1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4742775" y="21089045"/>
            <a:ext cx="877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TextBox 165"/>
          <p:cNvSpPr txBox="1"/>
          <p:nvPr/>
        </p:nvSpPr>
        <p:spPr>
          <a:xfrm>
            <a:off x="14873631" y="26852899"/>
            <a:ext cx="197648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400" b="1" dirty="0" smtClean="0">
                <a:solidFill>
                  <a:srgbClr val="990033"/>
                </a:solidFill>
              </a:rPr>
              <a:t>Need based Control Data Transfer in Boolean Microgrid</a:t>
            </a:r>
            <a:endParaRPr lang="en-US" sz="5400" b="1" dirty="0">
              <a:solidFill>
                <a:srgbClr val="CC33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5"/>
          <a:srcRect r="3166"/>
          <a:stretch/>
        </p:blipFill>
        <p:spPr>
          <a:xfrm>
            <a:off x="14291184" y="27513403"/>
            <a:ext cx="5943600" cy="46609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6"/>
          <a:srcRect r="2638"/>
          <a:stretch/>
        </p:blipFill>
        <p:spPr>
          <a:xfrm>
            <a:off x="20456369" y="27416025"/>
            <a:ext cx="5971032" cy="47828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515073" y="27490442"/>
            <a:ext cx="84954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Research Issue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Since the transfer of power is need (e.g., demand) based and generation of these needs may/are not always be periodic, what will be the impact of control based asynchronous data transfer as opposed to conventional TDMA based approaches?</a:t>
            </a:r>
          </a:p>
          <a:p>
            <a:pPr algn="ctr"/>
            <a:endParaRPr lang="en-US" sz="1600" dirty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/>
              <a:t>The initial results (as demonstrated in the figures to the left) clearly indicate that there may be a significant improvement in performance with regard to throughput utilization and delay mitigation using need-based control data transfer. Details are provided in </a:t>
            </a:r>
            <a:r>
              <a:rPr lang="en-US" sz="2400" dirty="0"/>
              <a:t>M. Tahir and S.K. Mazumder, </a:t>
            </a:r>
            <a:r>
              <a:rPr lang="en-US" sz="2400" dirty="0" smtClean="0"/>
              <a:t>“Dynamic </a:t>
            </a:r>
            <a:r>
              <a:rPr lang="en-US" sz="2400" dirty="0"/>
              <a:t>priority based event-driven communication in smart </a:t>
            </a:r>
            <a:r>
              <a:rPr lang="en-US" sz="2400" dirty="0" smtClean="0"/>
              <a:t>grid”, </a:t>
            </a:r>
            <a:r>
              <a:rPr lang="en-US" sz="2400" dirty="0"/>
              <a:t>in review, IEEE Transactions on Smart Grid, 2014.</a:t>
            </a: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102" y="11755463"/>
            <a:ext cx="4675536" cy="26231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27866534" y="14330634"/>
                <a:ext cx="52816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F = 100 kHz,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=100</m:t>
                    </m:r>
                    <m:r>
                      <a:rPr lang="el-GR" sz="2000" b="0" i="1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101.84</m:t>
                    </m:r>
                    <m:r>
                      <a:rPr lang="el-GR" sz="2000" i="1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Ø=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534" y="14330634"/>
                <a:ext cx="5281652" cy="400110"/>
              </a:xfrm>
              <a:prstGeom prst="rect">
                <a:avLst/>
              </a:prstGeom>
              <a:blipFill rotWithShape="0">
                <a:blip r:embed="rId48"/>
                <a:stretch>
                  <a:fillRect l="-69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" name="Picture 17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285" y="14783930"/>
            <a:ext cx="5111155" cy="229868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28001316" y="17120733"/>
                <a:ext cx="51114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F = 15 MHz,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l-GR" sz="2000" b="0" i="1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52.5</m:t>
                    </m:r>
                    <m:r>
                      <a:rPr lang="el-GR" sz="2000" i="1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Ø=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316" y="17120733"/>
                <a:ext cx="5111410" cy="400110"/>
              </a:xfrm>
              <a:prstGeom prst="rect">
                <a:avLst/>
              </a:prstGeom>
              <a:blipFill rotWithShape="0">
                <a:blip r:embed="rId5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" name="Picture 17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442" y="7192704"/>
            <a:ext cx="5216396" cy="3569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763" y="11781448"/>
            <a:ext cx="3924004" cy="28748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705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mazumder</cp:lastModifiedBy>
  <cp:revision>208</cp:revision>
  <dcterms:created xsi:type="dcterms:W3CDTF">2004-07-27T21:05:42Z</dcterms:created>
  <dcterms:modified xsi:type="dcterms:W3CDTF">2014-10-23T19:06:31Z</dcterms:modified>
  <cp:category>scientific poster PowerPoint</cp:category>
</cp:coreProperties>
</file>