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43891200"/>
  <p:notesSz cx="6645275" cy="9174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27004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54008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81012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08016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35020" algn="l" defTabSz="1254008" rtl="0" eaLnBrk="1" latinLnBrk="0" hangingPunct="1"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762024" algn="l" defTabSz="1254008" rtl="0" eaLnBrk="1" latinLnBrk="0" hangingPunct="1"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389029" algn="l" defTabSz="1254008" rtl="0" eaLnBrk="1" latinLnBrk="0" hangingPunct="1"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5016033" algn="l" defTabSz="1254008" rtl="0" eaLnBrk="1" latinLnBrk="0" hangingPunct="1">
      <a:defRPr sz="4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yan" initials="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082"/>
    <a:srgbClr val="FFFFFF"/>
    <a:srgbClr val="8A83B1"/>
    <a:srgbClr val="5D568A"/>
    <a:srgbClr val="6699FF"/>
    <a:srgbClr val="6581C7"/>
    <a:srgbClr val="4869BC"/>
    <a:srgbClr val="E9E9E9"/>
    <a:srgbClr val="DCE9F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5455" autoAdjust="0"/>
  </p:normalViewPr>
  <p:slideViewPr>
    <p:cSldViewPr>
      <p:cViewPr>
        <p:scale>
          <a:sx n="17" d="100"/>
          <a:sy n="17" d="100"/>
        </p:scale>
        <p:origin x="582" y="-474"/>
      </p:cViewPr>
      <p:guideLst>
        <p:guide orient="horz" pos="13824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3634720"/>
            <a:ext cx="3730752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4871680"/>
            <a:ext cx="30723840" cy="11216640"/>
          </a:xfrm>
        </p:spPr>
        <p:txBody>
          <a:bodyPr/>
          <a:lstStyle>
            <a:lvl1pPr marL="0" indent="0" algn="ctr">
              <a:buNone/>
              <a:defRPr/>
            </a:lvl1pPr>
            <a:lvl2pPr marL="627004" indent="0" algn="ctr">
              <a:buNone/>
              <a:defRPr/>
            </a:lvl2pPr>
            <a:lvl3pPr marL="1254008" indent="0" algn="ctr">
              <a:buNone/>
              <a:defRPr/>
            </a:lvl3pPr>
            <a:lvl4pPr marL="1881012" indent="0" algn="ctr">
              <a:buNone/>
              <a:defRPr/>
            </a:lvl4pPr>
            <a:lvl5pPr marL="2508016" indent="0" algn="ctr">
              <a:buNone/>
              <a:defRPr/>
            </a:lvl5pPr>
            <a:lvl6pPr marL="3135020" indent="0" algn="ctr">
              <a:buNone/>
              <a:defRPr/>
            </a:lvl6pPr>
            <a:lvl7pPr marL="3762024" indent="0" algn="ctr">
              <a:buNone/>
              <a:defRPr/>
            </a:lvl7pPr>
            <a:lvl8pPr marL="4389029" indent="0" algn="ctr">
              <a:buNone/>
              <a:defRPr/>
            </a:lvl8pPr>
            <a:lvl9pPr marL="5016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B7050-4E7D-4508-B431-0D7B0DA41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F2369-7AB2-46A2-BBFF-4762CCB1D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480" y="3901440"/>
            <a:ext cx="9326880" cy="351129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840" y="3901440"/>
            <a:ext cx="27797760" cy="351129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6A9E4-19ED-4FA1-B742-B02545D7B2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4ECE7-CE80-44C7-9AEE-97FD2AA0A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4160"/>
            <a:ext cx="37307520" cy="8717280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960"/>
            <a:ext cx="37307520" cy="9601200"/>
          </a:xfrm>
        </p:spPr>
        <p:txBody>
          <a:bodyPr anchor="b"/>
          <a:lstStyle>
            <a:lvl1pPr marL="0" indent="0">
              <a:buNone/>
              <a:defRPr sz="2700"/>
            </a:lvl1pPr>
            <a:lvl2pPr marL="627004" indent="0">
              <a:buNone/>
              <a:defRPr sz="2500"/>
            </a:lvl2pPr>
            <a:lvl3pPr marL="1254008" indent="0">
              <a:buNone/>
              <a:defRPr sz="2200"/>
            </a:lvl3pPr>
            <a:lvl4pPr marL="1881012" indent="0">
              <a:buNone/>
              <a:defRPr sz="1900"/>
            </a:lvl4pPr>
            <a:lvl5pPr marL="2508016" indent="0">
              <a:buNone/>
              <a:defRPr sz="1900"/>
            </a:lvl5pPr>
            <a:lvl6pPr marL="3135020" indent="0">
              <a:buNone/>
              <a:defRPr sz="1900"/>
            </a:lvl6pPr>
            <a:lvl7pPr marL="3762024" indent="0">
              <a:buNone/>
              <a:defRPr sz="1900"/>
            </a:lvl7pPr>
            <a:lvl8pPr marL="4389029" indent="0">
              <a:buNone/>
              <a:defRPr sz="1900"/>
            </a:lvl8pPr>
            <a:lvl9pPr marL="5016033" indent="0">
              <a:buNone/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89A4B-588D-4D0A-81F7-BA9A471B23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840" y="12679680"/>
            <a:ext cx="18562320" cy="26334720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7040" y="12679680"/>
            <a:ext cx="18562320" cy="26334720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39E86-F7A0-424B-8651-E4E624938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757680"/>
            <a:ext cx="3950208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9824720"/>
            <a:ext cx="19392900" cy="4094480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3919200"/>
            <a:ext cx="19392900" cy="25288240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0" y="9824720"/>
            <a:ext cx="19400520" cy="4094480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0" y="13919200"/>
            <a:ext cx="19400520" cy="25288240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CE2BE-B3FF-402E-84DF-B9301E494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90836-20C7-40A9-92F6-D343416FEA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478C5-A773-4A40-8443-470584220D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747520"/>
            <a:ext cx="14439900" cy="74371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747520"/>
            <a:ext cx="24536400" cy="37459920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0" y="9184640"/>
            <a:ext cx="14439900" cy="30022800"/>
          </a:xfr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EAB83-90F2-4D80-9B69-9DBA13A8BB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0" y="30723840"/>
            <a:ext cx="26334720" cy="36271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0" y="3921760"/>
            <a:ext cx="26334720" cy="26334720"/>
          </a:xfr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0" y="34350960"/>
            <a:ext cx="26334720" cy="5151120"/>
          </a:xfr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9E317-EE51-48FC-9CF3-A28D32A2D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840" y="3901440"/>
            <a:ext cx="3730752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03" tIns="250802" rIns="501603" bIns="2508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840" y="12679680"/>
            <a:ext cx="37307520" cy="2633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03" tIns="250802" rIns="501603" bIns="250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1840" y="39989760"/>
            <a:ext cx="914400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03" tIns="250802" rIns="501603" bIns="250802" numCol="1" anchor="t" anchorCtr="0" compatLnSpc="1">
            <a:prstTxWarp prst="textNoShape">
              <a:avLst/>
            </a:prstTxWarp>
          </a:bodyPr>
          <a:lstStyle>
            <a:lvl1pPr defTabSz="5016033">
              <a:defRPr sz="77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160" y="39989760"/>
            <a:ext cx="1389888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03" tIns="250802" rIns="501603" bIns="250802" numCol="1" anchor="t" anchorCtr="0" compatLnSpc="1">
            <a:prstTxWarp prst="textNoShape">
              <a:avLst/>
            </a:prstTxWarp>
          </a:bodyPr>
          <a:lstStyle>
            <a:lvl1pPr algn="ctr" defTabSz="5016033">
              <a:defRPr sz="77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360" y="39989760"/>
            <a:ext cx="914400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03" tIns="250802" rIns="501603" bIns="250802" numCol="1" anchor="t" anchorCtr="0" compatLnSpc="1">
            <a:prstTxWarp prst="textNoShape">
              <a:avLst/>
            </a:prstTxWarp>
          </a:bodyPr>
          <a:lstStyle>
            <a:lvl1pPr algn="r" defTabSz="5016033">
              <a:defRPr sz="7700"/>
            </a:lvl1pPr>
          </a:lstStyle>
          <a:p>
            <a:fld id="{A8D847F3-0AE2-4016-994C-90DD2485A5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2pPr>
      <a:lvl3pPr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3pPr>
      <a:lvl4pPr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4pPr>
      <a:lvl5pPr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5pPr>
      <a:lvl6pPr marL="627004"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6pPr>
      <a:lvl7pPr marL="1254008"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7pPr>
      <a:lvl8pPr marL="1881012"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8pPr>
      <a:lvl9pPr marL="2508016" algn="ctr" defTabSz="5016033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Times New Roman" pitchFamily="18" charset="0"/>
        </a:defRPr>
      </a:lvl9pPr>
    </p:titleStyle>
    <p:bodyStyle>
      <a:lvl1pPr marL="1881012" indent="-1881012" algn="l" defTabSz="5016033" rtl="0" fontAlgn="base">
        <a:spcBef>
          <a:spcPct val="20000"/>
        </a:spcBef>
        <a:spcAft>
          <a:spcPct val="0"/>
        </a:spcAft>
        <a:buChar char="•"/>
        <a:defRPr sz="17600">
          <a:solidFill>
            <a:schemeClr val="tx1"/>
          </a:solidFill>
          <a:latin typeface="+mn-lt"/>
          <a:ea typeface="+mn-ea"/>
          <a:cs typeface="+mn-cs"/>
        </a:defRPr>
      </a:lvl1pPr>
      <a:lvl2pPr marL="4075527" indent="-1567510" algn="l" defTabSz="5016033" rtl="0" fontAlgn="base">
        <a:spcBef>
          <a:spcPct val="20000"/>
        </a:spcBef>
        <a:spcAft>
          <a:spcPct val="0"/>
        </a:spcAft>
        <a:buChar char="–"/>
        <a:defRPr sz="15400">
          <a:solidFill>
            <a:schemeClr val="tx1"/>
          </a:solidFill>
          <a:latin typeface="+mn-lt"/>
        </a:defRPr>
      </a:lvl2pPr>
      <a:lvl3pPr marL="6270041" indent="-1254008" algn="l" defTabSz="5016033" rtl="0" fontAlgn="base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</a:defRPr>
      </a:lvl3pPr>
      <a:lvl4pPr marL="8778057" indent="-1254008" algn="l" defTabSz="5016033" rtl="0" fontAlgn="base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+mn-lt"/>
        </a:defRPr>
      </a:lvl4pPr>
      <a:lvl5pPr marL="11286073" indent="-1254008" algn="l" defTabSz="5016033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5pPr>
      <a:lvl6pPr marL="11913078" indent="-1254008" algn="l" defTabSz="5016033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6pPr>
      <a:lvl7pPr marL="12540082" indent="-1254008" algn="l" defTabSz="5016033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7pPr>
      <a:lvl8pPr marL="13167086" indent="-1254008" algn="l" defTabSz="5016033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8pPr>
      <a:lvl9pPr marL="13794090" indent="-1254008" algn="l" defTabSz="5016033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125400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E9E9E9"/>
          </a:fgClr>
          <a:bgClr>
            <a:srgbClr val="DCE9F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43891200" cy="4389120"/>
          </a:xfrm>
          <a:prstGeom prst="rect">
            <a:avLst/>
          </a:prstGeom>
          <a:solidFill>
            <a:srgbClr val="5D568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5401" tIns="62700" rIns="125401" bIns="62700" anchor="ctr"/>
          <a:lstStyle/>
          <a:p>
            <a:endParaRPr lang="en-US">
              <a:latin typeface="+mj-lt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990600" y="0"/>
            <a:ext cx="42291000" cy="135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FFFF"/>
                </a:solidFill>
                <a:latin typeface="+mj-lt"/>
              </a:rPr>
              <a:t>Bringing the </a:t>
            </a:r>
            <a:r>
              <a:rPr lang="en-US" sz="8000" b="1" dirty="0" err="1" smtClean="0">
                <a:solidFill>
                  <a:srgbClr val="FFFFFF"/>
                </a:solidFill>
                <a:latin typeface="+mj-lt"/>
              </a:rPr>
              <a:t>Multicore</a:t>
            </a:r>
            <a:r>
              <a:rPr lang="en-US" sz="8000" b="1" dirty="0" smtClean="0">
                <a:solidFill>
                  <a:srgbClr val="FFFFFF"/>
                </a:solidFill>
                <a:latin typeface="+mj-lt"/>
              </a:rPr>
              <a:t> Revolution to Safety-Critical Cyber-Physical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04672" y="5151119"/>
            <a:ext cx="13185648" cy="914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lIns="125401" tIns="62700" rIns="125401" bIns="62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+mj-lt"/>
              </a:rPr>
              <a:t>Motivation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04672" y="6461760"/>
            <a:ext cx="13185648" cy="5611203"/>
          </a:xfrm>
          <a:prstGeom prst="rect">
            <a:avLst/>
          </a:prstGeom>
          <a:solidFill>
            <a:srgbClr val="F2DADA"/>
          </a:solidFill>
          <a:ln w="9525">
            <a:noFill/>
            <a:miter lim="800000"/>
            <a:headEnd/>
            <a:tailEnd/>
          </a:ln>
          <a:effectLst/>
        </p:spPr>
        <p:txBody>
          <a:bodyPr lIns="125401" tIns="62700" rIns="125401" bIns="6270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Shared hardware like caches &amp; TLBs introduce timing unpredictability for real-time systems (RTS). </a:t>
            </a:r>
          </a:p>
          <a:p>
            <a:pPr>
              <a:lnSpc>
                <a:spcPct val="110000"/>
              </a:lnSpc>
            </a:pPr>
            <a:r>
              <a:rPr lang="en-US" sz="3600" dirty="0" smtClean="0">
                <a:latin typeface="+mj-lt"/>
              </a:rPr>
              <a:t> 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Worst-case execution time (WCET) analysis for RTS with shared hardware </a:t>
            </a:r>
            <a:r>
              <a:rPr lang="en-US" sz="3600" dirty="0" smtClean="0">
                <a:latin typeface="+mj-lt"/>
              </a:rPr>
              <a:t>resources is often so </a:t>
            </a:r>
            <a:r>
              <a:rPr lang="en-US" sz="3600" dirty="0" smtClean="0">
                <a:latin typeface="+mj-lt"/>
              </a:rPr>
              <a:t>pessimistic that </a:t>
            </a:r>
            <a:r>
              <a:rPr lang="en-US" sz="3600" dirty="0" smtClean="0">
                <a:latin typeface="+mj-lt"/>
              </a:rPr>
              <a:t>the </a:t>
            </a:r>
            <a:r>
              <a:rPr lang="en-US" sz="3600" dirty="0" smtClean="0">
                <a:latin typeface="+mj-lt"/>
              </a:rPr>
              <a:t>extra </a:t>
            </a:r>
            <a:r>
              <a:rPr lang="en-US" sz="3600" dirty="0" smtClean="0">
                <a:latin typeface="+mj-lt"/>
              </a:rPr>
              <a:t>processing capacity of multicore systems is negated.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Different levels of assurance are required for different criticality tasks.</a:t>
            </a:r>
            <a:endParaRPr lang="en-US" sz="3600" dirty="0">
              <a:latin typeface="+mj-lt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804672" y="13030199"/>
            <a:ext cx="13185648" cy="914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lIns="125401" tIns="62700" rIns="125401" bIns="62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+mj-lt"/>
              </a:rPr>
              <a:t>Problem</a:t>
            </a:r>
          </a:p>
        </p:txBody>
      </p:sp>
      <p:sp>
        <p:nvSpPr>
          <p:cNvPr id="2839" name="Text Box 791"/>
          <p:cNvSpPr txBox="1">
            <a:spLocks noChangeArrowheads="1"/>
          </p:cNvSpPr>
          <p:nvPr/>
        </p:nvSpPr>
        <p:spPr bwMode="auto">
          <a:xfrm>
            <a:off x="29718000" y="5143505"/>
            <a:ext cx="13185648" cy="914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+mj-lt"/>
              </a:rPr>
              <a:t>Cache Management – Solution &amp; Results</a:t>
            </a:r>
            <a:endParaRPr lang="en-US" b="1" dirty="0">
              <a:latin typeface="+mj-lt"/>
            </a:endParaRPr>
          </a:p>
        </p:txBody>
      </p:sp>
      <p:sp>
        <p:nvSpPr>
          <p:cNvPr id="2860" name="Text Box 812"/>
          <p:cNvSpPr txBox="1">
            <a:spLocks noChangeArrowheads="1"/>
          </p:cNvSpPr>
          <p:nvPr/>
        </p:nvSpPr>
        <p:spPr bwMode="auto">
          <a:xfrm>
            <a:off x="6553200" y="1573618"/>
            <a:ext cx="31623000" cy="238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FFFFFF"/>
                </a:solidFill>
                <a:latin typeface="+mj-lt"/>
              </a:rPr>
              <a:t>University of North Carolina Chapel Hill			</a:t>
            </a:r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FFFFFF"/>
                </a:solidFill>
              </a:rPr>
              <a:t>North Carolina State University</a:t>
            </a:r>
            <a:endParaRPr lang="en-US" dirty="0">
              <a:solidFill>
                <a:srgbClr val="FFFFFF"/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rgbClr val="FFFFFF"/>
                </a:solidFill>
                <a:latin typeface="+mj-lt"/>
              </a:rPr>
              <a:t>PIs: Dr</a:t>
            </a:r>
            <a:r>
              <a:rPr lang="en-US" dirty="0">
                <a:solidFill>
                  <a:srgbClr val="FFFFFF"/>
                </a:solidFill>
                <a:latin typeface="+mj-lt"/>
              </a:rPr>
              <a:t>. </a:t>
            </a:r>
            <a:r>
              <a:rPr lang="en-US" dirty="0" smtClean="0">
                <a:solidFill>
                  <a:srgbClr val="FFFFFF"/>
                </a:solidFill>
                <a:latin typeface="+mj-lt"/>
              </a:rPr>
              <a:t>James Anderson</a:t>
            </a:r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FFFFFF"/>
                </a:solidFill>
                <a:latin typeface="+mj-lt"/>
              </a:rPr>
              <a:t> &amp; Dr. Frank Mueller</a:t>
            </a:r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2</a:t>
            </a:r>
            <a:endParaRPr lang="en-US" dirty="0">
              <a:solidFill>
                <a:srgbClr val="FFFFFF"/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rgbClr val="FFFFFF"/>
                </a:solidFill>
                <a:latin typeface="+mj-lt"/>
              </a:rPr>
              <a:t>Students: Bryan Ward</a:t>
            </a:r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FFFFFF"/>
                </a:solidFill>
                <a:latin typeface="+mj-lt"/>
              </a:rPr>
              <a:t>, Jonathan Herman</a:t>
            </a:r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FFFFFF"/>
                </a:solidFill>
                <a:latin typeface="+mj-lt"/>
              </a:rPr>
              <a:t>, </a:t>
            </a:r>
            <a:r>
              <a:rPr lang="en-US" altLang="ko-KR" dirty="0" smtClean="0">
                <a:solidFill>
                  <a:srgbClr val="FFFFFF"/>
                </a:solidFill>
                <a:latin typeface="+mj-lt"/>
              </a:rPr>
              <a:t>Namhoon Kim</a:t>
            </a:r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FFFFFF"/>
                </a:solidFill>
                <a:latin typeface="+mj-lt"/>
              </a:rPr>
              <a:t>, </a:t>
            </a:r>
            <a:r>
              <a:rPr lang="en-US" dirty="0" err="1" smtClean="0">
                <a:solidFill>
                  <a:srgbClr val="FFFFFF"/>
                </a:solidFill>
                <a:latin typeface="+mj-lt"/>
              </a:rPr>
              <a:t>Shrinivas</a:t>
            </a:r>
            <a:r>
              <a:rPr lang="en-US" dirty="0" smtClean="0">
                <a:solidFill>
                  <a:srgbClr val="FFFFFF"/>
                </a:solidFill>
                <a:latin typeface="+mj-lt"/>
              </a:rPr>
              <a:t> Panchamukhi</a:t>
            </a:r>
            <a:r>
              <a:rPr lang="en-US" baseline="30000" dirty="0" smtClean="0">
                <a:solidFill>
                  <a:srgbClr val="FFFFFF"/>
                </a:solidFill>
                <a:latin typeface="+mj-lt"/>
              </a:rPr>
              <a:t>2</a:t>
            </a:r>
            <a:endParaRPr lang="en-US" dirty="0" smtClean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2907" name="Picture 859" descr="Y:\ncsu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33000" y="1676400"/>
            <a:ext cx="7772400" cy="2209800"/>
          </a:xfrm>
          <a:prstGeom prst="rect">
            <a:avLst/>
          </a:prstGeom>
          <a:noFill/>
        </p:spPr>
      </p:pic>
      <p:sp>
        <p:nvSpPr>
          <p:cNvPr id="63" name="Rectangle 62"/>
          <p:cNvSpPr/>
          <p:nvPr/>
        </p:nvSpPr>
        <p:spPr>
          <a:xfrm>
            <a:off x="835152" y="15647585"/>
            <a:ext cx="15240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CPU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346032" y="15381189"/>
            <a:ext cx="2209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L1 cache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595148" y="15038390"/>
            <a:ext cx="2971800" cy="205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L2 cache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403981" y="14390285"/>
            <a:ext cx="3616819" cy="31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Main memory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2359152" y="16561985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2359152" y="15952385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758952" y="18085985"/>
            <a:ext cx="13185648" cy="736022"/>
          </a:xfrm>
          <a:prstGeom prst="rect">
            <a:avLst/>
          </a:prstGeom>
          <a:solidFill>
            <a:srgbClr val="F2DADA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a) Memory ref hits in L1 cache – Access latency: 1-4 cycles.</a:t>
            </a:r>
          </a:p>
        </p:txBody>
      </p:sp>
      <p:grpSp>
        <p:nvGrpSpPr>
          <p:cNvPr id="157" name="Group 156"/>
          <p:cNvGrpSpPr/>
          <p:nvPr/>
        </p:nvGrpSpPr>
        <p:grpSpPr>
          <a:xfrm>
            <a:off x="804672" y="19659600"/>
            <a:ext cx="13139928" cy="3505200"/>
            <a:chOff x="533400" y="17602200"/>
            <a:chExt cx="13487400" cy="3505200"/>
          </a:xfrm>
        </p:grpSpPr>
        <p:sp>
          <p:nvSpPr>
            <p:cNvPr id="92" name="Rectangle 91"/>
            <p:cNvSpPr/>
            <p:nvPr/>
          </p:nvSpPr>
          <p:spPr>
            <a:xfrm>
              <a:off x="533400" y="18821400"/>
              <a:ext cx="1524000" cy="114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CPU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200400" y="18592800"/>
              <a:ext cx="2209800" cy="15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L1 cache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477000" y="18211800"/>
              <a:ext cx="2971800" cy="2057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L2 cache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0363200" y="17602200"/>
              <a:ext cx="3657600" cy="3505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Main memory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H="1">
              <a:off x="2057400" y="19735800"/>
              <a:ext cx="1143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2057400" y="19126200"/>
              <a:ext cx="1143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5410200" y="19050000"/>
              <a:ext cx="10668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9448800" y="18973800"/>
              <a:ext cx="9144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>
              <a:off x="5410200" y="19812000"/>
              <a:ext cx="10668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flipH="1">
              <a:off x="9448800" y="19888200"/>
              <a:ext cx="9144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 Box 9"/>
          <p:cNvSpPr txBox="1">
            <a:spLocks noChangeArrowheads="1"/>
          </p:cNvSpPr>
          <p:nvPr/>
        </p:nvSpPr>
        <p:spPr bwMode="auto">
          <a:xfrm>
            <a:off x="758952" y="23724785"/>
            <a:ext cx="13185648" cy="1954817"/>
          </a:xfrm>
          <a:prstGeom prst="rect">
            <a:avLst/>
          </a:prstGeom>
          <a:solidFill>
            <a:srgbClr val="F2DADA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>
                <a:latin typeface="+mj-lt"/>
              </a:rPr>
              <a:t>b</a:t>
            </a:r>
            <a:r>
              <a:rPr lang="en-US" sz="3600" dirty="0" smtClean="0">
                <a:latin typeface="+mj-lt"/>
              </a:rPr>
              <a:t>) Memory ref misses  L1 &amp; L2 cache – Access latency: 40-100 cycles.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c) Memory ref misses in TLB </a:t>
            </a:r>
            <a:r>
              <a:rPr lang="en-US" sz="3600" dirty="0" smtClean="0"/>
              <a:t>– Access latency: +1000 cycles.</a:t>
            </a:r>
            <a:endParaRPr lang="en-US" sz="3600" dirty="0">
              <a:latin typeface="+mj-lt"/>
            </a:endParaRPr>
          </a:p>
        </p:txBody>
      </p: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758952" y="26239587"/>
            <a:ext cx="13185648" cy="3173613"/>
          </a:xfrm>
          <a:prstGeom prst="rect">
            <a:avLst/>
          </a:prstGeom>
          <a:solidFill>
            <a:srgbClr val="F2DADA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Tighter WCET estimates can be established if we know which references hit in the cache and which do not.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Other shared resources like TLBs show similar timing unpredictability.</a:t>
            </a:r>
            <a:endParaRPr lang="en-US" sz="3600" dirty="0">
              <a:latin typeface="+mj-lt"/>
            </a:endParaRPr>
          </a:p>
        </p:txBody>
      </p:sp>
      <p:sp>
        <p:nvSpPr>
          <p:cNvPr id="108" name="Text Box 22"/>
          <p:cNvSpPr txBox="1">
            <a:spLocks noChangeArrowheads="1"/>
          </p:cNvSpPr>
          <p:nvPr/>
        </p:nvSpPr>
        <p:spPr bwMode="auto">
          <a:xfrm>
            <a:off x="835152" y="30022799"/>
            <a:ext cx="13185648" cy="914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+mj-lt"/>
              </a:rPr>
              <a:t>Solution</a:t>
            </a: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835152" y="31394400"/>
            <a:ext cx="13185648" cy="10975748"/>
          </a:xfrm>
          <a:prstGeom prst="rect">
            <a:avLst/>
          </a:prstGeom>
          <a:solidFill>
            <a:srgbClr val="F2DADA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marL="571500" indent="-571500" algn="just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+mj-lt"/>
              </a:rPr>
              <a:t>Our solutions focus on two shared resources: shared caches and TLBs.</a:t>
            </a:r>
            <a:endParaRPr lang="en-US" sz="3600" dirty="0">
              <a:latin typeface="+mj-lt"/>
            </a:endParaRPr>
          </a:p>
          <a:p>
            <a:pPr marL="409634" indent="-571500" algn="just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b="1" dirty="0"/>
              <a:t>TLB Coloring</a:t>
            </a:r>
            <a:r>
              <a:rPr lang="en-US" sz="3600" b="1" dirty="0" smtClean="0"/>
              <a:t>:</a:t>
            </a:r>
          </a:p>
          <a:p>
            <a:pPr marL="1036638" lvl="1" indent="-571500" algn="just">
              <a:spcAft>
                <a:spcPts val="220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Control the allocation of memory so that real-time tasks will not interfere with one another in terms of DTLB conflicts.</a:t>
            </a:r>
          </a:p>
          <a:p>
            <a:pPr marL="1036638" lvl="1" indent="-571500" algn="just">
              <a:spcAft>
                <a:spcPts val="220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Make DTLB misses more predictable.</a:t>
            </a:r>
          </a:p>
          <a:p>
            <a:pPr marL="1036638" lvl="1" indent="-571500" algn="just">
              <a:spcAft>
                <a:spcPts val="220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Enable static timing analysis tools to compute tight bound on WCET.</a:t>
            </a:r>
          </a:p>
          <a:p>
            <a:pPr marL="409634" indent="-571500" algn="just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b="1" dirty="0" smtClean="0"/>
              <a:t>Cache Management:</a:t>
            </a:r>
            <a:endParaRPr lang="en-US" sz="3600" b="1" dirty="0"/>
          </a:p>
          <a:p>
            <a:pPr marL="1036638" lvl="1" indent="-571500" algn="just">
              <a:spcAft>
                <a:spcPts val="2200"/>
              </a:spcAft>
              <a:buFont typeface="Arial"/>
              <a:buChar char="•"/>
              <a:defRPr/>
            </a:pPr>
            <a:r>
              <a:rPr lang="en-US" sz="3600" dirty="0" smtClean="0">
                <a:latin typeface="+mj-lt"/>
              </a:rPr>
              <a:t>Leverage the fact that only highly </a:t>
            </a:r>
            <a:r>
              <a:rPr lang="en-US" sz="3600" dirty="0" smtClean="0">
                <a:latin typeface="+mj-lt"/>
              </a:rPr>
              <a:t>critical components require conservative provisioning.</a:t>
            </a:r>
          </a:p>
          <a:p>
            <a:pPr marL="1036638" lvl="1" indent="-571500" algn="just">
              <a:spcAft>
                <a:spcPts val="2200"/>
              </a:spcAft>
              <a:buFont typeface="Arial"/>
              <a:buChar char="•"/>
              <a:defRPr/>
            </a:pPr>
            <a:r>
              <a:rPr lang="en-US" sz="3600" dirty="0" smtClean="0">
                <a:latin typeface="+mj-lt"/>
              </a:rPr>
              <a:t>Provide </a:t>
            </a:r>
            <a:r>
              <a:rPr lang="en-US" sz="3600" dirty="0" smtClean="0">
                <a:latin typeface="+mj-lt"/>
              </a:rPr>
              <a:t>“temporal isolation” across criticality levels.</a:t>
            </a:r>
          </a:p>
          <a:p>
            <a:pPr marL="1036638" lvl="1" indent="-571500" algn="just">
              <a:spcAft>
                <a:spcPts val="2200"/>
              </a:spcAft>
              <a:buFont typeface="Arial"/>
              <a:buChar char="•"/>
              <a:defRPr/>
            </a:pPr>
            <a:r>
              <a:rPr lang="en-US" sz="3600" dirty="0" smtClean="0">
                <a:latin typeface="+mj-lt"/>
              </a:rPr>
              <a:t>Apply </a:t>
            </a:r>
            <a:r>
              <a:rPr lang="en-US" sz="3600" dirty="0">
                <a:latin typeface="+mj-lt"/>
              </a:rPr>
              <a:t>a multiprocessor real-time </a:t>
            </a:r>
            <a:r>
              <a:rPr lang="en-US" sz="3600" dirty="0" smtClean="0">
                <a:latin typeface="+mj-lt"/>
              </a:rPr>
              <a:t>synchronization </a:t>
            </a:r>
            <a:r>
              <a:rPr lang="en-US" sz="3600" dirty="0">
                <a:latin typeface="+mj-lt"/>
              </a:rPr>
              <a:t>protocol to </a:t>
            </a:r>
            <a:r>
              <a:rPr lang="en-US" sz="3600" dirty="0" smtClean="0">
                <a:latin typeface="+mj-lt"/>
              </a:rPr>
              <a:t>manage cache lines.</a:t>
            </a:r>
            <a:endParaRPr lang="en-US" sz="3600" dirty="0">
              <a:latin typeface="+mj-lt"/>
            </a:endParaRPr>
          </a:p>
          <a:p>
            <a:pPr marL="1036638" lvl="1" indent="-571500" algn="just">
              <a:spcAft>
                <a:spcPts val="2200"/>
              </a:spcAft>
              <a:buFont typeface="Arial"/>
              <a:buChar char="•"/>
              <a:defRPr/>
            </a:pPr>
            <a:r>
              <a:rPr lang="en-US" sz="3600" dirty="0" smtClean="0">
                <a:latin typeface="+mj-lt"/>
              </a:rPr>
              <a:t>Enable </a:t>
            </a:r>
            <a:r>
              <a:rPr lang="en-US" sz="3600" dirty="0" err="1" smtClean="0">
                <a:latin typeface="+mj-lt"/>
              </a:rPr>
              <a:t>schedulability</a:t>
            </a:r>
            <a:r>
              <a:rPr lang="en-US" sz="3600" dirty="0" smtClean="0">
                <a:latin typeface="+mj-lt"/>
              </a:rPr>
              <a:t> gains by reducing WCET.</a:t>
            </a:r>
            <a:endParaRPr lang="en-US" sz="3600" dirty="0">
              <a:latin typeface="+mj-lt"/>
            </a:endParaRPr>
          </a:p>
        </p:txBody>
      </p:sp>
      <p:sp>
        <p:nvSpPr>
          <p:cNvPr id="163" name="Text Box 808"/>
          <p:cNvSpPr txBox="1">
            <a:spLocks noChangeArrowheads="1"/>
          </p:cNvSpPr>
          <p:nvPr/>
        </p:nvSpPr>
        <p:spPr bwMode="auto">
          <a:xfrm>
            <a:off x="30175200" y="12115800"/>
            <a:ext cx="12200559" cy="680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sz="3600" dirty="0" smtClean="0">
                <a:latin typeface="+mj-lt"/>
                <a:cs typeface="Arial" pitchFamily="34" charset="0"/>
              </a:rPr>
              <a:t>MC</a:t>
            </a:r>
            <a:r>
              <a:rPr lang="en-US" sz="3600" baseline="30000" dirty="0" smtClean="0">
                <a:latin typeface="+mj-lt"/>
                <a:cs typeface="Arial" pitchFamily="34" charset="0"/>
              </a:rPr>
              <a:t>2</a:t>
            </a:r>
            <a:r>
              <a:rPr lang="en-US" sz="3600" dirty="0" smtClean="0">
                <a:latin typeface="+mj-lt"/>
                <a:cs typeface="Arial" pitchFamily="34" charset="0"/>
              </a:rPr>
              <a:t> (mixed-criticality on multicore) architecture</a:t>
            </a:r>
            <a:endParaRPr lang="en-US" sz="3600" dirty="0">
              <a:latin typeface="+mj-lt"/>
              <a:cs typeface="Arial" pitchFamily="34" charset="0"/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29718000" y="6400802"/>
            <a:ext cx="13185648" cy="10161183"/>
            <a:chOff x="14630400" y="30022800"/>
            <a:chExt cx="14020800" cy="11145512"/>
          </a:xfrm>
        </p:grpSpPr>
        <p:sp>
          <p:nvSpPr>
            <p:cNvPr id="167" name="Rounded Rectangle 144"/>
            <p:cNvSpPr>
              <a:spLocks noChangeArrowheads="1"/>
            </p:cNvSpPr>
            <p:nvPr/>
          </p:nvSpPr>
          <p:spPr bwMode="auto">
            <a:xfrm>
              <a:off x="14630400" y="30022800"/>
              <a:ext cx="14020800" cy="11145512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8" name="TextBox 139"/>
            <p:cNvSpPr txBox="1">
              <a:spLocks noChangeArrowheads="1"/>
            </p:cNvSpPr>
            <p:nvPr/>
          </p:nvSpPr>
          <p:spPr bwMode="auto">
            <a:xfrm>
              <a:off x="14630400" y="30175200"/>
              <a:ext cx="13654278" cy="846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latin typeface="+mj-lt"/>
                </a:rPr>
                <a:t>Mixed-Criticality System</a:t>
              </a:r>
              <a:endParaRPr lang="en-US" b="1" dirty="0">
                <a:latin typeface="+mj-lt"/>
              </a:endParaRPr>
            </a:p>
          </p:txBody>
        </p:sp>
      </p:grpSp>
      <p:sp>
        <p:nvSpPr>
          <p:cNvPr id="175" name="Rounded Rectangle 144"/>
          <p:cNvSpPr>
            <a:spLocks noChangeArrowheads="1"/>
          </p:cNvSpPr>
          <p:nvPr/>
        </p:nvSpPr>
        <p:spPr bwMode="auto">
          <a:xfrm>
            <a:off x="29718000" y="26863455"/>
            <a:ext cx="13185648" cy="6435945"/>
          </a:xfrm>
          <a:prstGeom prst="roundRect">
            <a:avLst>
              <a:gd name="adj" fmla="val 16667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10" name="Text Box 22"/>
          <p:cNvSpPr txBox="1">
            <a:spLocks noChangeArrowheads="1"/>
          </p:cNvSpPr>
          <p:nvPr/>
        </p:nvSpPr>
        <p:spPr bwMode="auto">
          <a:xfrm>
            <a:off x="29718000" y="34290000"/>
            <a:ext cx="13185648" cy="914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+mj-lt"/>
              </a:rPr>
              <a:t>Conclusions</a:t>
            </a:r>
            <a:endParaRPr lang="en-US" b="1" dirty="0">
              <a:latin typeface="+mj-lt"/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29718000" y="35668881"/>
            <a:ext cx="13185648" cy="6241119"/>
          </a:xfrm>
          <a:prstGeom prst="rect">
            <a:avLst/>
          </a:prstGeom>
          <a:solidFill>
            <a:srgbClr val="F2DADA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marL="571500" indent="-571500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+mj-lt"/>
              </a:rPr>
              <a:t>Designed TLB coloring techniques to support contiguous page allocations.</a:t>
            </a:r>
            <a:br>
              <a:rPr lang="en-US" sz="3600" dirty="0" smtClean="0">
                <a:latin typeface="+mj-lt"/>
              </a:rPr>
            </a:br>
            <a:r>
              <a:rPr lang="en-US" sz="3600" dirty="0" smtClean="0">
                <a:latin typeface="+mj-lt"/>
                <a:sym typeface="Wingdings" panose="05000000000000000000" pitchFamily="2" charset="2"/>
              </a:rPr>
              <a:t> eliminate DTLB misses.</a:t>
            </a:r>
          </a:p>
          <a:p>
            <a:pPr marL="571500" indent="-571500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+mj-lt"/>
                <a:sym typeface="Wingdings" panose="05000000000000000000" pitchFamily="2" charset="2"/>
              </a:rPr>
              <a:t>Evaluated on Intel 16 core platform.</a:t>
            </a:r>
          </a:p>
          <a:p>
            <a:pPr marL="571500" indent="-571500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+mj-lt"/>
                <a:sym typeface="Wingdings" panose="05000000000000000000" pitchFamily="2" charset="2"/>
              </a:rPr>
              <a:t>Conducted experiments using synthetic benchmark, </a:t>
            </a:r>
            <a:r>
              <a:rPr lang="en-US" sz="3600" dirty="0" err="1" smtClean="0">
                <a:latin typeface="+mj-lt"/>
                <a:sym typeface="Wingdings" panose="05000000000000000000" pitchFamily="2" charset="2"/>
              </a:rPr>
              <a:t>Malardalen</a:t>
            </a:r>
            <a:r>
              <a:rPr lang="en-US" sz="3600" dirty="0" smtClean="0">
                <a:latin typeface="+mj-lt"/>
                <a:sym typeface="Wingdings" panose="05000000000000000000" pitchFamily="2" charset="2"/>
              </a:rPr>
              <a:t> benchmark, and </a:t>
            </a:r>
            <a:r>
              <a:rPr lang="en-US" sz="3600" dirty="0" err="1" smtClean="0">
                <a:latin typeface="+mj-lt"/>
                <a:sym typeface="Wingdings" panose="05000000000000000000" pitchFamily="2" charset="2"/>
              </a:rPr>
              <a:t>MiBench</a:t>
            </a:r>
            <a:r>
              <a:rPr lang="en-US" sz="3600" dirty="0" smtClean="0">
                <a:latin typeface="+mj-lt"/>
                <a:sym typeface="Wingdings" panose="05000000000000000000" pitchFamily="2" charset="2"/>
              </a:rPr>
              <a:t>.</a:t>
            </a:r>
          </a:p>
          <a:p>
            <a:pPr marL="571500" indent="-571500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+mj-lt"/>
                <a:sym typeface="Wingdings" panose="05000000000000000000" pitchFamily="2" charset="2"/>
              </a:rPr>
              <a:t>Provided task isolation in terms of DTLB conflicts.</a:t>
            </a:r>
            <a:endParaRPr lang="en-US" sz="3600" dirty="0" smtClean="0">
              <a:latin typeface="+mj-lt"/>
            </a:endParaRPr>
          </a:p>
          <a:p>
            <a:pPr marL="571500" indent="-571500">
              <a:spcAft>
                <a:spcPts val="220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latin typeface="+mj-lt"/>
              </a:rPr>
              <a:t>Re-implemented a mixed-criticality scheduler in LITMUS</a:t>
            </a:r>
            <a:r>
              <a:rPr lang="en-US" sz="3600" baseline="30000" dirty="0" smtClean="0">
                <a:latin typeface="+mj-lt"/>
              </a:rPr>
              <a:t>RT</a:t>
            </a:r>
            <a:r>
              <a:rPr lang="en-US" sz="3600" dirty="0" smtClean="0">
                <a:latin typeface="+mj-lt"/>
              </a:rPr>
              <a:t> to </a:t>
            </a:r>
            <a:r>
              <a:rPr lang="en-US" sz="3600" dirty="0" smtClean="0">
                <a:latin typeface="+mj-lt"/>
              </a:rPr>
              <a:t>support cache management.</a:t>
            </a:r>
            <a:endParaRPr lang="en-US" sz="3600" dirty="0" smtClean="0">
              <a:latin typeface="+mj-lt"/>
            </a:endParaRPr>
          </a:p>
        </p:txBody>
      </p:sp>
      <p:sp>
        <p:nvSpPr>
          <p:cNvPr id="158" name="Text Box 22"/>
          <p:cNvSpPr txBox="1">
            <a:spLocks noChangeArrowheads="1"/>
          </p:cNvSpPr>
          <p:nvPr/>
        </p:nvSpPr>
        <p:spPr bwMode="auto">
          <a:xfrm>
            <a:off x="15316200" y="5143503"/>
            <a:ext cx="13182600" cy="914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25401" tIns="62700" rIns="125401" bIns="62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TLB Coloring</a:t>
            </a:r>
            <a:r>
              <a:rPr lang="en-US" b="1" dirty="0" smtClean="0">
                <a:latin typeface="+mj-lt"/>
              </a:rPr>
              <a:t> – Solutions &amp; Results</a:t>
            </a:r>
            <a:endParaRPr lang="en-US" b="1" dirty="0">
              <a:latin typeface="+mj-lt"/>
            </a:endParaRPr>
          </a:p>
        </p:txBody>
      </p:sp>
      <p:pic>
        <p:nvPicPr>
          <p:cNvPr id="162" name="Picture 161" descr="unc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1752600"/>
            <a:ext cx="8153400" cy="2133600"/>
          </a:xfrm>
          <a:prstGeom prst="rect">
            <a:avLst/>
          </a:prstGeom>
        </p:spPr>
      </p:pic>
      <p:grpSp>
        <p:nvGrpSpPr>
          <p:cNvPr id="160" name="Group 159"/>
          <p:cNvGrpSpPr/>
          <p:nvPr/>
        </p:nvGrpSpPr>
        <p:grpSpPr>
          <a:xfrm>
            <a:off x="15316200" y="6400803"/>
            <a:ext cx="13182600" cy="11202144"/>
            <a:chOff x="15849600" y="7010402"/>
            <a:chExt cx="13182600" cy="8730877"/>
          </a:xfrm>
        </p:grpSpPr>
        <p:sp>
          <p:nvSpPr>
            <p:cNvPr id="112" name="TextBox 135"/>
            <p:cNvSpPr txBox="1">
              <a:spLocks noChangeArrowheads="1"/>
            </p:cNvSpPr>
            <p:nvPr/>
          </p:nvSpPr>
          <p:spPr bwMode="auto">
            <a:xfrm>
              <a:off x="15849600" y="7037671"/>
              <a:ext cx="13182600" cy="846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 dirty="0" smtClean="0">
                  <a:latin typeface="+mj-lt"/>
                </a:rPr>
                <a:t>Design</a:t>
              </a:r>
              <a:endParaRPr lang="en-US" b="1" dirty="0">
                <a:latin typeface="+mj-lt"/>
              </a:endParaRPr>
            </a:p>
          </p:txBody>
        </p:sp>
        <p:sp>
          <p:nvSpPr>
            <p:cNvPr id="113" name="Rounded Rectangle 144"/>
            <p:cNvSpPr>
              <a:spLocks noChangeArrowheads="1"/>
            </p:cNvSpPr>
            <p:nvPr/>
          </p:nvSpPr>
          <p:spPr bwMode="auto">
            <a:xfrm>
              <a:off x="15915844" y="7010402"/>
              <a:ext cx="13050112" cy="8730877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pic>
        <p:nvPicPr>
          <p:cNvPr id="16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312543" y="7270706"/>
            <a:ext cx="11314184" cy="795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6035873" y="15216298"/>
            <a:ext cx="11700927" cy="2309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Assign the same color to pages that map to the same DTLB set.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To support greater than page size allocations, R sets are reserved. (Max contiguous allocation = PAGE_SIZE * R)</a:t>
            </a:r>
            <a:endParaRPr lang="en-US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15316199" y="18071815"/>
            <a:ext cx="13045595" cy="11473187"/>
            <a:chOff x="15316199" y="17983200"/>
            <a:chExt cx="13045595" cy="11473187"/>
          </a:xfrm>
        </p:grpSpPr>
        <p:sp>
          <p:nvSpPr>
            <p:cNvPr id="153" name="Rounded Rectangle 145"/>
            <p:cNvSpPr>
              <a:spLocks noChangeArrowheads="1"/>
            </p:cNvSpPr>
            <p:nvPr/>
          </p:nvSpPr>
          <p:spPr bwMode="auto">
            <a:xfrm>
              <a:off x="15316200" y="17983201"/>
              <a:ext cx="13045594" cy="11445146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5" name="TextBox 139"/>
            <p:cNvSpPr txBox="1">
              <a:spLocks noChangeArrowheads="1"/>
            </p:cNvSpPr>
            <p:nvPr/>
          </p:nvSpPr>
          <p:spPr bwMode="auto">
            <a:xfrm>
              <a:off x="15316199" y="17983200"/>
              <a:ext cx="13045595" cy="856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latin typeface="+mj-lt"/>
                </a:rPr>
                <a:t>Data Structures and Implementation</a:t>
              </a:r>
              <a:endParaRPr lang="en-US" b="1" dirty="0">
                <a:latin typeface="+mj-lt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15697200" y="24378074"/>
              <a:ext cx="12279386" cy="5078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dirty="0" err="1" smtClean="0"/>
                <a:t>tlb_malloc_init</a:t>
              </a:r>
              <a:r>
                <a:rPr lang="en-US" sz="3600" dirty="0" smtClean="0"/>
                <a:t>()</a:t>
              </a:r>
            </a:p>
            <a:p>
              <a:pPr marL="1312804" lvl="1" indent="-685800">
                <a:buFont typeface="Arial" panose="020B0604020202020204" pitchFamily="34" charset="0"/>
                <a:buChar char="•"/>
              </a:pPr>
              <a:r>
                <a:rPr lang="en-US" sz="3600" dirty="0" smtClean="0"/>
                <a:t>Sets aside huge virtual address space</a:t>
              </a:r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dirty="0" err="1" smtClean="0"/>
                <a:t>tlb_malloc</a:t>
              </a:r>
              <a:r>
                <a:rPr lang="en-US" sz="3600" dirty="0" smtClean="0"/>
                <a:t>(size, color)</a:t>
              </a:r>
            </a:p>
            <a:p>
              <a:pPr marL="1312804" lvl="1" indent="-685800">
                <a:buFont typeface="Arial" panose="020B0604020202020204" pitchFamily="34" charset="0"/>
                <a:buChar char="•"/>
              </a:pPr>
              <a:r>
                <a:rPr lang="en-US" sz="3600" dirty="0" smtClean="0"/>
                <a:t>Allocates memory region of size bytes of a particular color</a:t>
              </a:r>
            </a:p>
            <a:p>
              <a:pPr marL="1312804" lvl="1" indent="-685800">
                <a:buFont typeface="Arial" panose="020B0604020202020204" pitchFamily="34" charset="0"/>
                <a:buChar char="•"/>
              </a:pPr>
              <a:r>
                <a:rPr lang="en-US" sz="3600" dirty="0" smtClean="0"/>
                <a:t>Serves allocations from the pool set aside by </a:t>
              </a:r>
              <a:r>
                <a:rPr lang="en-US" sz="3600" dirty="0" err="1" smtClean="0"/>
                <a:t>tlb_malloc_init</a:t>
              </a:r>
              <a:endParaRPr lang="en-US" sz="3600" dirty="0" smtClean="0"/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dirty="0" err="1" smtClean="0"/>
                <a:t>tlb_free</a:t>
              </a:r>
              <a:r>
                <a:rPr lang="en-US" sz="3600" dirty="0" smtClean="0"/>
                <a:t>(color)</a:t>
              </a:r>
            </a:p>
            <a:p>
              <a:pPr marL="1312804" lvl="1" indent="-685800">
                <a:buFont typeface="Arial" panose="020B0604020202020204" pitchFamily="34" charset="0"/>
                <a:buChar char="•"/>
              </a:pPr>
              <a:r>
                <a:rPr lang="en-US" sz="3600" dirty="0" err="1" smtClean="0"/>
                <a:t>Deallocates</a:t>
              </a:r>
              <a:r>
                <a:rPr lang="en-US" sz="3600" dirty="0" smtClean="0"/>
                <a:t> memory</a:t>
              </a:r>
            </a:p>
            <a:p>
              <a:pPr marL="1312804" lvl="1" indent="-685800">
                <a:buFont typeface="Arial" panose="020B0604020202020204" pitchFamily="34" charset="0"/>
                <a:buChar char="•"/>
              </a:pPr>
              <a:r>
                <a:rPr lang="en-US" sz="3600" dirty="0" smtClean="0"/>
                <a:t>Adds memory back to the pool</a:t>
              </a:r>
              <a:endParaRPr lang="en-US" sz="3600" dirty="0"/>
            </a:p>
          </p:txBody>
        </p:sp>
        <p:pic>
          <p:nvPicPr>
            <p:cNvPr id="179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445083" y="19006270"/>
              <a:ext cx="10529717" cy="5371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6"/>
          <p:cNvGrpSpPr/>
          <p:nvPr/>
        </p:nvGrpSpPr>
        <p:grpSpPr>
          <a:xfrm>
            <a:off x="14952136" y="29927644"/>
            <a:ext cx="13868400" cy="11829956"/>
            <a:chOff x="14952136" y="30403800"/>
            <a:chExt cx="13868400" cy="11829956"/>
          </a:xfrm>
        </p:grpSpPr>
        <p:sp>
          <p:nvSpPr>
            <p:cNvPr id="5" name="TextBox 4"/>
            <p:cNvSpPr txBox="1"/>
            <p:nvPr/>
          </p:nvSpPr>
          <p:spPr>
            <a:xfrm>
              <a:off x="17060346" y="35509200"/>
              <a:ext cx="99483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dirty="0" err="1" smtClean="0"/>
                <a:t>malloc</a:t>
              </a:r>
              <a:r>
                <a:rPr lang="en-US" sz="3600" dirty="0" smtClean="0"/>
                <a:t> - non uniform utilization of DTLB sets</a:t>
              </a:r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dirty="0" err="1" smtClean="0">
                  <a:solidFill>
                    <a:srgbClr val="FF0000"/>
                  </a:solidFill>
                </a:rPr>
                <a:t>tlb_malloc</a:t>
              </a:r>
              <a:r>
                <a:rPr lang="en-US" sz="3600" dirty="0" smtClean="0">
                  <a:solidFill>
                    <a:srgbClr val="FF0000"/>
                  </a:solidFill>
                </a:rPr>
                <a:t> - predictable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4952136" y="30403800"/>
              <a:ext cx="13868400" cy="11829956"/>
              <a:chOff x="14952136" y="30842044"/>
              <a:chExt cx="13868400" cy="11829956"/>
            </a:xfrm>
          </p:grpSpPr>
          <p:grpSp>
            <p:nvGrpSpPr>
              <p:cNvPr id="172" name="Group 171"/>
              <p:cNvGrpSpPr/>
              <p:nvPr/>
            </p:nvGrpSpPr>
            <p:grpSpPr>
              <a:xfrm>
                <a:off x="14952136" y="30842044"/>
                <a:ext cx="13868400" cy="11829956"/>
                <a:chOff x="28980612" y="4796314"/>
                <a:chExt cx="15011400" cy="12653486"/>
              </a:xfrm>
            </p:grpSpPr>
            <p:sp>
              <p:nvSpPr>
                <p:cNvPr id="169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28980612" y="4840382"/>
                  <a:ext cx="15011400" cy="9053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+mj-lt"/>
                    </a:rPr>
                    <a:t>Results</a:t>
                  </a:r>
                  <a:endParaRPr lang="en-US" b="1" dirty="0">
                    <a:latin typeface="+mj-lt"/>
                  </a:endParaRPr>
                </a:p>
              </p:txBody>
            </p:sp>
            <p:sp>
              <p:nvSpPr>
                <p:cNvPr id="170" name="Rounded Rectangle 143"/>
                <p:cNvSpPr>
                  <a:spLocks noChangeArrowheads="1"/>
                </p:cNvSpPr>
                <p:nvPr/>
              </p:nvSpPr>
              <p:spPr bwMode="auto">
                <a:xfrm>
                  <a:off x="29374681" y="4796314"/>
                  <a:ext cx="14197374" cy="12653486"/>
                </a:xfrm>
                <a:prstGeom prst="roundRect">
                  <a:avLst>
                    <a:gd name="adj" fmla="val 16667"/>
                  </a:avLst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j-lt"/>
                  </a:endParaRPr>
                </a:p>
              </p:txBody>
            </p:sp>
          </p:grpSp>
          <p:pic>
            <p:nvPicPr>
              <p:cNvPr id="187" name="Picture 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6606138" y="31685385"/>
                <a:ext cx="10368662" cy="4281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8" name="Picture 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6606138" y="37203111"/>
                <a:ext cx="10368662" cy="45939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9" name="TextBox 188"/>
            <p:cNvSpPr txBox="1"/>
            <p:nvPr/>
          </p:nvSpPr>
          <p:spPr>
            <a:xfrm>
              <a:off x="17060346" y="41425590"/>
              <a:ext cx="101430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dirty="0" smtClean="0">
                  <a:solidFill>
                    <a:srgbClr val="FF0000"/>
                  </a:solidFill>
                </a:rPr>
                <a:t>Zero misses if tasks use </a:t>
              </a:r>
              <a:r>
                <a:rPr lang="en-US" sz="3600" dirty="0" err="1" smtClean="0">
                  <a:solidFill>
                    <a:srgbClr val="FF0000"/>
                  </a:solidFill>
                </a:rPr>
                <a:t>tlb_malloc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31414079" y="7429285"/>
            <a:ext cx="9448800" cy="4572590"/>
            <a:chOff x="1499796" y="1210213"/>
            <a:chExt cx="8746339" cy="4232645"/>
          </a:xfrm>
        </p:grpSpPr>
        <p:sp>
          <p:nvSpPr>
            <p:cNvPr id="191" name="Rectangle 190"/>
            <p:cNvSpPr/>
            <p:nvPr/>
          </p:nvSpPr>
          <p:spPr>
            <a:xfrm>
              <a:off x="2136850" y="1856546"/>
              <a:ext cx="1828800" cy="35863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230345" y="1856545"/>
              <a:ext cx="1828800" cy="35863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6323840" y="1856545"/>
              <a:ext cx="1828800" cy="35863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8417335" y="1856545"/>
              <a:ext cx="1828800" cy="35863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207411" y="1210213"/>
              <a:ext cx="1687673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CPU 0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4300907" y="1210213"/>
              <a:ext cx="1687673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CPU 1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6394403" y="1210213"/>
              <a:ext cx="1687673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CPU 2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8487898" y="1210213"/>
              <a:ext cx="1687673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CPU 3</a:t>
              </a: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280415" y="2021305"/>
              <a:ext cx="1541667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CE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373910" y="2021305"/>
              <a:ext cx="1541667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CE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6467405" y="2021305"/>
              <a:ext cx="1541667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CE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8560900" y="2021304"/>
              <a:ext cx="1541667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CE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2280415" y="2875874"/>
              <a:ext cx="1541667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29718" rIns="0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P-EDF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4373910" y="2875875"/>
              <a:ext cx="1541667" cy="68981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29718" rIns="0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P-EDF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6467405" y="2875874"/>
              <a:ext cx="1541667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29718" rIns="0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P-EDF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8560900" y="2875873"/>
              <a:ext cx="1541667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29718" rIns="0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P-EDF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2280415" y="3730442"/>
              <a:ext cx="7822152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G-EDF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280415" y="4585008"/>
              <a:ext cx="7822152" cy="689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9436" tIns="29718" rIns="59436" bIns="29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Best Effort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1499796" y="2032823"/>
              <a:ext cx="493487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A</a:t>
              </a: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1499796" y="2887392"/>
              <a:ext cx="493487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B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1499796" y="3741960"/>
              <a:ext cx="493487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C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499796" y="4596529"/>
              <a:ext cx="493487" cy="538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D</a:t>
              </a:r>
            </a:p>
          </p:txBody>
        </p:sp>
      </p:grpSp>
      <p:sp>
        <p:nvSpPr>
          <p:cNvPr id="213" name="TextBox 139"/>
          <p:cNvSpPr txBox="1">
            <a:spLocks noChangeArrowheads="1"/>
          </p:cNvSpPr>
          <p:nvPr/>
        </p:nvSpPr>
        <p:spPr bwMode="auto">
          <a:xfrm>
            <a:off x="30022800" y="27011478"/>
            <a:ext cx="12840958" cy="841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Ongoing </a:t>
            </a:r>
            <a:r>
              <a:rPr lang="en-US" b="1" dirty="0" smtClean="0">
                <a:latin typeface="+mj-lt"/>
              </a:rPr>
              <a:t>Work</a:t>
            </a:r>
            <a:endParaRPr lang="en-US" b="1" dirty="0">
              <a:latin typeface="+mj-lt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30175200" y="12954000"/>
            <a:ext cx="122005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Assign colors to pages to control the mapping address of memory pages.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Higher-criticality tasks should not be affected by lower-criticality tasks.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Request tokens to reserve cache lines before loading </a:t>
            </a:r>
            <a:r>
              <a:rPr lang="en-US" sz="3600" dirty="0" smtClean="0"/>
              <a:t>pages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215" name="TextBox 214"/>
          <p:cNvSpPr txBox="1"/>
          <p:nvPr/>
        </p:nvSpPr>
        <p:spPr>
          <a:xfrm>
            <a:off x="30380435" y="28033682"/>
            <a:ext cx="11605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Implement MC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scheduler in LITMUS</a:t>
            </a:r>
            <a:r>
              <a:rPr lang="en-US" sz="3600" baseline="30000" dirty="0" smtClean="0"/>
              <a:t>RT</a:t>
            </a:r>
            <a:r>
              <a:rPr lang="en-US" sz="3600" dirty="0" smtClean="0"/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Enable budget </a:t>
            </a:r>
            <a:r>
              <a:rPr lang="en-US" sz="3600" dirty="0" smtClean="0"/>
              <a:t>enforcement using container abstraction within the OS.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Trap page fault when a job </a:t>
            </a:r>
            <a:r>
              <a:rPr lang="en-US" sz="3600" dirty="0" smtClean="0"/>
              <a:t>accesses </a:t>
            </a:r>
            <a:r>
              <a:rPr lang="en-US" sz="3600" dirty="0" smtClean="0"/>
              <a:t>a page for the first time to request token.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Determine </a:t>
            </a:r>
            <a:r>
              <a:rPr lang="en-US" sz="3600" dirty="0" smtClean="0"/>
              <a:t>whether cache bypass can be selectively applied.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Devise needed </a:t>
            </a:r>
            <a:r>
              <a:rPr lang="en-US" sz="3600" dirty="0" err="1" smtClean="0"/>
              <a:t>schedulability</a:t>
            </a:r>
            <a:r>
              <a:rPr lang="en-US" sz="3600" dirty="0" smtClean="0"/>
              <a:t> analysis.</a:t>
            </a:r>
            <a:endParaRPr lang="en-US" sz="3600" dirty="0"/>
          </a:p>
        </p:txBody>
      </p:sp>
      <p:sp>
        <p:nvSpPr>
          <p:cNvPr id="216" name="Rounded Rectangle 144"/>
          <p:cNvSpPr>
            <a:spLocks noChangeArrowheads="1"/>
          </p:cNvSpPr>
          <p:nvPr/>
        </p:nvSpPr>
        <p:spPr bwMode="auto">
          <a:xfrm>
            <a:off x="29682655" y="17126192"/>
            <a:ext cx="13185648" cy="9162808"/>
          </a:xfrm>
          <a:prstGeom prst="roundRect">
            <a:avLst>
              <a:gd name="adj" fmla="val 16667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17" name="TextBox 139"/>
          <p:cNvSpPr txBox="1">
            <a:spLocks noChangeArrowheads="1"/>
          </p:cNvSpPr>
          <p:nvPr/>
        </p:nvSpPr>
        <p:spPr bwMode="auto">
          <a:xfrm>
            <a:off x="29855000" y="17213014"/>
            <a:ext cx="1284095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Cache Management</a:t>
            </a:r>
            <a:endParaRPr lang="en-US" b="1" dirty="0">
              <a:latin typeface="+mj-lt"/>
            </a:endParaRPr>
          </a:p>
        </p:txBody>
      </p:sp>
      <p:grpSp>
        <p:nvGrpSpPr>
          <p:cNvPr id="218" name="Group 217"/>
          <p:cNvGrpSpPr/>
          <p:nvPr/>
        </p:nvGrpSpPr>
        <p:grpSpPr>
          <a:xfrm>
            <a:off x="31218635" y="18172287"/>
            <a:ext cx="9853165" cy="5330732"/>
            <a:chOff x="650876" y="533409"/>
            <a:chExt cx="3540124" cy="2529831"/>
          </a:xfrm>
        </p:grpSpPr>
        <p:sp>
          <p:nvSpPr>
            <p:cNvPr id="219" name="Rounded Rectangle 218"/>
            <p:cNvSpPr/>
            <p:nvPr/>
          </p:nvSpPr>
          <p:spPr>
            <a:xfrm>
              <a:off x="1424622" y="1399690"/>
              <a:ext cx="2711450" cy="505310"/>
            </a:xfrm>
            <a:prstGeom prst="roundRect">
              <a:avLst/>
            </a:prstGeom>
            <a:solidFill>
              <a:srgbClr val="0070C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1424622" y="1961544"/>
              <a:ext cx="2711450" cy="505310"/>
            </a:xfrm>
            <a:prstGeom prst="roundRect">
              <a:avLst/>
            </a:prstGeom>
            <a:solidFill>
              <a:srgbClr val="00B05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1" name="Rounded Rectangle 220"/>
            <p:cNvSpPr/>
            <p:nvPr/>
          </p:nvSpPr>
          <p:spPr>
            <a:xfrm>
              <a:off x="1424622" y="2525942"/>
              <a:ext cx="2711450" cy="505310"/>
            </a:xfrm>
            <a:prstGeom prst="roundRect">
              <a:avLst/>
            </a:prstGeom>
            <a:solidFill>
              <a:srgbClr val="7030A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1428750" y="838200"/>
              <a:ext cx="2711450" cy="505310"/>
            </a:xfrm>
            <a:prstGeom prst="roundRect">
              <a:avLst/>
            </a:prstGeom>
            <a:solidFill>
              <a:srgbClr val="FF000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371600" y="80772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935480" y="80772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499360" y="80772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3063240" y="80772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3627120" y="80772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51036" y="966547"/>
              <a:ext cx="781050" cy="236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Color 0</a:t>
              </a:r>
              <a:endParaRPr 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1368584" y="546109"/>
              <a:ext cx="560705" cy="286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Way 0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1940083" y="546109"/>
              <a:ext cx="560705" cy="286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Way 1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2780347" y="533409"/>
              <a:ext cx="560705" cy="286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3628707" y="546109"/>
              <a:ext cx="560705" cy="286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Way 7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371600" y="137160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1935480" y="137160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499360" y="137160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3063240" y="137160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3627120" y="137160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71440" y="193548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1935320" y="193548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99200" y="193548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3063080" y="193548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3626960" y="193548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 rot="5400000">
              <a:off x="1009646" y="1819360"/>
              <a:ext cx="297185" cy="236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371440" y="249936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935320" y="249936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499200" y="249936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3063080" y="249936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626960" y="2499360"/>
              <a:ext cx="563880" cy="563880"/>
            </a:xfrm>
            <a:prstGeom prst="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650876" y="2669175"/>
              <a:ext cx="781050" cy="236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Color 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2442210" y="903651"/>
              <a:ext cx="1080452" cy="438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CPU 0</a:t>
              </a:r>
              <a:endParaRPr lang="en-US" sz="4000" dirty="0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2438082" y="1465141"/>
              <a:ext cx="1080452" cy="438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CPU 1</a:t>
              </a:r>
              <a:endParaRPr lang="en-US" sz="4000" dirty="0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2438082" y="2026995"/>
              <a:ext cx="1080452" cy="438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CPU 2</a:t>
              </a:r>
              <a:endParaRPr lang="en-US" sz="4000" dirty="0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2438082" y="2591393"/>
              <a:ext cx="1080452" cy="438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CPU 3</a:t>
              </a:r>
              <a:endParaRPr lang="en-US" sz="4000" dirty="0"/>
            </a:p>
          </p:txBody>
        </p:sp>
      </p:grpSp>
      <p:sp>
        <p:nvSpPr>
          <p:cNvPr id="254" name="TextBox 253"/>
          <p:cNvSpPr txBox="1"/>
          <p:nvPr/>
        </p:nvSpPr>
        <p:spPr>
          <a:xfrm>
            <a:off x="30210544" y="24077474"/>
            <a:ext cx="122005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Partition caches to eliminate interference across processors for </a:t>
            </a:r>
            <a:r>
              <a:rPr lang="en-US" sz="3600" dirty="0" smtClean="0"/>
              <a:t>Levels A and B.</a:t>
            </a:r>
            <a:endParaRPr lang="en-US" sz="36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Global tasks at </a:t>
            </a:r>
            <a:r>
              <a:rPr lang="en-US" sz="3600" dirty="0" smtClean="0"/>
              <a:t>Level </a:t>
            </a:r>
            <a:r>
              <a:rPr lang="en-US" sz="3600" dirty="0" smtClean="0"/>
              <a:t>C require tokens to reserve cache lines.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CCE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E2F4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543</Words>
  <Application>Microsoft Office PowerPoint</Application>
  <PresentationFormat>Custom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Default Design</vt:lpstr>
      <vt:lpstr>PowerPoint Presentation</vt:lpstr>
    </vt:vector>
  </TitlesOfParts>
  <Company>NCSU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</dc:creator>
  <cp:lastModifiedBy>Namhoon Kim</cp:lastModifiedBy>
  <cp:revision>244</cp:revision>
  <dcterms:created xsi:type="dcterms:W3CDTF">2003-06-05T05:16:20Z</dcterms:created>
  <dcterms:modified xsi:type="dcterms:W3CDTF">2014-09-29T20:29:04Z</dcterms:modified>
</cp:coreProperties>
</file>