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9" r:id="rId2"/>
    <p:sldId id="258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348"/>
    <a:srgbClr val="5BB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1"/>
    <p:restoredTop sz="96405"/>
  </p:normalViewPr>
  <p:slideViewPr>
    <p:cSldViewPr snapToGrid="0" snapToObjects="1">
      <p:cViewPr>
        <p:scale>
          <a:sx n="57" d="100"/>
          <a:sy n="57" d="100"/>
        </p:scale>
        <p:origin x="2240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241DB-48FA-F346-8934-AB3E75952005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DF767-858A-5B41-BD54-2254B74E5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8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1EB3-36A5-DA40-AC56-F99D6745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8459-1C3F-8143-8169-423260118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55EA-CE9A-9A47-8423-645D6D52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E8449-2109-BA41-B38E-03CEA8D3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59B5-2EBA-BE44-B6FF-43760971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DD8F-71FD-1D43-A8D2-114AD4F2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D7FC5-402E-0B47-8577-497C4F4C3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8A61F-E9D5-B04E-815C-3F947408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74D28-992F-684C-9BA9-3F5B4C9F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F988-6EA7-F446-9E7D-8C21359D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166F6-CE99-7D4C-9CC2-9262EE4EE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D33B-64BF-2E4B-9EB7-41F535C9C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79EF3-98A4-0745-BD29-DF7A3475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2D93F-2242-7344-8C32-8AFD80D2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CE27-5B8E-EE4D-8D78-38F935EF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BD4A-0829-C349-AAB5-8BA8B577C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04451-58CA-0F4E-BB5E-7FBB1671A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96DAC-70A3-2C49-A481-5268F7CF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31230-F216-1448-90F5-4613C812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89CE-A726-6641-9B3E-9BBCFD92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9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C58E-2CDD-0444-991B-650B8652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35A4-48B5-2442-9205-554C1DB45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854C-BA76-764B-8951-3E660945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9DB4-6D25-3942-A6BE-5E38B133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A962-8C22-3B43-875A-58C24B7B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1B5C-5762-6F4C-BA5D-78BFEE56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E152-4006-7C45-82E9-21643D2A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7A1F8-841F-FA4C-A2E2-1F2870C2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47048-200E-884B-8D47-C792B286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FC47D-A61A-A045-B52A-BBDF0EBF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30FF8-38D5-C645-8B35-44972A73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55C8-F062-564D-BCF5-A0204C53A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EB7E-2813-6440-9461-4F1C4D76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28201-1510-E841-872B-9C824384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A39F6-185A-B041-B459-3324ECDEC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9E5F9-FE8A-C141-A2E4-48951C850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A7CFA-2B5B-E748-83F6-DF5E258D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DA243-6C0F-184D-A2C3-AF7D2318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3E156-D64C-444A-AC19-EE2CCE4D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58A8-9CCE-1A40-8351-5193D182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4430F-ECE9-B040-943F-5952618C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1F48C-536E-5445-BA1D-E77B5966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C476F-88EE-1340-A3BC-B09FA811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19505-1281-FF4B-80C4-23E7E8C0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3A22E-B302-E044-B1A4-5C25DAFC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E4B3-BD43-DB4F-9E3D-7541E054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F5D7-823E-464B-8652-1B38EDC7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0D5A-CCB4-0445-A0E3-3D61B49CB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4891A-D8D1-4347-B6F1-FA29D98B9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BD57-AA90-3A4B-A5D2-F00913A9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C8D8-891A-624F-B641-388EF0CA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5199E-A3BC-E04E-9E4F-5973161B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A005-7D7F-3841-BE26-D309ED2D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BA1D1-4678-AD43-993D-CD4B062EF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0F236-B56A-334D-8295-A2D94C7F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8635-4F58-B74B-A915-8AD8A630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773A9-276C-A947-B0D2-178418ED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B5D98-6A67-3A46-AE9D-BDC7B459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0B0BF-9F1B-F949-A514-4B0DE7EC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32F4-7C31-E046-89E0-58789129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B6A9-B3D0-4E42-97CF-2A6DF6628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991A-D803-D04B-885C-C1C161F258F8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9A77-C30F-194B-AD79-8DEF3FBE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930D8-A0E2-8C40-9598-85D0EB896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5023-7729-0542-90F0-F190B0B2E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0B3E-F731-E047-BB78-9DC3AB08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3425"/>
            <a:ext cx="10515600" cy="2682468"/>
          </a:xfrm>
        </p:spPr>
        <p:txBody>
          <a:bodyPr>
            <a:normAutofit/>
          </a:bodyPr>
          <a:lstStyle/>
          <a:p>
            <a:r>
              <a:rPr lang="en-US" sz="4200" b="1" dirty="0"/>
              <a:t>NSF EAGER 1941053:</a:t>
            </a:r>
            <a:br>
              <a:rPr lang="en-US" sz="4200" b="1" dirty="0"/>
            </a:br>
            <a:r>
              <a:rPr lang="en-US" sz="4200" b="1" dirty="0"/>
              <a:t>Cyberlearning with Co-Robotic </a:t>
            </a:r>
            <a:br>
              <a:rPr lang="en-US" sz="4200" b="1" dirty="0"/>
            </a:br>
            <a:r>
              <a:rPr lang="en-US" sz="4200" b="1" dirty="0"/>
              <a:t>Teachable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0A8B7-871E-8241-8642-EA55DE21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45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Winslow Burleson (PI) University of Arizona</a:t>
            </a:r>
          </a:p>
          <a:p>
            <a:pPr marL="0" indent="0">
              <a:buNone/>
            </a:pPr>
            <a:r>
              <a:rPr lang="en-US" dirty="0"/>
              <a:t>Ken Perlin  (Co-PI) - New York University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C4AE8-F46D-BF4B-BBA8-37E08293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232" t="4824" r="29525" b="-4824"/>
          <a:stretch/>
        </p:blipFill>
        <p:spPr>
          <a:xfrm>
            <a:off x="97406" y="620357"/>
            <a:ext cx="5448145" cy="10326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2E6EC-1133-0944-B4B3-89B6F6949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107" y="669737"/>
            <a:ext cx="4016156" cy="401615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067E626-03FA-404A-AD27-35EFCD8D0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087C6-0C2B-2665-721F-F50C5D3684EA}"/>
              </a:ext>
            </a:extLst>
          </p:cNvPr>
          <p:cNvSpPr txBox="1"/>
          <p:nvPr/>
        </p:nvSpPr>
        <p:spPr>
          <a:xfrm>
            <a:off x="8359779" y="4854575"/>
            <a:ext cx="273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win@arizona.edu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032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6"/>
    </mc:Choice>
    <mc:Fallback xmlns="">
      <p:transition spd="slow" advTm="12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0D85-87E7-544A-AB9B-1BC24FEB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7D41-F5E7-D94D-9CB1-980EFA26D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40">
            <a:extLst>
              <a:ext uri="{FF2B5EF4-FFF2-40B4-BE49-F238E27FC236}">
                <a16:creationId xmlns:a16="http://schemas.microsoft.com/office/drawing/2014/main" id="{31803154-864D-0F44-9F4A-6266A71673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2201" y="7520155"/>
            <a:ext cx="3707097" cy="2980697"/>
          </a:xfrm>
          <a:prstGeom prst="rect">
            <a:avLst/>
          </a:prstGeom>
        </p:spPr>
      </p:pic>
      <p:pic>
        <p:nvPicPr>
          <p:cNvPr id="5" name="Imagem 15">
            <a:extLst>
              <a:ext uri="{FF2B5EF4-FFF2-40B4-BE49-F238E27FC236}">
                <a16:creationId xmlns:a16="http://schemas.microsoft.com/office/drawing/2014/main" id="{7EC47E13-7971-3940-948F-5FBB883A12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2" t="338" r="12184" b="24557"/>
          <a:stretch/>
        </p:blipFill>
        <p:spPr>
          <a:xfrm>
            <a:off x="5053642" y="7483016"/>
            <a:ext cx="4564683" cy="3017836"/>
          </a:xfrm>
          <a:prstGeom prst="rect">
            <a:avLst/>
          </a:prstGeom>
        </p:spPr>
      </p:pic>
      <p:pic>
        <p:nvPicPr>
          <p:cNvPr id="6" name="Imagem 16">
            <a:extLst>
              <a:ext uri="{FF2B5EF4-FFF2-40B4-BE49-F238E27FC236}">
                <a16:creationId xmlns:a16="http://schemas.microsoft.com/office/drawing/2014/main" id="{C864D7DD-71C9-594A-895D-42504319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733" y="7494068"/>
            <a:ext cx="5731966" cy="3070703"/>
          </a:xfrm>
          <a:prstGeom prst="rect">
            <a:avLst/>
          </a:prstGeom>
        </p:spPr>
      </p:pic>
      <p:pic>
        <p:nvPicPr>
          <p:cNvPr id="7" name="Imagem 17">
            <a:extLst>
              <a:ext uri="{FF2B5EF4-FFF2-40B4-BE49-F238E27FC236}">
                <a16:creationId xmlns:a16="http://schemas.microsoft.com/office/drawing/2014/main" id="{5E113060-BE02-3F48-A8FD-B25E64DE3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813" y="7559260"/>
            <a:ext cx="5459577" cy="2956848"/>
          </a:xfrm>
          <a:prstGeom prst="rect">
            <a:avLst/>
          </a:prstGeom>
        </p:spPr>
      </p:pic>
      <p:pic>
        <p:nvPicPr>
          <p:cNvPr id="8" name="Picture 2" descr="Resultado de imagem para nyu holodeck">
            <a:extLst>
              <a:ext uri="{FF2B5EF4-FFF2-40B4-BE49-F238E27FC236}">
                <a16:creationId xmlns:a16="http://schemas.microsoft.com/office/drawing/2014/main" id="{C0611E85-254F-CA49-AE98-6A4EDF78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669" y="7446859"/>
            <a:ext cx="4876800" cy="29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40">
            <a:extLst>
              <a:ext uri="{FF2B5EF4-FFF2-40B4-BE49-F238E27FC236}">
                <a16:creationId xmlns:a16="http://schemas.microsoft.com/office/drawing/2014/main" id="{66307978-6B9B-584D-8401-080D1D97206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4601" y="7672555"/>
            <a:ext cx="3707097" cy="2980697"/>
          </a:xfrm>
          <a:prstGeom prst="rect">
            <a:avLst/>
          </a:prstGeom>
        </p:spPr>
      </p:pic>
      <p:pic>
        <p:nvPicPr>
          <p:cNvPr id="10" name="Imagem 15">
            <a:extLst>
              <a:ext uri="{FF2B5EF4-FFF2-40B4-BE49-F238E27FC236}">
                <a16:creationId xmlns:a16="http://schemas.microsoft.com/office/drawing/2014/main" id="{F8519FDC-5A2B-3948-969F-0087976322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2" t="338" r="12184" b="24557"/>
          <a:stretch/>
        </p:blipFill>
        <p:spPr>
          <a:xfrm>
            <a:off x="5206042" y="7635416"/>
            <a:ext cx="4564683" cy="3017836"/>
          </a:xfrm>
          <a:prstGeom prst="rect">
            <a:avLst/>
          </a:prstGeom>
        </p:spPr>
      </p:pic>
      <p:pic>
        <p:nvPicPr>
          <p:cNvPr id="11" name="Imagem 16">
            <a:extLst>
              <a:ext uri="{FF2B5EF4-FFF2-40B4-BE49-F238E27FC236}">
                <a16:creationId xmlns:a16="http://schemas.microsoft.com/office/drawing/2014/main" id="{D71CE8D7-A758-5547-964F-D929565EA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133" y="7646468"/>
            <a:ext cx="5731966" cy="3070703"/>
          </a:xfrm>
          <a:prstGeom prst="rect">
            <a:avLst/>
          </a:prstGeom>
        </p:spPr>
      </p:pic>
      <p:pic>
        <p:nvPicPr>
          <p:cNvPr id="12" name="Imagem 17">
            <a:extLst>
              <a:ext uri="{FF2B5EF4-FFF2-40B4-BE49-F238E27FC236}">
                <a16:creationId xmlns:a16="http://schemas.microsoft.com/office/drawing/2014/main" id="{A745EFCF-ED4B-374F-8678-C602FFD57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13" y="7711660"/>
            <a:ext cx="5459577" cy="2956848"/>
          </a:xfrm>
          <a:prstGeom prst="rect">
            <a:avLst/>
          </a:prstGeom>
        </p:spPr>
      </p:pic>
      <p:pic>
        <p:nvPicPr>
          <p:cNvPr id="13" name="Picture 2" descr="Resultado de imagem para nyu holodeck">
            <a:extLst>
              <a:ext uri="{FF2B5EF4-FFF2-40B4-BE49-F238E27FC236}">
                <a16:creationId xmlns:a16="http://schemas.microsoft.com/office/drawing/2014/main" id="{81569C8A-0A7C-264C-9C86-F67C898C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-49751"/>
            <a:ext cx="12192000" cy="74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76440A-B11D-0148-AB05-11748436AC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1232" t="4824" r="29525" b="-4824"/>
          <a:stretch/>
        </p:blipFill>
        <p:spPr>
          <a:xfrm>
            <a:off x="8183964" y="5870860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821E40-22BD-C3FB-AA80-61867AB716DF}"/>
              </a:ext>
            </a:extLst>
          </p:cNvPr>
          <p:cNvSpPr txBox="1"/>
          <p:nvPr/>
        </p:nvSpPr>
        <p:spPr>
          <a:xfrm>
            <a:off x="174841" y="768420"/>
            <a:ext cx="11982995" cy="707886"/>
          </a:xfrm>
          <a:prstGeom prst="rect">
            <a:avLst/>
          </a:prstGeom>
          <a:solidFill>
            <a:schemeClr val="bg1">
              <a:alpha val="8516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2348"/>
                </a:solidFill>
              </a:rPr>
              <a:t>NSF MRI: Experiential Supercomputing: NSF Holodeck</a:t>
            </a:r>
          </a:p>
        </p:txBody>
      </p:sp>
      <p:pic>
        <p:nvPicPr>
          <p:cNvPr id="19" name="Audio Recording Apr 15, 2022 at 11:41:00 AM" descr="Audio Recording Apr 15, 2022 at 11:41:00 AM">
            <a:hlinkClick r:id="" action="ppaction://media"/>
            <a:extLst>
              <a:ext uri="{FF2B5EF4-FFF2-40B4-BE49-F238E27FC236}">
                <a16:creationId xmlns:a16="http://schemas.microsoft.com/office/drawing/2014/main" id="{51D97DF6-8AA3-CE02-D90C-4AE32D797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49428" y="6597902"/>
            <a:ext cx="812800" cy="812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25A093-C340-6510-9521-5D8F13118335}"/>
              </a:ext>
            </a:extLst>
          </p:cNvPr>
          <p:cNvSpPr txBox="1"/>
          <p:nvPr/>
        </p:nvSpPr>
        <p:spPr>
          <a:xfrm>
            <a:off x="8172590" y="5109528"/>
            <a:ext cx="39381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132348"/>
                </a:solidFill>
              </a:rPr>
              <a:t>win@arizona.edu</a:t>
            </a:r>
            <a:endParaRPr lang="en-US" sz="4000" b="1" i="1" dirty="0">
              <a:solidFill>
                <a:srgbClr val="132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0"/>
    </mc:Choice>
    <mc:Fallback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0D85-87E7-544A-AB9B-1BC24FEB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7D41-F5E7-D94D-9CB1-980EFA26D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40">
            <a:extLst>
              <a:ext uri="{FF2B5EF4-FFF2-40B4-BE49-F238E27FC236}">
                <a16:creationId xmlns:a16="http://schemas.microsoft.com/office/drawing/2014/main" id="{31803154-864D-0F44-9F4A-6266A71673C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2201" y="7520155"/>
            <a:ext cx="3707097" cy="2980697"/>
          </a:xfrm>
          <a:prstGeom prst="rect">
            <a:avLst/>
          </a:prstGeom>
        </p:spPr>
      </p:pic>
      <p:pic>
        <p:nvPicPr>
          <p:cNvPr id="5" name="Imagem 15">
            <a:extLst>
              <a:ext uri="{FF2B5EF4-FFF2-40B4-BE49-F238E27FC236}">
                <a16:creationId xmlns:a16="http://schemas.microsoft.com/office/drawing/2014/main" id="{7EC47E13-7971-3940-948F-5FBB883A12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2" t="338" r="12184" b="24557"/>
          <a:stretch/>
        </p:blipFill>
        <p:spPr>
          <a:xfrm>
            <a:off x="5053642" y="7483016"/>
            <a:ext cx="4564683" cy="3017836"/>
          </a:xfrm>
          <a:prstGeom prst="rect">
            <a:avLst/>
          </a:prstGeom>
        </p:spPr>
      </p:pic>
      <p:pic>
        <p:nvPicPr>
          <p:cNvPr id="6" name="Imagem 16">
            <a:extLst>
              <a:ext uri="{FF2B5EF4-FFF2-40B4-BE49-F238E27FC236}">
                <a16:creationId xmlns:a16="http://schemas.microsoft.com/office/drawing/2014/main" id="{C864D7DD-71C9-594A-895D-42504319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733" y="7494068"/>
            <a:ext cx="5731966" cy="3070703"/>
          </a:xfrm>
          <a:prstGeom prst="rect">
            <a:avLst/>
          </a:prstGeom>
        </p:spPr>
      </p:pic>
      <p:pic>
        <p:nvPicPr>
          <p:cNvPr id="7" name="Imagem 17">
            <a:extLst>
              <a:ext uri="{FF2B5EF4-FFF2-40B4-BE49-F238E27FC236}">
                <a16:creationId xmlns:a16="http://schemas.microsoft.com/office/drawing/2014/main" id="{5E113060-BE02-3F48-A8FD-B25E64DE31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813" y="7559260"/>
            <a:ext cx="5459577" cy="2956848"/>
          </a:xfrm>
          <a:prstGeom prst="rect">
            <a:avLst/>
          </a:prstGeom>
        </p:spPr>
      </p:pic>
      <p:pic>
        <p:nvPicPr>
          <p:cNvPr id="8" name="Picture 2" descr="Resultado de imagem para nyu holodeck">
            <a:extLst>
              <a:ext uri="{FF2B5EF4-FFF2-40B4-BE49-F238E27FC236}">
                <a16:creationId xmlns:a16="http://schemas.microsoft.com/office/drawing/2014/main" id="{C0611E85-254F-CA49-AE98-6A4EDF78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669" y="7446859"/>
            <a:ext cx="4876800" cy="29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40">
            <a:extLst>
              <a:ext uri="{FF2B5EF4-FFF2-40B4-BE49-F238E27FC236}">
                <a16:creationId xmlns:a16="http://schemas.microsoft.com/office/drawing/2014/main" id="{66307978-6B9B-584D-8401-080D1D97206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34601" y="7672555"/>
            <a:ext cx="3707097" cy="2980697"/>
          </a:xfrm>
          <a:prstGeom prst="rect">
            <a:avLst/>
          </a:prstGeom>
        </p:spPr>
      </p:pic>
      <p:pic>
        <p:nvPicPr>
          <p:cNvPr id="10" name="Imagem 15">
            <a:extLst>
              <a:ext uri="{FF2B5EF4-FFF2-40B4-BE49-F238E27FC236}">
                <a16:creationId xmlns:a16="http://schemas.microsoft.com/office/drawing/2014/main" id="{F8519FDC-5A2B-3948-969F-0087976322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2" t="338" r="12184" b="24557"/>
          <a:stretch/>
        </p:blipFill>
        <p:spPr>
          <a:xfrm>
            <a:off x="5206042" y="7635416"/>
            <a:ext cx="4564683" cy="3017836"/>
          </a:xfrm>
          <a:prstGeom prst="rect">
            <a:avLst/>
          </a:prstGeom>
        </p:spPr>
      </p:pic>
      <p:pic>
        <p:nvPicPr>
          <p:cNvPr id="11" name="Imagem 16">
            <a:extLst>
              <a:ext uri="{FF2B5EF4-FFF2-40B4-BE49-F238E27FC236}">
                <a16:creationId xmlns:a16="http://schemas.microsoft.com/office/drawing/2014/main" id="{D71CE8D7-A758-5547-964F-D929565EA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133" y="7646468"/>
            <a:ext cx="5731966" cy="3070703"/>
          </a:xfrm>
          <a:prstGeom prst="rect">
            <a:avLst/>
          </a:prstGeom>
        </p:spPr>
      </p:pic>
      <p:pic>
        <p:nvPicPr>
          <p:cNvPr id="12" name="Imagem 17">
            <a:extLst>
              <a:ext uri="{FF2B5EF4-FFF2-40B4-BE49-F238E27FC236}">
                <a16:creationId xmlns:a16="http://schemas.microsoft.com/office/drawing/2014/main" id="{A745EFCF-ED4B-374F-8678-C602FFD57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13" y="7711660"/>
            <a:ext cx="5459577" cy="2956848"/>
          </a:xfrm>
          <a:prstGeom prst="rect">
            <a:avLst/>
          </a:prstGeom>
        </p:spPr>
      </p:pic>
      <p:pic>
        <p:nvPicPr>
          <p:cNvPr id="13" name="Picture 2" descr="Resultado de imagem para nyu holodeck">
            <a:extLst>
              <a:ext uri="{FF2B5EF4-FFF2-40B4-BE49-F238E27FC236}">
                <a16:creationId xmlns:a16="http://schemas.microsoft.com/office/drawing/2014/main" id="{81569C8A-0A7C-264C-9C86-F67C898C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-49751"/>
            <a:ext cx="12192000" cy="74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76440A-B11D-0148-AB05-11748436AC0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1232" t="4824" r="29525" b="-4824"/>
          <a:stretch/>
        </p:blipFill>
        <p:spPr>
          <a:xfrm>
            <a:off x="8183964" y="5870860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821E40-22BD-C3FB-AA80-61867AB716DF}"/>
              </a:ext>
            </a:extLst>
          </p:cNvPr>
          <p:cNvSpPr txBox="1"/>
          <p:nvPr/>
        </p:nvSpPr>
        <p:spPr>
          <a:xfrm>
            <a:off x="174841" y="768420"/>
            <a:ext cx="11982995" cy="707886"/>
          </a:xfrm>
          <a:prstGeom prst="rect">
            <a:avLst/>
          </a:prstGeom>
          <a:solidFill>
            <a:schemeClr val="bg1">
              <a:alpha val="8516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2348"/>
                </a:solidFill>
              </a:rPr>
              <a:t>NSF MRI: Experiential Supercomputing: NSF Holodeck</a:t>
            </a:r>
          </a:p>
        </p:txBody>
      </p:sp>
      <p:pic>
        <p:nvPicPr>
          <p:cNvPr id="18" name="Audio Recording Apr 15, 2022 at 11:39:17 AM" descr="Audio Recording Apr 15, 2022 at 11:39:17 AM">
            <a:hlinkClick r:id="" action="ppaction://media"/>
            <a:extLst>
              <a:ext uri="{FF2B5EF4-FFF2-40B4-BE49-F238E27FC236}">
                <a16:creationId xmlns:a16="http://schemas.microsoft.com/office/drawing/2014/main" id="{F3BCE52C-F7C4-7BB0-F4C8-64CBB6DC5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70084" y="6634059"/>
            <a:ext cx="812800" cy="81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215407-F9D9-CA81-49E9-B995BA20F2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1232" t="4824" r="29525" b="-4824"/>
          <a:stretch/>
        </p:blipFill>
        <p:spPr>
          <a:xfrm>
            <a:off x="8183964" y="5870860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8CC9A5-F580-8A50-2D9D-FF0B6DF69D4B}"/>
              </a:ext>
            </a:extLst>
          </p:cNvPr>
          <p:cNvSpPr txBox="1"/>
          <p:nvPr/>
        </p:nvSpPr>
        <p:spPr>
          <a:xfrm>
            <a:off x="8172590" y="5109528"/>
            <a:ext cx="39381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132348"/>
                </a:solidFill>
              </a:rPr>
              <a:t>win@arizona.edu</a:t>
            </a:r>
            <a:endParaRPr lang="en-US" sz="4000" b="1" i="1" dirty="0">
              <a:solidFill>
                <a:srgbClr val="132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00"/>
    </mc:Choice>
    <mc:Fallback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0D85-87E7-544A-AB9B-1BC24FEB2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=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87D41-F5E7-D94D-9CB1-980EFA26D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16">
            <a:extLst>
              <a:ext uri="{FF2B5EF4-FFF2-40B4-BE49-F238E27FC236}">
                <a16:creationId xmlns:a16="http://schemas.microsoft.com/office/drawing/2014/main" id="{C864D7DD-71C9-594A-895D-425043197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733" y="7494068"/>
            <a:ext cx="5731966" cy="3070703"/>
          </a:xfrm>
          <a:prstGeom prst="rect">
            <a:avLst/>
          </a:prstGeom>
        </p:spPr>
      </p:pic>
      <p:pic>
        <p:nvPicPr>
          <p:cNvPr id="11" name="Imagem 16">
            <a:extLst>
              <a:ext uri="{FF2B5EF4-FFF2-40B4-BE49-F238E27FC236}">
                <a16:creationId xmlns:a16="http://schemas.microsoft.com/office/drawing/2014/main" id="{D71CE8D7-A758-5547-964F-D929565EA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133" y="7646468"/>
            <a:ext cx="5731966" cy="3070703"/>
          </a:xfrm>
          <a:prstGeom prst="rect">
            <a:avLst/>
          </a:prstGeom>
        </p:spPr>
      </p:pic>
      <p:pic>
        <p:nvPicPr>
          <p:cNvPr id="13" name="Picture 2" descr="Resultado de imagem para nyu holodeck">
            <a:extLst>
              <a:ext uri="{FF2B5EF4-FFF2-40B4-BE49-F238E27FC236}">
                <a16:creationId xmlns:a16="http://schemas.microsoft.com/office/drawing/2014/main" id="{81569C8A-0A7C-264C-9C86-F67C898C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-49751"/>
            <a:ext cx="12192000" cy="74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76440A-B11D-0148-AB05-11748436AC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232" t="4824" r="29525" b="-4824"/>
          <a:stretch/>
        </p:blipFill>
        <p:spPr>
          <a:xfrm>
            <a:off x="8183964" y="5870860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821E40-22BD-C3FB-AA80-61867AB716DF}"/>
              </a:ext>
            </a:extLst>
          </p:cNvPr>
          <p:cNvSpPr txBox="1"/>
          <p:nvPr/>
        </p:nvSpPr>
        <p:spPr>
          <a:xfrm>
            <a:off x="174841" y="768420"/>
            <a:ext cx="11982995" cy="707886"/>
          </a:xfrm>
          <a:prstGeom prst="rect">
            <a:avLst/>
          </a:prstGeom>
          <a:solidFill>
            <a:schemeClr val="bg1">
              <a:alpha val="8516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32348"/>
                </a:solidFill>
              </a:rPr>
              <a:t>NSF MRI: Experiential Supercomputing: NSF Holodeck</a:t>
            </a:r>
          </a:p>
        </p:txBody>
      </p:sp>
      <p:pic>
        <p:nvPicPr>
          <p:cNvPr id="15" name="Audio Recording Apr 15, 2022 at 11:47:45 AM" descr="Audio Recording Apr 15, 2022 at 11:47:45 AM">
            <a:hlinkClick r:id="" action="ppaction://media"/>
            <a:extLst>
              <a:ext uri="{FF2B5EF4-FFF2-40B4-BE49-F238E27FC236}">
                <a16:creationId xmlns:a16="http://schemas.microsoft.com/office/drawing/2014/main" id="{C6770E6D-CF80-93C5-3DFE-99AF62716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8625" y="6642473"/>
            <a:ext cx="812800" cy="812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71F9F2-DBED-9F66-85CD-8034193982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232" t="4824" r="29525" b="-4824"/>
          <a:stretch/>
        </p:blipFill>
        <p:spPr>
          <a:xfrm>
            <a:off x="8183964" y="5870860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B4EA2C-13D8-40EB-E60F-92F1347CAC31}"/>
              </a:ext>
            </a:extLst>
          </p:cNvPr>
          <p:cNvSpPr txBox="1"/>
          <p:nvPr/>
        </p:nvSpPr>
        <p:spPr>
          <a:xfrm>
            <a:off x="8172590" y="5109528"/>
            <a:ext cx="39381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132348"/>
                </a:solidFill>
              </a:rPr>
              <a:t>win@arizona.edu</a:t>
            </a:r>
            <a:endParaRPr lang="en-US" sz="4000" b="1" i="1" dirty="0">
              <a:solidFill>
                <a:srgbClr val="132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5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0"/>
    </mc:Choice>
    <mc:Fallback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FEDDA-D463-2E38-9B39-7C8B0C4D2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478" t="5733"/>
          <a:stretch/>
        </p:blipFill>
        <p:spPr>
          <a:xfrm>
            <a:off x="5136496" y="3176131"/>
            <a:ext cx="7816072" cy="4941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1B3D22-0D8C-C6D7-2DEB-8D0DB856A3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478"/>
          <a:stretch/>
        </p:blipFill>
        <p:spPr>
          <a:xfrm>
            <a:off x="-180752" y="3339791"/>
            <a:ext cx="6016021" cy="4016039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C50D0F3-F6EA-F9E6-92CE-94E02EA60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32" t="339" r="17413" b="43888"/>
          <a:stretch/>
        </p:blipFill>
        <p:spPr>
          <a:xfrm>
            <a:off x="-180752" y="1"/>
            <a:ext cx="6499278" cy="3429000"/>
          </a:xfrm>
          <a:prstGeom prst="rect">
            <a:avLst/>
          </a:prstGeom>
        </p:spPr>
      </p:pic>
      <p:pic>
        <p:nvPicPr>
          <p:cNvPr id="6" name="Imagem 17">
            <a:extLst>
              <a:ext uri="{FF2B5EF4-FFF2-40B4-BE49-F238E27FC236}">
                <a16:creationId xmlns:a16="http://schemas.microsoft.com/office/drawing/2014/main" id="{011DA21A-5099-9E96-71F9-A244CC3FE0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51263" r="48191" b="1851"/>
          <a:stretch/>
        </p:blipFill>
        <p:spPr>
          <a:xfrm>
            <a:off x="6042183" y="-64060"/>
            <a:ext cx="6339155" cy="3493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260C2-FECA-997E-3938-14E134024A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232" t="4824" r="29525" b="-4824"/>
          <a:stretch/>
        </p:blipFill>
        <p:spPr>
          <a:xfrm>
            <a:off x="8265225" y="2728595"/>
            <a:ext cx="3937697" cy="746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BF6821-DC89-FC97-6BBD-E38A723A85D2}"/>
              </a:ext>
            </a:extLst>
          </p:cNvPr>
          <p:cNvSpPr txBox="1"/>
          <p:nvPr/>
        </p:nvSpPr>
        <p:spPr>
          <a:xfrm>
            <a:off x="8253851" y="1967263"/>
            <a:ext cx="39381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132348"/>
                </a:solidFill>
              </a:rPr>
              <a:t>win@arizona.edu</a:t>
            </a:r>
            <a:endParaRPr lang="en-US" sz="4000" b="1" i="1" dirty="0">
              <a:solidFill>
                <a:srgbClr val="132348"/>
              </a:solidFill>
            </a:endParaRPr>
          </a:p>
        </p:txBody>
      </p:sp>
      <p:pic>
        <p:nvPicPr>
          <p:cNvPr id="14" name="Audio Recording Apr 17, 2022 at 8:23:32 PM" descr="Audio Recording Apr 17, 2022 at 8:23:32 PM">
            <a:hlinkClick r:id="" action="ppaction://media"/>
            <a:extLst>
              <a:ext uri="{FF2B5EF4-FFF2-40B4-BE49-F238E27FC236}">
                <a16:creationId xmlns:a16="http://schemas.microsoft.com/office/drawing/2014/main" id="{68FC1D15-E106-8C03-05B7-C1869430D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16515" y="5779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0"/>
    </mc:Choice>
    <mc:Fallback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78</Words>
  <Application>Microsoft Macintosh PowerPoint</Application>
  <PresentationFormat>Widescreen</PresentationFormat>
  <Paragraphs>12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NSF EAGER 1941053: Cyberlearning with Co-Robotic  Teachable Agents</vt:lpstr>
      <vt:lpstr>PowerPoint Presentation</vt:lpstr>
      <vt:lpstr>PowerPoint Presentation</vt:lpstr>
      <vt:lpstr>=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Burleson, Win - (win)</dc:creator>
  <cp:lastModifiedBy>Burleson, Win - (win)</cp:lastModifiedBy>
  <cp:revision>9</cp:revision>
  <dcterms:created xsi:type="dcterms:W3CDTF">2021-03-04T16:26:23Z</dcterms:created>
  <dcterms:modified xsi:type="dcterms:W3CDTF">2022-04-18T15:58:42Z</dcterms:modified>
</cp:coreProperties>
</file>