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Lst>
  <p:sldSz cx="32918400" cy="438912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9" d="100"/>
          <a:sy n="59" d="100"/>
        </p:scale>
        <p:origin x="-792" y="6264"/>
      </p:cViewPr>
      <p:guideLst>
        <p:guide orient="horz" pos="13824"/>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p:spPr>
        <p:txBody>
          <a:bodyPr/>
          <a:lstStyle/>
          <a:p>
            <a:r>
              <a:rPr lang="en-US" smtClean="0"/>
              <a:t>Click to edit Master title style</a:t>
            </a:r>
            <a:endParaRPr lang="en-US"/>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32FBF4-2F1F-7341-B561-74AF75AE8775}" type="datetimeFigureOut">
              <a:rPr lang="en-US" smtClean="0"/>
              <a:t>10/21/14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345860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32FBF4-2F1F-7341-B561-74AF75AE8775}" type="datetimeFigureOut">
              <a:rPr lang="en-US" smtClean="0"/>
              <a:t>10/21/14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63881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557179" y="8432800"/>
            <a:ext cx="35553014" cy="1797608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898132" y="8432800"/>
            <a:ext cx="106110407" cy="1797608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32FBF4-2F1F-7341-B561-74AF75AE8775}" type="datetimeFigureOut">
              <a:rPr lang="en-US" smtClean="0"/>
              <a:t>10/21/14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219851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32FBF4-2F1F-7341-B561-74AF75AE8775}" type="datetimeFigureOut">
              <a:rPr lang="en-US" smtClean="0"/>
              <a:t>10/21/14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238768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6" y="28204163"/>
            <a:ext cx="27980640" cy="871728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2600326" y="18602967"/>
            <a:ext cx="27980640" cy="96011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32FBF4-2F1F-7341-B561-74AF75AE8775}" type="datetimeFigureOut">
              <a:rPr lang="en-US" smtClean="0"/>
              <a:t>10/21/14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52374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98132" y="49154080"/>
            <a:ext cx="70831710" cy="13903960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278482" y="49154080"/>
            <a:ext cx="70831710" cy="13903960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32FBF4-2F1F-7341-B561-74AF75AE8775}" type="datetimeFigureOut">
              <a:rPr lang="en-US" smtClean="0"/>
              <a:t>10/21/14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532269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1757683"/>
            <a:ext cx="29626560" cy="7315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45920" y="9824723"/>
            <a:ext cx="14544677"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1645920" y="13919200"/>
            <a:ext cx="14544677"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6722092" y="9824723"/>
            <a:ext cx="14550390"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16722092" y="13919200"/>
            <a:ext cx="14550390"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32FBF4-2F1F-7341-B561-74AF75AE8775}" type="datetimeFigureOut">
              <a:rPr lang="en-US" smtClean="0"/>
              <a:t>10/21/14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4022537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32FBF4-2F1F-7341-B561-74AF75AE8775}" type="datetimeFigureOut">
              <a:rPr lang="en-US" smtClean="0"/>
              <a:t>10/21/14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7385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2FBF4-2F1F-7341-B561-74AF75AE8775}" type="datetimeFigureOut">
              <a:rPr lang="en-US" smtClean="0"/>
              <a:t>10/21/14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3647797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2870180" y="1747524"/>
            <a:ext cx="18402300" cy="3745992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45922" y="9184644"/>
            <a:ext cx="10829927" cy="300228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32FBF4-2F1F-7341-B561-74AF75AE8775}" type="datetimeFigureOut">
              <a:rPr lang="en-US" smtClean="0"/>
              <a:t>10/21/14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377885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6452237" y="3921760"/>
            <a:ext cx="19751040" cy="2633472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6452237" y="34350963"/>
            <a:ext cx="19751040" cy="515111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32FBF4-2F1F-7341-B561-74AF75AE8775}" type="datetimeFigureOut">
              <a:rPr lang="en-US" smtClean="0"/>
              <a:t>10/21/14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CBAF9-E773-A34D-8040-77834A56B177}" type="slidenum">
              <a:rPr lang="en-US" smtClean="0"/>
              <a:t>‹#›</a:t>
            </a:fld>
            <a:endParaRPr lang="en-US"/>
          </a:p>
        </p:txBody>
      </p:sp>
    </p:spTree>
    <p:extLst>
      <p:ext uri="{BB962C8B-B14F-4D97-AF65-F5344CB8AC3E}">
        <p14:creationId xmlns:p14="http://schemas.microsoft.com/office/powerpoint/2010/main" val="16140249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645920" y="10241284"/>
            <a:ext cx="29626560" cy="28966163"/>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6B32FBF4-2F1F-7341-B561-74AF75AE8775}" type="datetimeFigureOut">
              <a:rPr lang="en-US" smtClean="0"/>
              <a:t>10/21/14</a:t>
            </a:fld>
            <a:endParaRPr lang="en-US"/>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BCCBAF9-E773-A34D-8040-77834A56B177}" type="slidenum">
              <a:rPr lang="en-US" smtClean="0"/>
              <a:t>‹#›</a:t>
            </a:fld>
            <a:endParaRPr lang="en-US"/>
          </a:p>
        </p:txBody>
      </p:sp>
    </p:spTree>
    <p:extLst>
      <p:ext uri="{BB962C8B-B14F-4D97-AF65-F5344CB8AC3E}">
        <p14:creationId xmlns:p14="http://schemas.microsoft.com/office/powerpoint/2010/main" val="264603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9.emf"/><Relationship Id="rId21" Type="http://schemas.openxmlformats.org/officeDocument/2006/relationships/image" Target="../media/image20.emf"/><Relationship Id="rId22" Type="http://schemas.openxmlformats.org/officeDocument/2006/relationships/image" Target="../media/image21.jpg"/><Relationship Id="rId23" Type="http://schemas.openxmlformats.org/officeDocument/2006/relationships/image" Target="../media/image22.jp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emf"/><Relationship Id="rId29" Type="http://schemas.openxmlformats.org/officeDocument/2006/relationships/image" Target="../media/image28.jpg"/><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png"/><Relationship Id="rId30" Type="http://schemas.openxmlformats.org/officeDocument/2006/relationships/image" Target="../media/image29.png"/><Relationship Id="rId31" Type="http://schemas.openxmlformats.org/officeDocument/2006/relationships/image" Target="../media/image30.jpeg"/><Relationship Id="rId32" Type="http://schemas.openxmlformats.org/officeDocument/2006/relationships/image" Target="../media/image31.emf"/><Relationship Id="rId9" Type="http://schemas.openxmlformats.org/officeDocument/2006/relationships/image" Target="../media/image8.emf"/><Relationship Id="rId6" Type="http://schemas.openxmlformats.org/officeDocument/2006/relationships/image" Target="../media/image5.png"/><Relationship Id="rId7" Type="http://schemas.openxmlformats.org/officeDocument/2006/relationships/image" Target="../media/image6.emf"/><Relationship Id="rId8" Type="http://schemas.openxmlformats.org/officeDocument/2006/relationships/image" Target="../media/image7.emf"/><Relationship Id="rId33" Type="http://schemas.openxmlformats.org/officeDocument/2006/relationships/image" Target="../media/image32.jpe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emf"/><Relationship Id="rId13" Type="http://schemas.openxmlformats.org/officeDocument/2006/relationships/image" Target="../media/image12.png"/><Relationship Id="rId14" Type="http://schemas.openxmlformats.org/officeDocument/2006/relationships/image" Target="../media/image13.emf"/><Relationship Id="rId15" Type="http://schemas.openxmlformats.org/officeDocument/2006/relationships/image" Target="../media/image14.emf"/><Relationship Id="rId16" Type="http://schemas.openxmlformats.org/officeDocument/2006/relationships/image" Target="../media/image15.emf"/><Relationship Id="rId17" Type="http://schemas.openxmlformats.org/officeDocument/2006/relationships/image" Target="../media/image16.png"/><Relationship Id="rId18" Type="http://schemas.openxmlformats.org/officeDocument/2006/relationships/image" Target="../media/image17.jpg"/><Relationship Id="rId1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89102" y="502134"/>
            <a:ext cx="20383500" cy="2554545"/>
          </a:xfrm>
          <a:prstGeom prst="rect">
            <a:avLst/>
          </a:prstGeom>
          <a:noFill/>
        </p:spPr>
        <p:txBody>
          <a:bodyPr wrap="square" rtlCol="0">
            <a:spAutoFit/>
          </a:bodyPr>
          <a:lstStyle/>
          <a:p>
            <a:r>
              <a:rPr lang="en-US" sz="8000" b="1" dirty="0" smtClean="0"/>
              <a:t>CAREER: Fundamental Limits and Practical</a:t>
            </a:r>
          </a:p>
          <a:p>
            <a:r>
              <a:rPr lang="en-US" sz="8000" b="1" dirty="0" smtClean="0"/>
              <a:t>Algorithms for Complex </a:t>
            </a:r>
            <a:r>
              <a:rPr lang="en-US" sz="8000" b="1" dirty="0" smtClean="0"/>
              <a:t>Cyber-Physical Systems</a:t>
            </a:r>
            <a:endParaRPr lang="en-US" sz="8000" b="1" dirty="0" smtClean="0"/>
          </a:p>
        </p:txBody>
      </p:sp>
      <p:sp>
        <p:nvSpPr>
          <p:cNvPr id="6" name="TextBox 5"/>
          <p:cNvSpPr txBox="1"/>
          <p:nvPr/>
        </p:nvSpPr>
        <p:spPr>
          <a:xfrm>
            <a:off x="24254266" y="349289"/>
            <a:ext cx="8204398" cy="2769989"/>
          </a:xfrm>
          <a:prstGeom prst="rect">
            <a:avLst/>
          </a:prstGeom>
          <a:noFill/>
        </p:spPr>
        <p:txBody>
          <a:bodyPr wrap="square" rtlCol="0">
            <a:spAutoFit/>
          </a:bodyPr>
          <a:lstStyle/>
          <a:p>
            <a:r>
              <a:rPr lang="en-US" sz="5400" b="1" dirty="0" smtClean="0"/>
              <a:t>PI: Sertac Karaman,</a:t>
            </a:r>
          </a:p>
          <a:p>
            <a:r>
              <a:rPr lang="en-US" sz="4000" i="1" dirty="0" smtClean="0"/>
              <a:t>Assistant Professor, </a:t>
            </a:r>
          </a:p>
          <a:p>
            <a:r>
              <a:rPr lang="en-US" sz="4000" i="1" dirty="0" smtClean="0"/>
              <a:t>Dept. of Aeronautics and Astronautics</a:t>
            </a:r>
          </a:p>
          <a:p>
            <a:r>
              <a:rPr lang="en-US" sz="4000" i="1" dirty="0" smtClean="0"/>
              <a:t>Massachusetts Institute of Technology</a:t>
            </a:r>
            <a:endParaRPr lang="en-US" sz="4000" i="1" dirty="0" smtClean="0"/>
          </a:p>
        </p:txBody>
      </p:sp>
      <p:cxnSp>
        <p:nvCxnSpPr>
          <p:cNvPr id="7" name="Straight Connector 6"/>
          <p:cNvCxnSpPr/>
          <p:nvPr/>
        </p:nvCxnSpPr>
        <p:spPr>
          <a:xfrm>
            <a:off x="222068" y="3569913"/>
            <a:ext cx="32236596"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tretch>
            <a:fillRect/>
          </a:stretch>
        </p:blipFill>
        <p:spPr>
          <a:xfrm>
            <a:off x="198424" y="552934"/>
            <a:ext cx="2849576" cy="2832143"/>
          </a:xfrm>
          <a:prstGeom prst="rect">
            <a:avLst/>
          </a:prstGeom>
        </p:spPr>
      </p:pic>
      <p:grpSp>
        <p:nvGrpSpPr>
          <p:cNvPr id="11" name="Group 10"/>
          <p:cNvGrpSpPr/>
          <p:nvPr/>
        </p:nvGrpSpPr>
        <p:grpSpPr>
          <a:xfrm>
            <a:off x="222068" y="22754741"/>
            <a:ext cx="9417423" cy="18378196"/>
            <a:chOff x="758312" y="6646344"/>
            <a:chExt cx="7725613" cy="13783647"/>
          </a:xfrm>
        </p:grpSpPr>
        <p:sp>
          <p:nvSpPr>
            <p:cNvPr id="12" name="Rectangle 11"/>
            <p:cNvSpPr/>
            <p:nvPr/>
          </p:nvSpPr>
          <p:spPr>
            <a:xfrm>
              <a:off x="758312" y="6667019"/>
              <a:ext cx="7725613" cy="137629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extBox 12"/>
            <p:cNvSpPr txBox="1"/>
            <p:nvPr/>
          </p:nvSpPr>
          <p:spPr>
            <a:xfrm>
              <a:off x="870840" y="6646344"/>
              <a:ext cx="6600391" cy="992579"/>
            </a:xfrm>
            <a:prstGeom prst="rect">
              <a:avLst/>
            </a:prstGeom>
            <a:noFill/>
          </p:spPr>
          <p:txBody>
            <a:bodyPr wrap="none" rtlCol="0">
              <a:spAutoFit/>
            </a:bodyPr>
            <a:lstStyle/>
            <a:p>
              <a:r>
                <a:rPr lang="en-US" sz="4000" b="1" dirty="0" smtClean="0"/>
                <a:t>Core Research</a:t>
              </a:r>
              <a:r>
                <a:rPr lang="en-US" sz="4000" b="1" dirty="0" smtClean="0"/>
                <a:t>: An Excursion into </a:t>
              </a:r>
            </a:p>
            <a:p>
              <a:r>
                <a:rPr lang="en-US" sz="4000" b="1" dirty="0" smtClean="0"/>
                <a:t>Differential and Stochastic Geometry</a:t>
              </a:r>
              <a:endParaRPr lang="en-US" sz="4000" dirty="0" smtClean="0"/>
            </a:p>
          </p:txBody>
        </p:sp>
      </p:grpSp>
      <p:grpSp>
        <p:nvGrpSpPr>
          <p:cNvPr id="14" name="Group 13"/>
          <p:cNvGrpSpPr/>
          <p:nvPr/>
        </p:nvGrpSpPr>
        <p:grpSpPr>
          <a:xfrm>
            <a:off x="21616590" y="26306962"/>
            <a:ext cx="10853049" cy="17163817"/>
            <a:chOff x="758311" y="6646344"/>
            <a:chExt cx="14470732" cy="12872863"/>
          </a:xfrm>
        </p:grpSpPr>
        <p:sp>
          <p:nvSpPr>
            <p:cNvPr id="15" name="Rectangle 14"/>
            <p:cNvSpPr/>
            <p:nvPr/>
          </p:nvSpPr>
          <p:spPr>
            <a:xfrm>
              <a:off x="758311" y="6667019"/>
              <a:ext cx="14470732" cy="128521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TextBox 15"/>
            <p:cNvSpPr txBox="1"/>
            <p:nvPr/>
          </p:nvSpPr>
          <p:spPr>
            <a:xfrm>
              <a:off x="870840" y="6646344"/>
              <a:ext cx="8661652" cy="530915"/>
            </a:xfrm>
            <a:prstGeom prst="rect">
              <a:avLst/>
            </a:prstGeom>
            <a:noFill/>
          </p:spPr>
          <p:txBody>
            <a:bodyPr wrap="none" rtlCol="0">
              <a:spAutoFit/>
            </a:bodyPr>
            <a:lstStyle/>
            <a:p>
              <a:r>
                <a:rPr lang="en-US" sz="4000" b="1" dirty="0" smtClean="0"/>
                <a:t>Current Educational Activities</a:t>
              </a:r>
              <a:endParaRPr lang="en-US" sz="4000" dirty="0" smtClean="0"/>
            </a:p>
          </p:txBody>
        </p:sp>
      </p:grpSp>
      <p:grpSp>
        <p:nvGrpSpPr>
          <p:cNvPr id="17" name="Group 16"/>
          <p:cNvGrpSpPr/>
          <p:nvPr/>
        </p:nvGrpSpPr>
        <p:grpSpPr>
          <a:xfrm>
            <a:off x="21605615" y="4339093"/>
            <a:ext cx="11099363" cy="21648731"/>
            <a:chOff x="758312" y="6646344"/>
            <a:chExt cx="14799151" cy="17905990"/>
          </a:xfrm>
        </p:grpSpPr>
        <p:sp>
          <p:nvSpPr>
            <p:cNvPr id="18" name="Rectangle 17"/>
            <p:cNvSpPr/>
            <p:nvPr/>
          </p:nvSpPr>
          <p:spPr>
            <a:xfrm>
              <a:off x="758312" y="6667019"/>
              <a:ext cx="14470732" cy="178853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TextBox 18"/>
            <p:cNvSpPr txBox="1"/>
            <p:nvPr/>
          </p:nvSpPr>
          <p:spPr>
            <a:xfrm>
              <a:off x="870840" y="6646344"/>
              <a:ext cx="14686623" cy="953594"/>
            </a:xfrm>
            <a:prstGeom prst="rect">
              <a:avLst/>
            </a:prstGeom>
            <a:noFill/>
          </p:spPr>
          <p:txBody>
            <a:bodyPr wrap="none" rtlCol="0">
              <a:spAutoFit/>
            </a:bodyPr>
            <a:lstStyle/>
            <a:p>
              <a:r>
                <a:rPr lang="en-US" sz="3600" b="1" dirty="0" smtClean="0"/>
                <a:t>Maximum </a:t>
              </a:r>
              <a:r>
                <a:rPr lang="en-US" sz="3600" b="1" dirty="0" smtClean="0"/>
                <a:t>Reward Motion in Stochastic</a:t>
              </a:r>
              <a:r>
                <a:rPr lang="en-US" sz="3600" b="1" dirty="0" smtClean="0"/>
                <a:t/>
              </a:r>
              <a:br>
                <a:rPr lang="en-US" sz="3600" b="1" dirty="0" smtClean="0"/>
              </a:br>
              <a:r>
                <a:rPr lang="en-US" sz="3600" b="1" dirty="0" smtClean="0"/>
                <a:t>Environments and </a:t>
              </a:r>
              <a:r>
                <a:rPr lang="en-US" sz="3600" b="1" dirty="0" err="1" smtClean="0"/>
                <a:t>Nonequilibrium</a:t>
              </a:r>
              <a:r>
                <a:rPr lang="en-US" sz="3600" b="1" dirty="0" smtClean="0"/>
                <a:t> Statistical </a:t>
              </a:r>
              <a:r>
                <a:rPr lang="en-US" sz="3600" b="1" dirty="0" err="1" smtClean="0"/>
                <a:t>Mehanics</a:t>
              </a:r>
              <a:endParaRPr lang="en-US" sz="3600" dirty="0" smtClean="0"/>
            </a:p>
          </p:txBody>
        </p:sp>
      </p:grpSp>
      <p:sp>
        <p:nvSpPr>
          <p:cNvPr id="20" name="TextBox 19"/>
          <p:cNvSpPr txBox="1"/>
          <p:nvPr/>
        </p:nvSpPr>
        <p:spPr>
          <a:xfrm>
            <a:off x="26863440" y="5512434"/>
            <a:ext cx="5570493" cy="584776"/>
          </a:xfrm>
          <a:prstGeom prst="rect">
            <a:avLst/>
          </a:prstGeom>
          <a:noFill/>
        </p:spPr>
        <p:txBody>
          <a:bodyPr wrap="none" rtlCol="0">
            <a:spAutoFit/>
          </a:bodyPr>
          <a:lstStyle/>
          <a:p>
            <a:r>
              <a:rPr lang="en-US" sz="3200" i="1" dirty="0" smtClean="0"/>
              <a:t>(Ma and Karaman, WAFR 2014)</a:t>
            </a:r>
            <a:endParaRPr lang="en-US" sz="3200" i="1" dirty="0"/>
          </a:p>
        </p:txBody>
      </p:sp>
      <p:pic>
        <p:nvPicPr>
          <p:cNvPr id="48" name="Picture 47"/>
          <p:cNvPicPr>
            <a:picLocks noChangeAspect="1"/>
          </p:cNvPicPr>
          <p:nvPr/>
        </p:nvPicPr>
        <p:blipFill>
          <a:blip r:embed="rId3"/>
          <a:stretch>
            <a:fillRect/>
          </a:stretch>
        </p:blipFill>
        <p:spPr>
          <a:xfrm>
            <a:off x="23672602" y="11623182"/>
            <a:ext cx="6629400" cy="1574800"/>
          </a:xfrm>
          <a:prstGeom prst="rect">
            <a:avLst/>
          </a:prstGeom>
        </p:spPr>
      </p:pic>
      <p:pic>
        <p:nvPicPr>
          <p:cNvPr id="49" name="Picture 48"/>
          <p:cNvPicPr>
            <a:picLocks noChangeAspect="1"/>
          </p:cNvPicPr>
          <p:nvPr/>
        </p:nvPicPr>
        <p:blipFill>
          <a:blip r:embed="rId4"/>
          <a:stretch>
            <a:fillRect/>
          </a:stretch>
        </p:blipFill>
        <p:spPr>
          <a:xfrm>
            <a:off x="25525008" y="15688568"/>
            <a:ext cx="3382914" cy="3382914"/>
          </a:xfrm>
          <a:prstGeom prst="rect">
            <a:avLst/>
          </a:prstGeom>
        </p:spPr>
      </p:pic>
      <p:sp>
        <p:nvSpPr>
          <p:cNvPr id="50" name="TextBox 49"/>
          <p:cNvSpPr txBox="1"/>
          <p:nvPr/>
        </p:nvSpPr>
        <p:spPr>
          <a:xfrm>
            <a:off x="21742251" y="10858095"/>
            <a:ext cx="2923860" cy="707886"/>
          </a:xfrm>
          <a:prstGeom prst="rect">
            <a:avLst/>
          </a:prstGeom>
          <a:noFill/>
        </p:spPr>
        <p:txBody>
          <a:bodyPr wrap="none" rtlCol="0">
            <a:spAutoFit/>
          </a:bodyPr>
          <a:lstStyle/>
          <a:p>
            <a:r>
              <a:rPr lang="en-US" sz="4000" i="1" dirty="0" smtClean="0"/>
              <a:t>Main Result:</a:t>
            </a:r>
            <a:endParaRPr lang="en-US" sz="4000" i="1" dirty="0"/>
          </a:p>
        </p:txBody>
      </p:sp>
      <p:sp>
        <p:nvSpPr>
          <p:cNvPr id="51" name="TextBox 50"/>
          <p:cNvSpPr txBox="1"/>
          <p:nvPr/>
        </p:nvSpPr>
        <p:spPr>
          <a:xfrm>
            <a:off x="21877940" y="15123474"/>
            <a:ext cx="5604632" cy="707886"/>
          </a:xfrm>
          <a:prstGeom prst="rect">
            <a:avLst/>
          </a:prstGeom>
          <a:noFill/>
        </p:spPr>
        <p:txBody>
          <a:bodyPr wrap="none" rtlCol="0">
            <a:spAutoFit/>
          </a:bodyPr>
          <a:lstStyle/>
          <a:p>
            <a:r>
              <a:rPr lang="en-US" sz="4000" i="1" dirty="0" smtClean="0"/>
              <a:t>Monte-Carlo Simulations:</a:t>
            </a:r>
            <a:endParaRPr lang="en-US" sz="4000" i="1" dirty="0"/>
          </a:p>
        </p:txBody>
      </p:sp>
      <p:pic>
        <p:nvPicPr>
          <p:cNvPr id="53" name="Picture 52"/>
          <p:cNvPicPr>
            <a:picLocks noChangeAspect="1"/>
          </p:cNvPicPr>
          <p:nvPr/>
        </p:nvPicPr>
        <p:blipFill>
          <a:blip r:embed="rId5"/>
          <a:stretch>
            <a:fillRect/>
          </a:stretch>
        </p:blipFill>
        <p:spPr>
          <a:xfrm>
            <a:off x="22562794" y="13344355"/>
            <a:ext cx="8915400" cy="1282700"/>
          </a:xfrm>
          <a:prstGeom prst="rect">
            <a:avLst/>
          </a:prstGeom>
        </p:spPr>
      </p:pic>
      <p:pic>
        <p:nvPicPr>
          <p:cNvPr id="54" name="Picture 53"/>
          <p:cNvPicPr>
            <a:picLocks noChangeAspect="1"/>
          </p:cNvPicPr>
          <p:nvPr/>
        </p:nvPicPr>
        <p:blipFill>
          <a:blip r:embed="rId6"/>
          <a:stretch>
            <a:fillRect/>
          </a:stretch>
        </p:blipFill>
        <p:spPr>
          <a:xfrm>
            <a:off x="22143524" y="20090821"/>
            <a:ext cx="9583543" cy="5597818"/>
          </a:xfrm>
          <a:prstGeom prst="rect">
            <a:avLst/>
          </a:prstGeom>
        </p:spPr>
      </p:pic>
      <p:sp>
        <p:nvSpPr>
          <p:cNvPr id="55" name="TextBox 54"/>
          <p:cNvSpPr txBox="1"/>
          <p:nvPr/>
        </p:nvSpPr>
        <p:spPr>
          <a:xfrm>
            <a:off x="21742251" y="19382935"/>
            <a:ext cx="9728107" cy="707886"/>
          </a:xfrm>
          <a:prstGeom prst="rect">
            <a:avLst/>
          </a:prstGeom>
          <a:noFill/>
        </p:spPr>
        <p:txBody>
          <a:bodyPr wrap="none" rtlCol="0">
            <a:spAutoFit/>
          </a:bodyPr>
          <a:lstStyle/>
          <a:p>
            <a:r>
              <a:rPr lang="en-US" sz="4000" i="1" dirty="0" smtClean="0"/>
              <a:t>Connections with Non-equilibrium Stat </a:t>
            </a:r>
            <a:r>
              <a:rPr lang="en-US" sz="4000" i="1" dirty="0" err="1" smtClean="0"/>
              <a:t>Mech</a:t>
            </a:r>
            <a:r>
              <a:rPr lang="en-US" sz="4000" i="1" dirty="0" smtClean="0"/>
              <a:t>:</a:t>
            </a:r>
            <a:endParaRPr lang="en-US" sz="4000" i="1" dirty="0"/>
          </a:p>
        </p:txBody>
      </p:sp>
      <p:pic>
        <p:nvPicPr>
          <p:cNvPr id="56" name="Picture 55" descr="exampl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73305" y="6637019"/>
            <a:ext cx="4476999" cy="3459499"/>
          </a:xfrm>
          <a:prstGeom prst="rect">
            <a:avLst/>
          </a:prstGeom>
        </p:spPr>
      </p:pic>
      <p:pic>
        <p:nvPicPr>
          <p:cNvPr id="57" name="Picture 56" descr="geo_delta_0_08.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97171" y="15688568"/>
            <a:ext cx="3382914" cy="3382914"/>
          </a:xfrm>
          <a:prstGeom prst="rect">
            <a:avLst/>
          </a:prstGeom>
        </p:spPr>
      </p:pic>
      <p:pic>
        <p:nvPicPr>
          <p:cNvPr id="58" name="Picture 57" descr="geo_delta_0_12.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43708" y="15688568"/>
            <a:ext cx="3390225" cy="3390225"/>
          </a:xfrm>
          <a:prstGeom prst="rect">
            <a:avLst/>
          </a:prstGeom>
        </p:spPr>
      </p:pic>
      <p:sp>
        <p:nvSpPr>
          <p:cNvPr id="59" name="TextBox 58"/>
          <p:cNvSpPr txBox="1"/>
          <p:nvPr/>
        </p:nvSpPr>
        <p:spPr>
          <a:xfrm>
            <a:off x="26375591" y="6300954"/>
            <a:ext cx="6011197" cy="4524315"/>
          </a:xfrm>
          <a:prstGeom prst="rect">
            <a:avLst/>
          </a:prstGeom>
          <a:noFill/>
        </p:spPr>
        <p:txBody>
          <a:bodyPr wrap="square" rtlCol="0">
            <a:spAutoFit/>
          </a:bodyPr>
          <a:lstStyle/>
          <a:p>
            <a:r>
              <a:rPr lang="en-US" sz="2400" b="1" dirty="0" smtClean="0"/>
              <a:t>Model</a:t>
            </a:r>
          </a:p>
          <a:p>
            <a:pPr marL="342900" indent="-342900">
              <a:buFont typeface="Arial"/>
              <a:buChar char="•"/>
            </a:pPr>
            <a:r>
              <a:rPr lang="en-US" sz="2400" dirty="0" smtClean="0"/>
              <a:t>Target locations are not known a priori; they are discovered on the fly.</a:t>
            </a:r>
          </a:p>
          <a:p>
            <a:pPr marL="342900" indent="-342900">
              <a:buFont typeface="Arial"/>
              <a:buChar char="•"/>
            </a:pPr>
            <a:r>
              <a:rPr lang="en-US" sz="2400" dirty="0" smtClean="0"/>
              <a:t>Spatial statistics for the target locations are available, e.g., from past experience, satellite imagery, </a:t>
            </a:r>
            <a:r>
              <a:rPr lang="en-US" sz="2400" i="1" dirty="0" smtClean="0"/>
              <a:t>et cetera</a:t>
            </a:r>
            <a:r>
              <a:rPr lang="en-US" sz="2400" dirty="0" smtClean="0"/>
              <a:t>.</a:t>
            </a:r>
          </a:p>
          <a:p>
            <a:r>
              <a:rPr lang="en-US" sz="2400" b="1" dirty="0" smtClean="0"/>
              <a:t>Fundamental questions:</a:t>
            </a:r>
          </a:p>
          <a:p>
            <a:pPr marL="342900" indent="-342900">
              <a:buFont typeface="Arial"/>
              <a:buChar char="•"/>
            </a:pPr>
            <a:r>
              <a:rPr lang="en-US" sz="2400" dirty="0" smtClean="0"/>
              <a:t>How much information can the smartest algorithm possibly collect?</a:t>
            </a:r>
          </a:p>
          <a:p>
            <a:pPr marL="342900" indent="-342900">
              <a:buFont typeface="Arial"/>
              <a:buChar char="•"/>
            </a:pPr>
            <a:r>
              <a:rPr lang="en-US" sz="2400" dirty="0" smtClean="0"/>
              <a:t>How does performance scale with perception, actuation, and computation?</a:t>
            </a:r>
          </a:p>
          <a:p>
            <a:endParaRPr lang="en-US" sz="2400" dirty="0"/>
          </a:p>
        </p:txBody>
      </p:sp>
      <p:grpSp>
        <p:nvGrpSpPr>
          <p:cNvPr id="61" name="Group 60"/>
          <p:cNvGrpSpPr/>
          <p:nvPr/>
        </p:nvGrpSpPr>
        <p:grpSpPr>
          <a:xfrm>
            <a:off x="10001879" y="4329675"/>
            <a:ext cx="11121813" cy="39164624"/>
            <a:chOff x="10001879" y="4329675"/>
            <a:chExt cx="11121813" cy="39164624"/>
          </a:xfrm>
        </p:grpSpPr>
        <p:grpSp>
          <p:nvGrpSpPr>
            <p:cNvPr id="21" name="Group 20"/>
            <p:cNvGrpSpPr/>
            <p:nvPr/>
          </p:nvGrpSpPr>
          <p:grpSpPr>
            <a:xfrm>
              <a:off x="10001879" y="4329675"/>
              <a:ext cx="11121813" cy="39164624"/>
              <a:chOff x="758312" y="6646344"/>
              <a:chExt cx="9123815" cy="24585038"/>
            </a:xfrm>
          </p:grpSpPr>
          <p:sp>
            <p:nvSpPr>
              <p:cNvPr id="22" name="Rectangle 21"/>
              <p:cNvSpPr/>
              <p:nvPr/>
            </p:nvSpPr>
            <p:spPr>
              <a:xfrm>
                <a:off x="758312" y="6667019"/>
                <a:ext cx="9123815" cy="245643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3" name="TextBox 22"/>
              <p:cNvSpPr txBox="1"/>
              <p:nvPr/>
            </p:nvSpPr>
            <p:spPr>
              <a:xfrm>
                <a:off x="870840" y="6646344"/>
                <a:ext cx="7513597" cy="830770"/>
              </a:xfrm>
              <a:prstGeom prst="rect">
                <a:avLst/>
              </a:prstGeom>
              <a:noFill/>
            </p:spPr>
            <p:txBody>
              <a:bodyPr wrap="none" rtlCol="0">
                <a:spAutoFit/>
              </a:bodyPr>
              <a:lstStyle/>
              <a:p>
                <a:r>
                  <a:rPr lang="en-US" sz="4000" b="1" dirty="0" smtClean="0"/>
                  <a:t>Flying through the </a:t>
                </a:r>
                <a:r>
                  <a:rPr lang="en-US" sz="4000" b="1" dirty="0" err="1" smtClean="0"/>
                  <a:t>Ergodic</a:t>
                </a:r>
                <a:r>
                  <a:rPr lang="en-US" sz="4000" b="1" dirty="0" smtClean="0"/>
                  <a:t> </a:t>
                </a:r>
                <a:r>
                  <a:rPr lang="en-US" sz="4000" b="1" dirty="0" smtClean="0"/>
                  <a:t>Forest: </a:t>
                </a:r>
              </a:p>
              <a:p>
                <a:r>
                  <a:rPr lang="en-US" sz="4000" b="1" dirty="0" smtClean="0"/>
                  <a:t>Phase Transitions and Fundamental Limits</a:t>
                </a:r>
                <a:endParaRPr lang="en-US" sz="4000" b="1" dirty="0" smtClean="0"/>
              </a:p>
            </p:txBody>
          </p:sp>
        </p:grpSp>
        <p:pic>
          <p:nvPicPr>
            <p:cNvPr id="25" name="Picture 24" descr="Screen Shot 2014-10-21 at 1.25.15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97679" y="6420176"/>
              <a:ext cx="5069477" cy="3460750"/>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11"/>
            <a:stretch>
              <a:fillRect/>
            </a:stretch>
          </p:blipFill>
          <p:spPr>
            <a:xfrm>
              <a:off x="10243013" y="6420176"/>
              <a:ext cx="5213936" cy="346075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10166813" y="5836651"/>
              <a:ext cx="7209363" cy="584776"/>
            </a:xfrm>
            <a:prstGeom prst="rect">
              <a:avLst/>
            </a:prstGeom>
            <a:noFill/>
          </p:spPr>
          <p:txBody>
            <a:bodyPr wrap="none" rtlCol="0">
              <a:spAutoFit/>
            </a:bodyPr>
            <a:lstStyle/>
            <a:p>
              <a:r>
                <a:rPr lang="en-US" sz="3200" i="1" dirty="0" smtClean="0"/>
                <a:t>Hawks fly through forests with little effort</a:t>
              </a:r>
              <a:endParaRPr lang="en-US" sz="3200" i="1" dirty="0"/>
            </a:p>
          </p:txBody>
        </p:sp>
        <p:sp>
          <p:nvSpPr>
            <p:cNvPr id="29" name="TextBox 28"/>
            <p:cNvSpPr txBox="1"/>
            <p:nvPr/>
          </p:nvSpPr>
          <p:spPr>
            <a:xfrm>
              <a:off x="10243013" y="24236383"/>
              <a:ext cx="4005636" cy="707886"/>
            </a:xfrm>
            <a:prstGeom prst="rect">
              <a:avLst/>
            </a:prstGeom>
            <a:noFill/>
          </p:spPr>
          <p:txBody>
            <a:bodyPr wrap="none" rtlCol="0">
              <a:spAutoFit/>
            </a:bodyPr>
            <a:lstStyle/>
            <a:p>
              <a:r>
                <a:rPr lang="en-US" sz="4000" i="1" dirty="0" smtClean="0"/>
                <a:t>Phase transitions:</a:t>
              </a:r>
              <a:endParaRPr lang="en-US" sz="4000" i="1" dirty="0"/>
            </a:p>
          </p:txBody>
        </p:sp>
        <p:pic>
          <p:nvPicPr>
            <p:cNvPr id="31" name="Picture 30" descr="phase_diagram_of_high_speed_flight.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78784" y="30348047"/>
              <a:ext cx="10156329" cy="3906280"/>
            </a:xfrm>
            <a:prstGeom prst="rect">
              <a:avLst/>
            </a:prstGeom>
          </p:spPr>
        </p:pic>
        <p:pic>
          <p:nvPicPr>
            <p:cNvPr id="32" name="Picture 31" descr="max_survival_tim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44649" y="38899780"/>
              <a:ext cx="6047500" cy="4570699"/>
            </a:xfrm>
            <a:prstGeom prst="rect">
              <a:avLst/>
            </a:prstGeom>
          </p:spPr>
        </p:pic>
        <p:pic>
          <p:nvPicPr>
            <p:cNvPr id="33" name="Picture 32"/>
            <p:cNvPicPr>
              <a:picLocks noChangeAspect="1"/>
            </p:cNvPicPr>
            <p:nvPr/>
          </p:nvPicPr>
          <p:blipFill>
            <a:blip r:embed="rId14"/>
            <a:stretch>
              <a:fillRect/>
            </a:stretch>
          </p:blipFill>
          <p:spPr>
            <a:xfrm>
              <a:off x="11663829" y="24934486"/>
              <a:ext cx="8267700" cy="3784600"/>
            </a:xfrm>
            <a:prstGeom prst="rect">
              <a:avLst/>
            </a:prstGeom>
          </p:spPr>
        </p:pic>
        <p:pic>
          <p:nvPicPr>
            <p:cNvPr id="34" name="Picture 33"/>
            <p:cNvPicPr>
              <a:picLocks noChangeAspect="1"/>
            </p:cNvPicPr>
            <p:nvPr/>
          </p:nvPicPr>
          <p:blipFill>
            <a:blip r:embed="rId15"/>
            <a:stretch>
              <a:fillRect/>
            </a:stretch>
          </p:blipFill>
          <p:spPr>
            <a:xfrm>
              <a:off x="10669056" y="10879011"/>
              <a:ext cx="10172700" cy="5969000"/>
            </a:xfrm>
            <a:prstGeom prst="rect">
              <a:avLst/>
            </a:prstGeom>
          </p:spPr>
        </p:pic>
        <p:pic>
          <p:nvPicPr>
            <p:cNvPr id="35" name="Picture 34"/>
            <p:cNvPicPr>
              <a:picLocks noChangeAspect="1"/>
            </p:cNvPicPr>
            <p:nvPr/>
          </p:nvPicPr>
          <p:blipFill>
            <a:blip r:embed="rId16"/>
            <a:stretch>
              <a:fillRect/>
            </a:stretch>
          </p:blipFill>
          <p:spPr>
            <a:xfrm>
              <a:off x="10669056" y="16949611"/>
              <a:ext cx="10147300" cy="5511800"/>
            </a:xfrm>
            <a:prstGeom prst="rect">
              <a:avLst/>
            </a:prstGeom>
          </p:spPr>
        </p:pic>
        <p:sp>
          <p:nvSpPr>
            <p:cNvPr id="28" name="TextBox 27"/>
            <p:cNvSpPr txBox="1"/>
            <p:nvPr/>
          </p:nvSpPr>
          <p:spPr>
            <a:xfrm>
              <a:off x="10217613" y="10564225"/>
              <a:ext cx="3443834" cy="707886"/>
            </a:xfrm>
            <a:prstGeom prst="rect">
              <a:avLst/>
            </a:prstGeom>
            <a:noFill/>
          </p:spPr>
          <p:txBody>
            <a:bodyPr wrap="none" rtlCol="0">
              <a:spAutoFit/>
            </a:bodyPr>
            <a:lstStyle/>
            <a:p>
              <a:r>
                <a:rPr lang="en-US" sz="4000" i="1" dirty="0" smtClean="0"/>
                <a:t>Problem setup:</a:t>
              </a:r>
              <a:endParaRPr lang="en-US" sz="4000" i="1" dirty="0"/>
            </a:p>
          </p:txBody>
        </p:sp>
        <p:sp>
          <p:nvSpPr>
            <p:cNvPr id="36" name="TextBox 35"/>
            <p:cNvSpPr txBox="1"/>
            <p:nvPr/>
          </p:nvSpPr>
          <p:spPr>
            <a:xfrm>
              <a:off x="10243013" y="29603097"/>
              <a:ext cx="10583459" cy="707886"/>
            </a:xfrm>
            <a:prstGeom prst="rect">
              <a:avLst/>
            </a:prstGeom>
            <a:noFill/>
          </p:spPr>
          <p:txBody>
            <a:bodyPr wrap="none" rtlCol="0">
              <a:spAutoFit/>
            </a:bodyPr>
            <a:lstStyle/>
            <a:p>
              <a:r>
                <a:rPr lang="en-US" sz="4000" i="1" dirty="0" smtClean="0"/>
                <a:t>Monte-Carlo Simulations and the Phase Diagram:</a:t>
              </a:r>
              <a:endParaRPr lang="en-US" sz="4000" i="1" dirty="0"/>
            </a:p>
          </p:txBody>
        </p:sp>
        <p:sp>
          <p:nvSpPr>
            <p:cNvPr id="37" name="TextBox 36"/>
            <p:cNvSpPr txBox="1"/>
            <p:nvPr/>
          </p:nvSpPr>
          <p:spPr>
            <a:xfrm>
              <a:off x="10217613" y="34811949"/>
              <a:ext cx="7504941" cy="707886"/>
            </a:xfrm>
            <a:prstGeom prst="rect">
              <a:avLst/>
            </a:prstGeom>
            <a:noFill/>
          </p:spPr>
          <p:txBody>
            <a:bodyPr wrap="none" rtlCol="0">
              <a:spAutoFit/>
            </a:bodyPr>
            <a:lstStyle/>
            <a:p>
              <a:r>
                <a:rPr lang="en-US" sz="4000" i="1" dirty="0" smtClean="0"/>
                <a:t>Experiments with Human Subjects:</a:t>
              </a:r>
              <a:endParaRPr lang="en-US" sz="4000" i="1" dirty="0"/>
            </a:p>
          </p:txBody>
        </p:sp>
        <p:pic>
          <p:nvPicPr>
            <p:cNvPr id="38" name="Picture 37"/>
            <p:cNvPicPr>
              <a:picLocks noChangeAspect="1"/>
            </p:cNvPicPr>
            <p:nvPr/>
          </p:nvPicPr>
          <p:blipFill>
            <a:blip r:embed="rId17"/>
            <a:stretch>
              <a:fillRect/>
            </a:stretch>
          </p:blipFill>
          <p:spPr>
            <a:xfrm>
              <a:off x="10099979" y="39337759"/>
              <a:ext cx="4744669" cy="3858088"/>
            </a:xfrm>
            <a:prstGeom prst="rect">
              <a:avLst/>
            </a:prstGeom>
          </p:spPr>
        </p:pic>
        <p:pic>
          <p:nvPicPr>
            <p:cNvPr id="40" name="Picture 39" descr="forestrunner.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51461" y="35668942"/>
              <a:ext cx="4195678" cy="3277874"/>
            </a:xfrm>
            <a:prstGeom prst="rect">
              <a:avLst/>
            </a:prstGeom>
          </p:spPr>
        </p:pic>
        <p:sp>
          <p:nvSpPr>
            <p:cNvPr id="42" name="TextBox 41"/>
            <p:cNvSpPr txBox="1"/>
            <p:nvPr/>
          </p:nvSpPr>
          <p:spPr>
            <a:xfrm>
              <a:off x="15163360" y="35714956"/>
              <a:ext cx="5371753" cy="2308324"/>
            </a:xfrm>
            <a:prstGeom prst="rect">
              <a:avLst/>
            </a:prstGeom>
            <a:noFill/>
          </p:spPr>
          <p:txBody>
            <a:bodyPr wrap="square" rtlCol="0">
              <a:spAutoFit/>
            </a:bodyPr>
            <a:lstStyle/>
            <a:p>
              <a:pPr marL="457200" indent="-457200">
                <a:buFont typeface="Arial"/>
                <a:buChar char="•"/>
              </a:pPr>
              <a:r>
                <a:rPr lang="en-US" sz="2400" dirty="0" smtClean="0"/>
                <a:t>The </a:t>
              </a:r>
              <a:r>
                <a:rPr lang="en-US" sz="2400" dirty="0" err="1" smtClean="0"/>
                <a:t>ForestRunner</a:t>
              </a:r>
              <a:r>
                <a:rPr lang="en-US" sz="2400" dirty="0" smtClean="0"/>
                <a:t> game was played by more than 1,000 unique players</a:t>
              </a:r>
            </a:p>
            <a:p>
              <a:pPr marL="457200" indent="-457200">
                <a:buFont typeface="Arial"/>
                <a:buChar char="•"/>
              </a:pPr>
              <a:r>
                <a:rPr lang="en-US" sz="2400" dirty="0"/>
                <a:t>M</a:t>
              </a:r>
              <a:r>
                <a:rPr lang="en-US" sz="2400" dirty="0" smtClean="0"/>
                <a:t>ore than 10,000 data points. </a:t>
              </a:r>
            </a:p>
            <a:p>
              <a:pPr marL="457200" indent="-457200">
                <a:buFont typeface="Arial"/>
                <a:buChar char="•"/>
              </a:pPr>
              <a:r>
                <a:rPr lang="en-US" sz="2400" dirty="0" smtClean="0"/>
                <a:t>The maximum score for each </a:t>
              </a:r>
              <a:r>
                <a:rPr lang="en-US" sz="2400" dirty="0" err="1" smtClean="0"/>
                <a:t>densitty</a:t>
              </a:r>
              <a:r>
                <a:rPr lang="en-US" sz="2400" dirty="0" smtClean="0"/>
                <a:t>-speed pair is shown below.</a:t>
              </a:r>
            </a:p>
            <a:p>
              <a:pPr marL="457200" indent="-457200">
                <a:buFont typeface="Arial"/>
                <a:buChar char="•"/>
              </a:pPr>
              <a:r>
                <a:rPr lang="en-US" sz="2400" dirty="0" smtClean="0"/>
                <a:t>The experiment is ongoing.</a:t>
              </a:r>
              <a:endParaRPr lang="en-US" sz="2400" dirty="0"/>
            </a:p>
          </p:txBody>
        </p:sp>
        <p:sp>
          <p:nvSpPr>
            <p:cNvPr id="43" name="TextBox 42"/>
            <p:cNvSpPr txBox="1"/>
            <p:nvPr/>
          </p:nvSpPr>
          <p:spPr>
            <a:xfrm>
              <a:off x="10378784" y="22697058"/>
              <a:ext cx="10513365" cy="1200328"/>
            </a:xfrm>
            <a:prstGeom prst="rect">
              <a:avLst/>
            </a:prstGeom>
            <a:noFill/>
          </p:spPr>
          <p:txBody>
            <a:bodyPr wrap="square" rtlCol="0">
              <a:spAutoFit/>
            </a:bodyPr>
            <a:lstStyle/>
            <a:p>
              <a:pPr marL="457200" indent="-457200">
                <a:buFont typeface="Arial"/>
                <a:buChar char="•"/>
              </a:pPr>
              <a:r>
                <a:rPr lang="en-US" sz="2400" dirty="0" smtClean="0"/>
                <a:t>We are interested in the existence of infinite (i.e., can not be bounded by any compact subset of the infinite plane) collision-free trajectories. </a:t>
              </a:r>
            </a:p>
            <a:p>
              <a:pPr marL="457200" indent="-457200">
                <a:buFont typeface="Arial"/>
                <a:buChar char="•"/>
              </a:pPr>
              <a:r>
                <a:rPr lang="en-US" sz="2400" i="1" dirty="0" smtClean="0"/>
                <a:t>Can the bird fly off to infinity with this speed without colliding with a tree?</a:t>
              </a:r>
              <a:endParaRPr lang="en-US" sz="2400" i="1" dirty="0"/>
            </a:p>
          </p:txBody>
        </p:sp>
        <p:sp>
          <p:nvSpPr>
            <p:cNvPr id="60" name="TextBox 59"/>
            <p:cNvSpPr txBox="1"/>
            <p:nvPr/>
          </p:nvSpPr>
          <p:spPr>
            <a:xfrm>
              <a:off x="10507665" y="28686039"/>
              <a:ext cx="10513365" cy="461665"/>
            </a:xfrm>
            <a:prstGeom prst="rect">
              <a:avLst/>
            </a:prstGeom>
            <a:noFill/>
          </p:spPr>
          <p:txBody>
            <a:bodyPr wrap="square" rtlCol="0">
              <a:spAutoFit/>
            </a:bodyPr>
            <a:lstStyle/>
            <a:p>
              <a:pPr marL="457200" indent="-457200">
                <a:buFont typeface="Arial"/>
                <a:buChar char="•"/>
              </a:pPr>
              <a:r>
                <a:rPr lang="en-US" sz="2400" dirty="0" smtClean="0"/>
                <a:t>We utilize percolation theory and statistical mechanics to derive these results.</a:t>
              </a:r>
            </a:p>
          </p:txBody>
        </p:sp>
      </p:grpSp>
      <p:sp>
        <p:nvSpPr>
          <p:cNvPr id="62" name="TextBox 61"/>
          <p:cNvSpPr txBox="1"/>
          <p:nvPr/>
        </p:nvSpPr>
        <p:spPr>
          <a:xfrm>
            <a:off x="21742252" y="27262707"/>
            <a:ext cx="9209336" cy="1200328"/>
          </a:xfrm>
          <a:prstGeom prst="rect">
            <a:avLst/>
          </a:prstGeom>
          <a:noFill/>
        </p:spPr>
        <p:txBody>
          <a:bodyPr wrap="square" rtlCol="0">
            <a:spAutoFit/>
          </a:bodyPr>
          <a:lstStyle/>
          <a:p>
            <a:pPr marL="457200" indent="-457200">
              <a:buFont typeface="Arial"/>
              <a:buChar char="•"/>
            </a:pPr>
            <a:r>
              <a:rPr lang="en-US" sz="2400" dirty="0" smtClean="0"/>
              <a:t>New MIT course focuses on the foundations of planning algorithms.</a:t>
            </a:r>
          </a:p>
          <a:p>
            <a:pPr marL="457200" indent="-457200">
              <a:buFont typeface="Arial"/>
              <a:buChar char="•"/>
            </a:pPr>
            <a:r>
              <a:rPr lang="en-US" sz="2400" dirty="0" smtClean="0"/>
              <a:t>Undergraduate courses with strong experimental components, involving exciting robotics platforms.</a:t>
            </a:r>
          </a:p>
        </p:txBody>
      </p:sp>
      <p:pic>
        <p:nvPicPr>
          <p:cNvPr id="63" name="Picture 62"/>
          <p:cNvPicPr>
            <a:picLocks noChangeAspect="1"/>
          </p:cNvPicPr>
          <p:nvPr/>
        </p:nvPicPr>
        <p:blipFill>
          <a:blip r:embed="rId19"/>
          <a:stretch>
            <a:fillRect/>
          </a:stretch>
        </p:blipFill>
        <p:spPr>
          <a:xfrm>
            <a:off x="27671052" y="29374874"/>
            <a:ext cx="4798587" cy="3456714"/>
          </a:xfrm>
          <a:prstGeom prst="rect">
            <a:avLst/>
          </a:prstGeom>
        </p:spPr>
      </p:pic>
      <p:sp>
        <p:nvSpPr>
          <p:cNvPr id="64" name="TextBox 63"/>
          <p:cNvSpPr txBox="1"/>
          <p:nvPr/>
        </p:nvSpPr>
        <p:spPr>
          <a:xfrm>
            <a:off x="21792187" y="28842655"/>
            <a:ext cx="9610085" cy="461665"/>
          </a:xfrm>
          <a:prstGeom prst="rect">
            <a:avLst/>
          </a:prstGeom>
          <a:noFill/>
        </p:spPr>
        <p:txBody>
          <a:bodyPr wrap="none" rtlCol="0">
            <a:spAutoFit/>
          </a:bodyPr>
          <a:lstStyle/>
          <a:p>
            <a:r>
              <a:rPr lang="en-US" sz="2400" b="1" i="1" dirty="0" smtClean="0"/>
              <a:t>Undergraduate experimental subject: Racing through the obstacle course</a:t>
            </a:r>
            <a:endParaRPr lang="en-US" sz="2400" b="1" i="1" dirty="0"/>
          </a:p>
        </p:txBody>
      </p:sp>
      <p:pic>
        <p:nvPicPr>
          <p:cNvPr id="65" name="Picture 64"/>
          <p:cNvPicPr>
            <a:picLocks noChangeAspect="1"/>
          </p:cNvPicPr>
          <p:nvPr/>
        </p:nvPicPr>
        <p:blipFill>
          <a:blip r:embed="rId20"/>
          <a:stretch>
            <a:fillRect/>
          </a:stretch>
        </p:blipFill>
        <p:spPr>
          <a:xfrm rot="5400000">
            <a:off x="23133417" y="28495611"/>
            <a:ext cx="3149600" cy="5270500"/>
          </a:xfrm>
          <a:prstGeom prst="rect">
            <a:avLst/>
          </a:prstGeom>
          <a:ln>
            <a:noFill/>
          </a:ln>
          <a:effectLst>
            <a:outerShdw blurRad="292100" dist="139700" dir="2700000" algn="tl" rotWithShape="0">
              <a:srgbClr val="333333">
                <a:alpha val="65000"/>
              </a:srgbClr>
            </a:outerShdw>
          </a:effectLst>
        </p:spPr>
      </p:pic>
      <p:pic>
        <p:nvPicPr>
          <p:cNvPr id="66" name="Picture 65"/>
          <p:cNvPicPr>
            <a:picLocks noChangeAspect="1"/>
          </p:cNvPicPr>
          <p:nvPr/>
        </p:nvPicPr>
        <p:blipFill>
          <a:blip r:embed="rId21"/>
          <a:stretch>
            <a:fillRect/>
          </a:stretch>
        </p:blipFill>
        <p:spPr>
          <a:xfrm>
            <a:off x="27766387" y="33073355"/>
            <a:ext cx="4482139" cy="2922523"/>
          </a:xfrm>
          <a:prstGeom prst="rect">
            <a:avLst/>
          </a:prstGeom>
          <a:ln>
            <a:noFill/>
          </a:ln>
          <a:effectLst>
            <a:outerShdw blurRad="292100" dist="139700" dir="2700000" algn="tl" rotWithShape="0">
              <a:srgbClr val="333333">
                <a:alpha val="65000"/>
              </a:srgbClr>
            </a:outerShdw>
          </a:effectLst>
        </p:spPr>
      </p:pic>
      <p:sp>
        <p:nvSpPr>
          <p:cNvPr id="68" name="TextBox 67"/>
          <p:cNvSpPr txBox="1"/>
          <p:nvPr/>
        </p:nvSpPr>
        <p:spPr>
          <a:xfrm>
            <a:off x="22143524" y="33318223"/>
            <a:ext cx="5527528" cy="2677656"/>
          </a:xfrm>
          <a:prstGeom prst="rect">
            <a:avLst/>
          </a:prstGeom>
          <a:noFill/>
        </p:spPr>
        <p:txBody>
          <a:bodyPr wrap="square" rtlCol="0">
            <a:spAutoFit/>
          </a:bodyPr>
          <a:lstStyle/>
          <a:p>
            <a:pPr marL="457200" indent="-457200">
              <a:buFont typeface="Arial"/>
              <a:buChar char="•"/>
            </a:pPr>
            <a:r>
              <a:rPr lang="en-US" sz="2400" dirty="0" smtClean="0"/>
              <a:t>The legendary MIT tunnels will serve as the race tracks </a:t>
            </a:r>
            <a:r>
              <a:rPr lang="en-US" sz="2400" dirty="0"/>
              <a:t>with foam </a:t>
            </a:r>
            <a:r>
              <a:rPr lang="en-US" sz="2400" dirty="0" smtClean="0"/>
              <a:t>obstacles.</a:t>
            </a:r>
          </a:p>
          <a:p>
            <a:pPr marL="457200" indent="-457200">
              <a:buFont typeface="Arial"/>
              <a:buChar char="•"/>
            </a:pPr>
            <a:r>
              <a:rPr lang="en-US" sz="2400" dirty="0" smtClean="0"/>
              <a:t>Students will use embedded computational platforms, gain experience working with CPS.</a:t>
            </a:r>
          </a:p>
          <a:p>
            <a:pPr marL="457200" indent="-457200">
              <a:buFont typeface="Arial"/>
              <a:buChar char="•"/>
            </a:pPr>
            <a:r>
              <a:rPr lang="en-US" sz="2400" dirty="0" smtClean="0"/>
              <a:t>Students will design algorithms and compete to race through the tunnels.</a:t>
            </a:r>
          </a:p>
        </p:txBody>
      </p:sp>
      <p:pic>
        <p:nvPicPr>
          <p:cNvPr id="69" name="Picture 68" descr="20141002_144522.jpg"/>
          <p:cNvPicPr>
            <a:picLocks noChangeAspect="1"/>
          </p:cNvPicPr>
          <p:nvPr/>
        </p:nvPicPr>
        <p:blipFill rotWithShape="1">
          <a:blip r:embed="rId22">
            <a:extLst>
              <a:ext uri="{28A0092B-C50C-407E-A947-70E740481C1C}">
                <a14:useLocalDpi xmlns:a14="http://schemas.microsoft.com/office/drawing/2010/main" val="0"/>
              </a:ext>
            </a:extLst>
          </a:blip>
          <a:srcRect l="9678" t="20783" r="15475" b="2107"/>
          <a:stretch/>
        </p:blipFill>
        <p:spPr>
          <a:xfrm>
            <a:off x="28663699" y="37255458"/>
            <a:ext cx="3593203" cy="2082300"/>
          </a:xfrm>
          <a:prstGeom prst="rect">
            <a:avLst/>
          </a:prstGeom>
          <a:ln>
            <a:noFill/>
          </a:ln>
          <a:effectLst>
            <a:outerShdw blurRad="292100" dist="139700" dir="2700000" algn="tl" rotWithShape="0">
              <a:srgbClr val="333333">
                <a:alpha val="65000"/>
              </a:srgbClr>
            </a:outerShdw>
          </a:effectLst>
        </p:spPr>
      </p:pic>
      <p:pic>
        <p:nvPicPr>
          <p:cNvPr id="70" name="Picture 69" descr="Foto Sep 29, 22 08 11.jpg"/>
          <p:cNvPicPr>
            <a:picLocks noChangeAspect="1"/>
          </p:cNvPicPr>
          <p:nvPr/>
        </p:nvPicPr>
        <p:blipFill rotWithShape="1">
          <a:blip r:embed="rId23">
            <a:extLst>
              <a:ext uri="{28A0092B-C50C-407E-A947-70E740481C1C}">
                <a14:useLocalDpi xmlns:a14="http://schemas.microsoft.com/office/drawing/2010/main" val="0"/>
              </a:ext>
            </a:extLst>
          </a:blip>
          <a:srcRect l="7399" t="5087" r="-524"/>
          <a:stretch/>
        </p:blipFill>
        <p:spPr>
          <a:xfrm>
            <a:off x="25771084" y="37255458"/>
            <a:ext cx="2735353" cy="2082300"/>
          </a:xfrm>
          <a:prstGeom prst="rect">
            <a:avLst/>
          </a:prstGeom>
          <a:ln>
            <a:noFill/>
          </a:ln>
          <a:effectLst>
            <a:outerShdw blurRad="292100" dist="139700" dir="2700000" algn="tl" rotWithShape="0">
              <a:srgbClr val="333333">
                <a:alpha val="65000"/>
              </a:srgbClr>
            </a:outerShdw>
          </a:effectLst>
        </p:spPr>
      </p:pic>
      <p:grpSp>
        <p:nvGrpSpPr>
          <p:cNvPr id="79" name="Group 78"/>
          <p:cNvGrpSpPr/>
          <p:nvPr/>
        </p:nvGrpSpPr>
        <p:grpSpPr>
          <a:xfrm>
            <a:off x="25261102" y="40003178"/>
            <a:ext cx="6978785" cy="3467301"/>
            <a:chOff x="1402601" y="10772129"/>
            <a:chExt cx="6978785" cy="3467301"/>
          </a:xfrm>
        </p:grpSpPr>
        <p:pic>
          <p:nvPicPr>
            <p:cNvPr id="71"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713607" y="11551889"/>
              <a:ext cx="3667779" cy="268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8"/>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402601" y="12330307"/>
              <a:ext cx="1277178" cy="1277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80443" y="10772129"/>
              <a:ext cx="2398644" cy="1424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95542" y="10818346"/>
              <a:ext cx="875833" cy="137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11"/>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79779" y="12591157"/>
              <a:ext cx="1801328" cy="101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TextBox 79"/>
          <p:cNvSpPr txBox="1"/>
          <p:nvPr/>
        </p:nvSpPr>
        <p:spPr>
          <a:xfrm>
            <a:off x="22143524" y="37143852"/>
            <a:ext cx="3710899" cy="4524315"/>
          </a:xfrm>
          <a:prstGeom prst="rect">
            <a:avLst/>
          </a:prstGeom>
          <a:noFill/>
        </p:spPr>
        <p:txBody>
          <a:bodyPr wrap="square" rtlCol="0">
            <a:spAutoFit/>
          </a:bodyPr>
          <a:lstStyle/>
          <a:p>
            <a:pPr marL="457200" indent="-457200">
              <a:buFont typeface="Arial"/>
              <a:buChar char="•"/>
            </a:pPr>
            <a:r>
              <a:rPr lang="en-US" sz="2400" dirty="0" smtClean="0"/>
              <a:t>Current platform is a “laptop on wheels”</a:t>
            </a:r>
          </a:p>
          <a:p>
            <a:pPr marL="457200" indent="-457200">
              <a:buFont typeface="Arial"/>
              <a:buChar char="•"/>
            </a:pPr>
            <a:endParaRPr lang="en-US" sz="2400" dirty="0" smtClean="0"/>
          </a:p>
          <a:p>
            <a:pPr marL="457200" indent="-457200">
              <a:buFont typeface="Arial"/>
              <a:buChar char="•"/>
            </a:pPr>
            <a:endParaRPr lang="en-US" sz="2400" dirty="0"/>
          </a:p>
          <a:p>
            <a:pPr marL="457200" indent="-457200">
              <a:buFont typeface="Arial"/>
              <a:buChar char="•"/>
            </a:pPr>
            <a:endParaRPr lang="en-US" sz="2400" dirty="0"/>
          </a:p>
          <a:p>
            <a:pPr marL="457200" indent="-457200">
              <a:buFont typeface="Arial"/>
              <a:buChar char="•"/>
            </a:pPr>
            <a:endParaRPr lang="en-US" sz="2400" dirty="0" smtClean="0"/>
          </a:p>
          <a:p>
            <a:pPr marL="457200" indent="-457200">
              <a:buFont typeface="Arial"/>
              <a:buChar char="•"/>
            </a:pPr>
            <a:endParaRPr lang="en-US" sz="2400" dirty="0" smtClean="0"/>
          </a:p>
          <a:p>
            <a:pPr marL="457200" indent="-457200">
              <a:buFont typeface="Arial"/>
              <a:buChar char="•"/>
            </a:pPr>
            <a:r>
              <a:rPr lang="en-US" sz="2400" dirty="0" smtClean="0"/>
              <a:t>The next generation platform will feature the NVIDIA embedded computers with multi-core processors.</a:t>
            </a:r>
          </a:p>
        </p:txBody>
      </p:sp>
      <p:sp>
        <p:nvSpPr>
          <p:cNvPr id="81" name="TextBox 80"/>
          <p:cNvSpPr txBox="1"/>
          <p:nvPr/>
        </p:nvSpPr>
        <p:spPr>
          <a:xfrm>
            <a:off x="335594" y="4364090"/>
            <a:ext cx="9280253" cy="11910956"/>
          </a:xfrm>
          <a:prstGeom prst="rect">
            <a:avLst/>
          </a:prstGeom>
          <a:noFill/>
        </p:spPr>
        <p:txBody>
          <a:bodyPr wrap="square" rtlCol="0">
            <a:spAutoFit/>
          </a:bodyPr>
          <a:lstStyle/>
          <a:p>
            <a:r>
              <a:rPr lang="en-US" sz="3200" b="1" dirty="0" smtClean="0"/>
              <a:t>Abstract: </a:t>
            </a:r>
            <a:r>
              <a:rPr lang="en-US" sz="3200" dirty="0" smtClean="0"/>
              <a:t>Designing </a:t>
            </a:r>
            <a:r>
              <a:rPr lang="en-US" sz="3200" dirty="0"/>
              <a:t>software that can properly and safely interact with the physical world is an important cyber-physical systems design challenge. The proposed work includes the development of a novel approach to designing planning and control algorithms for high-performance cyber physical systems. The new approach was inspired by statistical mechanics and stochastic geometry. It will (</a:t>
            </a:r>
            <a:r>
              <a:rPr lang="en-US" sz="3200" dirty="0" err="1"/>
              <a:t>i</a:t>
            </a:r>
            <a:r>
              <a:rPr lang="en-US" sz="3200" dirty="0"/>
              <a:t>) identify behavior such as phase transitions in cyber-physical systems and (ii) capitalize this behavior in order to design practical algorithms with provable correctness and performance guarantees. The algorithms developed through this research effort hold the potential for immediate industrial impact, particularly in the development of real-time robotic systems. These algorithms may strengthen the rapidly developing U.S. robotics industry. The proposed research activity will also vitalize the PI?s educational plans. </a:t>
            </a:r>
            <a:r>
              <a:rPr lang="en-US" sz="3200" dirty="0" smtClean="0"/>
              <a:t>Undergraduate and </a:t>
            </a:r>
            <a:r>
              <a:rPr lang="en-US" sz="3200" dirty="0"/>
              <a:t>graduate courses that make substantial contributions to the embedded systems </a:t>
            </a:r>
            <a:r>
              <a:rPr lang="en-US" sz="3200" dirty="0" smtClean="0"/>
              <a:t>education at </a:t>
            </a:r>
            <a:r>
              <a:rPr lang="en-US" sz="3200" dirty="0"/>
              <a:t>MIT will be developed. The classes will focus on provably-correct controller synthesis for cyber-physical systems, which is currently not thought at MIT. Undergraduate students will be involved in research activities</a:t>
            </a:r>
            <a:r>
              <a:rPr lang="en-US" sz="3200" dirty="0" smtClean="0"/>
              <a:t>.</a:t>
            </a:r>
            <a:endParaRPr lang="en-US" sz="3200" dirty="0"/>
          </a:p>
        </p:txBody>
      </p:sp>
      <p:sp>
        <p:nvSpPr>
          <p:cNvPr id="82" name="TextBox 81"/>
          <p:cNvSpPr txBox="1"/>
          <p:nvPr/>
        </p:nvSpPr>
        <p:spPr>
          <a:xfrm>
            <a:off x="335594" y="17634930"/>
            <a:ext cx="9114252" cy="4524316"/>
          </a:xfrm>
          <a:prstGeom prst="rect">
            <a:avLst/>
          </a:prstGeom>
          <a:noFill/>
        </p:spPr>
        <p:txBody>
          <a:bodyPr wrap="square" rtlCol="0">
            <a:spAutoFit/>
          </a:bodyPr>
          <a:lstStyle/>
          <a:p>
            <a:r>
              <a:rPr lang="en-US" sz="3200" b="1" dirty="0" smtClean="0"/>
              <a:t>Goal: Exploiting connections with  statistical mechanics for analysis and design of complex CPS:</a:t>
            </a:r>
          </a:p>
          <a:p>
            <a:endParaRPr lang="en-US" sz="2800" dirty="0"/>
          </a:p>
          <a:p>
            <a:pPr marL="457200" indent="-457200">
              <a:buFont typeface="Arial"/>
              <a:buChar char="•"/>
            </a:pPr>
            <a:r>
              <a:rPr lang="en-US" sz="2800" b="1" dirty="0" smtClean="0"/>
              <a:t>Geometric Complexity:</a:t>
            </a:r>
            <a:r>
              <a:rPr lang="en-US" sz="2800" dirty="0" smtClean="0"/>
              <a:t> Inherent in many robotics applications and beyond. For instance, configuration space describing the geometry of a robot and its environment.</a:t>
            </a:r>
          </a:p>
          <a:p>
            <a:pPr marL="457200" indent="-457200">
              <a:buFont typeface="Arial"/>
              <a:buChar char="•"/>
            </a:pPr>
            <a:r>
              <a:rPr lang="en-US" sz="2800" b="1" dirty="0" smtClean="0"/>
              <a:t>Differential Constraints:</a:t>
            </a:r>
            <a:r>
              <a:rPr lang="en-US" sz="2800" dirty="0" smtClean="0"/>
              <a:t> Nonlinear, non-</a:t>
            </a:r>
            <a:r>
              <a:rPr lang="en-US" sz="2800" dirty="0" err="1" smtClean="0"/>
              <a:t>holonomic</a:t>
            </a:r>
            <a:r>
              <a:rPr lang="en-US" sz="2800" dirty="0" smtClean="0"/>
              <a:t> differential equations describing the physics.</a:t>
            </a:r>
          </a:p>
          <a:p>
            <a:pPr marL="457200" indent="-457200">
              <a:buFont typeface="Arial"/>
              <a:buChar char="•"/>
            </a:pPr>
            <a:r>
              <a:rPr lang="en-US" sz="2800" b="1" dirty="0" smtClean="0"/>
              <a:t>Stochastic Constructs:</a:t>
            </a:r>
            <a:r>
              <a:rPr lang="en-US" sz="2800" dirty="0" smtClean="0"/>
              <a:t> May arise in stochastic environments or in randomized algorithms.</a:t>
            </a:r>
            <a:endParaRPr lang="en-US" sz="2800" dirty="0"/>
          </a:p>
        </p:txBody>
      </p:sp>
      <p:pic>
        <p:nvPicPr>
          <p:cNvPr id="83" name="Picture 82" descr="mobile_manipulator.jp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8369" y="25889874"/>
            <a:ext cx="4754549" cy="3470362"/>
          </a:xfrm>
          <a:prstGeom prst="rect">
            <a:avLst/>
          </a:prstGeom>
        </p:spPr>
      </p:pic>
      <p:sp>
        <p:nvSpPr>
          <p:cNvPr id="84" name="TextBox 83"/>
          <p:cNvSpPr txBox="1"/>
          <p:nvPr/>
        </p:nvSpPr>
        <p:spPr>
          <a:xfrm>
            <a:off x="359238" y="24466542"/>
            <a:ext cx="8827719" cy="1384995"/>
          </a:xfrm>
          <a:prstGeom prst="rect">
            <a:avLst/>
          </a:prstGeom>
          <a:noFill/>
        </p:spPr>
        <p:txBody>
          <a:bodyPr wrap="square" rtlCol="0">
            <a:spAutoFit/>
          </a:bodyPr>
          <a:lstStyle/>
          <a:p>
            <a:r>
              <a:rPr lang="en-US" sz="2800" b="1" dirty="0" smtClean="0"/>
              <a:t>1. Differential geometry</a:t>
            </a:r>
            <a:r>
              <a:rPr lang="en-US" sz="2800" dirty="0" smtClean="0"/>
              <a:t>, in particular sub-Riemannian geometry can characterize small-time reachable sets of complex dynamical systems.</a:t>
            </a:r>
            <a:endParaRPr lang="en-US" sz="2800" dirty="0"/>
          </a:p>
        </p:txBody>
      </p:sp>
      <p:pic>
        <p:nvPicPr>
          <p:cNvPr id="85" name="Picture 84" descr="tangent_space.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55410" y="26099756"/>
            <a:ext cx="4346469" cy="2795570"/>
          </a:xfrm>
          <a:prstGeom prst="rect">
            <a:avLst/>
          </a:prstGeom>
        </p:spPr>
      </p:pic>
      <p:sp>
        <p:nvSpPr>
          <p:cNvPr id="86" name="TextBox 85"/>
          <p:cNvSpPr txBox="1"/>
          <p:nvPr/>
        </p:nvSpPr>
        <p:spPr>
          <a:xfrm>
            <a:off x="359238" y="30755517"/>
            <a:ext cx="8827719" cy="1384995"/>
          </a:xfrm>
          <a:prstGeom prst="rect">
            <a:avLst/>
          </a:prstGeom>
          <a:noFill/>
        </p:spPr>
        <p:txBody>
          <a:bodyPr wrap="square" rtlCol="0">
            <a:spAutoFit/>
          </a:bodyPr>
          <a:lstStyle/>
          <a:p>
            <a:r>
              <a:rPr lang="en-US" sz="2800" b="1" dirty="0"/>
              <a:t>2</a:t>
            </a:r>
            <a:r>
              <a:rPr lang="en-US" sz="2800" b="1" dirty="0" smtClean="0"/>
              <a:t>. Stochastic geometry</a:t>
            </a:r>
            <a:r>
              <a:rPr lang="en-US" sz="2800" dirty="0" smtClean="0"/>
              <a:t>, in particular percolation theory, characterizes the topology of random geometric shapes in the Euclidean space. </a:t>
            </a:r>
            <a:endParaRPr lang="en-US" sz="2800" dirty="0"/>
          </a:p>
        </p:txBody>
      </p:sp>
      <p:sp>
        <p:nvSpPr>
          <p:cNvPr id="87" name="TextBox 86"/>
          <p:cNvSpPr txBox="1"/>
          <p:nvPr/>
        </p:nvSpPr>
        <p:spPr>
          <a:xfrm>
            <a:off x="359238" y="29389361"/>
            <a:ext cx="8827719" cy="830997"/>
          </a:xfrm>
          <a:prstGeom prst="rect">
            <a:avLst/>
          </a:prstGeom>
          <a:noFill/>
        </p:spPr>
        <p:txBody>
          <a:bodyPr wrap="square" rtlCol="0">
            <a:spAutoFit/>
          </a:bodyPr>
          <a:lstStyle/>
          <a:p>
            <a:r>
              <a:rPr lang="en-US" sz="2400" dirty="0" smtClean="0"/>
              <a:t>The analysis reveals the asymptotic shape of the small-time reachable set, and algorithmic methods to constructs its approximations.</a:t>
            </a:r>
            <a:endParaRPr lang="en-US" sz="2400" dirty="0"/>
          </a:p>
        </p:txBody>
      </p:sp>
      <p:pic>
        <p:nvPicPr>
          <p:cNvPr id="88" name="Picture 87" descr="lattice_bond_percolation.pdf"/>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206" y="32452494"/>
            <a:ext cx="3803124" cy="3093811"/>
          </a:xfrm>
          <a:prstGeom prst="rect">
            <a:avLst/>
          </a:prstGeom>
        </p:spPr>
      </p:pic>
      <p:pic>
        <p:nvPicPr>
          <p:cNvPr id="89" name="Picture 88" descr="continuum_percolation_model.pdf"/>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217330" y="32738244"/>
            <a:ext cx="3825772" cy="2438739"/>
          </a:xfrm>
          <a:prstGeom prst="rect">
            <a:avLst/>
          </a:prstGeom>
        </p:spPr>
      </p:pic>
      <p:sp>
        <p:nvSpPr>
          <p:cNvPr id="90" name="TextBox 89"/>
          <p:cNvSpPr txBox="1"/>
          <p:nvPr/>
        </p:nvSpPr>
        <p:spPr>
          <a:xfrm>
            <a:off x="359238" y="35635765"/>
            <a:ext cx="8827719" cy="830997"/>
          </a:xfrm>
          <a:prstGeom prst="rect">
            <a:avLst/>
          </a:prstGeom>
          <a:noFill/>
        </p:spPr>
        <p:txBody>
          <a:bodyPr wrap="square" rtlCol="0">
            <a:spAutoFit/>
          </a:bodyPr>
          <a:lstStyle/>
          <a:p>
            <a:r>
              <a:rPr lang="en-US" sz="2400" dirty="0" smtClean="0"/>
              <a:t>The analysis reveals phase transitions and describes a number of natural and engineered emergent behavior.</a:t>
            </a:r>
            <a:endParaRPr lang="en-US" sz="2400" dirty="0"/>
          </a:p>
        </p:txBody>
      </p:sp>
      <p:sp>
        <p:nvSpPr>
          <p:cNvPr id="91" name="TextBox 90"/>
          <p:cNvSpPr txBox="1"/>
          <p:nvPr/>
        </p:nvSpPr>
        <p:spPr>
          <a:xfrm>
            <a:off x="440989" y="36890133"/>
            <a:ext cx="8827719" cy="4031873"/>
          </a:xfrm>
          <a:prstGeom prst="rect">
            <a:avLst/>
          </a:prstGeom>
          <a:noFill/>
        </p:spPr>
        <p:txBody>
          <a:bodyPr wrap="square" rtlCol="0">
            <a:spAutoFit/>
          </a:bodyPr>
          <a:lstStyle/>
          <a:p>
            <a:r>
              <a:rPr lang="en-US" sz="3200" dirty="0" smtClean="0"/>
              <a:t>An overarching goal of the proposed research effort is to develop </a:t>
            </a:r>
            <a:r>
              <a:rPr lang="en-US" sz="3200" i="1" dirty="0" smtClean="0"/>
              <a:t>differential and stochastic geometry</a:t>
            </a:r>
            <a:r>
              <a:rPr lang="en-US" sz="3200" dirty="0" smtClean="0"/>
              <a:t>.</a:t>
            </a:r>
          </a:p>
          <a:p>
            <a:endParaRPr lang="en-US" sz="3200" dirty="0"/>
          </a:p>
          <a:p>
            <a:r>
              <a:rPr lang="en-US" sz="3200" dirty="0" smtClean="0"/>
              <a:t>In particular, we aim to investigate:</a:t>
            </a:r>
          </a:p>
          <a:p>
            <a:pPr marL="457200" indent="-457200">
              <a:buFont typeface="Arial"/>
              <a:buChar char="•"/>
            </a:pPr>
            <a:r>
              <a:rPr lang="en-US" sz="3200" dirty="0" smtClean="0"/>
              <a:t>Percolation processes on sub-Riemannian manifolds.</a:t>
            </a:r>
          </a:p>
          <a:p>
            <a:pPr marL="457200" indent="-457200">
              <a:buFont typeface="Arial"/>
              <a:buChar char="•"/>
            </a:pPr>
            <a:r>
              <a:rPr lang="en-US" sz="3200" dirty="0" smtClean="0"/>
              <a:t>Dynamic stochastic growth processes on sub-Riemannian manifolds.</a:t>
            </a:r>
          </a:p>
        </p:txBody>
      </p:sp>
      <p:cxnSp>
        <p:nvCxnSpPr>
          <p:cNvPr id="92" name="Straight Connector 91"/>
          <p:cNvCxnSpPr/>
          <p:nvPr/>
        </p:nvCxnSpPr>
        <p:spPr>
          <a:xfrm>
            <a:off x="440989" y="16550059"/>
            <a:ext cx="9198502" cy="0"/>
          </a:xfrm>
          <a:prstGeom prst="line">
            <a:avLst/>
          </a:prstGeom>
        </p:spPr>
        <p:style>
          <a:lnRef idx="2">
            <a:schemeClr val="accent1"/>
          </a:lnRef>
          <a:fillRef idx="0">
            <a:schemeClr val="accent1"/>
          </a:fillRef>
          <a:effectRef idx="1">
            <a:schemeClr val="accent1"/>
          </a:effectRef>
          <a:fontRef idx="minor">
            <a:schemeClr val="tx1"/>
          </a:fontRef>
        </p:style>
      </p:cxnSp>
      <p:pic>
        <p:nvPicPr>
          <p:cNvPr id="95" name="Picture 94" descr="mit_logo.pdf"/>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61577" y="42016653"/>
            <a:ext cx="9070284" cy="1443372"/>
          </a:xfrm>
          <a:prstGeom prst="rect">
            <a:avLst/>
          </a:prstGeom>
        </p:spPr>
      </p:pic>
    </p:spTree>
    <p:extLst>
      <p:ext uri="{BB962C8B-B14F-4D97-AF65-F5344CB8AC3E}">
        <p14:creationId xmlns:p14="http://schemas.microsoft.com/office/powerpoint/2010/main" val="1665096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TotalTime>
  <Words>756</Words>
  <Application>Microsoft Macintosh PowerPoint</Application>
  <PresentationFormat>Custom</PresentationFormat>
  <Paragraphs>62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Sertac Karaman</dc:creator>
  <cp:lastModifiedBy>Sertac Karaman</cp:lastModifiedBy>
  <cp:revision>15</cp:revision>
  <dcterms:created xsi:type="dcterms:W3CDTF">2014-10-21T04:18:39Z</dcterms:created>
  <dcterms:modified xsi:type="dcterms:W3CDTF">2014-10-21T07:02:23Z</dcterms:modified>
</cp:coreProperties>
</file>