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918400" cy="21945600"/>
  <p:notesSz cx="6858000" cy="9144000"/>
  <p:defaultTextStyle>
    <a:defPPr>
      <a:defRPr lang="en-US"/>
    </a:defPPr>
    <a:lvl1pPr marL="0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1pPr>
    <a:lvl2pPr marL="1567355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2pPr>
    <a:lvl3pPr marL="3134710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3pPr>
    <a:lvl4pPr marL="4702064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4pPr>
    <a:lvl5pPr marL="6269419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5pPr>
    <a:lvl6pPr marL="7836774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6pPr>
    <a:lvl7pPr marL="9404129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7pPr>
    <a:lvl8pPr marL="10971483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8pPr>
    <a:lvl9pPr marL="12538838" algn="l" defTabSz="1567355" rtl="0" eaLnBrk="1" latinLnBrk="0" hangingPunct="1">
      <a:defRPr sz="6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18" autoAdjust="0"/>
    <p:restoredTop sz="99615" autoAdjust="0"/>
  </p:normalViewPr>
  <p:slideViewPr>
    <p:cSldViewPr snapToGrid="0" snapToObjects="1" showGuides="1">
      <p:cViewPr>
        <p:scale>
          <a:sx n="33" d="100"/>
          <a:sy n="33" d="100"/>
        </p:scale>
        <p:origin x="-1090" y="-86"/>
      </p:cViewPr>
      <p:guideLst>
        <p:guide orient="horz" pos="3003"/>
        <p:guide pos="74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1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4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6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6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4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1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38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557179" y="4216400"/>
            <a:ext cx="35553014" cy="8988044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98132" y="4216400"/>
            <a:ext cx="106110407" cy="898804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14102081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9301483"/>
            <a:ext cx="27980640" cy="4800599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355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2pPr>
            <a:lvl3pPr marL="313471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064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69419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6774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4129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1483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38838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98132" y="24577040"/>
            <a:ext cx="70831710" cy="69519801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278482" y="24577040"/>
            <a:ext cx="70831710" cy="69519801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878841"/>
            <a:ext cx="29626560" cy="3657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1"/>
            <a:ext cx="14544677" cy="2047239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355" indent="0">
              <a:buNone/>
              <a:defRPr sz="6900" b="1"/>
            </a:lvl2pPr>
            <a:lvl3pPr marL="3134710" indent="0">
              <a:buNone/>
              <a:defRPr sz="6100" b="1"/>
            </a:lvl3pPr>
            <a:lvl4pPr marL="4702064" indent="0">
              <a:buNone/>
              <a:defRPr sz="5500" b="1"/>
            </a:lvl4pPr>
            <a:lvl5pPr marL="6269419" indent="0">
              <a:buNone/>
              <a:defRPr sz="5500" b="1"/>
            </a:lvl5pPr>
            <a:lvl6pPr marL="7836774" indent="0">
              <a:buNone/>
              <a:defRPr sz="5500" b="1"/>
            </a:lvl6pPr>
            <a:lvl7pPr marL="9404129" indent="0">
              <a:buNone/>
              <a:defRPr sz="5500" b="1"/>
            </a:lvl7pPr>
            <a:lvl8pPr marL="10971483" indent="0">
              <a:buNone/>
              <a:defRPr sz="5500" b="1"/>
            </a:lvl8pPr>
            <a:lvl9pPr marL="12538838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1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1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1" y="4912361"/>
            <a:ext cx="14550390" cy="2047239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355" indent="0">
              <a:buNone/>
              <a:defRPr sz="6900" b="1"/>
            </a:lvl2pPr>
            <a:lvl3pPr marL="3134710" indent="0">
              <a:buNone/>
              <a:defRPr sz="6100" b="1"/>
            </a:lvl3pPr>
            <a:lvl4pPr marL="4702064" indent="0">
              <a:buNone/>
              <a:defRPr sz="5500" b="1"/>
            </a:lvl4pPr>
            <a:lvl5pPr marL="6269419" indent="0">
              <a:buNone/>
              <a:defRPr sz="5500" b="1"/>
            </a:lvl5pPr>
            <a:lvl6pPr marL="7836774" indent="0">
              <a:buNone/>
              <a:defRPr sz="5500" b="1"/>
            </a:lvl6pPr>
            <a:lvl7pPr marL="9404129" indent="0">
              <a:buNone/>
              <a:defRPr sz="5500" b="1"/>
            </a:lvl7pPr>
            <a:lvl8pPr marL="10971483" indent="0">
              <a:buNone/>
              <a:defRPr sz="5500" b="1"/>
            </a:lvl8pPr>
            <a:lvl9pPr marL="12538838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1" y="6959600"/>
            <a:ext cx="14550390" cy="12644121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1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2"/>
            <a:ext cx="18402300" cy="18729961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2"/>
            <a:ext cx="10829927" cy="15011401"/>
          </a:xfrm>
        </p:spPr>
        <p:txBody>
          <a:bodyPr/>
          <a:lstStyle>
            <a:lvl1pPr marL="0" indent="0">
              <a:buNone/>
              <a:defRPr sz="4800"/>
            </a:lvl1pPr>
            <a:lvl2pPr marL="1567355" indent="0">
              <a:buNone/>
              <a:defRPr sz="4100"/>
            </a:lvl2pPr>
            <a:lvl3pPr marL="3134710" indent="0">
              <a:buNone/>
              <a:defRPr sz="3400"/>
            </a:lvl3pPr>
            <a:lvl4pPr marL="4702064" indent="0">
              <a:buNone/>
              <a:defRPr sz="3100"/>
            </a:lvl4pPr>
            <a:lvl5pPr marL="6269419" indent="0">
              <a:buNone/>
              <a:defRPr sz="3100"/>
            </a:lvl5pPr>
            <a:lvl6pPr marL="7836774" indent="0">
              <a:buNone/>
              <a:defRPr sz="3100"/>
            </a:lvl6pPr>
            <a:lvl7pPr marL="9404129" indent="0">
              <a:buNone/>
              <a:defRPr sz="3100"/>
            </a:lvl7pPr>
            <a:lvl8pPr marL="10971483" indent="0">
              <a:buNone/>
              <a:defRPr sz="3100"/>
            </a:lvl8pPr>
            <a:lvl9pPr marL="12538838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1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355" indent="0">
              <a:buNone/>
              <a:defRPr sz="9600"/>
            </a:lvl2pPr>
            <a:lvl3pPr marL="3134710" indent="0">
              <a:buNone/>
              <a:defRPr sz="8200"/>
            </a:lvl3pPr>
            <a:lvl4pPr marL="4702064" indent="0">
              <a:buNone/>
              <a:defRPr sz="6900"/>
            </a:lvl4pPr>
            <a:lvl5pPr marL="6269419" indent="0">
              <a:buNone/>
              <a:defRPr sz="6900"/>
            </a:lvl5pPr>
            <a:lvl6pPr marL="7836774" indent="0">
              <a:buNone/>
              <a:defRPr sz="6900"/>
            </a:lvl6pPr>
            <a:lvl7pPr marL="9404129" indent="0">
              <a:buNone/>
              <a:defRPr sz="6900"/>
            </a:lvl7pPr>
            <a:lvl8pPr marL="10971483" indent="0">
              <a:buNone/>
              <a:defRPr sz="6900"/>
            </a:lvl8pPr>
            <a:lvl9pPr marL="12538838" indent="0">
              <a:buNone/>
              <a:defRPr sz="6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1"/>
            <a:ext cx="19751040" cy="2575559"/>
          </a:xfrm>
        </p:spPr>
        <p:txBody>
          <a:bodyPr/>
          <a:lstStyle>
            <a:lvl1pPr marL="0" indent="0">
              <a:buNone/>
              <a:defRPr sz="4800"/>
            </a:lvl1pPr>
            <a:lvl2pPr marL="1567355" indent="0">
              <a:buNone/>
              <a:defRPr sz="4100"/>
            </a:lvl2pPr>
            <a:lvl3pPr marL="3134710" indent="0">
              <a:buNone/>
              <a:defRPr sz="3400"/>
            </a:lvl3pPr>
            <a:lvl4pPr marL="4702064" indent="0">
              <a:buNone/>
              <a:defRPr sz="3100"/>
            </a:lvl4pPr>
            <a:lvl5pPr marL="6269419" indent="0">
              <a:buNone/>
              <a:defRPr sz="3100"/>
            </a:lvl5pPr>
            <a:lvl6pPr marL="7836774" indent="0">
              <a:buNone/>
              <a:defRPr sz="3100"/>
            </a:lvl6pPr>
            <a:lvl7pPr marL="9404129" indent="0">
              <a:buNone/>
              <a:defRPr sz="3100"/>
            </a:lvl7pPr>
            <a:lvl8pPr marL="10971483" indent="0">
              <a:buNone/>
              <a:defRPr sz="3100"/>
            </a:lvl8pPr>
            <a:lvl9pPr marL="12538838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1"/>
            <a:ext cx="29626560" cy="3657600"/>
          </a:xfrm>
          <a:prstGeom prst="rect">
            <a:avLst/>
          </a:prstGeom>
        </p:spPr>
        <p:txBody>
          <a:bodyPr vert="horz" lIns="313471" tIns="156735" rIns="313471" bIns="15673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2"/>
            <a:ext cx="29626560" cy="14483081"/>
          </a:xfrm>
          <a:prstGeom prst="rect">
            <a:avLst/>
          </a:prstGeom>
        </p:spPr>
        <p:txBody>
          <a:bodyPr vert="horz" lIns="313471" tIns="156735" rIns="313471" bIns="15673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1"/>
            <a:ext cx="7680960" cy="1168400"/>
          </a:xfrm>
          <a:prstGeom prst="rect">
            <a:avLst/>
          </a:prstGeom>
        </p:spPr>
        <p:txBody>
          <a:bodyPr vert="horz" lIns="313471" tIns="156735" rIns="313471" bIns="156735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BEB8-8DCF-8746-9CD6-BF084E65A829}" type="datetimeFigureOut">
              <a:rPr lang="en-US" smtClean="0"/>
              <a:pPr/>
              <a:t>10/20/2014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1"/>
            <a:ext cx="10424160" cy="1168400"/>
          </a:xfrm>
          <a:prstGeom prst="rect">
            <a:avLst/>
          </a:prstGeom>
        </p:spPr>
        <p:txBody>
          <a:bodyPr vert="horz" lIns="313471" tIns="156735" rIns="313471" bIns="156735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1"/>
            <a:ext cx="7680960" cy="1168400"/>
          </a:xfrm>
          <a:prstGeom prst="rect">
            <a:avLst/>
          </a:prstGeom>
        </p:spPr>
        <p:txBody>
          <a:bodyPr vert="horz" lIns="313471" tIns="156735" rIns="313471" bIns="156735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A0798-FAE4-424D-BD09-2BBF64D62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567355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516" indent="-1175516" algn="l" defTabSz="1567355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6951" indent="-979597" algn="l" defTabSz="1567355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387" indent="-783677" algn="l" defTabSz="1567355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5742" indent="-783677" algn="l" defTabSz="1567355" rtl="0" eaLnBrk="1" latinLnBrk="0" hangingPunct="1">
        <a:spcBef>
          <a:spcPct val="20000"/>
        </a:spcBef>
        <a:buFont typeface="Arial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096" indent="-783677" algn="l" defTabSz="1567355" rtl="0" eaLnBrk="1" latinLnBrk="0" hangingPunct="1">
        <a:spcBef>
          <a:spcPct val="20000"/>
        </a:spcBef>
        <a:buFont typeface="Arial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0451" indent="-783677" algn="l" defTabSz="1567355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7806" indent="-783677" algn="l" defTabSz="1567355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5161" indent="-783677" algn="l" defTabSz="1567355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2515" indent="-783677" algn="l" defTabSz="1567355" rtl="0" eaLnBrk="1" latinLnBrk="0" hangingPunct="1">
        <a:spcBef>
          <a:spcPct val="20000"/>
        </a:spcBef>
        <a:buFont typeface="Arial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355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2pPr>
      <a:lvl3pPr marL="3134710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064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4pPr>
      <a:lvl5pPr marL="6269419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5pPr>
      <a:lvl6pPr marL="7836774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6pPr>
      <a:lvl7pPr marL="9404129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1483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8838" algn="l" defTabSz="1567355" rtl="0" eaLnBrk="1" latinLnBrk="0" hangingPunct="1">
        <a:defRPr sz="6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png"/><Relationship Id="rId5" Type="http://schemas.openxmlformats.org/officeDocument/2006/relationships/image" Target="../media/image4.tif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ounded Rectangle 123"/>
          <p:cNvSpPr/>
          <p:nvPr/>
        </p:nvSpPr>
        <p:spPr>
          <a:xfrm>
            <a:off x="11312987" y="11339640"/>
            <a:ext cx="8595289" cy="8934650"/>
          </a:xfrm>
          <a:prstGeom prst="roundRect">
            <a:avLst>
              <a:gd name="adj" fmla="val 5404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92515" y="20430840"/>
            <a:ext cx="1562244" cy="139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48664" y="3440555"/>
            <a:ext cx="10237455" cy="16946601"/>
          </a:xfrm>
          <a:prstGeom prst="roundRect">
            <a:avLst>
              <a:gd name="adj" fmla="val 5404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11241477" y="3476626"/>
            <a:ext cx="8595289" cy="7538516"/>
          </a:xfrm>
          <a:prstGeom prst="roundRect">
            <a:avLst>
              <a:gd name="adj" fmla="val 5404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0459700" y="3362326"/>
            <a:ext cx="12041260" cy="16946600"/>
          </a:xfrm>
          <a:prstGeom prst="roundRect">
            <a:avLst>
              <a:gd name="adj" fmla="val 5404"/>
            </a:avLst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53741" y="604144"/>
            <a:ext cx="30432424" cy="1173939"/>
          </a:xfrm>
          <a:prstGeom prst="rect">
            <a:avLst/>
          </a:prstGeom>
        </p:spPr>
        <p:txBody>
          <a:bodyPr wrap="square" lIns="65306" tIns="32653" rIns="65306" bIns="32653">
            <a:spAutoFit/>
          </a:bodyPr>
          <a:lstStyle/>
          <a:p>
            <a:pPr algn="ctr"/>
            <a:r>
              <a:rPr lang="en-US" sz="7200" dirty="0"/>
              <a:t>CPS-Medium: Dense Networks of Bacteria Propelled Micro-Robotic Swarms</a:t>
            </a:r>
            <a:endParaRPr lang="en-US" sz="72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6313" y="2014088"/>
            <a:ext cx="22068203" cy="804608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4800" dirty="0" err="1"/>
              <a:t>Metin</a:t>
            </a:r>
            <a:r>
              <a:rPr lang="en-US" sz="4800" dirty="0"/>
              <a:t> </a:t>
            </a:r>
            <a:r>
              <a:rPr lang="en-US" sz="4800" dirty="0" err="1"/>
              <a:t>Sitti</a:t>
            </a:r>
            <a:r>
              <a:rPr lang="en-US" sz="4800" dirty="0"/>
              <a:t>, </a:t>
            </a:r>
            <a:r>
              <a:rPr lang="en-US" sz="4800" dirty="0" err="1" smtClean="0"/>
              <a:t>Radu</a:t>
            </a:r>
            <a:r>
              <a:rPr lang="en-US" sz="4800" dirty="0" smtClean="0"/>
              <a:t> </a:t>
            </a:r>
            <a:r>
              <a:rPr lang="en-US" sz="4800" dirty="0" err="1"/>
              <a:t>Marculescu</a:t>
            </a:r>
            <a:r>
              <a:rPr lang="en-US" sz="4800" dirty="0"/>
              <a:t>, </a:t>
            </a:r>
            <a:r>
              <a:rPr lang="en-US" sz="4800" dirty="0" smtClean="0"/>
              <a:t>Philip </a:t>
            </a:r>
            <a:r>
              <a:rPr lang="en-US" sz="4800" dirty="0" err="1" smtClean="0"/>
              <a:t>LeDuc</a:t>
            </a:r>
            <a:r>
              <a:rPr lang="en-US" sz="4800" dirty="0" smtClean="0"/>
              <a:t>, Jiang Zhuang, Rika </a:t>
            </a:r>
            <a:r>
              <a:rPr lang="en-US" sz="4800" dirty="0" err="1"/>
              <a:t>Carlsen</a:t>
            </a:r>
            <a:r>
              <a:rPr lang="en-US" sz="4800" dirty="0"/>
              <a:t>, </a:t>
            </a:r>
            <a:r>
              <a:rPr lang="en-US" sz="4800" dirty="0" err="1" smtClean="0"/>
              <a:t>Guopeng</a:t>
            </a:r>
            <a:r>
              <a:rPr lang="en-US" sz="4800" dirty="0" smtClean="0"/>
              <a:t> Wei </a:t>
            </a:r>
            <a:endParaRPr lang="en-US" sz="4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578520" y="20791553"/>
            <a:ext cx="3741850" cy="850774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5100" b="1" dirty="0"/>
              <a:t>CNS-1135850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419" y="3505384"/>
            <a:ext cx="10237455" cy="8507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5100" dirty="0"/>
              <a:t>Overview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4363" y="3555977"/>
            <a:ext cx="10237455" cy="8507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5100" dirty="0" smtClean="0"/>
              <a:t>pH Gradient Generation</a:t>
            </a:r>
            <a:endParaRPr lang="en-US" sz="5100" dirty="0"/>
          </a:p>
        </p:txBody>
      </p:sp>
      <p:sp>
        <p:nvSpPr>
          <p:cNvPr id="23" name="TextBox 22"/>
          <p:cNvSpPr txBox="1"/>
          <p:nvPr/>
        </p:nvSpPr>
        <p:spPr>
          <a:xfrm>
            <a:off x="21914916" y="3568458"/>
            <a:ext cx="10237455" cy="8507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5100" dirty="0" smtClean="0"/>
              <a:t>Control of Microrobot Swarm</a:t>
            </a:r>
            <a:endParaRPr lang="en-US" sz="5100" dirty="0"/>
          </a:p>
        </p:txBody>
      </p:sp>
      <p:sp>
        <p:nvSpPr>
          <p:cNvPr id="26" name="TextBox 25"/>
          <p:cNvSpPr txBox="1"/>
          <p:nvPr/>
        </p:nvSpPr>
        <p:spPr>
          <a:xfrm>
            <a:off x="899201" y="4373687"/>
            <a:ext cx="9514875" cy="2220380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2600" b="1" dirty="0" smtClean="0"/>
              <a:t>Objectives: </a:t>
            </a:r>
            <a:r>
              <a:rPr lang="en-US" sz="2800" dirty="0"/>
              <a:t>Develop a new computational dense network framework for designing and analyzing stochastic micro-robotic swarms and building a new physical platform by using attached bacteria as on-board actuators, and taxis behaviors as passive drift control methods.</a:t>
            </a:r>
            <a:endParaRPr lang="en-US" sz="2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874826" y="13544321"/>
            <a:ext cx="6711959" cy="666108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3900" dirty="0" smtClean="0"/>
              <a:t>On-board Actuation and Sensing</a:t>
            </a:r>
            <a:endParaRPr lang="en-US" sz="3900" dirty="0"/>
          </a:p>
        </p:txBody>
      </p:sp>
      <p:sp>
        <p:nvSpPr>
          <p:cNvPr id="30" name="TextBox 29"/>
          <p:cNvSpPr txBox="1"/>
          <p:nvPr/>
        </p:nvSpPr>
        <p:spPr>
          <a:xfrm>
            <a:off x="899201" y="6611709"/>
            <a:ext cx="9514875" cy="206649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2600" b="1" dirty="0" smtClean="0"/>
              <a:t>Applications:  </a:t>
            </a:r>
            <a:r>
              <a:rPr lang="en-US" sz="2600" dirty="0"/>
              <a:t>The goal is to use these micro-robotic swarms for minimally invasive medical diagnosis and treatment applications, such </a:t>
            </a:r>
            <a:r>
              <a:rPr lang="en-US" sz="2600" dirty="0" smtClean="0"/>
              <a:t>as targeted </a:t>
            </a:r>
            <a:r>
              <a:rPr lang="en-US" sz="2600" dirty="0"/>
              <a:t>drug delivery, in regions of the body that contain stagnant or low velocity fluids (e.g. vitreous </a:t>
            </a:r>
            <a:r>
              <a:rPr lang="en-US" sz="2600" dirty="0" smtClean="0"/>
              <a:t>humor </a:t>
            </a:r>
            <a:r>
              <a:rPr lang="en-US" sz="2600" dirty="0"/>
              <a:t>of the eye, cerebral spinal fluid in the spinal cord and brain, etc.) </a:t>
            </a:r>
            <a:r>
              <a:rPr lang="en-US" sz="2600" b="1" dirty="0"/>
              <a:t>  </a:t>
            </a:r>
            <a:endParaRPr lang="en-US" sz="2600" dirty="0"/>
          </a:p>
        </p:txBody>
      </p:sp>
      <p:pic>
        <p:nvPicPr>
          <p:cNvPr id="36" name="Picture 35" descr="over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503" y="8760469"/>
            <a:ext cx="6570257" cy="3997981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1205265" y="12758450"/>
            <a:ext cx="8437743" cy="804608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2400" dirty="0"/>
              <a:t>Conceptual </a:t>
            </a:r>
            <a:r>
              <a:rPr lang="en-US" sz="2400" dirty="0" smtClean="0"/>
              <a:t>sketch of bacterial propelled microrobots in targeted drug delivery system: physical platform and statistical modeling</a:t>
            </a:r>
            <a:endParaRPr lang="en-US" sz="2400" dirty="0"/>
          </a:p>
        </p:txBody>
      </p:sp>
      <p:sp>
        <p:nvSpPr>
          <p:cNvPr id="154" name="Rounded Rectangle 153"/>
          <p:cNvSpPr/>
          <p:nvPr/>
        </p:nvSpPr>
        <p:spPr>
          <a:xfrm>
            <a:off x="899201" y="14233289"/>
            <a:ext cx="3508945" cy="5893388"/>
          </a:xfrm>
          <a:prstGeom prst="roundRect">
            <a:avLst>
              <a:gd name="adj" fmla="val 6611"/>
            </a:avLst>
          </a:prstGeom>
          <a:solidFill>
            <a:srgbClr val="DCE6F2"/>
          </a:solidFill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448664" y="14313531"/>
            <a:ext cx="4373439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2600" dirty="0">
                <a:latin typeface="Cambria"/>
                <a:cs typeface="Cambria"/>
              </a:rPr>
              <a:t>Bacterial </a:t>
            </a:r>
            <a:r>
              <a:rPr lang="en-US" sz="2600" dirty="0" smtClean="0">
                <a:latin typeface="Cambria"/>
                <a:cs typeface="Cambria"/>
              </a:rPr>
              <a:t>Specifications</a:t>
            </a:r>
            <a:endParaRPr lang="en-US" sz="2600" dirty="0">
              <a:latin typeface="Cambria"/>
              <a:cs typeface="Cambri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11179" y="16549831"/>
            <a:ext cx="3481727" cy="203571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i="1" dirty="0" err="1"/>
              <a:t>Serratia</a:t>
            </a:r>
            <a:r>
              <a:rPr lang="en-US" sz="1600" i="1" dirty="0"/>
              <a:t> </a:t>
            </a:r>
            <a:r>
              <a:rPr lang="en-US" sz="1600" i="1" dirty="0" err="1"/>
              <a:t>marcescens</a:t>
            </a:r>
            <a:r>
              <a:rPr lang="en-US" sz="1600" dirty="0"/>
              <a:t>: </a:t>
            </a:r>
            <a:endParaRPr lang="en-US" sz="1600" dirty="0" smtClean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600" dirty="0"/>
              <a:t> </a:t>
            </a:r>
            <a:r>
              <a:rPr lang="en-US" sz="1600" dirty="0" smtClean="0"/>
              <a:t>   Multi-flagellated </a:t>
            </a:r>
            <a:r>
              <a:rPr lang="en-US" sz="1600" dirty="0"/>
              <a:t>bacterium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/>
              <a:t>Rod-shaped body: </a:t>
            </a:r>
            <a:endParaRPr lang="en-US" sz="1600" dirty="0" smtClean="0"/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1600" dirty="0"/>
              <a:t> </a:t>
            </a:r>
            <a:r>
              <a:rPr lang="en-US" sz="1600" dirty="0" smtClean="0"/>
              <a:t>    0.5 </a:t>
            </a:r>
            <a:r>
              <a:rPr lang="en-US" sz="1600" dirty="0"/>
              <a:t>µm in diameter, 2 µm long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Swimming speed: </a:t>
            </a:r>
            <a:r>
              <a:rPr lang="en-US" sz="1600" dirty="0"/>
              <a:t>26 ± 8 µm/s (20°C</a:t>
            </a:r>
            <a:r>
              <a:rPr lang="en-US" sz="1600" dirty="0" smtClean="0"/>
              <a:t>)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Natural adhesion to polystyrene surfaces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Chemotaxis and pH taxis</a:t>
            </a:r>
            <a:endParaRPr lang="en-US" sz="16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12571" t="5202" b="7952"/>
          <a:stretch/>
        </p:blipFill>
        <p:spPr>
          <a:xfrm>
            <a:off x="2585916" y="14967065"/>
            <a:ext cx="1768781" cy="111768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06167" y="16086280"/>
            <a:ext cx="2101979" cy="373720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US" sz="1000" i="1" dirty="0" err="1"/>
              <a:t>Serratia</a:t>
            </a:r>
            <a:r>
              <a:rPr lang="en-US" sz="1000" i="1" dirty="0"/>
              <a:t> </a:t>
            </a:r>
            <a:r>
              <a:rPr lang="en-US" sz="1000" i="1" dirty="0" err="1"/>
              <a:t>Marcescens</a:t>
            </a:r>
            <a:endParaRPr lang="en-US" sz="1000" i="1" dirty="0"/>
          </a:p>
          <a:p>
            <a:pPr algn="ctr"/>
            <a:r>
              <a:rPr lang="en-US" sz="1000" dirty="0" err="1"/>
              <a:t>Kwangshin</a:t>
            </a:r>
            <a:r>
              <a:rPr lang="en-US" sz="1000" dirty="0"/>
              <a:t> Kim, Science Photo Library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4822103" y="14233289"/>
            <a:ext cx="5709050" cy="5893388"/>
          </a:xfrm>
          <a:prstGeom prst="roundRect">
            <a:avLst>
              <a:gd name="adj" fmla="val 6611"/>
            </a:avLst>
          </a:prstGeom>
          <a:solidFill>
            <a:srgbClr val="DCE6F2"/>
          </a:solidFill>
          <a:ln w="9525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  <p:sp>
        <p:nvSpPr>
          <p:cNvPr id="184" name="TextBox 183"/>
          <p:cNvSpPr txBox="1"/>
          <p:nvPr/>
        </p:nvSpPr>
        <p:spPr>
          <a:xfrm>
            <a:off x="5183742" y="14262459"/>
            <a:ext cx="4710047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2600" dirty="0" smtClean="0">
                <a:latin typeface="Cambria"/>
                <a:cs typeface="Cambria"/>
              </a:rPr>
              <a:t>Bacteria Propelled Microrobot</a:t>
            </a:r>
            <a:endParaRPr lang="en-US" sz="2600" dirty="0">
              <a:latin typeface="Cambria"/>
              <a:cs typeface="Cambria"/>
            </a:endParaRPr>
          </a:p>
        </p:txBody>
      </p:sp>
      <p:sp>
        <p:nvSpPr>
          <p:cNvPr id="182" name="Right Arrow 181"/>
          <p:cNvSpPr/>
          <p:nvPr/>
        </p:nvSpPr>
        <p:spPr>
          <a:xfrm>
            <a:off x="4241821" y="16518315"/>
            <a:ext cx="885920" cy="737515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en-US"/>
          </a:p>
        </p:txBody>
      </p:sp>
      <p:sp>
        <p:nvSpPr>
          <p:cNvPr id="188" name="TextBox 187"/>
          <p:cNvSpPr txBox="1"/>
          <p:nvPr/>
        </p:nvSpPr>
        <p:spPr>
          <a:xfrm>
            <a:off x="5036301" y="17299766"/>
            <a:ext cx="5377775" cy="804608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Bacteria propelled microrobots: multiple bacteria randomly </a:t>
            </a:r>
            <a:r>
              <a:rPr lang="en-US" sz="1600" dirty="0"/>
              <a:t>attached to polystyrene </a:t>
            </a:r>
            <a:r>
              <a:rPr lang="en-US" sz="1600" dirty="0" smtClean="0"/>
              <a:t>microspheres </a:t>
            </a:r>
            <a:r>
              <a:rPr lang="en-US" sz="1600" dirty="0"/>
              <a:t>(diameters 3</a:t>
            </a:r>
            <a:r>
              <a:rPr lang="en-US" sz="1600" dirty="0" smtClean="0"/>
              <a:t> </a:t>
            </a:r>
            <a:r>
              <a:rPr lang="en-US" sz="1600" dirty="0"/>
              <a:t>µm)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1600" dirty="0" smtClean="0"/>
              <a:t>Average moving speed: ~ 5 µm/s</a:t>
            </a:r>
            <a:endParaRPr lang="en-US" sz="1600" dirty="0"/>
          </a:p>
        </p:txBody>
      </p:sp>
      <p:sp>
        <p:nvSpPr>
          <p:cNvPr id="192" name="TextBox 191"/>
          <p:cNvSpPr txBox="1"/>
          <p:nvPr/>
        </p:nvSpPr>
        <p:spPr>
          <a:xfrm>
            <a:off x="835591" y="19880271"/>
            <a:ext cx="3819830" cy="23522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1100" dirty="0"/>
              <a:t>Example </a:t>
            </a:r>
            <a:r>
              <a:rPr lang="en-US" sz="1100" dirty="0" smtClean="0"/>
              <a:t>3D trajectory </a:t>
            </a:r>
            <a:r>
              <a:rPr lang="en-US" sz="1100" dirty="0"/>
              <a:t>of a single bacterium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6248768" y="19862491"/>
            <a:ext cx="3719172" cy="23522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1100" dirty="0"/>
              <a:t>Example trajectory of a bacteria-propelled microsphere</a:t>
            </a:r>
          </a:p>
        </p:txBody>
      </p:sp>
      <p:pic>
        <p:nvPicPr>
          <p:cNvPr id="194" name="Picture 193" descr="Bacteria2.tif"/>
          <p:cNvPicPr>
            <a:picLocks noChangeAspect="1"/>
          </p:cNvPicPr>
          <p:nvPr/>
        </p:nvPicPr>
        <p:blipFill>
          <a:blip r:embed="rId5"/>
          <a:srcRect t="55139"/>
          <a:stretch>
            <a:fillRect/>
          </a:stretch>
        </p:blipFill>
        <p:spPr>
          <a:xfrm>
            <a:off x="1323546" y="18713538"/>
            <a:ext cx="2583609" cy="1148953"/>
          </a:xfrm>
          <a:prstGeom prst="rect">
            <a:avLst/>
          </a:prstGeom>
        </p:spPr>
      </p:pic>
      <p:pic>
        <p:nvPicPr>
          <p:cNvPr id="195" name="Picture 194" descr="Microbead2.tif"/>
          <p:cNvPicPr>
            <a:picLocks noChangeAspect="1"/>
          </p:cNvPicPr>
          <p:nvPr/>
        </p:nvPicPr>
        <p:blipFill>
          <a:blip r:embed="rId6"/>
          <a:srcRect t="26523" b="30116"/>
          <a:stretch>
            <a:fillRect/>
          </a:stretch>
        </p:blipFill>
        <p:spPr>
          <a:xfrm>
            <a:off x="5861491" y="18157190"/>
            <a:ext cx="3719172" cy="1705301"/>
          </a:xfrm>
          <a:prstGeom prst="rect">
            <a:avLst/>
          </a:prstGeom>
        </p:spPr>
      </p:pic>
      <p:pic>
        <p:nvPicPr>
          <p:cNvPr id="197" name="Picture 196" descr="ba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26" y="14973206"/>
            <a:ext cx="1526867" cy="1111547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1142919" y="16094394"/>
            <a:ext cx="1060026" cy="235221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pPr algn="ctr"/>
            <a:r>
              <a:rPr lang="en-US" sz="1100" dirty="0"/>
              <a:t>Bacterial Swarm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121" y="4521050"/>
            <a:ext cx="6882399" cy="353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/>
          <a:stretch/>
        </p:blipFill>
        <p:spPr bwMode="auto">
          <a:xfrm>
            <a:off x="5128326" y="14708689"/>
            <a:ext cx="5285749" cy="24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Box 119"/>
          <p:cNvSpPr txBox="1"/>
          <p:nvPr/>
        </p:nvSpPr>
        <p:spPr>
          <a:xfrm>
            <a:off x="11977101" y="8272435"/>
            <a:ext cx="7553102" cy="2651267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2400" dirty="0" smtClean="0"/>
              <a:t>a. Configuration </a:t>
            </a:r>
            <a:r>
              <a:rPr lang="en-US" sz="2400" dirty="0"/>
              <a:t>of </a:t>
            </a:r>
            <a:r>
              <a:rPr lang="en-US" sz="2400" dirty="0" smtClean="0"/>
              <a:t>a </a:t>
            </a:r>
            <a:r>
              <a:rPr lang="en-US" sz="2400" dirty="0"/>
              <a:t>three-channel </a:t>
            </a:r>
            <a:r>
              <a:rPr lang="en-US" sz="2400" dirty="0" smtClean="0"/>
              <a:t>diffusion-based pH </a:t>
            </a:r>
            <a:r>
              <a:rPr lang="en-US" sz="2400" dirty="0"/>
              <a:t>gradient generator (side view). </a:t>
            </a:r>
            <a:r>
              <a:rPr lang="en-US" sz="2400" dirty="0" smtClean="0"/>
              <a:t> b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r>
              <a:rPr lang="en-US" sz="2400" dirty="0"/>
              <a:t>Top view of the </a:t>
            </a:r>
            <a:r>
              <a:rPr lang="en-US" sz="2400" dirty="0" smtClean="0"/>
              <a:t>three parallel channels, </a:t>
            </a:r>
            <a:r>
              <a:rPr lang="en-US" sz="2400" dirty="0"/>
              <a:t>and three </a:t>
            </a:r>
            <a:r>
              <a:rPr lang="en-US" sz="2400" dirty="0" smtClean="0"/>
              <a:t>different </a:t>
            </a:r>
            <a:r>
              <a:rPr lang="en-US" sz="2400" dirty="0"/>
              <a:t>gradient </a:t>
            </a:r>
            <a:r>
              <a:rPr lang="en-US" sz="2400" dirty="0" smtClean="0"/>
              <a:t>profiles visualized </a:t>
            </a:r>
            <a:r>
              <a:rPr lang="en-US" sz="2400" i="1" dirty="0"/>
              <a:t>in situ</a:t>
            </a:r>
            <a:r>
              <a:rPr lang="en-US" sz="2400" dirty="0"/>
              <a:t> by three appropriate pH indicators, </a:t>
            </a:r>
            <a:r>
              <a:rPr lang="en-US" sz="2400" dirty="0" smtClean="0"/>
              <a:t>where the bright lines </a:t>
            </a:r>
            <a:r>
              <a:rPr lang="en-US" sz="2400" dirty="0"/>
              <a:t>in the color </a:t>
            </a:r>
            <a:r>
              <a:rPr lang="en-US" sz="2400" dirty="0" smtClean="0"/>
              <a:t>profiles indicate </a:t>
            </a:r>
            <a:r>
              <a:rPr lang="en-US" sz="2400" dirty="0"/>
              <a:t>the channel walls</a:t>
            </a:r>
            <a:r>
              <a:rPr lang="en-US" sz="2400" dirty="0" smtClean="0"/>
              <a:t>. The pH gradient are maintained stable by constant feeding flows in the two side channels</a:t>
            </a:r>
            <a:endParaRPr lang="en-US" sz="2400" dirty="0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t="2551" r="3501" b="50136"/>
          <a:stretch/>
        </p:blipFill>
        <p:spPr bwMode="auto">
          <a:xfrm>
            <a:off x="11657830" y="12283349"/>
            <a:ext cx="7917323" cy="444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5744"/>
          <a:stretch/>
        </p:blipFill>
        <p:spPr bwMode="auto">
          <a:xfrm>
            <a:off x="20586528" y="4351577"/>
            <a:ext cx="5405987" cy="1042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1" descr="data:image/jpeg;base64,/9j/4AAQSkZJRgABAQAAAQABAAD/2wCEAAkGBxQSEhQUExQWFhMXFyAbGBgYGBoZGhsgJCAaGRodHxgcHCggHB0lIBwaITEhJSksLi4uHB8zODMsNygtLisBCgoKDg0OGxAQGywkICYsLywsLCw0LCwsLDQsLCwsLCwsLCwsLCwsLCwvLCwsLCwsLCwsLCwsLCwsLCwsLCwsLP/AABEIAMgA+wMBEQACEQEDEQH/xAAbAAEAAwEBAQEAAAAAAAAAAAAABAUGAwIBB//EAEcQAAIBAwIEAgcDCQYEBgMAAAECAwAEERIhBTFBUQYTFCIyYXGBoVKRsQcVIzNCYnLB0SSCkqKy8DRDY/EXU4PC0uEWJUT/xAAZAQEAAwEBAAAAAAAAAAAAAAAAAQIEAwX/xAA4EQACAQIEAwUHBQABBAMAAAAAAQIDEQQSITFBUWETIjJxoRSBkbHB0fAjM0JS4ZIkNFPSFUNi/9oADAMBAAIRAxEAPwD9xoBQCgFAKAUAoBQCgFAKApeNeKrW1yJZRr+wvrP9w5fPFSotmeriaVLxMph4jvrj/hLIoh5SXB0/5f6E1ayW7OHtFep+3C3VnpeA8Rl3nvxGPswJjH97ANLx4IlUMRLxzt5H0eAI2/W3N1IffJt92KZx7DF+KUn7z7/4cWX2ZD/6hpnY/wDj6HJ/Ef8Ah3bD2JLiP+GT+opnY9gprwtryZ5//ELmP9RxGcdhJiQfX+lMy4oey1I+Co/fqefSOL2/txw3Sj7B0P8AdgDPwBp3WRmxdPdKXoyRY+PLct5dwsltJ9mZcD/F2+OKhwZeGNpt5Z3i+pqYpAwDKQVPIg5B+YqprTT1R6oSKAUAoBQCgFAKAUAoBQCgFAKAUAoBQCgFAKAq+O8fgs01TPgn2UG7t8F/nyqUmzjWrwpK8mZsLxDiO5JsrU9P+c4+hXPy+dW0Rl/XxH/4j6sveCeFLW13jjBfrI/rOfmeXyxUOTZopYWnT2WvPideLeJbW2z5syBvsg6m/wAIyahRbLVMRSp+JlIfG7y/8LZTzDozDQn+LB/lVsvNmf2xy/bg36I+C/4tJ7EFtH/G+oj46Tz+VLRGfFS2il5ni4bi6KXeayRFGSTqAA95007pEva0rtx9TosnGF3xaSD3Fhn78CndJTxa/qz4fE99F+v4c5HVoW1/5QD+NMq5j2mtHx0/hqS+H+O7OQ6Wcwv1WYaMfPl9ajIy8MbSlo3Z9dC7u7OG5TEipKh5ZAYfEH+YqNjRKEKi1V0ZebwjNakycOmKdTBIdUbfAnl89/eKtmT3Mbws6etCVuj2JfBvGKu/kXSG2ueWl/Zb+Fj37fcTUOPIvSxabyVFll1NTVTYKAUAoBQCgFAKAUAoBQCgFAKAUAoBQCgMx4l8UGJxbWqeddtyUeyn7zH+X3462UeLMlfE5X2dNXl8vM+cA8JCN/SLpvPujuWbdU9yg9u/3Yo5cERRwqi89R3l8vIneIfE8FmAHJaU+zEm7t226D3moUWzpWxMKW+/LiUQtOI3+8r+hW55Im8pHvbYj6fCraIzqOIr+J5FyW/5+WPd5wK34ckc0cKSKsg855AXcKdi6k7Ag4JwOWaXbJlQp0EpKN9dW9X5mzUjAxy6VQ3me4H+jvb6L7RjmH95SrfVPrVnsjNS7tWcfJn3x9k2Myjm+lB/edR+FI7jGX7FpfmpoAKqaTPW0hn4hIwJ8q1TQNzhpHwW+OlQB8TVtkZotzrPlHT3s6+LRbLCWuIVlJOmNNILsx2VVPME9x0pG/AnE9mo3mr8jPTeGJLSL0i1uDbELqkhkcyQjqRqI+WcE1Oa+jMrw0qUc9OWXmnqi+8FcclvIPMli8vfAYHZ+5AO4GdutRJWZpwtadWGaSt9SfxzgkN2miZA3ZuTL7w3SoTaOlWjCrG0kZaDiNxwtxHdFprMnCT7lo+yuOZH+x2FrKWxjVSphnlqax4Pl5m3hlV1DKQysMgg5BHcGqHoJpq6PdCRQCgFAKAUAoBQCgFAKAUAoBQCgMv4s8QOjLa2g1XcnLtGv2j0z/37A2iuLMeJryT7On4n6E3wv4cSzQ765n3klO7MeZ3O+M9KSlc6YfDxorm3uyr434lkllNpYAPNyklPsRDkd+RP+9ztUqPFnGriJSl2dHfi+CJ/hzwpFbHzGJmuW3eZ92z1059kfWocrnWhhY0+89ZczhHM9jPokZntJn/RuxLNE7H2GPMoTyPQ7U3RVOVGdpaxez5Pl5ciw8RcXtYY2W5kUK6kFObMCMH1RvUJPgdK1WnCNpszPCfEdwYUisrWaZEGlZpyEBA5HoCANuedqs0uJkp4io4KNKLfV6Eg2fFXJd5rW3JGCVTJxzxlgdvnTul8uKercUcWsLv9rjCA9tEf/wAqXXIjs63/AJvRHaKx4l/yuIQy+5kX/wBoNLrkSoYjhUT9x5gvuI2uddlDKhYszW50kk82K7kk98U0fEiM8RS3gmuh54b4hs7i7Es0jxyoumOGZdAjP7ZB5FjyycHFGmkKeIpTqZpOzWyfA5ys3GJ9Kkrw+FvWI2MzDoP3eX48yMPD5lXfFzsvAvU3UUQVQqgBQMADYAdABVD0UklZHuhJyubdZEZHUMjDBUjIIoRKKkrMw6M/B5QrFn4dI2xO5hY9P4fx+Oc38Xmecs2ElZ6wfobtHBAIIIIyCORqh6Sdz1QCgFAKAUAoBQCgFAKAUAoBQFL4r46LOAvjVIx0xJ1Zjy27Dmf/ALqYq7OGIrqlC/HgRfBvADbo0sx1XU3rSseYzvoHuH4+4Cpk7lMLQdNZpaye/wBiF4n4vLcTegWZxIR+nl6Rr1Gftf8AbnylK2rOeIqznLsaW/F8iytvCkUVsIImeMghvMRsOWHJieTfwnaozXdzrHCwjTyR068RYcQnhJjvFBVVLC5XAjIH2wT6j+4ZB6UaT2EJzhpV/wCXD38inm49dcQYx2A8uAHDXLjn30D/AGf4amyW5wderXdqOi/s/p+fAqomsrWTTDG/EL0829vB7k7gfEAkdTU6vocV2NKVorPP4lwvD+KXW8s6WkZ/YiGp/m3T5N8qi8Ud1DE1PFLKuS3Oifk7ticzPNO3eSQ/yx+NM7JWApvWTb82S18B2A//AJwfiz//ACqMzOnsVD+vzOE/5O7FuUbIe6u233k0zso8BQfA4P4VubcZtb+QAb6J8OvzONh8qnMnuirw1SH7dR+/UquKxzXli0t2IUUbRsi+vISQqEM3sIxI5bkHoKlWT0ONRTrUc1Sy5W3fLyRuLBYbeNIVZFCqAF1AH/7J51R6nowUKcVFcCwqDoKAUBwvrRJo2jkUMjDBBoVnFTTi9jIeGLl7G4PD52JjPrW0h6j7Hx/nnuKu9Vcw4eToz7Ge38X9DbVQ9AUAoBQCgFAKAUAoBQCgFAfCcbnlQGI4En5wvXvG3t4CUtx0J/af+fzHarvRWPPo/r1XVey0X3Lfxnx1raILENVzMdESjc56tj3fiRURVztiq7pxtHxPYh8K4FcWMK+jiKWRstP5hYNIx+zJvjG43G+c1Lae5SnQnRislm+N+PvLK08RAh/PiltzGupzIvqY/dkHqt8OfuqtjrHELXOnG3Pb4mXlY8S1XFyxh4ZEcqpOky4/aY88f9hvvV/DotzI74jvz0pr1Pduk/Exohza8NX1RgaXlA7dl+nx5BpHzCU8RpHuw9WbHg/B4bVNEKBB1PMn3ljuao22b6VKFNWgrE+oOgoBQFbxPiyop8vTJKXEaoGHtkZAbHsgD1j2AJqUjlOqku7q9vf+a+RjfE8axTW6yzankDC5lYkKsZxlFXOEDBXAA3ON8mrrYwYhKM4qT1fifTlbhc6z8Ttb8qZplW2Q4jt1J8yQ7jUyp6wGOSDfG57Us1sWdSlX8T7vBcX529EcvFCItsTFawwQgj9cuiWbceoiAFxkdThvcOdFuVxFlT7sUl10b6Lj9T5cW9/JDJd3FwbUIpaKFNgMbqGHXPLScnf5U02Qca8oOrOWW2yX1N7w+VnijZxpdkUsOxIBI++ubPSg24pskULCgKHxlwP0qD1Np4zriYbEMN8Z9/44PSrRdmZsVR7WGm61R08Icb9LtlkO0i+rIvZhz26Z5/OokrMnDVu1pp8eJdVBoFAKAUAoBQCgFAKAUAoDL/lB4i0duIY/11ywiTvg7MfuOP71WitTHjajjDLHeWiLng/D0tbeOJcBY13PLJ5sx+Jyahu7NFKmqcFFcDG8Ev4p7t7+4kRIwxitQ5ABA9phnrv/AJj2q7VlZGClUjOo603ZbRubm3vY5PYkR/4WB/A1zsejGcZbMxnFpPzldG3DYsrY6p2BwHYfs57DB+4ntV13VcwVH7RUyfxjv16HK1g/Osw20cNtzpRBsJSNun7I2+XvJxPh8yIr2mXKC9TfRoFACgAAYAGwA7AVzPRStoj1QkUB8ZgBk7AczQFJfXnpDRwQSeq6+ZJKh3EedICsOTOQQD0CseeKtaxnnPtGoQe+ra5f79zHXfFobK9kZUAjVSsKDZWk9RGYtyGPXUsd+fOrWujDKrCjVbS04Lm+f3LHhEtq0jSMTfXreswjQsidFC6vUVRyDE5qHfyOlJ0m3J9+XTb3cEWdzJ5BW5uVUOMrb20eCdR2O49uQjbIGFGe5Jjojs+4889+CX5q/kSOE8Fd5BdXeGn/AOXGN0hHZe793o3wRenRbl2lTfguC/3qWvFuGpcRNHINjuCNipHJlPRgdwahOx2qU1UjlZC4HxB9Rtrgj0iMZzyEqchIPwYdD7iKNcUc6U34J+JevX7lzUHcUAoDEqPQeK45QXo+QlH9Sf8AP7qvvE8/9nE9J/P8+ZtqoegKAUAoBQCgFAKAUAoBQGMj/tXGGJ3js48D+Nv9n/DV9omBfqYrpFerJn5Q+INHaGOP9bOwiTv63tfTI+dRFanTG1HGnlW70Ra8M4PHFbxQFVZUUD1gDk9TuOpyahvU7U6UYwUORQeMIbeyh82GCJblz5cJRFDBmBGRgcwM/SrRu2ZsSqdGGaMUpPRW6lTf2LQw23C4T+muPWuHHMLzck/ePguOtTe/eOE4OEI4eO8t/qb7h1ikESRRjCIMAfzPvPOubdz0oQUIqMdkSaFxQHmSQKCzEBQMkk4AHcmhDaWrKS6T0qcxE/2eIKZB0kcjUqnuijDEdSy9ARVtjhJdrPK/Ct+vTyMbZ8ZMLzImmNrhz5Mr4WOOHU7asnn7RIUdxVrXMEazg5JaZtnwSL3gy2kSgWsbXcoGPMxq65OZnGhRkkkKfkTUO/E00lSiv01mfP8A3YsC4s0kubjDTyEKFQfERxRjmdyd+pJOw2Eb6HTSinUnu+XokdOB8Kcv6VdYNwwwq81hX7C+/wC03Wob4ItSpu/aVN/l0JvF+O29qMzyqnYc2PwUbmiTZepWhTV5Oxl38fNKzJZ2kszLzLeqB8QM4+eKtk5mT25ydqUGzj4e45dT36pcxRpoDIFQjKsVD7+sSfVBHbJ71LSS0K0K1Wda1RJWv9zf1zPSFAKAy/5RbEvaGRf1kDCVT20nf6ZPyFWhuZMbC9LMt1qXnCL0TwRSjk6Bvhkbj5HaoaszRSnngpc0TKguKAUAoBQCgFAKAUB5dwASeQGTQN2Mj+TVNUM1wfauJ2bPuBIA+R1VefIw4FXi5/2Zy40TPxa3jA1C2iaUjOAWOyjPTcIaLSJFW88TFL+Kv+ehZmbibco7RP4pJH/0qKjunVvEPZRXxKiQNc8UhjlKkWkXmSachPMOMYB7ZUjPY1O0Tg71MRGMv4q78zr4HX0i4ur5v238uL3Ivb44X7jSWisWwi7Sc6z46LyRtKobxQCgKG4iF3O6yb20BAKnlJJgN63dUBG32ifsirbGZrtZtPwr1f8Anz8jI+H7qWSF7OPKPIdTzHkkJRFQg9WZRgfM1Z8zHRlJxdKPHjyXD0Lz0ayjxGiemTqAoUkSkdBkn1Il293uBqNTvlorupZn8f8AEWnDLaOwt5HlKLkmSUoMICcDCr2AAUDmfiah6s7U4xoQbl5v/CLYRF2N9eYjCgmGNuUKdWb/AKjDn25U6IrBXfa1NOS5f6UXF/E13dpI1khitkVi07+qWxknR25dBn+GrKKW5lqYmrVTdJWiuL+n58CD4X41Zw26NoNxfvkkBC8hOTgFmG22OVGm2Uw9ajCCds0372XnA/Cc2GlmuZYpZ21zJEVA5nA1EEggHGx/rUOS4Gijhp2cpyab3SJP5tisLqB40CxzAwOeZ1k6o2LHcljlSevq1F7ot2caNSLitHo/Pgayqm0UAoDncwh0ZG5MpU/AjBoRJXTTMr+TOY+ivC3tQTPH9c/zNWnuY8C/03F8G0a6qm0UAoBQCgFAKAUAoCr8U3Hl2dyw5iF8fHSQPrUrc44iWWlJ9GRvA1v5dhbL/wBPV/iJY/jUy3K4SOWjFdPmVfhb9JxHiMv2WSMfLIP+kVMtkccP3q9SXkjUT8QiRlR5EV3OFUsNTH3DmapY2OcU7N6mA4fd4g4vdjmzsin4DSv+ofdXR7pHmQl3KtTq0a7wXZeTY26fuBj8W9c/jVJO7NuFhkoxXQuqg0CgKDiMRvJXg1MsEY/SlSQXcjKpkbgKCGPclRyzmy01M012snDgt/Pl9TM8G4nNPbPax/8AFSuxkcghUQ4zISOrA4UD+VWaSdzJTqTnTdNeJ7vkufv4E/i/hu1RVa6Z5pcBY0TCFsDCokaAEge8nA5moUnwOlXDUkr1NXwW3uSRovDfD2gt0R/a3JGchcnOkHqFGBnrjNVbuzVQg4QSZWxEXsvnMR6FAcx55SuOch/cXcDoTk9BU7HJfrSzPwrbq+fkuBXSSLxJmmkbTw2AkgZx5zLuWbsg6DrU7eZybWIblLwL18+h6u7iTiUawW8UkNo2PMlddGU2IWNeoO2/LFNtWTKUsRHJBNR4vbToaQR29pGMKqKAFAVfWbsAANTt7hk1XVmq0KUdrEW4nuirSAw26AZAlBdj/GQwVPlqx3qdCkpVWs2kV11+PL1PviaHXZSlwFZY/M2OdLL64wfcRzqFuTXV6Tvyv8NS4jOQD7qg7I9UJFAKAx3hH9HxDiUXQusg/vai34iry2Rhw3drVI9U/ibGqG4UAoBQCgFAKAUAoDP+Pjjh9z/B/MVaO5mxn7Mix4AuLWAf9JP9IqHudaP7cfJGR8J2Jn9PHmSRZvXLGM6WIBPq6sbDfpVpO1jFhoZ+0V2u89jUcN8PW9udUcQ1/bbLuf77ZNVbbNcKFOGqWvPifnEbY4BIerzb/wCNf6V0/meUtME/P6n6vaJpRAOQUD6VyPairJI60JKjjNzIzrbwMElZdTSY1eWnLOk7FmPqgH949Klc2cKspN9nB2fPkvzYznC+PsLa5IXN49w6LGu5MhVRn+EYzk7YWrNamWnXfZysu9dq3X7H1fDU6IZPSBaKEXWAzSbIukam1JjYdO5pmRPs84rNmy8+O3wLnwhYBYhK6DzXz65DaymToJLszAkYOnO2cdKiTO+Gp2jma158bcN7s9cclaeQWcZI1DVO45pHy0g9GfkOwye1FzJqtzl2Uff0X+lH4quHndeGWeFGkecw9mNOi7e7G3wHU1MdNWZsQ3NrD0vf0RmrjwYRPc20U7kRwCUL0dvssAcDl26jtvbNxMjwdpypxlsr2P03w5fCe1hlAADINhyB5ED3AgiubVmevQnnpqXQqeO+IYYZfVTVcezrdWWNBvzkK4A9y5ztUpXONavGEtF3uuy9/wBign8qd4dd8bmZp0DRA6YdJPrDyuox1J3271bVcDM8k2rzzO604W8j9DnhDqyMMqwKke4jBrmem0mrMqPCcxETW7nMls3lnPMqN42+aY+YNTLmcMO3lyPeOn29C7qDQKAUBkOFDHGLz3wof9NWfhMVP/up+SNfVTaKAUAoBQCgFAKAUBQePEzw+5/gz9xBq0dzNi/2ZeRO8OyarW3PeJP9IqHudKLvTi+iM14MukhbiXmMEVLpmJY4ABJx+FWlwMmFkoOpm0tJltw/i011IrQx6LQc5JAQ0uxxoTmF5HUedQ1Y7wqzqyvFWjzfHyRhYEzwKdOsUxB92GU/zq/8jzoq+Da5P6n6nYSaoo2HJkU/eAa5HsQd4pnPil+sEZcgnkFUc2YnCqPeSQKlK5FSahG7KXw7xJZJLyVhoZSquG5oFTdSfc3mbjY86lo4UailKcnp9LfjM1wF5yz3NrEkzy53KFRGCzPp8wuoc7jOnPLHSrO2zMdFzu6lNXb9OO91frYvuHxyTzmO8DM0aCTQCnkgknTlFJJOxI1EjbNVei0NMFKc7VeGtuHw+5Mm8Slhm3haUZIVy8cauw2wmtgX36gY7E0y8zo8RfwRv8F8yrh4qtnZPMT5l3K51LvqMxwPL08wEGBjsPfU2uziqqo0nJ6yb9eXuIXhqd7exEiJ5l7czMp1fb1MMueiqFJPz71L1ZzoNwo5krzk/Xr5Eu9VOGQu5YzX9z6oJ5ux2AVeiLkbfAdqhd4vO2Hi3vOXq/saLwxw421rDE3tKg1fxHdvqTVW7s1Yen2dNRLSoOx4EYByAM/ChFke6Emd4x/ZruG5G0cuIJvmf0T/ACYlc9mqy1VjLU/TqKfB6P6M0VVNQoBQGQ4OdXGL0/ZiQf6f6VZ+FGKnriZ+SNfVTaKAUAoBQCgFAKAUBA8QW3m2s6faicD46TipW5zrRzU5Loys/J9c+Zw+3PUKVP8AdJX8AKmW5xwUs1CJVcMtUHFL2GRQyyrHMoYZGV64PYk/dUvwo404r2mcXxs/gbG6uUiRnkYKijLE8gKob5SUVdmB4ba6jxezHNiZE9+pdQP+iuj4M8ynG/a0l5/E0ngK986wgPVV0H4qSv4AH51WW5rwc89GL93wO1wRLeQrkFYkd8Dca8iMfNQXHzqOBaVpVY9Lv37fcyfim0UXM7kuIGaNbkIyLqUJqx6zDcnSNjyY1eOxixEEpuWttM1rci1h8XBwsdvF5IJCK86lUGdlCqgOrpgEr8ajLzO0cVmVoK3DX6W/wk8ftfRrGfSxaSUqJJT7TF2WMnblhTgAcgBULVlq0ezouz1e783YS2cQtrtnRSqq0agj2UjXSqjtuC3xNOJLhHs5Nrp7kU3iuNLS5t7x4mlYQlcKMjzABoZvkTv7h2q0dVYz4lKlUjVavp68Cz/J7xKMwi3y4nQF3DqUJ1EsSAeYyaiS4nbBVI5MnHd36nmKAS8ad/aEFuo7hWY7fA6c0/iQo5sU3yXqzYVQ3CgFAZ+x40iiUMzPMZpAIk9eQAMVUaf2QVCtk4Hrc96s0ZoVkr33u9OP59z5xm6E9tJCyHzpFIEQIdlP7BYrkJg4OScDHM0WjFWSnTcWtXw4/wCF9CCFUMcsAMnuetVNC21PdCRQGO8E/pLviU3QzCMf3NQ/pV5bIw4XvVak+tvgbGqG4UAoBQCgFAKAUAoARQGN/J6fKa8tDzhmJX+FuX4fWry4Mw4N5XOnyfzPniw+j39ldckYmGQ+4505+8n5UjqmiMR+nWhU9zJr2Ul7OTOpS0hchI25zOpxrb/pg+yOvOo2R0yyrT7ytFcOb5+XIg+IT6JxK2uuUcw8iQ9jzUn6f4alaqxzrfpV41OD0ZX2123D7i7tF284h7XPLU5CY+RI2/cNTurnJTdCc6fPWPv0JHF7QcMmt7iEFk0Oky53fC6y++2s6CSeun31C72harFYaUZx2s0/he/noSeAS2iZuJpoZLqU62CuJCmceoirk7AAZAycfCjvsXouiu/KScnrzt0RcQo91Kkjo0cEZ1IjjDu/IOy/squ+FO+Tk4wKjY7pSqSUmrJbc2+Z48byILOVXPrONMYG7NJ+wFHU6sUjuRi3Hsmnx28+BWcF4mZInkIVgPVvIW9pHA0OyjcFSBkqexwc5Blo5UquaLl/yXLgzUcNkiMa+SVMQGlSpyuB6ux6gYxVWa6bi4rJsQeOeG7e7KmVDrX2XUlWHuyOnxopNHOrh6dXWSJHB+DxWqFYlI1HLEkszHuWO5o3cvTpRpq0SfUHQUAoCn8SOEjDZCqZYxIchSy6gpGefXf3A1KOFdpRv1Vy1hiVAAoCqOQAwPuFQdkklZHuhIoCLxS7EMMkp5Ihb7gTUrUpUmoRcnwKH8m9qUskdvalZpD8zt9ADUz3M2Bi1STfHU1FVNgoBQCgFAKAUAoBQCgMXxQ+icVhm5R3S+U/bWMBSfj6o++rrWJgqfpYlS4S0fmXXjDhPpVpLEPbxqT+Jdx9/L51WLszRiaXaUnFb8D54N4v6VaRufbUaJB1DDY5+Ox+dJKzIwtXtKafHZlVxKBuJC7iGPIQBImxzmXJZgfsjIQ/OrLunKpF4jPHgtF5/mhVWs/pcEUzj+2cPkHmr+0yqfWGOpKrkfvKe9Ts/M4Rl2sFJ+KD1/PzUvONXTXFxaR2zKSA0xcjUqKyNGrY6k62wO47VVaLU0VZOc4Kn535aW+p0vOD2sCGScvI3LJZtTHoqxoQuT2UUu2WlSpwWaev5yRM4Db+jW5aYiPJaRgWysedwuonkowM981D1ZeiuzheWnHyKHiJk4hKptUKIoK+luDsD7Xkoep5a8D41ZabmapfES/TVl/b/wBfuR760j4VPam3R3EiukyDLNIFAcv/ABLkn4ZG1T4lqVnGOGnHIr3un143Lnw54piup5IoRpjjQEBhpYnJBwvRRt8zVXGyO9DFRqzcY7I01VNYoBQCgOVwXx6gUn94kD6A0Id+BkvEsavG6t61yzaAHib1geaQk5C5X9sZxuTjG10Yq6Ti099tvRfc2CDAA91UNyPVAKAyP5RrktFFaof0lzIE/uggsfhy+WavDmYsbJuKpreTsai0txHGka7KihR8AMCqGuMVFKK4HahYUAoBQCgFAKAUAoBQFF404Qbq1dV/Wp68ZHPUu4A+O4+dWi7Mz4ql2lNpbrVHTwjxgXdrHJ+2BpkHZxs23v5/OokrMnDVe1pqXHj5mavVbh964VtFveggP0im3wcfE5+f7tW3RkknQrO2kZ+jNjwbhq20McKckGM9SeZJ95OTVW7s3UqapwUUYbiErqx4pbJgLI8c6Z2ljVtGse/b7wD3zdcmefNyT9ohzaa5pcSp4e88Tm9ZJIbK4Y6vJIzGufUYgg+rueXc4xsDLtscIOpGXbNNRly4cj9H4XwuAaZkJlYjKyu5kbB+yzE6Qey4rm2z1adKHiWvV6lhcWySAB0VwDkBgCM9Dv1qDrKKlujoBQkzfij1Lnh8vRZmjP8A6iFR9QKstmZMRpUpy62+KKyDgwN3dxBvLmDi5gkA3GsaX2/aTUuCvI5qb6HJUV2korR3zJ+f0L7g/G9bmCdRFdKMlf2XH242/aX3cx1qrXI00q13kmrS+fVF1UHcUAoBQFHNN/8AsY0PL0Z2X460DH44x9angZ2/10uj+aLyoNAoAaAxPh/+28QmuzvDB+ig7E/tMPr/AIh2q70Vjz6P61d1OC0RtqoegKAUAoBQCgFAKAUAoBQCgMNcn82X/mcrO7OH7Ryb7+4HOfgT2q/iR50v+nrZv4y9Gajj/CEu4Hhfkw2PVT0Yf771VOzNlalGrBxZmuAcflSKe1nBN5bxsUA3MoAypXueXxG/erNcUZKNeajKnPxRXxI3iW1MHCIIORdo0b4sdbf5s0T71yteGTDRhzsjdQ26qixgDSFCgdMAYxjtiqHoqKSsZMr+bLmNVJ9CuH06DyikO409kbt0q/iRit7PUSXhl6Pp0NjVDcKAznj8Ysncc43jkHxDr/LNWjuZcZpSb5WfqeeMMI76ymHKQPC3wI1p/mH1otmKmlWEud19S043waO6TTJkMpyjqcOjdGVuhqE7HWrRjUVn8eKKaPi9xZereqZIR7NzGM4H/VQbqf3htU2T2OCq1KWlXVf2X1NHZXscyh4nV1PVSCPpVTVGcZK8Xc70LEe+vY4ULyuqIOZY4H+/dQrKcYq8nYo+CFrm5a7KMkQj8qHUMMwJ1O+noCQAPdVnorGek3UqdpaytZdebNJVTUKAynjrirhUs4N7m59UfuodmY9uv1PSrRXFmLF1WkqUPFIveB8LS1gjhTkg59zzJPxOTUN3ZppU1TgorgTqg6CgFAKAUAoBQCgFAKAUAoCFxjhiXMLwyDKsPmDzBHvB3qU7HOrTjUi4yM14R4q8Eh4fdn9Kn6lzykTpg9xj6Y5irSV9UZcNVlCXY1N1s+aLHxb4c9JVZIm8u6i3ikG3v0n3H6feDEXY6YnD9olKOklszLca42byylhlXy723IkaM7atJyWXuNOTj+W9WSszJUrOrRcZaTjrbyN9we+WeCKVeToD8Ntx8QciqNWZ6VKanBSXEx/jq/S4uLSyjYGQTq745KADsT3wSce4d6tFWTZgxc4zqQpLe92X/Gb+cOFhktY007vK5LZ7BBgfMmoSRqqzne0Wkub+xWiK6flxWL4JFDj6kmp05HHLVf8A9q9yR4l8NTz4W5vzLDkExqiJqwcgEr0zTMlsg8POelSpdctEdvFE6yXVhBGQXE/mMAc6VVWyT2z/ACqFs2WryUqkILe9/gayqmwGgMh4i8OW/mw+Uphmml064mKHADO5wDjkp3x1q6bMNbD08yy6Nvhp1ZOXwww29NvMdvMX8dGajN0Onsz/ALy9Psd7Pwvbo4kKtLIOTys0hHw1HA+QqMzLxw1OLzbvrqXVQdxQFX4i45HZwmWQ+5V6s3QD+vQVKVzjXrRpQzSKjwbwaQM95db3U3T/AMtOigdDsPoO9TJ8EccLRkm6tTxP06GrqpsFAKAUAoBQCgFAKAUAoBQCgFAUvinw8l5GATolQ5ikHNT8ulWjKxnxGHVaNtmtnyK3wz4kfX6Jejy7pdgTsso6FTyye3X7wJceKOWHxDv2VXSXzJvinwvHeKGz5c6j1JV5j3HutQpWOmIw0aqvs+DMZwC/uOGmSyuBoEgbyJOaByCBhvsk4+B5jertKWqMFCdTD3pT47PhcrbTgVvLcWluwmjmZWNyX1BtQUthdQwQSD6wzkVN3Zs5KhTlUhB3T/kXXDPCdoeJzwmPVFFCpCszH1jpOc5zy6e+quTsd6eFpe0SjbRL1Pfg3w3azzXrNCrRpMY41OcKBnON+u1JN6FsLh6U5zbWl7Ii8Z8OWsPEo0lUx2syeqVYqokHQnO3T/EKJtxOdTD04YhJq0WvUkcc4FBYzWRtc+e1wObFmZTs3y+XU0TbvcvVo06M4dnvc/Sa5nqigMzxqbHErBTyKzY+OkfyH1qy8LMdWX/UU15/I01VNgoBQFbx7jcVnEZJWx9lR7THsB/vFSlc5Vq0aUc0jO8A4PLdzC9vRjH6iA8kHMMR9r4/HsBZu2iMtGjKrPtqvuXI2lUN4oBQCgFAKAUAoBQCgFAKAUAoBQCgKnxF4fivE0yDDLuki7Mh9x7e6pTsca1CFVWl7nyM7a8fn4ewh4gC8WcR3SgkH3OOefr8edWsnsZY150HlrarhL7muAiuEVsJKhIZTswyNwR7wapsbe7NX3RX+IOBekNFLG/l3EJzG+Mj3qw6qalOxzrUc7Uk7NbGagkuLW/e6u4lSGWMRtJES6AjGliPaUbYyRjeraNWRkTqU67qVFZNWutvuRvC/HILa/u4jKhgmfzI5Aw0BjuV1chzx/dqWm0Uw9eFOtON1Z6p8DQ+KuN2Po7CZophj1UBDsT0xj2f4ulVinc1YitRyPNZ9Cl8Gnh1tDDLJLCLkxgszPllz0AJ9XAONvfVpZmZ8L7PTgpNrNbmaKTxrYrzuU+QY/gKrlZqeMoL+SOK+PeHk49IHzSQfUpTIyix9B/y9H9in8acYgdILu3mjd7aUMVDDUVbCsMc+31qYp7HHFVYNRqQabi/mbezuVlRZEOUdQyn3HcVQ9CMlJJo7ULGa4/4ujhbyYVM90dhGm+D+8Ry+HP4c6so3MlbFRg8kdZcl9SNwTwu7yC6v2EtxzSPnHF7gORI/wB5O9S5cEVpYZuXaVtXy4I11UNooBQCgFAKAUAoBQCgFAKAUAoBQCgFAKA53ECyKUdQysMFWGQfkaESipKzMhP4SmtWMnDptGTloJDmM/Dt/vcVfMnuYXhZ03moO3R7Hq28cCJhHfwvbSfaxqjPwIyfx+NMvImONyvLWjlfoamzvY5l1Rujr3Ugj6VQ2RnGavF3PRtUII0Lg8xpGKDKuR4t+HxJ7EUa/wAKqPwFTchU4x2SOvkr9kfcKgtlQNun2V+4UGVcjm9jEecaH4qP6UIyR5EG68OWbgl7eH3nQoP3gZqbs5yw9J7xRV3Xiyys1WGI6yuyxQjWfhnl9c1OVs4yxVGkssdeiIRi4jf+1/Yrc9BvMw+PT6fA1PdRztiK+/cj6mi4D4egs10wpufac7u3xb+Q2qrbZqo4eFJWivfxLWoOwoBQCgFAKAUAoBQCgFAKAUAoBQCgFAKAUAoBQHO4gV1KuoZTzDAEfcaENJqzMxeeALVm1w+Zbyfaicj6HO3wxVs7McsDSbvG8X0OP5l4nD+pvUlX7Myf+4An61N48iOxxMfDO/mffT+Lp7Vtbye9HK/iaWiM+KW8Ux+f+JdeG/dMtLR5jt8R/wCP1Q/O/FW9mxjX+KUH8CKWjzHa4l/wS958NvxiXnLbQD90F2+oI+tO6MuLlxSA8C+bveXU8/7udCfdv9MUzch7Fm/ck38jQ8K4Hb2wxDEqe8DLH4sdz99VbbNNOjCmu6rFhUHUUAoBQCgFAKAUAoBQCgFAedY7iguNY7iguNY7iguNY7iguNY7iguNY7iguNY7iguNY7iguNY7iguNY7iguNY7iguNY7iguNY7iguNY7iguNY7iguNY7iguNY7iguNY7iguNY7iguNY7iguNY7iguNY7iguNY7iguNY7iguNY7iguNY7iguNY7iguNY7iguNY7iguNY7iguNY7iguNY7iguUlveWjrMwjQCAkSAxgFcDJ2xv8AKramZTotSdtt9CVw6O3njWVIk0OMrmNQSOhxiod0Xgqc4qSWnkLRLaUyBI4yY30P6i7HAOOXvFNRFU5NpJaaHJpLYT+QYlEmguMxqAVGxIbGDv05013IvTz5La77Eizt4JEDiFQGGRqjUHHQ4xTUtGMJK6j6HPia28EZkeJNA5kRg46csUV2RNU4LM16Hm39Gd2j8pRIqhijRgHScgEbYIyMbHbrTUiPZt5ba+Q4b6POGKQrhWKnVGo9YEhhy6EUd0TDs56peh04gltCmuSONVyBnQvMkKOnc0VyZqnBXaR0uLOFFLGFCAMnCKT+FLsmUIJXsiFa3FrKiSRxKyu2kYjAIIyCGBGVIwedTqc4ulJJpb9CRcR26MqeUjOwJCKi5wMZO+ABuNyRzqNS8lTTtbU5PJbCF5vKXQmrV+iAYachvVIztg/dtTUq3SyOdtF05HqH0dygWAHWuofo12HQt2z0+fY01C7N2tHfoTPzdD/5Uf8AgX+lLs6dnDkiJItuGZBCrsoBYLGp055Z9/XSMn3U1KNU72y+hzuZrVIPSDGpi0hsiIZweunGf51Ot7FW6Shntp5HSFYGcJ5AVipYaolAIBAO/LO42qNSyUG7ZfQ+Zt8j9Culm0BvLBUncYyBkDIO5GPfTUj9P+voeZpLdZfJ8gGQrrAEa7qCATnlzIFNQ3TUsuXXyPkstssDTtCBGurVmIahpJDZXGdiDTUN01DPl08iZDZQsobyUGRnBRc/hS7LqEGr2I3Djbz69EK+o5RtUaj1hzHLfFHdFIdnO9o7abH26W3Qt+hVtK6m0xg6Rv0xknY7DJ91NSZdnH+Poep0tkRXMceGICjQMsTyAGNyaaktU0r2XwFvHA5dfJUOgBZTGud84wcYOcHkTTUhKm21l1XQiem2nkvP5I8tCQx8oZGklW2xnYgip1KZ6WRztouhZR2MJAPkoMjOCi5/CouzqoQa2Rw4cltPGskccbI2cHQvQkHp3Bo7orBU5xzRSsRDd22ZQIM+ScSYiBxtq+exB2zU6lM1PXu7b6H2/u7WHJaEYUKSRECBrOlBnHMnp0yKK5M5Uobrlw5kW543YxsUeLSy8wYOX3Lilmc5V6EXZr0K8Qnz2K4MMySGQ52BilZlz/EHUfCpOdu/ps739z+ty38NXQj4dA5I9WEbZ6gcvjnaoe52oSUaEX0IvC1Nve6XK4uIQ2RyMibE/Fg2ffpo9UVp/p1bP+S9V9z34vtfPwsWkzwgyjJ2xjBjODycZB6YG/SkdCcTHPpHda/57y2suJ+fbrLAASwBCsdOD1Vjg4I36VFrM7RqZ4ZoFb4tdzYS+YFVyB6qtqHtDGCQM7b8qlbnPEN9i825Z2dgokM5Yu7IFDbBQudWFA7ncnfpUX4HSMFfPe7sVHhviEcUMxZhvcy4GRk5kOnA65yKlrU4UJxjB3/s/mSvEVsLkNbgr+rYtnoSCqH5ZY/dRaanSvHtLw6DhfEfOsBIx9byiHz0YAq31H1FGrMinUz0cz5akL0ZobqJoxmC5YM2OSSKjHV8HUb+9ffTgUyuFRNbS+dvqSmHl8ReSQ4jkt1VGJwMqzFlyeRwQcdd+1OBfw123xX4j3xq8SWxumT2fLlUHGNR0kbd8nl3ot0K01KjNrkyB4avTAyQzEMJkV4ZdstsAY2xsCvJe425ijVznQnkahLirp/T3cDReZN5uNCeV9rWdXL7GnHPbnUGq8s22hScKf0Z77zSoZpjKuo4DIVQDB64wV+VS9bHCm+zc83O/uOfiO5aThcrvH5TPFkRk7jOCByG/uovEVrycsM21a62LThtwquYzL5ruS68iVUBBg6cAb8tt/vqGdoSSeW929Smhg0OstrcPpeUarZ8Mu7Yk0j2kxln7bdqt5mdLK81OW78L9bcuZ74yuq/UCXyz6Kw1ZHPzEOCSNsjtg1C2LVday1t3X80SvEt4kvD7pkOV8uRQftEAjbvk/fUJal601KjJrqWdtxCMmOMMCxTOAQcAYyT25iljrGpG6imUnh/iEcSXjOwA9KlIGdz7OMDrnkKlrYz0akYqbb/AJM6cZtEeZ3juntp1UBtxoYblSUbZsZxtv8ASiLVYpybUsr9PgfL8SH83zyjSEbMw5BC0ZUE9gGON+Wac0RPM+znLhv8C7t7+N3dUIJQKWYezvqwNXIkYOe2RUWNEZxbaXAxki54ZdkSN+sm9QaMHMrEfs6txvzq38kYH/289efzNbxGceSArDVJhFOe+xPyGTVTbOXdsuJW+GT5U11bHSMP5qBeWlxlgB7mB294qXzOVDuylT63XvOPBYi15dssmFE6krthx5IXtnZj3xtR7FaSvVk0+P0JHjkAWj8smSL54kQ/QZpHcti/2vevmi7a3RtyqnPXAOfnVTRli9bH/9k="/>
          <p:cNvSpPr>
            <a:spLocks noChangeAspect="1" noChangeArrowheads="1"/>
          </p:cNvSpPr>
          <p:nvPr/>
        </p:nvSpPr>
        <p:spPr bwMode="auto">
          <a:xfrm>
            <a:off x="155575" y="-136525"/>
            <a:ext cx="2921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10809964" y="11339640"/>
            <a:ext cx="10237455" cy="8507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5100" dirty="0" smtClean="0"/>
              <a:t>Bacterial pH Taxis Response</a:t>
            </a:r>
            <a:endParaRPr lang="en-US" sz="5100" dirty="0"/>
          </a:p>
        </p:txBody>
      </p:sp>
      <p:sp>
        <p:nvSpPr>
          <p:cNvPr id="123" name="TextBox 122"/>
          <p:cNvSpPr txBox="1"/>
          <p:nvPr/>
        </p:nvSpPr>
        <p:spPr>
          <a:xfrm>
            <a:off x="11926301" y="16808159"/>
            <a:ext cx="7648852" cy="3389931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Bacterial swarm distribution at steady state under stable pH gradient profile of Gradient 1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Upon application of pH gradient, bacterial distribution transits rapidly from a random distribution to biased accumulation around the center line of the channel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Free swimming bacteria show bidirectional pH taxis, i.e., away from both more acidic and more alkaline regions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Bacterial pH taxis is mediated by the biased tumble rates base on tracking of the bacterial swimming trajectories</a:t>
            </a:r>
            <a:endParaRPr lang="en-US" sz="2400" dirty="0"/>
          </a:p>
        </p:txBody>
      </p:sp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912" y="4380152"/>
            <a:ext cx="5782556" cy="880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6220420" y="4429611"/>
            <a:ext cx="0" cy="13272459"/>
          </a:xfrm>
          <a:prstGeom prst="line">
            <a:avLst/>
          </a:prstGeom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20586528" y="14726089"/>
            <a:ext cx="5633892" cy="3020599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pH Gradient 1 is applied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Microrobots are fluorescently stained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Compared with the free swimming bacteria, distribution of microrobots transits much slower (~6 min) 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The steady state distribution profile of microrobots is of high resemblance with that of free swimming bacteria</a:t>
            </a:r>
            <a:endParaRPr lang="en-US" sz="2400" dirty="0"/>
          </a:p>
        </p:txBody>
      </p:sp>
      <p:sp>
        <p:nvSpPr>
          <p:cNvPr id="126" name="TextBox 125"/>
          <p:cNvSpPr txBox="1"/>
          <p:nvPr/>
        </p:nvSpPr>
        <p:spPr>
          <a:xfrm>
            <a:off x="26428944" y="13409276"/>
            <a:ext cx="6072016" cy="4497926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Unidirectional drift control by Gradient 2 (a, c) and Gradient 3 (b, d)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a, c indicate migration of the microrobot swarm away from more acidic region; b, d reveal a transportation away from more alkaline region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Consistent drift processes are observed over three samples for both cases</a:t>
            </a:r>
          </a:p>
          <a:p>
            <a:pPr marL="195919" indent="-195919">
              <a:buClr>
                <a:schemeClr val="accent2">
                  <a:lumMod val="75000"/>
                </a:schemeClr>
              </a:buClr>
              <a:buFont typeface="Wingdings" charset="2"/>
              <a:buChar char="§"/>
            </a:pPr>
            <a:r>
              <a:rPr lang="en-US" sz="2400" dirty="0" smtClean="0"/>
              <a:t>Decreased slope of COM-y curves (c, d) is due to the wall effects, which become more significant when a large portion of  the microrobots are near the wall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0756921" y="17779761"/>
            <a:ext cx="11744039" cy="255893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200" b="1" dirty="0" smtClean="0"/>
              <a:t>Conclusions: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/>
              <a:t>Our microrobot swarm preserves the pH taxis behavior of free swimming bacteria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/>
              <a:t>pH taxis constitutes an effective steering control method for microrobot swarm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 smtClean="0"/>
              <a:t>Trajectory analysis shows that the swimming direction of microrobots</a:t>
            </a:r>
            <a:r>
              <a:rPr lang="en-US" sz="2600" dirty="0"/>
              <a:t> </a:t>
            </a:r>
            <a:r>
              <a:rPr lang="en-US" sz="2600" dirty="0" smtClean="0"/>
              <a:t>is more persistent when they move towards the optimal pH regions, which is an major mechanism of the pH taxis of microrobots</a:t>
            </a:r>
          </a:p>
        </p:txBody>
      </p:sp>
      <p:pic>
        <p:nvPicPr>
          <p:cNvPr id="54" name="Picture 53" descr="Black_CIT_JPG_Logo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551128" y="20274290"/>
            <a:ext cx="5016870" cy="181164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314824" y="20689275"/>
            <a:ext cx="13305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Carnegie Mellon University, Pittsburgh, PA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4876</TotalTime>
  <Words>581</Words>
  <Application>Microsoft Office PowerPoint</Application>
  <PresentationFormat>Custom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Rika Wright</dc:creator>
  <cp:lastModifiedBy>jzh</cp:lastModifiedBy>
  <cp:revision>127</cp:revision>
  <dcterms:created xsi:type="dcterms:W3CDTF">2013-10-01T15:42:54Z</dcterms:created>
  <dcterms:modified xsi:type="dcterms:W3CDTF">2014-10-20T15:39:05Z</dcterms:modified>
</cp:coreProperties>
</file>