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43891200" cy="43891200"/>
  <p:notesSz cx="6881813" cy="9296400"/>
  <p:defaultTextStyle>
    <a:defPPr>
      <a:defRPr lang="en-US"/>
    </a:defPPr>
    <a:lvl1pPr marL="0" algn="l" defTabSz="501573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7865" algn="l" defTabSz="501573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5732" algn="l" defTabSz="501573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3597" algn="l" defTabSz="501573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1464" algn="l" defTabSz="501573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39329" algn="l" defTabSz="501573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7194" algn="l" defTabSz="501573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5061" algn="l" defTabSz="501573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2928" algn="l" defTabSz="501573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633" autoAdjust="0"/>
    <p:restoredTop sz="94660" autoAdjust="0"/>
  </p:normalViewPr>
  <p:slideViewPr>
    <p:cSldViewPr>
      <p:cViewPr>
        <p:scale>
          <a:sx n="25" d="100"/>
          <a:sy n="25" d="100"/>
        </p:scale>
        <p:origin x="-1962" y="-78"/>
      </p:cViewPr>
      <p:guideLst>
        <p:guide orient="horz" pos="13824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3634723"/>
            <a:ext cx="3730752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24871680"/>
            <a:ext cx="3072384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7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3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39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567A-83D6-4D2D-AD0E-760CEC5453F3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46E-B391-4B04-92FA-944213D62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757687"/>
            <a:ext cx="9875520" cy="37449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757687"/>
            <a:ext cx="28895040" cy="37449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567A-83D6-4D2D-AD0E-760CEC5453F3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46E-B391-4B04-92FA-944213D62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567A-83D6-4D2D-AD0E-760CEC5453F3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46E-B391-4B04-92FA-944213D62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8204163"/>
            <a:ext cx="37307520" cy="8717280"/>
          </a:xfrm>
        </p:spPr>
        <p:txBody>
          <a:bodyPr anchor="t"/>
          <a:lstStyle>
            <a:lvl1pPr algn="l">
              <a:defRPr sz="2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8602968"/>
            <a:ext cx="37307520" cy="9601197"/>
          </a:xfrm>
        </p:spPr>
        <p:txBody>
          <a:bodyPr anchor="b"/>
          <a:lstStyle>
            <a:lvl1pPr marL="0" indent="0">
              <a:buNone/>
              <a:defRPr sz="10900">
                <a:solidFill>
                  <a:schemeClr val="tx1">
                    <a:tint val="75000"/>
                  </a:schemeClr>
                </a:solidFill>
              </a:defRPr>
            </a:lvl1pPr>
            <a:lvl2pPr marL="2507865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2pPr>
            <a:lvl3pPr marL="5015732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7523597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 marL="10031464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lvl6pPr marL="12539329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6pPr>
            <a:lvl7pPr marL="15047194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7pPr>
            <a:lvl8pPr marL="17555061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8pPr>
            <a:lvl9pPr marL="2006292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567A-83D6-4D2D-AD0E-760CEC5453F3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46E-B391-4B04-92FA-944213D62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10241285"/>
            <a:ext cx="19385280" cy="28966163"/>
          </a:xfrm>
        </p:spPr>
        <p:txBody>
          <a:bodyPr/>
          <a:lstStyle>
            <a:lvl1pPr>
              <a:defRPr sz="15300"/>
            </a:lvl1pPr>
            <a:lvl2pPr>
              <a:defRPr sz="13200"/>
            </a:lvl2pPr>
            <a:lvl3pPr>
              <a:defRPr sz="109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10241285"/>
            <a:ext cx="19385280" cy="28966163"/>
          </a:xfrm>
        </p:spPr>
        <p:txBody>
          <a:bodyPr/>
          <a:lstStyle>
            <a:lvl1pPr>
              <a:defRPr sz="15300"/>
            </a:lvl1pPr>
            <a:lvl2pPr>
              <a:defRPr sz="13200"/>
            </a:lvl2pPr>
            <a:lvl3pPr>
              <a:defRPr sz="109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567A-83D6-4D2D-AD0E-760CEC5453F3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46E-B391-4B04-92FA-944213D62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7" y="9824724"/>
            <a:ext cx="19392903" cy="4094477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7865" indent="0">
              <a:buNone/>
              <a:defRPr sz="10900" b="1"/>
            </a:lvl2pPr>
            <a:lvl3pPr marL="5015732" indent="0">
              <a:buNone/>
              <a:defRPr sz="9900" b="1"/>
            </a:lvl3pPr>
            <a:lvl4pPr marL="7523597" indent="0">
              <a:buNone/>
              <a:defRPr sz="8800" b="1"/>
            </a:lvl4pPr>
            <a:lvl5pPr marL="10031464" indent="0">
              <a:buNone/>
              <a:defRPr sz="8800" b="1"/>
            </a:lvl5pPr>
            <a:lvl6pPr marL="12539329" indent="0">
              <a:buNone/>
              <a:defRPr sz="8800" b="1"/>
            </a:lvl6pPr>
            <a:lvl7pPr marL="15047194" indent="0">
              <a:buNone/>
              <a:defRPr sz="8800" b="1"/>
            </a:lvl7pPr>
            <a:lvl8pPr marL="17555061" indent="0">
              <a:buNone/>
              <a:defRPr sz="8800" b="1"/>
            </a:lvl8pPr>
            <a:lvl9pPr marL="20062928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7" y="13919201"/>
            <a:ext cx="19392903" cy="25288243"/>
          </a:xfrm>
        </p:spPr>
        <p:txBody>
          <a:bodyPr/>
          <a:lstStyle>
            <a:lvl1pPr>
              <a:defRPr sz="13200"/>
            </a:lvl1pPr>
            <a:lvl2pPr>
              <a:defRPr sz="109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9824724"/>
            <a:ext cx="19400520" cy="4094477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7865" indent="0">
              <a:buNone/>
              <a:defRPr sz="10900" b="1"/>
            </a:lvl2pPr>
            <a:lvl3pPr marL="5015732" indent="0">
              <a:buNone/>
              <a:defRPr sz="9900" b="1"/>
            </a:lvl3pPr>
            <a:lvl4pPr marL="7523597" indent="0">
              <a:buNone/>
              <a:defRPr sz="8800" b="1"/>
            </a:lvl4pPr>
            <a:lvl5pPr marL="10031464" indent="0">
              <a:buNone/>
              <a:defRPr sz="8800" b="1"/>
            </a:lvl5pPr>
            <a:lvl6pPr marL="12539329" indent="0">
              <a:buNone/>
              <a:defRPr sz="8800" b="1"/>
            </a:lvl6pPr>
            <a:lvl7pPr marL="15047194" indent="0">
              <a:buNone/>
              <a:defRPr sz="8800" b="1"/>
            </a:lvl7pPr>
            <a:lvl8pPr marL="17555061" indent="0">
              <a:buNone/>
              <a:defRPr sz="8800" b="1"/>
            </a:lvl8pPr>
            <a:lvl9pPr marL="20062928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3919201"/>
            <a:ext cx="19400520" cy="25288243"/>
          </a:xfrm>
        </p:spPr>
        <p:txBody>
          <a:bodyPr/>
          <a:lstStyle>
            <a:lvl1pPr>
              <a:defRPr sz="13200"/>
            </a:lvl1pPr>
            <a:lvl2pPr>
              <a:defRPr sz="109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567A-83D6-4D2D-AD0E-760CEC5453F3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46E-B391-4B04-92FA-944213D62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567A-83D6-4D2D-AD0E-760CEC5453F3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46E-B391-4B04-92FA-944213D62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70" y="1747520"/>
            <a:ext cx="14439903" cy="7437120"/>
          </a:xfrm>
        </p:spPr>
        <p:txBody>
          <a:bodyPr anchor="b"/>
          <a:lstStyle>
            <a:lvl1pPr algn="l">
              <a:defRPr sz="10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747525"/>
            <a:ext cx="24536400" cy="37459923"/>
          </a:xfrm>
        </p:spPr>
        <p:txBody>
          <a:bodyPr>
            <a:normAutofit/>
          </a:bodyPr>
          <a:lstStyle>
            <a:lvl1pPr>
              <a:defRPr sz="10700"/>
            </a:lvl1pPr>
            <a:lvl2pPr>
              <a:defRPr sz="96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10900"/>
            </a:lvl6pPr>
            <a:lvl7pPr>
              <a:defRPr sz="10900"/>
            </a:lvl7pPr>
            <a:lvl8pPr>
              <a:defRPr sz="10900"/>
            </a:lvl8pPr>
            <a:lvl9pPr>
              <a:defRPr sz="10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70" y="9184645"/>
            <a:ext cx="14439903" cy="30022803"/>
          </a:xfrm>
        </p:spPr>
        <p:txBody>
          <a:bodyPr/>
          <a:lstStyle>
            <a:lvl1pPr marL="0" indent="0">
              <a:buNone/>
              <a:defRPr sz="7700"/>
            </a:lvl1pPr>
            <a:lvl2pPr marL="2507865" indent="0">
              <a:buNone/>
              <a:defRPr sz="6500"/>
            </a:lvl2pPr>
            <a:lvl3pPr marL="5015732" indent="0">
              <a:buNone/>
              <a:defRPr sz="5500"/>
            </a:lvl3pPr>
            <a:lvl4pPr marL="7523597" indent="0">
              <a:buNone/>
              <a:defRPr sz="4900"/>
            </a:lvl4pPr>
            <a:lvl5pPr marL="10031464" indent="0">
              <a:buNone/>
              <a:defRPr sz="4900"/>
            </a:lvl5pPr>
            <a:lvl6pPr marL="12539329" indent="0">
              <a:buNone/>
              <a:defRPr sz="4900"/>
            </a:lvl6pPr>
            <a:lvl7pPr marL="15047194" indent="0">
              <a:buNone/>
              <a:defRPr sz="4900"/>
            </a:lvl7pPr>
            <a:lvl8pPr marL="17555061" indent="0">
              <a:buNone/>
              <a:defRPr sz="4900"/>
            </a:lvl8pPr>
            <a:lvl9pPr marL="20062928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567A-83D6-4D2D-AD0E-760CEC5453F3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46E-B391-4B04-92FA-944213D62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30723841"/>
            <a:ext cx="26334720" cy="3627123"/>
          </a:xfrm>
        </p:spPr>
        <p:txBody>
          <a:bodyPr anchor="b"/>
          <a:lstStyle>
            <a:lvl1pPr algn="l">
              <a:defRPr sz="10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3921760"/>
            <a:ext cx="26334720" cy="26334720"/>
          </a:xfrm>
        </p:spPr>
        <p:txBody>
          <a:bodyPr/>
          <a:lstStyle>
            <a:lvl1pPr marL="0" indent="0">
              <a:buNone/>
              <a:defRPr sz="17600"/>
            </a:lvl1pPr>
            <a:lvl2pPr marL="2507865" indent="0">
              <a:buNone/>
              <a:defRPr sz="15300"/>
            </a:lvl2pPr>
            <a:lvl3pPr marL="5015732" indent="0">
              <a:buNone/>
              <a:defRPr sz="13200"/>
            </a:lvl3pPr>
            <a:lvl4pPr marL="7523597" indent="0">
              <a:buNone/>
              <a:defRPr sz="10900"/>
            </a:lvl4pPr>
            <a:lvl5pPr marL="10031464" indent="0">
              <a:buNone/>
              <a:defRPr sz="10900"/>
            </a:lvl5pPr>
            <a:lvl6pPr marL="12539329" indent="0">
              <a:buNone/>
              <a:defRPr sz="10900"/>
            </a:lvl6pPr>
            <a:lvl7pPr marL="15047194" indent="0">
              <a:buNone/>
              <a:defRPr sz="10900"/>
            </a:lvl7pPr>
            <a:lvl8pPr marL="17555061" indent="0">
              <a:buNone/>
              <a:defRPr sz="10900"/>
            </a:lvl8pPr>
            <a:lvl9pPr marL="20062928" indent="0">
              <a:buNone/>
              <a:defRPr sz="10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34350964"/>
            <a:ext cx="26334720" cy="5151117"/>
          </a:xfrm>
        </p:spPr>
        <p:txBody>
          <a:bodyPr/>
          <a:lstStyle>
            <a:lvl1pPr marL="0" indent="0">
              <a:buNone/>
              <a:defRPr sz="7700"/>
            </a:lvl1pPr>
            <a:lvl2pPr marL="2507865" indent="0">
              <a:buNone/>
              <a:defRPr sz="6500"/>
            </a:lvl2pPr>
            <a:lvl3pPr marL="5015732" indent="0">
              <a:buNone/>
              <a:defRPr sz="5500"/>
            </a:lvl3pPr>
            <a:lvl4pPr marL="7523597" indent="0">
              <a:buNone/>
              <a:defRPr sz="4900"/>
            </a:lvl4pPr>
            <a:lvl5pPr marL="10031464" indent="0">
              <a:buNone/>
              <a:defRPr sz="4900"/>
            </a:lvl5pPr>
            <a:lvl6pPr marL="12539329" indent="0">
              <a:buNone/>
              <a:defRPr sz="4900"/>
            </a:lvl6pPr>
            <a:lvl7pPr marL="15047194" indent="0">
              <a:buNone/>
              <a:defRPr sz="4900"/>
            </a:lvl7pPr>
            <a:lvl8pPr marL="17555061" indent="0">
              <a:buNone/>
              <a:defRPr sz="4900"/>
            </a:lvl8pPr>
            <a:lvl9pPr marL="20062928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567A-83D6-4D2D-AD0E-760CEC5453F3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46E-B391-4B04-92FA-944213D62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567A-83D6-4D2D-AD0E-760CEC5453F3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46E-B391-4B04-92FA-944213D62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757683"/>
            <a:ext cx="39502080" cy="7315200"/>
          </a:xfrm>
          <a:prstGeom prst="rect">
            <a:avLst/>
          </a:prstGeom>
        </p:spPr>
        <p:txBody>
          <a:bodyPr vert="horz" lIns="501573" tIns="250786" rIns="501573" bIns="25078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10241285"/>
            <a:ext cx="39502080" cy="28966163"/>
          </a:xfrm>
          <a:prstGeom prst="rect">
            <a:avLst/>
          </a:prstGeom>
        </p:spPr>
        <p:txBody>
          <a:bodyPr vert="horz" lIns="501573" tIns="250786" rIns="501573" bIns="25078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40680644"/>
            <a:ext cx="10241280" cy="2336800"/>
          </a:xfrm>
          <a:prstGeom prst="rect">
            <a:avLst/>
          </a:prstGeom>
        </p:spPr>
        <p:txBody>
          <a:bodyPr vert="horz" lIns="501573" tIns="250786" rIns="501573" bIns="250786" rtlCol="0" anchor="ctr"/>
          <a:lstStyle>
            <a:lvl1pPr algn="l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5567A-83D6-4D2D-AD0E-760CEC5453F3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40680644"/>
            <a:ext cx="13898880" cy="2336800"/>
          </a:xfrm>
          <a:prstGeom prst="rect">
            <a:avLst/>
          </a:prstGeom>
        </p:spPr>
        <p:txBody>
          <a:bodyPr vert="horz" lIns="501573" tIns="250786" rIns="501573" bIns="250786" rtlCol="0" anchor="ctr"/>
          <a:lstStyle>
            <a:lvl1pPr algn="ctr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40680644"/>
            <a:ext cx="10241280" cy="2336800"/>
          </a:xfrm>
          <a:prstGeom prst="rect">
            <a:avLst/>
          </a:prstGeom>
        </p:spPr>
        <p:txBody>
          <a:bodyPr vert="horz" lIns="501573" tIns="250786" rIns="501573" bIns="250786" rtlCol="0" anchor="ctr"/>
          <a:lstStyle>
            <a:lvl1pPr algn="r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3F46E-B391-4B04-92FA-944213D62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501573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23" indent="-463523" algn="l" defTabSz="501573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1064620" indent="-444474" algn="l" defTabSz="501573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82649" indent="-463523" algn="l" defTabSz="501573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283747" indent="-444474" algn="l" defTabSz="501573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777" indent="-463523" algn="l" defTabSz="501573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93262" indent="-1253931" algn="l" defTabSz="5015732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1128" indent="-1253931" algn="l" defTabSz="5015732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7pPr>
      <a:lvl8pPr marL="18808994" indent="-1253931" algn="l" defTabSz="5015732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6859" indent="-1253931" algn="l" defTabSz="5015732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573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865" algn="l" defTabSz="501573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5732" algn="l" defTabSz="501573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3597" algn="l" defTabSz="501573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1464" algn="l" defTabSz="501573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39329" algn="l" defTabSz="501573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7194" algn="l" defTabSz="501573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5061" algn="l" defTabSz="501573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2928" algn="l" defTabSz="501573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81000"/>
            <a:ext cx="43891200" cy="320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3" tIns="60956" rIns="121913" bIns="60956">
            <a:spAutoFit/>
          </a:bodyPr>
          <a:lstStyle/>
          <a:p>
            <a:pPr algn="ctr" defTabSz="4876507"/>
            <a:r>
              <a:rPr lang="en-US" altLang="zh-CN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宋体" pitchFamily="2" charset="-122"/>
              </a:rPr>
              <a:t>CNS-1239423</a:t>
            </a:r>
            <a:r>
              <a:rPr lang="en-US" altLang="zh-C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宋体" pitchFamily="2" charset="-122"/>
              </a:rPr>
              <a:t>: </a:t>
            </a:r>
            <a:r>
              <a:rPr lang="en-US" altLang="zh-CN" sz="8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宋体" pitchFamily="2" charset="-122"/>
              </a:rPr>
              <a:t>CPS: Synergy: Self-Sustainable Data-Driven Systems In the Field</a:t>
            </a:r>
            <a:endParaRPr lang="en-US" altLang="zh-CN" sz="37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algn="ctr" defTabSz="4876507"/>
            <a:r>
              <a:rPr lang="en-US" sz="5600" b="1" dirty="0"/>
              <a:t>Kai Shen, Wendi Heinzelman, </a:t>
            </a:r>
            <a:r>
              <a:rPr lang="en-US" sz="5600" b="1" dirty="0" err="1"/>
              <a:t>Gaurav</a:t>
            </a:r>
            <a:r>
              <a:rPr lang="en-US" sz="5600" b="1" dirty="0"/>
              <a:t> Sharma, and Tolga </a:t>
            </a:r>
            <a:r>
              <a:rPr lang="en-US" sz="5600" b="1" dirty="0" smtClean="0"/>
              <a:t>Soyata</a:t>
            </a:r>
          </a:p>
          <a:p>
            <a:pPr algn="ctr" defTabSz="4876507"/>
            <a:r>
              <a:rPr lang="en-US" sz="5600" b="1" dirty="0" smtClean="0"/>
              <a:t>University </a:t>
            </a:r>
            <a:r>
              <a:rPr lang="en-US" sz="5600" b="1" dirty="0"/>
              <a:t>of </a:t>
            </a:r>
            <a:r>
              <a:rPr lang="en-US" sz="5600" b="1" dirty="0" smtClean="0"/>
              <a:t>Rochester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66800" y="3505200"/>
            <a:ext cx="41757600" cy="105918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21913" tIns="60956" rIns="121913" bIns="60956" anchor="ctr"/>
          <a:lstStyle/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066800" y="3657600"/>
            <a:ext cx="12649200" cy="10566400"/>
          </a:xfrm>
        </p:spPr>
        <p:txBody>
          <a:bodyPr>
            <a:normAutofit lnSpcReduction="10000"/>
          </a:bodyPr>
          <a:lstStyle/>
          <a:p>
            <a:pPr marL="461407" indent="-461407" algn="ctr">
              <a:buNone/>
              <a:tabLst>
                <a:tab pos="1070969" algn="l"/>
              </a:tabLst>
            </a:pPr>
            <a:r>
              <a:rPr lang="en-US" altLang="zh-CN" sz="5300" b="1" dirty="0" smtClean="0">
                <a:solidFill>
                  <a:srgbClr val="000066"/>
                </a:solidFill>
                <a:ea typeface="宋体" pitchFamily="2" charset="-122"/>
              </a:rPr>
              <a:t>Background and Overview</a:t>
            </a:r>
          </a:p>
          <a:p>
            <a:pPr marL="461407" indent="-461407" algn="just">
              <a:buNone/>
              <a:tabLst>
                <a:tab pos="1070969" algn="l"/>
              </a:tabLst>
            </a:pPr>
            <a:endParaRPr lang="en-US" altLang="zh-CN" sz="1300" dirty="0">
              <a:solidFill>
                <a:srgbClr val="000066"/>
              </a:solidFill>
              <a:ea typeface="宋体" pitchFamily="2" charset="-122"/>
            </a:endParaRPr>
          </a:p>
          <a:p>
            <a:pPr marL="461407" indent="-461407" algn="just">
              <a:tabLst>
                <a:tab pos="1070969" algn="l"/>
              </a:tabLst>
            </a:pPr>
            <a:r>
              <a:rPr lang="en-US" altLang="zh-CN" sz="4800" dirty="0" smtClean="0">
                <a:ea typeface="宋体" pitchFamily="2" charset="-122"/>
              </a:rPr>
              <a:t>Continuous, high-speed data processing in the field is important for applications such as wildlife monitoring and highway safety.</a:t>
            </a:r>
          </a:p>
          <a:p>
            <a:pPr marL="461407" indent="-461407" algn="just">
              <a:tabLst>
                <a:tab pos="1070969" algn="l"/>
              </a:tabLst>
            </a:pPr>
            <a:r>
              <a:rPr lang="en-US" altLang="zh-CN" sz="4800" dirty="0" smtClean="0">
                <a:ea typeface="宋体" pitchFamily="2" charset="-122"/>
              </a:rPr>
              <a:t>Current self-sustainable systems rely on rechargeable batteries that suffer from adverse environmental impact and limited lifetime.  </a:t>
            </a:r>
          </a:p>
          <a:p>
            <a:pPr marL="461407" indent="-461407" algn="just">
              <a:tabLst>
                <a:tab pos="1070969" algn="l"/>
              </a:tabLst>
            </a:pPr>
            <a:r>
              <a:rPr lang="en-US" altLang="zh-CN" sz="4800" dirty="0" smtClean="0">
                <a:ea typeface="宋体" pitchFamily="2" charset="-122"/>
              </a:rPr>
              <a:t>We demonstrate the feasibility of using </a:t>
            </a:r>
            <a:r>
              <a:rPr lang="en-US" altLang="zh-CN" sz="4800" dirty="0" err="1" smtClean="0">
                <a:ea typeface="宋体" pitchFamily="2" charset="-122"/>
              </a:rPr>
              <a:t>supercapacitors</a:t>
            </a:r>
            <a:r>
              <a:rPr lang="en-US" altLang="zh-CN" sz="4800" dirty="0" smtClean="0">
                <a:ea typeface="宋体" pitchFamily="2" charset="-122"/>
              </a:rPr>
              <a:t> as the only energy buffering mechanism for continuous field operations.</a:t>
            </a:r>
          </a:p>
          <a:p>
            <a:pPr marL="461407" indent="-461407" algn="just">
              <a:tabLst>
                <a:tab pos="1070969" algn="l"/>
              </a:tabLst>
            </a:pPr>
            <a:r>
              <a:rPr lang="en-US" altLang="zh-CN" sz="4800" dirty="0" smtClean="0">
                <a:ea typeface="宋体" pitchFamily="2" charset="-122"/>
              </a:rPr>
              <a:t>We utilize synergistic hardware/software techniques (including system modeling).</a:t>
            </a:r>
          </a:p>
        </p:txBody>
      </p:sp>
      <p:sp>
        <p:nvSpPr>
          <p:cNvPr id="8" name="Content Placeholder 11"/>
          <p:cNvSpPr txBox="1">
            <a:spLocks/>
          </p:cNvSpPr>
          <p:nvPr/>
        </p:nvSpPr>
        <p:spPr>
          <a:xfrm>
            <a:off x="29881096" y="3733803"/>
            <a:ext cx="12333704" cy="10058397"/>
          </a:xfrm>
          <a:prstGeom prst="rect">
            <a:avLst/>
          </a:prstGeom>
        </p:spPr>
        <p:txBody>
          <a:bodyPr vert="horz" lIns="501573" tIns="250786" rIns="501573" bIns="250786" rtlCol="0">
            <a:normAutofit fontScale="55000" lnSpcReduction="20000"/>
          </a:bodyPr>
          <a:lstStyle/>
          <a:p>
            <a:pPr marL="461407" indent="-461407" algn="ctr">
              <a:spcBef>
                <a:spcPct val="20000"/>
              </a:spcBef>
              <a:tabLst>
                <a:tab pos="1070969" algn="l"/>
              </a:tabLst>
              <a:defRPr/>
            </a:pPr>
            <a:r>
              <a:rPr lang="en-US" altLang="zh-CN" sz="9600" b="1" dirty="0" smtClean="0">
                <a:solidFill>
                  <a:srgbClr val="000066"/>
                </a:solidFill>
                <a:ea typeface="宋体" pitchFamily="2" charset="-122"/>
              </a:rPr>
              <a:t>Summary of </a:t>
            </a:r>
            <a:r>
              <a:rPr lang="en-US" altLang="zh-CN" sz="9600" b="1" dirty="0" smtClean="0">
                <a:solidFill>
                  <a:srgbClr val="000066"/>
                </a:solidFill>
                <a:ea typeface="宋体" pitchFamily="2" charset="-122"/>
              </a:rPr>
              <a:t>Results</a:t>
            </a:r>
          </a:p>
          <a:p>
            <a:pPr marL="461407" indent="-461407" algn="ctr">
              <a:spcBef>
                <a:spcPct val="20000"/>
              </a:spcBef>
              <a:tabLst>
                <a:tab pos="1070969" algn="l"/>
              </a:tabLst>
              <a:defRPr/>
            </a:pPr>
            <a:endParaRPr lang="en-US" altLang="zh-CN" sz="2400" b="1" dirty="0" smtClean="0">
              <a:solidFill>
                <a:srgbClr val="000066"/>
              </a:solidFill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tabLst>
                <a:tab pos="1070969" algn="l"/>
              </a:tabLst>
              <a:defRPr/>
            </a:pPr>
            <a:endParaRPr lang="en-US" altLang="zh-CN" sz="1300" dirty="0" smtClean="0">
              <a:solidFill>
                <a:srgbClr val="000066"/>
              </a:solidFill>
              <a:ea typeface="宋体" pitchFamily="2" charset="-122"/>
            </a:endParaRPr>
          </a:p>
          <a:p>
            <a:pPr marL="461407" indent="-461407" algn="just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r>
              <a:rPr lang="en-US" altLang="zh-CN" sz="8400" dirty="0" smtClean="0">
                <a:ea typeface="宋体" pitchFamily="2" charset="-122"/>
              </a:rPr>
              <a:t>Voltage dependent capacitance consideration  in </a:t>
            </a:r>
            <a:r>
              <a:rPr lang="en-US" altLang="zh-CN" sz="8400" dirty="0" err="1" smtClean="0">
                <a:ea typeface="宋体" pitchFamily="2" charset="-122"/>
              </a:rPr>
              <a:t>supercapacitors</a:t>
            </a:r>
            <a:r>
              <a:rPr lang="en-US" altLang="zh-CN" sz="8400" dirty="0" smtClean="0">
                <a:ea typeface="宋体" pitchFamily="2" charset="-122"/>
              </a:rPr>
              <a:t> helps precise </a:t>
            </a:r>
            <a:r>
              <a:rPr lang="en-US" altLang="zh-CN" sz="8400" dirty="0">
                <a:ea typeface="宋体" pitchFamily="2" charset="-122"/>
              </a:rPr>
              <a:t>energy buffer modeling and time-to-depletion prediction.</a:t>
            </a:r>
          </a:p>
          <a:p>
            <a:pPr marL="461407" indent="-461407" algn="just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r>
              <a:rPr lang="en-US" altLang="zh-CN" sz="8500" dirty="0">
                <a:ea typeface="宋体" pitchFamily="2" charset="-122"/>
              </a:rPr>
              <a:t>S</a:t>
            </a:r>
            <a:r>
              <a:rPr lang="en-US" altLang="zh-CN" sz="8500" dirty="0" smtClean="0">
                <a:ea typeface="宋体" pitchFamily="2" charset="-122"/>
              </a:rPr>
              <a:t>upercapacitor </a:t>
            </a:r>
            <a:r>
              <a:rPr lang="en-US" altLang="zh-CN" sz="8500" dirty="0">
                <a:ea typeface="宋体" pitchFamily="2" charset="-122"/>
              </a:rPr>
              <a:t>self-discharge (or leakage) </a:t>
            </a:r>
            <a:r>
              <a:rPr lang="en-US" altLang="zh-CN" sz="8500" dirty="0" smtClean="0">
                <a:ea typeface="宋体" pitchFamily="2" charset="-122"/>
              </a:rPr>
              <a:t>is </a:t>
            </a:r>
            <a:r>
              <a:rPr lang="en-US" altLang="zh-CN" sz="8500" dirty="0">
                <a:ea typeface="宋体" pitchFamily="2" charset="-122"/>
              </a:rPr>
              <a:t>a </a:t>
            </a:r>
            <a:r>
              <a:rPr lang="en-US" altLang="zh-CN" sz="8500" dirty="0" smtClean="0">
                <a:ea typeface="宋体" pitchFamily="2" charset="-122"/>
              </a:rPr>
              <a:t>minor issue </a:t>
            </a:r>
            <a:r>
              <a:rPr lang="en-US" altLang="zh-CN" sz="8500" dirty="0">
                <a:ea typeface="宋体" pitchFamily="2" charset="-122"/>
              </a:rPr>
              <a:t>in practical systems where the power consumption far exceeds </a:t>
            </a:r>
            <a:r>
              <a:rPr lang="en-US" altLang="zh-CN" sz="8500" dirty="0" smtClean="0">
                <a:ea typeface="宋体" pitchFamily="2" charset="-122"/>
              </a:rPr>
              <a:t>the leakage.  </a:t>
            </a:r>
          </a:p>
          <a:p>
            <a:pPr marL="461407" indent="-461407" algn="just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r>
              <a:rPr lang="en-US" altLang="zh-CN" sz="8700" dirty="0">
                <a:ea typeface="宋体" pitchFamily="2" charset="-122"/>
              </a:rPr>
              <a:t>T</a:t>
            </a:r>
            <a:r>
              <a:rPr lang="en-US" altLang="zh-CN" sz="8700" dirty="0" smtClean="0">
                <a:ea typeface="宋体" pitchFamily="2" charset="-122"/>
              </a:rPr>
              <a:t>he </a:t>
            </a:r>
            <a:r>
              <a:rPr lang="en-US" altLang="zh-CN" sz="8700" dirty="0">
                <a:ea typeface="宋体" pitchFamily="2" charset="-122"/>
              </a:rPr>
              <a:t>supercapacitor instability </a:t>
            </a:r>
            <a:r>
              <a:rPr lang="en-US" altLang="zh-CN" sz="8700" dirty="0" smtClean="0">
                <a:ea typeface="宋体" pitchFamily="2" charset="-122"/>
              </a:rPr>
              <a:t>under varying </a:t>
            </a:r>
            <a:r>
              <a:rPr lang="en-US" altLang="zh-CN" sz="8700" dirty="0">
                <a:ea typeface="宋体" pitchFamily="2" charset="-122"/>
              </a:rPr>
              <a:t>power uses requires </a:t>
            </a:r>
            <a:r>
              <a:rPr lang="en-US" altLang="zh-CN" sz="8700" dirty="0" smtClean="0">
                <a:ea typeface="宋体" pitchFamily="2" charset="-122"/>
              </a:rPr>
              <a:t>careful </a:t>
            </a:r>
            <a:r>
              <a:rPr lang="en-US" altLang="zh-CN" sz="8700" dirty="0">
                <a:ea typeface="宋体" pitchFamily="2" charset="-122"/>
              </a:rPr>
              <a:t>voltage-to-charge </a:t>
            </a:r>
            <a:r>
              <a:rPr lang="en-US" altLang="zh-CN" sz="8700" dirty="0" smtClean="0">
                <a:ea typeface="宋体" pitchFamily="2" charset="-122"/>
              </a:rPr>
              <a:t>assessments.</a:t>
            </a:r>
            <a:endParaRPr lang="en-US" altLang="zh-CN" sz="8700" dirty="0">
              <a:ea typeface="宋体" pitchFamily="2" charset="-122"/>
            </a:endParaRPr>
          </a:p>
          <a:p>
            <a:pPr marL="461407" indent="-461407" algn="just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r>
              <a:rPr lang="en-US" altLang="zh-CN" sz="8700" dirty="0" smtClean="0">
                <a:ea typeface="宋体" pitchFamily="2" charset="-122"/>
              </a:rPr>
              <a:t>We propose energy/QoS optimization through </a:t>
            </a:r>
            <a:r>
              <a:rPr lang="en-US" altLang="zh-CN" sz="8700" dirty="0">
                <a:ea typeface="宋体" pitchFamily="2" charset="-122"/>
              </a:rPr>
              <a:t>periodic low-power data capture and bursts of data processing </a:t>
            </a:r>
            <a:r>
              <a:rPr lang="en-US" altLang="zh-CN" sz="8700" dirty="0" smtClean="0">
                <a:ea typeface="宋体" pitchFamily="2" charset="-122"/>
              </a:rPr>
              <a:t>at a </a:t>
            </a:r>
            <a:r>
              <a:rPr lang="en-US" altLang="zh-CN" sz="8700" dirty="0">
                <a:ea typeface="宋体" pitchFamily="2" charset="-122"/>
              </a:rPr>
              <a:t>higher CPU </a:t>
            </a:r>
            <a:r>
              <a:rPr lang="en-US" altLang="zh-CN" sz="8700" dirty="0" smtClean="0">
                <a:ea typeface="宋体" pitchFamily="2" charset="-122"/>
              </a:rPr>
              <a:t>configuration</a:t>
            </a:r>
            <a:r>
              <a:rPr lang="en-US" altLang="zh-CN" sz="8700" dirty="0" smtClean="0">
                <a:ea typeface="宋体" pitchFamily="2" charset="-122"/>
              </a:rPr>
              <a:t>.</a:t>
            </a:r>
            <a:endParaRPr lang="en-US" altLang="zh-CN" sz="8700" dirty="0" smtClean="0">
              <a:ea typeface="宋体" pitchFamily="2" charset="-122"/>
            </a:endParaRPr>
          </a:p>
        </p:txBody>
      </p:sp>
      <p:sp>
        <p:nvSpPr>
          <p:cNvPr id="10" name="Content Placeholder 11"/>
          <p:cNvSpPr txBox="1">
            <a:spLocks/>
          </p:cNvSpPr>
          <p:nvPr/>
        </p:nvSpPr>
        <p:spPr>
          <a:xfrm>
            <a:off x="1117600" y="14224000"/>
            <a:ext cx="13512800" cy="2905760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lIns="501573" tIns="250786" rIns="501573" bIns="250786" rtlCol="0">
            <a:normAutofit/>
          </a:bodyPr>
          <a:lstStyle/>
          <a:p>
            <a:pPr marL="461407" indent="-461407" algn="ctr">
              <a:spcBef>
                <a:spcPct val="20000"/>
              </a:spcBef>
              <a:tabLst>
                <a:tab pos="1070969" algn="l"/>
              </a:tabLst>
              <a:defRPr/>
            </a:pPr>
            <a:r>
              <a:rPr lang="en-US" altLang="zh-CN" sz="5300" b="1" dirty="0" smtClean="0">
                <a:solidFill>
                  <a:srgbClr val="000066"/>
                </a:solidFill>
                <a:ea typeface="宋体" pitchFamily="2" charset="-122"/>
              </a:rPr>
              <a:t>Prototype System Construction</a:t>
            </a:r>
          </a:p>
          <a:p>
            <a:pPr marL="461407" indent="-461407">
              <a:spcBef>
                <a:spcPct val="20000"/>
              </a:spcBef>
              <a:tabLst>
                <a:tab pos="1070969" algn="l"/>
              </a:tabLst>
              <a:defRPr/>
            </a:pPr>
            <a:endParaRPr lang="en-US" altLang="zh-CN" sz="1300" dirty="0" smtClean="0">
              <a:solidFill>
                <a:srgbClr val="000066"/>
              </a:solidFill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r>
              <a:rPr lang="en-US" altLang="zh-CN" sz="4800" dirty="0" smtClean="0">
                <a:ea typeface="宋体" pitchFamily="2" charset="-122"/>
              </a:rPr>
              <a:t>System including </a:t>
            </a:r>
            <a:r>
              <a:rPr lang="en-US" altLang="zh-CN" sz="4800" dirty="0" err="1" smtClean="0">
                <a:ea typeface="宋体" pitchFamily="2" charset="-122"/>
              </a:rPr>
              <a:t>supercapacitor</a:t>
            </a:r>
            <a:r>
              <a:rPr lang="en-US" altLang="zh-CN" sz="4800" dirty="0" smtClean="0">
                <a:ea typeface="宋体" pitchFamily="2" charset="-122"/>
              </a:rPr>
              <a:t> block, custom controller board and Nexus 7 </a:t>
            </a: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tabLst>
                <a:tab pos="1070969" algn="l"/>
              </a:tabLst>
              <a:defRPr/>
            </a:pPr>
            <a:endParaRPr lang="en-US" altLang="zh-CN" sz="4800" dirty="0" smtClean="0">
              <a:ea typeface="宋体" pitchFamily="2" charset="-122"/>
            </a:endParaRPr>
          </a:p>
          <a:p>
            <a:pPr marL="461407" indent="-461407" algn="just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r>
              <a:rPr lang="en-US" altLang="zh-CN" sz="4800" dirty="0" smtClean="0">
                <a:ea typeface="宋体" pitchFamily="2" charset="-122"/>
              </a:rPr>
              <a:t>Custom controller board including solar harvester, regulator circuit and a microcontroller to communicate information to Nexus 7 </a:t>
            </a:r>
          </a:p>
          <a:p>
            <a:pPr marL="469871" indent="-457171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000" dirty="0" smtClean="0">
              <a:ea typeface="宋体" pitchFamily="2" charset="-122"/>
            </a:endParaRPr>
          </a:p>
        </p:txBody>
      </p:sp>
      <p:sp>
        <p:nvSpPr>
          <p:cNvPr id="29" name="Content Placeholder 11"/>
          <p:cNvSpPr txBox="1">
            <a:spLocks/>
          </p:cNvSpPr>
          <p:nvPr/>
        </p:nvSpPr>
        <p:spPr>
          <a:xfrm>
            <a:off x="15011400" y="14224000"/>
            <a:ext cx="14097000" cy="2905760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lIns="501573" tIns="250786" rIns="501573" bIns="250786" rtlCol="0">
            <a:normAutofit/>
          </a:bodyPr>
          <a:lstStyle/>
          <a:p>
            <a:pPr marL="461407" indent="-461407" algn="ctr">
              <a:spcBef>
                <a:spcPct val="20000"/>
              </a:spcBef>
              <a:tabLst>
                <a:tab pos="1070969" algn="l"/>
              </a:tabLst>
              <a:defRPr/>
            </a:pPr>
            <a:r>
              <a:rPr lang="en-US" altLang="zh-CN" sz="5300" b="1" dirty="0" smtClean="0">
                <a:solidFill>
                  <a:srgbClr val="000066"/>
                </a:solidFill>
                <a:ea typeface="宋体" pitchFamily="2" charset="-122"/>
              </a:rPr>
              <a:t>Supercapacitor Energy Modeling</a:t>
            </a:r>
          </a:p>
          <a:p>
            <a:pPr marL="461407" indent="-461407">
              <a:spcBef>
                <a:spcPct val="20000"/>
              </a:spcBef>
              <a:tabLst>
                <a:tab pos="1070969" algn="l"/>
              </a:tabLst>
              <a:defRPr/>
            </a:pPr>
            <a:endParaRPr lang="en-US" altLang="zh-CN" sz="1300" dirty="0" smtClean="0">
              <a:solidFill>
                <a:srgbClr val="000066"/>
              </a:solidFill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tabLst>
                <a:tab pos="1070969" algn="l"/>
              </a:tabLst>
              <a:defRPr/>
            </a:pP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Effective Capacitance</a:t>
            </a:r>
          </a:p>
          <a:p>
            <a:pPr marL="461407" indent="-461407" algn="just">
              <a:spcBef>
                <a:spcPct val="20000"/>
              </a:spcBef>
              <a:buFont typeface="Wingdings" pitchFamily="2" charset="2"/>
              <a:buChar char="ü"/>
              <a:tabLst>
                <a:tab pos="1070969" algn="l"/>
              </a:tabLst>
              <a:defRPr/>
            </a:pPr>
            <a:r>
              <a:rPr lang="en-US" altLang="zh-CN" sz="4000" dirty="0" smtClean="0">
                <a:ea typeface="宋体" pitchFamily="2" charset="-122"/>
              </a:rPr>
              <a:t>15 % error in  observed capacitance for low voltages using the advertised capacitance</a:t>
            </a: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b="1" dirty="0" smtClean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tabLst>
                <a:tab pos="1070969" algn="l"/>
              </a:tabLst>
              <a:defRPr/>
            </a:pP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Leakage </a:t>
            </a:r>
          </a:p>
          <a:p>
            <a:pPr marL="461407" indent="-461407" algn="just">
              <a:spcBef>
                <a:spcPct val="20000"/>
              </a:spcBef>
              <a:buFont typeface="Wingdings" pitchFamily="2" charset="2"/>
              <a:buChar char="ü"/>
              <a:tabLst>
                <a:tab pos="1070969" algn="l"/>
              </a:tabLst>
              <a:defRPr/>
            </a:pPr>
            <a:r>
              <a:rPr lang="en-US" altLang="zh-CN" sz="4000" dirty="0" smtClean="0">
                <a:ea typeface="宋体" pitchFamily="2" charset="-122"/>
              </a:rPr>
              <a:t>Leakage is a minor issue in field systems</a:t>
            </a: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b="1" dirty="0" smtClean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3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3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3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3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300" dirty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b="1" dirty="0" smtClean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b="1" dirty="0" smtClean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b="1" dirty="0" smtClean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tabLst>
                <a:tab pos="1070969" algn="l"/>
              </a:tabLst>
              <a:defRPr/>
            </a:pPr>
            <a:endParaRPr lang="en-US" altLang="zh-CN" sz="2800" b="1" dirty="0" smtClean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tabLst>
                <a:tab pos="1070969" algn="l"/>
              </a:tabLst>
              <a:defRPr/>
            </a:pPr>
            <a:r>
              <a:rPr lang="en-US" altLang="zh-CN" sz="4800" b="1" dirty="0" err="1" smtClean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Kalman</a:t>
            </a: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  </a:t>
            </a: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Filtering for Tracking Super capacitor State of Charge  in Dynamic Scenarios</a:t>
            </a:r>
            <a:endParaRPr lang="en-US" altLang="zh-CN" sz="48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800" dirty="0" smtClean="0">
              <a:ea typeface="宋体" pitchFamily="2" charset="-122"/>
            </a:endParaRPr>
          </a:p>
        </p:txBody>
      </p:sp>
      <p:sp>
        <p:nvSpPr>
          <p:cNvPr id="30" name="Content Placeholder 11"/>
          <p:cNvSpPr txBox="1">
            <a:spLocks/>
          </p:cNvSpPr>
          <p:nvPr/>
        </p:nvSpPr>
        <p:spPr>
          <a:xfrm>
            <a:off x="29337001" y="14224000"/>
            <a:ext cx="13639800" cy="2905760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lIns="501573" tIns="250786" rIns="501573" bIns="250786" rtlCol="0">
            <a:normAutofit/>
          </a:bodyPr>
          <a:lstStyle/>
          <a:p>
            <a:pPr marL="461407" indent="-461407" algn="ctr">
              <a:spcBef>
                <a:spcPct val="20000"/>
              </a:spcBef>
              <a:tabLst>
                <a:tab pos="1070969" algn="l"/>
              </a:tabLst>
              <a:defRPr/>
            </a:pPr>
            <a:r>
              <a:rPr lang="en-US" altLang="zh-CN" sz="5300" b="1" dirty="0" smtClean="0">
                <a:solidFill>
                  <a:srgbClr val="000066"/>
                </a:solidFill>
                <a:ea typeface="宋体" pitchFamily="2" charset="-122"/>
              </a:rPr>
              <a:t>Application &amp; Software System Adaptation</a:t>
            </a:r>
          </a:p>
          <a:p>
            <a:pPr marL="461407" indent="-461407">
              <a:spcBef>
                <a:spcPct val="20000"/>
              </a:spcBef>
              <a:tabLst>
                <a:tab pos="1070969" algn="l"/>
              </a:tabLst>
              <a:defRPr/>
            </a:pPr>
            <a:endParaRPr lang="en-US" altLang="zh-CN" sz="1300" dirty="0" smtClean="0">
              <a:solidFill>
                <a:srgbClr val="000066"/>
              </a:solidFill>
              <a:ea typeface="宋体" pitchFamily="2" charset="-122"/>
            </a:endParaRPr>
          </a:p>
          <a:p>
            <a:pPr marL="461407" indent="-461407" algn="just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r>
              <a:rPr lang="en-US" altLang="zh-CN" sz="4800" dirty="0" smtClean="0">
                <a:ea typeface="宋体" pitchFamily="2" charset="-122"/>
              </a:rPr>
              <a:t>Platforms such as Tegra3 have a wide power range at different CPU configurations and workloads (1-6W in our case).</a:t>
            </a:r>
          </a:p>
          <a:p>
            <a:pPr marL="461407" indent="-461407" algn="just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r>
              <a:rPr lang="en-US" altLang="zh-CN" sz="4800" dirty="0" smtClean="0">
                <a:ea typeface="宋体" pitchFamily="2" charset="-122"/>
              </a:rPr>
              <a:t>We </a:t>
            </a:r>
            <a:r>
              <a:rPr lang="en-US" altLang="zh-CN" sz="4800" dirty="0">
                <a:ea typeface="宋体" pitchFamily="2" charset="-122"/>
              </a:rPr>
              <a:t>propose </a:t>
            </a:r>
            <a:r>
              <a:rPr lang="en-US" altLang="zh-CN" sz="4800" i="1" dirty="0">
                <a:ea typeface="宋体" pitchFamily="2" charset="-122"/>
              </a:rPr>
              <a:t>delayed burst </a:t>
            </a:r>
            <a:r>
              <a:rPr lang="en-US" altLang="zh-CN" sz="4800" i="1" dirty="0" smtClean="0">
                <a:ea typeface="宋体" pitchFamily="2" charset="-122"/>
              </a:rPr>
              <a:t>processing </a:t>
            </a:r>
            <a:r>
              <a:rPr lang="en-US" altLang="zh-CN" sz="4800" dirty="0">
                <a:ea typeface="宋体" pitchFamily="2" charset="-122"/>
              </a:rPr>
              <a:t>where the </a:t>
            </a:r>
            <a:r>
              <a:rPr lang="en-US" altLang="zh-CN" sz="4800" dirty="0" smtClean="0">
                <a:ea typeface="宋体" pitchFamily="2" charset="-122"/>
              </a:rPr>
              <a:t>application alternates </a:t>
            </a:r>
            <a:r>
              <a:rPr lang="en-US" altLang="zh-CN" sz="4800" dirty="0">
                <a:ea typeface="宋体" pitchFamily="2" charset="-122"/>
              </a:rPr>
              <a:t>between two phases </a:t>
            </a:r>
            <a:r>
              <a:rPr lang="en-US" altLang="zh-CN" sz="4800" dirty="0" smtClean="0">
                <a:ea typeface="宋体" pitchFamily="2" charset="-122"/>
              </a:rPr>
              <a:t>periodically:</a:t>
            </a:r>
          </a:p>
          <a:p>
            <a:pPr marL="1219128" lvl="1" indent="-609563" algn="just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1070969" algn="l"/>
              </a:tabLst>
              <a:defRPr/>
            </a:pPr>
            <a:r>
              <a:rPr lang="en-US" altLang="zh-CN" sz="4300" dirty="0">
                <a:ea typeface="宋体" pitchFamily="2" charset="-122"/>
              </a:rPr>
              <a:t>a </a:t>
            </a:r>
            <a:r>
              <a:rPr lang="en-US" altLang="zh-CN" sz="4300" dirty="0" smtClean="0">
                <a:ea typeface="宋体" pitchFamily="2" charset="-122"/>
              </a:rPr>
              <a:t>capture-only phase </a:t>
            </a:r>
            <a:r>
              <a:rPr lang="en-US" altLang="zh-CN" sz="4300" dirty="0">
                <a:ea typeface="宋体" pitchFamily="2" charset="-122"/>
              </a:rPr>
              <a:t>that stores the captured data </a:t>
            </a:r>
            <a:r>
              <a:rPr lang="en-US" altLang="zh-CN" sz="4300" dirty="0" smtClean="0">
                <a:ea typeface="宋体" pitchFamily="2" charset="-122"/>
              </a:rPr>
              <a:t>without processing</a:t>
            </a:r>
            <a:r>
              <a:rPr lang="en-US" altLang="zh-CN" sz="4300" dirty="0">
                <a:ea typeface="宋体" pitchFamily="2" charset="-122"/>
              </a:rPr>
              <a:t>,</a:t>
            </a:r>
          </a:p>
          <a:p>
            <a:pPr marL="1219128" lvl="1" indent="-609563" algn="just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1070969" algn="l"/>
              </a:tabLst>
              <a:defRPr/>
            </a:pPr>
            <a:r>
              <a:rPr lang="en-US" altLang="zh-CN" sz="4300" dirty="0" smtClean="0">
                <a:ea typeface="宋体" pitchFamily="2" charset="-122"/>
              </a:rPr>
              <a:t>and </a:t>
            </a:r>
            <a:r>
              <a:rPr lang="en-US" altLang="zh-CN" sz="4300" dirty="0">
                <a:ea typeface="宋体" pitchFamily="2" charset="-122"/>
              </a:rPr>
              <a:t>a </a:t>
            </a:r>
            <a:r>
              <a:rPr lang="en-US" altLang="zh-CN" sz="4300" dirty="0" smtClean="0">
                <a:ea typeface="宋体" pitchFamily="2" charset="-122"/>
              </a:rPr>
              <a:t>burst </a:t>
            </a:r>
            <a:r>
              <a:rPr lang="en-US" altLang="zh-CN" sz="4300" dirty="0">
                <a:ea typeface="宋体" pitchFamily="2" charset="-122"/>
              </a:rPr>
              <a:t>processing </a:t>
            </a:r>
            <a:r>
              <a:rPr lang="en-US" altLang="zh-CN" sz="4300" dirty="0" smtClean="0">
                <a:ea typeface="宋体" pitchFamily="2" charset="-122"/>
              </a:rPr>
              <a:t>phase </a:t>
            </a:r>
            <a:r>
              <a:rPr lang="en-US" altLang="zh-CN" sz="4300" dirty="0">
                <a:ea typeface="宋体" pitchFamily="2" charset="-122"/>
              </a:rPr>
              <a:t>that processes all </a:t>
            </a:r>
            <a:r>
              <a:rPr lang="en-US" altLang="zh-CN" sz="4300" dirty="0" smtClean="0">
                <a:ea typeface="宋体" pitchFamily="2" charset="-122"/>
              </a:rPr>
              <a:t>previously captured </a:t>
            </a:r>
            <a:r>
              <a:rPr lang="en-US" altLang="zh-CN" sz="4300" dirty="0">
                <a:ea typeface="宋体" pitchFamily="2" charset="-122"/>
              </a:rPr>
              <a:t>data at the highest data rate allowed by the </a:t>
            </a:r>
            <a:r>
              <a:rPr lang="en-US" altLang="zh-CN" sz="4300" dirty="0" smtClean="0">
                <a:ea typeface="宋体" pitchFamily="2" charset="-122"/>
              </a:rPr>
              <a:t>CPU configuration.</a:t>
            </a:r>
          </a:p>
          <a:p>
            <a:pPr marL="461407" indent="-461407" algn="just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r>
              <a:rPr lang="en-US" altLang="zh-CN" sz="4300" dirty="0" smtClean="0">
                <a:ea typeface="宋体" pitchFamily="2" charset="-122"/>
              </a:rPr>
              <a:t>Only burst </a:t>
            </a:r>
            <a:r>
              <a:rPr lang="en-US" altLang="zh-CN" sz="4300" dirty="0">
                <a:ea typeface="宋体" pitchFamily="2" charset="-122"/>
              </a:rPr>
              <a:t>processing </a:t>
            </a:r>
            <a:r>
              <a:rPr lang="en-US" altLang="zh-CN" sz="4300" dirty="0" smtClean="0">
                <a:ea typeface="宋体" pitchFamily="2" charset="-122"/>
              </a:rPr>
              <a:t>needs </a:t>
            </a:r>
            <a:r>
              <a:rPr lang="en-US" altLang="zh-CN" sz="4300" dirty="0">
                <a:ea typeface="宋体" pitchFamily="2" charset="-122"/>
              </a:rPr>
              <a:t>a high CPU configuration and the capture-only phase can remain </a:t>
            </a:r>
            <a:r>
              <a:rPr lang="en-US" altLang="zh-CN" sz="4300" dirty="0" smtClean="0">
                <a:ea typeface="宋体" pitchFamily="2" charset="-122"/>
              </a:rPr>
              <a:t>at an </a:t>
            </a:r>
            <a:r>
              <a:rPr lang="en-US" altLang="zh-CN" sz="4300" dirty="0">
                <a:ea typeface="宋体" pitchFamily="2" charset="-122"/>
              </a:rPr>
              <a:t>energy-efficient low CPU </a:t>
            </a:r>
            <a:r>
              <a:rPr lang="en-US" altLang="zh-CN" sz="4300" dirty="0" smtClean="0">
                <a:ea typeface="宋体" pitchFamily="2" charset="-122"/>
              </a:rPr>
              <a:t>configuration.</a:t>
            </a: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300" dirty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3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300" dirty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3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300" dirty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3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300" dirty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3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300" dirty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3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3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2800" dirty="0" smtClean="0">
              <a:ea typeface="宋体" pitchFamily="2" charset="-122"/>
            </a:endParaRPr>
          </a:p>
          <a:p>
            <a:pPr marL="461407" indent="-461407" algn="just">
              <a:spcBef>
                <a:spcPct val="20000"/>
              </a:spcBef>
              <a:tabLst>
                <a:tab pos="1070969" algn="l"/>
              </a:tabLst>
              <a:defRPr/>
            </a:pPr>
            <a:r>
              <a:rPr lang="en-US" altLang="zh-CN" sz="4300" dirty="0" smtClean="0">
                <a:ea typeface="宋体" pitchFamily="2" charset="-122"/>
              </a:rPr>
              <a:t>Possible application </a:t>
            </a:r>
            <a:r>
              <a:rPr lang="en-US" altLang="zh-CN" sz="4300" dirty="0" smtClean="0">
                <a:ea typeface="宋体" pitchFamily="2" charset="-122"/>
                <a:sym typeface="Wingdings" pitchFamily="2" charset="2"/>
              </a:rPr>
              <a:t> intelligent transportation systems</a:t>
            </a:r>
            <a:endParaRPr lang="en-US" altLang="zh-CN" sz="4300" dirty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300" dirty="0" smtClean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300" dirty="0">
              <a:ea typeface="宋体" pitchFamily="2" charset="-122"/>
            </a:endParaRPr>
          </a:p>
          <a:p>
            <a:pPr marL="461407" indent="-461407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300" dirty="0" smtClean="0">
              <a:ea typeface="宋体" pitchFamily="2" charset="-122"/>
            </a:endParaRPr>
          </a:p>
          <a:p>
            <a:pPr marL="469871" indent="-457171">
              <a:spcBef>
                <a:spcPct val="20000"/>
              </a:spcBef>
              <a:buFont typeface="Arial" pitchFamily="34" charset="0"/>
              <a:buChar char="•"/>
              <a:tabLst>
                <a:tab pos="1070969" algn="l"/>
              </a:tabLst>
              <a:defRPr/>
            </a:pPr>
            <a:endParaRPr lang="en-US" altLang="zh-CN" sz="4000" dirty="0" smtClean="0">
              <a:ea typeface="宋体" pitchFamily="2" charset="-122"/>
            </a:endParaRPr>
          </a:p>
        </p:txBody>
      </p:sp>
      <p:pic>
        <p:nvPicPr>
          <p:cNvPr id="1114" name="Picture 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2999" y="36042600"/>
            <a:ext cx="9447567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9" name="Picture 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65600" y="25828094"/>
            <a:ext cx="12725400" cy="903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0" name="Picture 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1671" y="17449800"/>
            <a:ext cx="13352529" cy="86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24"/>
          <p:cNvGrpSpPr/>
          <p:nvPr/>
        </p:nvGrpSpPr>
        <p:grpSpPr>
          <a:xfrm>
            <a:off x="16992600" y="17830800"/>
            <a:ext cx="11226800" cy="8305800"/>
            <a:chOff x="12115799" y="13955797"/>
            <a:chExt cx="8402574" cy="6846803"/>
          </a:xfrm>
        </p:grpSpPr>
        <p:pic>
          <p:nvPicPr>
            <p:cNvPr id="1116" name="Picture 9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15799" y="13955797"/>
              <a:ext cx="8402574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1" name="Picture 9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78000" y="19670797"/>
              <a:ext cx="3879420" cy="113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22" name="Picture 9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56000" y="27402832"/>
            <a:ext cx="9423400" cy="749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3" name="Picture 9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163800" y="3581400"/>
            <a:ext cx="13716000" cy="1042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Soyata\Dropbox\Moeen-Eragh (1)\NSF Poster 2014\System Pictures\IMG_14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27200" y="31699200"/>
            <a:ext cx="12192000" cy="9144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68600" y="36965575"/>
            <a:ext cx="13182600" cy="626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3325</TotalTime>
  <Words>338</Words>
  <Application>Microsoft Office PowerPoint</Application>
  <PresentationFormat>Custom</PresentationFormat>
  <Paragraphs>86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Tolga</dc:creator>
  <cp:lastModifiedBy>Tolga</cp:lastModifiedBy>
  <cp:revision>153</cp:revision>
  <cp:lastPrinted>2013-10-03T00:06:07Z</cp:lastPrinted>
  <dcterms:created xsi:type="dcterms:W3CDTF">2012-05-19T23:54:51Z</dcterms:created>
  <dcterms:modified xsi:type="dcterms:W3CDTF">2014-09-24T20:37:19Z</dcterms:modified>
</cp:coreProperties>
</file>