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6576000" cy="29260800"/>
  <p:notesSz cx="6858000" cy="9144000"/>
  <p:defaultText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9216">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2488" autoAdjust="0"/>
  </p:normalViewPr>
  <p:slideViewPr>
    <p:cSldViewPr snapToGrid="0" snapToObjects="1" showGuides="1">
      <p:cViewPr>
        <p:scale>
          <a:sx n="100" d="100"/>
          <a:sy n="100" d="100"/>
        </p:scale>
        <p:origin x="352" y="640"/>
      </p:cViewPr>
      <p:guideLst>
        <p:guide orient="horz" pos="9216"/>
        <p:guide pos="1152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73D9A-D6B3-A847-B295-9474FE16F097}" type="datetimeFigureOut">
              <a:rPr lang="en-US" smtClean="0"/>
              <a:t>11/4/14</a:t>
            </a:fld>
            <a:endParaRPr lang="en-US"/>
          </a:p>
        </p:txBody>
      </p:sp>
      <p:sp>
        <p:nvSpPr>
          <p:cNvPr id="4" name="Slide Image Placeholder 3"/>
          <p:cNvSpPr>
            <a:spLocks noGrp="1" noRot="1" noChangeAspect="1"/>
          </p:cNvSpPr>
          <p:nvPr>
            <p:ph type="sldImg" idx="2"/>
          </p:nvPr>
        </p:nvSpPr>
        <p:spPr>
          <a:xfrm>
            <a:off x="1285875" y="685800"/>
            <a:ext cx="42862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B5B3B-B941-384C-B40B-769829EACDC3}" type="slidenum">
              <a:rPr lang="en-US" smtClean="0"/>
              <a:t>‹#›</a:t>
            </a:fld>
            <a:endParaRPr lang="en-US"/>
          </a:p>
        </p:txBody>
      </p:sp>
    </p:spTree>
    <p:extLst>
      <p:ext uri="{BB962C8B-B14F-4D97-AF65-F5344CB8AC3E}">
        <p14:creationId xmlns:p14="http://schemas.microsoft.com/office/powerpoint/2010/main" val="2471420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1B5B3B-B941-384C-B40B-769829EACDC3}" type="slidenum">
              <a:rPr lang="en-US" smtClean="0"/>
              <a:t>1</a:t>
            </a:fld>
            <a:endParaRPr lang="en-US"/>
          </a:p>
        </p:txBody>
      </p:sp>
    </p:spTree>
    <p:extLst>
      <p:ext uri="{BB962C8B-B14F-4D97-AF65-F5344CB8AC3E}">
        <p14:creationId xmlns:p14="http://schemas.microsoft.com/office/powerpoint/2010/main" val="424709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089816"/>
            <a:ext cx="31089600" cy="6272107"/>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6581120"/>
            <a:ext cx="25603200" cy="7477760"/>
          </a:xfrm>
        </p:spPr>
        <p:txBody>
          <a:bodyPr/>
          <a:lstStyle>
            <a:lvl1pPr marL="0" indent="0" algn="ctr">
              <a:buNone/>
              <a:defRPr>
                <a:solidFill>
                  <a:schemeClr val="tx1">
                    <a:tint val="75000"/>
                  </a:schemeClr>
                </a:solidFill>
              </a:defRPr>
            </a:lvl1pPr>
            <a:lvl2pPr marL="1881012" indent="0" algn="ctr">
              <a:buNone/>
              <a:defRPr>
                <a:solidFill>
                  <a:schemeClr val="tx1">
                    <a:tint val="75000"/>
                  </a:schemeClr>
                </a:solidFill>
              </a:defRPr>
            </a:lvl2pPr>
            <a:lvl3pPr marL="3762024" indent="0" algn="ctr">
              <a:buNone/>
              <a:defRPr>
                <a:solidFill>
                  <a:schemeClr val="tx1">
                    <a:tint val="75000"/>
                  </a:schemeClr>
                </a:solidFill>
              </a:defRPr>
            </a:lvl3pPr>
            <a:lvl4pPr marL="5643037" indent="0" algn="ctr">
              <a:buNone/>
              <a:defRPr>
                <a:solidFill>
                  <a:schemeClr val="tx1">
                    <a:tint val="75000"/>
                  </a:schemeClr>
                </a:solidFill>
              </a:defRPr>
            </a:lvl4pPr>
            <a:lvl5pPr marL="7524049" indent="0" algn="ctr">
              <a:buNone/>
              <a:defRPr>
                <a:solidFill>
                  <a:schemeClr val="tx1">
                    <a:tint val="75000"/>
                  </a:schemeClr>
                </a:solidFill>
              </a:defRPr>
            </a:lvl5pPr>
            <a:lvl6pPr marL="9405061" indent="0" algn="ctr">
              <a:buNone/>
              <a:defRPr>
                <a:solidFill>
                  <a:schemeClr val="tx1">
                    <a:tint val="75000"/>
                  </a:schemeClr>
                </a:solidFill>
              </a:defRPr>
            </a:lvl6pPr>
            <a:lvl7pPr marL="11286073" indent="0" algn="ctr">
              <a:buNone/>
              <a:defRPr>
                <a:solidFill>
                  <a:schemeClr val="tx1">
                    <a:tint val="75000"/>
                  </a:schemeClr>
                </a:solidFill>
              </a:defRPr>
            </a:lvl7pPr>
            <a:lvl8pPr marL="13167086" indent="0" algn="ctr">
              <a:buNone/>
              <a:defRPr>
                <a:solidFill>
                  <a:schemeClr val="tx1">
                    <a:tint val="75000"/>
                  </a:schemeClr>
                </a:solidFill>
              </a:defRPr>
            </a:lvl8pPr>
            <a:lvl9pPr marL="15048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998722"/>
            <a:ext cx="32918400" cy="106524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998722"/>
            <a:ext cx="98145600" cy="106524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8802775"/>
            <a:ext cx="31089600" cy="5811520"/>
          </a:xfrm>
        </p:spPr>
        <p:txBody>
          <a:bodyPr anchor="t"/>
          <a:lstStyle>
            <a:lvl1pPr algn="l">
              <a:defRPr sz="165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2401978"/>
            <a:ext cx="31089600" cy="6400798"/>
          </a:xfrm>
        </p:spPr>
        <p:txBody>
          <a:bodyPr anchor="b"/>
          <a:lstStyle>
            <a:lvl1pPr marL="0" indent="0">
              <a:buNone/>
              <a:defRPr sz="8200">
                <a:solidFill>
                  <a:schemeClr val="tx1">
                    <a:tint val="75000"/>
                  </a:schemeClr>
                </a:solidFill>
              </a:defRPr>
            </a:lvl1pPr>
            <a:lvl2pPr marL="1881012" indent="0">
              <a:buNone/>
              <a:defRPr sz="7400">
                <a:solidFill>
                  <a:schemeClr val="tx1">
                    <a:tint val="75000"/>
                  </a:schemeClr>
                </a:solidFill>
              </a:defRPr>
            </a:lvl2pPr>
            <a:lvl3pPr marL="3762024" indent="0">
              <a:buNone/>
              <a:defRPr sz="6600">
                <a:solidFill>
                  <a:schemeClr val="tx1">
                    <a:tint val="75000"/>
                  </a:schemeClr>
                </a:solidFill>
              </a:defRPr>
            </a:lvl3pPr>
            <a:lvl4pPr marL="5643037" indent="0">
              <a:buNone/>
              <a:defRPr sz="5800">
                <a:solidFill>
                  <a:schemeClr val="tx1">
                    <a:tint val="75000"/>
                  </a:schemeClr>
                </a:solidFill>
              </a:defRPr>
            </a:lvl4pPr>
            <a:lvl5pPr marL="7524049" indent="0">
              <a:buNone/>
              <a:defRPr sz="5800">
                <a:solidFill>
                  <a:schemeClr val="tx1">
                    <a:tint val="75000"/>
                  </a:schemeClr>
                </a:solidFill>
              </a:defRPr>
            </a:lvl5pPr>
            <a:lvl6pPr marL="9405061" indent="0">
              <a:buNone/>
              <a:defRPr sz="5800">
                <a:solidFill>
                  <a:schemeClr val="tx1">
                    <a:tint val="75000"/>
                  </a:schemeClr>
                </a:solidFill>
              </a:defRPr>
            </a:lvl6pPr>
            <a:lvl7pPr marL="11286073" indent="0">
              <a:buNone/>
              <a:defRPr sz="5800">
                <a:solidFill>
                  <a:schemeClr val="tx1">
                    <a:tint val="75000"/>
                  </a:schemeClr>
                </a:solidFill>
              </a:defRPr>
            </a:lvl7pPr>
            <a:lvl8pPr marL="13167086" indent="0">
              <a:buNone/>
              <a:defRPr sz="5800">
                <a:solidFill>
                  <a:schemeClr val="tx1">
                    <a:tint val="75000"/>
                  </a:schemeClr>
                </a:solidFill>
              </a:defRPr>
            </a:lvl8pPr>
            <a:lvl9pPr marL="15048098" indent="0">
              <a:buNone/>
              <a:defRPr sz="5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A10CE-6030-F24B-854F-EDC11527646E}"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9132110"/>
            <a:ext cx="65532000" cy="82390827"/>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9132110"/>
            <a:ext cx="65532000" cy="82390827"/>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CA10CE-6030-F24B-854F-EDC11527646E}"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171789"/>
            <a:ext cx="32918400" cy="487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549817"/>
            <a:ext cx="16160752" cy="2729651"/>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4" name="Content Placeholder 3"/>
          <p:cNvSpPr>
            <a:spLocks noGrp="1"/>
          </p:cNvSpPr>
          <p:nvPr>
            <p:ph sz="half" idx="2"/>
          </p:nvPr>
        </p:nvSpPr>
        <p:spPr>
          <a:xfrm>
            <a:off x="1828800" y="9279468"/>
            <a:ext cx="16160752" cy="16858829"/>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02" y="6549817"/>
            <a:ext cx="16167100" cy="2729651"/>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6" name="Content Placeholder 5"/>
          <p:cNvSpPr>
            <a:spLocks noGrp="1"/>
          </p:cNvSpPr>
          <p:nvPr>
            <p:ph sz="quarter" idx="4"/>
          </p:nvPr>
        </p:nvSpPr>
        <p:spPr>
          <a:xfrm>
            <a:off x="18580102" y="9279468"/>
            <a:ext cx="16167100" cy="16858829"/>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A10CE-6030-F24B-854F-EDC11527646E}" type="datetimeFigureOut">
              <a:rPr lang="en-US" smtClean="0"/>
              <a:pPr/>
              <a:t>11/4/14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CA10CE-6030-F24B-854F-EDC11527646E}" type="datetimeFigureOut">
              <a:rPr lang="en-US" smtClean="0"/>
              <a:pPr/>
              <a:t>11/4/14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A10CE-6030-F24B-854F-EDC11527646E}" type="datetimeFigureOut">
              <a:rPr lang="en-US" smtClean="0"/>
              <a:pPr/>
              <a:t>11/4/14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165013"/>
            <a:ext cx="12033252" cy="4958080"/>
          </a:xfrm>
        </p:spPr>
        <p:txBody>
          <a:bodyPr anchor="b"/>
          <a:lstStyle>
            <a:lvl1pPr algn="l">
              <a:defRPr sz="8200" b="1"/>
            </a:lvl1pPr>
          </a:lstStyle>
          <a:p>
            <a:r>
              <a:rPr lang="en-US" smtClean="0"/>
              <a:t>Click to edit Master title style</a:t>
            </a:r>
            <a:endParaRPr lang="en-US"/>
          </a:p>
        </p:txBody>
      </p:sp>
      <p:sp>
        <p:nvSpPr>
          <p:cNvPr id="3" name="Content Placeholder 2"/>
          <p:cNvSpPr>
            <a:spLocks noGrp="1"/>
          </p:cNvSpPr>
          <p:nvPr>
            <p:ph idx="1"/>
          </p:nvPr>
        </p:nvSpPr>
        <p:spPr>
          <a:xfrm>
            <a:off x="14300200" y="1165016"/>
            <a:ext cx="20447000" cy="24973282"/>
          </a:xfrm>
        </p:spPr>
        <p:txBody>
          <a:bodyPr/>
          <a:lstStyle>
            <a:lvl1pPr>
              <a:defRPr sz="13200"/>
            </a:lvl1pPr>
            <a:lvl2pPr>
              <a:defRPr sz="11500"/>
            </a:lvl2pPr>
            <a:lvl3pPr>
              <a:defRPr sz="99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02" y="6123096"/>
            <a:ext cx="12033252" cy="20015202"/>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10CE-6030-F24B-854F-EDC11527646E}"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20482561"/>
            <a:ext cx="21945600" cy="2418082"/>
          </a:xfrm>
        </p:spPr>
        <p:txBody>
          <a:bodyPr anchor="b"/>
          <a:lstStyle>
            <a:lvl1pPr algn="l">
              <a:defRPr sz="8200" b="1"/>
            </a:lvl1pPr>
          </a:lstStyle>
          <a:p>
            <a:r>
              <a:rPr lang="en-US" smtClean="0"/>
              <a:t>Click to edit Master title style</a:t>
            </a:r>
            <a:endParaRPr lang="en-US"/>
          </a:p>
        </p:txBody>
      </p:sp>
      <p:sp>
        <p:nvSpPr>
          <p:cNvPr id="3" name="Picture Placeholder 2"/>
          <p:cNvSpPr>
            <a:spLocks noGrp="1"/>
          </p:cNvSpPr>
          <p:nvPr>
            <p:ph type="pic" idx="1"/>
          </p:nvPr>
        </p:nvSpPr>
        <p:spPr>
          <a:xfrm>
            <a:off x="7169152" y="2614507"/>
            <a:ext cx="21945600" cy="17556480"/>
          </a:xfrm>
        </p:spPr>
        <p:txBody>
          <a:bodyPr/>
          <a:lstStyle>
            <a:lvl1pPr marL="0" indent="0">
              <a:buNone/>
              <a:defRPr sz="13200"/>
            </a:lvl1pPr>
            <a:lvl2pPr marL="1881012" indent="0">
              <a:buNone/>
              <a:defRPr sz="11500"/>
            </a:lvl2pPr>
            <a:lvl3pPr marL="3762024" indent="0">
              <a:buNone/>
              <a:defRPr sz="9900"/>
            </a:lvl3pPr>
            <a:lvl4pPr marL="5643037" indent="0">
              <a:buNone/>
              <a:defRPr sz="8200"/>
            </a:lvl4pPr>
            <a:lvl5pPr marL="7524049" indent="0">
              <a:buNone/>
              <a:defRPr sz="8200"/>
            </a:lvl5pPr>
            <a:lvl6pPr marL="9405061" indent="0">
              <a:buNone/>
              <a:defRPr sz="8200"/>
            </a:lvl6pPr>
            <a:lvl7pPr marL="11286073" indent="0">
              <a:buNone/>
              <a:defRPr sz="8200"/>
            </a:lvl7pPr>
            <a:lvl8pPr marL="13167086" indent="0">
              <a:buNone/>
              <a:defRPr sz="8200"/>
            </a:lvl8pPr>
            <a:lvl9pPr marL="15048098" indent="0">
              <a:buNone/>
              <a:defRPr sz="8200"/>
            </a:lvl9pPr>
          </a:lstStyle>
          <a:p>
            <a:endParaRPr lang="en-US"/>
          </a:p>
        </p:txBody>
      </p:sp>
      <p:sp>
        <p:nvSpPr>
          <p:cNvPr id="4" name="Text Placeholder 3"/>
          <p:cNvSpPr>
            <a:spLocks noGrp="1"/>
          </p:cNvSpPr>
          <p:nvPr>
            <p:ph type="body" sz="half" idx="2"/>
          </p:nvPr>
        </p:nvSpPr>
        <p:spPr>
          <a:xfrm>
            <a:off x="7169152" y="22900643"/>
            <a:ext cx="21945600" cy="3434078"/>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10CE-6030-F24B-854F-EDC11527646E}"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171789"/>
            <a:ext cx="32918400" cy="4876800"/>
          </a:xfrm>
          <a:prstGeom prst="rect">
            <a:avLst/>
          </a:prstGeom>
        </p:spPr>
        <p:txBody>
          <a:bodyPr vert="horz" lIns="376202" tIns="188101" rIns="376202" bIns="1881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827522"/>
            <a:ext cx="32918400" cy="19310775"/>
          </a:xfrm>
          <a:prstGeom prst="rect">
            <a:avLst/>
          </a:prstGeom>
        </p:spPr>
        <p:txBody>
          <a:bodyPr vert="horz" lIns="376202" tIns="188101" rIns="376202" bIns="1881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7120430"/>
            <a:ext cx="8534400" cy="1557867"/>
          </a:xfrm>
          <a:prstGeom prst="rect">
            <a:avLst/>
          </a:prstGeom>
        </p:spPr>
        <p:txBody>
          <a:bodyPr vert="horz" lIns="376202" tIns="188101" rIns="376202" bIns="188101" rtlCol="0" anchor="ctr"/>
          <a:lstStyle>
            <a:lvl1pPr algn="l">
              <a:defRPr sz="4900">
                <a:solidFill>
                  <a:schemeClr val="tx1">
                    <a:tint val="75000"/>
                  </a:schemeClr>
                </a:solidFill>
              </a:defRPr>
            </a:lvl1pPr>
          </a:lstStyle>
          <a:p>
            <a:fld id="{ABCA10CE-6030-F24B-854F-EDC11527646E}" type="datetimeFigureOut">
              <a:rPr lang="en-US" smtClean="0"/>
              <a:pPr/>
              <a:t>11/4/14</a:t>
            </a:fld>
            <a:endParaRPr lang="en-US"/>
          </a:p>
        </p:txBody>
      </p:sp>
      <p:sp>
        <p:nvSpPr>
          <p:cNvPr id="5" name="Footer Placeholder 4"/>
          <p:cNvSpPr>
            <a:spLocks noGrp="1"/>
          </p:cNvSpPr>
          <p:nvPr>
            <p:ph type="ftr" sz="quarter" idx="3"/>
          </p:nvPr>
        </p:nvSpPr>
        <p:spPr>
          <a:xfrm>
            <a:off x="12496800" y="27120430"/>
            <a:ext cx="11582400" cy="1557867"/>
          </a:xfrm>
          <a:prstGeom prst="rect">
            <a:avLst/>
          </a:prstGeom>
        </p:spPr>
        <p:txBody>
          <a:bodyPr vert="horz" lIns="376202" tIns="188101" rIns="376202" bIns="188101" rtlCol="0" anchor="ctr"/>
          <a:lstStyle>
            <a:lvl1pPr algn="ctr">
              <a:defRPr sz="4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27120430"/>
            <a:ext cx="8534400" cy="1557867"/>
          </a:xfrm>
          <a:prstGeom prst="rect">
            <a:avLst/>
          </a:prstGeom>
        </p:spPr>
        <p:txBody>
          <a:bodyPr vert="horz" lIns="376202" tIns="188101" rIns="376202" bIns="188101" rtlCol="0" anchor="ctr"/>
          <a:lstStyle>
            <a:lvl1pPr algn="r">
              <a:defRPr sz="4900">
                <a:solidFill>
                  <a:schemeClr val="tx1">
                    <a:tint val="75000"/>
                  </a:schemeClr>
                </a:solidFill>
              </a:defRPr>
            </a:lvl1pPr>
          </a:lstStyle>
          <a:p>
            <a:fld id="{D233781C-A1EC-E24C-B5D9-696AFB8498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81012" rtl="0" eaLnBrk="1" latinLnBrk="0" hangingPunct="1">
        <a:spcBef>
          <a:spcPct val="0"/>
        </a:spcBef>
        <a:buNone/>
        <a:defRPr sz="18100" kern="1200">
          <a:solidFill>
            <a:schemeClr val="tx1"/>
          </a:solidFill>
          <a:latin typeface="+mj-lt"/>
          <a:ea typeface="+mj-ea"/>
          <a:cs typeface="+mj-cs"/>
        </a:defRPr>
      </a:lvl1pPr>
    </p:titleStyle>
    <p:bodyStyle>
      <a:lvl1pPr marL="1410759" indent="-1410759" algn="l" defTabSz="1881012" rtl="0" eaLnBrk="1" latinLnBrk="0" hangingPunct="1">
        <a:spcBef>
          <a:spcPct val="20000"/>
        </a:spcBef>
        <a:buFont typeface="Arial"/>
        <a:buChar char="•"/>
        <a:defRPr sz="13200" kern="1200">
          <a:solidFill>
            <a:schemeClr val="tx1"/>
          </a:solidFill>
          <a:latin typeface="+mn-lt"/>
          <a:ea typeface="+mn-ea"/>
          <a:cs typeface="+mn-cs"/>
        </a:defRPr>
      </a:lvl1pPr>
      <a:lvl2pPr marL="3056645" indent="-1175633" algn="l" defTabSz="1881012" rtl="0" eaLnBrk="1" latinLnBrk="0" hangingPunct="1">
        <a:spcBef>
          <a:spcPct val="20000"/>
        </a:spcBef>
        <a:buFont typeface="Arial"/>
        <a:buChar char="–"/>
        <a:defRPr sz="11500" kern="1200">
          <a:solidFill>
            <a:schemeClr val="tx1"/>
          </a:solidFill>
          <a:latin typeface="+mn-lt"/>
          <a:ea typeface="+mn-ea"/>
          <a:cs typeface="+mn-cs"/>
        </a:defRPr>
      </a:lvl2pPr>
      <a:lvl3pPr marL="4702531" indent="-940506" algn="l" defTabSz="1881012" rtl="0" eaLnBrk="1" latinLnBrk="0" hangingPunct="1">
        <a:spcBef>
          <a:spcPct val="20000"/>
        </a:spcBef>
        <a:buFont typeface="Arial"/>
        <a:buChar char="•"/>
        <a:defRPr sz="9900" kern="1200">
          <a:solidFill>
            <a:schemeClr val="tx1"/>
          </a:solidFill>
          <a:latin typeface="+mn-lt"/>
          <a:ea typeface="+mn-ea"/>
          <a:cs typeface="+mn-cs"/>
        </a:defRPr>
      </a:lvl3pPr>
      <a:lvl4pPr marL="6583543" indent="-940506" algn="l" defTabSz="1881012" rtl="0" eaLnBrk="1" latinLnBrk="0" hangingPunct="1">
        <a:spcBef>
          <a:spcPct val="20000"/>
        </a:spcBef>
        <a:buFont typeface="Arial"/>
        <a:buChar char="–"/>
        <a:defRPr sz="8200" kern="1200">
          <a:solidFill>
            <a:schemeClr val="tx1"/>
          </a:solidFill>
          <a:latin typeface="+mn-lt"/>
          <a:ea typeface="+mn-ea"/>
          <a:cs typeface="+mn-cs"/>
        </a:defRPr>
      </a:lvl4pPr>
      <a:lvl5pPr marL="8464555" indent="-940506" algn="l" defTabSz="1881012" rtl="0" eaLnBrk="1" latinLnBrk="0" hangingPunct="1">
        <a:spcBef>
          <a:spcPct val="20000"/>
        </a:spcBef>
        <a:buFont typeface="Arial"/>
        <a:buChar char="»"/>
        <a:defRPr sz="8200" kern="1200">
          <a:solidFill>
            <a:schemeClr val="tx1"/>
          </a:solidFill>
          <a:latin typeface="+mn-lt"/>
          <a:ea typeface="+mn-ea"/>
          <a:cs typeface="+mn-cs"/>
        </a:defRPr>
      </a:lvl5pPr>
      <a:lvl6pPr marL="10345567" indent="-940506" algn="l" defTabSz="1881012" rtl="0" eaLnBrk="1" latinLnBrk="0" hangingPunct="1">
        <a:spcBef>
          <a:spcPct val="20000"/>
        </a:spcBef>
        <a:buFont typeface="Arial"/>
        <a:buChar char="•"/>
        <a:defRPr sz="8200" kern="1200">
          <a:solidFill>
            <a:schemeClr val="tx1"/>
          </a:solidFill>
          <a:latin typeface="+mn-lt"/>
          <a:ea typeface="+mn-ea"/>
          <a:cs typeface="+mn-cs"/>
        </a:defRPr>
      </a:lvl6pPr>
      <a:lvl7pPr marL="12226580" indent="-940506" algn="l" defTabSz="1881012" rtl="0" eaLnBrk="1" latinLnBrk="0" hangingPunct="1">
        <a:spcBef>
          <a:spcPct val="20000"/>
        </a:spcBef>
        <a:buFont typeface="Arial"/>
        <a:buChar char="•"/>
        <a:defRPr sz="8200" kern="1200">
          <a:solidFill>
            <a:schemeClr val="tx1"/>
          </a:solidFill>
          <a:latin typeface="+mn-lt"/>
          <a:ea typeface="+mn-ea"/>
          <a:cs typeface="+mn-cs"/>
        </a:defRPr>
      </a:lvl7pPr>
      <a:lvl8pPr marL="14107592" indent="-940506" algn="l" defTabSz="1881012" rtl="0" eaLnBrk="1" latinLnBrk="0" hangingPunct="1">
        <a:spcBef>
          <a:spcPct val="20000"/>
        </a:spcBef>
        <a:buFont typeface="Arial"/>
        <a:buChar char="•"/>
        <a:defRPr sz="8200" kern="1200">
          <a:solidFill>
            <a:schemeClr val="tx1"/>
          </a:solidFill>
          <a:latin typeface="+mn-lt"/>
          <a:ea typeface="+mn-ea"/>
          <a:cs typeface="+mn-cs"/>
        </a:defRPr>
      </a:lvl8pPr>
      <a:lvl9pPr marL="15988604" indent="-940506" algn="l" defTabSz="1881012" rtl="0" eaLnBrk="1" latinLnBrk="0" hangingPunct="1">
        <a:spcBef>
          <a:spcPct val="20000"/>
        </a:spcBef>
        <a:buFont typeface="Arial"/>
        <a:buChar char="•"/>
        <a:defRPr sz="8200" kern="1200">
          <a:solidFill>
            <a:schemeClr val="tx1"/>
          </a:solidFill>
          <a:latin typeface="+mn-lt"/>
          <a:ea typeface="+mn-ea"/>
          <a:cs typeface="+mn-cs"/>
        </a:defRPr>
      </a:lvl9pPr>
    </p:bodyStyle>
    <p:other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jpeg"/><Relationship Id="rId21" Type="http://schemas.openxmlformats.org/officeDocument/2006/relationships/image" Target="../media/image18.jpeg"/><Relationship Id="rId22" Type="http://schemas.openxmlformats.org/officeDocument/2006/relationships/image" Target="../media/image19.jpeg"/><Relationship Id="rId23" Type="http://schemas.openxmlformats.org/officeDocument/2006/relationships/image" Target="../media/image20.jpeg"/><Relationship Id="rId24" Type="http://schemas.openxmlformats.org/officeDocument/2006/relationships/image" Target="../media/image21.jpeg"/><Relationship Id="rId25" Type="http://schemas.openxmlformats.org/officeDocument/2006/relationships/image" Target="../media/image22.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jpeg"/><Relationship Id="rId29"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tiff"/><Relationship Id="rId5" Type="http://schemas.openxmlformats.org/officeDocument/2006/relationships/image" Target="../media/image3.jpeg"/><Relationship Id="rId30" Type="http://schemas.openxmlformats.org/officeDocument/2006/relationships/image" Target="../media/image27.png"/><Relationship Id="rId31" Type="http://schemas.openxmlformats.org/officeDocument/2006/relationships/image" Target="../media/image28.jpeg"/><Relationship Id="rId32" Type="http://schemas.openxmlformats.org/officeDocument/2006/relationships/image" Target="../media/image29.jpeg"/><Relationship Id="rId9" Type="http://schemas.openxmlformats.org/officeDocument/2006/relationships/image" Target="../media/image7.emf"/><Relationship Id="rId6" Type="http://schemas.openxmlformats.org/officeDocument/2006/relationships/image" Target="../media/image4.tiff"/><Relationship Id="rId7" Type="http://schemas.openxmlformats.org/officeDocument/2006/relationships/image" Target="../media/image5.emf"/><Relationship Id="rId8" Type="http://schemas.openxmlformats.org/officeDocument/2006/relationships/image" Target="../media/image6.emf"/><Relationship Id="rId33" Type="http://schemas.openxmlformats.org/officeDocument/2006/relationships/image" Target="../media/image30.png"/><Relationship Id="rId34" Type="http://schemas.openxmlformats.org/officeDocument/2006/relationships/image" Target="../media/image31.png"/><Relationship Id="rId35" Type="http://schemas.openxmlformats.org/officeDocument/2006/relationships/image" Target="../media/image32.png"/><Relationship Id="rId36" Type="http://schemas.openxmlformats.org/officeDocument/2006/relationships/image" Target="../media/image33.emf"/><Relationship Id="rId10" Type="http://schemas.openxmlformats.org/officeDocument/2006/relationships/image" Target="../media/image8.emf"/><Relationship Id="rId11" Type="http://schemas.openxmlformats.org/officeDocument/2006/relationships/image" Target="../media/image9.jpe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jpeg"/><Relationship Id="rId17" Type="http://schemas.microsoft.com/office/2007/relationships/hdphoto" Target="../media/hdphoto1.wdp"/><Relationship Id="rId18" Type="http://schemas.openxmlformats.org/officeDocument/2006/relationships/image" Target="../media/image15.png"/><Relationship Id="rId19" Type="http://schemas.openxmlformats.org/officeDocument/2006/relationships/image" Target="../media/image16.png"/><Relationship Id="rId37" Type="http://schemas.openxmlformats.org/officeDocument/2006/relationships/image" Target="../media/image34.jpg"/><Relationship Id="rId38" Type="http://schemas.openxmlformats.org/officeDocument/2006/relationships/image" Target="../media/image35.jpg"/><Relationship Id="rId39"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Picture 404" descr="MRC_logo_2_14_in_wide.jpg"/>
          <p:cNvPicPr>
            <a:picLocks noChangeAspect="1"/>
          </p:cNvPicPr>
          <p:nvPr/>
        </p:nvPicPr>
        <p:blipFill>
          <a:blip r:embed="rId3"/>
          <a:srcRect r="2857"/>
          <a:stretch>
            <a:fillRect/>
          </a:stretch>
        </p:blipFill>
        <p:spPr>
          <a:xfrm>
            <a:off x="379402" y="136991"/>
            <a:ext cx="4965699" cy="1239900"/>
          </a:xfrm>
          <a:prstGeom prst="rect">
            <a:avLst/>
          </a:prstGeom>
        </p:spPr>
      </p:pic>
      <p:pic>
        <p:nvPicPr>
          <p:cNvPr id="412" name="Picture 411" descr="ECE_UMD_Logo_Horizontal.tif"/>
          <p:cNvPicPr>
            <a:picLocks noChangeAspect="1"/>
          </p:cNvPicPr>
          <p:nvPr/>
        </p:nvPicPr>
        <p:blipFill>
          <a:blip r:embed="rId4"/>
          <a:srcRect l="21000"/>
          <a:stretch>
            <a:fillRect/>
          </a:stretch>
        </p:blipFill>
        <p:spPr>
          <a:xfrm>
            <a:off x="253997" y="2453538"/>
            <a:ext cx="5262506" cy="1200439"/>
          </a:xfrm>
          <a:prstGeom prst="rect">
            <a:avLst/>
          </a:prstGeom>
        </p:spPr>
      </p:pic>
      <p:pic>
        <p:nvPicPr>
          <p:cNvPr id="414" name="Picture 413" descr="enme-logo2-bm.jpg"/>
          <p:cNvPicPr>
            <a:picLocks noChangeAspect="1"/>
          </p:cNvPicPr>
          <p:nvPr/>
        </p:nvPicPr>
        <p:blipFill>
          <a:blip r:embed="rId5"/>
          <a:srcRect l="27850"/>
          <a:stretch>
            <a:fillRect/>
          </a:stretch>
        </p:blipFill>
        <p:spPr>
          <a:xfrm>
            <a:off x="281432" y="1338791"/>
            <a:ext cx="2872783" cy="1132456"/>
          </a:xfrm>
          <a:prstGeom prst="rect">
            <a:avLst/>
          </a:prstGeom>
        </p:spPr>
      </p:pic>
      <p:sp>
        <p:nvSpPr>
          <p:cNvPr id="6" name="Title 1"/>
          <p:cNvSpPr>
            <a:spLocks noGrp="1"/>
          </p:cNvSpPr>
          <p:nvPr>
            <p:ph type="ctrTitle"/>
          </p:nvPr>
        </p:nvSpPr>
        <p:spPr>
          <a:xfrm>
            <a:off x="3024687" y="567791"/>
            <a:ext cx="30570245" cy="2424369"/>
          </a:xfrm>
        </p:spPr>
        <p:txBody>
          <a:bodyPr>
            <a:noAutofit/>
          </a:bodyPr>
          <a:lstStyle/>
          <a:p>
            <a:r>
              <a:rPr lang="en-US" sz="7200" dirty="0" smtClean="0">
                <a:latin typeface="Century"/>
                <a:cs typeface="Century"/>
              </a:rPr>
              <a:t>CPS: Medium: Ant-Like </a:t>
            </a:r>
            <a:r>
              <a:rPr lang="en-US" sz="7200" dirty="0" err="1" smtClean="0">
                <a:latin typeface="Century"/>
                <a:cs typeface="Century"/>
              </a:rPr>
              <a:t>Microrobots</a:t>
            </a:r>
            <a:r>
              <a:rPr lang="en-US" sz="7200" dirty="0" smtClean="0">
                <a:latin typeface="Century"/>
                <a:cs typeface="Century"/>
              </a:rPr>
              <a:t> - Fast, Small, and Under Control</a:t>
            </a:r>
            <a:endParaRPr lang="en-US" sz="7200" dirty="0">
              <a:latin typeface="Century"/>
              <a:cs typeface="Century"/>
            </a:endParaRPr>
          </a:p>
        </p:txBody>
      </p:sp>
      <p:sp>
        <p:nvSpPr>
          <p:cNvPr id="7" name="Subtitle 2"/>
          <p:cNvSpPr>
            <a:spLocks noGrp="1"/>
          </p:cNvSpPr>
          <p:nvPr>
            <p:ph type="subTitle" idx="1"/>
          </p:nvPr>
        </p:nvSpPr>
        <p:spPr>
          <a:xfrm>
            <a:off x="7472540" y="2508657"/>
            <a:ext cx="21556035" cy="1067879"/>
          </a:xfrm>
        </p:spPr>
        <p:txBody>
          <a:bodyPr>
            <a:normAutofit lnSpcReduction="10000"/>
          </a:bodyPr>
          <a:lstStyle/>
          <a:p>
            <a:pPr lvl="0"/>
            <a:r>
              <a:rPr lang="en-US" sz="4800" dirty="0" smtClean="0">
                <a:solidFill>
                  <a:schemeClr val="tx1"/>
                </a:solidFill>
                <a:latin typeface="Century"/>
                <a:cs typeface="Century"/>
              </a:rPr>
              <a:t>Pamela Abshire, Sarah Bergbreiter, Nuno C. Martins, Elisabeth Smela</a:t>
            </a:r>
          </a:p>
          <a:p>
            <a:endParaRPr lang="en-US" sz="4800" dirty="0"/>
          </a:p>
        </p:txBody>
      </p:sp>
      <p:pic>
        <p:nvPicPr>
          <p:cNvPr id="8" name="Picture 7" descr="nsf1.tif.tiff"/>
          <p:cNvPicPr>
            <a:picLocks noChangeAspect="1"/>
          </p:cNvPicPr>
          <p:nvPr/>
        </p:nvPicPr>
        <p:blipFill>
          <a:blip r:embed="rId6"/>
          <a:stretch>
            <a:fillRect/>
          </a:stretch>
        </p:blipFill>
        <p:spPr>
          <a:xfrm>
            <a:off x="34155887" y="567791"/>
            <a:ext cx="2081609" cy="2094149"/>
          </a:xfrm>
          <a:prstGeom prst="rect">
            <a:avLst/>
          </a:prstGeom>
        </p:spPr>
      </p:pic>
      <p:sp>
        <p:nvSpPr>
          <p:cNvPr id="71" name="Content Placeholder 4"/>
          <p:cNvSpPr txBox="1">
            <a:spLocks/>
          </p:cNvSpPr>
          <p:nvPr/>
        </p:nvSpPr>
        <p:spPr>
          <a:xfrm>
            <a:off x="34411210" y="2553145"/>
            <a:ext cx="1573582" cy="610140"/>
          </a:xfrm>
          <a:prstGeom prst="rect">
            <a:avLst/>
          </a:prstGeom>
        </p:spPr>
        <p:txBody>
          <a:bodyPr vert="horz" lIns="91440" tIns="45720" rIns="91440" bIns="45720" rtlCol="0" anchor="ctr">
            <a:normAutofit/>
          </a:bodyPr>
          <a:lstStyle/>
          <a:p>
            <a:pPr marL="342900" marR="0" lvl="0" indent="-342900" algn="ctr" defTabSz="457200" rtl="0" eaLnBrk="1" fontAlgn="auto" latinLnBrk="0" hangingPunct="1">
              <a:lnSpc>
                <a:spcPct val="100000"/>
              </a:lnSpc>
              <a:spcBef>
                <a:spcPct val="20000"/>
              </a:spcBef>
              <a:buClrTx/>
              <a:buSzTx/>
              <a:tabLst/>
              <a:defRPr/>
            </a:pPr>
            <a:r>
              <a:rPr kumimoji="0" lang="en-US" sz="2800" b="0" i="0" u="none" strike="noStrike" kern="1200" cap="none" spc="0" normalizeH="0" baseline="0" noProof="0" dirty="0" smtClean="0">
                <a:ln>
                  <a:noFill/>
                </a:ln>
                <a:solidFill>
                  <a:schemeClr val="tx1">
                    <a:alpha val="68000"/>
                  </a:schemeClr>
                </a:solidFill>
                <a:effectLst/>
                <a:uLnTx/>
                <a:uFillTx/>
                <a:latin typeface="Capitals"/>
                <a:ea typeface="+mn-ea"/>
                <a:cs typeface="Capitals"/>
              </a:rPr>
              <a:t>C I S E  </a:t>
            </a:r>
          </a:p>
        </p:txBody>
      </p:sp>
      <p:sp>
        <p:nvSpPr>
          <p:cNvPr id="108" name="Rectangle 107"/>
          <p:cNvSpPr/>
          <p:nvPr/>
        </p:nvSpPr>
        <p:spPr>
          <a:xfrm>
            <a:off x="231221" y="3794391"/>
            <a:ext cx="8933687" cy="4115439"/>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14" name="TextBox 13"/>
          <p:cNvSpPr txBox="1"/>
          <p:nvPr/>
        </p:nvSpPr>
        <p:spPr>
          <a:xfrm>
            <a:off x="253997" y="3794390"/>
            <a:ext cx="6667383" cy="830997"/>
          </a:xfrm>
          <a:prstGeom prst="rect">
            <a:avLst/>
          </a:prstGeom>
          <a:noFill/>
        </p:spPr>
        <p:txBody>
          <a:bodyPr wrap="square" rtlCol="0">
            <a:spAutoFit/>
          </a:bodyPr>
          <a:lstStyle/>
          <a:p>
            <a:r>
              <a:rPr lang="en-US" sz="4800" dirty="0" smtClean="0">
                <a:latin typeface="Century"/>
                <a:cs typeface="Century"/>
              </a:rPr>
              <a:t>Objectives</a:t>
            </a:r>
            <a:endParaRPr lang="en-US" sz="7200" dirty="0">
              <a:latin typeface="Century"/>
              <a:cs typeface="Century"/>
            </a:endParaRPr>
          </a:p>
        </p:txBody>
      </p:sp>
      <p:sp>
        <p:nvSpPr>
          <p:cNvPr id="109" name="TextBox 108"/>
          <p:cNvSpPr txBox="1"/>
          <p:nvPr/>
        </p:nvSpPr>
        <p:spPr>
          <a:xfrm>
            <a:off x="256031" y="4583015"/>
            <a:ext cx="8908877" cy="3170099"/>
          </a:xfrm>
          <a:prstGeom prst="rect">
            <a:avLst/>
          </a:prstGeom>
          <a:noFill/>
        </p:spPr>
        <p:txBody>
          <a:bodyPr wrap="square" lIns="0" rtlCol="0">
            <a:spAutoFit/>
          </a:bodyPr>
          <a:lstStyle/>
          <a:p>
            <a:pPr marL="182880"/>
            <a:r>
              <a:rPr lang="en-US" sz="2400" dirty="0" smtClean="0">
                <a:latin typeface="Century"/>
                <a:cs typeface="Century"/>
              </a:rPr>
              <a:t>Development of the first wireless network of cooperative mobile autonomous robots at a very small scale.</a:t>
            </a:r>
          </a:p>
          <a:p>
            <a:pPr marL="182880"/>
            <a:r>
              <a:rPr lang="en-US" sz="3200" dirty="0" smtClean="0">
                <a:latin typeface="Century"/>
                <a:cs typeface="Century"/>
              </a:rPr>
              <a:t>Research Themes</a:t>
            </a:r>
            <a:r>
              <a:rPr lang="en-US" sz="3200" baseline="-4000" dirty="0" smtClean="0">
                <a:latin typeface="Century"/>
                <a:cs typeface="Century"/>
              </a:rPr>
              <a:t>:</a:t>
            </a:r>
            <a:endParaRPr lang="en-US" sz="2400" baseline="-4000" dirty="0" smtClean="0">
              <a:latin typeface="Century"/>
              <a:cs typeface="Century"/>
            </a:endParaRPr>
          </a:p>
          <a:p>
            <a:pPr marL="182880" indent="228600">
              <a:buFont typeface="Arial"/>
              <a:buChar char="•"/>
            </a:pPr>
            <a:r>
              <a:rPr lang="en-US" sz="2400" dirty="0">
                <a:latin typeface="Century"/>
                <a:cs typeface="Century"/>
              </a:rPr>
              <a:t>Small robotic </a:t>
            </a:r>
            <a:r>
              <a:rPr lang="en-US" sz="2400" dirty="0" smtClean="0">
                <a:latin typeface="Century"/>
                <a:cs typeface="Century"/>
              </a:rPr>
              <a:t>platforms with sensing, actuation, control</a:t>
            </a:r>
          </a:p>
          <a:p>
            <a:pPr marL="182880" indent="228600">
              <a:buFont typeface="Arial"/>
              <a:buChar char="•"/>
            </a:pPr>
            <a:r>
              <a:rPr lang="en-US" sz="2400" dirty="0">
                <a:latin typeface="Century"/>
                <a:cs typeface="Century"/>
              </a:rPr>
              <a:t>Control algorithms subject to limited computational capability and to security constraints</a:t>
            </a:r>
            <a:r>
              <a:rPr lang="en-US" sz="2400" dirty="0" smtClean="0">
                <a:latin typeface="Century"/>
                <a:cs typeface="Century"/>
              </a:rPr>
              <a:t>.</a:t>
            </a:r>
          </a:p>
          <a:p>
            <a:pPr marL="182880" indent="228600">
              <a:buFont typeface="Arial"/>
              <a:buChar char="•"/>
            </a:pPr>
            <a:r>
              <a:rPr lang="en-US" sz="2400" dirty="0">
                <a:latin typeface="Century"/>
                <a:cs typeface="Century"/>
              </a:rPr>
              <a:t>Miniaturized </a:t>
            </a:r>
            <a:r>
              <a:rPr lang="en-US" sz="2400" dirty="0" smtClean="0">
                <a:latin typeface="Century"/>
                <a:cs typeface="Century"/>
              </a:rPr>
              <a:t>low-power actuators</a:t>
            </a:r>
          </a:p>
          <a:p>
            <a:pPr marL="182880" indent="228600">
              <a:buFont typeface="Arial"/>
              <a:buChar char="•"/>
            </a:pPr>
            <a:r>
              <a:rPr lang="en-US" sz="2400" dirty="0" smtClean="0">
                <a:latin typeface="Century"/>
                <a:cs typeface="Century"/>
              </a:rPr>
              <a:t>Power-efficient actuation and computation circuits</a:t>
            </a:r>
          </a:p>
        </p:txBody>
      </p:sp>
      <p:sp>
        <p:nvSpPr>
          <p:cNvPr id="110" name="Rectangle 109"/>
          <p:cNvSpPr/>
          <p:nvPr/>
        </p:nvSpPr>
        <p:spPr>
          <a:xfrm>
            <a:off x="231221" y="7998730"/>
            <a:ext cx="8933688" cy="21107158"/>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111" name="TextBox 110"/>
          <p:cNvSpPr txBox="1"/>
          <p:nvPr/>
        </p:nvSpPr>
        <p:spPr>
          <a:xfrm>
            <a:off x="281432" y="8079764"/>
            <a:ext cx="8796909" cy="830997"/>
          </a:xfrm>
          <a:prstGeom prst="rect">
            <a:avLst/>
          </a:prstGeom>
          <a:noFill/>
        </p:spPr>
        <p:txBody>
          <a:bodyPr wrap="square" rtlCol="0">
            <a:spAutoFit/>
          </a:bodyPr>
          <a:lstStyle/>
          <a:p>
            <a:r>
              <a:rPr lang="en-US" sz="4800" dirty="0" smtClean="0">
                <a:latin typeface="Century"/>
                <a:cs typeface="Century"/>
              </a:rPr>
              <a:t>Education and Outreach</a:t>
            </a:r>
            <a:endParaRPr lang="en-US" sz="4800" dirty="0">
              <a:latin typeface="Century"/>
              <a:cs typeface="Century"/>
            </a:endParaRPr>
          </a:p>
        </p:txBody>
      </p:sp>
      <p:sp>
        <p:nvSpPr>
          <p:cNvPr id="112" name="TextBox 111"/>
          <p:cNvSpPr txBox="1"/>
          <p:nvPr/>
        </p:nvSpPr>
        <p:spPr>
          <a:xfrm>
            <a:off x="315076" y="21365810"/>
            <a:ext cx="8702047" cy="584776"/>
          </a:xfrm>
          <a:prstGeom prst="rect">
            <a:avLst/>
          </a:prstGeom>
          <a:noFill/>
        </p:spPr>
        <p:txBody>
          <a:bodyPr wrap="square" rtlCol="0">
            <a:spAutoFit/>
          </a:bodyPr>
          <a:lstStyle/>
          <a:p>
            <a:r>
              <a:rPr lang="en-US" sz="3200" dirty="0" smtClean="0">
                <a:latin typeface="Century"/>
                <a:cs typeface="Century"/>
              </a:rPr>
              <a:t>CPS &amp; Cooperative Autonomy Laboratory</a:t>
            </a:r>
            <a:endParaRPr lang="en-US" sz="3200" dirty="0">
              <a:latin typeface="Century"/>
              <a:cs typeface="Century"/>
            </a:endParaRPr>
          </a:p>
        </p:txBody>
      </p:sp>
      <p:sp>
        <p:nvSpPr>
          <p:cNvPr id="113" name="TextBox 112"/>
          <p:cNvSpPr txBox="1"/>
          <p:nvPr/>
        </p:nvSpPr>
        <p:spPr>
          <a:xfrm>
            <a:off x="5029060" y="17721422"/>
            <a:ext cx="3681215" cy="338554"/>
          </a:xfrm>
          <a:prstGeom prst="rect">
            <a:avLst/>
          </a:prstGeom>
          <a:noFill/>
        </p:spPr>
        <p:txBody>
          <a:bodyPr wrap="square" rtlCol="0">
            <a:spAutoFit/>
          </a:bodyPr>
          <a:lstStyle/>
          <a:p>
            <a:pPr algn="ctr"/>
            <a:r>
              <a:rPr lang="en-US" sz="1600" dirty="0" err="1" smtClean="0"/>
              <a:t>Koshland</a:t>
            </a:r>
            <a:r>
              <a:rPr lang="en-US" sz="1600" dirty="0" smtClean="0"/>
              <a:t> Science Museum (2011)</a:t>
            </a:r>
            <a:endParaRPr lang="en-US" sz="1600" dirty="0"/>
          </a:p>
        </p:txBody>
      </p:sp>
      <p:pic>
        <p:nvPicPr>
          <p:cNvPr id="114" name="Picture 113"/>
          <p:cNvPicPr>
            <a:picLocks noChangeAspect="1"/>
          </p:cNvPicPr>
          <p:nvPr/>
        </p:nvPicPr>
        <p:blipFill>
          <a:blip r:embed="rId7"/>
          <a:srcRect t="2517"/>
          <a:stretch>
            <a:fillRect/>
          </a:stretch>
        </p:blipFill>
        <p:spPr>
          <a:xfrm>
            <a:off x="5099475" y="15363081"/>
            <a:ext cx="3750266" cy="2379822"/>
          </a:xfrm>
          <a:prstGeom prst="rect">
            <a:avLst/>
          </a:prstGeom>
          <a:ln>
            <a:solidFill>
              <a:srgbClr val="000000"/>
            </a:solidFill>
          </a:ln>
        </p:spPr>
      </p:pic>
      <p:pic>
        <p:nvPicPr>
          <p:cNvPr id="115" name="Picture 114"/>
          <p:cNvPicPr>
            <a:picLocks noChangeAspect="1"/>
          </p:cNvPicPr>
          <p:nvPr/>
        </p:nvPicPr>
        <p:blipFill>
          <a:blip r:embed="rId8"/>
          <a:stretch>
            <a:fillRect/>
          </a:stretch>
        </p:blipFill>
        <p:spPr>
          <a:xfrm>
            <a:off x="4526816" y="18299955"/>
            <a:ext cx="4411825" cy="2920792"/>
          </a:xfrm>
          <a:prstGeom prst="rect">
            <a:avLst/>
          </a:prstGeom>
          <a:ln>
            <a:solidFill>
              <a:schemeClr val="tx1"/>
            </a:solidFill>
          </a:ln>
        </p:spPr>
      </p:pic>
      <p:pic>
        <p:nvPicPr>
          <p:cNvPr id="116" name="Picture 115"/>
          <p:cNvPicPr>
            <a:picLocks noChangeAspect="1"/>
          </p:cNvPicPr>
          <p:nvPr/>
        </p:nvPicPr>
        <p:blipFill>
          <a:blip r:embed="rId9"/>
          <a:stretch>
            <a:fillRect/>
          </a:stretch>
        </p:blipFill>
        <p:spPr>
          <a:xfrm>
            <a:off x="591783" y="18295468"/>
            <a:ext cx="3750266" cy="2488495"/>
          </a:xfrm>
          <a:prstGeom prst="rect">
            <a:avLst/>
          </a:prstGeom>
          <a:ln>
            <a:solidFill>
              <a:srgbClr val="000000"/>
            </a:solidFill>
          </a:ln>
        </p:spPr>
      </p:pic>
      <p:sp>
        <p:nvSpPr>
          <p:cNvPr id="117" name="TextBox 116"/>
          <p:cNvSpPr txBox="1"/>
          <p:nvPr/>
        </p:nvSpPr>
        <p:spPr>
          <a:xfrm>
            <a:off x="285939" y="20769837"/>
            <a:ext cx="4393277" cy="338554"/>
          </a:xfrm>
          <a:prstGeom prst="rect">
            <a:avLst/>
          </a:prstGeom>
          <a:noFill/>
        </p:spPr>
        <p:txBody>
          <a:bodyPr wrap="square" rtlCol="0">
            <a:spAutoFit/>
          </a:bodyPr>
          <a:lstStyle/>
          <a:p>
            <a:pPr algn="ctr"/>
            <a:r>
              <a:rPr lang="en-US" sz="1600" dirty="0" smtClean="0"/>
              <a:t>Demo at a conference in Brazil (2011)</a:t>
            </a:r>
            <a:endParaRPr lang="en-US" sz="1600" dirty="0"/>
          </a:p>
        </p:txBody>
      </p:sp>
      <p:pic>
        <p:nvPicPr>
          <p:cNvPr id="118" name="Picture 117"/>
          <p:cNvPicPr>
            <a:picLocks noChangeAspect="1"/>
          </p:cNvPicPr>
          <p:nvPr/>
        </p:nvPicPr>
        <p:blipFill>
          <a:blip r:embed="rId10"/>
          <a:srcRect t="21302"/>
          <a:stretch>
            <a:fillRect/>
          </a:stretch>
        </p:blipFill>
        <p:spPr>
          <a:xfrm>
            <a:off x="591783" y="15352372"/>
            <a:ext cx="4378053" cy="2720949"/>
          </a:xfrm>
          <a:prstGeom prst="rect">
            <a:avLst/>
          </a:prstGeom>
          <a:ln>
            <a:solidFill>
              <a:srgbClr val="000000"/>
            </a:solidFill>
          </a:ln>
        </p:spPr>
      </p:pic>
      <p:sp>
        <p:nvSpPr>
          <p:cNvPr id="120" name="TextBox 119"/>
          <p:cNvSpPr txBox="1"/>
          <p:nvPr/>
        </p:nvSpPr>
        <p:spPr>
          <a:xfrm>
            <a:off x="300094" y="22001386"/>
            <a:ext cx="8839414" cy="1569660"/>
          </a:xfrm>
          <a:prstGeom prst="rect">
            <a:avLst/>
          </a:prstGeom>
          <a:noFill/>
        </p:spPr>
        <p:txBody>
          <a:bodyPr wrap="square" rtlCol="0">
            <a:spAutoFit/>
          </a:bodyPr>
          <a:lstStyle/>
          <a:p>
            <a:pPr>
              <a:buFont typeface="Arial"/>
              <a:buChar char="•"/>
            </a:pPr>
            <a:r>
              <a:rPr lang="en-US" sz="2400" dirty="0" smtClean="0">
                <a:latin typeface="Century"/>
                <a:cs typeface="Century"/>
              </a:rPr>
              <a:t> Development of a </a:t>
            </a:r>
            <a:r>
              <a:rPr lang="en-US" sz="2400" dirty="0" err="1" smtClean="0">
                <a:latin typeface="Century"/>
                <a:cs typeface="Century"/>
              </a:rPr>
              <a:t>testbed</a:t>
            </a:r>
            <a:r>
              <a:rPr lang="en-US" sz="2400" dirty="0" smtClean="0">
                <a:latin typeface="Century"/>
                <a:cs typeface="Century"/>
              </a:rPr>
              <a:t> with for 2D tracking.</a:t>
            </a:r>
          </a:p>
          <a:p>
            <a:pPr>
              <a:buFont typeface="Arial"/>
              <a:buChar char="•"/>
            </a:pPr>
            <a:r>
              <a:rPr lang="en-US" sz="2400" dirty="0" smtClean="0">
                <a:latin typeface="Century"/>
                <a:cs typeface="Century"/>
              </a:rPr>
              <a:t> Laboratory equipped with 12- camera 3D tracking system, 4 small robots and 2 </a:t>
            </a:r>
            <a:r>
              <a:rPr lang="en-US" sz="2400" dirty="0" err="1" smtClean="0">
                <a:latin typeface="Century"/>
                <a:cs typeface="Century"/>
              </a:rPr>
              <a:t>quadrotors</a:t>
            </a:r>
            <a:r>
              <a:rPr lang="en-US" sz="2400" dirty="0" smtClean="0">
                <a:latin typeface="Century"/>
                <a:cs typeface="Century"/>
              </a:rPr>
              <a:t>.</a:t>
            </a:r>
          </a:p>
          <a:p>
            <a:pPr>
              <a:buFont typeface="Arial"/>
              <a:buChar char="•"/>
            </a:pPr>
            <a:r>
              <a:rPr lang="en-US" sz="2400" dirty="0">
                <a:latin typeface="Century"/>
                <a:cs typeface="Century"/>
              </a:rPr>
              <a:t> </a:t>
            </a:r>
            <a:r>
              <a:rPr lang="en-US" sz="2400" dirty="0" smtClean="0">
                <a:latin typeface="Century"/>
                <a:cs typeface="Century"/>
              </a:rPr>
              <a:t>Goal: heterogeneous robotic network involving small robots.</a:t>
            </a:r>
          </a:p>
        </p:txBody>
      </p:sp>
      <p:sp>
        <p:nvSpPr>
          <p:cNvPr id="121" name="TextBox 120"/>
          <p:cNvSpPr txBox="1"/>
          <p:nvPr/>
        </p:nvSpPr>
        <p:spPr>
          <a:xfrm>
            <a:off x="325494" y="8852641"/>
            <a:ext cx="8613147" cy="3416320"/>
          </a:xfrm>
          <a:prstGeom prst="rect">
            <a:avLst/>
          </a:prstGeom>
          <a:noFill/>
        </p:spPr>
        <p:txBody>
          <a:bodyPr wrap="square" rtlCol="0">
            <a:spAutoFit/>
          </a:bodyPr>
          <a:lstStyle/>
          <a:p>
            <a:r>
              <a:rPr lang="en-US" sz="2400" dirty="0" smtClean="0">
                <a:latin typeface="Century"/>
                <a:cs typeface="Century"/>
              </a:rPr>
              <a:t>One of the main goals of the project is to expose undergraduate students to the research environment. Several undergraduate students have collaborated with graduate students in various aspects of the project.</a:t>
            </a:r>
          </a:p>
          <a:p>
            <a:pPr>
              <a:buFont typeface="Arial"/>
              <a:buChar char="•"/>
            </a:pPr>
            <a:r>
              <a:rPr lang="en-US" sz="2400" dirty="0" smtClean="0">
                <a:latin typeface="Century"/>
                <a:cs typeface="Century"/>
              </a:rPr>
              <a:t> To date 13 graduate and 30 undergraduate students have worked on this project.</a:t>
            </a:r>
          </a:p>
          <a:p>
            <a:pPr>
              <a:buFont typeface="Arial"/>
              <a:buChar char="•"/>
            </a:pPr>
            <a:r>
              <a:rPr lang="en-US" sz="2400" dirty="0">
                <a:latin typeface="Century"/>
                <a:cs typeface="Century"/>
              </a:rPr>
              <a:t> </a:t>
            </a:r>
            <a:r>
              <a:rPr lang="en-US" sz="2400" dirty="0" smtClean="0">
                <a:latin typeface="Century"/>
                <a:cs typeface="Century"/>
              </a:rPr>
              <a:t>We participate in several outreach opportunities to stimulate interest in Robotics and Science in the general public.</a:t>
            </a:r>
            <a:endParaRPr lang="en-US" sz="2000" dirty="0">
              <a:latin typeface="Century"/>
              <a:cs typeface="Century"/>
            </a:endParaRPr>
          </a:p>
        </p:txBody>
      </p:sp>
      <p:pic>
        <p:nvPicPr>
          <p:cNvPr id="122" name="Picture 121" descr="2012-08-17 14.24.25.jpg"/>
          <p:cNvPicPr>
            <a:picLocks noChangeAspect="1"/>
          </p:cNvPicPr>
          <p:nvPr/>
        </p:nvPicPr>
        <p:blipFill>
          <a:blip r:embed="rId11"/>
          <a:srcRect l="8603" t="11765" b="8235"/>
          <a:stretch>
            <a:fillRect/>
          </a:stretch>
        </p:blipFill>
        <p:spPr>
          <a:xfrm>
            <a:off x="337814" y="23668543"/>
            <a:ext cx="5227437" cy="3839657"/>
          </a:xfrm>
          <a:prstGeom prst="rect">
            <a:avLst/>
          </a:prstGeom>
          <a:ln>
            <a:solidFill>
              <a:schemeClr val="tx1"/>
            </a:solidFill>
          </a:ln>
        </p:spPr>
      </p:pic>
      <p:pic>
        <p:nvPicPr>
          <p:cNvPr id="256" name="Picture 255" descr="2012-08-17 14.29.38.jpg"/>
          <p:cNvPicPr>
            <a:picLocks noChangeAspect="1"/>
          </p:cNvPicPr>
          <p:nvPr/>
        </p:nvPicPr>
        <p:blipFill>
          <a:blip r:embed="rId12"/>
          <a:stretch>
            <a:fillRect/>
          </a:stretch>
        </p:blipFill>
        <p:spPr>
          <a:xfrm>
            <a:off x="4862758" y="25870034"/>
            <a:ext cx="4177483" cy="3133112"/>
          </a:xfrm>
          <a:prstGeom prst="rect">
            <a:avLst/>
          </a:prstGeom>
          <a:ln>
            <a:solidFill>
              <a:schemeClr val="tx1"/>
            </a:solidFill>
          </a:ln>
        </p:spPr>
      </p:pic>
      <p:pic>
        <p:nvPicPr>
          <p:cNvPr id="255" name="Picture 254" descr="2012-08-17 14.27.40.jpg"/>
          <p:cNvPicPr>
            <a:picLocks noChangeAspect="1"/>
          </p:cNvPicPr>
          <p:nvPr/>
        </p:nvPicPr>
        <p:blipFill>
          <a:blip r:embed="rId13"/>
          <a:stretch>
            <a:fillRect/>
          </a:stretch>
        </p:blipFill>
        <p:spPr>
          <a:xfrm>
            <a:off x="4853522" y="23667989"/>
            <a:ext cx="4190953" cy="3143215"/>
          </a:xfrm>
          <a:prstGeom prst="rect">
            <a:avLst/>
          </a:prstGeom>
          <a:ln>
            <a:solidFill>
              <a:schemeClr val="tx1"/>
            </a:solidFill>
          </a:ln>
        </p:spPr>
      </p:pic>
      <p:sp>
        <p:nvSpPr>
          <p:cNvPr id="257" name="TextBox 256"/>
          <p:cNvSpPr txBox="1"/>
          <p:nvPr/>
        </p:nvSpPr>
        <p:spPr>
          <a:xfrm>
            <a:off x="320876" y="27529361"/>
            <a:ext cx="4455399" cy="1477328"/>
          </a:xfrm>
          <a:prstGeom prst="rect">
            <a:avLst/>
          </a:prstGeom>
          <a:noFill/>
        </p:spPr>
        <p:txBody>
          <a:bodyPr wrap="square" rtlCol="0">
            <a:spAutoFit/>
          </a:bodyPr>
          <a:lstStyle/>
          <a:p>
            <a:pPr>
              <a:spcBef>
                <a:spcPct val="50000"/>
              </a:spcBef>
            </a:pPr>
            <a:r>
              <a:rPr lang="en-US" sz="1800" b="1" dirty="0" smtClean="0"/>
              <a:t>Top Left: </a:t>
            </a:r>
            <a:r>
              <a:rPr lang="en-US" sz="1800" dirty="0" smtClean="0"/>
              <a:t>in-house testbed with overhead camera. </a:t>
            </a:r>
            <a:r>
              <a:rPr lang="en-US" sz="1800" b="1" dirty="0" smtClean="0"/>
              <a:t>Top Right: </a:t>
            </a:r>
            <a:r>
              <a:rPr lang="en-US" sz="1800" dirty="0" smtClean="0"/>
              <a:t>3D tracking system and quadrotor. </a:t>
            </a:r>
            <a:r>
              <a:rPr lang="en-US" sz="1800" b="1" dirty="0" smtClean="0"/>
              <a:t>Right</a:t>
            </a:r>
            <a:r>
              <a:rPr lang="en-US" sz="1800" dirty="0" smtClean="0"/>
              <a:t>: small robot with IR markers used for fast control and communication algorithms prototyping.</a:t>
            </a:r>
          </a:p>
        </p:txBody>
      </p:sp>
      <p:sp>
        <p:nvSpPr>
          <p:cNvPr id="410" name="Rectangle 7"/>
          <p:cNvSpPr>
            <a:spLocks noChangeArrowheads="1"/>
          </p:cNvSpPr>
          <p:nvPr/>
        </p:nvSpPr>
        <p:spPr bwMode="auto">
          <a:xfrm>
            <a:off x="34168587" y="3073412"/>
            <a:ext cx="2039938" cy="338501"/>
          </a:xfrm>
          <a:prstGeom prst="rect">
            <a:avLst/>
          </a:prstGeom>
          <a:noFill/>
          <a:ln w="9525">
            <a:noFill/>
            <a:miter lim="800000"/>
            <a:headEnd/>
            <a:tailEnd/>
          </a:ln>
        </p:spPr>
        <p:txBody>
          <a:bodyPr wrap="square">
            <a:prstTxWarp prst="textNoShape">
              <a:avLst/>
            </a:prstTxWarp>
            <a:spAutoFit/>
          </a:bodyPr>
          <a:lstStyle/>
          <a:p>
            <a:r>
              <a:rPr lang="en-US" sz="1600" dirty="0">
                <a:latin typeface="Century" charset="0"/>
              </a:rPr>
              <a:t>Award No. 0931878</a:t>
            </a:r>
          </a:p>
        </p:txBody>
      </p:sp>
      <p:pic>
        <p:nvPicPr>
          <p:cNvPr id="4" name="Picture 3"/>
          <p:cNvPicPr>
            <a:picLocks noChangeAspect="1"/>
          </p:cNvPicPr>
          <p:nvPr/>
        </p:nvPicPr>
        <p:blipFill rotWithShape="1">
          <a:blip r:embed="rId14"/>
          <a:srcRect l="-636" r="1" b="12399"/>
          <a:stretch/>
        </p:blipFill>
        <p:spPr>
          <a:xfrm>
            <a:off x="4526816" y="12351577"/>
            <a:ext cx="4334117" cy="2905355"/>
          </a:xfrm>
          <a:prstGeom prst="rect">
            <a:avLst/>
          </a:prstGeom>
          <a:ln>
            <a:solidFill>
              <a:srgbClr val="000000"/>
            </a:solidFill>
          </a:ln>
        </p:spPr>
      </p:pic>
      <p:pic>
        <p:nvPicPr>
          <p:cNvPr id="5" name="Picture 4"/>
          <p:cNvPicPr>
            <a:picLocks noChangeAspect="1"/>
          </p:cNvPicPr>
          <p:nvPr/>
        </p:nvPicPr>
        <p:blipFill rotWithShape="1">
          <a:blip r:embed="rId15"/>
          <a:srcRect r="13571" b="29233"/>
          <a:stretch/>
        </p:blipFill>
        <p:spPr>
          <a:xfrm>
            <a:off x="591783" y="12347914"/>
            <a:ext cx="3844685" cy="2366285"/>
          </a:xfrm>
          <a:prstGeom prst="rect">
            <a:avLst/>
          </a:prstGeom>
          <a:ln>
            <a:solidFill>
              <a:srgbClr val="000000"/>
            </a:solidFill>
          </a:ln>
        </p:spPr>
      </p:pic>
      <p:sp>
        <p:nvSpPr>
          <p:cNvPr id="413" name="TextBox 412"/>
          <p:cNvSpPr txBox="1"/>
          <p:nvPr/>
        </p:nvSpPr>
        <p:spPr>
          <a:xfrm>
            <a:off x="845601" y="14684403"/>
            <a:ext cx="3681215" cy="584776"/>
          </a:xfrm>
          <a:prstGeom prst="rect">
            <a:avLst/>
          </a:prstGeom>
          <a:noFill/>
        </p:spPr>
        <p:txBody>
          <a:bodyPr wrap="square" rtlCol="0">
            <a:spAutoFit/>
          </a:bodyPr>
          <a:lstStyle/>
          <a:p>
            <a:pPr algn="r"/>
            <a:r>
              <a:rPr lang="en-US" sz="1600" dirty="0" smtClean="0"/>
              <a:t>National Robotics Week at the </a:t>
            </a:r>
          </a:p>
          <a:p>
            <a:pPr algn="r"/>
            <a:r>
              <a:rPr lang="en-US" sz="1600" dirty="0" smtClean="0"/>
              <a:t>Air and Space Museum (2013)</a:t>
            </a:r>
            <a:endParaRPr lang="en-US" sz="1600" dirty="0"/>
          </a:p>
        </p:txBody>
      </p:sp>
      <p:sp>
        <p:nvSpPr>
          <p:cNvPr id="415" name="Rectangle 414"/>
          <p:cNvSpPr/>
          <p:nvPr/>
        </p:nvSpPr>
        <p:spPr>
          <a:xfrm>
            <a:off x="18600778" y="3775563"/>
            <a:ext cx="8599932" cy="25312644"/>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16" name="TextBox 415"/>
          <p:cNvSpPr txBox="1"/>
          <p:nvPr/>
        </p:nvSpPr>
        <p:spPr>
          <a:xfrm>
            <a:off x="18618240" y="3815032"/>
            <a:ext cx="6667383" cy="830997"/>
          </a:xfrm>
          <a:prstGeom prst="rect">
            <a:avLst/>
          </a:prstGeom>
          <a:noFill/>
        </p:spPr>
        <p:txBody>
          <a:bodyPr wrap="square" rtlCol="0">
            <a:spAutoFit/>
          </a:bodyPr>
          <a:lstStyle/>
          <a:p>
            <a:r>
              <a:rPr lang="en-US" sz="4800" dirty="0" smtClean="0">
                <a:latin typeface="Century"/>
                <a:cs typeface="Century"/>
              </a:rPr>
              <a:t>Actuators</a:t>
            </a:r>
          </a:p>
        </p:txBody>
      </p:sp>
      <p:sp>
        <p:nvSpPr>
          <p:cNvPr id="417" name="Shape 120"/>
          <p:cNvSpPr/>
          <p:nvPr/>
        </p:nvSpPr>
        <p:spPr>
          <a:xfrm>
            <a:off x="22071873" y="11044860"/>
            <a:ext cx="4998953" cy="3014736"/>
          </a:xfrm>
          <a:prstGeom prst="rect">
            <a:avLst/>
          </a:prstGeom>
          <a:blipFill>
            <a:blip r:embed="rId16" cstate="print">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000000"/>
            </a:solidFill>
          </a:ln>
        </p:spPr>
      </p:sp>
      <p:sp>
        <p:nvSpPr>
          <p:cNvPr id="419" name="TextBox 418"/>
          <p:cNvSpPr txBox="1"/>
          <p:nvPr/>
        </p:nvSpPr>
        <p:spPr>
          <a:xfrm>
            <a:off x="18633967" y="4497494"/>
            <a:ext cx="8200913" cy="584776"/>
          </a:xfrm>
          <a:prstGeom prst="rect">
            <a:avLst/>
          </a:prstGeom>
          <a:noFill/>
        </p:spPr>
        <p:txBody>
          <a:bodyPr wrap="square" rtlCol="0">
            <a:spAutoFit/>
          </a:bodyPr>
          <a:lstStyle/>
          <a:p>
            <a:r>
              <a:rPr lang="en-US" sz="3200" dirty="0" smtClean="0">
                <a:latin typeface="Century"/>
                <a:cs typeface="Century"/>
              </a:rPr>
              <a:t>Electroosmotic (EO) Nastic Actuators</a:t>
            </a:r>
          </a:p>
        </p:txBody>
      </p:sp>
      <p:sp>
        <p:nvSpPr>
          <p:cNvPr id="426" name="TextBox 425"/>
          <p:cNvSpPr txBox="1"/>
          <p:nvPr/>
        </p:nvSpPr>
        <p:spPr>
          <a:xfrm>
            <a:off x="18726855" y="9790605"/>
            <a:ext cx="8343971" cy="338554"/>
          </a:xfrm>
          <a:prstGeom prst="rect">
            <a:avLst/>
          </a:prstGeom>
          <a:noFill/>
        </p:spPr>
        <p:txBody>
          <a:bodyPr wrap="square" rtlCol="0">
            <a:spAutoFit/>
          </a:bodyPr>
          <a:lstStyle/>
          <a:p>
            <a:r>
              <a:rPr lang="en-US" sz="1600" dirty="0" smtClean="0">
                <a:latin typeface="Calibri" panose="020F0502020204030204" pitchFamily="34" charset="0"/>
                <a:cs typeface="Century"/>
              </a:rPr>
              <a:t>Flow velocity and pumping pressure are as good as water. Membrane inflation occurs in only 2 sec.</a:t>
            </a:r>
            <a:endParaRPr lang="en-US" sz="1600" dirty="0">
              <a:latin typeface="Calibri" panose="020F0502020204030204" pitchFamily="34" charset="0"/>
              <a:cs typeface="Century"/>
            </a:endParaRPr>
          </a:p>
        </p:txBody>
      </p:sp>
      <p:grpSp>
        <p:nvGrpSpPr>
          <p:cNvPr id="427" name="Group 426"/>
          <p:cNvGrpSpPr/>
          <p:nvPr/>
        </p:nvGrpSpPr>
        <p:grpSpPr>
          <a:xfrm>
            <a:off x="18815545" y="6375699"/>
            <a:ext cx="8134542" cy="3340431"/>
            <a:chOff x="9506856" y="15962212"/>
            <a:chExt cx="8068755" cy="3956360"/>
          </a:xfrm>
        </p:grpSpPr>
        <p:pic>
          <p:nvPicPr>
            <p:cNvPr id="428" name="Picture 9" descr="flow rate"/>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9506856" y="15970460"/>
              <a:ext cx="3962400" cy="394811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29" name="Picture 9" descr="actuation cycling at 7kV es 2"/>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3633281" y="15962212"/>
              <a:ext cx="3942330" cy="395636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grpSp>
      <p:sp>
        <p:nvSpPr>
          <p:cNvPr id="430" name="Rectangle 429"/>
          <p:cNvSpPr/>
          <p:nvPr/>
        </p:nvSpPr>
        <p:spPr>
          <a:xfrm>
            <a:off x="18695925" y="5860990"/>
            <a:ext cx="2384988" cy="461665"/>
          </a:xfrm>
          <a:prstGeom prst="rect">
            <a:avLst/>
          </a:prstGeom>
        </p:spPr>
        <p:txBody>
          <a:bodyPr wrap="none">
            <a:spAutoFit/>
          </a:bodyPr>
          <a:lstStyle/>
          <a:p>
            <a:r>
              <a:rPr lang="en-US" sz="2400" u="sng" dirty="0" smtClean="0">
                <a:latin typeface="Century"/>
                <a:cs typeface="Century"/>
              </a:rPr>
              <a:t>Pumping Fluid</a:t>
            </a:r>
            <a:r>
              <a:rPr lang="en-US" sz="2400" u="sng" baseline="-4000" dirty="0" smtClean="0">
                <a:latin typeface="Century"/>
                <a:cs typeface="Century"/>
              </a:rPr>
              <a:t>:</a:t>
            </a:r>
            <a:endParaRPr lang="en-US" sz="2400" u="sng" baseline="-4000" dirty="0">
              <a:latin typeface="Century"/>
              <a:cs typeface="Century"/>
            </a:endParaRPr>
          </a:p>
        </p:txBody>
      </p:sp>
      <p:sp>
        <p:nvSpPr>
          <p:cNvPr id="431" name="Rectangle 430"/>
          <p:cNvSpPr/>
          <p:nvPr/>
        </p:nvSpPr>
        <p:spPr>
          <a:xfrm>
            <a:off x="18729422" y="10161691"/>
            <a:ext cx="4568528" cy="461665"/>
          </a:xfrm>
          <a:prstGeom prst="rect">
            <a:avLst/>
          </a:prstGeom>
        </p:spPr>
        <p:txBody>
          <a:bodyPr wrap="none">
            <a:spAutoFit/>
          </a:bodyPr>
          <a:lstStyle/>
          <a:p>
            <a:r>
              <a:rPr lang="en-US" sz="2400" u="sng" dirty="0" smtClean="0">
                <a:latin typeface="Century"/>
                <a:cs typeface="Century"/>
              </a:rPr>
              <a:t>Fabrication, Lowering Voltage:</a:t>
            </a:r>
            <a:endParaRPr lang="en-US" sz="2400" u="sng" baseline="-4000" dirty="0">
              <a:latin typeface="Century"/>
              <a:cs typeface="Century"/>
            </a:endParaRPr>
          </a:p>
        </p:txBody>
      </p:sp>
      <p:sp>
        <p:nvSpPr>
          <p:cNvPr id="432" name="Rectangle 431"/>
          <p:cNvSpPr/>
          <p:nvPr/>
        </p:nvSpPr>
        <p:spPr>
          <a:xfrm>
            <a:off x="18795923" y="14090332"/>
            <a:ext cx="8274904" cy="584775"/>
          </a:xfrm>
          <a:prstGeom prst="rect">
            <a:avLst/>
          </a:prstGeom>
        </p:spPr>
        <p:txBody>
          <a:bodyPr wrap="square">
            <a:spAutoFit/>
          </a:bodyPr>
          <a:lstStyle/>
          <a:p>
            <a:r>
              <a:rPr lang="en-US" altLang="zh-TW" sz="1600" b="1" dirty="0">
                <a:latin typeface="Calibri" panose="020F0502020204030204" pitchFamily="34" charset="0"/>
              </a:rPr>
              <a:t>Left</a:t>
            </a:r>
            <a:r>
              <a:rPr lang="en-US" altLang="zh-TW" sz="1600" dirty="0">
                <a:latin typeface="Calibri" panose="020F0502020204030204" pitchFamily="34" charset="0"/>
              </a:rPr>
              <a:t>: Electrodes are being developed based on thin film metals, carbon, or elastomer </a:t>
            </a:r>
            <a:r>
              <a:rPr lang="en-US" altLang="zh-TW" sz="1600" dirty="0" smtClean="0">
                <a:latin typeface="Calibri" panose="020F0502020204030204" pitchFamily="34" charset="0"/>
              </a:rPr>
              <a:t>composites. </a:t>
            </a:r>
            <a:r>
              <a:rPr lang="en-US" sz="1600" b="1" dirty="0" smtClean="0">
                <a:latin typeface="Calibri" panose="020F0502020204030204" pitchFamily="34" charset="0"/>
                <a:ea typeface="SimSun" pitchFamily="2" charset="-122"/>
              </a:rPr>
              <a:t>Right</a:t>
            </a:r>
            <a:r>
              <a:rPr lang="en-US" sz="1600" dirty="0" smtClean="0">
                <a:latin typeface="Calibri" panose="020F0502020204030204" pitchFamily="34" charset="0"/>
                <a:ea typeface="SimSun" pitchFamily="2" charset="-122"/>
              </a:rPr>
              <a:t>: Paper between mesh electrodes, pumps at only 200 V.  Prior min. operating voltage, 1 kV.</a:t>
            </a:r>
            <a:endParaRPr lang="en-US" sz="1600" dirty="0">
              <a:latin typeface="Calibri" panose="020F0502020204030204" pitchFamily="34" charset="0"/>
            </a:endParaRPr>
          </a:p>
        </p:txBody>
      </p:sp>
      <p:grpSp>
        <p:nvGrpSpPr>
          <p:cNvPr id="438" name="Group 437"/>
          <p:cNvGrpSpPr/>
          <p:nvPr/>
        </p:nvGrpSpPr>
        <p:grpSpPr>
          <a:xfrm>
            <a:off x="18887044" y="11069700"/>
            <a:ext cx="3036798" cy="2904536"/>
            <a:chOff x="9421975" y="21016958"/>
            <a:chExt cx="3036798" cy="2904536"/>
          </a:xfrm>
        </p:grpSpPr>
        <p:pic>
          <p:nvPicPr>
            <p:cNvPr id="439" name="Picture 2" descr="E:\DCIM\100MSDCF\DSC00342.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461160" y="21016958"/>
              <a:ext cx="2997613" cy="19802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 name="Picture 2"/>
            <p:cNvPicPr>
              <a:picLocks noChangeAspect="1" noChangeArrowheads="1"/>
            </p:cNvPicPr>
            <p:nvPr/>
          </p:nvPicPr>
          <p:blipFill>
            <a:blip r:embed="rId21" cstate="print">
              <a:grayscl/>
              <a:extLst>
                <a:ext uri="{28A0092B-C50C-407E-A947-70E740481C1C}">
                  <a14:useLocalDpi xmlns:a14="http://schemas.microsoft.com/office/drawing/2010/main"/>
                </a:ext>
              </a:extLst>
            </a:blip>
            <a:srcRect/>
            <a:stretch>
              <a:fillRect/>
            </a:stretch>
          </p:blipFill>
          <p:spPr bwMode="auto">
            <a:xfrm>
              <a:off x="9421975" y="23113534"/>
              <a:ext cx="1468513" cy="807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1" name="Picture 3" descr="C:\Users\srinivasanrajaraman\Downloads\ti 20nmpt 50nm on filterpaper2 20x.jpg"/>
            <p:cNvPicPr>
              <a:picLocks noChangeAspect="1" noChangeArrowheads="1"/>
            </p:cNvPicPr>
            <p:nvPr/>
          </p:nvPicPr>
          <p:blipFill>
            <a:blip r:embed="rId22" cstate="print">
              <a:grayscl/>
              <a:extLst>
                <a:ext uri="{28A0092B-C50C-407E-A947-70E740481C1C}">
                  <a14:useLocalDpi xmlns:a14="http://schemas.microsoft.com/office/drawing/2010/main"/>
                </a:ext>
              </a:extLst>
            </a:blip>
            <a:srcRect/>
            <a:stretch>
              <a:fillRect/>
            </a:stretch>
          </p:blipFill>
          <p:spPr bwMode="auto">
            <a:xfrm>
              <a:off x="10990858" y="23113534"/>
              <a:ext cx="1467915" cy="807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42" name="Straight Arrow Connector 441"/>
            <p:cNvCxnSpPr/>
            <p:nvPr/>
          </p:nvCxnSpPr>
          <p:spPr>
            <a:xfrm>
              <a:off x="11579182" y="22893882"/>
              <a:ext cx="73324" cy="418220"/>
            </a:xfrm>
            <a:prstGeom prst="straightConnector1">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43" name="Straight Arrow Connector 442"/>
            <p:cNvCxnSpPr/>
            <p:nvPr/>
          </p:nvCxnSpPr>
          <p:spPr>
            <a:xfrm flipH="1">
              <a:off x="10309675" y="22695314"/>
              <a:ext cx="207873" cy="616788"/>
            </a:xfrm>
            <a:prstGeom prst="straightConnector1">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446" name="Rectangle 445"/>
          <p:cNvSpPr/>
          <p:nvPr/>
        </p:nvSpPr>
        <p:spPr>
          <a:xfrm>
            <a:off x="9416030" y="3794391"/>
            <a:ext cx="8933688" cy="12699821"/>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47" name="TextBox 446"/>
          <p:cNvSpPr txBox="1"/>
          <p:nvPr/>
        </p:nvSpPr>
        <p:spPr>
          <a:xfrm>
            <a:off x="9450878" y="3792864"/>
            <a:ext cx="6667383" cy="830997"/>
          </a:xfrm>
          <a:prstGeom prst="rect">
            <a:avLst/>
          </a:prstGeom>
          <a:noFill/>
        </p:spPr>
        <p:txBody>
          <a:bodyPr wrap="square" rtlCol="0">
            <a:spAutoFit/>
          </a:bodyPr>
          <a:lstStyle/>
          <a:p>
            <a:r>
              <a:rPr lang="en-US" sz="4800" dirty="0" smtClean="0">
                <a:latin typeface="Century"/>
                <a:cs typeface="Century"/>
              </a:rPr>
              <a:t>Platforms</a:t>
            </a:r>
            <a:endParaRPr lang="en-US" sz="5400" dirty="0" smtClean="0">
              <a:latin typeface="Century"/>
              <a:cs typeface="Century"/>
            </a:endParaRPr>
          </a:p>
        </p:txBody>
      </p:sp>
      <p:sp>
        <p:nvSpPr>
          <p:cNvPr id="448" name="Rectangle 447"/>
          <p:cNvSpPr/>
          <p:nvPr/>
        </p:nvSpPr>
        <p:spPr>
          <a:xfrm>
            <a:off x="9424692" y="16609964"/>
            <a:ext cx="8933688" cy="12486393"/>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49" name="TextBox 448"/>
          <p:cNvSpPr txBox="1"/>
          <p:nvPr/>
        </p:nvSpPr>
        <p:spPr>
          <a:xfrm>
            <a:off x="9509163" y="16617113"/>
            <a:ext cx="8123242" cy="830997"/>
          </a:xfrm>
          <a:prstGeom prst="rect">
            <a:avLst/>
          </a:prstGeom>
          <a:noFill/>
        </p:spPr>
        <p:txBody>
          <a:bodyPr wrap="square" rtlCol="0">
            <a:spAutoFit/>
          </a:bodyPr>
          <a:lstStyle/>
          <a:p>
            <a:r>
              <a:rPr lang="en-US" sz="4800" dirty="0" smtClean="0">
                <a:latin typeface="Century"/>
                <a:cs typeface="Century"/>
              </a:rPr>
              <a:t>Control Design</a:t>
            </a:r>
            <a:endParaRPr lang="en-US" sz="4800" dirty="0">
              <a:latin typeface="Century"/>
              <a:cs typeface="Century"/>
            </a:endParaRPr>
          </a:p>
        </p:txBody>
      </p:sp>
      <p:sp>
        <p:nvSpPr>
          <p:cNvPr id="450" name="TextBox 449"/>
          <p:cNvSpPr txBox="1"/>
          <p:nvPr/>
        </p:nvSpPr>
        <p:spPr>
          <a:xfrm>
            <a:off x="9487290" y="4566235"/>
            <a:ext cx="2838160" cy="584776"/>
          </a:xfrm>
          <a:prstGeom prst="rect">
            <a:avLst/>
          </a:prstGeom>
          <a:noFill/>
        </p:spPr>
        <p:txBody>
          <a:bodyPr wrap="square" rtlCol="0">
            <a:spAutoFit/>
          </a:bodyPr>
          <a:lstStyle/>
          <a:p>
            <a:r>
              <a:rPr lang="en-US" sz="3200" dirty="0" smtClean="0">
                <a:latin typeface="Century"/>
                <a:cs typeface="Century"/>
              </a:rPr>
              <a:t>Evolution</a:t>
            </a:r>
            <a:r>
              <a:rPr lang="en-US" sz="3600" baseline="-2000" dirty="0" smtClean="0">
                <a:latin typeface="Century"/>
                <a:cs typeface="Century"/>
              </a:rPr>
              <a:t>:</a:t>
            </a:r>
            <a:endParaRPr lang="en-US" sz="3600" baseline="-2000" dirty="0">
              <a:latin typeface="Century"/>
              <a:cs typeface="Century"/>
            </a:endParaRPr>
          </a:p>
        </p:txBody>
      </p:sp>
      <p:pic>
        <p:nvPicPr>
          <p:cNvPr id="451" name="Picture 450" descr="DSC_0137.JPG"/>
          <p:cNvPicPr>
            <a:picLocks noChangeAspect="1"/>
          </p:cNvPicPr>
          <p:nvPr/>
        </p:nvPicPr>
        <p:blipFill>
          <a:blip r:embed="rId23"/>
          <a:srcRect l="5984" t="28500" r="53856" b="19500"/>
          <a:stretch>
            <a:fillRect/>
          </a:stretch>
        </p:blipFill>
        <p:spPr>
          <a:xfrm>
            <a:off x="9847994" y="5318647"/>
            <a:ext cx="2012718" cy="1980264"/>
          </a:xfrm>
          <a:prstGeom prst="rect">
            <a:avLst/>
          </a:prstGeom>
          <a:ln>
            <a:solidFill>
              <a:schemeClr val="tx1"/>
            </a:solidFill>
          </a:ln>
          <a:effectLst>
            <a:outerShdw blurRad="76200" dist="76200" dir="2700000">
              <a:srgbClr val="000000">
                <a:alpha val="43000"/>
              </a:srgbClr>
            </a:outerShdw>
          </a:effectLst>
        </p:spPr>
      </p:pic>
      <p:pic>
        <p:nvPicPr>
          <p:cNvPr id="452" name="Picture 1" descr="U:\antbot stuff\antbot pix\IMG_5785.JPG"/>
          <p:cNvPicPr>
            <a:picLocks noChangeAspect="1" noChangeArrowheads="1"/>
          </p:cNvPicPr>
          <p:nvPr/>
        </p:nvPicPr>
        <p:blipFill>
          <a:blip r:embed="rId24"/>
          <a:srcRect r="46414"/>
          <a:stretch>
            <a:fillRect/>
          </a:stretch>
        </p:blipFill>
        <p:spPr bwMode="auto">
          <a:xfrm>
            <a:off x="12424571" y="5331348"/>
            <a:ext cx="2305416" cy="1980264"/>
          </a:xfrm>
          <a:prstGeom prst="rect">
            <a:avLst/>
          </a:prstGeom>
          <a:noFill/>
          <a:ln w="9525">
            <a:solidFill>
              <a:schemeClr val="tx1"/>
            </a:solidFill>
            <a:miter lim="800000"/>
            <a:headEnd/>
            <a:tailEnd/>
          </a:ln>
          <a:effectLst>
            <a:outerShdw blurRad="76200" dist="76200" dir="2700000" algn="tl" rotWithShape="0">
              <a:srgbClr val="000000">
                <a:alpha val="43000"/>
              </a:srgbClr>
            </a:outerShdw>
          </a:effectLst>
        </p:spPr>
      </p:pic>
      <p:pic>
        <p:nvPicPr>
          <p:cNvPr id="453"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65420" y="4165819"/>
            <a:ext cx="2651331" cy="199579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4" name="TextBox 453"/>
          <p:cNvSpPr txBox="1"/>
          <p:nvPr/>
        </p:nvSpPr>
        <p:spPr>
          <a:xfrm>
            <a:off x="9755515" y="7332913"/>
            <a:ext cx="2134825" cy="338554"/>
          </a:xfrm>
          <a:prstGeom prst="rect">
            <a:avLst/>
          </a:prstGeom>
          <a:noFill/>
        </p:spPr>
        <p:txBody>
          <a:bodyPr wrap="square" rtlCol="0">
            <a:spAutoFit/>
          </a:bodyPr>
          <a:lstStyle/>
          <a:p>
            <a:pPr algn="ctr"/>
            <a:r>
              <a:rPr lang="en-US" sz="1600" dirty="0" err="1" smtClean="0">
                <a:latin typeface="Century"/>
                <a:cs typeface="Century"/>
              </a:rPr>
              <a:t>BristleBot</a:t>
            </a:r>
            <a:endParaRPr lang="en-US" sz="1600" dirty="0">
              <a:latin typeface="Century"/>
              <a:cs typeface="Century"/>
            </a:endParaRPr>
          </a:p>
        </p:txBody>
      </p:sp>
      <p:sp>
        <p:nvSpPr>
          <p:cNvPr id="455" name="TextBox 454"/>
          <p:cNvSpPr txBox="1"/>
          <p:nvPr/>
        </p:nvSpPr>
        <p:spPr>
          <a:xfrm>
            <a:off x="12570755" y="7351447"/>
            <a:ext cx="2134825" cy="338554"/>
          </a:xfrm>
          <a:prstGeom prst="rect">
            <a:avLst/>
          </a:prstGeom>
          <a:noFill/>
        </p:spPr>
        <p:txBody>
          <a:bodyPr wrap="square" rtlCol="0">
            <a:spAutoFit/>
          </a:bodyPr>
          <a:lstStyle/>
          <a:p>
            <a:pPr algn="ctr"/>
            <a:r>
              <a:rPr lang="en-US" sz="1600" dirty="0" smtClean="0">
                <a:latin typeface="Century"/>
                <a:cs typeface="Century"/>
              </a:rPr>
              <a:t>“Wall-</a:t>
            </a:r>
            <a:r>
              <a:rPr lang="en-US" sz="1600" dirty="0" err="1" smtClean="0">
                <a:latin typeface="Century"/>
                <a:cs typeface="Century"/>
              </a:rPr>
              <a:t>e”-Bot</a:t>
            </a:r>
            <a:endParaRPr lang="en-US" sz="1600" dirty="0">
              <a:latin typeface="Century"/>
              <a:cs typeface="Century"/>
            </a:endParaRPr>
          </a:p>
        </p:txBody>
      </p:sp>
      <p:sp>
        <p:nvSpPr>
          <p:cNvPr id="456" name="TextBox 455"/>
          <p:cNvSpPr txBox="1"/>
          <p:nvPr/>
        </p:nvSpPr>
        <p:spPr>
          <a:xfrm>
            <a:off x="15532171" y="3802792"/>
            <a:ext cx="2134825" cy="338554"/>
          </a:xfrm>
          <a:prstGeom prst="rect">
            <a:avLst/>
          </a:prstGeom>
          <a:noFill/>
        </p:spPr>
        <p:txBody>
          <a:bodyPr wrap="square" rtlCol="0">
            <a:spAutoFit/>
          </a:bodyPr>
          <a:lstStyle/>
          <a:p>
            <a:pPr algn="ctr"/>
            <a:r>
              <a:rPr lang="en-US" sz="1600" dirty="0" smtClean="0">
                <a:latin typeface="Century"/>
                <a:cs typeface="Century"/>
              </a:rPr>
              <a:t>TinyTeRPs</a:t>
            </a:r>
            <a:endParaRPr lang="en-US" sz="1600" dirty="0">
              <a:latin typeface="Century"/>
              <a:cs typeface="Century"/>
            </a:endParaRPr>
          </a:p>
        </p:txBody>
      </p:sp>
      <p:sp>
        <p:nvSpPr>
          <p:cNvPr id="457" name="TextBox 456"/>
          <p:cNvSpPr txBox="1"/>
          <p:nvPr/>
        </p:nvSpPr>
        <p:spPr>
          <a:xfrm>
            <a:off x="14930438" y="8233951"/>
            <a:ext cx="3292910" cy="338554"/>
          </a:xfrm>
          <a:prstGeom prst="rect">
            <a:avLst/>
          </a:prstGeom>
          <a:noFill/>
        </p:spPr>
        <p:txBody>
          <a:bodyPr wrap="square" rtlCol="0">
            <a:spAutoFit/>
          </a:bodyPr>
          <a:lstStyle/>
          <a:p>
            <a:pPr algn="ctr"/>
            <a:r>
              <a:rPr lang="en-US" sz="1600" dirty="0" err="1" smtClean="0">
                <a:latin typeface="Century"/>
                <a:cs typeface="Century"/>
              </a:rPr>
              <a:t>TinyTeRPs</a:t>
            </a:r>
            <a:r>
              <a:rPr lang="en-US" sz="1600" dirty="0" smtClean="0">
                <a:latin typeface="Century"/>
                <a:cs typeface="Century"/>
              </a:rPr>
              <a:t> with tank base</a:t>
            </a:r>
            <a:endParaRPr lang="en-US" sz="1600" dirty="0">
              <a:latin typeface="Century"/>
              <a:cs typeface="Century"/>
            </a:endParaRPr>
          </a:p>
        </p:txBody>
      </p:sp>
      <p:sp>
        <p:nvSpPr>
          <p:cNvPr id="458" name="TextBox 457"/>
          <p:cNvSpPr txBox="1"/>
          <p:nvPr/>
        </p:nvSpPr>
        <p:spPr>
          <a:xfrm>
            <a:off x="9408852" y="7965464"/>
            <a:ext cx="5086501" cy="584776"/>
          </a:xfrm>
          <a:prstGeom prst="rect">
            <a:avLst/>
          </a:prstGeom>
          <a:noFill/>
        </p:spPr>
        <p:txBody>
          <a:bodyPr wrap="square" rtlCol="0">
            <a:spAutoFit/>
          </a:bodyPr>
          <a:lstStyle/>
          <a:p>
            <a:r>
              <a:rPr lang="en-US" sz="3200" dirty="0" smtClean="0">
                <a:latin typeface="Century"/>
                <a:cs typeface="Century"/>
              </a:rPr>
              <a:t>TinyTeRPs</a:t>
            </a:r>
            <a:endParaRPr lang="en-US" sz="3200" dirty="0">
              <a:latin typeface="Century"/>
              <a:cs typeface="Century"/>
            </a:endParaRPr>
          </a:p>
        </p:txBody>
      </p:sp>
      <p:cxnSp>
        <p:nvCxnSpPr>
          <p:cNvPr id="459" name="Straight Arrow Connector 458"/>
          <p:cNvCxnSpPr>
            <a:stCxn id="451" idx="3"/>
            <a:endCxn id="452" idx="1"/>
          </p:cNvCxnSpPr>
          <p:nvPr/>
        </p:nvCxnSpPr>
        <p:spPr>
          <a:xfrm>
            <a:off x="11860712" y="6308779"/>
            <a:ext cx="563859" cy="1270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0" name="Straight Arrow Connector 459"/>
          <p:cNvCxnSpPr/>
          <p:nvPr/>
        </p:nvCxnSpPr>
        <p:spPr>
          <a:xfrm flipV="1">
            <a:off x="14729987" y="5439128"/>
            <a:ext cx="535433" cy="34265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1" name="Straight Arrow Connector 460"/>
          <p:cNvCxnSpPr/>
          <p:nvPr/>
        </p:nvCxnSpPr>
        <p:spPr>
          <a:xfrm>
            <a:off x="14729987" y="6567017"/>
            <a:ext cx="554677" cy="44243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2" name="TextBox 461"/>
          <p:cNvSpPr txBox="1"/>
          <p:nvPr/>
        </p:nvSpPr>
        <p:spPr>
          <a:xfrm>
            <a:off x="9487736" y="8457262"/>
            <a:ext cx="8575464" cy="1200328"/>
          </a:xfrm>
          <a:prstGeom prst="rect">
            <a:avLst/>
          </a:prstGeom>
          <a:noFill/>
        </p:spPr>
        <p:txBody>
          <a:bodyPr wrap="square" lIns="0" rtlCol="0">
            <a:spAutoFit/>
          </a:bodyPr>
          <a:lstStyle/>
          <a:p>
            <a:pPr>
              <a:buFont typeface="Arial"/>
              <a:buChar char="•"/>
            </a:pPr>
            <a:r>
              <a:rPr lang="en-US" sz="2400" dirty="0" smtClean="0">
                <a:latin typeface="Century"/>
                <a:cs typeface="Century"/>
              </a:rPr>
              <a:t> Development of modular, low-cost small platform</a:t>
            </a:r>
          </a:p>
          <a:p>
            <a:pPr>
              <a:buFont typeface="Arial"/>
              <a:buChar char="•"/>
            </a:pPr>
            <a:r>
              <a:rPr lang="en-US" sz="2400" dirty="0" smtClean="0">
                <a:latin typeface="Century"/>
                <a:cs typeface="Century"/>
              </a:rPr>
              <a:t> Open source hardware and software</a:t>
            </a:r>
          </a:p>
          <a:p>
            <a:pPr>
              <a:buFont typeface="Arial"/>
              <a:buChar char="•"/>
            </a:pPr>
            <a:r>
              <a:rPr lang="en-US" sz="2400" dirty="0">
                <a:latin typeface="Century"/>
                <a:cs typeface="Century"/>
              </a:rPr>
              <a:t> </a:t>
            </a:r>
            <a:r>
              <a:rPr lang="en-US" sz="2400" dirty="0" smtClean="0">
                <a:latin typeface="Century"/>
                <a:cs typeface="Century"/>
              </a:rPr>
              <a:t>Addition of tank base for rough terrain</a:t>
            </a:r>
          </a:p>
        </p:txBody>
      </p:sp>
      <p:grpSp>
        <p:nvGrpSpPr>
          <p:cNvPr id="463" name="Group 462"/>
          <p:cNvGrpSpPr/>
          <p:nvPr/>
        </p:nvGrpSpPr>
        <p:grpSpPr>
          <a:xfrm>
            <a:off x="9638444" y="9676982"/>
            <a:ext cx="2739379" cy="2215223"/>
            <a:chOff x="18642246" y="9694719"/>
            <a:chExt cx="3076576" cy="2562225"/>
          </a:xfrm>
        </p:grpSpPr>
        <p:pic>
          <p:nvPicPr>
            <p:cNvPr id="464"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642246" y="9694719"/>
              <a:ext cx="3076576" cy="256222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5" name="TextBox 464"/>
            <p:cNvSpPr txBox="1"/>
            <p:nvPr/>
          </p:nvSpPr>
          <p:spPr>
            <a:xfrm>
              <a:off x="19618048" y="9703168"/>
              <a:ext cx="1750534" cy="338554"/>
            </a:xfrm>
            <a:prstGeom prst="rect">
              <a:avLst/>
            </a:prstGeom>
            <a:solidFill>
              <a:schemeClr val="bg1"/>
            </a:solidFill>
          </p:spPr>
          <p:txBody>
            <a:bodyPr wrap="square" rtlCol="0">
              <a:spAutoFit/>
            </a:bodyPr>
            <a:lstStyle/>
            <a:p>
              <a:pPr algn="ctr"/>
              <a:r>
                <a:rPr lang="en-US" sz="1600" dirty="0" smtClean="0">
                  <a:latin typeface="Century"/>
                  <a:cs typeface="Century"/>
                </a:rPr>
                <a:t>Inertial Board</a:t>
              </a:r>
              <a:endParaRPr lang="en-US" sz="1600" dirty="0">
                <a:latin typeface="Century"/>
                <a:cs typeface="Century"/>
              </a:endParaRPr>
            </a:p>
          </p:txBody>
        </p:sp>
        <p:sp>
          <p:nvSpPr>
            <p:cNvPr id="466" name="TextBox 465"/>
            <p:cNvSpPr txBox="1"/>
            <p:nvPr/>
          </p:nvSpPr>
          <p:spPr>
            <a:xfrm>
              <a:off x="20524289" y="10184117"/>
              <a:ext cx="1131762" cy="676378"/>
            </a:xfrm>
            <a:prstGeom prst="rect">
              <a:avLst/>
            </a:prstGeom>
            <a:solidFill>
              <a:schemeClr val="bg1"/>
            </a:solidFill>
          </p:spPr>
          <p:txBody>
            <a:bodyPr wrap="square" rtlCol="0">
              <a:spAutoFit/>
            </a:bodyPr>
            <a:lstStyle/>
            <a:p>
              <a:pPr algn="ctr"/>
              <a:r>
                <a:rPr lang="en-US" sz="1600" dirty="0" smtClean="0">
                  <a:latin typeface="Century"/>
                  <a:cs typeface="Century"/>
                </a:rPr>
                <a:t> Main Board</a:t>
              </a:r>
              <a:endParaRPr lang="en-US" sz="1600" dirty="0">
                <a:latin typeface="Century"/>
                <a:cs typeface="Century"/>
              </a:endParaRPr>
            </a:p>
          </p:txBody>
        </p:sp>
        <p:sp>
          <p:nvSpPr>
            <p:cNvPr id="467" name="TextBox 466"/>
            <p:cNvSpPr txBox="1"/>
            <p:nvPr/>
          </p:nvSpPr>
          <p:spPr>
            <a:xfrm>
              <a:off x="20404539" y="11065532"/>
              <a:ext cx="1072978" cy="338554"/>
            </a:xfrm>
            <a:prstGeom prst="rect">
              <a:avLst/>
            </a:prstGeom>
            <a:solidFill>
              <a:schemeClr val="bg1"/>
            </a:solidFill>
          </p:spPr>
          <p:txBody>
            <a:bodyPr wrap="square" rtlCol="0">
              <a:spAutoFit/>
            </a:bodyPr>
            <a:lstStyle/>
            <a:p>
              <a:pPr algn="ctr"/>
              <a:r>
                <a:rPr lang="en-US" sz="1600" dirty="0" smtClean="0">
                  <a:latin typeface="Century"/>
                  <a:cs typeface="Century"/>
                </a:rPr>
                <a:t>Battery</a:t>
              </a:r>
              <a:endParaRPr lang="en-US" sz="1600" dirty="0">
                <a:latin typeface="Century"/>
                <a:cs typeface="Century"/>
              </a:endParaRPr>
            </a:p>
          </p:txBody>
        </p:sp>
        <p:sp>
          <p:nvSpPr>
            <p:cNvPr id="468" name="TextBox 467"/>
            <p:cNvSpPr txBox="1"/>
            <p:nvPr/>
          </p:nvSpPr>
          <p:spPr>
            <a:xfrm>
              <a:off x="20506337" y="11638062"/>
              <a:ext cx="1209477" cy="605179"/>
            </a:xfrm>
            <a:prstGeom prst="rect">
              <a:avLst/>
            </a:prstGeom>
            <a:solidFill>
              <a:schemeClr val="bg1"/>
            </a:solidFill>
          </p:spPr>
          <p:txBody>
            <a:bodyPr wrap="square" rtlCol="0">
              <a:spAutoFit/>
            </a:bodyPr>
            <a:lstStyle/>
            <a:p>
              <a:pPr algn="ctr"/>
              <a:r>
                <a:rPr lang="en-US" sz="1400" dirty="0" smtClean="0">
                  <a:latin typeface="Century"/>
                  <a:cs typeface="Century"/>
                </a:rPr>
                <a:t>Chassis +</a:t>
              </a:r>
            </a:p>
            <a:p>
              <a:pPr algn="ctr"/>
              <a:r>
                <a:rPr lang="en-US" sz="1400" dirty="0" smtClean="0">
                  <a:latin typeface="Century"/>
                  <a:cs typeface="Century"/>
                </a:rPr>
                <a:t>Drivetrain</a:t>
              </a:r>
              <a:endParaRPr lang="en-US" sz="1400" dirty="0">
                <a:latin typeface="Century"/>
                <a:cs typeface="Century"/>
              </a:endParaRPr>
            </a:p>
          </p:txBody>
        </p:sp>
      </p:grpSp>
      <p:pic>
        <p:nvPicPr>
          <p:cNvPr id="469" name="Picture 2"/>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25" t="7800" r="74295" b="50700"/>
          <a:stretch/>
        </p:blipFill>
        <p:spPr bwMode="auto">
          <a:xfrm>
            <a:off x="12739851" y="9675288"/>
            <a:ext cx="5072979" cy="304602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0" name="TextBox 469"/>
          <p:cNvSpPr txBox="1"/>
          <p:nvPr/>
        </p:nvSpPr>
        <p:spPr>
          <a:xfrm>
            <a:off x="10243720" y="11994658"/>
            <a:ext cx="2132127" cy="830997"/>
          </a:xfrm>
          <a:prstGeom prst="rect">
            <a:avLst/>
          </a:prstGeom>
          <a:noFill/>
        </p:spPr>
        <p:txBody>
          <a:bodyPr wrap="square" rtlCol="0">
            <a:spAutoFit/>
          </a:bodyPr>
          <a:lstStyle/>
          <a:p>
            <a:pPr algn="r"/>
            <a:r>
              <a:rPr lang="en-US" sz="1600" b="1" dirty="0" smtClean="0"/>
              <a:t>Top</a:t>
            </a:r>
            <a:r>
              <a:rPr lang="en-US" sz="1600" dirty="0" smtClean="0"/>
              <a:t>: description of the </a:t>
            </a:r>
            <a:r>
              <a:rPr lang="en-US" sz="1600" dirty="0" err="1" smtClean="0"/>
              <a:t>TinyTeRP</a:t>
            </a:r>
            <a:r>
              <a:rPr lang="en-US" sz="1600" dirty="0" smtClean="0"/>
              <a:t> platform. </a:t>
            </a:r>
          </a:p>
          <a:p>
            <a:pPr algn="r"/>
            <a:r>
              <a:rPr lang="en-US" sz="1600" b="1" dirty="0" smtClean="0"/>
              <a:t>Right</a:t>
            </a:r>
            <a:r>
              <a:rPr lang="en-US" sz="1600" dirty="0" smtClean="0"/>
              <a:t>: </a:t>
            </a:r>
            <a:r>
              <a:rPr lang="en-US" sz="1600" dirty="0" err="1" smtClean="0"/>
              <a:t>TinyTeRP</a:t>
            </a:r>
            <a:r>
              <a:rPr lang="en-US" sz="1600" dirty="0" smtClean="0"/>
              <a:t> wiki.</a:t>
            </a:r>
          </a:p>
        </p:txBody>
      </p:sp>
      <p:sp>
        <p:nvSpPr>
          <p:cNvPr id="472" name="TextBox 471"/>
          <p:cNvSpPr txBox="1"/>
          <p:nvPr/>
        </p:nvSpPr>
        <p:spPr>
          <a:xfrm>
            <a:off x="9577949" y="17877894"/>
            <a:ext cx="8783376" cy="1569660"/>
          </a:xfrm>
          <a:prstGeom prst="rect">
            <a:avLst/>
          </a:prstGeom>
          <a:noFill/>
        </p:spPr>
        <p:txBody>
          <a:bodyPr wrap="square" lIns="0" rtlCol="0">
            <a:spAutoFit/>
          </a:bodyPr>
          <a:lstStyle/>
          <a:p>
            <a:pPr>
              <a:buFont typeface="Arial"/>
              <a:buChar char="•"/>
            </a:pPr>
            <a:r>
              <a:rPr lang="en-US" sz="2400" dirty="0" smtClean="0">
                <a:latin typeface="Century"/>
                <a:cs typeface="Century"/>
              </a:rPr>
              <a:t> Novel technique for control design with safety constraints </a:t>
            </a:r>
          </a:p>
          <a:p>
            <a:pPr marL="365760" lvl="1">
              <a:buFont typeface="Arial"/>
              <a:buChar char="•"/>
            </a:pPr>
            <a:r>
              <a:rPr lang="en-US" sz="2400" dirty="0" smtClean="0">
                <a:latin typeface="Century"/>
                <a:cs typeface="Century"/>
              </a:rPr>
              <a:t> Based on entropy maximization principles</a:t>
            </a:r>
          </a:p>
          <a:p>
            <a:pPr marL="365760" lvl="1">
              <a:buFont typeface="Arial"/>
              <a:buChar char="•"/>
            </a:pPr>
            <a:r>
              <a:rPr lang="en-US" sz="2400" dirty="0" smtClean="0">
                <a:latin typeface="Century"/>
                <a:cs typeface="Century"/>
              </a:rPr>
              <a:t> Finitely parameterized convex program: highly scalable</a:t>
            </a:r>
          </a:p>
          <a:p>
            <a:pPr marL="365760" lvl="1">
              <a:buFont typeface="Arial"/>
              <a:buChar char="•"/>
            </a:pPr>
            <a:r>
              <a:rPr lang="en-US" sz="2400" dirty="0" smtClean="0">
                <a:latin typeface="Century"/>
                <a:cs typeface="Century"/>
              </a:rPr>
              <a:t> Determination of where and how many robots to deploy</a:t>
            </a:r>
          </a:p>
        </p:txBody>
      </p:sp>
      <p:pic>
        <p:nvPicPr>
          <p:cNvPr id="620" name="Picture 619" descr="C:\Users\Rob\Dropbox\MicroRobotLab\Figures\CIMG4287.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3450" t="4538" r="850" b="4784"/>
          <a:stretch/>
        </p:blipFill>
        <p:spPr bwMode="auto">
          <a:xfrm>
            <a:off x="15265419" y="6220478"/>
            <a:ext cx="2651331" cy="199579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21" name="TextBox 620"/>
          <p:cNvSpPr txBox="1"/>
          <p:nvPr/>
        </p:nvSpPr>
        <p:spPr>
          <a:xfrm>
            <a:off x="9522696" y="17390205"/>
            <a:ext cx="8123242" cy="584776"/>
          </a:xfrm>
          <a:prstGeom prst="rect">
            <a:avLst/>
          </a:prstGeom>
          <a:noFill/>
        </p:spPr>
        <p:txBody>
          <a:bodyPr wrap="square" rtlCol="0">
            <a:spAutoFit/>
          </a:bodyPr>
          <a:lstStyle/>
          <a:p>
            <a:r>
              <a:rPr lang="en-US" sz="3200" dirty="0" smtClean="0">
                <a:latin typeface="Century"/>
                <a:cs typeface="Century"/>
              </a:rPr>
              <a:t>Search and Surveillance</a:t>
            </a:r>
            <a:endParaRPr lang="en-US" sz="3200" dirty="0">
              <a:latin typeface="Century"/>
              <a:cs typeface="Century"/>
            </a:endParaRPr>
          </a:p>
        </p:txBody>
      </p:sp>
      <p:sp>
        <p:nvSpPr>
          <p:cNvPr id="622" name="TextBox 621"/>
          <p:cNvSpPr txBox="1"/>
          <p:nvPr/>
        </p:nvSpPr>
        <p:spPr>
          <a:xfrm>
            <a:off x="9561003" y="22564248"/>
            <a:ext cx="8123242" cy="584776"/>
          </a:xfrm>
          <a:prstGeom prst="rect">
            <a:avLst/>
          </a:prstGeom>
          <a:noFill/>
        </p:spPr>
        <p:txBody>
          <a:bodyPr wrap="square" rtlCol="0">
            <a:spAutoFit/>
          </a:bodyPr>
          <a:lstStyle/>
          <a:p>
            <a:r>
              <a:rPr lang="en-US" sz="3200" dirty="0" smtClean="0">
                <a:latin typeface="Century"/>
                <a:cs typeface="Century"/>
              </a:rPr>
              <a:t>Control under Security Constraints </a:t>
            </a:r>
            <a:endParaRPr lang="en-US" sz="3200" dirty="0">
              <a:latin typeface="Century"/>
              <a:cs typeface="Century"/>
            </a:endParaRPr>
          </a:p>
        </p:txBody>
      </p:sp>
      <p:sp>
        <p:nvSpPr>
          <p:cNvPr id="625" name="Rectangle 624"/>
          <p:cNvSpPr/>
          <p:nvPr/>
        </p:nvSpPr>
        <p:spPr>
          <a:xfrm>
            <a:off x="27402184" y="3837610"/>
            <a:ext cx="8933688" cy="13044923"/>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626" name="TextBox 625"/>
          <p:cNvSpPr txBox="1"/>
          <p:nvPr/>
        </p:nvSpPr>
        <p:spPr>
          <a:xfrm>
            <a:off x="27417215" y="4658435"/>
            <a:ext cx="5602786" cy="584776"/>
          </a:xfrm>
          <a:prstGeom prst="rect">
            <a:avLst/>
          </a:prstGeom>
          <a:noFill/>
        </p:spPr>
        <p:txBody>
          <a:bodyPr wrap="square" rtlCol="0">
            <a:spAutoFit/>
          </a:bodyPr>
          <a:lstStyle/>
          <a:p>
            <a:r>
              <a:rPr lang="en-US" sz="3200" dirty="0" smtClean="0">
                <a:latin typeface="Century"/>
                <a:cs typeface="Century"/>
              </a:rPr>
              <a:t>Mixed-Signal Odometry</a:t>
            </a:r>
            <a:endParaRPr lang="en-US" sz="3200" dirty="0">
              <a:latin typeface="Century"/>
              <a:cs typeface="Century"/>
            </a:endParaRPr>
          </a:p>
        </p:txBody>
      </p:sp>
      <p:sp>
        <p:nvSpPr>
          <p:cNvPr id="627" name="Rectangle 626"/>
          <p:cNvSpPr/>
          <p:nvPr/>
        </p:nvSpPr>
        <p:spPr>
          <a:xfrm>
            <a:off x="27399885" y="16967198"/>
            <a:ext cx="8933688" cy="12138690"/>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628" name="TextBox 627"/>
          <p:cNvSpPr txBox="1"/>
          <p:nvPr/>
        </p:nvSpPr>
        <p:spPr>
          <a:xfrm>
            <a:off x="27382952" y="16888455"/>
            <a:ext cx="8123242" cy="830997"/>
          </a:xfrm>
          <a:prstGeom prst="rect">
            <a:avLst/>
          </a:prstGeom>
          <a:noFill/>
        </p:spPr>
        <p:txBody>
          <a:bodyPr wrap="square" rtlCol="0">
            <a:spAutoFit/>
          </a:bodyPr>
          <a:lstStyle/>
          <a:p>
            <a:r>
              <a:rPr lang="en-US" sz="4800" dirty="0" smtClean="0">
                <a:latin typeface="Century"/>
                <a:cs typeface="Century"/>
              </a:rPr>
              <a:t>Publications</a:t>
            </a:r>
            <a:endParaRPr lang="en-US" sz="4800" dirty="0">
              <a:latin typeface="Century"/>
              <a:cs typeface="Century"/>
            </a:endParaRPr>
          </a:p>
        </p:txBody>
      </p:sp>
      <p:sp>
        <p:nvSpPr>
          <p:cNvPr id="630" name="TextBox 629"/>
          <p:cNvSpPr txBox="1"/>
          <p:nvPr/>
        </p:nvSpPr>
        <p:spPr>
          <a:xfrm>
            <a:off x="27470119" y="17564370"/>
            <a:ext cx="8856313" cy="11630876"/>
          </a:xfrm>
          <a:prstGeom prst="rect">
            <a:avLst/>
          </a:prstGeom>
          <a:noFill/>
        </p:spPr>
        <p:txBody>
          <a:bodyPr wrap="square" lIns="0" rtlCol="0">
            <a:spAutoFit/>
          </a:bodyPr>
          <a:lstStyle/>
          <a:p>
            <a:pPr>
              <a:lnSpc>
                <a:spcPct val="90000"/>
              </a:lnSpc>
              <a:spcAft>
                <a:spcPts val="600"/>
              </a:spcAft>
            </a:pPr>
            <a:r>
              <a:rPr lang="en-US" altLang="zh-TW" sz="1200" dirty="0"/>
              <a:t>T.-H. </a:t>
            </a:r>
            <a:r>
              <a:rPr lang="en-US" altLang="zh-TW" sz="1200" dirty="0" smtClean="0"/>
              <a:t>Lee </a:t>
            </a:r>
            <a:r>
              <a:rPr lang="en-US" altLang="zh-TW" sz="1200" dirty="0"/>
              <a:t>and P. </a:t>
            </a:r>
            <a:r>
              <a:rPr lang="en-US" altLang="zh-TW" sz="1200" dirty="0" err="1"/>
              <a:t>Abshire</a:t>
            </a:r>
            <a:r>
              <a:rPr lang="en-US" altLang="zh-TW" sz="1200" dirty="0"/>
              <a:t>, “Accurate, Wide-Range Analog Sine Shaping Circuits” to appear in Proc. IEEE Int. New Circuit and Systems Conference (NEWCAS), Jun. 2014.</a:t>
            </a:r>
          </a:p>
          <a:p>
            <a:pPr>
              <a:lnSpc>
                <a:spcPct val="90000"/>
              </a:lnSpc>
              <a:spcAft>
                <a:spcPts val="600"/>
              </a:spcAft>
            </a:pPr>
            <a:r>
              <a:rPr lang="en-US" sz="1200" dirty="0" smtClean="0"/>
              <a:t>A. P. </a:t>
            </a:r>
            <a:r>
              <a:rPr lang="en-US" sz="1200" dirty="0" err="1" smtClean="0"/>
              <a:t>Gerratt</a:t>
            </a:r>
            <a:r>
              <a:rPr lang="en-US" sz="1200" dirty="0" smtClean="0"/>
              <a:t>, B. </a:t>
            </a:r>
            <a:r>
              <a:rPr lang="en-US" sz="1200" dirty="0" err="1" smtClean="0"/>
              <a:t>Balakrisnan</a:t>
            </a:r>
            <a:r>
              <a:rPr lang="en-US" sz="1200" dirty="0" smtClean="0"/>
              <a:t>, I. </a:t>
            </a:r>
            <a:r>
              <a:rPr lang="en-US" sz="1200" dirty="0" err="1" smtClean="0"/>
              <a:t>Penskiy</a:t>
            </a:r>
            <a:r>
              <a:rPr lang="en-US" sz="1200" dirty="0" smtClean="0"/>
              <a:t>, and S. </a:t>
            </a:r>
            <a:r>
              <a:rPr lang="en-US" sz="1200" dirty="0" err="1" smtClean="0"/>
              <a:t>Bergbreiter</a:t>
            </a:r>
            <a:r>
              <a:rPr lang="en-US" sz="1200" dirty="0" smtClean="0"/>
              <a:t>, "Dielectric Elastomer Actuators Fabricated Using a Micro-Molding Process," Smart Materials and Structures, vol. 23, no. 5, p. 055004, May 2014</a:t>
            </a:r>
          </a:p>
          <a:p>
            <a:pPr>
              <a:lnSpc>
                <a:spcPct val="90000"/>
              </a:lnSpc>
              <a:spcAft>
                <a:spcPts val="600"/>
              </a:spcAft>
            </a:pPr>
            <a:r>
              <a:rPr lang="en-US" altLang="zh-TW" sz="1200" dirty="0"/>
              <a:t>E. </a:t>
            </a:r>
            <a:r>
              <a:rPr lang="en-US" altLang="zh-TW" sz="1200" dirty="0" err="1"/>
              <a:t>Arvelo</a:t>
            </a:r>
            <a:r>
              <a:rPr lang="en-US" altLang="zh-TW" sz="1200" dirty="0"/>
              <a:t> and N.C. Martins. “Maximizing the Set of Recurrent States of an MDP subject to Convex Constraints,” </a:t>
            </a:r>
            <a:r>
              <a:rPr lang="en-US" altLang="zh-TW" sz="1200" dirty="0" err="1"/>
              <a:t>Automatica</a:t>
            </a:r>
            <a:r>
              <a:rPr lang="en-US" altLang="zh-TW" sz="1200" dirty="0"/>
              <a:t>, vol. 50, no. 3, pp. 994-998, Mar. 2014. </a:t>
            </a:r>
          </a:p>
          <a:p>
            <a:pPr>
              <a:lnSpc>
                <a:spcPct val="90000"/>
              </a:lnSpc>
              <a:spcAft>
                <a:spcPts val="600"/>
              </a:spcAft>
            </a:pPr>
            <a:r>
              <a:rPr lang="en-US" altLang="zh-TW" sz="1200" dirty="0"/>
              <a:t>S. </a:t>
            </a:r>
            <a:r>
              <a:rPr lang="en-US" altLang="zh-TW" sz="1200" dirty="0" err="1"/>
              <a:t>Sabau</a:t>
            </a:r>
            <a:r>
              <a:rPr lang="en-US" altLang="zh-TW" sz="1200" dirty="0"/>
              <a:t> and N.C. Martins, “</a:t>
            </a:r>
            <a:r>
              <a:rPr lang="en-US" altLang="zh-TW" sz="1200" dirty="0" err="1"/>
              <a:t>Youla</a:t>
            </a:r>
            <a:r>
              <a:rPr lang="en-US" altLang="zh-TW" sz="1200" dirty="0"/>
              <a:t>-Like </a:t>
            </a:r>
            <a:r>
              <a:rPr lang="en-US" altLang="zh-TW" sz="1200" dirty="0" err="1"/>
              <a:t>Parametrizations</a:t>
            </a:r>
            <a:r>
              <a:rPr lang="en-US" altLang="zh-TW" sz="1200" dirty="0"/>
              <a:t> Subject to QI Subspace Constraints," IEEE Transactions on Automatic Control, vol. 59, no. 6, pp. 1411-1422, Feb. 2014. </a:t>
            </a:r>
          </a:p>
          <a:p>
            <a:pPr>
              <a:lnSpc>
                <a:spcPct val="90000"/>
              </a:lnSpc>
              <a:spcAft>
                <a:spcPts val="600"/>
              </a:spcAft>
            </a:pPr>
            <a:r>
              <a:rPr lang="en-US" altLang="zh-TW" sz="1200" dirty="0" smtClean="0"/>
              <a:t>T</a:t>
            </a:r>
            <a:r>
              <a:rPr lang="en-US" altLang="zh-TW" sz="1200" dirty="0"/>
              <a:t>.-H. Lee and P. </a:t>
            </a:r>
            <a:r>
              <a:rPr lang="en-US" altLang="zh-TW" sz="1200" dirty="0" err="1"/>
              <a:t>Abshire</a:t>
            </a:r>
            <a:r>
              <a:rPr lang="en-US" altLang="zh-TW" sz="1200" dirty="0"/>
              <a:t>, “Design and Characterization of High-Voltage NMOS Structures in a 0.5μm Standard CMOS Process,” IEEE Sensors Journal, vol. 13, no. 8, pp. 2906-2913, Aug. 2013.</a:t>
            </a:r>
          </a:p>
          <a:p>
            <a:pPr>
              <a:lnSpc>
                <a:spcPct val="90000"/>
              </a:lnSpc>
              <a:spcAft>
                <a:spcPts val="600"/>
              </a:spcAft>
            </a:pPr>
            <a:r>
              <a:rPr lang="en-US" altLang="zh-TW" sz="1200" dirty="0"/>
              <a:t>A. P. </a:t>
            </a:r>
            <a:r>
              <a:rPr lang="en-US" altLang="zh-TW" sz="1200" dirty="0" err="1"/>
              <a:t>Gerratt</a:t>
            </a:r>
            <a:r>
              <a:rPr lang="en-US" altLang="zh-TW" sz="1200" dirty="0"/>
              <a:t> and S. </a:t>
            </a:r>
            <a:r>
              <a:rPr lang="en-US" altLang="zh-TW" sz="1200" dirty="0" err="1"/>
              <a:t>Bergbreiter</a:t>
            </a:r>
            <a:r>
              <a:rPr lang="en-US" altLang="zh-TW" sz="1200" dirty="0"/>
              <a:t>, “Dielectric Breakdown of PDMS Thin Films,” Journal of Micromechanics and </a:t>
            </a:r>
            <a:r>
              <a:rPr lang="en-US" altLang="zh-TW" sz="1200" dirty="0" err="1"/>
              <a:t>Microengineering</a:t>
            </a:r>
            <a:r>
              <a:rPr lang="en-US" altLang="zh-TW" sz="1200" dirty="0"/>
              <a:t>, vol. 23, no. 6, p. 067001, Jun. 2013. *IOP Select Article.</a:t>
            </a:r>
          </a:p>
          <a:p>
            <a:pPr>
              <a:lnSpc>
                <a:spcPct val="90000"/>
              </a:lnSpc>
              <a:spcAft>
                <a:spcPts val="600"/>
              </a:spcAft>
            </a:pPr>
            <a:r>
              <a:rPr lang="en-US" altLang="zh-TW" sz="1200" dirty="0" smtClean="0"/>
              <a:t>P</a:t>
            </a:r>
            <a:r>
              <a:rPr lang="en-US" altLang="zh-TW" sz="1200" dirty="0"/>
              <a:t>. </a:t>
            </a:r>
            <a:r>
              <a:rPr lang="en-US" altLang="zh-TW" sz="1200" dirty="0" err="1"/>
              <a:t>Sandborn</a:t>
            </a:r>
            <a:r>
              <a:rPr lang="en-US" altLang="zh-TW" sz="1200" dirty="0"/>
              <a:t> and P. </a:t>
            </a:r>
            <a:r>
              <a:rPr lang="en-US" altLang="zh-TW" sz="1200" dirty="0" err="1"/>
              <a:t>Abshire</a:t>
            </a:r>
            <a:r>
              <a:rPr lang="en-US" altLang="zh-TW" sz="1200" dirty="0"/>
              <a:t>, “2D Motion Sensor with Programmable Feature Extraction,” </a:t>
            </a:r>
            <a:r>
              <a:rPr lang="en-US" altLang="zh-TW" sz="1200" dirty="0" smtClean="0"/>
              <a:t>in </a:t>
            </a:r>
            <a:r>
              <a:rPr lang="en-US" altLang="zh-TW" sz="1200" dirty="0"/>
              <a:t>IEEE International Symposium on Circuits and </a:t>
            </a:r>
            <a:r>
              <a:rPr lang="en-US" altLang="zh-TW" sz="1200" dirty="0" smtClean="0"/>
              <a:t>Systems</a:t>
            </a:r>
            <a:r>
              <a:rPr lang="zh-TW" altLang="en-US" sz="1200" dirty="0" smtClean="0"/>
              <a:t> </a:t>
            </a:r>
            <a:r>
              <a:rPr lang="en-US" altLang="zh-TW" sz="1200" dirty="0" smtClean="0"/>
              <a:t>(ISCAS), </a:t>
            </a:r>
            <a:r>
              <a:rPr lang="en-US" altLang="zh-TW" sz="1200" dirty="0"/>
              <a:t>May </a:t>
            </a:r>
            <a:r>
              <a:rPr lang="en-US" altLang="zh-TW" sz="1200" dirty="0" smtClean="0"/>
              <a:t>2013, pp. 2408-2411.</a:t>
            </a:r>
            <a:endParaRPr lang="en-US" altLang="zh-TW" sz="1200" dirty="0"/>
          </a:p>
          <a:p>
            <a:pPr>
              <a:lnSpc>
                <a:spcPct val="90000"/>
              </a:lnSpc>
              <a:spcAft>
                <a:spcPts val="600"/>
              </a:spcAft>
            </a:pPr>
            <a:r>
              <a:rPr lang="en-US" altLang="zh-TW" sz="1200" dirty="0"/>
              <a:t>A. P. </a:t>
            </a:r>
            <a:r>
              <a:rPr lang="en-US" altLang="zh-TW" sz="1200" dirty="0" err="1"/>
              <a:t>Sabelhaus</a:t>
            </a:r>
            <a:r>
              <a:rPr lang="en-US" altLang="zh-TW" sz="1200" dirty="0"/>
              <a:t>, D. </a:t>
            </a:r>
            <a:r>
              <a:rPr lang="en-US" altLang="zh-TW" sz="1200" dirty="0" err="1"/>
              <a:t>Mirsky</a:t>
            </a:r>
            <a:r>
              <a:rPr lang="en-US" altLang="zh-TW" sz="1200" dirty="0"/>
              <a:t>, M. Hill, N. C. </a:t>
            </a:r>
            <a:r>
              <a:rPr lang="en-US" altLang="zh-TW" sz="1200" dirty="0" smtClean="0"/>
              <a:t>Martins, </a:t>
            </a:r>
            <a:r>
              <a:rPr lang="en-US" altLang="zh-TW" sz="1200" dirty="0"/>
              <a:t>and S. </a:t>
            </a:r>
            <a:r>
              <a:rPr lang="en-US" altLang="zh-TW" sz="1200" dirty="0" err="1"/>
              <a:t>Bergbreiter</a:t>
            </a:r>
            <a:r>
              <a:rPr lang="en-US" altLang="zh-TW" sz="1200" dirty="0"/>
              <a:t>, “</a:t>
            </a:r>
            <a:r>
              <a:rPr lang="en-US" altLang="zh-TW" sz="1200" dirty="0" err="1"/>
              <a:t>TinyTeRP</a:t>
            </a:r>
            <a:r>
              <a:rPr lang="en-US" altLang="zh-TW" sz="1200" dirty="0"/>
              <a:t>: A Tiny Terrestrial Robotic Platform with Modular Sensing Capabilities,” in Proc. IEEE International Conference on Robotics and Automation (ICRA), May 2013, pp. 2585-2590.</a:t>
            </a:r>
          </a:p>
          <a:p>
            <a:pPr>
              <a:lnSpc>
                <a:spcPct val="90000"/>
              </a:lnSpc>
              <a:spcAft>
                <a:spcPts val="600"/>
              </a:spcAft>
            </a:pPr>
            <a:r>
              <a:rPr lang="en-US" altLang="zh-TW" sz="1200" dirty="0"/>
              <a:t>E. </a:t>
            </a:r>
            <a:r>
              <a:rPr lang="en-US" altLang="zh-TW" sz="1200" dirty="0" err="1"/>
              <a:t>Arvelo</a:t>
            </a:r>
            <a:r>
              <a:rPr lang="en-US" altLang="zh-TW" sz="1200" dirty="0"/>
              <a:t>, E. </a:t>
            </a:r>
            <a:r>
              <a:rPr lang="en-US" altLang="zh-TW" sz="1200" dirty="0" smtClean="0"/>
              <a:t>Kim, </a:t>
            </a:r>
            <a:r>
              <a:rPr lang="en-US" altLang="zh-TW" sz="1200" dirty="0"/>
              <a:t>and N.C. Martins, “Maximal Persistent Surveillance under Safety Constraints”, in Proc. IEEE International Conference on Robotics and Automation (ICRA), May 2013, pp. 4048-4053.</a:t>
            </a:r>
          </a:p>
          <a:p>
            <a:pPr>
              <a:lnSpc>
                <a:spcPct val="90000"/>
              </a:lnSpc>
              <a:spcAft>
                <a:spcPts val="600"/>
              </a:spcAft>
            </a:pPr>
            <a:r>
              <a:rPr lang="en-US" altLang="zh-TW" sz="1200" dirty="0" smtClean="0"/>
              <a:t>M</a:t>
            </a:r>
            <a:r>
              <a:rPr lang="en-US" altLang="zh-TW" sz="1200" dirty="0"/>
              <a:t>. Kuhlman, T.-H. Lee, and P. </a:t>
            </a:r>
            <a:r>
              <a:rPr lang="en-US" altLang="zh-TW" sz="1200" dirty="0" err="1"/>
              <a:t>Abshire</a:t>
            </a:r>
            <a:r>
              <a:rPr lang="en-US" altLang="zh-TW" sz="1200" dirty="0"/>
              <a:t>, “Mixed-Signal </a:t>
            </a:r>
            <a:r>
              <a:rPr lang="en-US" altLang="zh-TW" sz="1200" dirty="0" err="1"/>
              <a:t>Odometry</a:t>
            </a:r>
            <a:r>
              <a:rPr lang="en-US" altLang="zh-TW" sz="1200" dirty="0"/>
              <a:t> for Mobile Robotics,” in Proc. SPIE8725, Apr. 2013.</a:t>
            </a:r>
          </a:p>
          <a:p>
            <a:pPr>
              <a:lnSpc>
                <a:spcPct val="90000"/>
              </a:lnSpc>
              <a:spcAft>
                <a:spcPts val="600"/>
              </a:spcAft>
            </a:pPr>
            <a:r>
              <a:rPr lang="en-US" altLang="zh-TW" sz="1200" dirty="0"/>
              <a:t>A. P. </a:t>
            </a:r>
            <a:r>
              <a:rPr lang="en-US" altLang="zh-TW" sz="1200" dirty="0" err="1"/>
              <a:t>Gerratt</a:t>
            </a:r>
            <a:r>
              <a:rPr lang="en-US" altLang="zh-TW" sz="1200" dirty="0"/>
              <a:t>, I. </a:t>
            </a:r>
            <a:r>
              <a:rPr lang="en-US" altLang="zh-TW" sz="1200" dirty="0" err="1"/>
              <a:t>Penskiy</a:t>
            </a:r>
            <a:r>
              <a:rPr lang="en-US" altLang="zh-TW" sz="1200" dirty="0"/>
              <a:t>, and S. </a:t>
            </a:r>
            <a:r>
              <a:rPr lang="en-US" altLang="zh-TW" sz="1200" dirty="0" err="1"/>
              <a:t>Bergbreiter</a:t>
            </a:r>
            <a:r>
              <a:rPr lang="en-US" altLang="zh-TW" sz="1200" dirty="0"/>
              <a:t>, “In-Situ Characterization of PDMS in SOI-MEMS,” Journal of Micromechanics and </a:t>
            </a:r>
            <a:r>
              <a:rPr lang="en-US" altLang="zh-TW" sz="1200" dirty="0" err="1"/>
              <a:t>Microengineering</a:t>
            </a:r>
            <a:r>
              <a:rPr lang="en-US" altLang="zh-TW" sz="1200" dirty="0"/>
              <a:t>, vol. 23, no. 4, p. 045003, Apr. 2013. *JMM cover photo.</a:t>
            </a:r>
          </a:p>
          <a:p>
            <a:pPr>
              <a:lnSpc>
                <a:spcPct val="90000"/>
              </a:lnSpc>
              <a:spcAft>
                <a:spcPts val="600"/>
              </a:spcAft>
            </a:pPr>
            <a:r>
              <a:rPr lang="en-US" altLang="zh-TW" sz="1200" dirty="0"/>
              <a:t>D. </a:t>
            </a:r>
            <a:r>
              <a:rPr lang="en-US" altLang="zh-TW" sz="1200" dirty="0" err="1"/>
              <a:t>Sritharan</a:t>
            </a:r>
            <a:r>
              <a:rPr lang="en-US" altLang="zh-TW" sz="1200" dirty="0"/>
              <a:t>, M. </a:t>
            </a:r>
            <a:r>
              <a:rPr lang="en-US" altLang="zh-TW" sz="1200" dirty="0" err="1"/>
              <a:t>Motsebo</a:t>
            </a:r>
            <a:r>
              <a:rPr lang="en-US" altLang="zh-TW" sz="1200" dirty="0"/>
              <a:t>, J. </a:t>
            </a:r>
            <a:r>
              <a:rPr lang="en-US" altLang="zh-TW" sz="1200" dirty="0" err="1"/>
              <a:t>Tumbic</a:t>
            </a:r>
            <a:r>
              <a:rPr lang="en-US" altLang="zh-TW" sz="1200" dirty="0"/>
              <a:t>, and E. </a:t>
            </a:r>
            <a:r>
              <a:rPr lang="en-US" altLang="zh-TW" sz="1200" dirty="0" err="1"/>
              <a:t>Smela</a:t>
            </a:r>
            <a:r>
              <a:rPr lang="en-US" altLang="zh-TW" sz="1200" dirty="0"/>
              <a:t>, “Stable </a:t>
            </a:r>
            <a:r>
              <a:rPr lang="en-US" altLang="zh-TW" sz="1200" dirty="0" err="1" smtClean="0"/>
              <a:t>Electroosmotically</a:t>
            </a:r>
            <a:r>
              <a:rPr lang="en-US" altLang="zh-TW" sz="1200" dirty="0" smtClean="0"/>
              <a:t> Driven Actuators</a:t>
            </a:r>
            <a:r>
              <a:rPr lang="en-US" altLang="zh-TW" sz="1200" dirty="0"/>
              <a:t>,”  in Proc. SPIE8687, Mar. 2013.</a:t>
            </a:r>
          </a:p>
          <a:p>
            <a:pPr>
              <a:lnSpc>
                <a:spcPct val="90000"/>
              </a:lnSpc>
              <a:spcAft>
                <a:spcPts val="600"/>
              </a:spcAft>
            </a:pPr>
            <a:r>
              <a:rPr lang="en-US" altLang="zh-TW" sz="1200" dirty="0" smtClean="0"/>
              <a:t>A</a:t>
            </a:r>
            <a:r>
              <a:rPr lang="en-US" altLang="zh-TW" sz="1200" dirty="0"/>
              <a:t>. P. </a:t>
            </a:r>
            <a:r>
              <a:rPr lang="en-US" altLang="zh-TW" sz="1200" dirty="0" err="1"/>
              <a:t>Gerratt</a:t>
            </a:r>
            <a:r>
              <a:rPr lang="en-US" altLang="zh-TW" sz="1200" dirty="0"/>
              <a:t> and S. </a:t>
            </a:r>
            <a:r>
              <a:rPr lang="en-US" altLang="zh-TW" sz="1200" dirty="0" err="1"/>
              <a:t>Bergbreiter</a:t>
            </a:r>
            <a:r>
              <a:rPr lang="en-US" altLang="zh-TW" sz="1200" dirty="0"/>
              <a:t>, “Incorporating Compliant Elastomers for Jumping Locomotion in </a:t>
            </a:r>
            <a:r>
              <a:rPr lang="en-US" altLang="zh-TW" sz="1200" dirty="0" err="1"/>
              <a:t>Microrobots</a:t>
            </a:r>
            <a:r>
              <a:rPr lang="en-US" altLang="zh-TW" sz="1200" dirty="0"/>
              <a:t>,” Smart Materials and Structures, vol. 22, no. 1, p. 014010, Jan. 2013.</a:t>
            </a:r>
          </a:p>
          <a:p>
            <a:pPr>
              <a:lnSpc>
                <a:spcPct val="90000"/>
              </a:lnSpc>
              <a:spcAft>
                <a:spcPts val="600"/>
              </a:spcAft>
            </a:pPr>
            <a:r>
              <a:rPr lang="en-US" altLang="zh-TW" sz="1200" dirty="0"/>
              <a:t>W. A. Malik, N. C. Martins, and A. Swami, "LQ Control Under Security Constraints," in Proc. Workshop on Control of Cyber-Physical Systems, Lecture Notes in Control and Information Sciences, vol. 49, pp. 101-120, 2013.</a:t>
            </a:r>
          </a:p>
          <a:p>
            <a:pPr>
              <a:lnSpc>
                <a:spcPct val="90000"/>
              </a:lnSpc>
              <a:spcAft>
                <a:spcPts val="600"/>
              </a:spcAft>
            </a:pPr>
            <a:r>
              <a:rPr lang="en-US" altLang="zh-TW" sz="1200" dirty="0"/>
              <a:t>A. Mahajan, N.C Martins, M. C. </a:t>
            </a:r>
            <a:r>
              <a:rPr lang="en-US" altLang="zh-TW" sz="1200" dirty="0" err="1" smtClean="0"/>
              <a:t>Rotkowitz</a:t>
            </a:r>
            <a:r>
              <a:rPr lang="en-US" altLang="zh-TW" sz="1200" dirty="0" smtClean="0"/>
              <a:t>, </a:t>
            </a:r>
            <a:r>
              <a:rPr lang="en-US" altLang="zh-TW" sz="1200" dirty="0"/>
              <a:t>and S </a:t>
            </a:r>
            <a:r>
              <a:rPr lang="en-US" altLang="zh-TW" sz="1200" dirty="0" err="1"/>
              <a:t>Yuksel</a:t>
            </a:r>
            <a:r>
              <a:rPr lang="en-US" altLang="zh-TW" sz="1200" dirty="0"/>
              <a:t>, “Information Structures in Optimal Decentralized Control”, in Proc. IEEE Conference on Decision and Control (CDC), Dec. 2012, pp. 1291-1306. </a:t>
            </a:r>
          </a:p>
          <a:p>
            <a:pPr>
              <a:lnSpc>
                <a:spcPct val="90000"/>
              </a:lnSpc>
              <a:spcAft>
                <a:spcPts val="600"/>
              </a:spcAft>
            </a:pPr>
            <a:r>
              <a:rPr lang="en-US" altLang="zh-TW" sz="1200" dirty="0" smtClean="0"/>
              <a:t>T</a:t>
            </a:r>
            <a:r>
              <a:rPr lang="en-US" altLang="zh-TW" sz="1200" dirty="0"/>
              <a:t>.-H. Lee and P. </a:t>
            </a:r>
            <a:r>
              <a:rPr lang="en-US" altLang="zh-TW" sz="1200" dirty="0" err="1"/>
              <a:t>Abshire</a:t>
            </a:r>
            <a:r>
              <a:rPr lang="en-US" altLang="zh-TW" sz="1200" dirty="0"/>
              <a:t>, “40 Volt NMOS in a Standard CMOS Process,” in Proc. IEEE Sensors Conference, Oct. 2012, pp. 1-4. </a:t>
            </a:r>
          </a:p>
          <a:p>
            <a:pPr>
              <a:lnSpc>
                <a:spcPct val="90000"/>
              </a:lnSpc>
              <a:spcAft>
                <a:spcPts val="600"/>
              </a:spcAft>
            </a:pPr>
            <a:r>
              <a:rPr lang="en-US" altLang="zh-TW" sz="1200" dirty="0"/>
              <a:t>T.-H. Lee and P. </a:t>
            </a:r>
            <a:r>
              <a:rPr lang="en-US" altLang="zh-TW" sz="1200" dirty="0" err="1"/>
              <a:t>Abshire</a:t>
            </a:r>
            <a:r>
              <a:rPr lang="en-US" altLang="zh-TW" sz="1200" dirty="0"/>
              <a:t>, “Design Methodology for a Low-Frequency Current-Starved Voltage-Controlled Oscillator with a Frequency Divider,” in Proc. IEEE International Midwest Symposium on Circuits and Systems (MWSCAS), Aug. 2012, pp. 646-649.</a:t>
            </a:r>
          </a:p>
          <a:p>
            <a:pPr>
              <a:lnSpc>
                <a:spcPct val="90000"/>
              </a:lnSpc>
              <a:spcAft>
                <a:spcPts val="600"/>
              </a:spcAft>
            </a:pPr>
            <a:r>
              <a:rPr lang="en-US" altLang="zh-TW" sz="1200" dirty="0" smtClean="0"/>
              <a:t>T</a:t>
            </a:r>
            <a:r>
              <a:rPr lang="en-US" altLang="zh-TW" sz="1200" dirty="0"/>
              <a:t>.-H. Lee and P. </a:t>
            </a:r>
            <a:r>
              <a:rPr lang="en-US" altLang="zh-TW" sz="1200" dirty="0" err="1"/>
              <a:t>Abshire</a:t>
            </a:r>
            <a:r>
              <a:rPr lang="en-US" altLang="zh-TW" sz="1200" dirty="0"/>
              <a:t>, “An Ultra-Low Frequency Ring Oscillator with Programmable Tracking Using a Phase-Locked Loop,” in Proc. IEEE International Midwest Symposium on Circuits and Systems (MWSCAS), Aug. 2012, pp. 17-20.</a:t>
            </a:r>
          </a:p>
          <a:p>
            <a:pPr>
              <a:lnSpc>
                <a:spcPct val="90000"/>
              </a:lnSpc>
              <a:spcAft>
                <a:spcPts val="600"/>
              </a:spcAft>
            </a:pPr>
            <a:r>
              <a:rPr lang="en-US" altLang="zh-TW" sz="1200" dirty="0" smtClean="0"/>
              <a:t>M</a:t>
            </a:r>
            <a:r>
              <a:rPr lang="en-US" altLang="zh-TW" sz="1200" dirty="0"/>
              <a:t>. Kuhlman, E. </a:t>
            </a:r>
            <a:r>
              <a:rPr lang="en-US" altLang="zh-TW" sz="1200" dirty="0" err="1"/>
              <a:t>Arvelo</a:t>
            </a:r>
            <a:r>
              <a:rPr lang="en-US" altLang="zh-TW" sz="1200" dirty="0"/>
              <a:t>, S. Lin, P. </a:t>
            </a:r>
            <a:r>
              <a:rPr lang="en-US" altLang="zh-TW" sz="1200" dirty="0" err="1"/>
              <a:t>Abshire</a:t>
            </a:r>
            <a:r>
              <a:rPr lang="en-US" altLang="zh-TW" sz="1200" dirty="0"/>
              <a:t>, and N. C. Martins, “Mixed-Signal Architecture of Randomized Receding Horizon Control for Miniature Robotics,” in Proc. IEEE International Midwest Symposium on Circuits and Systems (MWSCAS), Aug. 2012, pp. 570-573. </a:t>
            </a:r>
          </a:p>
          <a:p>
            <a:pPr>
              <a:lnSpc>
                <a:spcPct val="90000"/>
              </a:lnSpc>
              <a:spcAft>
                <a:spcPts val="600"/>
              </a:spcAft>
            </a:pPr>
            <a:r>
              <a:rPr lang="en-US" altLang="zh-TW" sz="1200" dirty="0"/>
              <a:t>B. </a:t>
            </a:r>
            <a:r>
              <a:rPr lang="en-US" altLang="zh-TW" sz="1200" dirty="0" err="1"/>
              <a:t>Balakrisnan</a:t>
            </a:r>
            <a:r>
              <a:rPr lang="en-US" altLang="zh-TW" sz="1200" dirty="0"/>
              <a:t>, A. </a:t>
            </a:r>
            <a:r>
              <a:rPr lang="en-US" altLang="zh-TW" sz="1200" dirty="0" err="1"/>
              <a:t>Nacev</a:t>
            </a:r>
            <a:r>
              <a:rPr lang="en-US" altLang="zh-TW" sz="1200" dirty="0"/>
              <a:t>, J. M. Burke, A. </a:t>
            </a:r>
            <a:r>
              <a:rPr lang="en-US" altLang="zh-TW" sz="1200" dirty="0" err="1"/>
              <a:t>Dasgupta</a:t>
            </a:r>
            <a:r>
              <a:rPr lang="en-US" altLang="zh-TW" sz="1200" dirty="0"/>
              <a:t>, and E. </a:t>
            </a:r>
            <a:r>
              <a:rPr lang="en-US" altLang="zh-TW" sz="1200" dirty="0" err="1"/>
              <a:t>Smela</a:t>
            </a:r>
            <a:r>
              <a:rPr lang="en-US" altLang="zh-TW" sz="1200" dirty="0"/>
              <a:t>, "Design of Compliant Meanders for Applications in MEMS, Actuators, and Flexible Electronics," Smart Materials and Structures, vol. 21, no. 7, p. 075033, Jul. 2012. </a:t>
            </a:r>
          </a:p>
          <a:p>
            <a:pPr>
              <a:lnSpc>
                <a:spcPct val="90000"/>
              </a:lnSpc>
              <a:spcAft>
                <a:spcPts val="600"/>
              </a:spcAft>
            </a:pPr>
            <a:r>
              <a:rPr lang="en-US" altLang="zh-TW" sz="1200" dirty="0" smtClean="0"/>
              <a:t>S</a:t>
            </a:r>
            <a:r>
              <a:rPr lang="en-US" altLang="zh-TW" sz="1200" dirty="0"/>
              <a:t>. Park and N. C. Martins. “An Augmented Observer for the Distributed Estimation Problem for LTI Systems”, American Control Conference (ACC), Jun. 2012, pp.6775-6780. </a:t>
            </a:r>
          </a:p>
          <a:p>
            <a:pPr>
              <a:lnSpc>
                <a:spcPct val="90000"/>
              </a:lnSpc>
              <a:spcAft>
                <a:spcPts val="600"/>
              </a:spcAft>
            </a:pPr>
            <a:r>
              <a:rPr lang="en-US" sz="1200" dirty="0" smtClean="0"/>
              <a:t>G</a:t>
            </a:r>
            <a:r>
              <a:rPr lang="en-US" sz="1200" dirty="0"/>
              <a:t>. </a:t>
            </a:r>
            <a:r>
              <a:rPr lang="en-US" sz="1200" dirty="0" err="1"/>
              <a:t>Sineriz</a:t>
            </a:r>
            <a:r>
              <a:rPr lang="en-US" sz="1200" dirty="0"/>
              <a:t>, M. Kuhlman, and P. </a:t>
            </a:r>
            <a:r>
              <a:rPr lang="en-US" sz="1200" dirty="0" err="1"/>
              <a:t>Abshire</a:t>
            </a:r>
            <a:r>
              <a:rPr lang="en-US" sz="1200" dirty="0"/>
              <a:t>, “High Resolution Distance Sensing for Mini-Robots using Time Difference of Arrival,” in </a:t>
            </a:r>
            <a:r>
              <a:rPr lang="en-US" sz="1200" dirty="0" smtClean="0"/>
              <a:t>Proc. IEEE </a:t>
            </a:r>
            <a:r>
              <a:rPr lang="en-US" sz="1200" dirty="0"/>
              <a:t>International Symposium on Circuits and </a:t>
            </a:r>
            <a:r>
              <a:rPr lang="en-US" sz="1200" dirty="0" smtClean="0"/>
              <a:t>Systems (ISCAS), May 2012, pp. 717-720.</a:t>
            </a:r>
            <a:endParaRPr lang="en-US" sz="1200" dirty="0"/>
          </a:p>
          <a:p>
            <a:pPr>
              <a:lnSpc>
                <a:spcPct val="90000"/>
              </a:lnSpc>
              <a:spcAft>
                <a:spcPts val="600"/>
              </a:spcAft>
            </a:pPr>
            <a:r>
              <a:rPr lang="en-US" altLang="zh-TW" sz="1200" dirty="0"/>
              <a:t>A.P.  </a:t>
            </a:r>
            <a:r>
              <a:rPr lang="en-US" altLang="zh-TW" sz="1200" dirty="0" err="1"/>
              <a:t>Gerratt</a:t>
            </a:r>
            <a:r>
              <a:rPr lang="en-US" altLang="zh-TW" sz="1200" dirty="0"/>
              <a:t> and S. </a:t>
            </a:r>
            <a:r>
              <a:rPr lang="en-US" altLang="zh-TW" sz="1200" dirty="0" err="1"/>
              <a:t>Bergbreiter</a:t>
            </a:r>
            <a:r>
              <a:rPr lang="en-US" altLang="zh-TW" sz="1200" dirty="0"/>
              <a:t>, “</a:t>
            </a:r>
            <a:r>
              <a:rPr lang="en-US" altLang="zh-TW" sz="1200" dirty="0" err="1"/>
              <a:t>Microfabrication</a:t>
            </a:r>
            <a:r>
              <a:rPr lang="en-US" altLang="zh-TW" sz="1200" dirty="0"/>
              <a:t> of Compliant All-Polymer MEMS Thermal Actuators,” Sensors and Actuators A: Physical, vol. 177, no. 4, pp. 16-22, Apr. 2012. </a:t>
            </a:r>
          </a:p>
          <a:p>
            <a:pPr>
              <a:lnSpc>
                <a:spcPct val="90000"/>
              </a:lnSpc>
              <a:spcAft>
                <a:spcPts val="600"/>
              </a:spcAft>
            </a:pPr>
            <a:r>
              <a:rPr lang="en-US" altLang="zh-TW" sz="1200" dirty="0" smtClean="0"/>
              <a:t>W</a:t>
            </a:r>
            <a:r>
              <a:rPr lang="en-US" altLang="zh-TW" sz="1200" dirty="0"/>
              <a:t>. Malik, N. C. </a:t>
            </a:r>
            <a:r>
              <a:rPr lang="en-US" altLang="zh-TW" sz="1200" dirty="0" smtClean="0"/>
              <a:t>Martins, </a:t>
            </a:r>
            <a:r>
              <a:rPr lang="en-US" altLang="zh-TW" sz="1200" dirty="0"/>
              <a:t>and A. Swami, “Optimal Sensor Placement for Intruder Detection: New Design Principles”, in Proc. 49th Annual Allerton Conference on Communication, Control and Computing, Sep. 2011, pp. 1537-1543. </a:t>
            </a:r>
          </a:p>
          <a:p>
            <a:pPr>
              <a:lnSpc>
                <a:spcPct val="90000"/>
              </a:lnSpc>
              <a:spcAft>
                <a:spcPts val="600"/>
              </a:spcAft>
            </a:pPr>
            <a:r>
              <a:rPr lang="en-US" sz="1200" dirty="0" smtClean="0"/>
              <a:t>W. Ma</a:t>
            </a:r>
            <a:r>
              <a:rPr lang="en-US" sz="1200" dirty="0"/>
              <a:t>, E. </a:t>
            </a:r>
            <a:r>
              <a:rPr lang="en-US" sz="1200" dirty="0" err="1" smtClean="0"/>
              <a:t>Arvelo</a:t>
            </a:r>
            <a:r>
              <a:rPr lang="en-US" sz="1200" dirty="0" smtClean="0"/>
              <a:t>, </a:t>
            </a:r>
            <a:r>
              <a:rPr lang="en-US" sz="1200" dirty="0"/>
              <a:t>and N</a:t>
            </a:r>
            <a:r>
              <a:rPr lang="en-US" sz="1200" dirty="0" smtClean="0"/>
              <a:t>. C</a:t>
            </a:r>
            <a:r>
              <a:rPr lang="en-US" sz="1200" dirty="0"/>
              <a:t>. Martins, “Designing Networked Control Architectures for Incremental Robustness”, </a:t>
            </a:r>
            <a:r>
              <a:rPr lang="en-US" sz="1200" dirty="0" smtClean="0"/>
              <a:t>in Proc. IFAC </a:t>
            </a:r>
            <a:r>
              <a:rPr lang="en-US" sz="1200" dirty="0"/>
              <a:t>18th World </a:t>
            </a:r>
            <a:r>
              <a:rPr lang="en-US" sz="1200" dirty="0" smtClean="0"/>
              <a:t>Congress, vol. 18, no. 1, Aug. 2011, pp. 6604-6609. </a:t>
            </a:r>
          </a:p>
          <a:p>
            <a:pPr>
              <a:lnSpc>
                <a:spcPct val="90000"/>
              </a:lnSpc>
              <a:spcAft>
                <a:spcPts val="600"/>
              </a:spcAft>
            </a:pPr>
            <a:r>
              <a:rPr lang="en-US" altLang="zh-TW" sz="1200" dirty="0"/>
              <a:t>A.P.  </a:t>
            </a:r>
            <a:r>
              <a:rPr lang="en-US" altLang="zh-TW" sz="1200" dirty="0" err="1"/>
              <a:t>Gerratt</a:t>
            </a:r>
            <a:r>
              <a:rPr lang="en-US" altLang="zh-TW" sz="1200" dirty="0"/>
              <a:t>, B. </a:t>
            </a:r>
            <a:r>
              <a:rPr lang="en-US" altLang="zh-TW" sz="1200" dirty="0" err="1"/>
              <a:t>Balakrisnan</a:t>
            </a:r>
            <a:r>
              <a:rPr lang="en-US" altLang="zh-TW" sz="1200" dirty="0"/>
              <a:t>, and S. </a:t>
            </a:r>
            <a:r>
              <a:rPr lang="en-US" altLang="zh-TW" sz="1200" dirty="0" err="1"/>
              <a:t>Bergbreiter</a:t>
            </a:r>
            <a:r>
              <a:rPr lang="en-US" altLang="zh-TW" sz="1200" dirty="0"/>
              <a:t>, “Batch Fabricated Bidirectional Dielectric Elastomer Actuators,” in Proc. Transducers, Jun. 2011, pp. 2422-2425. </a:t>
            </a:r>
          </a:p>
          <a:p>
            <a:pPr>
              <a:lnSpc>
                <a:spcPct val="90000"/>
              </a:lnSpc>
              <a:spcAft>
                <a:spcPts val="600"/>
              </a:spcAft>
            </a:pPr>
            <a:r>
              <a:rPr lang="en-US" altLang="zh-TW" sz="1200" dirty="0" smtClean="0"/>
              <a:t>C</a:t>
            </a:r>
            <a:r>
              <a:rPr lang="en-US" altLang="zh-TW" sz="1200" dirty="0"/>
              <a:t>. Perkins, L. Lei, M. Kuhlman, T. Lee, G. Gateau, S. </a:t>
            </a:r>
            <a:r>
              <a:rPr lang="en-US" altLang="zh-TW" sz="1200" dirty="0" err="1"/>
              <a:t>Bergbreiter</a:t>
            </a:r>
            <a:r>
              <a:rPr lang="en-US" altLang="zh-TW" sz="1200" dirty="0"/>
              <a:t>, and P. </a:t>
            </a:r>
            <a:r>
              <a:rPr lang="en-US" altLang="zh-TW" sz="1200" dirty="0" err="1"/>
              <a:t>Abshire</a:t>
            </a:r>
            <a:r>
              <a:rPr lang="en-US" altLang="zh-TW" sz="1200" dirty="0"/>
              <a:t>, “Distance Sensing for Mini-Robots: RSSI vs. TDOA,” in Proc. IEEE International Symposium on Circuits and Systems (ISCAS), May 2011, pp. 1984-1987. </a:t>
            </a:r>
          </a:p>
          <a:p>
            <a:pPr>
              <a:lnSpc>
                <a:spcPct val="90000"/>
              </a:lnSpc>
              <a:spcAft>
                <a:spcPts val="600"/>
              </a:spcAft>
            </a:pPr>
            <a:r>
              <a:rPr lang="pt-BR" altLang="zh-TW" sz="1200" dirty="0"/>
              <a:t>T. Datta, P. Abshire, and A. Turner, “Towards a Legged Chip”, in Proc. IEEE International Symposium on  Circuits and Systems (ISCAS), May 2011, 2501-2504. </a:t>
            </a:r>
            <a:endParaRPr lang="en-US" altLang="zh-TW" sz="1200" dirty="0"/>
          </a:p>
          <a:p>
            <a:pPr>
              <a:lnSpc>
                <a:spcPct val="90000"/>
              </a:lnSpc>
              <a:spcAft>
                <a:spcPts val="600"/>
              </a:spcAft>
            </a:pPr>
            <a:r>
              <a:rPr lang="en-US" altLang="zh-TW" sz="1200" dirty="0" smtClean="0"/>
              <a:t>S</a:t>
            </a:r>
            <a:r>
              <a:rPr lang="en-US" altLang="zh-TW" sz="1200" dirty="0"/>
              <a:t>. </a:t>
            </a:r>
            <a:r>
              <a:rPr lang="en-US" altLang="zh-TW" sz="1200" dirty="0" err="1"/>
              <a:t>Alben</a:t>
            </a:r>
            <a:r>
              <a:rPr lang="en-US" altLang="zh-TW" sz="1200" dirty="0"/>
              <a:t>, B. </a:t>
            </a:r>
            <a:r>
              <a:rPr lang="en-US" altLang="zh-TW" sz="1200" dirty="0" err="1"/>
              <a:t>Balakrisnan</a:t>
            </a:r>
            <a:r>
              <a:rPr lang="en-US" altLang="zh-TW" sz="1200" dirty="0"/>
              <a:t>, and E. </a:t>
            </a:r>
            <a:r>
              <a:rPr lang="en-US" altLang="zh-TW" sz="1200" dirty="0" err="1"/>
              <a:t>Smela</a:t>
            </a:r>
            <a:r>
              <a:rPr lang="en-US" altLang="zh-TW" sz="1200" dirty="0"/>
              <a:t>, "Edge Effects Determine the Direction of Bilayer Bending," </a:t>
            </a:r>
            <a:r>
              <a:rPr lang="en-US" altLang="zh-TW" sz="1200" dirty="0" err="1"/>
              <a:t>Nano</a:t>
            </a:r>
            <a:r>
              <a:rPr lang="en-US" altLang="zh-TW" sz="1200" dirty="0"/>
              <a:t> </a:t>
            </a:r>
            <a:r>
              <a:rPr lang="en-US" altLang="zh-TW" sz="1200" dirty="0" err="1"/>
              <a:t>Lett</a:t>
            </a:r>
            <a:r>
              <a:rPr lang="en-US" altLang="zh-TW" sz="1200" dirty="0"/>
              <a:t>., vol. 11, no. 6, pp. 2280-2285, Apr. 2011. </a:t>
            </a:r>
          </a:p>
          <a:p>
            <a:pPr>
              <a:lnSpc>
                <a:spcPct val="90000"/>
              </a:lnSpc>
              <a:spcAft>
                <a:spcPts val="600"/>
              </a:spcAft>
            </a:pPr>
            <a:r>
              <a:rPr lang="en-US" sz="1200" dirty="0" smtClean="0"/>
              <a:t>S. </a:t>
            </a:r>
            <a:r>
              <a:rPr lang="en-US" sz="1200" dirty="0" err="1" smtClean="0"/>
              <a:t>Sabau</a:t>
            </a:r>
            <a:r>
              <a:rPr lang="en-US" sz="1200" dirty="0" smtClean="0"/>
              <a:t> </a:t>
            </a:r>
            <a:r>
              <a:rPr lang="en-US" sz="1200" dirty="0"/>
              <a:t>and N.C. Martins, “</a:t>
            </a:r>
            <a:r>
              <a:rPr lang="en-US" sz="1200" dirty="0" smtClean="0"/>
              <a:t>Norm-Optimal </a:t>
            </a:r>
            <a:r>
              <a:rPr lang="en-US" sz="1200" dirty="0"/>
              <a:t>Design of a Single Block of a Block-Diagonal Controller”, </a:t>
            </a:r>
            <a:r>
              <a:rPr lang="en-US" sz="1200" dirty="0" smtClean="0"/>
              <a:t>in Proc. Yale </a:t>
            </a:r>
            <a:r>
              <a:rPr lang="en-US" sz="1200" dirty="0"/>
              <a:t>Control Workshop, 2011</a:t>
            </a:r>
            <a:r>
              <a:rPr lang="en-US" sz="1200" dirty="0" smtClean="0"/>
              <a:t>.</a:t>
            </a:r>
            <a:endParaRPr lang="en-US" sz="1200" dirty="0"/>
          </a:p>
        </p:txBody>
      </p:sp>
      <p:sp>
        <p:nvSpPr>
          <p:cNvPr id="642" name="TextBox 641"/>
          <p:cNvSpPr txBox="1"/>
          <p:nvPr/>
        </p:nvSpPr>
        <p:spPr>
          <a:xfrm>
            <a:off x="28704337" y="5214526"/>
            <a:ext cx="6265591" cy="338554"/>
          </a:xfrm>
          <a:prstGeom prst="rect">
            <a:avLst/>
          </a:prstGeom>
          <a:noFill/>
        </p:spPr>
        <p:txBody>
          <a:bodyPr wrap="square" rtlCol="0">
            <a:spAutoFit/>
          </a:bodyPr>
          <a:lstStyle/>
          <a:p>
            <a:r>
              <a:rPr lang="en-US" sz="1600" dirty="0" smtClean="0"/>
              <a:t>Power comparison between different implementations and design setting</a:t>
            </a:r>
            <a:endParaRPr lang="en-US" sz="1600" dirty="0"/>
          </a:p>
        </p:txBody>
      </p:sp>
      <p:grpSp>
        <p:nvGrpSpPr>
          <p:cNvPr id="39" name="Group 38"/>
          <p:cNvGrpSpPr/>
          <p:nvPr/>
        </p:nvGrpSpPr>
        <p:grpSpPr>
          <a:xfrm>
            <a:off x="9770181" y="19582850"/>
            <a:ext cx="8610949" cy="2963692"/>
            <a:chOff x="9693981" y="17926136"/>
            <a:chExt cx="8610949" cy="2963692"/>
          </a:xfrm>
        </p:grpSpPr>
        <p:grpSp>
          <p:nvGrpSpPr>
            <p:cNvPr id="473" name="Group 472"/>
            <p:cNvGrpSpPr/>
            <p:nvPr/>
          </p:nvGrpSpPr>
          <p:grpSpPr>
            <a:xfrm>
              <a:off x="9693981" y="17966586"/>
              <a:ext cx="5019074" cy="2574922"/>
              <a:chOff x="355600" y="1592266"/>
              <a:chExt cx="8192253" cy="3567910"/>
            </a:xfrm>
            <a:effectLst>
              <a:outerShdw blurRad="50800" dist="38100" dir="2700000" algn="tl" rotWithShape="0">
                <a:srgbClr val="000000">
                  <a:alpha val="43000"/>
                </a:srgbClr>
              </a:outerShdw>
            </a:effectLst>
          </p:grpSpPr>
          <p:sp>
            <p:nvSpPr>
              <p:cNvPr id="474" name="Rectangle 473"/>
              <p:cNvSpPr/>
              <p:nvPr/>
            </p:nvSpPr>
            <p:spPr>
              <a:xfrm>
                <a:off x="3694892" y="1617554"/>
                <a:ext cx="4851372" cy="3542622"/>
              </a:xfrm>
              <a:prstGeom prst="rect">
                <a:avLst/>
              </a:prstGeom>
              <a:gradFill flip="none" rotWithShape="1">
                <a:gsLst>
                  <a:gs pos="0">
                    <a:srgbClr val="008000"/>
                  </a:gs>
                  <a:gs pos="100000">
                    <a:schemeClr val="accent3">
                      <a:lumMod val="60000"/>
                      <a:lumOff val="4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Rectangle 474"/>
              <p:cNvSpPr/>
              <p:nvPr/>
            </p:nvSpPr>
            <p:spPr>
              <a:xfrm>
                <a:off x="355600" y="1595436"/>
                <a:ext cx="3337703" cy="3564740"/>
              </a:xfrm>
              <a:prstGeom prst="rect">
                <a:avLst/>
              </a:prstGeom>
              <a:gradFill flip="none" rotWithShape="1">
                <a:gsLst>
                  <a:gs pos="0">
                    <a:srgbClr val="008000"/>
                  </a:gs>
                  <a:gs pos="100000">
                    <a:schemeClr val="accent3">
                      <a:lumMod val="60000"/>
                      <a:lumOff val="4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Rectangle 475"/>
              <p:cNvSpPr/>
              <p:nvPr/>
            </p:nvSpPr>
            <p:spPr>
              <a:xfrm>
                <a:off x="963610" y="1604945"/>
                <a:ext cx="908839" cy="14665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Rectangle 476"/>
              <p:cNvSpPr/>
              <p:nvPr/>
            </p:nvSpPr>
            <p:spPr>
              <a:xfrm>
                <a:off x="3693303" y="3675059"/>
                <a:ext cx="1817677" cy="14665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Rectangle 477"/>
              <p:cNvSpPr/>
              <p:nvPr/>
            </p:nvSpPr>
            <p:spPr>
              <a:xfrm>
                <a:off x="1269205" y="2491136"/>
                <a:ext cx="2425687" cy="178117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Rectangle 478"/>
              <p:cNvSpPr/>
              <p:nvPr/>
            </p:nvSpPr>
            <p:spPr>
              <a:xfrm>
                <a:off x="4605319" y="1592266"/>
                <a:ext cx="1816087" cy="29654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Rectangle 479"/>
              <p:cNvSpPr/>
              <p:nvPr/>
            </p:nvSpPr>
            <p:spPr>
              <a:xfrm>
                <a:off x="963611" y="1892300"/>
                <a:ext cx="2425687" cy="178117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Rectangle 480"/>
              <p:cNvSpPr/>
              <p:nvPr/>
            </p:nvSpPr>
            <p:spPr>
              <a:xfrm>
                <a:off x="1265233" y="2187576"/>
                <a:ext cx="1823238" cy="119414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Rectangle 481"/>
              <p:cNvSpPr/>
              <p:nvPr/>
            </p:nvSpPr>
            <p:spPr>
              <a:xfrm>
                <a:off x="4906147" y="1617554"/>
                <a:ext cx="1214431" cy="265123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3" name="Group 91"/>
              <p:cNvGrpSpPr/>
              <p:nvPr/>
            </p:nvGrpSpPr>
            <p:grpSpPr>
              <a:xfrm>
                <a:off x="355600" y="1593128"/>
                <a:ext cx="8192253" cy="3567047"/>
                <a:chOff x="355600" y="1593128"/>
                <a:chExt cx="8192253" cy="3567047"/>
              </a:xfrm>
            </p:grpSpPr>
            <p:sp>
              <p:nvSpPr>
                <p:cNvPr id="501" name="Rectangle 500"/>
                <p:cNvSpPr/>
                <p:nvPr/>
              </p:nvSpPr>
              <p:spPr>
                <a:xfrm>
                  <a:off x="355601" y="1610411"/>
                  <a:ext cx="8190664" cy="35426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355600" y="189071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a:off x="355600" y="2185988"/>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a:off x="355600" y="248285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a:off x="355600" y="2779716"/>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a:off x="355600" y="3076580"/>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355600" y="3376608"/>
                  <a:ext cx="8190664" cy="511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355600" y="367347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355600" y="3970336"/>
                  <a:ext cx="8192253"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a:off x="355600" y="4267200"/>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a:off x="355600" y="4557716"/>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355600" y="4854580"/>
                  <a:ext cx="8192253"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rot="5400000">
                  <a:off x="-1109322" y="338172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806905" y="338216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rot="5400000">
                  <a:off x="-502900" y="33762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rot="5400000">
                  <a:off x="-202072" y="33880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rot="5400000">
                  <a:off x="101933" y="33821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405939" y="338216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rot="5400000">
                  <a:off x="709944" y="33762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rot="5400000">
                  <a:off x="1010772" y="33880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rot="5400000">
                  <a:off x="1314777" y="33821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1618782" y="33813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rot="5400000">
                  <a:off x="1922787"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rot="5400000">
                  <a:off x="2223615" y="3387279"/>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rot="5400000">
                  <a:off x="2527620" y="3381370"/>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2831626" y="33813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rot="5400000">
                  <a:off x="3135631"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rot="5400000">
                  <a:off x="3436459" y="3387279"/>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rot="5400000">
                  <a:off x="3740464" y="3381370"/>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4046057" y="33695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rot="5400000">
                  <a:off x="4350062" y="3376345"/>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rot="5400000">
                  <a:off x="4650890"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rot="5400000">
                  <a:off x="4954895" y="336955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5258901" y="33695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rot="5400000">
                  <a:off x="5562906" y="3363645"/>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rot="5400000">
                  <a:off x="5863734"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rot="5400000">
                  <a:off x="6167739" y="336955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6470155" y="3377227"/>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4" name="Cloud 483"/>
              <p:cNvSpPr/>
              <p:nvPr/>
            </p:nvSpPr>
            <p:spPr>
              <a:xfrm>
                <a:off x="5058150" y="1662004"/>
                <a:ext cx="908838" cy="2505184"/>
              </a:xfrm>
              <a:prstGeom prst="cloud">
                <a:avLst/>
              </a:prstGeom>
              <a:solidFill>
                <a:schemeClr val="bg1">
                  <a:alpha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Cloud 484"/>
              <p:cNvSpPr/>
              <p:nvPr/>
            </p:nvSpPr>
            <p:spPr>
              <a:xfrm>
                <a:off x="1269205" y="2184406"/>
                <a:ext cx="1819266" cy="1190620"/>
              </a:xfrm>
              <a:prstGeom prst="cloud">
                <a:avLst/>
              </a:prstGeom>
              <a:solidFill>
                <a:schemeClr val="bg1">
                  <a:alpha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Isosceles Triangle 485"/>
              <p:cNvSpPr/>
              <p:nvPr/>
            </p:nvSpPr>
            <p:spPr>
              <a:xfrm>
                <a:off x="3762334" y="195739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Isosceles Triangle 486"/>
              <p:cNvSpPr/>
              <p:nvPr/>
            </p:nvSpPr>
            <p:spPr>
              <a:xfrm rot="3855367">
                <a:off x="4067788" y="255327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Isosceles Triangle 487"/>
              <p:cNvSpPr/>
              <p:nvPr/>
            </p:nvSpPr>
            <p:spPr>
              <a:xfrm>
                <a:off x="1951008" y="166200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Isosceles Triangle 488"/>
              <p:cNvSpPr/>
              <p:nvPr/>
            </p:nvSpPr>
            <p:spPr>
              <a:xfrm rot="3298751">
                <a:off x="1033436" y="373856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Isosceles Triangle 489"/>
              <p:cNvSpPr/>
              <p:nvPr/>
            </p:nvSpPr>
            <p:spPr>
              <a:xfrm rot="19235122">
                <a:off x="713583" y="2539205"/>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Isosceles Triangle 490"/>
              <p:cNvSpPr/>
              <p:nvPr/>
            </p:nvSpPr>
            <p:spPr>
              <a:xfrm rot="19502376">
                <a:off x="2241544" y="461645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Isosceles Triangle 491"/>
              <p:cNvSpPr/>
              <p:nvPr/>
            </p:nvSpPr>
            <p:spPr>
              <a:xfrm rot="18075491">
                <a:off x="8308117" y="4921438"/>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Isosceles Triangle 492"/>
              <p:cNvSpPr/>
              <p:nvPr/>
            </p:nvSpPr>
            <p:spPr>
              <a:xfrm rot="20174705">
                <a:off x="8313965" y="4342158"/>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Isosceles Triangle 493"/>
              <p:cNvSpPr/>
              <p:nvPr/>
            </p:nvSpPr>
            <p:spPr>
              <a:xfrm rot="20168795">
                <a:off x="7692989" y="345281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Isosceles Triangle 494"/>
              <p:cNvSpPr/>
              <p:nvPr/>
            </p:nvSpPr>
            <p:spPr>
              <a:xfrm>
                <a:off x="7082575" y="4325755"/>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Isosceles Triangle 495"/>
              <p:cNvSpPr/>
              <p:nvPr/>
            </p:nvSpPr>
            <p:spPr>
              <a:xfrm>
                <a:off x="8305976" y="2260606"/>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Isosceles Triangle 496"/>
              <p:cNvSpPr/>
              <p:nvPr/>
            </p:nvSpPr>
            <p:spPr>
              <a:xfrm>
                <a:off x="7373111" y="4922049"/>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Isosceles Triangle 497"/>
              <p:cNvSpPr/>
              <p:nvPr/>
            </p:nvSpPr>
            <p:spPr>
              <a:xfrm>
                <a:off x="6492845" y="2850882"/>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Isosceles Triangle 498"/>
              <p:cNvSpPr/>
              <p:nvPr/>
            </p:nvSpPr>
            <p:spPr>
              <a:xfrm rot="18649267">
                <a:off x="7095275" y="1958982"/>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Isosceles Triangle 499"/>
              <p:cNvSpPr/>
              <p:nvPr/>
            </p:nvSpPr>
            <p:spPr>
              <a:xfrm>
                <a:off x="738291" y="4652211"/>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9" name="TextBox 538"/>
            <p:cNvSpPr txBox="1"/>
            <p:nvPr/>
          </p:nvSpPr>
          <p:spPr>
            <a:xfrm>
              <a:off x="15446603" y="19235166"/>
              <a:ext cx="1334552" cy="646331"/>
            </a:xfrm>
            <a:prstGeom prst="rect">
              <a:avLst/>
            </a:prstGeom>
            <a:noFill/>
          </p:spPr>
          <p:txBody>
            <a:bodyPr wrap="square" rtlCol="0">
              <a:spAutoFit/>
            </a:bodyPr>
            <a:lstStyle/>
            <a:p>
              <a:pPr algn="ctr"/>
              <a:r>
                <a:rPr lang="en-US" sz="1800" dirty="0" smtClean="0">
                  <a:latin typeface="Century"/>
                  <a:cs typeface="Century"/>
                </a:rPr>
                <a:t>Forbidden regions</a:t>
              </a:r>
            </a:p>
          </p:txBody>
        </p:sp>
        <p:cxnSp>
          <p:nvCxnSpPr>
            <p:cNvPr id="540" name="Curved Connector 539"/>
            <p:cNvCxnSpPr>
              <a:stCxn id="539" idx="1"/>
              <a:endCxn id="482" idx="3"/>
            </p:cNvCxnSpPr>
            <p:nvPr/>
          </p:nvCxnSpPr>
          <p:spPr>
            <a:xfrm rot="10800000">
              <a:off x="13225959" y="18941520"/>
              <a:ext cx="2220644" cy="616812"/>
            </a:xfrm>
            <a:prstGeom prst="curvedConnector3">
              <a:avLst>
                <a:gd name="adj1" fmla="val 50000"/>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2" name="TextBox 541"/>
            <p:cNvSpPr txBox="1"/>
            <p:nvPr/>
          </p:nvSpPr>
          <p:spPr>
            <a:xfrm>
              <a:off x="14997035" y="20201921"/>
              <a:ext cx="1334552" cy="369332"/>
            </a:xfrm>
            <a:prstGeom prst="rect">
              <a:avLst/>
            </a:prstGeom>
            <a:noFill/>
          </p:spPr>
          <p:txBody>
            <a:bodyPr wrap="square" rtlCol="0">
              <a:spAutoFit/>
            </a:bodyPr>
            <a:lstStyle/>
            <a:p>
              <a:pPr algn="ctr"/>
              <a:r>
                <a:rPr lang="en-US" sz="1800" dirty="0" smtClean="0">
                  <a:latin typeface="Century"/>
                  <a:cs typeface="Century"/>
                </a:rPr>
                <a:t>Robot</a:t>
              </a:r>
            </a:p>
          </p:txBody>
        </p:sp>
        <p:cxnSp>
          <p:nvCxnSpPr>
            <p:cNvPr id="610" name="Curved Connector 610"/>
            <p:cNvCxnSpPr/>
            <p:nvPr/>
          </p:nvCxnSpPr>
          <p:spPr>
            <a:xfrm rot="10800000">
              <a:off x="13946390" y="20038989"/>
              <a:ext cx="1338274" cy="397846"/>
            </a:xfrm>
            <a:prstGeom prst="curvedConnector3">
              <a:avLst>
                <a:gd name="adj1" fmla="val 50000"/>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2" name="Rectangle 611"/>
            <p:cNvSpPr/>
            <p:nvPr/>
          </p:nvSpPr>
          <p:spPr>
            <a:xfrm>
              <a:off x="14856985" y="17984836"/>
              <a:ext cx="256032" cy="25603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3" name="TextBox 612"/>
            <p:cNvSpPr txBox="1"/>
            <p:nvPr/>
          </p:nvSpPr>
          <p:spPr>
            <a:xfrm>
              <a:off x="15128221" y="17926136"/>
              <a:ext cx="3176709" cy="369332"/>
            </a:xfrm>
            <a:prstGeom prst="rect">
              <a:avLst/>
            </a:prstGeom>
            <a:noFill/>
          </p:spPr>
          <p:txBody>
            <a:bodyPr wrap="square" rtlCol="0">
              <a:spAutoFit/>
            </a:bodyPr>
            <a:lstStyle/>
            <a:p>
              <a:r>
                <a:rPr lang="en-US" sz="1800" dirty="0" smtClean="0">
                  <a:latin typeface="Century"/>
                  <a:cs typeface="Century"/>
                </a:rPr>
                <a:t>Unsafe </a:t>
              </a:r>
              <a:r>
                <a:rPr lang="en-US" sz="1400" dirty="0" smtClean="0">
                  <a:latin typeface="Century"/>
                  <a:cs typeface="Century"/>
                </a:rPr>
                <a:t>(determined by scenario)</a:t>
              </a:r>
            </a:p>
          </p:txBody>
        </p:sp>
        <p:sp>
          <p:nvSpPr>
            <p:cNvPr id="615" name="Rectangle 614"/>
            <p:cNvSpPr/>
            <p:nvPr/>
          </p:nvSpPr>
          <p:spPr>
            <a:xfrm>
              <a:off x="14856985" y="18380859"/>
              <a:ext cx="256032" cy="25603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TextBox 615"/>
            <p:cNvSpPr txBox="1"/>
            <p:nvPr/>
          </p:nvSpPr>
          <p:spPr>
            <a:xfrm>
              <a:off x="15132267" y="18312401"/>
              <a:ext cx="2881088" cy="369332"/>
            </a:xfrm>
            <a:prstGeom prst="rect">
              <a:avLst/>
            </a:prstGeom>
            <a:noFill/>
          </p:spPr>
          <p:txBody>
            <a:bodyPr wrap="square" rtlCol="0">
              <a:spAutoFit/>
            </a:bodyPr>
            <a:lstStyle/>
            <a:p>
              <a:r>
                <a:rPr lang="en-US" sz="1800" dirty="0" smtClean="0">
                  <a:latin typeface="Century"/>
                  <a:cs typeface="Century"/>
                </a:rPr>
                <a:t>No guarantee of safety</a:t>
              </a:r>
            </a:p>
          </p:txBody>
        </p:sp>
        <p:sp>
          <p:nvSpPr>
            <p:cNvPr id="617" name="Rectangle 616"/>
            <p:cNvSpPr/>
            <p:nvPr/>
          </p:nvSpPr>
          <p:spPr>
            <a:xfrm>
              <a:off x="14856985" y="18816624"/>
              <a:ext cx="256032" cy="256032"/>
            </a:xfrm>
            <a:prstGeom prst="rect">
              <a:avLst/>
            </a:prstGeom>
            <a:gradFill flip="none" rotWithShape="1">
              <a:gsLst>
                <a:gs pos="0">
                  <a:srgbClr val="008000"/>
                </a:gs>
                <a:gs pos="100000">
                  <a:schemeClr val="accent3">
                    <a:lumMod val="60000"/>
                    <a:lumOff val="40000"/>
                  </a:schemeClr>
                </a:gs>
              </a:gsLst>
              <a:path path="circle">
                <a:fillToRect l="100000" b="100000"/>
              </a:path>
              <a:tileRect t="-100000" r="-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8" name="TextBox 617"/>
            <p:cNvSpPr txBox="1"/>
            <p:nvPr/>
          </p:nvSpPr>
          <p:spPr>
            <a:xfrm>
              <a:off x="15158894" y="18720257"/>
              <a:ext cx="2397311" cy="369332"/>
            </a:xfrm>
            <a:prstGeom prst="rect">
              <a:avLst/>
            </a:prstGeom>
            <a:noFill/>
          </p:spPr>
          <p:txBody>
            <a:bodyPr wrap="square" rtlCol="0">
              <a:spAutoFit/>
            </a:bodyPr>
            <a:lstStyle/>
            <a:p>
              <a:r>
                <a:rPr lang="en-US" sz="1800" dirty="0" smtClean="0">
                  <a:latin typeface="Century"/>
                  <a:cs typeface="Century"/>
                </a:rPr>
                <a:t>Safe regions</a:t>
              </a:r>
            </a:p>
          </p:txBody>
        </p:sp>
        <p:sp>
          <p:nvSpPr>
            <p:cNvPr id="619" name="TextBox 618"/>
            <p:cNvSpPr txBox="1"/>
            <p:nvPr/>
          </p:nvSpPr>
          <p:spPr>
            <a:xfrm>
              <a:off x="10486365" y="20520496"/>
              <a:ext cx="3729547" cy="369332"/>
            </a:xfrm>
            <a:prstGeom prst="rect">
              <a:avLst/>
            </a:prstGeom>
            <a:noFill/>
          </p:spPr>
          <p:txBody>
            <a:bodyPr wrap="square" rtlCol="0">
              <a:spAutoFit/>
            </a:bodyPr>
            <a:lstStyle/>
            <a:p>
              <a:pPr algn="ctr"/>
              <a:r>
                <a:rPr lang="en-US" sz="1800" dirty="0" smtClean="0">
                  <a:latin typeface="Century"/>
                  <a:cs typeface="Century"/>
                </a:rPr>
                <a:t>Search and surveillance scenario</a:t>
              </a:r>
            </a:p>
          </p:txBody>
        </p:sp>
        <p:cxnSp>
          <p:nvCxnSpPr>
            <p:cNvPr id="18" name="Curved Connector 17"/>
            <p:cNvCxnSpPr>
              <a:stCxn id="539" idx="1"/>
              <a:endCxn id="485" idx="1"/>
            </p:cNvCxnSpPr>
            <p:nvPr/>
          </p:nvCxnSpPr>
          <p:spPr>
            <a:xfrm rot="10800000">
              <a:off x="10811009" y="19252270"/>
              <a:ext cx="4635595" cy="306062"/>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45" name="TextBox 644"/>
          <p:cNvSpPr txBox="1"/>
          <p:nvPr/>
        </p:nvSpPr>
        <p:spPr>
          <a:xfrm>
            <a:off x="27420411" y="3871577"/>
            <a:ext cx="8921759" cy="830997"/>
          </a:xfrm>
          <a:prstGeom prst="rect">
            <a:avLst/>
          </a:prstGeom>
          <a:noFill/>
        </p:spPr>
        <p:txBody>
          <a:bodyPr wrap="square" rtlCol="0">
            <a:spAutoFit/>
          </a:bodyPr>
          <a:lstStyle/>
          <a:p>
            <a:r>
              <a:rPr lang="en-US" sz="4800" dirty="0" smtClean="0">
                <a:latin typeface="Century"/>
                <a:cs typeface="Century"/>
              </a:rPr>
              <a:t>Low Power Circuits</a:t>
            </a:r>
            <a:endParaRPr lang="en-US" sz="4800" dirty="0">
              <a:latin typeface="Century"/>
              <a:cs typeface="Century"/>
            </a:endParaRPr>
          </a:p>
        </p:txBody>
      </p:sp>
      <p:sp>
        <p:nvSpPr>
          <p:cNvPr id="647" name="TextBox 646"/>
          <p:cNvSpPr txBox="1"/>
          <p:nvPr/>
        </p:nvSpPr>
        <p:spPr>
          <a:xfrm>
            <a:off x="27460127" y="13337686"/>
            <a:ext cx="9048141" cy="1200329"/>
          </a:xfrm>
          <a:prstGeom prst="rect">
            <a:avLst/>
          </a:prstGeom>
          <a:noFill/>
        </p:spPr>
        <p:txBody>
          <a:bodyPr wrap="square" lIns="0" rtlCol="0">
            <a:spAutoFit/>
          </a:bodyPr>
          <a:lstStyle/>
          <a:p>
            <a:pPr lvl="0">
              <a:buFont typeface="Arial"/>
              <a:buChar char="•"/>
            </a:pPr>
            <a:r>
              <a:rPr lang="en-US" sz="2400" dirty="0" smtClean="0">
                <a:latin typeface="Century"/>
                <a:cs typeface="Century"/>
              </a:rPr>
              <a:t> Floating-gate charge pump phase-locked loop for one-time automatic programming</a:t>
            </a:r>
          </a:p>
          <a:p>
            <a:pPr lvl="0">
              <a:buFont typeface="Arial"/>
              <a:buChar char="•"/>
            </a:pPr>
            <a:r>
              <a:rPr lang="en-US" sz="2400" dirty="0" smtClean="0">
                <a:latin typeface="Century"/>
                <a:cs typeface="Century"/>
              </a:rPr>
              <a:t> Programmable frequency and duty cycle </a:t>
            </a:r>
          </a:p>
        </p:txBody>
      </p:sp>
      <p:sp>
        <p:nvSpPr>
          <p:cNvPr id="652" name="TextBox 651"/>
          <p:cNvSpPr txBox="1"/>
          <p:nvPr/>
        </p:nvSpPr>
        <p:spPr>
          <a:xfrm>
            <a:off x="9602957" y="23149024"/>
            <a:ext cx="8763188" cy="1938992"/>
          </a:xfrm>
          <a:prstGeom prst="rect">
            <a:avLst/>
          </a:prstGeom>
          <a:noFill/>
        </p:spPr>
        <p:txBody>
          <a:bodyPr wrap="square" lIns="0" rtlCol="0">
            <a:spAutoFit/>
          </a:bodyPr>
          <a:lstStyle/>
          <a:p>
            <a:pPr>
              <a:buFont typeface="Arial"/>
              <a:buChar char="•"/>
            </a:pPr>
            <a:r>
              <a:rPr lang="en-US" sz="2400" dirty="0" smtClean="0">
                <a:latin typeface="Century"/>
                <a:cs typeface="Century"/>
              </a:rPr>
              <a:t> Goal: control the robot to a specified final position while satisfying bounds on the information available to an adversarial observer, who takes noisy measurements.</a:t>
            </a:r>
          </a:p>
          <a:p>
            <a:pPr marL="365760" lvl="1">
              <a:buFont typeface="Arial"/>
              <a:buChar char="•"/>
            </a:pPr>
            <a:r>
              <a:rPr lang="en-US" sz="2400" dirty="0" smtClean="0">
                <a:latin typeface="Century"/>
                <a:cs typeface="Century"/>
              </a:rPr>
              <a:t> Resulting optimization is shown to be convex.</a:t>
            </a:r>
          </a:p>
          <a:p>
            <a:pPr marL="365760" lvl="1">
              <a:buFont typeface="Arial"/>
              <a:buChar char="•"/>
            </a:pPr>
            <a:r>
              <a:rPr lang="en-US" sz="2400" dirty="0" smtClean="0">
                <a:latin typeface="Century"/>
                <a:cs typeface="Century"/>
              </a:rPr>
              <a:t> Duality techniques are used to find optimal solutions.</a:t>
            </a:r>
          </a:p>
        </p:txBody>
      </p:sp>
      <p:sp>
        <p:nvSpPr>
          <p:cNvPr id="44" name="Freeform 43"/>
          <p:cNvSpPr/>
          <p:nvPr/>
        </p:nvSpPr>
        <p:spPr>
          <a:xfrm>
            <a:off x="10402405" y="25544051"/>
            <a:ext cx="5492112" cy="640168"/>
          </a:xfrm>
          <a:custGeom>
            <a:avLst/>
            <a:gdLst>
              <a:gd name="connsiteX0" fmla="*/ 0 w 5346422"/>
              <a:gd name="connsiteY0" fmla="*/ 825047 h 825047"/>
              <a:gd name="connsiteX1" fmla="*/ 880533 w 5346422"/>
              <a:gd name="connsiteY1" fmla="*/ 503313 h 825047"/>
              <a:gd name="connsiteX2" fmla="*/ 1473200 w 5346422"/>
              <a:gd name="connsiteY2" fmla="*/ 587980 h 825047"/>
              <a:gd name="connsiteX3" fmla="*/ 2184400 w 5346422"/>
              <a:gd name="connsiteY3" fmla="*/ 757313 h 825047"/>
              <a:gd name="connsiteX4" fmla="*/ 2963333 w 5346422"/>
              <a:gd name="connsiteY4" fmla="*/ 757313 h 825047"/>
              <a:gd name="connsiteX5" fmla="*/ 3826933 w 5346422"/>
              <a:gd name="connsiteY5" fmla="*/ 706513 h 825047"/>
              <a:gd name="connsiteX6" fmla="*/ 4165600 w 5346422"/>
              <a:gd name="connsiteY6" fmla="*/ 554113 h 825047"/>
              <a:gd name="connsiteX7" fmla="*/ 4758267 w 5346422"/>
              <a:gd name="connsiteY7" fmla="*/ 333980 h 825047"/>
              <a:gd name="connsiteX8" fmla="*/ 5300133 w 5346422"/>
              <a:gd name="connsiteY8" fmla="*/ 29180 h 825047"/>
              <a:gd name="connsiteX9" fmla="*/ 5317067 w 5346422"/>
              <a:gd name="connsiteY9" fmla="*/ 12247 h 825047"/>
              <a:gd name="connsiteX10" fmla="*/ 5317067 w 5346422"/>
              <a:gd name="connsiteY10" fmla="*/ 12247 h 82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6422" h="825047">
                <a:moveTo>
                  <a:pt x="0" y="825047"/>
                </a:moveTo>
                <a:cubicBezTo>
                  <a:pt x="317500" y="683935"/>
                  <a:pt x="635000" y="542824"/>
                  <a:pt x="880533" y="503313"/>
                </a:cubicBezTo>
                <a:cubicBezTo>
                  <a:pt x="1126066" y="463802"/>
                  <a:pt x="1255889" y="545647"/>
                  <a:pt x="1473200" y="587980"/>
                </a:cubicBezTo>
                <a:cubicBezTo>
                  <a:pt x="1690511" y="630313"/>
                  <a:pt x="1936045" y="729091"/>
                  <a:pt x="2184400" y="757313"/>
                </a:cubicBezTo>
                <a:cubicBezTo>
                  <a:pt x="2432755" y="785535"/>
                  <a:pt x="2689578" y="765780"/>
                  <a:pt x="2963333" y="757313"/>
                </a:cubicBezTo>
                <a:cubicBezTo>
                  <a:pt x="3237088" y="748846"/>
                  <a:pt x="3626555" y="740380"/>
                  <a:pt x="3826933" y="706513"/>
                </a:cubicBezTo>
                <a:cubicBezTo>
                  <a:pt x="4027311" y="672646"/>
                  <a:pt x="4010378" y="616202"/>
                  <a:pt x="4165600" y="554113"/>
                </a:cubicBezTo>
                <a:cubicBezTo>
                  <a:pt x="4320822" y="492024"/>
                  <a:pt x="4569178" y="421469"/>
                  <a:pt x="4758267" y="333980"/>
                </a:cubicBezTo>
                <a:cubicBezTo>
                  <a:pt x="4947356" y="246491"/>
                  <a:pt x="5207000" y="82802"/>
                  <a:pt x="5300133" y="29180"/>
                </a:cubicBezTo>
                <a:cubicBezTo>
                  <a:pt x="5393266" y="-24442"/>
                  <a:pt x="5317067" y="12247"/>
                  <a:pt x="5317067" y="12247"/>
                </a:cubicBezTo>
                <a:lnTo>
                  <a:pt x="5317067" y="12247"/>
                </a:lnTo>
              </a:path>
            </a:pathLst>
          </a:cu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sp>
        <p:nvSpPr>
          <p:cNvPr id="45" name="Freeform 44"/>
          <p:cNvSpPr/>
          <p:nvPr/>
        </p:nvSpPr>
        <p:spPr>
          <a:xfrm>
            <a:off x="10597909" y="26207518"/>
            <a:ext cx="5503333" cy="1100666"/>
          </a:xfrm>
          <a:custGeom>
            <a:avLst/>
            <a:gdLst>
              <a:gd name="connsiteX0" fmla="*/ 0 w 5503333"/>
              <a:gd name="connsiteY0" fmla="*/ 0 h 1100666"/>
              <a:gd name="connsiteX1" fmla="*/ 626533 w 5503333"/>
              <a:gd name="connsiteY1" fmla="*/ 338666 h 1100666"/>
              <a:gd name="connsiteX2" fmla="*/ 1422400 w 5503333"/>
              <a:gd name="connsiteY2" fmla="*/ 558800 h 1100666"/>
              <a:gd name="connsiteX3" fmla="*/ 2319867 w 5503333"/>
              <a:gd name="connsiteY3" fmla="*/ 575733 h 1100666"/>
              <a:gd name="connsiteX4" fmla="*/ 3081867 w 5503333"/>
              <a:gd name="connsiteY4" fmla="*/ 762000 h 1100666"/>
              <a:gd name="connsiteX5" fmla="*/ 4368800 w 5503333"/>
              <a:gd name="connsiteY5" fmla="*/ 812800 h 1100666"/>
              <a:gd name="connsiteX6" fmla="*/ 5147733 w 5503333"/>
              <a:gd name="connsiteY6" fmla="*/ 829733 h 1100666"/>
              <a:gd name="connsiteX7" fmla="*/ 5503333 w 5503333"/>
              <a:gd name="connsiteY7" fmla="*/ 1100666 h 1100666"/>
              <a:gd name="connsiteX8" fmla="*/ 5503333 w 5503333"/>
              <a:gd name="connsiteY8" fmla="*/ 1100666 h 110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3333" h="1100666">
                <a:moveTo>
                  <a:pt x="0" y="0"/>
                </a:moveTo>
                <a:cubicBezTo>
                  <a:pt x="194733" y="122766"/>
                  <a:pt x="389466" y="245533"/>
                  <a:pt x="626533" y="338666"/>
                </a:cubicBezTo>
                <a:cubicBezTo>
                  <a:pt x="863600" y="431799"/>
                  <a:pt x="1140178" y="519289"/>
                  <a:pt x="1422400" y="558800"/>
                </a:cubicBezTo>
                <a:cubicBezTo>
                  <a:pt x="1704622" y="598311"/>
                  <a:pt x="2043289" y="541866"/>
                  <a:pt x="2319867" y="575733"/>
                </a:cubicBezTo>
                <a:cubicBezTo>
                  <a:pt x="2596445" y="609600"/>
                  <a:pt x="2740378" y="722489"/>
                  <a:pt x="3081867" y="762000"/>
                </a:cubicBezTo>
                <a:cubicBezTo>
                  <a:pt x="3423356" y="801511"/>
                  <a:pt x="4024489" y="801511"/>
                  <a:pt x="4368800" y="812800"/>
                </a:cubicBezTo>
                <a:cubicBezTo>
                  <a:pt x="4713111" y="824089"/>
                  <a:pt x="4958644" y="781755"/>
                  <a:pt x="5147733" y="829733"/>
                </a:cubicBezTo>
                <a:cubicBezTo>
                  <a:pt x="5336822" y="877711"/>
                  <a:pt x="5503333" y="1100666"/>
                  <a:pt x="5503333" y="1100666"/>
                </a:cubicBezTo>
                <a:lnTo>
                  <a:pt x="5503333" y="1100666"/>
                </a:lnTo>
              </a:path>
            </a:pathLst>
          </a:cu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p:cNvCxnSpPr/>
          <p:nvPr/>
        </p:nvCxnSpPr>
        <p:spPr>
          <a:xfrm>
            <a:off x="13752800" y="25544605"/>
            <a:ext cx="4582" cy="174603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654" name="TextBox 653"/>
          <p:cNvSpPr txBox="1"/>
          <p:nvPr/>
        </p:nvSpPr>
        <p:spPr>
          <a:xfrm>
            <a:off x="16723731" y="25794384"/>
            <a:ext cx="1334552" cy="923330"/>
          </a:xfrm>
          <a:prstGeom prst="rect">
            <a:avLst/>
          </a:prstGeom>
          <a:noFill/>
        </p:spPr>
        <p:txBody>
          <a:bodyPr wrap="square" rtlCol="0">
            <a:spAutoFit/>
          </a:bodyPr>
          <a:lstStyle/>
          <a:p>
            <a:r>
              <a:rPr lang="en-US" sz="1800" dirty="0" smtClean="0">
                <a:latin typeface="Century"/>
                <a:cs typeface="Century"/>
              </a:rPr>
              <a:t>Possible terminal locations</a:t>
            </a:r>
          </a:p>
        </p:txBody>
      </p:sp>
      <p:sp>
        <p:nvSpPr>
          <p:cNvPr id="85" name="Isosceles Triangle 84"/>
          <p:cNvSpPr/>
          <p:nvPr/>
        </p:nvSpPr>
        <p:spPr>
          <a:xfrm rot="4430402">
            <a:off x="10082194" y="25933715"/>
            <a:ext cx="587056" cy="547604"/>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86" name="5-Point Star 85"/>
          <p:cNvSpPr/>
          <p:nvPr/>
        </p:nvSpPr>
        <p:spPr>
          <a:xfrm>
            <a:off x="15642238" y="25291440"/>
            <a:ext cx="509890" cy="490210"/>
          </a:xfrm>
          <a:prstGeom prst="star5">
            <a:avLst/>
          </a:prstGeom>
          <a:solidFill>
            <a:srgbClr val="FFBA1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 name="5-Point Star 654"/>
          <p:cNvSpPr/>
          <p:nvPr/>
        </p:nvSpPr>
        <p:spPr>
          <a:xfrm>
            <a:off x="15894517" y="27063079"/>
            <a:ext cx="509890" cy="490210"/>
          </a:xfrm>
          <a:prstGeom prst="star5">
            <a:avLst/>
          </a:prstGeom>
          <a:solidFill>
            <a:srgbClr val="FFBA1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6" name="Curved Connector 655"/>
          <p:cNvCxnSpPr>
            <a:stCxn id="654" idx="1"/>
            <a:endCxn id="86" idx="3"/>
          </p:cNvCxnSpPr>
          <p:nvPr/>
        </p:nvCxnSpPr>
        <p:spPr>
          <a:xfrm rot="10800000">
            <a:off x="16054747" y="25781649"/>
            <a:ext cx="668984" cy="474400"/>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7" name="Curved Connector 656"/>
          <p:cNvCxnSpPr>
            <a:stCxn id="654" idx="1"/>
          </p:cNvCxnSpPr>
          <p:nvPr/>
        </p:nvCxnSpPr>
        <p:spPr>
          <a:xfrm rot="10800000" flipV="1">
            <a:off x="16152129" y="26256049"/>
            <a:ext cx="571603" cy="807030"/>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97" name="Picture 96"/>
          <p:cNvPicPr>
            <a:picLocks noChangeAspect="1"/>
          </p:cNvPicPr>
          <p:nvPr/>
        </p:nvPicPr>
        <p:blipFill rotWithShape="1">
          <a:blip r:embed="rId29"/>
          <a:srcRect l="5741" t="5777" r="5318" b="7884"/>
          <a:stretch/>
        </p:blipFill>
        <p:spPr>
          <a:xfrm rot="10800000">
            <a:off x="11831642" y="27746096"/>
            <a:ext cx="789846" cy="766725"/>
          </a:xfrm>
          <a:prstGeom prst="rect">
            <a:avLst/>
          </a:prstGeom>
          <a:ln>
            <a:solidFill>
              <a:srgbClr val="000000"/>
            </a:solidFill>
          </a:ln>
        </p:spPr>
      </p:pic>
      <p:sp>
        <p:nvSpPr>
          <p:cNvPr id="659" name="TextBox 658"/>
          <p:cNvSpPr txBox="1"/>
          <p:nvPr/>
        </p:nvSpPr>
        <p:spPr>
          <a:xfrm>
            <a:off x="13212749" y="27944792"/>
            <a:ext cx="1334552" cy="369332"/>
          </a:xfrm>
          <a:prstGeom prst="rect">
            <a:avLst/>
          </a:prstGeom>
          <a:noFill/>
        </p:spPr>
        <p:txBody>
          <a:bodyPr wrap="square" rtlCol="0">
            <a:spAutoFit/>
          </a:bodyPr>
          <a:lstStyle/>
          <a:p>
            <a:r>
              <a:rPr lang="en-US" sz="1800" dirty="0" smtClean="0">
                <a:latin typeface="Century"/>
                <a:cs typeface="Century"/>
              </a:rPr>
              <a:t>Observer</a:t>
            </a:r>
          </a:p>
        </p:txBody>
      </p:sp>
      <p:cxnSp>
        <p:nvCxnSpPr>
          <p:cNvPr id="660" name="Curved Connector 659"/>
          <p:cNvCxnSpPr>
            <a:stCxn id="659" idx="1"/>
            <a:endCxn id="97" idx="1"/>
          </p:cNvCxnSpPr>
          <p:nvPr/>
        </p:nvCxnSpPr>
        <p:spPr>
          <a:xfrm rot="10800000">
            <a:off x="12621489" y="28129458"/>
            <a:ext cx="591261" cy="12700"/>
          </a:xfrm>
          <a:prstGeom prst="curvedConnector3">
            <a:avLst>
              <a:gd name="adj1" fmla="val 50000"/>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9828328" y="25121882"/>
            <a:ext cx="8113940" cy="36161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8" name="Straight Arrow Connector 157"/>
          <p:cNvCxnSpPr/>
          <p:nvPr/>
        </p:nvCxnSpPr>
        <p:spPr>
          <a:xfrm>
            <a:off x="11341945" y="26717714"/>
            <a:ext cx="600075" cy="984473"/>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1" name="Straight Arrow Connector 660"/>
          <p:cNvCxnSpPr/>
          <p:nvPr/>
        </p:nvCxnSpPr>
        <p:spPr>
          <a:xfrm>
            <a:off x="12168453" y="26903529"/>
            <a:ext cx="0" cy="79865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2" name="Straight Arrow Connector 661"/>
          <p:cNvCxnSpPr/>
          <p:nvPr/>
        </p:nvCxnSpPr>
        <p:spPr>
          <a:xfrm flipH="1">
            <a:off x="12384313" y="27063079"/>
            <a:ext cx="443756" cy="63910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63" name="TextBox 662"/>
          <p:cNvSpPr txBox="1"/>
          <p:nvPr/>
        </p:nvSpPr>
        <p:spPr>
          <a:xfrm>
            <a:off x="9897144" y="27036798"/>
            <a:ext cx="1566740" cy="923330"/>
          </a:xfrm>
          <a:prstGeom prst="rect">
            <a:avLst/>
          </a:prstGeom>
          <a:noFill/>
        </p:spPr>
        <p:txBody>
          <a:bodyPr wrap="square" rtlCol="0">
            <a:spAutoFit/>
          </a:bodyPr>
          <a:lstStyle/>
          <a:p>
            <a:r>
              <a:rPr lang="en-US" sz="1800" dirty="0" smtClean="0">
                <a:latin typeface="Century"/>
                <a:cs typeface="Century"/>
              </a:rPr>
              <a:t>Noisy observations until t = k</a:t>
            </a:r>
          </a:p>
        </p:txBody>
      </p:sp>
      <p:cxnSp>
        <p:nvCxnSpPr>
          <p:cNvPr id="664" name="Straight Arrow Connector 663"/>
          <p:cNvCxnSpPr/>
          <p:nvPr/>
        </p:nvCxnSpPr>
        <p:spPr>
          <a:xfrm>
            <a:off x="10720401" y="26565652"/>
            <a:ext cx="994048" cy="113653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5" name="Straight Arrow Connector 664"/>
          <p:cNvCxnSpPr/>
          <p:nvPr/>
        </p:nvCxnSpPr>
        <p:spPr>
          <a:xfrm flipH="1">
            <a:off x="12585534" y="27063080"/>
            <a:ext cx="986569" cy="639107"/>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66" name="TextBox 665"/>
          <p:cNvSpPr txBox="1"/>
          <p:nvPr/>
        </p:nvSpPr>
        <p:spPr>
          <a:xfrm>
            <a:off x="13834141" y="25437690"/>
            <a:ext cx="1334552" cy="369332"/>
          </a:xfrm>
          <a:prstGeom prst="rect">
            <a:avLst/>
          </a:prstGeom>
          <a:noFill/>
        </p:spPr>
        <p:txBody>
          <a:bodyPr wrap="square" rtlCol="0">
            <a:spAutoFit/>
          </a:bodyPr>
          <a:lstStyle/>
          <a:p>
            <a:r>
              <a:rPr lang="en-US" sz="1800" dirty="0">
                <a:latin typeface="Century"/>
                <a:cs typeface="Century"/>
              </a:rPr>
              <a:t>t</a:t>
            </a:r>
            <a:r>
              <a:rPr lang="en-US" sz="1800" dirty="0" smtClean="0">
                <a:latin typeface="Century"/>
                <a:cs typeface="Century"/>
              </a:rPr>
              <a:t> = k</a:t>
            </a:r>
          </a:p>
        </p:txBody>
      </p:sp>
      <p:sp>
        <p:nvSpPr>
          <p:cNvPr id="667" name="TextBox 666"/>
          <p:cNvSpPr txBox="1"/>
          <p:nvPr/>
        </p:nvSpPr>
        <p:spPr>
          <a:xfrm>
            <a:off x="10631282" y="25398167"/>
            <a:ext cx="1334552" cy="369332"/>
          </a:xfrm>
          <a:prstGeom prst="rect">
            <a:avLst/>
          </a:prstGeom>
          <a:noFill/>
        </p:spPr>
        <p:txBody>
          <a:bodyPr wrap="square" rtlCol="0">
            <a:spAutoFit/>
          </a:bodyPr>
          <a:lstStyle/>
          <a:p>
            <a:r>
              <a:rPr lang="en-US" sz="1800" dirty="0" smtClean="0">
                <a:latin typeface="Century"/>
                <a:cs typeface="Century"/>
              </a:rPr>
              <a:t>Robot</a:t>
            </a:r>
          </a:p>
        </p:txBody>
      </p:sp>
      <p:cxnSp>
        <p:nvCxnSpPr>
          <p:cNvPr id="668" name="Curved Connector 667"/>
          <p:cNvCxnSpPr>
            <a:stCxn id="667" idx="1"/>
            <a:endCxn id="85" idx="1"/>
          </p:cNvCxnSpPr>
          <p:nvPr/>
        </p:nvCxnSpPr>
        <p:spPr>
          <a:xfrm rot="10800000" flipV="1">
            <a:off x="10334876" y="25582832"/>
            <a:ext cx="296407" cy="483719"/>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9" name="TextBox 668"/>
          <p:cNvSpPr txBox="1"/>
          <p:nvPr/>
        </p:nvSpPr>
        <p:spPr>
          <a:xfrm>
            <a:off x="10647231" y="28727025"/>
            <a:ext cx="6068293" cy="369332"/>
          </a:xfrm>
          <a:prstGeom prst="rect">
            <a:avLst/>
          </a:prstGeom>
          <a:noFill/>
        </p:spPr>
        <p:txBody>
          <a:bodyPr wrap="square" rtlCol="0">
            <a:spAutoFit/>
          </a:bodyPr>
          <a:lstStyle/>
          <a:p>
            <a:pPr algn="ctr"/>
            <a:r>
              <a:rPr lang="en-US" sz="1800" dirty="0" smtClean="0">
                <a:latin typeface="Century"/>
                <a:cs typeface="Century"/>
              </a:rPr>
              <a:t>Problem setup for control under security constraints</a:t>
            </a:r>
          </a:p>
        </p:txBody>
      </p:sp>
      <p:sp>
        <p:nvSpPr>
          <p:cNvPr id="212" name="TextBox 211"/>
          <p:cNvSpPr txBox="1"/>
          <p:nvPr/>
        </p:nvSpPr>
        <p:spPr>
          <a:xfrm>
            <a:off x="9487736" y="12738399"/>
            <a:ext cx="7792306" cy="584776"/>
          </a:xfrm>
          <a:prstGeom prst="rect">
            <a:avLst/>
          </a:prstGeom>
          <a:noFill/>
        </p:spPr>
        <p:txBody>
          <a:bodyPr wrap="square" rtlCol="0">
            <a:spAutoFit/>
          </a:bodyPr>
          <a:lstStyle/>
          <a:p>
            <a:r>
              <a:rPr lang="en-US" sz="3200" dirty="0" smtClean="0">
                <a:latin typeface="Century"/>
                <a:cs typeface="Century"/>
              </a:rPr>
              <a:t>Radio based rendezvous for swarming</a:t>
            </a:r>
            <a:endParaRPr lang="en-US" sz="3200" dirty="0">
              <a:latin typeface="Century"/>
              <a:cs typeface="Century"/>
            </a:endParaRPr>
          </a:p>
        </p:txBody>
      </p:sp>
      <p:pic>
        <p:nvPicPr>
          <p:cNvPr id="215" name="Picture 214" descr="C:\Users\Rob\Dropbox\MicroRobotLab\Figures\AlgPerformance.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055513" y="13314440"/>
            <a:ext cx="5029776" cy="2614971"/>
          </a:xfrm>
          <a:prstGeom prst="rect">
            <a:avLst/>
          </a:prstGeom>
          <a:noFill/>
          <a:extLst>
            <a:ext uri="{909E8E84-426E-40dd-AFC4-6F175D3DCCD1}">
              <a14:hiddenFill xmlns:a14="http://schemas.microsoft.com/office/drawing/2010/main">
                <a:solidFill>
                  <a:srgbClr val="FFFFFF"/>
                </a:solidFill>
              </a14:hiddenFill>
            </a:ext>
          </a:extLst>
        </p:spPr>
      </p:pic>
      <p:sp>
        <p:nvSpPr>
          <p:cNvPr id="216" name="TextBox 215"/>
          <p:cNvSpPr txBox="1"/>
          <p:nvPr/>
        </p:nvSpPr>
        <p:spPr>
          <a:xfrm>
            <a:off x="9619394" y="15836006"/>
            <a:ext cx="8559501" cy="584775"/>
          </a:xfrm>
          <a:prstGeom prst="rect">
            <a:avLst/>
          </a:prstGeom>
          <a:noFill/>
        </p:spPr>
        <p:txBody>
          <a:bodyPr wrap="square" rtlCol="0">
            <a:spAutoFit/>
          </a:bodyPr>
          <a:lstStyle/>
          <a:p>
            <a:r>
              <a:rPr lang="en-US" sz="1600" b="1" dirty="0" smtClean="0"/>
              <a:t>Left</a:t>
            </a:r>
            <a:r>
              <a:rPr lang="en-US" sz="1600" dirty="0" smtClean="0"/>
              <a:t>: </a:t>
            </a:r>
            <a:r>
              <a:rPr lang="en-US" sz="1600" dirty="0"/>
              <a:t>PID convergence to desired angular velocities</a:t>
            </a:r>
            <a:r>
              <a:rPr lang="en-US" sz="1600" dirty="0" smtClean="0"/>
              <a:t>. </a:t>
            </a:r>
          </a:p>
          <a:p>
            <a:r>
              <a:rPr lang="en-US" sz="1600" b="1" dirty="0" smtClean="0"/>
              <a:t>Right</a:t>
            </a:r>
            <a:r>
              <a:rPr lang="en-US" sz="1600" dirty="0"/>
              <a:t>: Comparison of algorithms for radio based </a:t>
            </a:r>
            <a:r>
              <a:rPr lang="en-US" sz="1600" dirty="0" smtClean="0"/>
              <a:t>rendezvous.</a:t>
            </a:r>
          </a:p>
        </p:txBody>
      </p:sp>
      <p:pic>
        <p:nvPicPr>
          <p:cNvPr id="217" name="Picture 4" descr="C:\Users\Rob\Dropbox\MicroRobotLab\Figures\PIDnew.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585144" y="13314646"/>
            <a:ext cx="3460513" cy="2595385"/>
          </a:xfrm>
          <a:prstGeom prst="rect">
            <a:avLst/>
          </a:prstGeom>
          <a:noFill/>
          <a:extLst>
            <a:ext uri="{909E8E84-426E-40dd-AFC4-6F175D3DCCD1}">
              <a14:hiddenFill xmlns:a14="http://schemas.microsoft.com/office/drawing/2010/main">
                <a:solidFill>
                  <a:srgbClr val="FFFFFF"/>
                </a:solidFill>
              </a14:hiddenFill>
            </a:ext>
          </a:extLst>
        </p:spPr>
      </p:pic>
      <p:sp>
        <p:nvSpPr>
          <p:cNvPr id="218" name="TextBox 217"/>
          <p:cNvSpPr txBox="1"/>
          <p:nvPr/>
        </p:nvSpPr>
        <p:spPr>
          <a:xfrm>
            <a:off x="18766388" y="5060800"/>
            <a:ext cx="8434322" cy="830997"/>
          </a:xfrm>
          <a:prstGeom prst="rect">
            <a:avLst/>
          </a:prstGeom>
          <a:noFill/>
        </p:spPr>
        <p:txBody>
          <a:bodyPr wrap="square" lIns="0" rtlCol="0">
            <a:spAutoFit/>
          </a:bodyPr>
          <a:lstStyle/>
          <a:p>
            <a:pPr>
              <a:buFont typeface="Arial"/>
              <a:buChar char="•"/>
            </a:pPr>
            <a:r>
              <a:rPr lang="en-US" sz="2400" dirty="0" smtClean="0">
                <a:latin typeface="Century"/>
                <a:cs typeface="Century"/>
              </a:rPr>
              <a:t> </a:t>
            </a:r>
            <a:r>
              <a:rPr lang="en-US" altLang="zh-TW" sz="2400" dirty="0">
                <a:latin typeface="Century"/>
                <a:cs typeface="Century"/>
              </a:rPr>
              <a:t>Concept: miniature voltage-controlled hydraulic actuators with high force, large displacement</a:t>
            </a:r>
            <a:r>
              <a:rPr lang="en-US" altLang="zh-TW" sz="2400" dirty="0" smtClean="0">
                <a:latin typeface="Century"/>
                <a:cs typeface="Century"/>
              </a:rPr>
              <a:t>.</a:t>
            </a:r>
            <a:endParaRPr lang="en-US" sz="2400" dirty="0" smtClean="0">
              <a:latin typeface="Century"/>
              <a:cs typeface="Century"/>
            </a:endParaRPr>
          </a:p>
        </p:txBody>
      </p:sp>
      <p:sp>
        <p:nvSpPr>
          <p:cNvPr id="220" name="TextBox 219"/>
          <p:cNvSpPr txBox="1"/>
          <p:nvPr/>
        </p:nvSpPr>
        <p:spPr>
          <a:xfrm>
            <a:off x="18756862" y="10556725"/>
            <a:ext cx="8524481" cy="461665"/>
          </a:xfrm>
          <a:prstGeom prst="rect">
            <a:avLst/>
          </a:prstGeom>
          <a:noFill/>
        </p:spPr>
        <p:txBody>
          <a:bodyPr wrap="square" lIns="0" rtlCol="0">
            <a:spAutoFit/>
          </a:bodyPr>
          <a:lstStyle/>
          <a:p>
            <a:pPr>
              <a:buFont typeface="Arial"/>
              <a:buChar char="•"/>
            </a:pPr>
            <a:r>
              <a:rPr lang="en-US" altLang="zh-TW" sz="2400" dirty="0" smtClean="0">
                <a:latin typeface="Century"/>
                <a:cs typeface="Century"/>
              </a:rPr>
              <a:t> Paper based pump serves </a:t>
            </a:r>
            <a:r>
              <a:rPr lang="en-US" altLang="zh-TW" sz="2400" dirty="0">
                <a:latin typeface="Century"/>
                <a:cs typeface="Century"/>
              </a:rPr>
              <a:t>as </a:t>
            </a:r>
            <a:r>
              <a:rPr lang="en-US" altLang="zh-TW" sz="2400" dirty="0" err="1" smtClean="0">
                <a:latin typeface="Century"/>
                <a:cs typeface="Century"/>
              </a:rPr>
              <a:t>microporous</a:t>
            </a:r>
            <a:r>
              <a:rPr lang="en-US" altLang="zh-TW" sz="2400" dirty="0" smtClean="0">
                <a:latin typeface="Century"/>
                <a:cs typeface="Century"/>
              </a:rPr>
              <a:t> </a:t>
            </a:r>
            <a:r>
              <a:rPr lang="en-US" altLang="zh-TW" sz="2400" dirty="0">
                <a:latin typeface="Century"/>
                <a:cs typeface="Century"/>
              </a:rPr>
              <a:t>channel </a:t>
            </a:r>
            <a:r>
              <a:rPr lang="en-US" altLang="zh-TW" sz="2400" dirty="0" smtClean="0">
                <a:latin typeface="Century"/>
                <a:cs typeface="Century"/>
              </a:rPr>
              <a:t>network</a:t>
            </a:r>
            <a:endParaRPr lang="en-US" sz="2400" dirty="0" smtClean="0">
              <a:latin typeface="Century"/>
              <a:cs typeface="Century"/>
            </a:endParaRPr>
          </a:p>
        </p:txBody>
      </p:sp>
      <p:sp>
        <p:nvSpPr>
          <p:cNvPr id="221" name="TextBox 220"/>
          <p:cNvSpPr txBox="1"/>
          <p:nvPr/>
        </p:nvSpPr>
        <p:spPr>
          <a:xfrm>
            <a:off x="18565661" y="15135740"/>
            <a:ext cx="8374901" cy="954107"/>
          </a:xfrm>
          <a:prstGeom prst="rect">
            <a:avLst/>
          </a:prstGeom>
          <a:noFill/>
        </p:spPr>
        <p:txBody>
          <a:bodyPr wrap="square" lIns="0" rtlCol="0">
            <a:spAutoFit/>
          </a:bodyPr>
          <a:lstStyle/>
          <a:p>
            <a:pPr marL="182880">
              <a:buFont typeface="Arial"/>
              <a:buChar char="•"/>
            </a:pPr>
            <a:r>
              <a:rPr lang="en-US" sz="2800" dirty="0" smtClean="0">
                <a:latin typeface="Century"/>
                <a:cs typeface="Century"/>
              </a:rPr>
              <a:t> First </a:t>
            </a:r>
            <a:r>
              <a:rPr lang="en-US" sz="2800" dirty="0" err="1" smtClean="0">
                <a:latin typeface="Century"/>
                <a:cs typeface="Century"/>
              </a:rPr>
              <a:t>microfabrication</a:t>
            </a:r>
            <a:r>
              <a:rPr lang="en-US" sz="2800" dirty="0" smtClean="0">
                <a:latin typeface="Century"/>
                <a:cs typeface="Century"/>
              </a:rPr>
              <a:t> process to incorporate compliant elastomers with silicon MEMS</a:t>
            </a:r>
          </a:p>
        </p:txBody>
      </p:sp>
      <p:pic>
        <p:nvPicPr>
          <p:cNvPr id="237" name="Picture 11" descr="C:\Documents and Settings\Administrator\My Documents\UMD\Research\squishyMEMS\writings-conferences\JMMsubmission\figure13.jpg"/>
          <p:cNvPicPr>
            <a:picLocks noChangeAspect="1" noChangeArrowheads="1"/>
          </p:cNvPicPr>
          <p:nvPr/>
        </p:nvPicPr>
        <p:blipFill rotWithShape="1">
          <a:blip r:embed="rId32" cstate="email"/>
          <a:srcRect l="-2" r="33475"/>
          <a:stretch/>
        </p:blipFill>
        <p:spPr bwMode="auto">
          <a:xfrm>
            <a:off x="18861164" y="16200338"/>
            <a:ext cx="5040227" cy="1955175"/>
          </a:xfrm>
          <a:prstGeom prst="rect">
            <a:avLst/>
          </a:prstGeom>
          <a:noFill/>
          <a:ln w="9525">
            <a:solidFill>
              <a:schemeClr val="tx1"/>
            </a:solidFill>
            <a:miter lim="800000"/>
            <a:headEnd/>
            <a:tailEnd/>
          </a:ln>
        </p:spPr>
      </p:pic>
      <p:sp>
        <p:nvSpPr>
          <p:cNvPr id="240" name="TextBox 239"/>
          <p:cNvSpPr txBox="1"/>
          <p:nvPr/>
        </p:nvSpPr>
        <p:spPr>
          <a:xfrm>
            <a:off x="19155984" y="18117295"/>
            <a:ext cx="1669195" cy="320181"/>
          </a:xfrm>
          <a:prstGeom prst="rect">
            <a:avLst/>
          </a:prstGeom>
          <a:noFill/>
        </p:spPr>
        <p:txBody>
          <a:bodyPr wrap="square" rtlCol="0">
            <a:spAutoFit/>
          </a:bodyPr>
          <a:lstStyle/>
          <a:p>
            <a:pPr algn="ctr"/>
            <a:r>
              <a:rPr lang="en-US" sz="1600" dirty="0" smtClean="0"/>
              <a:t>Pushed left</a:t>
            </a:r>
            <a:endParaRPr lang="en-US" sz="1600" dirty="0"/>
          </a:p>
        </p:txBody>
      </p:sp>
      <p:sp>
        <p:nvSpPr>
          <p:cNvPr id="242" name="TextBox 241"/>
          <p:cNvSpPr txBox="1"/>
          <p:nvPr/>
        </p:nvSpPr>
        <p:spPr>
          <a:xfrm>
            <a:off x="21551834" y="18128447"/>
            <a:ext cx="1669195" cy="320181"/>
          </a:xfrm>
          <a:prstGeom prst="rect">
            <a:avLst/>
          </a:prstGeom>
          <a:noFill/>
        </p:spPr>
        <p:txBody>
          <a:bodyPr wrap="square" rtlCol="0">
            <a:spAutoFit/>
          </a:bodyPr>
          <a:lstStyle/>
          <a:p>
            <a:pPr algn="ctr"/>
            <a:r>
              <a:rPr lang="en-US" sz="1600" dirty="0" smtClean="0"/>
              <a:t>As fabricated</a:t>
            </a:r>
            <a:endParaRPr lang="en-US" sz="1600" dirty="0"/>
          </a:p>
        </p:txBody>
      </p:sp>
      <p:sp>
        <p:nvSpPr>
          <p:cNvPr id="243" name="TextBox 242"/>
          <p:cNvSpPr txBox="1"/>
          <p:nvPr/>
        </p:nvSpPr>
        <p:spPr>
          <a:xfrm>
            <a:off x="18633967" y="14641619"/>
            <a:ext cx="8200913" cy="584776"/>
          </a:xfrm>
          <a:prstGeom prst="rect">
            <a:avLst/>
          </a:prstGeom>
          <a:noFill/>
        </p:spPr>
        <p:txBody>
          <a:bodyPr wrap="square" rtlCol="0">
            <a:spAutoFit/>
          </a:bodyPr>
          <a:lstStyle/>
          <a:p>
            <a:r>
              <a:rPr lang="en-US" sz="3200" dirty="0" smtClean="0">
                <a:latin typeface="Century"/>
                <a:cs typeface="Century"/>
              </a:rPr>
              <a:t>Compliant Elastomer</a:t>
            </a:r>
          </a:p>
        </p:txBody>
      </p:sp>
      <p:pic>
        <p:nvPicPr>
          <p:cNvPr id="244" name="Picture 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3928014" y="16172531"/>
            <a:ext cx="3211666" cy="309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 name="TextBox 244"/>
          <p:cNvSpPr txBox="1"/>
          <p:nvPr/>
        </p:nvSpPr>
        <p:spPr>
          <a:xfrm>
            <a:off x="18633967" y="19299344"/>
            <a:ext cx="8200913" cy="584776"/>
          </a:xfrm>
          <a:prstGeom prst="rect">
            <a:avLst/>
          </a:prstGeom>
          <a:noFill/>
        </p:spPr>
        <p:txBody>
          <a:bodyPr wrap="square" rtlCol="0">
            <a:spAutoFit/>
          </a:bodyPr>
          <a:lstStyle/>
          <a:p>
            <a:r>
              <a:rPr lang="en-US" sz="3200" dirty="0" smtClean="0">
                <a:latin typeface="Century"/>
                <a:cs typeface="Century"/>
              </a:rPr>
              <a:t>Dielectric Elastomer Actuator</a:t>
            </a:r>
          </a:p>
        </p:txBody>
      </p:sp>
      <p:pic>
        <p:nvPicPr>
          <p:cNvPr id="250"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728753" y="19960359"/>
            <a:ext cx="4151706" cy="222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1" name="Picture 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8981307" y="19913296"/>
            <a:ext cx="3132857" cy="246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2" name="Rectangle 251"/>
          <p:cNvSpPr/>
          <p:nvPr/>
        </p:nvSpPr>
        <p:spPr>
          <a:xfrm>
            <a:off x="18795923" y="22310407"/>
            <a:ext cx="8274904" cy="584775"/>
          </a:xfrm>
          <a:prstGeom prst="rect">
            <a:avLst/>
          </a:prstGeom>
        </p:spPr>
        <p:txBody>
          <a:bodyPr wrap="square">
            <a:spAutoFit/>
          </a:bodyPr>
          <a:lstStyle/>
          <a:p>
            <a:r>
              <a:rPr lang="en-US" altLang="zh-TW" sz="1600" b="1" dirty="0" smtClean="0">
                <a:latin typeface="Calibri" panose="020F0502020204030204" pitchFamily="34" charset="0"/>
              </a:rPr>
              <a:t>Left</a:t>
            </a:r>
            <a:r>
              <a:rPr lang="en-US" altLang="zh-TW" sz="1600" dirty="0" smtClean="0">
                <a:latin typeface="Calibri" panose="020F0502020204030204" pitchFamily="34" charset="0"/>
              </a:rPr>
              <a:t>: Voltage displacement curve of DEA. </a:t>
            </a:r>
            <a:r>
              <a:rPr lang="en-US" altLang="zh-TW" sz="1600" b="1" dirty="0" smtClean="0">
                <a:latin typeface="Calibri" panose="020F0502020204030204" pitchFamily="34" charset="0"/>
              </a:rPr>
              <a:t>Right</a:t>
            </a:r>
            <a:r>
              <a:rPr lang="en-US" altLang="zh-TW" sz="1600" dirty="0">
                <a:latin typeface="Calibri" panose="020F0502020204030204" pitchFamily="34" charset="0"/>
              </a:rPr>
              <a:t>: Overlaid image of the DEA actuator at a) 0 V, b) 700 V, c) 900 V, and d) 1100 V. </a:t>
            </a:r>
            <a:endParaRPr lang="en-US" sz="1600" dirty="0">
              <a:latin typeface="Calibri" panose="020F0502020204030204" pitchFamily="34" charset="0"/>
            </a:endParaRPr>
          </a:p>
        </p:txBody>
      </p:sp>
      <p:sp>
        <p:nvSpPr>
          <p:cNvPr id="253" name="Rectangle 252"/>
          <p:cNvSpPr/>
          <p:nvPr/>
        </p:nvSpPr>
        <p:spPr>
          <a:xfrm>
            <a:off x="19005473" y="18575856"/>
            <a:ext cx="4761184" cy="584775"/>
          </a:xfrm>
          <a:prstGeom prst="rect">
            <a:avLst/>
          </a:prstGeom>
        </p:spPr>
        <p:txBody>
          <a:bodyPr wrap="square">
            <a:spAutoFit/>
          </a:bodyPr>
          <a:lstStyle/>
          <a:p>
            <a:r>
              <a:rPr lang="en-US" sz="1600" b="1" dirty="0" smtClean="0">
                <a:latin typeface="Calibri" panose="020F0502020204030204" pitchFamily="34" charset="0"/>
                <a:ea typeface="SimSun" pitchFamily="2" charset="-122"/>
              </a:rPr>
              <a:t>Top</a:t>
            </a:r>
            <a:r>
              <a:rPr lang="en-US" sz="1600" dirty="0" smtClean="0">
                <a:latin typeface="Calibri" panose="020F0502020204030204" pitchFamily="34" charset="0"/>
                <a:ea typeface="SimSun" pitchFamily="2" charset="-122"/>
              </a:rPr>
              <a:t>: PDMS as flexible joint. </a:t>
            </a:r>
            <a:r>
              <a:rPr lang="en-US" sz="1600" b="1" dirty="0" smtClean="0">
                <a:latin typeface="Calibri" panose="020F0502020204030204" pitchFamily="34" charset="0"/>
                <a:ea typeface="SimSun" pitchFamily="2" charset="-122"/>
              </a:rPr>
              <a:t>Right</a:t>
            </a:r>
            <a:r>
              <a:rPr lang="en-US" sz="1600" dirty="0" smtClean="0">
                <a:latin typeface="Calibri" panose="020F0502020204030204" pitchFamily="34" charset="0"/>
                <a:ea typeface="SimSun" pitchFamily="2" charset="-122"/>
              </a:rPr>
              <a:t>: </a:t>
            </a:r>
            <a:r>
              <a:rPr lang="en-US" sz="1600" dirty="0">
                <a:latin typeface="Calibri" panose="020F0502020204030204" pitchFamily="34" charset="0"/>
                <a:ea typeface="SimSun" pitchFamily="2" charset="-122"/>
              </a:rPr>
              <a:t>A micro jumping robot with elastomer </a:t>
            </a:r>
            <a:r>
              <a:rPr lang="en-US" sz="1600" dirty="0" smtClean="0">
                <a:latin typeface="Calibri" panose="020F0502020204030204" pitchFamily="34" charset="0"/>
                <a:ea typeface="SimSun" pitchFamily="2" charset="-122"/>
              </a:rPr>
              <a:t>springs.</a:t>
            </a:r>
            <a:endParaRPr lang="en-US" sz="1600" dirty="0">
              <a:latin typeface="Calibri" panose="020F0502020204030204" pitchFamily="34" charset="0"/>
            </a:endParaRPr>
          </a:p>
        </p:txBody>
      </p:sp>
      <p:sp>
        <p:nvSpPr>
          <p:cNvPr id="254" name="TextBox 253"/>
          <p:cNvSpPr txBox="1"/>
          <p:nvPr/>
        </p:nvSpPr>
        <p:spPr>
          <a:xfrm>
            <a:off x="18643492" y="22852169"/>
            <a:ext cx="8200913" cy="584775"/>
          </a:xfrm>
          <a:prstGeom prst="rect">
            <a:avLst/>
          </a:prstGeom>
          <a:noFill/>
        </p:spPr>
        <p:txBody>
          <a:bodyPr wrap="square" rtlCol="0">
            <a:spAutoFit/>
          </a:bodyPr>
          <a:lstStyle/>
          <a:p>
            <a:r>
              <a:rPr lang="en-US" sz="3200" dirty="0" smtClean="0">
                <a:latin typeface="Century"/>
                <a:cs typeface="Century"/>
              </a:rPr>
              <a:t>Bilayer Thermal Actuators</a:t>
            </a:r>
          </a:p>
        </p:txBody>
      </p:sp>
      <p:graphicFrame>
        <p:nvGraphicFramePr>
          <p:cNvPr id="13" name="Table 12"/>
          <p:cNvGraphicFramePr>
            <a:graphicFrameLocks noGrp="1"/>
          </p:cNvGraphicFramePr>
          <p:nvPr>
            <p:extLst>
              <p:ext uri="{D42A27DB-BD31-4B8C-83A1-F6EECF244321}">
                <p14:modId xmlns:p14="http://schemas.microsoft.com/office/powerpoint/2010/main" val="2955903324"/>
              </p:ext>
            </p:extLst>
          </p:nvPr>
        </p:nvGraphicFramePr>
        <p:xfrm>
          <a:off x="27659217" y="5543774"/>
          <a:ext cx="8501728" cy="2880360"/>
        </p:xfrm>
        <a:graphic>
          <a:graphicData uri="http://schemas.openxmlformats.org/drawingml/2006/table">
            <a:tbl>
              <a:tblPr firstRow="1" firstCol="1" bandRow="1">
                <a:tableStyleId>{5C22544A-7EE6-4342-B048-85BDC9FD1C3A}</a:tableStyleId>
              </a:tblPr>
              <a:tblGrid>
                <a:gridCol w="2169038"/>
                <a:gridCol w="2295525"/>
                <a:gridCol w="1352550"/>
                <a:gridCol w="2684615"/>
              </a:tblGrid>
              <a:tr h="0">
                <a:tc>
                  <a:txBody>
                    <a:bodyPr/>
                    <a:lstStyle/>
                    <a:p>
                      <a:pPr algn="just">
                        <a:lnSpc>
                          <a:spcPct val="150000"/>
                        </a:lnSpc>
                        <a:spcAft>
                          <a:spcPts val="0"/>
                        </a:spcAft>
                      </a:pPr>
                      <a:r>
                        <a:rPr lang="en-US" sz="1800" dirty="0">
                          <a:effectLst/>
                          <a:latin typeface="Century" panose="02040604050505020304" pitchFamily="18" charset="0"/>
                        </a:rPr>
                        <a:t>Implementation</a:t>
                      </a:r>
                      <a:endParaRPr lang="zh-TW" sz="1800" dirty="0">
                        <a:effectLst/>
                        <a:latin typeface="Century" panose="02040604050505020304" pitchFamily="18" charset="0"/>
                        <a:ea typeface="新細明體" panose="02020500000000000000" pitchFamily="18" charset="-120"/>
                      </a:endParaRPr>
                    </a:p>
                  </a:txBody>
                  <a:tcPr marL="68580" marR="68580" marT="0" marB="0"/>
                </a:tc>
                <a:tc gridSpan="2">
                  <a:txBody>
                    <a:bodyPr/>
                    <a:lstStyle/>
                    <a:p>
                      <a:pPr algn="just">
                        <a:lnSpc>
                          <a:spcPct val="150000"/>
                        </a:lnSpc>
                        <a:spcAft>
                          <a:spcPts val="0"/>
                        </a:spcAft>
                      </a:pPr>
                      <a:r>
                        <a:rPr lang="en-US" sz="1800" dirty="0">
                          <a:effectLst/>
                          <a:latin typeface="Century" panose="02040604050505020304" pitchFamily="18" charset="0"/>
                        </a:rPr>
                        <a:t>Design setting</a:t>
                      </a:r>
                      <a:endParaRPr lang="zh-TW" sz="1800" dirty="0">
                        <a:effectLst/>
                        <a:latin typeface="Century" panose="02040604050505020304" pitchFamily="18" charset="0"/>
                        <a:ea typeface="新細明體" panose="02020500000000000000" pitchFamily="18" charset="-120"/>
                      </a:endParaRPr>
                    </a:p>
                  </a:txBody>
                  <a:tcPr marL="68580" marR="68580" marT="0" marB="0"/>
                </a:tc>
                <a:tc hMerge="1">
                  <a:txBody>
                    <a:bodyPr/>
                    <a:lstStyle/>
                    <a:p>
                      <a:endParaRPr lang="zh-TW" altLang="en-US"/>
                    </a:p>
                  </a:txBody>
                  <a:tcPr/>
                </a:tc>
                <a:tc>
                  <a:txBody>
                    <a:bodyPr/>
                    <a:lstStyle/>
                    <a:p>
                      <a:pPr algn="just">
                        <a:lnSpc>
                          <a:spcPct val="150000"/>
                        </a:lnSpc>
                        <a:spcAft>
                          <a:spcPts val="0"/>
                        </a:spcAft>
                      </a:pPr>
                      <a:r>
                        <a:rPr lang="en-US" sz="1800">
                          <a:effectLst/>
                          <a:latin typeface="Century" panose="02040604050505020304" pitchFamily="18" charset="0"/>
                        </a:rPr>
                        <a:t>Energy / operation (nJ)</a:t>
                      </a:r>
                      <a:endParaRPr lang="zh-TW" sz="1800">
                        <a:effectLst/>
                        <a:latin typeface="Century" panose="02040604050505020304" pitchFamily="18" charset="0"/>
                        <a:ea typeface="新細明體" panose="02020500000000000000" pitchFamily="18" charset="-120"/>
                      </a:endParaRPr>
                    </a:p>
                  </a:txBody>
                  <a:tcPr marL="68580" marR="68580" marT="0" marB="0"/>
                </a:tc>
              </a:tr>
              <a:tr h="0">
                <a:tc rowSpan="3">
                  <a:txBody>
                    <a:bodyPr/>
                    <a:lstStyle/>
                    <a:p>
                      <a:pPr algn="just">
                        <a:lnSpc>
                          <a:spcPct val="150000"/>
                        </a:lnSpc>
                        <a:spcAft>
                          <a:spcPts val="0"/>
                        </a:spcAft>
                      </a:pPr>
                      <a:r>
                        <a:rPr lang="en-US" sz="1800" dirty="0">
                          <a:effectLst/>
                          <a:latin typeface="Century" panose="02040604050505020304" pitchFamily="18" charset="0"/>
                        </a:rPr>
                        <a:t>Mixed-signal</a:t>
                      </a:r>
                      <a:endParaRPr lang="zh-TW" sz="1800" dirty="0">
                        <a:effectLst/>
                        <a:latin typeface="Century" panose="02040604050505020304" pitchFamily="18" charset="0"/>
                        <a:ea typeface="新細明體" panose="02020500000000000000" pitchFamily="18" charset="-120"/>
                      </a:endParaRPr>
                    </a:p>
                  </a:txBody>
                  <a:tcPr marL="68580" marR="68580" marT="0" marB="0"/>
                </a:tc>
                <a:tc rowSpan="3">
                  <a:txBody>
                    <a:bodyPr/>
                    <a:lstStyle/>
                    <a:p>
                      <a:pPr algn="just">
                        <a:lnSpc>
                          <a:spcPct val="150000"/>
                        </a:lnSpc>
                        <a:spcAft>
                          <a:spcPts val="0"/>
                        </a:spcAft>
                      </a:pPr>
                      <a:r>
                        <a:rPr lang="en-US" sz="1800" dirty="0">
                          <a:effectLst/>
                          <a:latin typeface="Century" panose="02040604050505020304" pitchFamily="18" charset="0"/>
                        </a:rPr>
                        <a:t>Warp</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a:effectLst/>
                          <a:latin typeface="Century" panose="02040604050505020304" pitchFamily="18" charset="0"/>
                        </a:rPr>
                        <a:t>10</a:t>
                      </a:r>
                      <a:r>
                        <a:rPr lang="en-US" sz="1800" baseline="30000">
                          <a:effectLst/>
                          <a:latin typeface="Century" panose="02040604050505020304" pitchFamily="18" charset="0"/>
                        </a:rPr>
                        <a:t>4</a:t>
                      </a:r>
                      <a:endParaRPr lang="zh-TW" sz="180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a:effectLst/>
                          <a:latin typeface="Century" panose="02040604050505020304" pitchFamily="18" charset="0"/>
                        </a:rPr>
                        <a:t>8.7</a:t>
                      </a:r>
                      <a:endParaRPr lang="zh-TW" sz="1800">
                        <a:effectLst/>
                        <a:latin typeface="Century" panose="02040604050505020304" pitchFamily="18" charset="0"/>
                        <a:ea typeface="新細明體" panose="02020500000000000000" pitchFamily="18" charset="-120"/>
                      </a:endParaRPr>
                    </a:p>
                  </a:txBody>
                  <a:tcPr marL="68580" marR="68580" marT="0" marB="0"/>
                </a:tc>
              </a:tr>
              <a:tr h="0">
                <a:tc vMerge="1">
                  <a:txBody>
                    <a:bodyPr/>
                    <a:lstStyle/>
                    <a:p>
                      <a:endParaRPr lang="zh-TW" altLang="en-US"/>
                    </a:p>
                  </a:txBody>
                  <a:tcPr/>
                </a:tc>
                <a:tc vMerge="1">
                  <a:txBody>
                    <a:bodyPr/>
                    <a:lstStyle/>
                    <a:p>
                      <a:endParaRPr lang="zh-TW" altLang="en-US"/>
                    </a:p>
                  </a:txBody>
                  <a:tcPr/>
                </a:tc>
                <a:tc>
                  <a:txBody>
                    <a:bodyPr/>
                    <a:lstStyle/>
                    <a:p>
                      <a:pPr algn="just">
                        <a:lnSpc>
                          <a:spcPct val="150000"/>
                        </a:lnSpc>
                        <a:spcAft>
                          <a:spcPts val="0"/>
                        </a:spcAft>
                      </a:pPr>
                      <a:r>
                        <a:rPr lang="en-US" sz="1800" dirty="0">
                          <a:effectLst/>
                          <a:latin typeface="Century" panose="02040604050505020304" pitchFamily="18" charset="0"/>
                        </a:rPr>
                        <a:t>10</a:t>
                      </a:r>
                      <a:r>
                        <a:rPr lang="en-US" sz="1800" baseline="30000" dirty="0">
                          <a:effectLst/>
                          <a:latin typeface="Century" panose="02040604050505020304" pitchFamily="18" charset="0"/>
                        </a:rPr>
                        <a:t>5</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a:effectLst/>
                          <a:latin typeface="Century" panose="02040604050505020304" pitchFamily="18" charset="0"/>
                        </a:rPr>
                        <a:t>0.87</a:t>
                      </a:r>
                      <a:endParaRPr lang="zh-TW" sz="1800">
                        <a:effectLst/>
                        <a:latin typeface="Century" panose="02040604050505020304" pitchFamily="18" charset="0"/>
                        <a:ea typeface="新細明體" panose="02020500000000000000" pitchFamily="18" charset="-120"/>
                      </a:endParaRPr>
                    </a:p>
                  </a:txBody>
                  <a:tcPr marL="68580" marR="68580" marT="0" marB="0"/>
                </a:tc>
              </a:tr>
              <a:tr h="0">
                <a:tc vMerge="1">
                  <a:txBody>
                    <a:bodyPr/>
                    <a:lstStyle/>
                    <a:p>
                      <a:endParaRPr lang="zh-TW" altLang="en-US"/>
                    </a:p>
                  </a:txBody>
                  <a:tcPr/>
                </a:tc>
                <a:tc vMerge="1">
                  <a:txBody>
                    <a:bodyPr/>
                    <a:lstStyle/>
                    <a:p>
                      <a:endParaRPr lang="zh-TW" altLang="en-US"/>
                    </a:p>
                  </a:txBody>
                  <a:tcPr/>
                </a:tc>
                <a:tc>
                  <a:txBody>
                    <a:bodyPr/>
                    <a:lstStyle/>
                    <a:p>
                      <a:pPr algn="just">
                        <a:lnSpc>
                          <a:spcPct val="150000"/>
                        </a:lnSpc>
                        <a:spcAft>
                          <a:spcPts val="0"/>
                        </a:spcAft>
                      </a:pPr>
                      <a:r>
                        <a:rPr lang="en-US" sz="1800" dirty="0">
                          <a:effectLst/>
                          <a:latin typeface="Century" panose="02040604050505020304" pitchFamily="18" charset="0"/>
                        </a:rPr>
                        <a:t>10</a:t>
                      </a:r>
                      <a:r>
                        <a:rPr lang="en-US" sz="1800" baseline="30000" dirty="0">
                          <a:effectLst/>
                          <a:latin typeface="Century" panose="02040604050505020304" pitchFamily="18" charset="0"/>
                        </a:rPr>
                        <a:t>6</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b="1" dirty="0">
                          <a:effectLst/>
                          <a:latin typeface="Century" panose="02040604050505020304" pitchFamily="18" charset="0"/>
                        </a:rPr>
                        <a:t>0.087</a:t>
                      </a:r>
                      <a:endParaRPr lang="zh-TW" sz="1800" b="1" dirty="0">
                        <a:effectLst/>
                        <a:latin typeface="Century" panose="02040604050505020304" pitchFamily="18" charset="0"/>
                        <a:ea typeface="新細明體" panose="02020500000000000000" pitchFamily="18" charset="-120"/>
                      </a:endParaRPr>
                    </a:p>
                  </a:txBody>
                  <a:tcPr marL="68580" marR="68580" marT="0" marB="0"/>
                </a:tc>
              </a:tr>
              <a:tr h="0">
                <a:tc rowSpan="2">
                  <a:txBody>
                    <a:bodyPr/>
                    <a:lstStyle/>
                    <a:p>
                      <a:pPr algn="just">
                        <a:lnSpc>
                          <a:spcPct val="150000"/>
                        </a:lnSpc>
                        <a:spcAft>
                          <a:spcPts val="0"/>
                        </a:spcAft>
                      </a:pPr>
                      <a:r>
                        <a:rPr lang="en-US" sz="1800">
                          <a:effectLst/>
                          <a:latin typeface="Century" panose="02040604050505020304" pitchFamily="18" charset="0"/>
                        </a:rPr>
                        <a:t>Digital ASIC</a:t>
                      </a:r>
                      <a:endParaRPr lang="zh-TW" sz="1800">
                        <a:effectLst/>
                        <a:latin typeface="Century" panose="02040604050505020304" pitchFamily="18" charset="0"/>
                        <a:ea typeface="新細明體" panose="02020500000000000000" pitchFamily="18" charset="-120"/>
                      </a:endParaRPr>
                    </a:p>
                  </a:txBody>
                  <a:tcPr marL="68580" marR="68580" marT="0" marB="0"/>
                </a:tc>
                <a:tc rowSpan="2">
                  <a:txBody>
                    <a:bodyPr/>
                    <a:lstStyle/>
                    <a:p>
                      <a:pPr algn="just">
                        <a:lnSpc>
                          <a:spcPct val="150000"/>
                        </a:lnSpc>
                        <a:spcAft>
                          <a:spcPts val="0"/>
                        </a:spcAft>
                      </a:pPr>
                      <a:r>
                        <a:rPr lang="en-US" sz="1800" dirty="0">
                          <a:effectLst/>
                          <a:latin typeface="Century" panose="02040604050505020304" pitchFamily="18" charset="0"/>
                        </a:rPr>
                        <a:t>Clock rate (MHz)</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dirty="0">
                          <a:effectLst/>
                          <a:latin typeface="Century" panose="02040604050505020304" pitchFamily="18" charset="0"/>
                        </a:rPr>
                        <a:t>1</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dirty="0">
                          <a:effectLst/>
                          <a:latin typeface="Century" panose="02040604050505020304" pitchFamily="18" charset="0"/>
                        </a:rPr>
                        <a:t>5.42</a:t>
                      </a:r>
                      <a:endParaRPr lang="zh-TW" sz="1800" dirty="0">
                        <a:effectLst/>
                        <a:latin typeface="Century" panose="02040604050505020304" pitchFamily="18" charset="0"/>
                        <a:ea typeface="新細明體" panose="02020500000000000000" pitchFamily="18" charset="-120"/>
                      </a:endParaRPr>
                    </a:p>
                  </a:txBody>
                  <a:tcPr marL="68580" marR="68580" marT="0" marB="0"/>
                </a:tc>
              </a:tr>
              <a:tr h="0">
                <a:tc vMerge="1">
                  <a:txBody>
                    <a:bodyPr/>
                    <a:lstStyle/>
                    <a:p>
                      <a:endParaRPr lang="zh-TW" altLang="en-US"/>
                    </a:p>
                  </a:txBody>
                  <a:tcPr/>
                </a:tc>
                <a:tc vMerge="1">
                  <a:txBody>
                    <a:bodyPr/>
                    <a:lstStyle/>
                    <a:p>
                      <a:endParaRPr lang="zh-TW" altLang="en-US"/>
                    </a:p>
                  </a:txBody>
                  <a:tcPr/>
                </a:tc>
                <a:tc>
                  <a:txBody>
                    <a:bodyPr/>
                    <a:lstStyle/>
                    <a:p>
                      <a:pPr algn="just">
                        <a:lnSpc>
                          <a:spcPct val="150000"/>
                        </a:lnSpc>
                        <a:spcAft>
                          <a:spcPts val="0"/>
                        </a:spcAft>
                      </a:pPr>
                      <a:r>
                        <a:rPr lang="en-US" sz="1800">
                          <a:effectLst/>
                          <a:latin typeface="Century" panose="02040604050505020304" pitchFamily="18" charset="0"/>
                        </a:rPr>
                        <a:t>10</a:t>
                      </a:r>
                      <a:endParaRPr lang="zh-TW" sz="180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dirty="0">
                          <a:effectLst/>
                          <a:latin typeface="Century" panose="02040604050505020304" pitchFamily="18" charset="0"/>
                        </a:rPr>
                        <a:t>14.8</a:t>
                      </a:r>
                      <a:endParaRPr lang="zh-TW" sz="1800" dirty="0">
                        <a:effectLst/>
                        <a:latin typeface="Century" panose="02040604050505020304" pitchFamily="18" charset="0"/>
                        <a:ea typeface="新細明體" panose="02020500000000000000" pitchFamily="18" charset="-120"/>
                      </a:endParaRPr>
                    </a:p>
                  </a:txBody>
                  <a:tcPr marL="68580" marR="68580" marT="0" marB="0"/>
                </a:tc>
              </a:tr>
              <a:tr h="0">
                <a:tc>
                  <a:txBody>
                    <a:bodyPr/>
                    <a:lstStyle/>
                    <a:p>
                      <a:pPr algn="just">
                        <a:lnSpc>
                          <a:spcPct val="150000"/>
                        </a:lnSpc>
                        <a:spcAft>
                          <a:spcPts val="0"/>
                        </a:spcAft>
                      </a:pPr>
                      <a:r>
                        <a:rPr lang="en-US" sz="1800" dirty="0" err="1">
                          <a:effectLst/>
                          <a:latin typeface="Century" panose="02040604050505020304" pitchFamily="18" charset="0"/>
                        </a:rPr>
                        <a:t>μC</a:t>
                      </a:r>
                      <a:r>
                        <a:rPr lang="en-US" sz="1800" dirty="0">
                          <a:effectLst/>
                          <a:latin typeface="Century" panose="02040604050505020304" pitchFamily="18" charset="0"/>
                        </a:rPr>
                        <a:t> </a:t>
                      </a:r>
                      <a:r>
                        <a:rPr lang="en-US" sz="1800" dirty="0" smtClean="0">
                          <a:effectLst/>
                          <a:latin typeface="Century" panose="02040604050505020304" pitchFamily="18" charset="0"/>
                        </a:rPr>
                        <a:t>(TI </a:t>
                      </a:r>
                      <a:r>
                        <a:rPr lang="en-US" sz="1800" dirty="0">
                          <a:effectLst/>
                          <a:latin typeface="Century" panose="02040604050505020304" pitchFamily="18" charset="0"/>
                        </a:rPr>
                        <a:t>MSP430)</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dirty="0">
                          <a:effectLst/>
                          <a:latin typeface="Century" panose="02040604050505020304" pitchFamily="18" charset="0"/>
                        </a:rPr>
                        <a:t>Power (</a:t>
                      </a:r>
                      <a:r>
                        <a:rPr lang="en-US" sz="1800" dirty="0" err="1">
                          <a:effectLst/>
                          <a:latin typeface="Century" panose="02040604050505020304" pitchFamily="18" charset="0"/>
                        </a:rPr>
                        <a:t>μA</a:t>
                      </a:r>
                      <a:r>
                        <a:rPr lang="en-US" sz="1800" dirty="0">
                          <a:effectLst/>
                          <a:latin typeface="Century" panose="02040604050505020304" pitchFamily="18" charset="0"/>
                        </a:rPr>
                        <a:t>/MHz)</a:t>
                      </a:r>
                      <a:endParaRPr lang="zh-TW" sz="1800" dirty="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a:effectLst/>
                          <a:latin typeface="Century" panose="02040604050505020304" pitchFamily="18" charset="0"/>
                        </a:rPr>
                        <a:t>100</a:t>
                      </a:r>
                      <a:endParaRPr lang="zh-TW" sz="1800">
                        <a:effectLst/>
                        <a:latin typeface="Century" panose="02040604050505020304" pitchFamily="18" charset="0"/>
                        <a:ea typeface="新細明體" panose="02020500000000000000" pitchFamily="18" charset="-120"/>
                      </a:endParaRPr>
                    </a:p>
                  </a:txBody>
                  <a:tcPr marL="68580" marR="68580" marT="0" marB="0"/>
                </a:tc>
                <a:tc>
                  <a:txBody>
                    <a:bodyPr/>
                    <a:lstStyle/>
                    <a:p>
                      <a:pPr algn="just">
                        <a:lnSpc>
                          <a:spcPct val="150000"/>
                        </a:lnSpc>
                        <a:spcAft>
                          <a:spcPts val="0"/>
                        </a:spcAft>
                      </a:pPr>
                      <a:r>
                        <a:rPr lang="en-US" sz="1800" dirty="0">
                          <a:effectLst/>
                          <a:latin typeface="Century" panose="02040604050505020304" pitchFamily="18" charset="0"/>
                        </a:rPr>
                        <a:t>35 (estimation)</a:t>
                      </a:r>
                      <a:endParaRPr lang="zh-TW" sz="1800" dirty="0">
                        <a:effectLst/>
                        <a:latin typeface="Century" panose="02040604050505020304" pitchFamily="18" charset="0"/>
                        <a:ea typeface="新細明體" panose="02020500000000000000" pitchFamily="18" charset="-120"/>
                      </a:endParaRPr>
                    </a:p>
                  </a:txBody>
                  <a:tcPr marL="68580" marR="68580" marT="0" marB="0"/>
                </a:tc>
              </a:tr>
            </a:tbl>
          </a:graphicData>
        </a:graphic>
      </p:graphicFrame>
      <p:sp>
        <p:nvSpPr>
          <p:cNvPr id="258" name="TextBox 257"/>
          <p:cNvSpPr txBox="1"/>
          <p:nvPr/>
        </p:nvSpPr>
        <p:spPr>
          <a:xfrm>
            <a:off x="27417214" y="8658935"/>
            <a:ext cx="8820282" cy="584775"/>
          </a:xfrm>
          <a:prstGeom prst="rect">
            <a:avLst/>
          </a:prstGeom>
          <a:noFill/>
        </p:spPr>
        <p:txBody>
          <a:bodyPr wrap="square" rtlCol="0">
            <a:spAutoFit/>
          </a:bodyPr>
          <a:lstStyle/>
          <a:p>
            <a:r>
              <a:rPr lang="en-US" sz="3200" dirty="0" smtClean="0">
                <a:latin typeface="Century"/>
                <a:cs typeface="Century"/>
              </a:rPr>
              <a:t>High-Precision Arbitrary Range Sine Shaper</a:t>
            </a:r>
            <a:endParaRPr lang="en-US" sz="3200" dirty="0">
              <a:latin typeface="Century"/>
              <a:cs typeface="Century"/>
            </a:endParaRPr>
          </a:p>
        </p:txBody>
      </p:sp>
      <p:graphicFrame>
        <p:nvGraphicFramePr>
          <p:cNvPr id="15" name="Table 14"/>
          <p:cNvGraphicFramePr>
            <a:graphicFrameLocks noGrp="1"/>
          </p:cNvGraphicFramePr>
          <p:nvPr>
            <p:extLst>
              <p:ext uri="{D42A27DB-BD31-4B8C-83A1-F6EECF244321}">
                <p14:modId xmlns:p14="http://schemas.microsoft.com/office/powerpoint/2010/main" val="3838731950"/>
              </p:ext>
            </p:extLst>
          </p:nvPr>
        </p:nvGraphicFramePr>
        <p:xfrm>
          <a:off x="27568011" y="9568978"/>
          <a:ext cx="8640515" cy="2794000"/>
        </p:xfrm>
        <a:graphic>
          <a:graphicData uri="http://schemas.openxmlformats.org/drawingml/2006/table">
            <a:tbl>
              <a:tblPr firstRow="1" firstCol="1" bandRow="1">
                <a:tableStyleId>{5C22544A-7EE6-4342-B048-85BDC9FD1C3A}</a:tableStyleId>
              </a:tblPr>
              <a:tblGrid>
                <a:gridCol w="1416564"/>
                <a:gridCol w="2066925"/>
                <a:gridCol w="1676400"/>
                <a:gridCol w="1605187"/>
                <a:gridCol w="1875439"/>
              </a:tblGrid>
              <a:tr h="144145">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Ref</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smtClean="0">
                          <a:effectLst/>
                          <a:latin typeface="Century" panose="02040604050505020304" pitchFamily="18" charset="0"/>
                        </a:rPr>
                        <a:t>Gomez-Quinones,</a:t>
                      </a:r>
                    </a:p>
                    <a:p>
                      <a:pPr marL="228600" indent="-228600" algn="ctr">
                        <a:spcBef>
                          <a:spcPts val="400"/>
                        </a:spcBef>
                        <a:spcAft>
                          <a:spcPts val="0"/>
                        </a:spcAft>
                        <a:tabLst>
                          <a:tab pos="338455" algn="l"/>
                        </a:tabLst>
                      </a:pPr>
                      <a:r>
                        <a:rPr lang="en-US" sz="1800" dirty="0" smtClean="0">
                          <a:effectLst/>
                          <a:latin typeface="Century" panose="02040604050505020304" pitchFamily="18" charset="0"/>
                        </a:rPr>
                        <a:t>NEWCAS</a:t>
                      </a:r>
                      <a:r>
                        <a:rPr lang="en-US" sz="1800" baseline="0" dirty="0" smtClean="0">
                          <a:effectLst/>
                          <a:latin typeface="Century" panose="02040604050505020304" pitchFamily="18" charset="0"/>
                        </a:rPr>
                        <a:t> 2011</a:t>
                      </a:r>
                      <a:r>
                        <a:rPr lang="en-US" sz="1800" baseline="30000" dirty="0" smtClean="0">
                          <a:effectLst/>
                          <a:latin typeface="Century" panose="02040604050505020304" pitchFamily="18" charset="0"/>
                        </a:rPr>
                        <a:t>a</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err="1" smtClean="0">
                          <a:effectLst/>
                          <a:latin typeface="Century" panose="02040604050505020304" pitchFamily="18" charset="0"/>
                        </a:rPr>
                        <a:t>Pengwon</a:t>
                      </a:r>
                      <a:r>
                        <a:rPr lang="en-US" sz="1800" dirty="0" smtClean="0">
                          <a:effectLst/>
                          <a:latin typeface="Century" panose="02040604050505020304" pitchFamily="18" charset="0"/>
                        </a:rPr>
                        <a:t>,</a:t>
                      </a:r>
                    </a:p>
                    <a:p>
                      <a:pPr marL="228600" indent="-228600" algn="ctr">
                        <a:spcBef>
                          <a:spcPts val="400"/>
                        </a:spcBef>
                        <a:spcAft>
                          <a:spcPts val="0"/>
                        </a:spcAft>
                        <a:tabLst>
                          <a:tab pos="338455" algn="l"/>
                        </a:tabLst>
                      </a:pPr>
                      <a:r>
                        <a:rPr lang="en-US" sz="1800" dirty="0" smtClean="0">
                          <a:effectLst/>
                          <a:latin typeface="Century" panose="02040604050505020304" pitchFamily="18" charset="0"/>
                        </a:rPr>
                        <a:t>ICCSC 2008</a:t>
                      </a:r>
                      <a:r>
                        <a:rPr lang="en-US" sz="1800" baseline="30000" dirty="0" smtClean="0">
                          <a:effectLst/>
                          <a:latin typeface="Century" panose="02040604050505020304" pitchFamily="18" charset="0"/>
                        </a:rPr>
                        <a:t>b</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smtClean="0">
                          <a:effectLst/>
                          <a:latin typeface="Century" panose="02040604050505020304" pitchFamily="18" charset="0"/>
                        </a:rPr>
                        <a:t>Yang,</a:t>
                      </a:r>
                    </a:p>
                    <a:p>
                      <a:pPr marL="228600" indent="-228600" algn="ctr">
                        <a:spcBef>
                          <a:spcPts val="400"/>
                        </a:spcBef>
                        <a:spcAft>
                          <a:spcPts val="0"/>
                        </a:spcAft>
                        <a:tabLst>
                          <a:tab pos="338455" algn="l"/>
                        </a:tabLst>
                      </a:pPr>
                      <a:r>
                        <a:rPr lang="en-US" sz="1800" dirty="0" smtClean="0">
                          <a:effectLst/>
                          <a:latin typeface="Century" panose="02040604050505020304" pitchFamily="18" charset="0"/>
                        </a:rPr>
                        <a:t>JSSC 2011</a:t>
                      </a:r>
                      <a:r>
                        <a:rPr lang="en-US" sz="1800" baseline="30000" dirty="0" smtClean="0">
                          <a:effectLst/>
                          <a:latin typeface="Century" panose="02040604050505020304" pitchFamily="18" charset="0"/>
                        </a:rPr>
                        <a:t>c</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This work</a:t>
                      </a:r>
                      <a:r>
                        <a:rPr lang="en-US" sz="1800" baseline="30000">
                          <a:effectLst/>
                          <a:latin typeface="Century" panose="02040604050505020304" pitchFamily="18" charset="0"/>
                        </a:rPr>
                        <a:t>b</a:t>
                      </a:r>
                      <a:endParaRPr lang="zh-TW" sz="1800">
                        <a:effectLst/>
                        <a:latin typeface="Century" panose="02040604050505020304" pitchFamily="18" charset="0"/>
                        <a:ea typeface="SimSun" panose="02010600030101010101" pitchFamily="2" charset="-122"/>
                      </a:endParaRPr>
                    </a:p>
                  </a:txBody>
                  <a:tcPr marL="68580" marR="68580" marT="0" marB="0" anchor="ctr"/>
                </a:tc>
              </a:tr>
              <a:tr h="144145">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Process (</a:t>
                      </a:r>
                      <a:r>
                        <a:rPr lang="en-US" sz="1800" dirty="0" err="1">
                          <a:effectLst/>
                          <a:latin typeface="Century" panose="02040604050505020304" pitchFamily="18" charset="0"/>
                        </a:rPr>
                        <a:t>μm</a:t>
                      </a:r>
                      <a:r>
                        <a:rPr lang="en-US" sz="1800" dirty="0">
                          <a:effectLst/>
                          <a:latin typeface="Century" panose="02040604050505020304" pitchFamily="18" charset="0"/>
                        </a:rPr>
                        <a:t>)</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0.35 CMOS</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smtClean="0">
                          <a:effectLst/>
                          <a:latin typeface="Century" panose="02040604050505020304" pitchFamily="18" charset="0"/>
                        </a:rPr>
                        <a:t>0.18 CMOS</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0.35 </a:t>
                      </a:r>
                      <a:r>
                        <a:rPr lang="en-US" sz="1800" dirty="0" err="1" smtClean="0">
                          <a:effectLst/>
                          <a:latin typeface="Century" panose="02040604050505020304" pitchFamily="18" charset="0"/>
                        </a:rPr>
                        <a:t>SiGe</a:t>
                      </a:r>
                      <a:r>
                        <a:rPr lang="en-US" sz="1800" baseline="0" dirty="0" smtClean="0">
                          <a:effectLst/>
                          <a:latin typeface="Century" panose="02040604050505020304" pitchFamily="18" charset="0"/>
                        </a:rPr>
                        <a:t> </a:t>
                      </a:r>
                      <a:r>
                        <a:rPr lang="en-US" sz="1800" dirty="0" err="1" smtClean="0">
                          <a:effectLst/>
                          <a:latin typeface="Century" panose="02040604050505020304" pitchFamily="18" charset="0"/>
                        </a:rPr>
                        <a:t>BiCMOS</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smtClean="0">
                          <a:effectLst/>
                          <a:latin typeface="Century" panose="02040604050505020304" pitchFamily="18" charset="0"/>
                        </a:rPr>
                        <a:t>0.5 CMOS</a:t>
                      </a:r>
                      <a:endParaRPr lang="zh-TW" sz="1800" dirty="0">
                        <a:effectLst/>
                        <a:latin typeface="Century" panose="02040604050505020304" pitchFamily="18" charset="0"/>
                        <a:ea typeface="SimSun" panose="02010600030101010101" pitchFamily="2" charset="-122"/>
                      </a:endParaRPr>
                    </a:p>
                  </a:txBody>
                  <a:tcPr marL="68580" marR="68580" marT="0" marB="0" anchor="ctr"/>
                </a:tc>
              </a:tr>
              <a:tr h="144145">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Area (μm</a:t>
                      </a:r>
                      <a:r>
                        <a:rPr lang="en-US" sz="1800" baseline="30000">
                          <a:effectLst/>
                          <a:latin typeface="Century" panose="02040604050505020304" pitchFamily="18" charset="0"/>
                        </a:rPr>
                        <a:t>2</a:t>
                      </a:r>
                      <a:r>
                        <a:rPr lang="en-US" sz="1800">
                          <a:effectLst/>
                          <a:latin typeface="Century" panose="02040604050505020304" pitchFamily="18" charset="0"/>
                        </a:rPr>
                        <a:t>)</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3.8x10</a:t>
                      </a:r>
                      <a:r>
                        <a:rPr lang="en-US" sz="1800" baseline="30000">
                          <a:effectLst/>
                          <a:latin typeface="Century" panose="02040604050505020304" pitchFamily="18" charset="0"/>
                        </a:rPr>
                        <a:t>4</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n.a.</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2.7x10</a:t>
                      </a:r>
                      <a:r>
                        <a:rPr lang="en-US" sz="1800" baseline="30000">
                          <a:effectLst/>
                          <a:latin typeface="Century" panose="02040604050505020304" pitchFamily="18" charset="0"/>
                        </a:rPr>
                        <a:t>4 d</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1.10x10</a:t>
                      </a:r>
                      <a:r>
                        <a:rPr lang="en-US" sz="1800" baseline="30000">
                          <a:effectLst/>
                          <a:latin typeface="Century" panose="02040604050505020304" pitchFamily="18" charset="0"/>
                        </a:rPr>
                        <a:t>5</a:t>
                      </a:r>
                      <a:r>
                        <a:rPr lang="en-US" sz="1800">
                          <a:effectLst/>
                          <a:latin typeface="Century" panose="02040604050505020304" pitchFamily="18" charset="0"/>
                        </a:rPr>
                        <a:t> </a:t>
                      </a:r>
                      <a:r>
                        <a:rPr lang="en-US" sz="1800" baseline="30000">
                          <a:effectLst/>
                          <a:latin typeface="Century" panose="02040604050505020304" pitchFamily="18" charset="0"/>
                        </a:rPr>
                        <a:t>d</a:t>
                      </a:r>
                      <a:endParaRPr lang="zh-TW" sz="1800">
                        <a:effectLst/>
                        <a:latin typeface="Century" panose="02040604050505020304" pitchFamily="18" charset="0"/>
                        <a:ea typeface="SimSun" panose="02010600030101010101" pitchFamily="2" charset="-122"/>
                      </a:endParaRPr>
                    </a:p>
                  </a:txBody>
                  <a:tcPr marL="68580" marR="68580" marT="0" marB="0" anchor="ctr"/>
                </a:tc>
              </a:tr>
              <a:tr h="144145">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Power (μW)</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n.a.</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&gt; 409</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2.3x10</a:t>
                      </a:r>
                      <a:r>
                        <a:rPr lang="en-US" sz="1800" baseline="30000">
                          <a:effectLst/>
                          <a:latin typeface="Century" panose="02040604050505020304" pitchFamily="18" charset="0"/>
                        </a:rPr>
                        <a:t>4</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25.1</a:t>
                      </a:r>
                      <a:endParaRPr lang="zh-TW" sz="1800">
                        <a:effectLst/>
                        <a:latin typeface="Century" panose="02040604050505020304" pitchFamily="18" charset="0"/>
                        <a:ea typeface="SimSun" panose="02010600030101010101" pitchFamily="2" charset="-122"/>
                      </a:endParaRPr>
                    </a:p>
                  </a:txBody>
                  <a:tcPr marL="68580" marR="68580" marT="0" marB="0" anchor="ctr"/>
                </a:tc>
              </a:tr>
              <a:tr h="144145">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SFDR (dBc)</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err="1">
                          <a:effectLst/>
                          <a:latin typeface="Century" panose="02040604050505020304" pitchFamily="18" charset="0"/>
                        </a:rPr>
                        <a:t>n.a</a:t>
                      </a:r>
                      <a:r>
                        <a:rPr lang="en-US" sz="1800" dirty="0">
                          <a:effectLst/>
                          <a:latin typeface="Century" panose="02040604050505020304" pitchFamily="18" charset="0"/>
                        </a:rPr>
                        <a:t>.</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a:t>
                      </a:r>
                      <a:r>
                        <a:rPr lang="en-US" sz="1800" smtClean="0">
                          <a:effectLst/>
                          <a:latin typeface="Century" panose="02040604050505020304" pitchFamily="18" charset="0"/>
                        </a:rPr>
                        <a:t>54.3 @ 125</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a:t>
                      </a:r>
                      <a:r>
                        <a:rPr lang="en-US" sz="1800" dirty="0" smtClean="0">
                          <a:effectLst/>
                          <a:latin typeface="Century" panose="02040604050505020304" pitchFamily="18" charset="0"/>
                        </a:rPr>
                        <a:t>45.7 @ 2.49G</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&lt;-</a:t>
                      </a:r>
                      <a:r>
                        <a:rPr lang="en-US" sz="1800" dirty="0" smtClean="0">
                          <a:effectLst/>
                          <a:latin typeface="Century" panose="02040604050505020304" pitchFamily="18" charset="0"/>
                        </a:rPr>
                        <a:t>52 @ 0.1-10K</a:t>
                      </a:r>
                      <a:r>
                        <a:rPr lang="en-US" sz="1800" dirty="0">
                          <a:effectLst/>
                          <a:latin typeface="Century" panose="02040604050505020304" pitchFamily="18" charset="0"/>
                        </a:rPr>
                        <a:t/>
                      </a:r>
                      <a:br>
                        <a:rPr lang="en-US" sz="1800" dirty="0">
                          <a:effectLst/>
                          <a:latin typeface="Century" panose="02040604050505020304" pitchFamily="18" charset="0"/>
                        </a:rPr>
                      </a:br>
                      <a:r>
                        <a:rPr lang="en-US" sz="1800" dirty="0">
                          <a:effectLst/>
                          <a:latin typeface="Century" panose="02040604050505020304" pitchFamily="18" charset="0"/>
                        </a:rPr>
                        <a:t>-</a:t>
                      </a:r>
                      <a:r>
                        <a:rPr lang="en-US" sz="1800" dirty="0" smtClean="0">
                          <a:effectLst/>
                          <a:latin typeface="Century" panose="02040604050505020304" pitchFamily="18" charset="0"/>
                        </a:rPr>
                        <a:t>39.5 @ 100K</a:t>
                      </a:r>
                      <a:endParaRPr lang="zh-TW" sz="1800" dirty="0">
                        <a:effectLst/>
                        <a:latin typeface="Century" panose="02040604050505020304" pitchFamily="18" charset="0"/>
                        <a:ea typeface="SimSun" panose="02010600030101010101" pitchFamily="2" charset="-122"/>
                      </a:endParaRPr>
                    </a:p>
                  </a:txBody>
                  <a:tcPr marL="68580" marR="68580" marT="0" marB="0" anchor="ctr"/>
                </a:tc>
              </a:tr>
              <a:tr h="144145">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THD (%@Hz)</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&lt; </a:t>
                      </a:r>
                      <a:r>
                        <a:rPr lang="en-US" sz="1800" dirty="0" smtClean="0">
                          <a:effectLst/>
                          <a:latin typeface="Century" panose="02040604050505020304" pitchFamily="18" charset="0"/>
                        </a:rPr>
                        <a:t>5.11 @ 8k-21M</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smtClean="0">
                          <a:effectLst/>
                          <a:latin typeface="Century" panose="02040604050505020304" pitchFamily="18" charset="0"/>
                        </a:rPr>
                        <a:t>0.22 @ 125</a:t>
                      </a:r>
                      <a:r>
                        <a:rPr lang="en-US" sz="1800" dirty="0">
                          <a:effectLst/>
                          <a:latin typeface="Century" panose="02040604050505020304" pitchFamily="18" charset="0"/>
                        </a:rPr>
                        <a:t/>
                      </a:r>
                      <a:br>
                        <a:rPr lang="en-US" sz="1800" dirty="0">
                          <a:effectLst/>
                          <a:latin typeface="Century" panose="02040604050505020304" pitchFamily="18" charset="0"/>
                        </a:rPr>
                      </a:br>
                      <a:r>
                        <a:rPr lang="en-US" sz="1800" dirty="0" smtClean="0">
                          <a:effectLst/>
                          <a:latin typeface="Century" panose="02040604050505020304" pitchFamily="18" charset="0"/>
                        </a:rPr>
                        <a:t>1.18 @ 2.5M</a:t>
                      </a:r>
                      <a:endParaRPr lang="zh-TW" sz="1800" dirty="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a:effectLst/>
                          <a:latin typeface="Century" panose="02040604050505020304" pitchFamily="18" charset="0"/>
                        </a:rPr>
                        <a:t>n.a.</a:t>
                      </a:r>
                      <a:endParaRPr lang="zh-TW" sz="1800">
                        <a:effectLst/>
                        <a:latin typeface="Century" panose="02040604050505020304" pitchFamily="18" charset="0"/>
                        <a:ea typeface="SimSun" panose="02010600030101010101" pitchFamily="2" charset="-122"/>
                      </a:endParaRPr>
                    </a:p>
                  </a:txBody>
                  <a:tcPr marL="68580" marR="68580" marT="0" marB="0" anchor="ctr"/>
                </a:tc>
                <a:tc>
                  <a:txBody>
                    <a:bodyPr/>
                    <a:lstStyle/>
                    <a:p>
                      <a:pPr marL="228600" indent="-228600" algn="ctr">
                        <a:spcBef>
                          <a:spcPts val="400"/>
                        </a:spcBef>
                        <a:spcAft>
                          <a:spcPts val="0"/>
                        </a:spcAft>
                        <a:tabLst>
                          <a:tab pos="338455" algn="l"/>
                        </a:tabLst>
                      </a:pPr>
                      <a:r>
                        <a:rPr lang="en-US" sz="1800" dirty="0">
                          <a:effectLst/>
                          <a:latin typeface="Century" panose="02040604050505020304" pitchFamily="18" charset="0"/>
                        </a:rPr>
                        <a:t>&lt;</a:t>
                      </a:r>
                      <a:r>
                        <a:rPr lang="en-US" sz="1800" dirty="0" smtClean="0">
                          <a:effectLst/>
                          <a:latin typeface="Century" panose="02040604050505020304" pitchFamily="18" charset="0"/>
                        </a:rPr>
                        <a:t>0.37 @ 0.1-10K</a:t>
                      </a:r>
                      <a:r>
                        <a:rPr lang="en-US" sz="1800" dirty="0">
                          <a:effectLst/>
                          <a:latin typeface="Century" panose="02040604050505020304" pitchFamily="18" charset="0"/>
                        </a:rPr>
                        <a:t/>
                      </a:r>
                      <a:br>
                        <a:rPr lang="en-US" sz="1800" dirty="0">
                          <a:effectLst/>
                          <a:latin typeface="Century" panose="02040604050505020304" pitchFamily="18" charset="0"/>
                        </a:rPr>
                      </a:br>
                      <a:r>
                        <a:rPr lang="en-US" sz="1800" dirty="0" smtClean="0">
                          <a:effectLst/>
                          <a:latin typeface="Century" panose="02040604050505020304" pitchFamily="18" charset="0"/>
                        </a:rPr>
                        <a:t>1.61 @ 100K</a:t>
                      </a:r>
                      <a:endParaRPr lang="zh-TW" sz="1800" dirty="0">
                        <a:effectLst/>
                        <a:latin typeface="Century" panose="02040604050505020304" pitchFamily="18" charset="0"/>
                        <a:ea typeface="SimSun" panose="02010600030101010101" pitchFamily="2" charset="-122"/>
                      </a:endParaRPr>
                    </a:p>
                  </a:txBody>
                  <a:tcPr marL="68580" marR="68580" marT="0" marB="0" anchor="ctr"/>
                </a:tc>
              </a:tr>
            </a:tbl>
          </a:graphicData>
        </a:graphic>
      </p:graphicFrame>
      <p:sp>
        <p:nvSpPr>
          <p:cNvPr id="259" name="TextBox 258"/>
          <p:cNvSpPr txBox="1"/>
          <p:nvPr/>
        </p:nvSpPr>
        <p:spPr>
          <a:xfrm>
            <a:off x="29184601" y="12367801"/>
            <a:ext cx="7000876" cy="338554"/>
          </a:xfrm>
          <a:prstGeom prst="rect">
            <a:avLst/>
          </a:prstGeom>
          <a:noFill/>
        </p:spPr>
        <p:txBody>
          <a:bodyPr wrap="square" rtlCol="0">
            <a:spAutoFit/>
          </a:bodyPr>
          <a:lstStyle/>
          <a:p>
            <a:r>
              <a:rPr lang="en-US" sz="1600" dirty="0"/>
              <a:t>a. Not a </a:t>
            </a:r>
            <a:r>
              <a:rPr lang="en-US" sz="1600" dirty="0" smtClean="0"/>
              <a:t>triangle-to-sine (TSC) design</a:t>
            </a:r>
            <a:r>
              <a:rPr lang="en-US" sz="1600" dirty="0"/>
              <a:t>; b. Simulation; c. Only TSC part; d. Estimation</a:t>
            </a:r>
          </a:p>
        </p:txBody>
      </p:sp>
      <p:sp>
        <p:nvSpPr>
          <p:cNvPr id="260" name="TextBox 259"/>
          <p:cNvSpPr txBox="1"/>
          <p:nvPr/>
        </p:nvSpPr>
        <p:spPr>
          <a:xfrm>
            <a:off x="29790188" y="9234076"/>
            <a:ext cx="4128338" cy="338554"/>
          </a:xfrm>
          <a:prstGeom prst="rect">
            <a:avLst/>
          </a:prstGeom>
          <a:noFill/>
        </p:spPr>
        <p:txBody>
          <a:bodyPr wrap="square" rtlCol="0">
            <a:spAutoFit/>
          </a:bodyPr>
          <a:lstStyle/>
          <a:p>
            <a:r>
              <a:rPr lang="en-US" sz="1600" dirty="0" smtClean="0"/>
              <a:t>Comparisons of sinusoidal waveform generator</a:t>
            </a:r>
            <a:endParaRPr lang="en-US" sz="1600" dirty="0"/>
          </a:p>
        </p:txBody>
      </p:sp>
      <p:pic>
        <p:nvPicPr>
          <p:cNvPr id="22" name="Picture 21"/>
          <p:cNvPicPr>
            <a:picLocks noChangeAspect="1"/>
          </p:cNvPicPr>
          <p:nvPr/>
        </p:nvPicPr>
        <p:blipFill>
          <a:blip r:embed="rId36"/>
          <a:stretch>
            <a:fillRect/>
          </a:stretch>
        </p:blipFill>
        <p:spPr>
          <a:xfrm>
            <a:off x="27618065" y="14636778"/>
            <a:ext cx="8532934" cy="2028443"/>
          </a:xfrm>
          <a:prstGeom prst="rect">
            <a:avLst/>
          </a:prstGeom>
        </p:spPr>
      </p:pic>
      <p:sp>
        <p:nvSpPr>
          <p:cNvPr id="267" name="TextBox 266"/>
          <p:cNvSpPr txBox="1"/>
          <p:nvPr/>
        </p:nvSpPr>
        <p:spPr>
          <a:xfrm>
            <a:off x="27417214" y="12745160"/>
            <a:ext cx="8820282" cy="584775"/>
          </a:xfrm>
          <a:prstGeom prst="rect">
            <a:avLst/>
          </a:prstGeom>
          <a:noFill/>
        </p:spPr>
        <p:txBody>
          <a:bodyPr wrap="square" rtlCol="0">
            <a:spAutoFit/>
          </a:bodyPr>
          <a:lstStyle/>
          <a:p>
            <a:r>
              <a:rPr lang="en-US" sz="3200" dirty="0" smtClean="0">
                <a:latin typeface="Century"/>
                <a:cs typeface="Century"/>
              </a:rPr>
              <a:t>Actuation Control Circuit</a:t>
            </a:r>
            <a:endParaRPr lang="en-US" sz="3200" dirty="0">
              <a:latin typeface="Century"/>
              <a:cs typeface="Century"/>
            </a:endParaRPr>
          </a:p>
        </p:txBody>
      </p:sp>
      <p:sp>
        <p:nvSpPr>
          <p:cNvPr id="268" name="TextBox 267"/>
          <p:cNvSpPr txBox="1"/>
          <p:nvPr/>
        </p:nvSpPr>
        <p:spPr>
          <a:xfrm>
            <a:off x="18565661" y="23355815"/>
            <a:ext cx="8374901" cy="954107"/>
          </a:xfrm>
          <a:prstGeom prst="rect">
            <a:avLst/>
          </a:prstGeom>
          <a:noFill/>
        </p:spPr>
        <p:txBody>
          <a:bodyPr wrap="square" lIns="0" rtlCol="0">
            <a:spAutoFit/>
          </a:bodyPr>
          <a:lstStyle/>
          <a:p>
            <a:pPr marL="182880">
              <a:buFont typeface="Arial"/>
              <a:buChar char="•"/>
            </a:pPr>
            <a:r>
              <a:rPr lang="en-US" sz="2800" dirty="0" smtClean="0">
                <a:latin typeface="Century"/>
                <a:cs typeface="Century"/>
              </a:rPr>
              <a:t> Integration with CMOS chip – legged chip with onboard control </a:t>
            </a:r>
          </a:p>
        </p:txBody>
      </p:sp>
      <p:pic>
        <p:nvPicPr>
          <p:cNvPr id="23" name="Picture 2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3178065" y="26224905"/>
            <a:ext cx="3360000" cy="2520000"/>
          </a:xfrm>
          <a:prstGeom prst="rect">
            <a:avLst/>
          </a:prstGeom>
        </p:spPr>
      </p:pic>
      <p:pic>
        <p:nvPicPr>
          <p:cNvPr id="24" name="Picture 2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9370390" y="26218065"/>
            <a:ext cx="3360000" cy="2520000"/>
          </a:xfrm>
          <a:prstGeom prst="rect">
            <a:avLst/>
          </a:prstGeom>
        </p:spPr>
      </p:pic>
      <p:pic>
        <p:nvPicPr>
          <p:cNvPr id="25" name="Picture 24"/>
          <p:cNvPicPr>
            <a:picLocks noChangeAspect="1"/>
          </p:cNvPicPr>
          <p:nvPr/>
        </p:nvPicPr>
        <p:blipFill>
          <a:blip r:embed="rId39"/>
          <a:stretch>
            <a:fillRect/>
          </a:stretch>
        </p:blipFill>
        <p:spPr>
          <a:xfrm>
            <a:off x="22876225" y="24004286"/>
            <a:ext cx="3960760" cy="2139031"/>
          </a:xfrm>
          <a:prstGeom prst="rect">
            <a:avLst/>
          </a:prstGeom>
        </p:spPr>
      </p:pic>
      <p:sp>
        <p:nvSpPr>
          <p:cNvPr id="272" name="Rectangle 271"/>
          <p:cNvSpPr/>
          <p:nvPr/>
        </p:nvSpPr>
        <p:spPr>
          <a:xfrm>
            <a:off x="18669705" y="24542139"/>
            <a:ext cx="4083397" cy="1323439"/>
          </a:xfrm>
          <a:prstGeom prst="rect">
            <a:avLst/>
          </a:prstGeom>
        </p:spPr>
        <p:txBody>
          <a:bodyPr wrap="square">
            <a:spAutoFit/>
          </a:bodyPr>
          <a:lstStyle/>
          <a:p>
            <a:pPr algn="r"/>
            <a:r>
              <a:rPr lang="en-US" altLang="zh-TW" sz="1600" b="1" dirty="0" smtClean="0">
                <a:latin typeface="Calibri" panose="020F0502020204030204" pitchFamily="34" charset="0"/>
              </a:rPr>
              <a:t>Right</a:t>
            </a:r>
            <a:r>
              <a:rPr lang="en-US" altLang="zh-TW" sz="1600" dirty="0">
                <a:latin typeface="Calibri" panose="020F0502020204030204" pitchFamily="34" charset="0"/>
              </a:rPr>
              <a:t>: </a:t>
            </a:r>
            <a:r>
              <a:rPr lang="en-US" altLang="zh-TW" sz="1600" dirty="0" smtClean="0">
                <a:latin typeface="Calibri" panose="020F0502020204030204" pitchFamily="34" charset="0"/>
              </a:rPr>
              <a:t>CMOS chip </a:t>
            </a:r>
            <a:r>
              <a:rPr lang="en-US" altLang="zh-TW" sz="1600" dirty="0">
                <a:latin typeface="Calibri" panose="020F0502020204030204" pitchFamily="34" charset="0"/>
              </a:rPr>
              <a:t>photomicrograph animated with four sets of thermal actuators (blue/yellow overlay</a:t>
            </a:r>
            <a:r>
              <a:rPr lang="en-US" altLang="zh-TW" sz="1600" dirty="0" smtClean="0">
                <a:latin typeface="Calibri" panose="020F0502020204030204" pitchFamily="34" charset="0"/>
              </a:rPr>
              <a:t>) serving as the legs.</a:t>
            </a:r>
          </a:p>
          <a:p>
            <a:pPr algn="r"/>
            <a:r>
              <a:rPr lang="en-US" altLang="zh-TW" sz="1600" b="1" dirty="0" smtClean="0">
                <a:latin typeface="Calibri" panose="020F0502020204030204" pitchFamily="34" charset="0"/>
              </a:rPr>
              <a:t>Bottom Left</a:t>
            </a:r>
            <a:r>
              <a:rPr lang="en-US" altLang="zh-TW" sz="1600" dirty="0" smtClean="0">
                <a:latin typeface="Calibri" panose="020F0502020204030204" pitchFamily="34" charset="0"/>
              </a:rPr>
              <a:t>: Before actuation.</a:t>
            </a:r>
          </a:p>
          <a:p>
            <a:pPr algn="r"/>
            <a:r>
              <a:rPr lang="en-US" altLang="zh-TW" sz="1600" b="1" dirty="0" smtClean="0">
                <a:latin typeface="Calibri" panose="020F0502020204030204" pitchFamily="34" charset="0"/>
              </a:rPr>
              <a:t>Bottom </a:t>
            </a:r>
            <a:r>
              <a:rPr lang="en-US" altLang="zh-TW" sz="1600" b="1" dirty="0">
                <a:latin typeface="Calibri" panose="020F0502020204030204" pitchFamily="34" charset="0"/>
              </a:rPr>
              <a:t>Left</a:t>
            </a:r>
            <a:r>
              <a:rPr lang="en-US" altLang="zh-TW" sz="1600" smtClean="0">
                <a:latin typeface="Calibri" panose="020F0502020204030204" pitchFamily="34" charset="0"/>
              </a:rPr>
              <a:t>: Actuator curved up.</a:t>
            </a:r>
            <a:endParaRPr lang="en-US" sz="1600" dirty="0">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3199</TotalTime>
  <Words>1226</Words>
  <Application>Microsoft Macintosh PowerPoint</Application>
  <PresentationFormat>Custom</PresentationFormat>
  <Paragraphs>181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CPS: Medium: Ant-Like Microrobots - Fast, Small, and Under Control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 Medium: Ant-Like Microrobots – Fast, Small, and Under Control</dc:title>
  <dc:creator>Eduardo</dc:creator>
  <cp:lastModifiedBy>Emily  Wehby</cp:lastModifiedBy>
  <cp:revision>102</cp:revision>
  <cp:lastPrinted>2012-08-20T13:56:36Z</cp:lastPrinted>
  <dcterms:created xsi:type="dcterms:W3CDTF">2012-08-20T13:45:05Z</dcterms:created>
  <dcterms:modified xsi:type="dcterms:W3CDTF">2014-11-05T03:59:49Z</dcterms:modified>
</cp:coreProperties>
</file>