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9144000" cy="68580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758" autoAdjust="0"/>
  </p:normalViewPr>
  <p:slideViewPr>
    <p:cSldViewPr>
      <p:cViewPr>
        <p:scale>
          <a:sx n="20" d="100"/>
          <a:sy n="20" d="100"/>
        </p:scale>
        <p:origin x="-1020" y="51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4" y="0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C6BB58-E7D7-4BC0-BF10-27D8C1975782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513513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4" y="6513513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C1104A-C8B1-486F-9F68-97375C1A8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6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4" y="0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BC0307-F8B3-4153-BC32-B65576FC47BE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513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4" y="6513513"/>
            <a:ext cx="3962400" cy="34290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 defTabSz="438880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8F2E64-8E64-4438-8354-823325ACE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632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2193925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4387850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6583363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8777288" algn="l" defTabSz="4387850" rtl="0" eaLnBrk="0" fontAlgn="base" hangingPunct="0">
      <a:spcBef>
        <a:spcPct val="30000"/>
      </a:spcBef>
      <a:spcAft>
        <a:spcPct val="0"/>
      </a:spcAft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4387533" fontAlgn="base">
              <a:spcBef>
                <a:spcPct val="0"/>
              </a:spcBef>
              <a:spcAft>
                <a:spcPct val="0"/>
              </a:spcAft>
              <a:defRPr/>
            </a:pPr>
            <a:fld id="{99D89EBB-3ACD-421B-A4AF-41C552008AD1}" type="slidenum">
              <a:rPr lang="en-US" smtClean="0"/>
              <a:pPr defTabSz="438753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731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0EA56-FA5A-480E-BE64-DE5E3059CB1C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DDF6-ECFC-47A7-A668-042EDD897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33486-01EE-45C4-A5A7-090EF703BC3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BFA12-554B-4563-AA97-3DFD330AB7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23880-7D2C-4F95-9182-38D195255BF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EEE31-63D7-4BF0-BA8B-6D9BF0CC4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4BE84-FA5F-4430-B177-9004CF5BB4AD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E5373-1A6C-457E-B4E4-DC1A47C73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6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75C50-E1BC-4390-9295-06EE005DDBF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A53F-BFDE-4858-82D0-3357B7F7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4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481A6-1385-4E16-B1C0-6DBA8153A305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A85C5-FA7D-43AA-91BF-BEE2B67D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3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1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3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1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5EF7-74A7-451E-8C3A-23963C7B92D5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7E786-1527-482D-B971-72F3F6D81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E2281-DEE4-4D6E-895F-67062040EF1E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34196-D655-456E-BCFE-054AB8B2B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D0800-B498-4B54-AA78-0E8B1BDB7504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38123-5E33-4A0F-A047-67308BE72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4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4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D3275-182B-4FB2-9F3C-06A6BC95B19F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5ABE9-5CB0-4CF0-8BC4-350B320A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1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3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C88C-711C-4698-9D19-B481DE5401A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7A58B-E340-4337-B002-7FCF76A8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0A150E-FA1E-4BAB-80CC-37E56BDA453E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06FA20-0BD9-4FF0-B58D-52A929A3F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26" Type="http://schemas.openxmlformats.org/officeDocument/2006/relationships/image" Target="../media/image12.png"/><Relationship Id="rId39" Type="http://schemas.openxmlformats.org/officeDocument/2006/relationships/image" Target="../media/image22.emf"/><Relationship Id="rId3" Type="http://schemas.openxmlformats.org/officeDocument/2006/relationships/image" Target="../media/image1.png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47" Type="http://schemas.openxmlformats.org/officeDocument/2006/relationships/image" Target="../media/image30.emf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5" Type="http://schemas.openxmlformats.org/officeDocument/2006/relationships/image" Target="../media/image20.pdf"/><Relationship Id="rId33" Type="http://schemas.openxmlformats.org/officeDocument/2006/relationships/image" Target="../media/image16.png"/><Relationship Id="rId38" Type="http://schemas.openxmlformats.org/officeDocument/2006/relationships/image" Target="../media/image21.emf"/><Relationship Id="rId46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22.pdf"/><Relationship Id="rId41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11.png"/><Relationship Id="rId32" Type="http://schemas.openxmlformats.org/officeDocument/2006/relationships/image" Target="../media/image15.png"/><Relationship Id="rId37" Type="http://schemas.openxmlformats.org/officeDocument/2006/relationships/image" Target="../media/image20.emf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hyperlink" Target="http://upload.wikimedia.org/wikipedia/commons/7/7f/Purdue_University_Wordmark.svg" TargetMode="External"/><Relationship Id="rId23" Type="http://schemas.openxmlformats.org/officeDocument/2006/relationships/image" Target="../media/image19.pdf"/><Relationship Id="rId28" Type="http://schemas.openxmlformats.org/officeDocument/2006/relationships/image" Target="../media/image13.png"/><Relationship Id="rId36" Type="http://schemas.openxmlformats.org/officeDocument/2006/relationships/image" Target="../media/image19.emf"/><Relationship Id="rId10" Type="http://schemas.openxmlformats.org/officeDocument/2006/relationships/image" Target="../media/image7.png"/><Relationship Id="rId31" Type="http://schemas.openxmlformats.org/officeDocument/2006/relationships/image" Target="../media/image23.pdf"/><Relationship Id="rId44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27" Type="http://schemas.openxmlformats.org/officeDocument/2006/relationships/image" Target="../media/image21.pdf"/><Relationship Id="rId30" Type="http://schemas.openxmlformats.org/officeDocument/2006/relationships/image" Target="../media/image14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48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0" y="30251400"/>
            <a:ext cx="43891200" cy="265112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7F7F7F">
                  <a:alpha val="21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6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00334" y="12880940"/>
            <a:ext cx="9340466" cy="548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Y:\Aprakash\ProjectsFunded\P2-RTHTParallelization\CPS2011\figures\CIRST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06600" y="4572001"/>
            <a:ext cx="7124699" cy="50292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0" y="0"/>
            <a:ext cx="43891200" cy="2246313"/>
          </a:xfrm>
          <a:prstGeom prst="rect">
            <a:avLst/>
          </a:prstGeom>
          <a:gradFill>
            <a:gsLst>
              <a:gs pos="100000">
                <a:schemeClr val="bg1"/>
              </a:gs>
              <a:gs pos="0">
                <a:srgbClr val="7F7F7F">
                  <a:alpha val="21000"/>
                </a:srgbClr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CPS Medium: Collaborative Research: </a:t>
            </a:r>
            <a:r>
              <a:rPr lang="en-US" sz="80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CyberMech</a:t>
            </a: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 a Novel Run-Time Substrate for Cyber-Mechanical Systems</a:t>
            </a:r>
          </a:p>
        </p:txBody>
      </p:sp>
      <p:pic>
        <p:nvPicPr>
          <p:cNvPr id="2053" name="Picture 8" descr="File:Purdue University Wordmark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3200" y="30784800"/>
            <a:ext cx="554355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16383000" y="3886200"/>
            <a:ext cx="14935200" cy="8302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</a:rPr>
              <a:t>Project Dates: September 2011 – August 2015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91000" y="2362200"/>
            <a:ext cx="13487400" cy="2308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</a:rPr>
              <a:t>Christopher Gill, Kunal Agrawal, Chenyang Lu, </a:t>
            </a: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</a:rPr>
              <a:t>{</a:t>
            </a:r>
            <a:r>
              <a:rPr lang="en-US" sz="4800" dirty="0" err="1">
                <a:latin typeface="Arial Narrow" pitchFamily="34" charset="0"/>
              </a:rPr>
              <a:t>cdgill</a:t>
            </a:r>
            <a:r>
              <a:rPr lang="en-US" sz="4800" dirty="0">
                <a:latin typeface="Arial Narrow" pitchFamily="34" charset="0"/>
              </a:rPr>
              <a:t>, </a:t>
            </a:r>
            <a:r>
              <a:rPr lang="en-US" sz="4800" dirty="0" err="1">
                <a:latin typeface="Arial Narrow" pitchFamily="34" charset="0"/>
              </a:rPr>
              <a:t>kunal</a:t>
            </a:r>
            <a:r>
              <a:rPr lang="en-US" sz="4800" dirty="0">
                <a:latin typeface="Arial Narrow" pitchFamily="34" charset="0"/>
              </a:rPr>
              <a:t>, </a:t>
            </a:r>
            <a:r>
              <a:rPr lang="en-US" sz="4800" dirty="0" err="1">
                <a:latin typeface="Arial Narrow" pitchFamily="34" charset="0"/>
              </a:rPr>
              <a:t>lu</a:t>
            </a:r>
            <a:r>
              <a:rPr lang="en-US" sz="4800" dirty="0">
                <a:latin typeface="Arial Narrow" pitchFamily="34" charset="0"/>
              </a:rPr>
              <a:t>}@</a:t>
            </a:r>
            <a:r>
              <a:rPr lang="en-US" sz="4800" dirty="0" err="1">
                <a:latin typeface="Arial Narrow" pitchFamily="34" charset="0"/>
              </a:rPr>
              <a:t>wustl.edu</a:t>
            </a:r>
            <a:endParaRPr lang="en-US" sz="4800" dirty="0">
              <a:latin typeface="Arial Narrow" pitchFamily="34" charset="0"/>
            </a:endParaRP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</a:rPr>
              <a:t>Washington University in St. Louis (Grant #: 1136073)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56000" y="2362200"/>
            <a:ext cx="11811000" cy="230822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</a:rPr>
              <a:t>Arun Prakash, Shirley Dyke</a:t>
            </a:r>
          </a:p>
          <a:p>
            <a:pPr algn="ctr" defTabSz="43891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latin typeface="Arial Narrow" pitchFamily="34" charset="0"/>
              </a:rPr>
              <a:t>{</a:t>
            </a:r>
            <a:r>
              <a:rPr lang="en-US" sz="4800" dirty="0" err="1">
                <a:latin typeface="Arial Narrow" pitchFamily="34" charset="0"/>
              </a:rPr>
              <a:t>aprakas</a:t>
            </a:r>
            <a:r>
              <a:rPr lang="en-US" sz="4800" dirty="0">
                <a:latin typeface="Arial Narrow" pitchFamily="34" charset="0"/>
              </a:rPr>
              <a:t>, sdyke}@</a:t>
            </a:r>
            <a:r>
              <a:rPr lang="en-US" sz="4800" dirty="0" err="1">
                <a:latin typeface="Arial Narrow" pitchFamily="34" charset="0"/>
              </a:rPr>
              <a:t>purdue.edu</a:t>
            </a:r>
            <a:r>
              <a:rPr lang="en-US" sz="4800" dirty="0">
                <a:latin typeface="Arial Narrow" pitchFamily="34" charset="0"/>
              </a:rPr>
              <a:t/>
            </a:r>
            <a:br>
              <a:rPr lang="en-US" sz="4800" dirty="0">
                <a:latin typeface="Arial Narrow" pitchFamily="34" charset="0"/>
              </a:rPr>
            </a:br>
            <a:r>
              <a:rPr lang="en-US" sz="4800" dirty="0">
                <a:latin typeface="Arial Narrow" pitchFamily="34" charset="0"/>
              </a:rPr>
              <a:t>Purdue University (Grant #: 1136075)</a:t>
            </a:r>
          </a:p>
        </p:txBody>
      </p:sp>
      <p:pic>
        <p:nvPicPr>
          <p:cNvPr id="18" name="Picture 17" descr="Macintosh HD:Users:user:VirtualBox VMs:Shared folder:WSN:OpenMP:schedule:result:analysis_simulation.png"/>
          <p:cNvPicPr/>
          <p:nvPr/>
        </p:nvPicPr>
        <p:blipFill>
          <a:blip r:embed="rId7"/>
          <a:stretch>
            <a:fillRect/>
          </a:stretch>
        </p:blipFill>
        <p:spPr bwMode="auto">
          <a:xfrm>
            <a:off x="22250400" y="19126200"/>
            <a:ext cx="5478145" cy="302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36"/>
          <p:cNvSpPr/>
          <p:nvPr/>
        </p:nvSpPr>
        <p:spPr>
          <a:xfrm>
            <a:off x="9155231" y="30853062"/>
            <a:ext cx="5463938" cy="198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</p:sp>
      <p:sp>
        <p:nvSpPr>
          <p:cNvPr id="21" name="Shape 58"/>
          <p:cNvSpPr/>
          <p:nvPr/>
        </p:nvSpPr>
        <p:spPr>
          <a:xfrm>
            <a:off x="28033345" y="19126200"/>
            <a:ext cx="4878593" cy="303391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</p:sp>
      <p:grpSp>
        <p:nvGrpSpPr>
          <p:cNvPr id="24" name="Shape 299"/>
          <p:cNvGrpSpPr/>
          <p:nvPr/>
        </p:nvGrpSpPr>
        <p:grpSpPr>
          <a:xfrm>
            <a:off x="34717295" y="6324600"/>
            <a:ext cx="2011105" cy="919656"/>
            <a:chOff x="1085925" y="5018775"/>
            <a:chExt cx="1151308" cy="562721"/>
          </a:xfrm>
        </p:grpSpPr>
        <p:sp>
          <p:nvSpPr>
            <p:cNvPr id="28" name="Shape 300"/>
            <p:cNvSpPr/>
            <p:nvPr/>
          </p:nvSpPr>
          <p:spPr>
            <a:xfrm>
              <a:off x="1085925" y="5018775"/>
              <a:ext cx="831600" cy="557700"/>
            </a:xfrm>
            <a:prstGeom prst="bracketPair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2400" dirty="0"/>
                <a:t>a        b c        d</a:t>
              </a:r>
            </a:p>
          </p:txBody>
        </p:sp>
        <p:sp>
          <p:nvSpPr>
            <p:cNvPr id="29" name="Shape 301"/>
            <p:cNvSpPr/>
            <p:nvPr/>
          </p:nvSpPr>
          <p:spPr>
            <a:xfrm>
              <a:off x="1974733" y="5023796"/>
              <a:ext cx="262499" cy="557700"/>
            </a:xfrm>
            <a:prstGeom prst="bracketPair">
              <a:avLst/>
            </a:prstGeom>
            <a:noFill/>
            <a:ln w="19050" cap="flat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spAutoFit/>
            </a:bodyPr>
            <a:lstStyle/>
            <a:p>
              <a:pPr lvl="0" rtl="0">
                <a:buNone/>
              </a:pPr>
              <a:r>
                <a:rPr lang="en" sz="2400"/>
                <a:t>e g              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7479986" y="6019800"/>
            <a:ext cx="5115814" cy="1554987"/>
            <a:chOff x="1746924" y="2078782"/>
            <a:chExt cx="5115814" cy="1554987"/>
          </a:xfrm>
        </p:grpSpPr>
        <p:sp>
          <p:nvSpPr>
            <p:cNvPr id="85" name="Oval 84"/>
            <p:cNvSpPr/>
            <p:nvPr/>
          </p:nvSpPr>
          <p:spPr>
            <a:xfrm>
              <a:off x="1746924" y="2733145"/>
              <a:ext cx="283464" cy="283464"/>
            </a:xfrm>
            <a:prstGeom prst="ellipse">
              <a:avLst/>
            </a:prstGeom>
            <a:solidFill>
              <a:srgbClr val="00F800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800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2570812" y="2078782"/>
              <a:ext cx="283464" cy="283464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2570812" y="2415135"/>
              <a:ext cx="283464" cy="283464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2570812" y="2740778"/>
              <a:ext cx="283464" cy="283464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2577837" y="3045505"/>
              <a:ext cx="283464" cy="283464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2577837" y="3350305"/>
              <a:ext cx="283464" cy="283464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>
              <a:off x="3347125" y="2740778"/>
              <a:ext cx="283464" cy="283464"/>
            </a:xfrm>
            <a:prstGeom prst="ellipse">
              <a:avLst/>
            </a:prstGeom>
            <a:solidFill>
              <a:srgbClr val="00F800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800"/>
                </a:solidFill>
              </a:endParaRPr>
            </a:p>
          </p:txBody>
        </p:sp>
        <p:grpSp>
          <p:nvGrpSpPr>
            <p:cNvPr id="92" name="Group 189"/>
            <p:cNvGrpSpPr/>
            <p:nvPr/>
          </p:nvGrpSpPr>
          <p:grpSpPr>
            <a:xfrm>
              <a:off x="4117683" y="2409858"/>
              <a:ext cx="290489" cy="913834"/>
              <a:chOff x="4032849" y="4522076"/>
              <a:chExt cx="290489" cy="913834"/>
            </a:xfrm>
            <a:solidFill>
              <a:srgbClr val="3366FF"/>
            </a:solidFill>
          </p:grpSpPr>
          <p:sp>
            <p:nvSpPr>
              <p:cNvPr id="124" name="Oval 123"/>
              <p:cNvSpPr/>
              <p:nvPr/>
            </p:nvSpPr>
            <p:spPr>
              <a:xfrm>
                <a:off x="4032849" y="4845363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032849" y="4522076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4039874" y="5152446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3" name="Group 27"/>
            <p:cNvGrpSpPr/>
            <p:nvPr/>
          </p:nvGrpSpPr>
          <p:grpSpPr>
            <a:xfrm>
              <a:off x="5717469" y="2259004"/>
              <a:ext cx="290489" cy="1250187"/>
              <a:chOff x="5735611" y="4519677"/>
              <a:chExt cx="290489" cy="1250187"/>
            </a:xfrm>
            <a:solidFill>
              <a:srgbClr val="3366FF"/>
            </a:solidFill>
          </p:grpSpPr>
          <p:sp>
            <p:nvSpPr>
              <p:cNvPr id="120" name="Oval 119"/>
              <p:cNvSpPr/>
              <p:nvPr/>
            </p:nvSpPr>
            <p:spPr>
              <a:xfrm>
                <a:off x="5735611" y="4519677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5735611" y="4856030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735611" y="5181673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5742636" y="5486400"/>
                <a:ext cx="283464" cy="283464"/>
              </a:xfrm>
              <a:prstGeom prst="ellipse">
                <a:avLst/>
              </a:prstGeom>
              <a:grpFill/>
              <a:ln>
                <a:solidFill>
                  <a:schemeClr val="bg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Oval 93"/>
            <p:cNvSpPr/>
            <p:nvPr/>
          </p:nvSpPr>
          <p:spPr>
            <a:xfrm>
              <a:off x="4852074" y="2733145"/>
              <a:ext cx="283464" cy="283464"/>
            </a:xfrm>
            <a:prstGeom prst="ellipse">
              <a:avLst/>
            </a:prstGeom>
            <a:solidFill>
              <a:srgbClr val="00F800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800"/>
                </a:solidFill>
              </a:endParaRPr>
            </a:p>
          </p:txBody>
        </p:sp>
        <p:cxnSp>
          <p:nvCxnSpPr>
            <p:cNvPr id="95" name="Straight Arrow Connector 94"/>
            <p:cNvCxnSpPr>
              <a:stCxn id="85" idx="6"/>
              <a:endCxn id="86" idx="2"/>
            </p:cNvCxnSpPr>
            <p:nvPr/>
          </p:nvCxnSpPr>
          <p:spPr>
            <a:xfrm flipV="1">
              <a:off x="2030388" y="2220514"/>
              <a:ext cx="540424" cy="65436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5" idx="6"/>
              <a:endCxn id="87" idx="2"/>
            </p:cNvCxnSpPr>
            <p:nvPr/>
          </p:nvCxnSpPr>
          <p:spPr>
            <a:xfrm flipV="1">
              <a:off x="2030388" y="2556867"/>
              <a:ext cx="540424" cy="3180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5" idx="6"/>
              <a:endCxn id="88" idx="2"/>
            </p:cNvCxnSpPr>
            <p:nvPr/>
          </p:nvCxnSpPr>
          <p:spPr>
            <a:xfrm>
              <a:off x="2030388" y="2874877"/>
              <a:ext cx="540424" cy="76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5" idx="6"/>
              <a:endCxn id="89" idx="2"/>
            </p:cNvCxnSpPr>
            <p:nvPr/>
          </p:nvCxnSpPr>
          <p:spPr>
            <a:xfrm>
              <a:off x="2030388" y="2874877"/>
              <a:ext cx="547449" cy="3123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>
              <a:stCxn id="85" idx="6"/>
              <a:endCxn id="90" idx="2"/>
            </p:cNvCxnSpPr>
            <p:nvPr/>
          </p:nvCxnSpPr>
          <p:spPr>
            <a:xfrm>
              <a:off x="2030388" y="2874877"/>
              <a:ext cx="547449" cy="6171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stCxn id="86" idx="5"/>
              <a:endCxn id="91" idx="2"/>
            </p:cNvCxnSpPr>
            <p:nvPr/>
          </p:nvCxnSpPr>
          <p:spPr>
            <a:xfrm rot="16200000" flipH="1">
              <a:off x="2799056" y="2334441"/>
              <a:ext cx="561776" cy="53436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stCxn id="87" idx="6"/>
              <a:endCxn id="91" idx="2"/>
            </p:cNvCxnSpPr>
            <p:nvPr/>
          </p:nvCxnSpPr>
          <p:spPr>
            <a:xfrm>
              <a:off x="2854276" y="2556867"/>
              <a:ext cx="492849" cy="32564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stCxn id="88" idx="6"/>
              <a:endCxn id="91" idx="2"/>
            </p:cNvCxnSpPr>
            <p:nvPr/>
          </p:nvCxnSpPr>
          <p:spPr>
            <a:xfrm>
              <a:off x="2854276" y="2882510"/>
              <a:ext cx="492849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89" idx="6"/>
              <a:endCxn id="91" idx="2"/>
            </p:cNvCxnSpPr>
            <p:nvPr/>
          </p:nvCxnSpPr>
          <p:spPr>
            <a:xfrm flipV="1">
              <a:off x="2861301" y="2882510"/>
              <a:ext cx="485824" cy="3047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90" idx="6"/>
              <a:endCxn id="91" idx="2"/>
            </p:cNvCxnSpPr>
            <p:nvPr/>
          </p:nvCxnSpPr>
          <p:spPr>
            <a:xfrm flipV="1">
              <a:off x="2861301" y="2882510"/>
              <a:ext cx="485824" cy="6095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>
              <a:stCxn id="91" idx="6"/>
            </p:cNvCxnSpPr>
            <p:nvPr/>
          </p:nvCxnSpPr>
          <p:spPr>
            <a:xfrm flipV="1">
              <a:off x="3630589" y="2551590"/>
              <a:ext cx="487094" cy="330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>
              <a:stCxn id="91" idx="6"/>
            </p:cNvCxnSpPr>
            <p:nvPr/>
          </p:nvCxnSpPr>
          <p:spPr>
            <a:xfrm flipV="1">
              <a:off x="3630589" y="2874877"/>
              <a:ext cx="487094" cy="76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91" idx="6"/>
            </p:cNvCxnSpPr>
            <p:nvPr/>
          </p:nvCxnSpPr>
          <p:spPr>
            <a:xfrm>
              <a:off x="3630589" y="2882510"/>
              <a:ext cx="494119" cy="2994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>
              <a:off x="4401147" y="2551590"/>
              <a:ext cx="450927" cy="3325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>
              <a:off x="4401147" y="2874877"/>
              <a:ext cx="450927" cy="92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/>
            <p:nvPr/>
          </p:nvCxnSpPr>
          <p:spPr>
            <a:xfrm flipV="1">
              <a:off x="4408172" y="2884098"/>
              <a:ext cx="443902" cy="29786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>
              <a:stCxn id="94" idx="6"/>
            </p:cNvCxnSpPr>
            <p:nvPr/>
          </p:nvCxnSpPr>
          <p:spPr>
            <a:xfrm flipV="1">
              <a:off x="5135538" y="2400736"/>
              <a:ext cx="581931" cy="4741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/>
            <p:cNvCxnSpPr>
              <a:stCxn id="94" idx="6"/>
            </p:cNvCxnSpPr>
            <p:nvPr/>
          </p:nvCxnSpPr>
          <p:spPr>
            <a:xfrm flipV="1">
              <a:off x="5135538" y="2737089"/>
              <a:ext cx="581931" cy="137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/>
            <p:cNvCxnSpPr>
              <a:stCxn id="94" idx="6"/>
            </p:cNvCxnSpPr>
            <p:nvPr/>
          </p:nvCxnSpPr>
          <p:spPr>
            <a:xfrm>
              <a:off x="5135538" y="2874877"/>
              <a:ext cx="581931" cy="1878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Arrow Connector 113"/>
            <p:cNvCxnSpPr>
              <a:stCxn id="94" idx="6"/>
            </p:cNvCxnSpPr>
            <p:nvPr/>
          </p:nvCxnSpPr>
          <p:spPr>
            <a:xfrm>
              <a:off x="5135538" y="2874877"/>
              <a:ext cx="588956" cy="492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6579274" y="2733145"/>
              <a:ext cx="283464" cy="283464"/>
            </a:xfrm>
            <a:prstGeom prst="ellipse">
              <a:avLst/>
            </a:prstGeom>
            <a:solidFill>
              <a:srgbClr val="00F800"/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F800"/>
                </a:solidFill>
              </a:endParaRPr>
            </a:p>
          </p:txBody>
        </p:sp>
        <p:cxnSp>
          <p:nvCxnSpPr>
            <p:cNvPr id="116" name="Straight Arrow Connector 115"/>
            <p:cNvCxnSpPr>
              <a:endCxn id="115" idx="2"/>
            </p:cNvCxnSpPr>
            <p:nvPr/>
          </p:nvCxnSpPr>
          <p:spPr>
            <a:xfrm>
              <a:off x="6000933" y="2400736"/>
              <a:ext cx="578341" cy="47414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endCxn id="115" idx="2"/>
            </p:cNvCxnSpPr>
            <p:nvPr/>
          </p:nvCxnSpPr>
          <p:spPr>
            <a:xfrm>
              <a:off x="6000933" y="2737089"/>
              <a:ext cx="578341" cy="1377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endCxn id="115" idx="2"/>
            </p:cNvCxnSpPr>
            <p:nvPr/>
          </p:nvCxnSpPr>
          <p:spPr>
            <a:xfrm flipV="1">
              <a:off x="6000933" y="2874877"/>
              <a:ext cx="578341" cy="1878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endCxn id="115" idx="2"/>
            </p:cNvCxnSpPr>
            <p:nvPr/>
          </p:nvCxnSpPr>
          <p:spPr>
            <a:xfrm flipV="1">
              <a:off x="6007958" y="2874877"/>
              <a:ext cx="571316" cy="4925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9" name="Picture 148" descr="runtim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64800" y="8305800"/>
            <a:ext cx="5938748" cy="3938870"/>
          </a:xfrm>
          <a:prstGeom prst="rect">
            <a:avLst/>
          </a:prstGeom>
        </p:spPr>
      </p:pic>
      <p:pic>
        <p:nvPicPr>
          <p:cNvPr id="151" name="Picture 150" descr="thread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337000" y="8077200"/>
            <a:ext cx="7467600" cy="4167470"/>
          </a:xfrm>
          <a:prstGeom prst="rect">
            <a:avLst/>
          </a:prstGeom>
        </p:spPr>
      </p:pic>
      <p:pic>
        <p:nvPicPr>
          <p:cNvPr id="127" name="Picture 126" descr="Log_Inspector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271200" y="13335000"/>
            <a:ext cx="7391400" cy="3272650"/>
          </a:xfrm>
          <a:prstGeom prst="rect">
            <a:avLst/>
          </a:prstGeom>
        </p:spPr>
      </p:pic>
      <p:pic>
        <p:nvPicPr>
          <p:cNvPr id="1028" name="Picture 4" descr="C:\Documents and Settings\celaptop_vm\Desktop\Dropbox\Project-CyberMech\ShakeTable-Host-Target-Setup.jpg"/>
          <p:cNvPicPr>
            <a:picLocks noChangeAspect="1" noChangeArrowheads="1"/>
          </p:cNvPicPr>
          <p:nvPr/>
        </p:nvPicPr>
        <p:blipFill>
          <a:blip r:embed="rId13" cstate="print"/>
          <a:srcRect b="375"/>
          <a:stretch>
            <a:fillRect/>
          </a:stretch>
        </p:blipFill>
        <p:spPr bwMode="auto">
          <a:xfrm>
            <a:off x="14325600" y="19696176"/>
            <a:ext cx="7546664" cy="5638800"/>
          </a:xfrm>
          <a:prstGeom prst="rect">
            <a:avLst/>
          </a:prstGeom>
          <a:noFill/>
        </p:spPr>
      </p:pic>
      <p:pic>
        <p:nvPicPr>
          <p:cNvPr id="129" name="Picture 128" descr="runtim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3"/>
              <a:stretch>
                <a:fillRect/>
              </a:stretch>
            </p:blipFill>
          </mc:Choice>
          <mc:Fallback>
            <p:blipFill>
              <a:blip r:embed="rId24"/>
              <a:stretch>
                <a:fillRect/>
              </a:stretch>
            </p:blipFill>
          </mc:Fallback>
        </mc:AlternateContent>
        <p:spPr>
          <a:xfrm>
            <a:off x="21945600" y="11734800"/>
            <a:ext cx="5335605" cy="6904902"/>
          </a:xfrm>
          <a:prstGeom prst="rect">
            <a:avLst/>
          </a:prstGeom>
        </p:spPr>
      </p:pic>
      <p:pic>
        <p:nvPicPr>
          <p:cNvPr id="134" name="Picture 133" descr="runtim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5"/>
              <a:stretch>
                <a:fillRect/>
              </a:stretch>
            </p:blipFill>
          </mc:Choice>
          <mc:Fallback>
            <p:blipFill>
              <a:blip r:embed="rId26"/>
              <a:stretch>
                <a:fillRect/>
              </a:stretch>
            </p:blipFill>
          </mc:Fallback>
        </mc:AlternateContent>
        <p:spPr>
          <a:xfrm>
            <a:off x="33367345" y="17297400"/>
            <a:ext cx="5335605" cy="6904900"/>
          </a:xfrm>
          <a:prstGeom prst="rect">
            <a:avLst/>
          </a:prstGeom>
        </p:spPr>
      </p:pic>
      <p:pic>
        <p:nvPicPr>
          <p:cNvPr id="135" name="Picture 134" descr="runtim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7"/>
              <a:stretch>
                <a:fillRect/>
              </a:stretch>
            </p:blipFill>
          </mc:Choice>
          <mc:Fallback>
            <p:blipFill>
              <a:blip r:embed="rId28"/>
              <a:stretch>
                <a:fillRect/>
              </a:stretch>
            </p:blipFill>
          </mc:Fallback>
        </mc:AlternateContent>
        <p:spPr>
          <a:xfrm>
            <a:off x="38318740" y="17221200"/>
            <a:ext cx="5335605" cy="6904900"/>
          </a:xfrm>
          <a:prstGeom prst="rect">
            <a:avLst/>
          </a:prstGeom>
        </p:spPr>
      </p:pic>
      <p:pic>
        <p:nvPicPr>
          <p:cNvPr id="136" name="Picture 135" descr="runtim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9"/>
              <a:stretch>
                <a:fillRect/>
              </a:stretch>
            </p:blipFill>
          </mc:Choice>
          <mc:Fallback>
            <p:blipFill>
              <a:blip r:embed="rId30"/>
              <a:stretch>
                <a:fillRect/>
              </a:stretch>
            </p:blipFill>
          </mc:Fallback>
        </mc:AlternateContent>
        <p:spPr>
          <a:xfrm>
            <a:off x="31318200" y="11734800"/>
            <a:ext cx="5335604" cy="6904900"/>
          </a:xfrm>
          <a:prstGeom prst="rect">
            <a:avLst/>
          </a:prstGeom>
        </p:spPr>
      </p:pic>
      <p:pic>
        <p:nvPicPr>
          <p:cNvPr id="137" name="Picture 136" descr="runtime.png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1"/>
              <a:stretch>
                <a:fillRect/>
              </a:stretch>
            </p:blipFill>
          </mc:Choice>
          <mc:Fallback>
            <p:blipFill>
              <a:blip r:embed="rId32"/>
              <a:stretch>
                <a:fillRect/>
              </a:stretch>
            </p:blipFill>
          </mc:Fallback>
        </mc:AlternateContent>
        <p:spPr>
          <a:xfrm>
            <a:off x="26365200" y="11734800"/>
            <a:ext cx="5335604" cy="6904899"/>
          </a:xfrm>
          <a:prstGeom prst="rect">
            <a:avLst/>
          </a:prstGeom>
        </p:spPr>
      </p:pic>
      <p:pic>
        <p:nvPicPr>
          <p:cNvPr id="139" name="Picture 138" descr="runtim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37020667" y="8001000"/>
            <a:ext cx="5879934" cy="3886200"/>
          </a:xfrm>
          <a:prstGeom prst="rect">
            <a:avLst/>
          </a:prstGeom>
        </p:spPr>
      </p:pic>
      <p:pic>
        <p:nvPicPr>
          <p:cNvPr id="2054" name="Picture 47" descr="NSFlogo.svg.png"/>
          <p:cNvPicPr>
            <a:picLocks noChangeAspect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21259800" y="30175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048000" y="21031200"/>
            <a:ext cx="7001778" cy="3242987"/>
          </a:xfrm>
          <a:prstGeom prst="rect">
            <a:avLst/>
          </a:prstGeom>
        </p:spPr>
      </p:pic>
      <p:grpSp>
        <p:nvGrpSpPr>
          <p:cNvPr id="190" name="Group 189"/>
          <p:cNvGrpSpPr>
            <a:grpSpLocks noChangeAspect="1"/>
          </p:cNvGrpSpPr>
          <p:nvPr/>
        </p:nvGrpSpPr>
        <p:grpSpPr>
          <a:xfrm>
            <a:off x="10427468" y="20345400"/>
            <a:ext cx="3745732" cy="2463070"/>
            <a:chOff x="0" y="0"/>
            <a:chExt cx="5303520" cy="3487420"/>
          </a:xfrm>
        </p:grpSpPr>
        <p:pic>
          <p:nvPicPr>
            <p:cNvPr id="191" name="Picture 190" descr="C:\Users\IISL\Dropbox\Fangshu-Amin\SDOF-RTHS-Results\fig1.emf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6" r="6887"/>
            <a:stretch/>
          </p:blipFill>
          <p:spPr bwMode="auto">
            <a:xfrm>
              <a:off x="0" y="0"/>
              <a:ext cx="5303520" cy="348742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2" name="Rectangle 191"/>
            <p:cNvSpPr/>
            <p:nvPr/>
          </p:nvSpPr>
          <p:spPr>
            <a:xfrm>
              <a:off x="1495810" y="1469383"/>
              <a:ext cx="140677" cy="72940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2093077" y="1347815"/>
              <a:ext cx="171450" cy="100012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3298183" y="1400671"/>
              <a:ext cx="407670" cy="832485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pic>
          <p:nvPicPr>
            <p:cNvPr id="195" name="Picture 194" descr="C:\Users\IISL\Dropbox\Fangshu-Amin\SDOF-RTHS-Results\fig2.emf"/>
            <p:cNvPicPr>
              <a:picLocks noChangeAspect="1"/>
            </p:cNvPicPr>
            <p:nvPr/>
          </p:nvPicPr>
          <p:blipFill rotWithShape="1"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5" t="17364" r="11610" b="23527"/>
            <a:stretch/>
          </p:blipFill>
          <p:spPr bwMode="auto">
            <a:xfrm>
              <a:off x="586696" y="348846"/>
              <a:ext cx="1271270" cy="59436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6" name="Picture 195" descr="C:\Users\IISL\Dropbox\Fangshu-Amin\SDOF-RTHS-Results\fig3.emf"/>
            <p:cNvPicPr>
              <a:picLocks noChangeAspect="1"/>
            </p:cNvPicPr>
            <p:nvPr/>
          </p:nvPicPr>
          <p:blipFill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5" t="13913" r="12618" b="18183"/>
            <a:stretch/>
          </p:blipFill>
          <p:spPr bwMode="auto">
            <a:xfrm>
              <a:off x="602553" y="2399639"/>
              <a:ext cx="1169670" cy="6400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7" name="Picture 196" descr="C:\Users\IISL\Dropbox\Fangshu-Amin\SDOF-RTHS-Results\fig4.emf"/>
            <p:cNvPicPr>
              <a:picLocks noChangeAspect="1"/>
            </p:cNvPicPr>
            <p:nvPr/>
          </p:nvPicPr>
          <p:blipFill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70" t="10942" r="10553" b="20962"/>
            <a:stretch/>
          </p:blipFill>
          <p:spPr bwMode="auto">
            <a:xfrm>
              <a:off x="3863736" y="2389068"/>
              <a:ext cx="1214120" cy="640080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4325601" y="28959180"/>
            <a:ext cx="4114799" cy="1825620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00" y="26653451"/>
            <a:ext cx="7589520" cy="169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510" y="28727400"/>
            <a:ext cx="5065704" cy="129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373600" y="28557379"/>
            <a:ext cx="3886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Errors                                                              Computational Cost</a:t>
            </a:r>
            <a:endParaRPr lang="en-US" sz="1000" dirty="0"/>
          </a:p>
        </p:txBody>
      </p:sp>
      <p:pic>
        <p:nvPicPr>
          <p:cNvPr id="130" name="Picture 129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207" y="24383999"/>
            <a:ext cx="8150613" cy="63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14325600" y="25679400"/>
            <a:ext cx="7589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dirty="0" smtClean="0">
                <a:latin typeface="Arial Narrow" panose="020B0606020202030204" pitchFamily="34" charset="0"/>
              </a:rPr>
              <a:t>Adaptive Multi-scale Models</a:t>
            </a:r>
            <a:endParaRPr lang="en-US" sz="4800" dirty="0">
              <a:latin typeface="Arial Narrow" panose="020B0606020202030204" pitchFamily="34" charset="0"/>
            </a:endParaRPr>
          </a:p>
        </p:txBody>
      </p:sp>
      <p:pic>
        <p:nvPicPr>
          <p:cNvPr id="133" name="Picture 132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603200"/>
            <a:ext cx="5105400" cy="292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62000" y="5029200"/>
            <a:ext cx="21031200" cy="257556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6000" b="1" dirty="0">
                <a:latin typeface="Arial Narrow" pitchFamily="34" charset="0"/>
              </a:rPr>
              <a:t>Introduction</a:t>
            </a:r>
          </a:p>
          <a:p>
            <a:pPr marL="571500" indent="9144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Hybrid Testing: Physical components &amp; numerical model</a:t>
            </a:r>
          </a:p>
          <a:p>
            <a:pPr marL="571500" indent="914400">
              <a:buFont typeface="Wingdings" pitchFamily="2" charset="2"/>
              <a:buChar char="Ø"/>
              <a:defRPr/>
            </a:pPr>
            <a:r>
              <a:rPr lang="en-US" sz="4800" b="1" u="sng" dirty="0" smtClean="0">
                <a:latin typeface="Arial Narrow" pitchFamily="34" charset="0"/>
              </a:rPr>
              <a:t>R</a:t>
            </a:r>
            <a:r>
              <a:rPr lang="en-US" sz="4800" dirty="0" smtClean="0">
                <a:latin typeface="Arial Narrow" pitchFamily="34" charset="0"/>
              </a:rPr>
              <a:t>eal-</a:t>
            </a:r>
            <a:r>
              <a:rPr lang="en-US" sz="4800" b="1" u="sng" dirty="0" smtClean="0">
                <a:latin typeface="Arial Narrow" pitchFamily="34" charset="0"/>
              </a:rPr>
              <a:t>T</a:t>
            </a:r>
            <a:r>
              <a:rPr lang="en-US" sz="4800" dirty="0" smtClean="0">
                <a:latin typeface="Arial Narrow" pitchFamily="34" charset="0"/>
              </a:rPr>
              <a:t>ime </a:t>
            </a:r>
            <a:r>
              <a:rPr lang="en-US" sz="4800" b="1" u="sng" dirty="0" smtClean="0">
                <a:latin typeface="Arial Narrow" pitchFamily="34" charset="0"/>
              </a:rPr>
              <a:t>H</a:t>
            </a:r>
            <a:r>
              <a:rPr lang="en-US" sz="4800" dirty="0" smtClean="0">
                <a:latin typeface="Arial Narrow" pitchFamily="34" charset="0"/>
              </a:rPr>
              <a:t>ybrid </a:t>
            </a:r>
            <a:r>
              <a:rPr lang="en-US" sz="4800" b="1" u="sng" dirty="0" smtClean="0">
                <a:latin typeface="Arial Narrow" pitchFamily="34" charset="0"/>
              </a:rPr>
              <a:t>S</a:t>
            </a:r>
            <a:r>
              <a:rPr lang="en-US" sz="4800" dirty="0" smtClean="0">
                <a:latin typeface="Arial Narrow" pitchFamily="34" charset="0"/>
              </a:rPr>
              <a:t>imulation of structural components</a:t>
            </a:r>
          </a:p>
          <a:p>
            <a:pPr>
              <a:defRPr/>
            </a:pPr>
            <a:endParaRPr lang="en-US" sz="60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6000" b="1" dirty="0" smtClean="0">
                <a:latin typeface="Arial Narrow" pitchFamily="34" charset="0"/>
              </a:rPr>
              <a:t>Challenges</a:t>
            </a:r>
            <a:endParaRPr lang="en-US" sz="6000" b="1" dirty="0">
              <a:latin typeface="Arial Narrow" pitchFamily="34" charset="0"/>
            </a:endParaRPr>
          </a:p>
          <a:p>
            <a:pPr marL="568325" indent="8509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Complex interaction b/w sensors, actuators, controllers &amp; models etc.</a:t>
            </a:r>
          </a:p>
          <a:p>
            <a:pPr marL="568325" indent="8509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Configurable, adaptive concurrency platform for parallel execution</a:t>
            </a:r>
          </a:p>
          <a:p>
            <a:pPr marL="568325" indent="8509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Real-times constraints: Multiple time-scale dynamics</a:t>
            </a:r>
          </a:p>
          <a:p>
            <a:pPr marL="568325" indent="8509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Asynchronous, on-the-fly adjustments to data flow and control flow</a:t>
            </a:r>
          </a:p>
          <a:p>
            <a:pPr marL="568325" indent="8509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Co-design of physical components, control algorithms, numerical models and the computational platform they run on</a:t>
            </a:r>
          </a:p>
          <a:p>
            <a:pPr>
              <a:defRPr/>
            </a:pPr>
            <a:endParaRPr lang="en-US" sz="60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6000" b="1" dirty="0" smtClean="0">
                <a:latin typeface="Arial Narrow" pitchFamily="34" charset="0"/>
              </a:rPr>
              <a:t>Target </a:t>
            </a:r>
            <a:r>
              <a:rPr lang="en-US" sz="6000" b="1" dirty="0">
                <a:latin typeface="Arial Narrow" pitchFamily="34" charset="0"/>
              </a:rPr>
              <a:t>Application Domains</a:t>
            </a:r>
          </a:p>
          <a:p>
            <a:pPr marL="577850" indent="865188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RTHS with multi-scale models</a:t>
            </a:r>
            <a:endParaRPr lang="en-US" sz="4800" dirty="0">
              <a:latin typeface="Arial Narrow" pitchFamily="34" charset="0"/>
            </a:endParaRPr>
          </a:p>
          <a:p>
            <a:pPr marL="577850" indent="865188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Tele-operation </a:t>
            </a:r>
            <a:r>
              <a:rPr lang="en-US" sz="4800" dirty="0">
                <a:latin typeface="Arial Narrow" pitchFamily="34" charset="0"/>
              </a:rPr>
              <a:t>and </a:t>
            </a:r>
            <a:r>
              <a:rPr lang="en-US" sz="4800" dirty="0" smtClean="0">
                <a:latin typeface="Arial Narrow" pitchFamily="34" charset="0"/>
              </a:rPr>
              <a:t>interactive </a:t>
            </a:r>
          </a:p>
          <a:p>
            <a:pPr marL="577850" indent="865188">
              <a:defRPr/>
            </a:pPr>
            <a:r>
              <a:rPr lang="en-US" sz="4800" dirty="0" smtClean="0">
                <a:latin typeface="Arial Narrow" pitchFamily="34" charset="0"/>
              </a:rPr>
              <a:t>control </a:t>
            </a:r>
            <a:r>
              <a:rPr lang="en-US" sz="4800" dirty="0">
                <a:latin typeface="Arial Narrow" pitchFamily="34" charset="0"/>
              </a:rPr>
              <a:t>of cyber-mechanical </a:t>
            </a:r>
            <a:r>
              <a:rPr lang="en-US" sz="4800" dirty="0" smtClean="0">
                <a:latin typeface="Arial Narrow" pitchFamily="34" charset="0"/>
              </a:rPr>
              <a:t>systems</a:t>
            </a:r>
          </a:p>
          <a:p>
            <a:pPr>
              <a:defRPr/>
            </a:pPr>
            <a:endParaRPr lang="en-US" sz="6000" b="1" dirty="0" smtClean="0">
              <a:latin typeface="Arial Narrow" pitchFamily="34" charset="0"/>
            </a:endParaRPr>
          </a:p>
          <a:p>
            <a:pPr>
              <a:defRPr/>
            </a:pPr>
            <a:r>
              <a:rPr lang="en-US" sz="6000" b="1" dirty="0" smtClean="0">
                <a:latin typeface="Arial Narrow" pitchFamily="34" charset="0"/>
              </a:rPr>
              <a:t>Cyber-Physical </a:t>
            </a:r>
            <a:r>
              <a:rPr lang="en-US" sz="6000" b="1" dirty="0">
                <a:latin typeface="Arial Narrow" pitchFamily="34" charset="0"/>
              </a:rPr>
              <a:t>Control Algorithms &amp; Numerical models</a:t>
            </a:r>
          </a:p>
          <a:p>
            <a:pPr marL="1395413" indent="-866775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RTHS </a:t>
            </a:r>
            <a:r>
              <a:rPr lang="en-US" sz="4800" dirty="0">
                <a:latin typeface="Arial Narrow" pitchFamily="34" charset="0"/>
              </a:rPr>
              <a:t>Control </a:t>
            </a:r>
            <a:r>
              <a:rPr lang="en-US" sz="4800" dirty="0" smtClean="0">
                <a:latin typeface="Arial Narrow" pitchFamily="34" charset="0"/>
              </a:rPr>
              <a:t>&amp; Compensation, Errors Analysis</a:t>
            </a:r>
          </a:p>
          <a:p>
            <a:pPr marL="1395413" indent="-866775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Stability &amp; Performance Indicators</a:t>
            </a:r>
            <a:endParaRPr lang="en-US" sz="4800" dirty="0" smtClean="0">
              <a:latin typeface="Arial Narrow" pitchFamily="34" charset="0"/>
            </a:endParaRPr>
          </a:p>
          <a:p>
            <a:pPr marL="1395413" indent="-866775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1395413" indent="-866775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1395413" indent="-866775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1395413" indent="-866775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1395413" indent="-866775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1395413" indent="-866775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Multi-rate RTHS</a:t>
            </a:r>
            <a:endParaRPr lang="en-US" sz="4800" dirty="0">
              <a:latin typeface="Arial Narrow" pitchFamily="34" charset="0"/>
            </a:endParaRPr>
          </a:p>
        </p:txBody>
      </p:sp>
      <p:pic>
        <p:nvPicPr>
          <p:cNvPr id="138" name="Content Placeholder 3"/>
          <p:cNvPicPr>
            <a:picLocks noGrp="1"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0400" y="23469600"/>
            <a:ext cx="8610600" cy="5102153"/>
          </a:xfrm>
          <a:prstGeom prst="rect">
            <a:avLst/>
          </a:prstGeom>
        </p:spPr>
      </p:pic>
      <p:pic>
        <p:nvPicPr>
          <p:cNvPr id="140" name="Content Placeholder 3"/>
          <p:cNvPicPr>
            <a:picLocks noGrp="1" noChangeAspect="1"/>
          </p:cNvPicPr>
          <p:nvPr/>
        </p:nvPicPr>
        <p:blipFill rotWithShape="1"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t="30307" r="10314" b="11793"/>
          <a:stretch/>
        </p:blipFill>
        <p:spPr>
          <a:xfrm>
            <a:off x="26822400" y="26433971"/>
            <a:ext cx="3276600" cy="15127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3393400" y="25450799"/>
            <a:ext cx="685800" cy="9831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10" idx="2"/>
            <a:endCxn id="140" idx="1"/>
          </p:cNvCxnSpPr>
          <p:nvPr/>
        </p:nvCxnSpPr>
        <p:spPr>
          <a:xfrm>
            <a:off x="23736300" y="26433970"/>
            <a:ext cx="3086100" cy="7563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Content Placeholder 4"/>
          <p:cNvPicPr>
            <a:picLocks noGrp="1"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1" y="23531510"/>
            <a:ext cx="6858000" cy="45720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43" name="Content Placeholder 4" descr="ninth_disp.ps"/>
          <p:cNvPicPr>
            <a:picLocks noGrp="1" noChangeAspect="1"/>
          </p:cNvPicPr>
          <p:nvPr/>
        </p:nvPicPr>
        <p:blipFill rotWithShape="1">
          <a:blip r:embed="rId4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61" b="-348"/>
          <a:stretch/>
        </p:blipFill>
        <p:spPr>
          <a:xfrm>
            <a:off x="37185600" y="23317200"/>
            <a:ext cx="6227190" cy="481489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8" name="TextBox 37"/>
          <p:cNvSpPr txBox="1"/>
          <p:nvPr/>
        </p:nvSpPr>
        <p:spPr>
          <a:xfrm>
            <a:off x="22174200" y="5029200"/>
            <a:ext cx="21717000" cy="252222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en-US" sz="6000" b="1" dirty="0">
                <a:latin typeface="Arial Narrow" pitchFamily="34" charset="0"/>
              </a:rPr>
              <a:t>A Concurrency Platform for Cyber-Mechanical Systems</a:t>
            </a:r>
          </a:p>
          <a:p>
            <a:pPr marL="481013" indent="9144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Cyber-Physical </a:t>
            </a:r>
            <a:r>
              <a:rPr lang="en-US" sz="4800" dirty="0" smtClean="0">
                <a:latin typeface="Arial Narrow" pitchFamily="34" charset="0"/>
              </a:rPr>
              <a:t>Real-Time Parallel Task Model</a:t>
            </a:r>
            <a:endParaRPr lang="en-US" sz="4800" dirty="0">
              <a:latin typeface="Arial Narrow" pitchFamily="34" charset="0"/>
            </a:endParaRPr>
          </a:p>
          <a:p>
            <a:pPr marL="481013" indent="914400"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r>
              <a:rPr lang="en-US" sz="4800" dirty="0">
                <a:latin typeface="Arial Narrow" pitchFamily="34" charset="0"/>
              </a:rPr>
              <a:t>Platform Scheduling </a:t>
            </a:r>
            <a:r>
              <a:rPr lang="en-US" sz="4800" dirty="0" smtClean="0">
                <a:latin typeface="Arial Narrow" pitchFamily="34" charset="0"/>
              </a:rPr>
              <a:t>Policies</a:t>
            </a: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Concurrency Platform Architecture (Compatible with </a:t>
            </a:r>
            <a:r>
              <a:rPr lang="en-US" sz="4800" dirty="0" err="1" smtClean="0">
                <a:latin typeface="Arial Narrow" pitchFamily="34" charset="0"/>
              </a:rPr>
              <a:t>OpenMP</a:t>
            </a:r>
            <a:r>
              <a:rPr lang="en-US" sz="4800" dirty="0" smtClean="0">
                <a:latin typeface="Arial Narrow" pitchFamily="34" charset="0"/>
              </a:rPr>
              <a:t> and </a:t>
            </a:r>
            <a:r>
              <a:rPr lang="en-US" sz="4800" dirty="0" err="1" smtClean="0">
                <a:latin typeface="Arial Narrow" pitchFamily="34" charset="0"/>
              </a:rPr>
              <a:t>Cilk</a:t>
            </a:r>
            <a:r>
              <a:rPr lang="en-US" sz="4800" dirty="0" smtClean="0">
                <a:latin typeface="Arial Narrow" pitchFamily="34" charset="0"/>
              </a:rPr>
              <a:t> Plus)</a:t>
            </a:r>
          </a:p>
          <a:p>
            <a:pPr marL="481013" indent="914400"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defRPr/>
            </a:pPr>
            <a:endParaRPr lang="en-US" sz="4800" dirty="0" smtClean="0">
              <a:latin typeface="Arial Narrow" pitchFamily="34" charset="0"/>
            </a:endParaRPr>
          </a:p>
          <a:p>
            <a:pPr>
              <a:defRPr/>
            </a:pPr>
            <a:endParaRPr lang="en-US" sz="6000" b="1" dirty="0">
              <a:latin typeface="Arial Narrow" pitchFamily="34" charset="0"/>
            </a:endParaRPr>
          </a:p>
          <a:p>
            <a:pPr>
              <a:defRPr/>
            </a:pPr>
            <a:endParaRPr lang="en-US" sz="6000" b="1" dirty="0">
              <a:latin typeface="Arial Narrow" pitchFamily="34" charset="0"/>
            </a:endParaRPr>
          </a:p>
          <a:p>
            <a:pPr>
              <a:defRPr/>
            </a:pPr>
            <a:r>
              <a:rPr lang="en-US" sz="6000" b="1" dirty="0" smtClean="0">
                <a:latin typeface="Arial Narrow" pitchFamily="34" charset="0"/>
              </a:rPr>
              <a:t>Empirical </a:t>
            </a:r>
            <a:r>
              <a:rPr lang="en-US" sz="6000" b="1" dirty="0">
                <a:latin typeface="Arial Narrow" pitchFamily="34" charset="0"/>
              </a:rPr>
              <a:t>Evaluation</a:t>
            </a:r>
          </a:p>
          <a:p>
            <a:pPr marL="481013" indent="914400">
              <a:buFont typeface="Wingdings" pitchFamily="2" charset="2"/>
              <a:buChar char="Ø"/>
              <a:defRPr/>
            </a:pPr>
            <a:r>
              <a:rPr lang="en-US" sz="4800" dirty="0">
                <a:latin typeface="Arial Narrow" pitchFamily="34" charset="0"/>
              </a:rPr>
              <a:t>Developmental and Validation </a:t>
            </a:r>
            <a:r>
              <a:rPr lang="en-US" sz="4800" dirty="0" smtClean="0">
                <a:latin typeface="Arial Narrow" pitchFamily="34" charset="0"/>
              </a:rPr>
              <a:t>Studies, Concurrency Platform &amp; Shake Table Integration</a:t>
            </a: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r>
              <a:rPr lang="en-US" sz="4800" dirty="0">
                <a:latin typeface="Arial Narrow" pitchFamily="34" charset="0"/>
              </a:rPr>
              <a:t>RTHS </a:t>
            </a:r>
            <a:r>
              <a:rPr lang="en-US" sz="4800" dirty="0" smtClean="0">
                <a:latin typeface="Arial Narrow" pitchFamily="34" charset="0"/>
              </a:rPr>
              <a:t>on </a:t>
            </a:r>
            <a:r>
              <a:rPr lang="en-US" sz="4800" dirty="0" err="1" smtClean="0">
                <a:latin typeface="Arial Narrow" pitchFamily="34" charset="0"/>
              </a:rPr>
              <a:t>CyberMech</a:t>
            </a:r>
            <a:r>
              <a:rPr lang="en-US" sz="4800" dirty="0" smtClean="0">
                <a:latin typeface="Arial Narrow" pitchFamily="34" charset="0"/>
              </a:rPr>
              <a:t> platform</a:t>
            </a: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 smtClean="0">
              <a:latin typeface="Arial Narrow" pitchFamily="34" charset="0"/>
            </a:endParaRPr>
          </a:p>
          <a:p>
            <a:pPr marL="481013" indent="914400">
              <a:buFont typeface="Wingdings" pitchFamily="2" charset="2"/>
              <a:buChar char="Ø"/>
              <a:defRPr/>
            </a:pPr>
            <a:r>
              <a:rPr lang="en-US" sz="4800" dirty="0" smtClean="0">
                <a:latin typeface="Arial Narrow" pitchFamily="34" charset="0"/>
              </a:rPr>
              <a:t>Control </a:t>
            </a:r>
            <a:r>
              <a:rPr lang="en-US" sz="4800" dirty="0">
                <a:latin typeface="Arial Narrow" pitchFamily="34" charset="0"/>
              </a:rPr>
              <a:t>of Irregular Structures – Improved Algorithms using Hybrid Testing</a:t>
            </a:r>
          </a:p>
          <a:p>
            <a:pPr marL="481013" indent="914400">
              <a:buFont typeface="Wingdings" pitchFamily="2" charset="2"/>
              <a:buChar char="Ø"/>
              <a:defRPr/>
            </a:pPr>
            <a:endParaRPr lang="en-US" sz="4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4424</TotalTime>
  <Words>229</Words>
  <Application>Microsoft Office PowerPoint</Application>
  <PresentationFormat>Custom</PresentationFormat>
  <Paragraphs>74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apurnoko</dc:creator>
  <cp:lastModifiedBy>Arun Prakash</cp:lastModifiedBy>
  <cp:revision>300</cp:revision>
  <dcterms:created xsi:type="dcterms:W3CDTF">2013-10-15T14:08:49Z</dcterms:created>
  <dcterms:modified xsi:type="dcterms:W3CDTF">2014-11-03T09:54:34Z</dcterms:modified>
</cp:coreProperties>
</file>