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Lst>
  <p:sldSz cy="5143500" cx="9144000"/>
  <p:notesSz cx="6858000" cy="9144000"/>
  <p:embeddedFontLst>
    <p:embeddedFont>
      <p:font typeface="Roboto"/>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45C08A0-420C-4446-9F77-69F92EA62E77}">
  <a:tblStyle styleId="{845C08A0-420C-4446-9F77-69F92EA62E7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Roboto-regular.fntdata"/><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Roboto-italic.fntdata"/><Relationship Id="rId14" Type="http://schemas.openxmlformats.org/officeDocument/2006/relationships/font" Target="fonts/Roboto-bold.fntdata"/><Relationship Id="rId16" Type="http://schemas.openxmlformats.org/officeDocument/2006/relationships/font" Target="fonts/Robo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Communication network system in the context of cyber-physical systems - where </a:t>
            </a:r>
            <a:r>
              <a:rPr lang="en"/>
              <a:t>communication</a:t>
            </a:r>
            <a:r>
              <a:rPr lang="en"/>
              <a:t> network simulation is one of the most important simulators. When we use network simulation in core with other simulators, we may want to vary the fidelity of </a:t>
            </a:r>
            <a:r>
              <a:rPr lang="en"/>
              <a:t>variable</a:t>
            </a:r>
            <a:r>
              <a:rPr lang="en"/>
              <a:t> network simulation to achieve fast simulation.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Cyber-Physical systems are engineering systems where the functionality emerges from networked interactions among the physical and computational components. Thus for simulation based evaluation of CPS, communication network simulation is a central piece that must almost always be integrated with rest of the heterogeneous simulations. In such large-scale CPS simulation based studies, the actual mechanism by which certain network effects such as cyber-attacks, or packet delays and drops, becomes less important as compared to the overall impact of such effects.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8ef1f0dc2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8ef1f0dc2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For that to be simulated along with large CPS simulations, it becomes highly expensive to simulate communication networks at packet levels through all the OSI layers. At the same time, for certain effects to be simulated that is exactly is necessary. In order to balance the increased efficiency of higher-level network simulation with high-fidelity of packet-level simulation, we create an architecture that allows the simulators to dynamically vary the fidelity level of the network simulation during run-time.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sz="1450">
                <a:solidFill>
                  <a:srgbClr val="222222"/>
                </a:solidFill>
                <a:highlight>
                  <a:schemeClr val="lt1"/>
                </a:highlight>
                <a:latin typeface="Roboto"/>
                <a:ea typeface="Roboto"/>
                <a:cs typeface="Roboto"/>
                <a:sym typeface="Roboto"/>
              </a:rPr>
              <a:t>General OSI layers, all the layers are simulated in general - depending on required accuracy at different times in the simulation, we may only need to simulate up to a certain fidelity level. For example, … UDP delay attack -&gt; application layer &amp; full integrated attack/replay attack -&gt; need network layer</a:t>
            </a:r>
            <a:endParaRPr sz="1450">
              <a:solidFill>
                <a:srgbClr val="222222"/>
              </a:solidFill>
              <a:highlight>
                <a:schemeClr val="lt1"/>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50">
              <a:solidFill>
                <a:srgbClr val="222222"/>
              </a:solidFill>
              <a:highlight>
                <a:schemeClr val="lt1"/>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450">
                <a:solidFill>
                  <a:srgbClr val="222222"/>
                </a:solidFill>
                <a:highlight>
                  <a:schemeClr val="lt1"/>
                </a:highlight>
                <a:latin typeface="Roboto"/>
                <a:ea typeface="Roboto"/>
                <a:cs typeface="Roboto"/>
                <a:sym typeface="Roboto"/>
              </a:rPr>
              <a:t>Simple sensor network for our experiments. Sensors located in different geographical locations. A bunch of sensors interact with a data fusion node, and all the data fusion nodes interact with the central master node.</a:t>
            </a:r>
            <a:endParaRPr sz="1450">
              <a:solidFill>
                <a:srgbClr val="222222"/>
              </a:solidFill>
              <a:highlight>
                <a:schemeClr val="lt1"/>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50">
              <a:solidFill>
                <a:srgbClr val="222222"/>
              </a:solidFill>
              <a:highlight>
                <a:schemeClr val="lt1"/>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450">
                <a:solidFill>
                  <a:srgbClr val="222222"/>
                </a:solidFill>
                <a:highlight>
                  <a:schemeClr val="lt1"/>
                </a:highlight>
                <a:latin typeface="Roboto"/>
                <a:ea typeface="Roboto"/>
                <a:cs typeface="Roboto"/>
                <a:sym typeface="Roboto"/>
              </a:rPr>
              <a:t>More deeper the layers are simulated, the most accurate is the simulation, but it takes more computation time and power.</a:t>
            </a:r>
            <a:endParaRPr sz="1450">
              <a:solidFill>
                <a:srgbClr val="222222"/>
              </a:solidFill>
              <a:highlight>
                <a:schemeClr val="lt1"/>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50">
              <a:solidFill>
                <a:srgbClr val="222222"/>
              </a:solidFill>
              <a:highlight>
                <a:schemeClr val="lt1"/>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450">
                <a:solidFill>
                  <a:srgbClr val="222222"/>
                </a:solidFill>
                <a:highlight>
                  <a:schemeClr val="lt1"/>
                </a:highlight>
                <a:latin typeface="Roboto"/>
                <a:ea typeface="Roboto"/>
                <a:cs typeface="Roboto"/>
                <a:sym typeface="Roboto"/>
              </a:rPr>
              <a:t>At runtime...</a:t>
            </a:r>
            <a:endParaRPr sz="1450">
              <a:solidFill>
                <a:srgbClr val="222222"/>
              </a:solidFill>
              <a:highlight>
                <a:schemeClr val="lt1"/>
              </a:highlight>
              <a:latin typeface="Roboto"/>
              <a:ea typeface="Roboto"/>
              <a:cs typeface="Roboto"/>
              <a:sym typeface="Robo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8ed2705148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8ed2705148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Challenges in general about CPS network simulation with variable fidelity.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8ed2705148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8ed2705148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8950b6803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8950b6803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8950b6803e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8950b6803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mailto:ruida.zeng@vanderbilt.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5.png"/><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7.png"/><Relationship Id="rId7" Type="http://schemas.openxmlformats.org/officeDocument/2006/relationships/image" Target="../media/image13.png"/><Relationship Id="rId8"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2555825" y="689000"/>
            <a:ext cx="6306000" cy="1759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000"/>
              <a:t>CPS Network Simulation with Variable Fidelity</a:t>
            </a:r>
            <a:endParaRPr sz="4000"/>
          </a:p>
        </p:txBody>
      </p:sp>
      <p:pic>
        <p:nvPicPr>
          <p:cNvPr id="55" name="Google Shape;55;p13"/>
          <p:cNvPicPr preferRelativeResize="0"/>
          <p:nvPr/>
        </p:nvPicPr>
        <p:blipFill>
          <a:blip r:embed="rId3">
            <a:alphaModFix/>
          </a:blip>
          <a:stretch>
            <a:fillRect/>
          </a:stretch>
        </p:blipFill>
        <p:spPr>
          <a:xfrm>
            <a:off x="614175" y="2495725"/>
            <a:ext cx="1715200" cy="1549000"/>
          </a:xfrm>
          <a:prstGeom prst="rect">
            <a:avLst/>
          </a:prstGeom>
          <a:noFill/>
          <a:ln>
            <a:noFill/>
          </a:ln>
        </p:spPr>
      </p:pic>
      <p:pic>
        <p:nvPicPr>
          <p:cNvPr id="56" name="Google Shape;56;p13"/>
          <p:cNvPicPr preferRelativeResize="0"/>
          <p:nvPr/>
        </p:nvPicPr>
        <p:blipFill>
          <a:blip r:embed="rId4">
            <a:alphaModFix/>
          </a:blip>
          <a:stretch>
            <a:fillRect/>
          </a:stretch>
        </p:blipFill>
        <p:spPr>
          <a:xfrm>
            <a:off x="677625" y="505225"/>
            <a:ext cx="1651750" cy="1708225"/>
          </a:xfrm>
          <a:prstGeom prst="rect">
            <a:avLst/>
          </a:prstGeom>
          <a:noFill/>
          <a:ln>
            <a:noFill/>
          </a:ln>
        </p:spPr>
      </p:pic>
      <p:sp>
        <p:nvSpPr>
          <p:cNvPr id="57" name="Google Shape;57;p13"/>
          <p:cNvSpPr txBox="1"/>
          <p:nvPr>
            <p:ph type="ctrTitle"/>
          </p:nvPr>
        </p:nvSpPr>
        <p:spPr>
          <a:xfrm>
            <a:off x="2555825" y="2448500"/>
            <a:ext cx="6306000" cy="1759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2000"/>
          </a:p>
          <a:p>
            <a:pPr indent="0" lvl="0" marL="0" rtl="0" algn="ctr">
              <a:spcBef>
                <a:spcPts val="0"/>
              </a:spcBef>
              <a:spcAft>
                <a:spcPts val="0"/>
              </a:spcAft>
              <a:buClr>
                <a:schemeClr val="dk1"/>
              </a:buClr>
              <a:buSzPts val="1100"/>
              <a:buFont typeface="Arial"/>
              <a:buNone/>
            </a:pPr>
            <a:r>
              <a:t/>
            </a:r>
            <a:endParaRPr sz="2000"/>
          </a:p>
          <a:p>
            <a:pPr indent="0" lvl="0" marL="0" rtl="0" algn="ctr">
              <a:spcBef>
                <a:spcPts val="0"/>
              </a:spcBef>
              <a:spcAft>
                <a:spcPts val="0"/>
              </a:spcAft>
              <a:buClr>
                <a:schemeClr val="dk1"/>
              </a:buClr>
              <a:buSzPts val="1100"/>
              <a:buFont typeface="Arial"/>
              <a:buNone/>
            </a:pPr>
            <a:r>
              <a:rPr lang="en" sz="2000"/>
              <a:t>Ruida Zeng </a:t>
            </a:r>
            <a:endParaRPr sz="2000"/>
          </a:p>
          <a:p>
            <a:pPr indent="0" lvl="0" marL="0" rtl="0" algn="ctr">
              <a:spcBef>
                <a:spcPts val="0"/>
              </a:spcBef>
              <a:spcAft>
                <a:spcPts val="0"/>
              </a:spcAft>
              <a:buClr>
                <a:schemeClr val="dk1"/>
              </a:buClr>
              <a:buSzPts val="1100"/>
              <a:buFont typeface="Arial"/>
              <a:buNone/>
            </a:pPr>
            <a:r>
              <a:rPr lang="en" sz="2000"/>
              <a:t>(</a:t>
            </a:r>
            <a:r>
              <a:rPr lang="en" sz="2000" u="sng">
                <a:solidFill>
                  <a:schemeClr val="hlink"/>
                </a:solidFill>
                <a:hlinkClick r:id="rId5"/>
              </a:rPr>
              <a:t>ruida.zeng@vanderbilt.edu</a:t>
            </a:r>
            <a:r>
              <a:rPr lang="en" sz="2000"/>
              <a:t>)</a:t>
            </a:r>
            <a:endParaRPr sz="2000"/>
          </a:p>
          <a:p>
            <a:pPr indent="0" lvl="0" marL="0" rtl="0" algn="ctr">
              <a:spcBef>
                <a:spcPts val="0"/>
              </a:spcBef>
              <a:spcAft>
                <a:spcPts val="0"/>
              </a:spcAft>
              <a:buClr>
                <a:schemeClr val="dk1"/>
              </a:buClr>
              <a:buSzPts val="1100"/>
              <a:buFont typeface="Arial"/>
              <a:buNone/>
            </a:pPr>
            <a:r>
              <a:t/>
            </a:r>
            <a:endParaRPr sz="2000"/>
          </a:p>
          <a:p>
            <a:pPr indent="0" lvl="0" marL="0" rtl="0" algn="ctr">
              <a:spcBef>
                <a:spcPts val="0"/>
              </a:spcBef>
              <a:spcAft>
                <a:spcPts val="0"/>
              </a:spcAft>
              <a:buClr>
                <a:schemeClr val="dk1"/>
              </a:buClr>
              <a:buSzPts val="1100"/>
              <a:buFont typeface="Arial"/>
              <a:buNone/>
            </a:pPr>
            <a:r>
              <a:rPr lang="en" sz="2000"/>
              <a:t>Advisor: Dr. Himanshu Neema</a:t>
            </a:r>
            <a:endParaRPr sz="2000"/>
          </a:p>
          <a:p>
            <a:pPr indent="0" lvl="0" marL="0" rtl="0" algn="ctr">
              <a:spcBef>
                <a:spcPts val="0"/>
              </a:spcBef>
              <a:spcAft>
                <a:spcPts val="0"/>
              </a:spcAft>
              <a:buClr>
                <a:schemeClr val="dk1"/>
              </a:buClr>
              <a:buSzPts val="1100"/>
              <a:buFont typeface="Arial"/>
              <a:buNone/>
            </a:pPr>
            <a:r>
              <a:rPr lang="en" sz="2000"/>
              <a:t>Vanderbilt University</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p:nvPr/>
        </p:nvSpPr>
        <p:spPr>
          <a:xfrm>
            <a:off x="2513325" y="283875"/>
            <a:ext cx="2841075" cy="2806325"/>
          </a:xfrm>
          <a:custGeom>
            <a:rect b="b" l="l" r="r" t="t"/>
            <a:pathLst>
              <a:path extrusionOk="0" h="112253" w="113643">
                <a:moveTo>
                  <a:pt x="0" y="24327"/>
                </a:moveTo>
                <a:lnTo>
                  <a:pt x="113643" y="112253"/>
                </a:lnTo>
                <a:lnTo>
                  <a:pt x="112948" y="0"/>
                </a:lnTo>
                <a:close/>
              </a:path>
            </a:pathLst>
          </a:custGeom>
          <a:solidFill>
            <a:schemeClr val="lt2"/>
          </a:solidFill>
          <a:ln cap="flat" cmpd="sng" w="9525">
            <a:solidFill>
              <a:schemeClr val="dk2"/>
            </a:solidFill>
            <a:prstDash val="solid"/>
            <a:round/>
            <a:headEnd len="med" w="med" type="none"/>
            <a:tailEnd len="med" w="med" type="none"/>
          </a:ln>
        </p:spPr>
      </p:sp>
      <p:sp>
        <p:nvSpPr>
          <p:cNvPr id="63" name="Google Shape;63;p14"/>
          <p:cNvSpPr/>
          <p:nvPr/>
        </p:nvSpPr>
        <p:spPr>
          <a:xfrm>
            <a:off x="2774425" y="3986988"/>
            <a:ext cx="1895400" cy="48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p:nvPr/>
        </p:nvSpPr>
        <p:spPr>
          <a:xfrm>
            <a:off x="2774425" y="3174338"/>
            <a:ext cx="1895400" cy="48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p:nvPr/>
        </p:nvSpPr>
        <p:spPr>
          <a:xfrm>
            <a:off x="2774425" y="2228013"/>
            <a:ext cx="1895400" cy="48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p:nvPr/>
        </p:nvSpPr>
        <p:spPr>
          <a:xfrm>
            <a:off x="2774425" y="1447313"/>
            <a:ext cx="1895400" cy="48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4"/>
          <p:cNvSpPr/>
          <p:nvPr/>
        </p:nvSpPr>
        <p:spPr>
          <a:xfrm>
            <a:off x="2774425" y="666613"/>
            <a:ext cx="1895400" cy="48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p:nvPr/>
        </p:nvSpPr>
        <p:spPr>
          <a:xfrm>
            <a:off x="471700" y="3927863"/>
            <a:ext cx="1895400" cy="48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p:nvPr/>
        </p:nvSpPr>
        <p:spPr>
          <a:xfrm>
            <a:off x="471700" y="3104563"/>
            <a:ext cx="1895400" cy="48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4"/>
          <p:cNvSpPr/>
          <p:nvPr/>
        </p:nvSpPr>
        <p:spPr>
          <a:xfrm>
            <a:off x="471700" y="2281263"/>
            <a:ext cx="1895400" cy="48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4"/>
          <p:cNvSpPr/>
          <p:nvPr/>
        </p:nvSpPr>
        <p:spPr>
          <a:xfrm>
            <a:off x="418475" y="1457963"/>
            <a:ext cx="1895400" cy="48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p:nvPr/>
        </p:nvSpPr>
        <p:spPr>
          <a:xfrm>
            <a:off x="418475" y="677263"/>
            <a:ext cx="1895400" cy="48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txBox="1"/>
          <p:nvPr/>
        </p:nvSpPr>
        <p:spPr>
          <a:xfrm>
            <a:off x="471700" y="687913"/>
            <a:ext cx="2406600" cy="53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Application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Transport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br>
              <a:rPr lang="en"/>
            </a:br>
            <a:r>
              <a:rPr lang="en"/>
              <a:t>Network</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Link</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Physical</a:t>
            </a:r>
            <a:endParaRPr/>
          </a:p>
        </p:txBody>
      </p:sp>
      <p:sp>
        <p:nvSpPr>
          <p:cNvPr id="74" name="Google Shape;74;p14"/>
          <p:cNvSpPr txBox="1"/>
          <p:nvPr/>
        </p:nvSpPr>
        <p:spPr>
          <a:xfrm>
            <a:off x="2774425" y="624013"/>
            <a:ext cx="2406600" cy="53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Application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Transport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br>
              <a:rPr lang="en"/>
            </a:br>
            <a:r>
              <a:rPr lang="en"/>
              <a:t>Network</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Link</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Physical</a:t>
            </a:r>
            <a:endParaRPr/>
          </a:p>
        </p:txBody>
      </p:sp>
      <p:cxnSp>
        <p:nvCxnSpPr>
          <p:cNvPr id="75" name="Google Shape;75;p14"/>
          <p:cNvCxnSpPr/>
          <p:nvPr/>
        </p:nvCxnSpPr>
        <p:spPr>
          <a:xfrm>
            <a:off x="1313000" y="1199063"/>
            <a:ext cx="10800" cy="191700"/>
          </a:xfrm>
          <a:prstGeom prst="straightConnector1">
            <a:avLst/>
          </a:prstGeom>
          <a:noFill/>
          <a:ln cap="flat" cmpd="sng" w="9525">
            <a:solidFill>
              <a:schemeClr val="dk2"/>
            </a:solidFill>
            <a:prstDash val="solid"/>
            <a:round/>
            <a:headEnd len="med" w="med" type="none"/>
            <a:tailEnd len="med" w="med" type="triangle"/>
          </a:ln>
        </p:spPr>
      </p:cxnSp>
      <p:cxnSp>
        <p:nvCxnSpPr>
          <p:cNvPr id="76" name="Google Shape;76;p14"/>
          <p:cNvCxnSpPr/>
          <p:nvPr/>
        </p:nvCxnSpPr>
        <p:spPr>
          <a:xfrm>
            <a:off x="1302200" y="2018713"/>
            <a:ext cx="10800" cy="191700"/>
          </a:xfrm>
          <a:prstGeom prst="straightConnector1">
            <a:avLst/>
          </a:prstGeom>
          <a:noFill/>
          <a:ln cap="flat" cmpd="sng" w="9525">
            <a:solidFill>
              <a:schemeClr val="dk2"/>
            </a:solidFill>
            <a:prstDash val="solid"/>
            <a:round/>
            <a:headEnd len="med" w="med" type="none"/>
            <a:tailEnd len="med" w="med" type="triangle"/>
          </a:ln>
        </p:spPr>
      </p:cxnSp>
      <p:cxnSp>
        <p:nvCxnSpPr>
          <p:cNvPr id="77" name="Google Shape;77;p14"/>
          <p:cNvCxnSpPr/>
          <p:nvPr/>
        </p:nvCxnSpPr>
        <p:spPr>
          <a:xfrm>
            <a:off x="1313000" y="2842013"/>
            <a:ext cx="10800" cy="191700"/>
          </a:xfrm>
          <a:prstGeom prst="straightConnector1">
            <a:avLst/>
          </a:prstGeom>
          <a:noFill/>
          <a:ln cap="flat" cmpd="sng" w="9525">
            <a:solidFill>
              <a:schemeClr val="dk2"/>
            </a:solidFill>
            <a:prstDash val="solid"/>
            <a:round/>
            <a:headEnd len="med" w="med" type="none"/>
            <a:tailEnd len="med" w="med" type="triangle"/>
          </a:ln>
        </p:spPr>
      </p:cxnSp>
      <p:cxnSp>
        <p:nvCxnSpPr>
          <p:cNvPr id="78" name="Google Shape;78;p14"/>
          <p:cNvCxnSpPr/>
          <p:nvPr/>
        </p:nvCxnSpPr>
        <p:spPr>
          <a:xfrm>
            <a:off x="1313000" y="3665313"/>
            <a:ext cx="10800" cy="191700"/>
          </a:xfrm>
          <a:prstGeom prst="straightConnector1">
            <a:avLst/>
          </a:prstGeom>
          <a:noFill/>
          <a:ln cap="flat" cmpd="sng" w="9525">
            <a:solidFill>
              <a:schemeClr val="dk2"/>
            </a:solidFill>
            <a:prstDash val="solid"/>
            <a:round/>
            <a:headEnd len="med" w="med" type="none"/>
            <a:tailEnd len="med" w="med" type="triangle"/>
          </a:ln>
        </p:spPr>
      </p:cxnSp>
      <p:cxnSp>
        <p:nvCxnSpPr>
          <p:cNvPr id="79" name="Google Shape;79;p14"/>
          <p:cNvCxnSpPr/>
          <p:nvPr/>
        </p:nvCxnSpPr>
        <p:spPr>
          <a:xfrm>
            <a:off x="3716725" y="1206063"/>
            <a:ext cx="10800" cy="191700"/>
          </a:xfrm>
          <a:prstGeom prst="straightConnector1">
            <a:avLst/>
          </a:prstGeom>
          <a:noFill/>
          <a:ln cap="flat" cmpd="sng" w="9525">
            <a:solidFill>
              <a:schemeClr val="dk2"/>
            </a:solidFill>
            <a:prstDash val="solid"/>
            <a:round/>
            <a:headEnd len="med" w="med" type="none"/>
            <a:tailEnd len="med" w="med" type="triangle"/>
          </a:ln>
        </p:spPr>
      </p:cxnSp>
      <p:cxnSp>
        <p:nvCxnSpPr>
          <p:cNvPr id="80" name="Google Shape;80;p14"/>
          <p:cNvCxnSpPr/>
          <p:nvPr/>
        </p:nvCxnSpPr>
        <p:spPr>
          <a:xfrm>
            <a:off x="3716725" y="1986763"/>
            <a:ext cx="10800" cy="191700"/>
          </a:xfrm>
          <a:prstGeom prst="straightConnector1">
            <a:avLst/>
          </a:prstGeom>
          <a:noFill/>
          <a:ln cap="flat" cmpd="sng" w="9525">
            <a:solidFill>
              <a:schemeClr val="dk2"/>
            </a:solidFill>
            <a:prstDash val="solid"/>
            <a:round/>
            <a:headEnd len="med" w="med" type="none"/>
            <a:tailEnd len="med" w="med" type="triangle"/>
          </a:ln>
        </p:spPr>
      </p:cxnSp>
      <p:cxnSp>
        <p:nvCxnSpPr>
          <p:cNvPr id="81" name="Google Shape;81;p14"/>
          <p:cNvCxnSpPr/>
          <p:nvPr/>
        </p:nvCxnSpPr>
        <p:spPr>
          <a:xfrm>
            <a:off x="3716725" y="2866250"/>
            <a:ext cx="10800" cy="191700"/>
          </a:xfrm>
          <a:prstGeom prst="straightConnector1">
            <a:avLst/>
          </a:prstGeom>
          <a:noFill/>
          <a:ln cap="flat" cmpd="sng" w="9525">
            <a:solidFill>
              <a:schemeClr val="dk2"/>
            </a:solidFill>
            <a:prstDash val="solid"/>
            <a:round/>
            <a:headEnd len="med" w="med" type="none"/>
            <a:tailEnd len="med" w="med" type="triangle"/>
          </a:ln>
        </p:spPr>
      </p:cxnSp>
      <p:cxnSp>
        <p:nvCxnSpPr>
          <p:cNvPr id="82" name="Google Shape;82;p14"/>
          <p:cNvCxnSpPr/>
          <p:nvPr/>
        </p:nvCxnSpPr>
        <p:spPr>
          <a:xfrm>
            <a:off x="3716725" y="3729763"/>
            <a:ext cx="10800" cy="191700"/>
          </a:xfrm>
          <a:prstGeom prst="straightConnector1">
            <a:avLst/>
          </a:prstGeom>
          <a:noFill/>
          <a:ln cap="flat" cmpd="sng" w="9525">
            <a:solidFill>
              <a:schemeClr val="dk2"/>
            </a:solidFill>
            <a:prstDash val="solid"/>
            <a:round/>
            <a:headEnd len="med" w="med" type="none"/>
            <a:tailEnd len="med" w="med" type="triangle"/>
          </a:ln>
        </p:spPr>
      </p:cxnSp>
      <p:cxnSp>
        <p:nvCxnSpPr>
          <p:cNvPr id="83" name="Google Shape;83;p14"/>
          <p:cNvCxnSpPr/>
          <p:nvPr/>
        </p:nvCxnSpPr>
        <p:spPr>
          <a:xfrm>
            <a:off x="2400450" y="879613"/>
            <a:ext cx="287400" cy="0"/>
          </a:xfrm>
          <a:prstGeom prst="straightConnector1">
            <a:avLst/>
          </a:prstGeom>
          <a:noFill/>
          <a:ln cap="flat" cmpd="sng" w="9525">
            <a:solidFill>
              <a:schemeClr val="dk2"/>
            </a:solidFill>
            <a:prstDash val="solid"/>
            <a:round/>
            <a:headEnd len="med" w="med" type="none"/>
            <a:tailEnd len="med" w="med" type="triangle"/>
          </a:ln>
        </p:spPr>
      </p:cxnSp>
      <p:cxnSp>
        <p:nvCxnSpPr>
          <p:cNvPr id="84" name="Google Shape;84;p14"/>
          <p:cNvCxnSpPr/>
          <p:nvPr/>
        </p:nvCxnSpPr>
        <p:spPr>
          <a:xfrm>
            <a:off x="2400450" y="1702913"/>
            <a:ext cx="287400" cy="0"/>
          </a:xfrm>
          <a:prstGeom prst="straightConnector1">
            <a:avLst/>
          </a:prstGeom>
          <a:noFill/>
          <a:ln cap="flat" cmpd="sng" w="9525">
            <a:solidFill>
              <a:schemeClr val="dk2"/>
            </a:solidFill>
            <a:prstDash val="solid"/>
            <a:round/>
            <a:headEnd len="med" w="med" type="none"/>
            <a:tailEnd len="med" w="med" type="triangle"/>
          </a:ln>
        </p:spPr>
      </p:cxnSp>
      <p:cxnSp>
        <p:nvCxnSpPr>
          <p:cNvPr id="85" name="Google Shape;85;p14"/>
          <p:cNvCxnSpPr/>
          <p:nvPr/>
        </p:nvCxnSpPr>
        <p:spPr>
          <a:xfrm>
            <a:off x="2427063" y="2526213"/>
            <a:ext cx="287400" cy="0"/>
          </a:xfrm>
          <a:prstGeom prst="straightConnector1">
            <a:avLst/>
          </a:prstGeom>
          <a:noFill/>
          <a:ln cap="flat" cmpd="sng" w="9525">
            <a:solidFill>
              <a:schemeClr val="dk2"/>
            </a:solidFill>
            <a:prstDash val="solid"/>
            <a:round/>
            <a:headEnd len="med" w="med" type="none"/>
            <a:tailEnd len="med" w="med" type="triangle"/>
          </a:ln>
        </p:spPr>
      </p:cxnSp>
      <p:cxnSp>
        <p:nvCxnSpPr>
          <p:cNvPr id="86" name="Google Shape;86;p14"/>
          <p:cNvCxnSpPr/>
          <p:nvPr/>
        </p:nvCxnSpPr>
        <p:spPr>
          <a:xfrm>
            <a:off x="2427063" y="3419288"/>
            <a:ext cx="287400" cy="0"/>
          </a:xfrm>
          <a:prstGeom prst="straightConnector1">
            <a:avLst/>
          </a:prstGeom>
          <a:noFill/>
          <a:ln cap="flat" cmpd="sng" w="9525">
            <a:solidFill>
              <a:schemeClr val="dk2"/>
            </a:solidFill>
            <a:prstDash val="solid"/>
            <a:round/>
            <a:headEnd len="med" w="med" type="none"/>
            <a:tailEnd len="med" w="med" type="triangle"/>
          </a:ln>
        </p:spPr>
      </p:cxnSp>
      <p:cxnSp>
        <p:nvCxnSpPr>
          <p:cNvPr id="87" name="Google Shape;87;p14"/>
          <p:cNvCxnSpPr/>
          <p:nvPr/>
        </p:nvCxnSpPr>
        <p:spPr>
          <a:xfrm>
            <a:off x="2427063" y="4231938"/>
            <a:ext cx="287400" cy="0"/>
          </a:xfrm>
          <a:prstGeom prst="straightConnector1">
            <a:avLst/>
          </a:prstGeom>
          <a:noFill/>
          <a:ln cap="flat" cmpd="sng" w="9525">
            <a:solidFill>
              <a:schemeClr val="dk2"/>
            </a:solidFill>
            <a:prstDash val="solid"/>
            <a:round/>
            <a:headEnd len="med" w="med" type="none"/>
            <a:tailEnd len="med" w="med" type="triangle"/>
          </a:ln>
        </p:spPr>
      </p:cxnSp>
      <p:pic>
        <p:nvPicPr>
          <p:cNvPr id="88" name="Google Shape;88;p14"/>
          <p:cNvPicPr preferRelativeResize="0"/>
          <p:nvPr/>
        </p:nvPicPr>
        <p:blipFill>
          <a:blip r:embed="rId3">
            <a:alphaModFix/>
          </a:blip>
          <a:stretch>
            <a:fillRect/>
          </a:stretch>
        </p:blipFill>
        <p:spPr>
          <a:xfrm>
            <a:off x="5354400" y="277138"/>
            <a:ext cx="2478000" cy="2819793"/>
          </a:xfrm>
          <a:prstGeom prst="rect">
            <a:avLst/>
          </a:prstGeom>
          <a:noFill/>
          <a:ln>
            <a:noFill/>
          </a:ln>
        </p:spPr>
      </p:pic>
      <p:pic>
        <p:nvPicPr>
          <p:cNvPr id="89" name="Google Shape;89;p14"/>
          <p:cNvPicPr preferRelativeResize="0"/>
          <p:nvPr/>
        </p:nvPicPr>
        <p:blipFill>
          <a:blip r:embed="rId4">
            <a:alphaModFix/>
          </a:blip>
          <a:stretch>
            <a:fillRect/>
          </a:stretch>
        </p:blipFill>
        <p:spPr>
          <a:xfrm>
            <a:off x="5166173" y="3594475"/>
            <a:ext cx="1134075" cy="1134075"/>
          </a:xfrm>
          <a:prstGeom prst="rect">
            <a:avLst/>
          </a:prstGeom>
          <a:noFill/>
          <a:ln>
            <a:noFill/>
          </a:ln>
        </p:spPr>
      </p:pic>
      <p:pic>
        <p:nvPicPr>
          <p:cNvPr id="90" name="Google Shape;90;p14"/>
          <p:cNvPicPr preferRelativeResize="0"/>
          <p:nvPr/>
        </p:nvPicPr>
        <p:blipFill>
          <a:blip r:embed="rId5">
            <a:alphaModFix/>
          </a:blip>
          <a:stretch>
            <a:fillRect/>
          </a:stretch>
        </p:blipFill>
        <p:spPr>
          <a:xfrm>
            <a:off x="6341596" y="3723413"/>
            <a:ext cx="2275748" cy="898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Implementation Challenges</a:t>
            </a:r>
            <a:endParaRPr/>
          </a:p>
        </p:txBody>
      </p:sp>
      <p:sp>
        <p:nvSpPr>
          <p:cNvPr id="96" name="Google Shape;96;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solidFill>
                  <a:srgbClr val="24292E"/>
                </a:solidFill>
                <a:highlight>
                  <a:schemeClr val="lt1"/>
                </a:highlight>
              </a:rPr>
              <a:t>W</a:t>
            </a:r>
            <a:r>
              <a:rPr lang="en" sz="1400">
                <a:solidFill>
                  <a:srgbClr val="24292E"/>
                </a:solidFill>
                <a:highlight>
                  <a:schemeClr val="lt1"/>
                </a:highlight>
              </a:rPr>
              <a:t>henever scheduled “switch” signal arrives</a:t>
            </a:r>
            <a:r>
              <a:rPr lang="en" sz="1400">
                <a:solidFill>
                  <a:srgbClr val="24292E"/>
                </a:solidFill>
                <a:highlight>
                  <a:srgbClr val="FFFFFF"/>
                </a:highlight>
              </a:rPr>
              <a:t>, r</a:t>
            </a:r>
            <a:r>
              <a:rPr lang="en" sz="1400">
                <a:solidFill>
                  <a:srgbClr val="24292E"/>
                </a:solidFill>
                <a:highlight>
                  <a:srgbClr val="FFFFFF"/>
                </a:highlight>
              </a:rPr>
              <a:t>eceiver’s sockets are closed immediately to transition to direct messages delivery</a:t>
            </a:r>
            <a:endParaRPr sz="1400">
              <a:solidFill>
                <a:srgbClr val="24292E"/>
              </a:solidFill>
              <a:highlight>
                <a:srgbClr val="FFFFFF"/>
              </a:highlight>
            </a:endParaRPr>
          </a:p>
          <a:p>
            <a:pPr indent="-317500" lvl="0" marL="457200" rtl="0" algn="l">
              <a:spcBef>
                <a:spcPts val="1600"/>
              </a:spcBef>
              <a:spcAft>
                <a:spcPts val="0"/>
              </a:spcAft>
              <a:buSzPts val="1400"/>
              <a:buChar char="●"/>
            </a:pPr>
            <a:r>
              <a:rPr lang="en" sz="1400">
                <a:solidFill>
                  <a:srgbClr val="24292E"/>
                </a:solidFill>
                <a:highlight>
                  <a:srgbClr val="FFFFFF"/>
                </a:highlight>
              </a:rPr>
              <a:t>Packets that are currently on the wire, or still in transition, have nowhere to go, which will result in a compilation error for OMNeT++</a:t>
            </a:r>
            <a:endParaRPr sz="1400">
              <a:solidFill>
                <a:srgbClr val="24292E"/>
              </a:solidFill>
              <a:highlight>
                <a:srgbClr val="FFFFFF"/>
              </a:highlight>
            </a:endParaRPr>
          </a:p>
          <a:p>
            <a:pPr indent="-317500" lvl="0" marL="457200" rtl="0" algn="l">
              <a:spcBef>
                <a:spcPts val="1600"/>
              </a:spcBef>
              <a:spcAft>
                <a:spcPts val="0"/>
              </a:spcAft>
              <a:buClr>
                <a:srgbClr val="24292E"/>
              </a:buClr>
              <a:buSzPts val="1400"/>
              <a:buChar char="●"/>
            </a:pPr>
            <a:r>
              <a:rPr b="1" lang="en" sz="1400" u="sng">
                <a:solidFill>
                  <a:srgbClr val="FF0000"/>
                </a:solidFill>
                <a:highlight>
                  <a:schemeClr val="lt1"/>
                </a:highlight>
              </a:rPr>
              <a:t>No</a:t>
            </a:r>
            <a:r>
              <a:rPr lang="en" sz="1400">
                <a:solidFill>
                  <a:srgbClr val="24292E"/>
                </a:solidFill>
                <a:highlight>
                  <a:schemeClr val="lt1"/>
                </a:highlight>
              </a:rPr>
              <a:t> packet consistency</a:t>
            </a:r>
            <a:endParaRPr sz="1400">
              <a:solidFill>
                <a:srgbClr val="24292E"/>
              </a:solidFill>
              <a:highlight>
                <a:schemeClr val="lt1"/>
              </a:highlight>
            </a:endParaRPr>
          </a:p>
          <a:p>
            <a:pPr indent="-317500" lvl="0" marL="457200" rtl="0" algn="l">
              <a:spcBef>
                <a:spcPts val="1600"/>
              </a:spcBef>
              <a:spcAft>
                <a:spcPts val="0"/>
              </a:spcAft>
              <a:buClr>
                <a:srgbClr val="24292E"/>
              </a:buClr>
              <a:buSzPts val="1400"/>
              <a:buChar char="●"/>
            </a:pPr>
            <a:r>
              <a:rPr lang="en" sz="1400">
                <a:solidFill>
                  <a:srgbClr val="24292E"/>
                </a:solidFill>
                <a:highlight>
                  <a:schemeClr val="lt1"/>
                </a:highlight>
              </a:rPr>
              <a:t>Direct messages cannot handle multicast and broadcast messages</a:t>
            </a:r>
            <a:endParaRPr sz="1400">
              <a:solidFill>
                <a:srgbClr val="24292E"/>
              </a:solidFill>
              <a:highlight>
                <a:schemeClr val="lt1"/>
              </a:highlight>
            </a:endParaRPr>
          </a:p>
          <a:p>
            <a:pPr indent="-317500" lvl="0" marL="457200" rtl="0" algn="l">
              <a:spcBef>
                <a:spcPts val="1600"/>
              </a:spcBef>
              <a:spcAft>
                <a:spcPts val="0"/>
              </a:spcAft>
              <a:buClr>
                <a:srgbClr val="24292E"/>
              </a:buClr>
              <a:buSzPts val="1400"/>
              <a:buChar char="●"/>
            </a:pPr>
            <a:r>
              <a:rPr lang="en" sz="1400">
                <a:solidFill>
                  <a:srgbClr val="24292E"/>
                </a:solidFill>
                <a:highlight>
                  <a:schemeClr val="lt1"/>
                </a:highlight>
              </a:rPr>
              <a:t>Wireless network protocol will require a new interface</a:t>
            </a:r>
            <a:endParaRPr sz="1400">
              <a:solidFill>
                <a:srgbClr val="24292E"/>
              </a:solidFill>
              <a:highlight>
                <a:schemeClr val="lt1"/>
              </a:highlight>
            </a:endParaRPr>
          </a:p>
          <a:p>
            <a:pPr indent="0" lvl="0" marL="0" rtl="0" algn="l">
              <a:spcBef>
                <a:spcPts val="1600"/>
              </a:spcBef>
              <a:spcAft>
                <a:spcPts val="0"/>
              </a:spcAft>
              <a:buNone/>
            </a:pPr>
            <a:r>
              <a:t/>
            </a:r>
            <a:endParaRPr sz="1400">
              <a:solidFill>
                <a:srgbClr val="24292E"/>
              </a:solidFill>
              <a:highlight>
                <a:srgbClr val="FFFFFF"/>
              </a:highlight>
            </a:endParaRPr>
          </a:p>
          <a:p>
            <a:pPr indent="0" lvl="0" marL="0" rtl="0" algn="l">
              <a:spcBef>
                <a:spcPts val="1600"/>
              </a:spcBef>
              <a:spcAft>
                <a:spcPts val="1600"/>
              </a:spcAft>
              <a:buNone/>
            </a:pPr>
            <a:r>
              <a:t/>
            </a:r>
            <a:endParaRPr sz="1400">
              <a:solidFill>
                <a:srgbClr val="24292E"/>
              </a:solidFill>
              <a:highlight>
                <a:srgbClr val="FFFFFF"/>
              </a:highlight>
            </a:endParaRPr>
          </a:p>
        </p:txBody>
      </p:sp>
      <p:pic>
        <p:nvPicPr>
          <p:cNvPr id="97" name="Google Shape;97;p15"/>
          <p:cNvPicPr preferRelativeResize="0"/>
          <p:nvPr/>
        </p:nvPicPr>
        <p:blipFill>
          <a:blip r:embed="rId3">
            <a:alphaModFix/>
          </a:blip>
          <a:stretch>
            <a:fillRect/>
          </a:stretch>
        </p:blipFill>
        <p:spPr>
          <a:xfrm>
            <a:off x="6749475" y="3496101"/>
            <a:ext cx="2335448" cy="15511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Approach 1: The Simplest Approach</a:t>
            </a:r>
            <a:endParaRPr/>
          </a:p>
        </p:txBody>
      </p:sp>
      <p:sp>
        <p:nvSpPr>
          <p:cNvPr id="103" name="Google Shape;10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solidFill>
                  <a:srgbClr val="24292E"/>
                </a:solidFill>
                <a:highlight>
                  <a:schemeClr val="lt1"/>
                </a:highlight>
              </a:rPr>
              <a:t>Drop all packets currently on the wire</a:t>
            </a:r>
            <a:endParaRPr sz="1400">
              <a:solidFill>
                <a:srgbClr val="24292E"/>
              </a:solidFill>
              <a:highlight>
                <a:schemeClr val="lt1"/>
              </a:highlight>
            </a:endParaRPr>
          </a:p>
          <a:p>
            <a:pPr indent="-317500" lvl="0" marL="457200" rtl="0" algn="l">
              <a:spcBef>
                <a:spcPts val="1600"/>
              </a:spcBef>
              <a:spcAft>
                <a:spcPts val="1600"/>
              </a:spcAft>
              <a:buClr>
                <a:srgbClr val="24292E"/>
              </a:buClr>
              <a:buSzPts val="1400"/>
              <a:buChar char="●"/>
            </a:pPr>
            <a:r>
              <a:rPr lang="en" sz="1400">
                <a:solidFill>
                  <a:srgbClr val="24292E"/>
                </a:solidFill>
                <a:highlight>
                  <a:schemeClr val="lt1"/>
                </a:highlight>
              </a:rPr>
              <a:t>Results in an inconsistent simulation before and after the switch</a:t>
            </a:r>
            <a:endParaRPr/>
          </a:p>
        </p:txBody>
      </p:sp>
      <p:pic>
        <p:nvPicPr>
          <p:cNvPr id="104" name="Google Shape;104;p16"/>
          <p:cNvPicPr preferRelativeResize="0"/>
          <p:nvPr/>
        </p:nvPicPr>
        <p:blipFill>
          <a:blip r:embed="rId3">
            <a:alphaModFix/>
          </a:blip>
          <a:stretch>
            <a:fillRect/>
          </a:stretch>
        </p:blipFill>
        <p:spPr>
          <a:xfrm>
            <a:off x="532850" y="2441025"/>
            <a:ext cx="3478240" cy="2154025"/>
          </a:xfrm>
          <a:prstGeom prst="rect">
            <a:avLst/>
          </a:prstGeom>
          <a:noFill/>
          <a:ln>
            <a:noFill/>
          </a:ln>
        </p:spPr>
      </p:pic>
      <p:pic>
        <p:nvPicPr>
          <p:cNvPr id="105" name="Google Shape;105;p16"/>
          <p:cNvPicPr preferRelativeResize="0"/>
          <p:nvPr/>
        </p:nvPicPr>
        <p:blipFill>
          <a:blip r:embed="rId4">
            <a:alphaModFix/>
          </a:blip>
          <a:stretch>
            <a:fillRect/>
          </a:stretch>
        </p:blipFill>
        <p:spPr>
          <a:xfrm>
            <a:off x="4422275" y="2441025"/>
            <a:ext cx="3689300" cy="2284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7"/>
          <p:cNvSpPr txBox="1"/>
          <p:nvPr>
            <p:ph type="title"/>
          </p:nvPr>
        </p:nvSpPr>
        <p:spPr>
          <a:xfrm>
            <a:off x="252500" y="930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Approach 2: Achieve packet consistency by introducing switching time delay</a:t>
            </a:r>
            <a:endParaRPr/>
          </a:p>
        </p:txBody>
      </p:sp>
      <p:sp>
        <p:nvSpPr>
          <p:cNvPr id="111" name="Google Shape;111;p17"/>
          <p:cNvSpPr txBox="1"/>
          <p:nvPr>
            <p:ph idx="1" type="body"/>
          </p:nvPr>
        </p:nvSpPr>
        <p:spPr>
          <a:xfrm>
            <a:off x="252500" y="1056250"/>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solidFill>
                  <a:srgbClr val="24292E"/>
                </a:solidFill>
                <a:highlight>
                  <a:schemeClr val="lt1"/>
                </a:highlight>
              </a:rPr>
              <a:t>A slightly delayed route switch to allow the packets still in the queue to pass through along the normal TCP/UDP connection.</a:t>
            </a:r>
            <a:endParaRPr sz="1400"/>
          </a:p>
          <a:p>
            <a:pPr indent="-317500" lvl="0" marL="457200" rtl="0" algn="l">
              <a:spcBef>
                <a:spcPts val="1600"/>
              </a:spcBef>
              <a:spcAft>
                <a:spcPts val="0"/>
              </a:spcAft>
              <a:buSzPts val="1400"/>
              <a:buChar char="●"/>
            </a:pPr>
            <a:r>
              <a:rPr lang="en" sz="1400">
                <a:solidFill>
                  <a:srgbClr val="24292E"/>
                </a:solidFill>
                <a:highlight>
                  <a:schemeClr val="lt1"/>
                </a:highlight>
              </a:rPr>
              <a:t>Reschedules the route switch until all the packets that are currently on the wire are either received, or dropped in the case of UDP.</a:t>
            </a:r>
            <a:endParaRPr sz="1400">
              <a:solidFill>
                <a:srgbClr val="24292E"/>
              </a:solidFill>
              <a:highlight>
                <a:schemeClr val="lt1"/>
              </a:highlight>
            </a:endParaRPr>
          </a:p>
          <a:p>
            <a:pPr indent="-317500" lvl="0" marL="457200" rtl="0" algn="l">
              <a:spcBef>
                <a:spcPts val="1600"/>
              </a:spcBef>
              <a:spcAft>
                <a:spcPts val="0"/>
              </a:spcAft>
              <a:buClr>
                <a:srgbClr val="24292E"/>
              </a:buClr>
              <a:buSzPts val="1400"/>
              <a:buChar char="●"/>
            </a:pPr>
            <a:r>
              <a:rPr lang="en" sz="1400">
                <a:solidFill>
                  <a:srgbClr val="24292E"/>
                </a:solidFill>
                <a:highlight>
                  <a:schemeClr val="lt1"/>
                </a:highlight>
              </a:rPr>
              <a:t>Albeit the delayed time is minimal, there is still a “indeterminate factor” as a result of such delay</a:t>
            </a:r>
            <a:endParaRPr sz="1400">
              <a:solidFill>
                <a:srgbClr val="24292E"/>
              </a:solidFill>
              <a:highlight>
                <a:schemeClr val="lt1"/>
              </a:highlight>
            </a:endParaRPr>
          </a:p>
          <a:p>
            <a:pPr indent="0" lvl="0" marL="0" rtl="0" algn="l">
              <a:spcBef>
                <a:spcPts val="1600"/>
              </a:spcBef>
              <a:spcAft>
                <a:spcPts val="0"/>
              </a:spcAft>
              <a:buNone/>
            </a:pPr>
            <a:r>
              <a:t/>
            </a:r>
            <a:endParaRPr sz="1400">
              <a:solidFill>
                <a:srgbClr val="24292E"/>
              </a:solidFill>
              <a:highlight>
                <a:schemeClr val="lt1"/>
              </a:highlight>
            </a:endParaRPr>
          </a:p>
          <a:p>
            <a:pPr indent="0" lvl="0" marL="0" rtl="0" algn="l">
              <a:spcBef>
                <a:spcPts val="1600"/>
              </a:spcBef>
              <a:spcAft>
                <a:spcPts val="1600"/>
              </a:spcAft>
              <a:buNone/>
            </a:pPr>
            <a:r>
              <a:t/>
            </a:r>
            <a:endParaRPr sz="1400">
              <a:solidFill>
                <a:srgbClr val="24292E"/>
              </a:solidFill>
              <a:highlight>
                <a:srgbClr val="FFFFFF"/>
              </a:highlight>
            </a:endParaRPr>
          </a:p>
        </p:txBody>
      </p:sp>
      <p:pic>
        <p:nvPicPr>
          <p:cNvPr id="112" name="Google Shape;112;p17"/>
          <p:cNvPicPr preferRelativeResize="0"/>
          <p:nvPr/>
        </p:nvPicPr>
        <p:blipFill>
          <a:blip r:embed="rId3">
            <a:alphaModFix/>
          </a:blip>
          <a:stretch>
            <a:fillRect/>
          </a:stretch>
        </p:blipFill>
        <p:spPr>
          <a:xfrm>
            <a:off x="7488025" y="93050"/>
            <a:ext cx="1484625" cy="989750"/>
          </a:xfrm>
          <a:prstGeom prst="rect">
            <a:avLst/>
          </a:prstGeom>
          <a:noFill/>
          <a:ln>
            <a:noFill/>
          </a:ln>
        </p:spPr>
      </p:pic>
      <p:pic>
        <p:nvPicPr>
          <p:cNvPr id="113" name="Google Shape;113;p17"/>
          <p:cNvPicPr preferRelativeResize="0"/>
          <p:nvPr/>
        </p:nvPicPr>
        <p:blipFill>
          <a:blip r:embed="rId4">
            <a:alphaModFix/>
          </a:blip>
          <a:stretch>
            <a:fillRect/>
          </a:stretch>
        </p:blipFill>
        <p:spPr>
          <a:xfrm>
            <a:off x="202025" y="2915450"/>
            <a:ext cx="3478240" cy="2154025"/>
          </a:xfrm>
          <a:prstGeom prst="rect">
            <a:avLst/>
          </a:prstGeom>
          <a:noFill/>
          <a:ln>
            <a:noFill/>
          </a:ln>
        </p:spPr>
      </p:pic>
      <p:pic>
        <p:nvPicPr>
          <p:cNvPr id="114" name="Google Shape;114;p17"/>
          <p:cNvPicPr preferRelativeResize="0"/>
          <p:nvPr/>
        </p:nvPicPr>
        <p:blipFill>
          <a:blip r:embed="rId5">
            <a:alphaModFix/>
          </a:blip>
          <a:stretch>
            <a:fillRect/>
          </a:stretch>
        </p:blipFill>
        <p:spPr>
          <a:xfrm>
            <a:off x="3715050" y="2915450"/>
            <a:ext cx="3395851" cy="2103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8"/>
          <p:cNvSpPr txBox="1"/>
          <p:nvPr>
            <p:ph type="title"/>
          </p:nvPr>
        </p:nvSpPr>
        <p:spPr>
          <a:xfrm>
            <a:off x="188750" y="103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Approach 3: </a:t>
            </a:r>
            <a:r>
              <a:rPr lang="en"/>
              <a:t>Achieve packet consistency by retransmitting the packets on the wire</a:t>
            </a:r>
            <a:endParaRPr/>
          </a:p>
        </p:txBody>
      </p:sp>
      <p:sp>
        <p:nvSpPr>
          <p:cNvPr id="120" name="Google Shape;120;p18"/>
          <p:cNvSpPr txBox="1"/>
          <p:nvPr>
            <p:ph idx="1" type="body"/>
          </p:nvPr>
        </p:nvSpPr>
        <p:spPr>
          <a:xfrm>
            <a:off x="415925" y="1202750"/>
            <a:ext cx="5896800" cy="14625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rgbClr val="24292E"/>
              </a:buClr>
              <a:buSzPts val="1500"/>
              <a:buChar char="●"/>
            </a:pPr>
            <a:r>
              <a:rPr lang="en" sz="1500">
                <a:solidFill>
                  <a:srgbClr val="24292E"/>
                </a:solidFill>
                <a:highlight>
                  <a:schemeClr val="lt1"/>
                </a:highlight>
              </a:rPr>
              <a:t>Stores each packet at corresponding layers before it is sent</a:t>
            </a:r>
            <a:endParaRPr sz="1500">
              <a:solidFill>
                <a:srgbClr val="24292E"/>
              </a:solidFill>
              <a:highlight>
                <a:schemeClr val="lt1"/>
              </a:highlight>
            </a:endParaRPr>
          </a:p>
          <a:p>
            <a:pPr indent="-323850" lvl="0" marL="457200" rtl="0" algn="l">
              <a:spcBef>
                <a:spcPts val="0"/>
              </a:spcBef>
              <a:spcAft>
                <a:spcPts val="0"/>
              </a:spcAft>
              <a:buClr>
                <a:srgbClr val="24292E"/>
              </a:buClr>
              <a:buSzPts val="1500"/>
              <a:buChar char="●"/>
            </a:pPr>
            <a:r>
              <a:rPr lang="en" sz="1500">
                <a:solidFill>
                  <a:srgbClr val="24292E"/>
                </a:solidFill>
                <a:highlight>
                  <a:schemeClr val="lt1"/>
                </a:highlight>
              </a:rPr>
              <a:t>Retransmission of data packets as direct messages after route switch</a:t>
            </a:r>
            <a:endParaRPr sz="1500">
              <a:solidFill>
                <a:srgbClr val="24292E"/>
              </a:solidFill>
              <a:highlight>
                <a:srgbClr val="FFFFFF"/>
              </a:highlight>
            </a:endParaRPr>
          </a:p>
          <a:p>
            <a:pPr indent="-323850" lvl="0" marL="457200" rtl="0" algn="l">
              <a:spcBef>
                <a:spcPts val="0"/>
              </a:spcBef>
              <a:spcAft>
                <a:spcPts val="0"/>
              </a:spcAft>
              <a:buClr>
                <a:srgbClr val="24292E"/>
              </a:buClr>
              <a:buSzPts val="1500"/>
              <a:buChar char="●"/>
            </a:pPr>
            <a:r>
              <a:rPr lang="en" sz="1500">
                <a:solidFill>
                  <a:srgbClr val="24292E"/>
                </a:solidFill>
                <a:highlight>
                  <a:srgbClr val="FFFFFF"/>
                </a:highlight>
              </a:rPr>
              <a:t>Add dynamically computed “network delay” for each direct messages to ensure simulation time consistency</a:t>
            </a:r>
            <a:endParaRPr sz="1500">
              <a:solidFill>
                <a:srgbClr val="24292E"/>
              </a:solidFill>
              <a:highlight>
                <a:srgbClr val="FFFFFF"/>
              </a:highlight>
            </a:endParaRPr>
          </a:p>
          <a:p>
            <a:pPr indent="-317500" lvl="1" marL="914400" rtl="0" algn="l">
              <a:spcBef>
                <a:spcPts val="0"/>
              </a:spcBef>
              <a:spcAft>
                <a:spcPts val="0"/>
              </a:spcAft>
              <a:buSzPts val="1400"/>
              <a:buChar char="○"/>
            </a:pPr>
            <a:r>
              <a:rPr lang="en"/>
              <a:t>Routes: source &amp; destination</a:t>
            </a:r>
            <a:endParaRPr/>
          </a:p>
          <a:p>
            <a:pPr indent="-317500" lvl="1" marL="914400" rtl="0" algn="l">
              <a:spcBef>
                <a:spcPts val="0"/>
              </a:spcBef>
              <a:spcAft>
                <a:spcPts val="0"/>
              </a:spcAft>
              <a:buSzPts val="1400"/>
              <a:buChar char="○"/>
            </a:pPr>
            <a:r>
              <a:rPr lang="en"/>
              <a:t>Packet Size</a:t>
            </a:r>
            <a:endParaRPr/>
          </a:p>
          <a:p>
            <a:pPr indent="-317500" lvl="1" marL="914400" rtl="0" algn="l">
              <a:spcBef>
                <a:spcPts val="0"/>
              </a:spcBef>
              <a:spcAft>
                <a:spcPts val="0"/>
              </a:spcAft>
              <a:buSzPts val="1400"/>
              <a:buChar char="○"/>
            </a:pPr>
            <a:r>
              <a:rPr lang="en"/>
              <a:t>Layers</a:t>
            </a:r>
            <a:endParaRPr/>
          </a:p>
          <a:p>
            <a:pPr indent="-317500" lvl="1" marL="914400" rtl="0" algn="l">
              <a:spcBef>
                <a:spcPts val="0"/>
              </a:spcBef>
              <a:spcAft>
                <a:spcPts val="0"/>
              </a:spcAft>
              <a:buSzPts val="1400"/>
              <a:buChar char="○"/>
            </a:pPr>
            <a:r>
              <a:rPr lang="en"/>
              <a:t>Protocols</a:t>
            </a:r>
            <a:endParaRPr/>
          </a:p>
          <a:p>
            <a:pPr indent="-317500" lvl="1" marL="914400" rtl="0" algn="l">
              <a:spcBef>
                <a:spcPts val="0"/>
              </a:spcBef>
              <a:spcAft>
                <a:spcPts val="0"/>
              </a:spcAft>
              <a:buSzPts val="1400"/>
              <a:buChar char="○"/>
            </a:pPr>
            <a:r>
              <a:rPr lang="en"/>
              <a:t>Traffic Congestion</a:t>
            </a:r>
            <a:endParaRPr sz="1500">
              <a:solidFill>
                <a:srgbClr val="24292E"/>
              </a:solidFill>
              <a:highlight>
                <a:srgbClr val="FFFFFF"/>
              </a:highlight>
            </a:endParaRPr>
          </a:p>
        </p:txBody>
      </p:sp>
      <p:pic>
        <p:nvPicPr>
          <p:cNvPr id="121" name="Google Shape;121;p18"/>
          <p:cNvPicPr preferRelativeResize="0"/>
          <p:nvPr/>
        </p:nvPicPr>
        <p:blipFill rotWithShape="1">
          <a:blip r:embed="rId3">
            <a:alphaModFix/>
          </a:blip>
          <a:srcRect b="0" l="0" r="0" t="2676"/>
          <a:stretch/>
        </p:blipFill>
        <p:spPr>
          <a:xfrm>
            <a:off x="7059925" y="907575"/>
            <a:ext cx="1475766" cy="1572650"/>
          </a:xfrm>
          <a:prstGeom prst="rect">
            <a:avLst/>
          </a:prstGeom>
          <a:noFill/>
          <a:ln>
            <a:noFill/>
          </a:ln>
        </p:spPr>
      </p:pic>
      <p:pic>
        <p:nvPicPr>
          <p:cNvPr id="122" name="Google Shape;122;p18"/>
          <p:cNvPicPr preferRelativeResize="0"/>
          <p:nvPr/>
        </p:nvPicPr>
        <p:blipFill>
          <a:blip r:embed="rId4">
            <a:alphaModFix/>
          </a:blip>
          <a:stretch>
            <a:fillRect/>
          </a:stretch>
        </p:blipFill>
        <p:spPr>
          <a:xfrm>
            <a:off x="8476557" y="1129781"/>
            <a:ext cx="188392" cy="231616"/>
          </a:xfrm>
          <a:prstGeom prst="rect">
            <a:avLst/>
          </a:prstGeom>
          <a:noFill/>
          <a:ln>
            <a:noFill/>
          </a:ln>
        </p:spPr>
      </p:pic>
      <p:pic>
        <p:nvPicPr>
          <p:cNvPr id="123" name="Google Shape;123;p18"/>
          <p:cNvPicPr preferRelativeResize="0"/>
          <p:nvPr/>
        </p:nvPicPr>
        <p:blipFill>
          <a:blip r:embed="rId5">
            <a:alphaModFix/>
          </a:blip>
          <a:stretch>
            <a:fillRect/>
          </a:stretch>
        </p:blipFill>
        <p:spPr>
          <a:xfrm>
            <a:off x="8476558" y="1513477"/>
            <a:ext cx="188392" cy="231616"/>
          </a:xfrm>
          <a:prstGeom prst="rect">
            <a:avLst/>
          </a:prstGeom>
          <a:noFill/>
          <a:ln>
            <a:noFill/>
          </a:ln>
        </p:spPr>
      </p:pic>
      <p:pic>
        <p:nvPicPr>
          <p:cNvPr id="124" name="Google Shape;124;p18"/>
          <p:cNvPicPr preferRelativeResize="0"/>
          <p:nvPr/>
        </p:nvPicPr>
        <p:blipFill>
          <a:blip r:embed="rId6">
            <a:alphaModFix/>
          </a:blip>
          <a:stretch>
            <a:fillRect/>
          </a:stretch>
        </p:blipFill>
        <p:spPr>
          <a:xfrm>
            <a:off x="8486091" y="2128755"/>
            <a:ext cx="169326" cy="208175"/>
          </a:xfrm>
          <a:prstGeom prst="rect">
            <a:avLst/>
          </a:prstGeom>
          <a:noFill/>
          <a:ln>
            <a:noFill/>
          </a:ln>
        </p:spPr>
      </p:pic>
      <p:pic>
        <p:nvPicPr>
          <p:cNvPr id="125" name="Google Shape;125;p18"/>
          <p:cNvPicPr preferRelativeResize="0"/>
          <p:nvPr/>
        </p:nvPicPr>
        <p:blipFill>
          <a:blip r:embed="rId7">
            <a:alphaModFix/>
          </a:blip>
          <a:stretch>
            <a:fillRect/>
          </a:stretch>
        </p:blipFill>
        <p:spPr>
          <a:xfrm>
            <a:off x="8476558" y="1697639"/>
            <a:ext cx="188392" cy="231616"/>
          </a:xfrm>
          <a:prstGeom prst="rect">
            <a:avLst/>
          </a:prstGeom>
          <a:noFill/>
          <a:ln>
            <a:noFill/>
          </a:ln>
        </p:spPr>
      </p:pic>
      <p:pic>
        <p:nvPicPr>
          <p:cNvPr id="126" name="Google Shape;126;p18"/>
          <p:cNvPicPr preferRelativeResize="0"/>
          <p:nvPr/>
        </p:nvPicPr>
        <p:blipFill>
          <a:blip r:embed="rId8">
            <a:alphaModFix/>
          </a:blip>
          <a:stretch>
            <a:fillRect/>
          </a:stretch>
        </p:blipFill>
        <p:spPr>
          <a:xfrm>
            <a:off x="8476565" y="1897156"/>
            <a:ext cx="188379" cy="231599"/>
          </a:xfrm>
          <a:prstGeom prst="rect">
            <a:avLst/>
          </a:prstGeom>
          <a:noFill/>
          <a:ln>
            <a:noFill/>
          </a:ln>
        </p:spPr>
      </p:pic>
      <p:graphicFrame>
        <p:nvGraphicFramePr>
          <p:cNvPr id="127" name="Google Shape;127;p18"/>
          <p:cNvGraphicFramePr/>
          <p:nvPr/>
        </p:nvGraphicFramePr>
        <p:xfrm>
          <a:off x="4023575" y="3594450"/>
          <a:ext cx="3000000" cy="3000000"/>
        </p:xfrm>
        <a:graphic>
          <a:graphicData uri="http://schemas.openxmlformats.org/drawingml/2006/table">
            <a:tbl>
              <a:tblPr>
                <a:noFill/>
                <a:tableStyleId>{845C08A0-420C-4446-9F77-69F92EA62E77}</a:tableStyleId>
              </a:tblPr>
              <a:tblGrid>
                <a:gridCol w="1547125"/>
                <a:gridCol w="1547125"/>
                <a:gridCol w="1547125"/>
              </a:tblGrid>
              <a:tr h="312225">
                <a:tc>
                  <a:txBody>
                    <a:bodyPr/>
                    <a:lstStyle/>
                    <a:p>
                      <a:pPr indent="0" lvl="0" marL="0" rtl="0" algn="l">
                        <a:spcBef>
                          <a:spcPts val="0"/>
                        </a:spcBef>
                        <a:spcAft>
                          <a:spcPts val="0"/>
                        </a:spcAft>
                        <a:buNone/>
                      </a:pPr>
                      <a:r>
                        <a:rPr b="1" lang="en"/>
                        <a:t>TCP</a:t>
                      </a:r>
                      <a:endParaRPr b="1"/>
                    </a:p>
                  </a:txBody>
                  <a:tcPr marT="91425" marB="91425" marR="91425" marL="91425"/>
                </a:tc>
                <a:tc>
                  <a:txBody>
                    <a:bodyPr/>
                    <a:lstStyle/>
                    <a:p>
                      <a:pPr indent="0" lvl="0" marL="0" rtl="0" algn="l">
                        <a:spcBef>
                          <a:spcPts val="0"/>
                        </a:spcBef>
                        <a:spcAft>
                          <a:spcPts val="0"/>
                        </a:spcAft>
                        <a:buNone/>
                      </a:pPr>
                      <a:r>
                        <a:rPr lang="en"/>
                        <a:t>Approach 2</a:t>
                      </a:r>
                      <a:endParaRPr/>
                    </a:p>
                  </a:txBody>
                  <a:tcPr marT="91425" marB="91425" marR="91425" marL="91425"/>
                </a:tc>
                <a:tc>
                  <a:txBody>
                    <a:bodyPr/>
                    <a:lstStyle/>
                    <a:p>
                      <a:pPr indent="0" lvl="0" marL="0" rtl="0" algn="l">
                        <a:spcBef>
                          <a:spcPts val="0"/>
                        </a:spcBef>
                        <a:spcAft>
                          <a:spcPts val="0"/>
                        </a:spcAft>
                        <a:buNone/>
                      </a:pPr>
                      <a:r>
                        <a:rPr lang="en"/>
                        <a:t>Approach 3</a:t>
                      </a:r>
                      <a:endParaRPr/>
                    </a:p>
                  </a:txBody>
                  <a:tcPr marT="91425" marB="91425" marR="91425" marL="91425"/>
                </a:tc>
              </a:tr>
              <a:tr h="312225">
                <a:tc>
                  <a:txBody>
                    <a:bodyPr/>
                    <a:lstStyle/>
                    <a:p>
                      <a:pPr indent="0" lvl="0" marL="0" rtl="0" algn="l">
                        <a:spcBef>
                          <a:spcPts val="0"/>
                        </a:spcBef>
                        <a:spcAft>
                          <a:spcPts val="0"/>
                        </a:spcAft>
                        <a:buNone/>
                      </a:pPr>
                      <a:r>
                        <a:rPr lang="en"/>
                        <a:t>Logical Time</a:t>
                      </a:r>
                      <a:endParaRPr/>
                    </a:p>
                  </a:txBody>
                  <a:tcPr marT="91425" marB="91425" marR="91425" marL="91425"/>
                </a:tc>
                <a:tc>
                  <a:txBody>
                    <a:bodyPr/>
                    <a:lstStyle/>
                    <a:p>
                      <a:pPr indent="0" lvl="0" marL="0" rtl="0" algn="l">
                        <a:spcBef>
                          <a:spcPts val="0"/>
                        </a:spcBef>
                        <a:spcAft>
                          <a:spcPts val="0"/>
                        </a:spcAft>
                        <a:buNone/>
                      </a:pPr>
                      <a:r>
                        <a:rPr lang="en"/>
                        <a:t>300 s</a:t>
                      </a:r>
                      <a:endParaRPr/>
                    </a:p>
                  </a:txBody>
                  <a:tcPr marT="91425" marB="91425" marR="91425" marL="91425"/>
                </a:tc>
                <a:tc>
                  <a:txBody>
                    <a:bodyPr/>
                    <a:lstStyle/>
                    <a:p>
                      <a:pPr indent="0" lvl="0" marL="0" rtl="0" algn="l">
                        <a:spcBef>
                          <a:spcPts val="0"/>
                        </a:spcBef>
                        <a:spcAft>
                          <a:spcPts val="0"/>
                        </a:spcAft>
                        <a:buNone/>
                      </a:pPr>
                      <a:r>
                        <a:rPr lang="en"/>
                        <a:t>300 s</a:t>
                      </a:r>
                      <a:endParaRPr/>
                    </a:p>
                  </a:txBody>
                  <a:tcPr marT="91425" marB="91425" marR="91425" marL="91425"/>
                </a:tc>
              </a:tr>
              <a:tr h="312225">
                <a:tc>
                  <a:txBody>
                    <a:bodyPr/>
                    <a:lstStyle/>
                    <a:p>
                      <a:pPr indent="0" lvl="0" marL="0" rtl="0" algn="l">
                        <a:spcBef>
                          <a:spcPts val="0"/>
                        </a:spcBef>
                        <a:spcAft>
                          <a:spcPts val="0"/>
                        </a:spcAft>
                        <a:buNone/>
                      </a:pPr>
                      <a:r>
                        <a:rPr lang="en"/>
                        <a:t>Wall Clock Time</a:t>
                      </a:r>
                      <a:endParaRPr/>
                    </a:p>
                  </a:txBody>
                  <a:tcPr marT="91425" marB="91425" marR="91425" marL="91425"/>
                </a:tc>
                <a:tc>
                  <a:txBody>
                    <a:bodyPr/>
                    <a:lstStyle/>
                    <a:p>
                      <a:pPr indent="0" lvl="0" marL="0" rtl="0" algn="l">
                        <a:spcBef>
                          <a:spcPts val="0"/>
                        </a:spcBef>
                        <a:spcAft>
                          <a:spcPts val="0"/>
                        </a:spcAft>
                        <a:buNone/>
                      </a:pPr>
                      <a:r>
                        <a:rPr lang="en"/>
                        <a:t>11.49 s</a:t>
                      </a:r>
                      <a:endParaRPr/>
                    </a:p>
                  </a:txBody>
                  <a:tcPr marT="91425" marB="91425" marR="91425" marL="91425"/>
                </a:tc>
                <a:tc>
                  <a:txBody>
                    <a:bodyPr/>
                    <a:lstStyle/>
                    <a:p>
                      <a:pPr indent="0" lvl="0" marL="0" rtl="0" algn="l">
                        <a:spcBef>
                          <a:spcPts val="0"/>
                        </a:spcBef>
                        <a:spcAft>
                          <a:spcPts val="0"/>
                        </a:spcAft>
                        <a:buNone/>
                      </a:pPr>
                      <a:r>
                        <a:rPr lang="en"/>
                        <a:t>11.23 s</a:t>
                      </a:r>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