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755" r:id="rId5"/>
    <p:sldId id="882" r:id="rId6"/>
    <p:sldId id="715" r:id="rId7"/>
    <p:sldId id="887" r:id="rId8"/>
    <p:sldId id="879" r:id="rId9"/>
    <p:sldId id="809" r:id="rId10"/>
    <p:sldId id="810" r:id="rId11"/>
    <p:sldId id="871" r:id="rId12"/>
    <p:sldId id="856" r:id="rId13"/>
    <p:sldId id="740" r:id="rId14"/>
    <p:sldId id="872" r:id="rId15"/>
    <p:sldId id="884" r:id="rId16"/>
    <p:sldId id="877" r:id="rId17"/>
    <p:sldId id="889" r:id="rId18"/>
    <p:sldId id="886" r:id="rId19"/>
    <p:sldId id="885" r:id="rId20"/>
    <p:sldId id="863" r:id="rId21"/>
    <p:sldId id="689" r:id="rId22"/>
    <p:sldId id="888" r:id="rId23"/>
    <p:sldId id="643" r:id="rId24"/>
    <p:sldId id="869" r:id="rId25"/>
    <p:sldId id="864" r:id="rId26"/>
    <p:sldId id="865" r:id="rId27"/>
    <p:sldId id="866" r:id="rId28"/>
    <p:sldId id="867" r:id="rId29"/>
    <p:sldId id="868" r:id="rId30"/>
    <p:sldId id="742" r:id="rId31"/>
    <p:sldId id="870" r:id="rId32"/>
    <p:sldId id="876" r:id="rId33"/>
    <p:sldId id="878" r:id="rId34"/>
    <p:sldId id="880" r:id="rId35"/>
    <p:sldId id="881" r:id="rId36"/>
  </p:sldIdLst>
  <p:sldSz cx="9144000" cy="6858000" type="screen4x3"/>
  <p:notesSz cx="69977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rzberg"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08" autoAdjust="0"/>
    <p:restoredTop sz="97059" autoAdjust="0"/>
  </p:normalViewPr>
  <p:slideViewPr>
    <p:cSldViewPr>
      <p:cViewPr>
        <p:scale>
          <a:sx n="75" d="100"/>
          <a:sy n="75" d="100"/>
        </p:scale>
        <p:origin x="-808" y="-128"/>
      </p:cViewPr>
      <p:guideLst>
        <p:guide orient="horz" pos="816"/>
        <p:guide pos="864"/>
      </p:guideLst>
    </p:cSldViewPr>
  </p:slideViewPr>
  <p:notesTextViewPr>
    <p:cViewPr>
      <p:scale>
        <a:sx n="100" d="100"/>
        <a:sy n="100" d="100"/>
      </p:scale>
      <p:origin x="0" y="0"/>
    </p:cViewPr>
  </p:notesTextViewPr>
  <p:sorterViewPr>
    <p:cViewPr>
      <p:scale>
        <a:sx n="111" d="100"/>
        <a:sy n="111" d="100"/>
      </p:scale>
      <p:origin x="0" y="432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gjochum:Desktop:NRI:NRI%20allocations%20by%20agency.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JAHANIAN:NRI:NRI%20allocations%20by%20agency.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hwactlar\My%20Documents\NRI%202012%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1"/>
        </c:dLbls>
      </c:pie3DChart>
    </c:plotArea>
    <c:legend>
      <c:legendPos val="r"/>
      <c:layout/>
      <c:overlay val="0"/>
      <c:txPr>
        <a:bodyPr/>
        <a:lstStyle/>
        <a:p>
          <a:pPr>
            <a:defRPr sz="1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cat>
            <c:strRef>
              <c:f>Sheet1!$A$1:$A$4</c:f>
              <c:strCache>
                <c:ptCount val="4"/>
                <c:pt idx="0">
                  <c:v>NSF - $30M</c:v>
                </c:pt>
                <c:pt idx="1">
                  <c:v>NASA - $11.6M</c:v>
                </c:pt>
                <c:pt idx="2">
                  <c:v>NIH - $4.4M</c:v>
                </c:pt>
                <c:pt idx="3">
                  <c:v>USDA - $1.5M</c:v>
                </c:pt>
              </c:strCache>
            </c:strRef>
          </c:cat>
          <c:val>
            <c:numRef>
              <c:f>Sheet1!$B$1:$B$4</c:f>
              <c:numCache>
                <c:formatCode>General</c:formatCode>
                <c:ptCount val="4"/>
                <c:pt idx="0">
                  <c:v>30.0</c:v>
                </c:pt>
                <c:pt idx="1">
                  <c:v>11.6</c:v>
                </c:pt>
                <c:pt idx="2">
                  <c:v>4.4</c:v>
                </c:pt>
                <c:pt idx="3">
                  <c:v>1.5</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6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5"/>
          <c:cat>
            <c:strRef>
              <c:f>Sheet1!$A$12:$A$28</c:f>
              <c:strCache>
                <c:ptCount val="17"/>
                <c:pt idx="0">
                  <c:v>Field Robotics - 13%</c:v>
                </c:pt>
                <c:pt idx="1">
                  <c:v>Manipulation - 8% </c:v>
                </c:pt>
                <c:pt idx="2">
                  <c:v>Social Computing - 8%</c:v>
                </c:pt>
                <c:pt idx="3">
                  <c:v>Assistive Technology - 8%</c:v>
                </c:pt>
                <c:pt idx="4">
                  <c:v>Human-Robot Int (na) - 7%</c:v>
                </c:pt>
                <c:pt idx="5">
                  <c:v>Exoskeleton - 7%</c:v>
                </c:pt>
                <c:pt idx="6">
                  <c:v>Perception - 7%</c:v>
                </c:pt>
                <c:pt idx="7">
                  <c:v>Soft/Mechanisms - 6%</c:v>
                </c:pt>
                <c:pt idx="8">
                  <c:v>Control/Micro - 6%</c:v>
                </c:pt>
                <c:pt idx="9">
                  <c:v>Architecture - 5%</c:v>
                </c:pt>
                <c:pt idx="10">
                  <c:v>Surgical Robots - 5%</c:v>
                </c:pt>
                <c:pt idx="11">
                  <c:v>Artificial Intelligence - 5%</c:v>
                </c:pt>
                <c:pt idx="12">
                  <c:v>Rehab Robotics - 4%</c:v>
                </c:pt>
                <c:pt idx="13">
                  <c:v>SLAM/Planning - 4%</c:v>
                </c:pt>
                <c:pt idx="14">
                  <c:v>Education - 3.5%</c:v>
                </c:pt>
                <c:pt idx="15">
                  <c:v>Algorithms - 3%</c:v>
                </c:pt>
                <c:pt idx="16">
                  <c:v>Tactile - 2%</c:v>
                </c:pt>
              </c:strCache>
            </c:strRef>
          </c:cat>
          <c:val>
            <c:numRef>
              <c:f>Sheet1!$B$12:$B$28</c:f>
              <c:numCache>
                <c:formatCode>0.0</c:formatCode>
                <c:ptCount val="17"/>
                <c:pt idx="0">
                  <c:v>12.63440860215053</c:v>
                </c:pt>
                <c:pt idx="1">
                  <c:v>8.333333333333335</c:v>
                </c:pt>
                <c:pt idx="2">
                  <c:v>7.79569892473119</c:v>
                </c:pt>
                <c:pt idx="3">
                  <c:v>7.526881720430108</c:v>
                </c:pt>
                <c:pt idx="4">
                  <c:v>7.258064516129028</c:v>
                </c:pt>
                <c:pt idx="5">
                  <c:v>6.98924731182796</c:v>
                </c:pt>
                <c:pt idx="6">
                  <c:v>6.720430107526877</c:v>
                </c:pt>
                <c:pt idx="7">
                  <c:v>5.91397849462366</c:v>
                </c:pt>
                <c:pt idx="8">
                  <c:v>5.645161290322581</c:v>
                </c:pt>
                <c:pt idx="9">
                  <c:v>5.107526881720426</c:v>
                </c:pt>
                <c:pt idx="10">
                  <c:v>4.838709677419355</c:v>
                </c:pt>
                <c:pt idx="11">
                  <c:v>4.56989247311828</c:v>
                </c:pt>
                <c:pt idx="12">
                  <c:v>4.301075268817184</c:v>
                </c:pt>
                <c:pt idx="13">
                  <c:v>3.763440860215055</c:v>
                </c:pt>
                <c:pt idx="14">
                  <c:v>3.494623655913978</c:v>
                </c:pt>
                <c:pt idx="15">
                  <c:v>2.956989247311828</c:v>
                </c:pt>
                <c:pt idx="16">
                  <c:v>2.150537634408602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82006415864684"/>
          <c:y val="0.175728263397455"/>
          <c:w val="0.308284877851807"/>
          <c:h val="0.648543307086614"/>
        </c:manualLayout>
      </c:layout>
      <c:overlay val="0"/>
      <c:txPr>
        <a:bodyPr/>
        <a:lstStyle/>
        <a:p>
          <a:pPr>
            <a:defRPr sz="1600"/>
          </a:pPr>
          <a:endParaRPr lang="en-US"/>
        </a:p>
      </c:txPr>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image" Target="../media/image6.png"/><Relationship Id="rId2" Type="http://schemas.openxmlformats.org/officeDocument/2006/relationships/image" Target="../media/image7.png"/></Relationships>
</file>

<file path=ppt/diagrams/_rels/data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image" Target="../media/image6.png"/><Relationship Id="rId2" Type="http://schemas.openxmlformats.org/officeDocument/2006/relationships/image" Target="../media/image7.png"/></Relationships>
</file>

<file path=ppt/diagrams/_rels/data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image" Target="../media/image21.jpeg"/><Relationship Id="rId2"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image" Target="../media/image6.png"/><Relationship Id="rId2"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image" Target="../media/image6.png"/><Relationship Id="rId2" Type="http://schemas.openxmlformats.org/officeDocument/2006/relationships/image" Target="../media/image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image" Target="../media/image21.jpeg"/><Relationship Id="rId2"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62217C-A74D-AE4E-BAA6-F3DAAE8C9000}" type="doc">
      <dgm:prSet loTypeId="urn:microsoft.com/office/officeart/2005/8/layout/pList1#1" loCatId="" qsTypeId="urn:microsoft.com/office/officeart/2005/8/quickstyle/simple3" qsCatId="simple" csTypeId="urn:microsoft.com/office/officeart/2005/8/colors/accent1_2" csCatId="accent1" phldr="1"/>
      <dgm:spPr/>
      <dgm:t>
        <a:bodyPr/>
        <a:lstStyle/>
        <a:p>
          <a:endParaRPr lang="en-US"/>
        </a:p>
      </dgm:t>
    </dgm:pt>
    <dgm:pt modelId="{775458CC-8F7F-E74E-BF50-E085B4F6F6D5}">
      <dgm:prSet phldrT="[Text]"/>
      <dgm:spPr/>
      <dgm:t>
        <a:bodyPr/>
        <a:lstStyle/>
        <a:p>
          <a:r>
            <a:rPr lang="en-US" b="1" dirty="0" smtClean="0"/>
            <a:t>Broadband &amp; Universal Connectivity</a:t>
          </a:r>
          <a:endParaRPr lang="en-US" b="1" dirty="0"/>
        </a:p>
      </dgm:t>
    </dgm:pt>
    <dgm:pt modelId="{4EB8E3BB-F686-784D-B084-775D270043FB}" type="parTrans" cxnId="{6E8E9C2A-37F5-C04A-BA43-17607FB2DD57}">
      <dgm:prSet/>
      <dgm:spPr/>
      <dgm:t>
        <a:bodyPr/>
        <a:lstStyle/>
        <a:p>
          <a:endParaRPr lang="en-US" dirty="0"/>
        </a:p>
      </dgm:t>
    </dgm:pt>
    <dgm:pt modelId="{91C12694-750D-1940-9CAE-FEFC0E6F7AB0}" type="sibTrans" cxnId="{6E8E9C2A-37F5-C04A-BA43-17607FB2DD57}">
      <dgm:prSet/>
      <dgm:spPr/>
      <dgm:t>
        <a:bodyPr/>
        <a:lstStyle/>
        <a:p>
          <a:endParaRPr lang="en-US"/>
        </a:p>
      </dgm:t>
    </dgm:pt>
    <dgm:pt modelId="{FD4C3927-CAAD-FA47-A046-E7C0A788F367}">
      <dgm:prSet phldrT="[Text]"/>
      <dgm:spPr/>
      <dgm:t>
        <a:bodyPr/>
        <a:lstStyle/>
        <a:p>
          <a:r>
            <a:rPr lang="en-US" b="1" dirty="0" smtClean="0"/>
            <a:t>Secure Cyberspace</a:t>
          </a:r>
          <a:endParaRPr lang="en-US" b="1" dirty="0"/>
        </a:p>
      </dgm:t>
    </dgm:pt>
    <dgm:pt modelId="{29CF0072-FD8B-2841-BB8C-252BBF599DE4}" type="parTrans" cxnId="{B2339718-B4FD-2F49-B9BE-94EC23C53C11}">
      <dgm:prSet/>
      <dgm:spPr/>
      <dgm:t>
        <a:bodyPr/>
        <a:lstStyle/>
        <a:p>
          <a:endParaRPr lang="en-US"/>
        </a:p>
      </dgm:t>
    </dgm:pt>
    <dgm:pt modelId="{EDDC5D3A-7829-234E-9880-93CA8F8E871F}" type="sibTrans" cxnId="{B2339718-B4FD-2F49-B9BE-94EC23C53C11}">
      <dgm:prSet/>
      <dgm:spPr/>
      <dgm:t>
        <a:bodyPr/>
        <a:lstStyle/>
        <a:p>
          <a:endParaRPr lang="en-US"/>
        </a:p>
      </dgm:t>
    </dgm:pt>
    <dgm:pt modelId="{8D8F13C4-6879-B34E-AEE5-E4B2C6AF4E50}">
      <dgm:prSet phldrT="[Text]"/>
      <dgm:spPr/>
      <dgm:t>
        <a:bodyPr/>
        <a:lstStyle/>
        <a:p>
          <a:r>
            <a:rPr lang="en-US" b="1" dirty="0" smtClean="0"/>
            <a:t>Health &amp; Wellbeing</a:t>
          </a:r>
          <a:endParaRPr lang="en-US" b="1" dirty="0"/>
        </a:p>
      </dgm:t>
    </dgm:pt>
    <dgm:pt modelId="{4A4BFE35-7F01-7C40-9E02-17FE75BA496B}" type="parTrans" cxnId="{3085D157-14FD-764A-BDF2-0CEC5C972F7F}">
      <dgm:prSet/>
      <dgm:spPr/>
      <dgm:t>
        <a:bodyPr/>
        <a:lstStyle/>
        <a:p>
          <a:endParaRPr lang="en-US"/>
        </a:p>
      </dgm:t>
    </dgm:pt>
    <dgm:pt modelId="{0754AB58-DAF2-8646-BD23-77295324FDE5}" type="sibTrans" cxnId="{3085D157-14FD-764A-BDF2-0CEC5C972F7F}">
      <dgm:prSet/>
      <dgm:spPr/>
      <dgm:t>
        <a:bodyPr/>
        <a:lstStyle/>
        <a:p>
          <a:endParaRPr lang="en-US"/>
        </a:p>
      </dgm:t>
    </dgm:pt>
    <dgm:pt modelId="{0CA2FFEA-ABAD-FA4A-B39E-552EA157E850}">
      <dgm:prSet phldrT="[Text]"/>
      <dgm:spPr/>
      <dgm:t>
        <a:bodyPr/>
        <a:lstStyle/>
        <a:p>
          <a:r>
            <a:rPr lang="en-US" b="1" dirty="0" smtClean="0"/>
            <a:t>Transportation &amp; Energy</a:t>
          </a:r>
          <a:endParaRPr lang="en-US" b="1" dirty="0"/>
        </a:p>
      </dgm:t>
    </dgm:pt>
    <dgm:pt modelId="{D75C3758-FF72-C64A-A782-206A98079599}" type="parTrans" cxnId="{E6BEB04C-B566-C94F-82FA-5647A87D9E98}">
      <dgm:prSet/>
      <dgm:spPr/>
      <dgm:t>
        <a:bodyPr/>
        <a:lstStyle/>
        <a:p>
          <a:endParaRPr lang="en-US"/>
        </a:p>
      </dgm:t>
    </dgm:pt>
    <dgm:pt modelId="{73B1C05E-CD21-BB4D-9871-835565412355}" type="sibTrans" cxnId="{E6BEB04C-B566-C94F-82FA-5647A87D9E98}">
      <dgm:prSet/>
      <dgm:spPr/>
      <dgm:t>
        <a:bodyPr/>
        <a:lstStyle/>
        <a:p>
          <a:endParaRPr lang="en-US"/>
        </a:p>
      </dgm:t>
    </dgm:pt>
    <dgm:pt modelId="{64E389C1-3834-BF4F-A70C-8F0DB108F2B8}">
      <dgm:prSet phldrT="[Text]"/>
      <dgm:spPr/>
      <dgm:t>
        <a:bodyPr/>
        <a:lstStyle/>
        <a:p>
          <a:r>
            <a:rPr lang="en-US" b="1" dirty="0" smtClean="0"/>
            <a:t>Education and Workforce Development</a:t>
          </a:r>
          <a:endParaRPr lang="en-US" b="1" dirty="0"/>
        </a:p>
      </dgm:t>
    </dgm:pt>
    <dgm:pt modelId="{3B15C03A-8FDF-2C4E-BFE3-8C5605FBA8F6}" type="parTrans" cxnId="{5B2D25E3-8876-4046-A51B-C4417AF3FD49}">
      <dgm:prSet/>
      <dgm:spPr/>
      <dgm:t>
        <a:bodyPr/>
        <a:lstStyle/>
        <a:p>
          <a:endParaRPr lang="en-US"/>
        </a:p>
      </dgm:t>
    </dgm:pt>
    <dgm:pt modelId="{67DA6ACC-B1EE-A846-A99C-6CD095AFBB04}" type="sibTrans" cxnId="{5B2D25E3-8876-4046-A51B-C4417AF3FD49}">
      <dgm:prSet/>
      <dgm:spPr/>
      <dgm:t>
        <a:bodyPr/>
        <a:lstStyle/>
        <a:p>
          <a:endParaRPr lang="en-US"/>
        </a:p>
      </dgm:t>
    </dgm:pt>
    <dgm:pt modelId="{8B0DDE80-E2B9-9640-85F1-7642092DA8D6}">
      <dgm:prSet phldrT="[Text]"/>
      <dgm:spPr/>
      <dgm:t>
        <a:bodyPr/>
        <a:lstStyle/>
        <a:p>
          <a:r>
            <a:rPr lang="en-US" b="1" dirty="0" smtClean="0"/>
            <a:t>Environment &amp; Sustainability</a:t>
          </a:r>
          <a:endParaRPr lang="en-US" b="1" dirty="0"/>
        </a:p>
      </dgm:t>
    </dgm:pt>
    <dgm:pt modelId="{32C6B1DF-CA96-BF42-B984-17D0C8E3F61E}" type="parTrans" cxnId="{7293A930-4D6E-1446-A48F-69C4A76D5355}">
      <dgm:prSet/>
      <dgm:spPr/>
      <dgm:t>
        <a:bodyPr/>
        <a:lstStyle/>
        <a:p>
          <a:endParaRPr lang="en-US"/>
        </a:p>
      </dgm:t>
    </dgm:pt>
    <dgm:pt modelId="{D869DCC0-B45D-8A49-89A1-4528BB290C64}" type="sibTrans" cxnId="{7293A930-4D6E-1446-A48F-69C4A76D5355}">
      <dgm:prSet/>
      <dgm:spPr/>
      <dgm:t>
        <a:bodyPr/>
        <a:lstStyle/>
        <a:p>
          <a:endParaRPr lang="en-US"/>
        </a:p>
      </dgm:t>
    </dgm:pt>
    <dgm:pt modelId="{B12E24B7-4070-6D44-BB32-6EA9A3785B3B}">
      <dgm:prSet phldrT="[Text]"/>
      <dgm:spPr/>
      <dgm:t>
        <a:bodyPr/>
        <a:lstStyle/>
        <a:p>
          <a:r>
            <a:rPr lang="en-US" b="1" dirty="0" smtClean="0"/>
            <a:t>Manufacturing, Robotics, &amp; Smart Systems</a:t>
          </a:r>
          <a:endParaRPr lang="en-US" b="1" dirty="0"/>
        </a:p>
      </dgm:t>
    </dgm:pt>
    <dgm:pt modelId="{21A7E278-6203-F440-83E4-6023F98A0B60}" type="parTrans" cxnId="{5C590954-8304-0140-882B-064C8E8C3F97}">
      <dgm:prSet/>
      <dgm:spPr/>
      <dgm:t>
        <a:bodyPr/>
        <a:lstStyle/>
        <a:p>
          <a:endParaRPr lang="en-US"/>
        </a:p>
      </dgm:t>
    </dgm:pt>
    <dgm:pt modelId="{7A996B06-699B-3A48-9FC5-C0E6D9FB8F2F}" type="sibTrans" cxnId="{5C590954-8304-0140-882B-064C8E8C3F97}">
      <dgm:prSet/>
      <dgm:spPr/>
      <dgm:t>
        <a:bodyPr/>
        <a:lstStyle/>
        <a:p>
          <a:endParaRPr lang="en-US"/>
        </a:p>
      </dgm:t>
    </dgm:pt>
    <dgm:pt modelId="{45CD29F9-5425-3944-9297-9D6CD8767A1F}">
      <dgm:prSet phldrT="[Text]"/>
      <dgm:spPr/>
      <dgm:t>
        <a:bodyPr/>
        <a:lstStyle/>
        <a:p>
          <a:r>
            <a:rPr lang="en-US" b="1" dirty="0" smtClean="0"/>
            <a:t>Emergency Response &amp; Disaster Resiliency</a:t>
          </a:r>
          <a:endParaRPr lang="en-US" b="1" dirty="0"/>
        </a:p>
      </dgm:t>
    </dgm:pt>
    <dgm:pt modelId="{BDC12504-335D-B94C-8F26-D3D9B00559C5}" type="parTrans" cxnId="{720E1A3E-13EA-1543-A967-BC63FAC8C9F1}">
      <dgm:prSet/>
      <dgm:spPr/>
      <dgm:t>
        <a:bodyPr/>
        <a:lstStyle/>
        <a:p>
          <a:endParaRPr lang="en-US"/>
        </a:p>
      </dgm:t>
    </dgm:pt>
    <dgm:pt modelId="{7380690D-CD0F-CF4D-8417-99BF17FD7152}" type="sibTrans" cxnId="{720E1A3E-13EA-1543-A967-BC63FAC8C9F1}">
      <dgm:prSet/>
      <dgm:spPr/>
      <dgm:t>
        <a:bodyPr/>
        <a:lstStyle/>
        <a:p>
          <a:endParaRPr lang="en-US"/>
        </a:p>
      </dgm:t>
    </dgm:pt>
    <dgm:pt modelId="{D0524863-3A09-0749-B8A8-DF8A075FF87B}" type="pres">
      <dgm:prSet presAssocID="{9262217C-A74D-AE4E-BAA6-F3DAAE8C9000}" presName="Name0" presStyleCnt="0">
        <dgm:presLayoutVars>
          <dgm:dir/>
          <dgm:resizeHandles val="exact"/>
        </dgm:presLayoutVars>
      </dgm:prSet>
      <dgm:spPr/>
      <dgm:t>
        <a:bodyPr/>
        <a:lstStyle/>
        <a:p>
          <a:endParaRPr lang="en-US"/>
        </a:p>
      </dgm:t>
    </dgm:pt>
    <dgm:pt modelId="{11C6490A-D89E-5A49-AB04-2B141D3F6A57}" type="pres">
      <dgm:prSet presAssocID="{B12E24B7-4070-6D44-BB32-6EA9A3785B3B}" presName="compNode" presStyleCnt="0"/>
      <dgm:spPr/>
      <dgm:t>
        <a:bodyPr/>
        <a:lstStyle/>
        <a:p>
          <a:endParaRPr lang="en-US"/>
        </a:p>
      </dgm:t>
    </dgm:pt>
    <dgm:pt modelId="{7563F98E-106F-AC4D-BCEF-756FD04A8471}" type="pres">
      <dgm:prSet presAssocID="{B12E24B7-4070-6D44-BB32-6EA9A3785B3B}" presName="pictRect" presStyleLbl="node1" presStyleIdx="0" presStyleCnt="8"/>
      <dgm:spPr>
        <a:blipFill rotWithShape="1">
          <a:blip xmlns:r="http://schemas.openxmlformats.org/officeDocument/2006/relationships" r:embed="rId1">
            <a:extLst>
              <a:ext uri="{28A0092B-C50C-407E-A947-70E740481C1C}">
                <a14:useLocalDpi xmlns:a14="http://schemas.microsoft.com/office/drawing/2010/main"/>
              </a:ext>
            </a:extLst>
          </a:blip>
          <a:stretch>
            <a:fillRect/>
          </a:stretch>
        </a:blipFill>
      </dgm:spPr>
      <dgm:t>
        <a:bodyPr/>
        <a:lstStyle/>
        <a:p>
          <a:endParaRPr lang="en-US"/>
        </a:p>
      </dgm:t>
    </dgm:pt>
    <dgm:pt modelId="{14BECE1F-9742-D143-8869-BA6BAD73F256}" type="pres">
      <dgm:prSet presAssocID="{B12E24B7-4070-6D44-BB32-6EA9A3785B3B}" presName="textRect" presStyleLbl="revTx" presStyleIdx="0" presStyleCnt="8">
        <dgm:presLayoutVars>
          <dgm:bulletEnabled val="1"/>
        </dgm:presLayoutVars>
      </dgm:prSet>
      <dgm:spPr/>
      <dgm:t>
        <a:bodyPr/>
        <a:lstStyle/>
        <a:p>
          <a:endParaRPr lang="en-US"/>
        </a:p>
      </dgm:t>
    </dgm:pt>
    <dgm:pt modelId="{44476FB5-48AC-4441-A506-71A259449E46}" type="pres">
      <dgm:prSet presAssocID="{7A996B06-699B-3A48-9FC5-C0E6D9FB8F2F}" presName="sibTrans" presStyleLbl="sibTrans2D1" presStyleIdx="0" presStyleCnt="0"/>
      <dgm:spPr/>
      <dgm:t>
        <a:bodyPr/>
        <a:lstStyle/>
        <a:p>
          <a:endParaRPr lang="en-US"/>
        </a:p>
      </dgm:t>
    </dgm:pt>
    <dgm:pt modelId="{24419F70-AA1A-E041-AFB0-182B4B2BBF5D}" type="pres">
      <dgm:prSet presAssocID="{8B0DDE80-E2B9-9640-85F1-7642092DA8D6}" presName="compNode" presStyleCnt="0"/>
      <dgm:spPr/>
      <dgm:t>
        <a:bodyPr/>
        <a:lstStyle/>
        <a:p>
          <a:endParaRPr lang="en-US"/>
        </a:p>
      </dgm:t>
    </dgm:pt>
    <dgm:pt modelId="{0EA8282A-7023-A94E-B689-F0E07423BA79}" type="pres">
      <dgm:prSet presAssocID="{8B0DDE80-E2B9-9640-85F1-7642092DA8D6}" presName="pictRect" presStyleLbl="node1" presStyleIdx="1" presStyleCnt="8"/>
      <dgm:spPr>
        <a:blipFill rotWithShape="1">
          <a:blip xmlns:r="http://schemas.openxmlformats.org/officeDocument/2006/relationships" r:embed="rId2" cstate="print">
            <a:extLst>
              <a:ext uri="{28A0092B-C50C-407E-A947-70E740481C1C}">
                <a14:useLocalDpi xmlns:a14="http://schemas.microsoft.com/office/drawing/2010/main"/>
              </a:ext>
            </a:extLst>
          </a:blip>
          <a:stretch>
            <a:fillRect/>
          </a:stretch>
        </a:blipFill>
      </dgm:spPr>
      <dgm:t>
        <a:bodyPr/>
        <a:lstStyle/>
        <a:p>
          <a:endParaRPr lang="en-US"/>
        </a:p>
      </dgm:t>
    </dgm:pt>
    <dgm:pt modelId="{67D776BD-34FE-2143-8780-F80360DDCCDE}" type="pres">
      <dgm:prSet presAssocID="{8B0DDE80-E2B9-9640-85F1-7642092DA8D6}" presName="textRect" presStyleLbl="revTx" presStyleIdx="1" presStyleCnt="8">
        <dgm:presLayoutVars>
          <dgm:bulletEnabled val="1"/>
        </dgm:presLayoutVars>
      </dgm:prSet>
      <dgm:spPr/>
      <dgm:t>
        <a:bodyPr/>
        <a:lstStyle/>
        <a:p>
          <a:endParaRPr lang="en-US"/>
        </a:p>
      </dgm:t>
    </dgm:pt>
    <dgm:pt modelId="{79521460-5B3D-5E42-AC7C-EB9114AFAB37}" type="pres">
      <dgm:prSet presAssocID="{D869DCC0-B45D-8A49-89A1-4528BB290C64}" presName="sibTrans" presStyleLbl="sibTrans2D1" presStyleIdx="0" presStyleCnt="0"/>
      <dgm:spPr/>
      <dgm:t>
        <a:bodyPr/>
        <a:lstStyle/>
        <a:p>
          <a:endParaRPr lang="en-US"/>
        </a:p>
      </dgm:t>
    </dgm:pt>
    <dgm:pt modelId="{23EC5309-713D-0548-93E5-F0212CBF2919}" type="pres">
      <dgm:prSet presAssocID="{45CD29F9-5425-3944-9297-9D6CD8767A1F}" presName="compNode" presStyleCnt="0"/>
      <dgm:spPr/>
      <dgm:t>
        <a:bodyPr/>
        <a:lstStyle/>
        <a:p>
          <a:endParaRPr lang="en-US"/>
        </a:p>
      </dgm:t>
    </dgm:pt>
    <dgm:pt modelId="{542AB756-A0A7-E941-910D-54E40676146B}" type="pres">
      <dgm:prSet presAssocID="{45CD29F9-5425-3944-9297-9D6CD8767A1F}" presName="pictRect" presStyleLbl="node1" presStyleIdx="2" presStyleCnt="8"/>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t>
        <a:bodyPr/>
        <a:lstStyle/>
        <a:p>
          <a:endParaRPr lang="en-US"/>
        </a:p>
      </dgm:t>
    </dgm:pt>
    <dgm:pt modelId="{4E6C5D18-853B-7742-9F61-264B31F0DFC4}" type="pres">
      <dgm:prSet presAssocID="{45CD29F9-5425-3944-9297-9D6CD8767A1F}" presName="textRect" presStyleLbl="revTx" presStyleIdx="2" presStyleCnt="8">
        <dgm:presLayoutVars>
          <dgm:bulletEnabled val="1"/>
        </dgm:presLayoutVars>
      </dgm:prSet>
      <dgm:spPr/>
      <dgm:t>
        <a:bodyPr/>
        <a:lstStyle/>
        <a:p>
          <a:endParaRPr lang="en-US"/>
        </a:p>
      </dgm:t>
    </dgm:pt>
    <dgm:pt modelId="{0742BFBE-9BA9-D24F-BE0F-1673D22D6393}" type="pres">
      <dgm:prSet presAssocID="{7380690D-CD0F-CF4D-8417-99BF17FD7152}" presName="sibTrans" presStyleLbl="sibTrans2D1" presStyleIdx="0" presStyleCnt="0"/>
      <dgm:spPr/>
      <dgm:t>
        <a:bodyPr/>
        <a:lstStyle/>
        <a:p>
          <a:endParaRPr lang="en-US"/>
        </a:p>
      </dgm:t>
    </dgm:pt>
    <dgm:pt modelId="{A0F00D43-8BE2-3442-A6AB-8A069C9CBA71}" type="pres">
      <dgm:prSet presAssocID="{8D8F13C4-6879-B34E-AEE5-E4B2C6AF4E50}" presName="compNode" presStyleCnt="0"/>
      <dgm:spPr/>
      <dgm:t>
        <a:bodyPr/>
        <a:lstStyle/>
        <a:p>
          <a:endParaRPr lang="en-US"/>
        </a:p>
      </dgm:t>
    </dgm:pt>
    <dgm:pt modelId="{65FC8123-349C-5E4B-B200-C45996CD1187}" type="pres">
      <dgm:prSet presAssocID="{8D8F13C4-6879-B34E-AEE5-E4B2C6AF4E50}" presName="pictRect" presStyleLbl="node1" presStyleIdx="3" presStyleCnt="8"/>
      <dgm:spPr>
        <a:blipFill dpi="0" rotWithShape="1">
          <a:blip xmlns:r="http://schemas.openxmlformats.org/officeDocument/2006/relationships" r:embed="rId4">
            <a:extLst>
              <a:ext uri="{28A0092B-C50C-407E-A947-70E740481C1C}">
                <a14:useLocalDpi xmlns:a14="http://schemas.microsoft.com/office/drawing/2010/main"/>
              </a:ext>
            </a:extLst>
          </a:blip>
          <a:srcRect/>
          <a:stretch>
            <a:fillRect/>
          </a:stretch>
        </a:blipFill>
      </dgm:spPr>
      <dgm:t>
        <a:bodyPr/>
        <a:lstStyle/>
        <a:p>
          <a:endParaRPr lang="en-US"/>
        </a:p>
      </dgm:t>
    </dgm:pt>
    <dgm:pt modelId="{30676B20-FD32-6943-B81A-7915624FAB9C}" type="pres">
      <dgm:prSet presAssocID="{8D8F13C4-6879-B34E-AEE5-E4B2C6AF4E50}" presName="textRect" presStyleLbl="revTx" presStyleIdx="3" presStyleCnt="8">
        <dgm:presLayoutVars>
          <dgm:bulletEnabled val="1"/>
        </dgm:presLayoutVars>
      </dgm:prSet>
      <dgm:spPr/>
      <dgm:t>
        <a:bodyPr/>
        <a:lstStyle/>
        <a:p>
          <a:endParaRPr lang="en-US"/>
        </a:p>
      </dgm:t>
    </dgm:pt>
    <dgm:pt modelId="{1BDCF623-FFB2-784F-A503-9696DDF01978}" type="pres">
      <dgm:prSet presAssocID="{0754AB58-DAF2-8646-BD23-77295324FDE5}" presName="sibTrans" presStyleLbl="sibTrans2D1" presStyleIdx="0" presStyleCnt="0"/>
      <dgm:spPr/>
      <dgm:t>
        <a:bodyPr/>
        <a:lstStyle/>
        <a:p>
          <a:endParaRPr lang="en-US"/>
        </a:p>
      </dgm:t>
    </dgm:pt>
    <dgm:pt modelId="{E00E55DC-8F7A-054F-BA9B-2406987B89F9}" type="pres">
      <dgm:prSet presAssocID="{0CA2FFEA-ABAD-FA4A-B39E-552EA157E850}" presName="compNode" presStyleCnt="0"/>
      <dgm:spPr/>
      <dgm:t>
        <a:bodyPr/>
        <a:lstStyle/>
        <a:p>
          <a:endParaRPr lang="en-US"/>
        </a:p>
      </dgm:t>
    </dgm:pt>
    <dgm:pt modelId="{95733AE1-7AB0-814F-898D-F817E1BB9AF8}" type="pres">
      <dgm:prSet presAssocID="{0CA2FFEA-ABAD-FA4A-B39E-552EA157E850}" presName="pictRect" presStyleLbl="node1" presStyleIdx="4" presStyleCnt="8"/>
      <dgm:spPr>
        <a:blipFill>
          <a:blip xmlns:r="http://schemas.openxmlformats.org/officeDocument/2006/relationships" r:embed="rId5">
            <a:extLst>
              <a:ext uri="{28A0092B-C50C-407E-A947-70E740481C1C}">
                <a14:useLocalDpi xmlns:a14="http://schemas.microsoft.com/office/drawing/2010/main"/>
              </a:ext>
            </a:extLst>
          </a:blip>
          <a:srcRect/>
          <a:stretch>
            <a:fillRect/>
          </a:stretch>
        </a:blipFill>
      </dgm:spPr>
      <dgm:t>
        <a:bodyPr/>
        <a:lstStyle/>
        <a:p>
          <a:endParaRPr lang="en-US"/>
        </a:p>
      </dgm:t>
    </dgm:pt>
    <dgm:pt modelId="{AA58B757-DF42-AC46-AEF4-2B13C06AED97}" type="pres">
      <dgm:prSet presAssocID="{0CA2FFEA-ABAD-FA4A-B39E-552EA157E850}" presName="textRect" presStyleLbl="revTx" presStyleIdx="4" presStyleCnt="8">
        <dgm:presLayoutVars>
          <dgm:bulletEnabled val="1"/>
        </dgm:presLayoutVars>
      </dgm:prSet>
      <dgm:spPr/>
      <dgm:t>
        <a:bodyPr/>
        <a:lstStyle/>
        <a:p>
          <a:endParaRPr lang="en-US"/>
        </a:p>
      </dgm:t>
    </dgm:pt>
    <dgm:pt modelId="{7AB8A1C0-61E6-7943-820A-9F22D43B3587}" type="pres">
      <dgm:prSet presAssocID="{73B1C05E-CD21-BB4D-9871-835565412355}" presName="sibTrans" presStyleLbl="sibTrans2D1" presStyleIdx="0" presStyleCnt="0"/>
      <dgm:spPr/>
      <dgm:t>
        <a:bodyPr/>
        <a:lstStyle/>
        <a:p>
          <a:endParaRPr lang="en-US"/>
        </a:p>
      </dgm:t>
    </dgm:pt>
    <dgm:pt modelId="{0757DF40-5A37-A447-9B50-FCEF4F6CA858}" type="pres">
      <dgm:prSet presAssocID="{775458CC-8F7F-E74E-BF50-E085B4F6F6D5}" presName="compNode" presStyleCnt="0"/>
      <dgm:spPr/>
      <dgm:t>
        <a:bodyPr/>
        <a:lstStyle/>
        <a:p>
          <a:endParaRPr lang="en-US"/>
        </a:p>
      </dgm:t>
    </dgm:pt>
    <dgm:pt modelId="{5D604E93-6E8D-4046-A1ED-54BF8CAE2C5E}" type="pres">
      <dgm:prSet presAssocID="{775458CC-8F7F-E74E-BF50-E085B4F6F6D5}" presName="pictRect" presStyleLbl="node1" presStyleIdx="5" presStyleCnt="8"/>
      <dgm:spPr>
        <a:blipFill>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t>
        <a:bodyPr/>
        <a:lstStyle/>
        <a:p>
          <a:endParaRPr lang="en-US"/>
        </a:p>
      </dgm:t>
    </dgm:pt>
    <dgm:pt modelId="{8BFDEDA5-6060-C84F-B55C-4A6356074454}" type="pres">
      <dgm:prSet presAssocID="{775458CC-8F7F-E74E-BF50-E085B4F6F6D5}" presName="textRect" presStyleLbl="revTx" presStyleIdx="5" presStyleCnt="8">
        <dgm:presLayoutVars>
          <dgm:bulletEnabled val="1"/>
        </dgm:presLayoutVars>
      </dgm:prSet>
      <dgm:spPr/>
      <dgm:t>
        <a:bodyPr/>
        <a:lstStyle/>
        <a:p>
          <a:endParaRPr lang="en-US"/>
        </a:p>
      </dgm:t>
    </dgm:pt>
    <dgm:pt modelId="{DF02DB1F-27B6-1F4B-819C-C1E636041F07}" type="pres">
      <dgm:prSet presAssocID="{91C12694-750D-1940-9CAE-FEFC0E6F7AB0}" presName="sibTrans" presStyleLbl="sibTrans2D1" presStyleIdx="0" presStyleCnt="0"/>
      <dgm:spPr/>
      <dgm:t>
        <a:bodyPr/>
        <a:lstStyle/>
        <a:p>
          <a:endParaRPr lang="en-US"/>
        </a:p>
      </dgm:t>
    </dgm:pt>
    <dgm:pt modelId="{18FF8FFE-405D-DB4A-B121-0CC987E46B3C}" type="pres">
      <dgm:prSet presAssocID="{FD4C3927-CAAD-FA47-A046-E7C0A788F367}" presName="compNode" presStyleCnt="0"/>
      <dgm:spPr/>
      <dgm:t>
        <a:bodyPr/>
        <a:lstStyle/>
        <a:p>
          <a:endParaRPr lang="en-US"/>
        </a:p>
      </dgm:t>
    </dgm:pt>
    <dgm:pt modelId="{6718F282-CDB4-2845-91C2-11868162989D}" type="pres">
      <dgm:prSet presAssocID="{FD4C3927-CAAD-FA47-A046-E7C0A788F367}" presName="pictRect" presStyleLbl="node1" presStyleIdx="6" presStyleCnt="8"/>
      <dgm:spPr>
        <a:blipFill>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t>
        <a:bodyPr/>
        <a:lstStyle/>
        <a:p>
          <a:endParaRPr lang="en-US"/>
        </a:p>
      </dgm:t>
    </dgm:pt>
    <dgm:pt modelId="{193024C1-3E78-5C4E-984C-3E61D9CBB85F}" type="pres">
      <dgm:prSet presAssocID="{FD4C3927-CAAD-FA47-A046-E7C0A788F367}" presName="textRect" presStyleLbl="revTx" presStyleIdx="6" presStyleCnt="8">
        <dgm:presLayoutVars>
          <dgm:bulletEnabled val="1"/>
        </dgm:presLayoutVars>
      </dgm:prSet>
      <dgm:spPr/>
      <dgm:t>
        <a:bodyPr/>
        <a:lstStyle/>
        <a:p>
          <a:endParaRPr lang="en-US"/>
        </a:p>
      </dgm:t>
    </dgm:pt>
    <dgm:pt modelId="{FBBFF256-5B4A-3E48-952E-F636BC4CD8FD}" type="pres">
      <dgm:prSet presAssocID="{EDDC5D3A-7829-234E-9880-93CA8F8E871F}" presName="sibTrans" presStyleLbl="sibTrans2D1" presStyleIdx="0" presStyleCnt="0"/>
      <dgm:spPr/>
      <dgm:t>
        <a:bodyPr/>
        <a:lstStyle/>
        <a:p>
          <a:endParaRPr lang="en-US"/>
        </a:p>
      </dgm:t>
    </dgm:pt>
    <dgm:pt modelId="{19DF3B1C-5FE3-C74A-8E34-8AB9D4885DEF}" type="pres">
      <dgm:prSet presAssocID="{64E389C1-3834-BF4F-A70C-8F0DB108F2B8}" presName="compNode" presStyleCnt="0"/>
      <dgm:spPr/>
      <dgm:t>
        <a:bodyPr/>
        <a:lstStyle/>
        <a:p>
          <a:endParaRPr lang="en-US"/>
        </a:p>
      </dgm:t>
    </dgm:pt>
    <dgm:pt modelId="{4A34C453-FD77-AF4A-9B1B-B280831E34CB}" type="pres">
      <dgm:prSet presAssocID="{64E389C1-3834-BF4F-A70C-8F0DB108F2B8}" presName="pictRect" presStyleLbl="nod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l="4412" r="4412"/>
          </a:stretch>
        </a:blipFill>
      </dgm:spPr>
      <dgm:t>
        <a:bodyPr/>
        <a:lstStyle/>
        <a:p>
          <a:endParaRPr lang="en-US"/>
        </a:p>
      </dgm:t>
    </dgm:pt>
    <dgm:pt modelId="{203D7713-D10E-1846-810E-FE1736E4938C}" type="pres">
      <dgm:prSet presAssocID="{64E389C1-3834-BF4F-A70C-8F0DB108F2B8}" presName="textRect" presStyleLbl="revTx" presStyleIdx="7" presStyleCnt="8">
        <dgm:presLayoutVars>
          <dgm:bulletEnabled val="1"/>
        </dgm:presLayoutVars>
      </dgm:prSet>
      <dgm:spPr/>
      <dgm:t>
        <a:bodyPr/>
        <a:lstStyle/>
        <a:p>
          <a:endParaRPr lang="en-US"/>
        </a:p>
      </dgm:t>
    </dgm:pt>
  </dgm:ptLst>
  <dgm:cxnLst>
    <dgm:cxn modelId="{720E1A3E-13EA-1543-A967-BC63FAC8C9F1}" srcId="{9262217C-A74D-AE4E-BAA6-F3DAAE8C9000}" destId="{45CD29F9-5425-3944-9297-9D6CD8767A1F}" srcOrd="2" destOrd="0" parTransId="{BDC12504-335D-B94C-8F26-D3D9B00559C5}" sibTransId="{7380690D-CD0F-CF4D-8417-99BF17FD7152}"/>
    <dgm:cxn modelId="{CBBDB615-3D39-D74E-8EF0-7FD082BCAE99}" type="presOf" srcId="{FD4C3927-CAAD-FA47-A046-E7C0A788F367}" destId="{193024C1-3E78-5C4E-984C-3E61D9CBB85F}" srcOrd="0" destOrd="0" presId="urn:microsoft.com/office/officeart/2005/8/layout/pList1#1"/>
    <dgm:cxn modelId="{B2339718-B4FD-2F49-B9BE-94EC23C53C11}" srcId="{9262217C-A74D-AE4E-BAA6-F3DAAE8C9000}" destId="{FD4C3927-CAAD-FA47-A046-E7C0A788F367}" srcOrd="6" destOrd="0" parTransId="{29CF0072-FD8B-2841-BB8C-252BBF599DE4}" sibTransId="{EDDC5D3A-7829-234E-9880-93CA8F8E871F}"/>
    <dgm:cxn modelId="{B02AE66B-D2A2-D241-87B2-07EA5F61ED80}" type="presOf" srcId="{B12E24B7-4070-6D44-BB32-6EA9A3785B3B}" destId="{14BECE1F-9742-D143-8869-BA6BAD73F256}" srcOrd="0" destOrd="0" presId="urn:microsoft.com/office/officeart/2005/8/layout/pList1#1"/>
    <dgm:cxn modelId="{7293A930-4D6E-1446-A48F-69C4A76D5355}" srcId="{9262217C-A74D-AE4E-BAA6-F3DAAE8C9000}" destId="{8B0DDE80-E2B9-9640-85F1-7642092DA8D6}" srcOrd="1" destOrd="0" parTransId="{32C6B1DF-CA96-BF42-B984-17D0C8E3F61E}" sibTransId="{D869DCC0-B45D-8A49-89A1-4528BB290C64}"/>
    <dgm:cxn modelId="{C9482345-16E2-6D41-861E-68C8509F4789}" type="presOf" srcId="{73B1C05E-CD21-BB4D-9871-835565412355}" destId="{7AB8A1C0-61E6-7943-820A-9F22D43B3587}" srcOrd="0" destOrd="0" presId="urn:microsoft.com/office/officeart/2005/8/layout/pList1#1"/>
    <dgm:cxn modelId="{A743FBE1-5771-1347-9C15-0143C219D0FB}" type="presOf" srcId="{7A996B06-699B-3A48-9FC5-C0E6D9FB8F2F}" destId="{44476FB5-48AC-4441-A506-71A259449E46}" srcOrd="0" destOrd="0" presId="urn:microsoft.com/office/officeart/2005/8/layout/pList1#1"/>
    <dgm:cxn modelId="{35C52681-3137-3544-8AB3-5246A36F6934}" type="presOf" srcId="{9262217C-A74D-AE4E-BAA6-F3DAAE8C9000}" destId="{D0524863-3A09-0749-B8A8-DF8A075FF87B}" srcOrd="0" destOrd="0" presId="urn:microsoft.com/office/officeart/2005/8/layout/pList1#1"/>
    <dgm:cxn modelId="{1AB21665-7FE7-2149-86C2-A14E8F24643E}" type="presOf" srcId="{EDDC5D3A-7829-234E-9880-93CA8F8E871F}" destId="{FBBFF256-5B4A-3E48-952E-F636BC4CD8FD}" srcOrd="0" destOrd="0" presId="urn:microsoft.com/office/officeart/2005/8/layout/pList1#1"/>
    <dgm:cxn modelId="{5393698A-C2E0-ED4C-8FA6-C238B0F0C912}" type="presOf" srcId="{D869DCC0-B45D-8A49-89A1-4528BB290C64}" destId="{79521460-5B3D-5E42-AC7C-EB9114AFAB37}" srcOrd="0" destOrd="0" presId="urn:microsoft.com/office/officeart/2005/8/layout/pList1#1"/>
    <dgm:cxn modelId="{5C590954-8304-0140-882B-064C8E8C3F97}" srcId="{9262217C-A74D-AE4E-BAA6-F3DAAE8C9000}" destId="{B12E24B7-4070-6D44-BB32-6EA9A3785B3B}" srcOrd="0" destOrd="0" parTransId="{21A7E278-6203-F440-83E4-6023F98A0B60}" sibTransId="{7A996B06-699B-3A48-9FC5-C0E6D9FB8F2F}"/>
    <dgm:cxn modelId="{819343F2-9B75-3D45-98D9-F1D0AEC932EE}" type="presOf" srcId="{0754AB58-DAF2-8646-BD23-77295324FDE5}" destId="{1BDCF623-FFB2-784F-A503-9696DDF01978}" srcOrd="0" destOrd="0" presId="urn:microsoft.com/office/officeart/2005/8/layout/pList1#1"/>
    <dgm:cxn modelId="{B93D9F70-7D2C-4F46-A9F6-97843C5A19D1}" type="presOf" srcId="{91C12694-750D-1940-9CAE-FEFC0E6F7AB0}" destId="{DF02DB1F-27B6-1F4B-819C-C1E636041F07}" srcOrd="0" destOrd="0" presId="urn:microsoft.com/office/officeart/2005/8/layout/pList1#1"/>
    <dgm:cxn modelId="{E6BEB04C-B566-C94F-82FA-5647A87D9E98}" srcId="{9262217C-A74D-AE4E-BAA6-F3DAAE8C9000}" destId="{0CA2FFEA-ABAD-FA4A-B39E-552EA157E850}" srcOrd="4" destOrd="0" parTransId="{D75C3758-FF72-C64A-A782-206A98079599}" sibTransId="{73B1C05E-CD21-BB4D-9871-835565412355}"/>
    <dgm:cxn modelId="{3085D157-14FD-764A-BDF2-0CEC5C972F7F}" srcId="{9262217C-A74D-AE4E-BAA6-F3DAAE8C9000}" destId="{8D8F13C4-6879-B34E-AEE5-E4B2C6AF4E50}" srcOrd="3" destOrd="0" parTransId="{4A4BFE35-7F01-7C40-9E02-17FE75BA496B}" sibTransId="{0754AB58-DAF2-8646-BD23-77295324FDE5}"/>
    <dgm:cxn modelId="{2CCB41C7-8F3A-DC4C-BCCB-87592CB422CD}" type="presOf" srcId="{8D8F13C4-6879-B34E-AEE5-E4B2C6AF4E50}" destId="{30676B20-FD32-6943-B81A-7915624FAB9C}" srcOrd="0" destOrd="0" presId="urn:microsoft.com/office/officeart/2005/8/layout/pList1#1"/>
    <dgm:cxn modelId="{D1BFD46B-9FA1-EA4F-AE1E-BD4C5D2799A7}" type="presOf" srcId="{7380690D-CD0F-CF4D-8417-99BF17FD7152}" destId="{0742BFBE-9BA9-D24F-BE0F-1673D22D6393}" srcOrd="0" destOrd="0" presId="urn:microsoft.com/office/officeart/2005/8/layout/pList1#1"/>
    <dgm:cxn modelId="{6BF9727C-7B84-EF4A-9FDD-8411D7B0696F}" type="presOf" srcId="{8B0DDE80-E2B9-9640-85F1-7642092DA8D6}" destId="{67D776BD-34FE-2143-8780-F80360DDCCDE}" srcOrd="0" destOrd="0" presId="urn:microsoft.com/office/officeart/2005/8/layout/pList1#1"/>
    <dgm:cxn modelId="{ED5DAD66-F0DC-3A46-9361-366FF5D51AB6}" type="presOf" srcId="{64E389C1-3834-BF4F-A70C-8F0DB108F2B8}" destId="{203D7713-D10E-1846-810E-FE1736E4938C}" srcOrd="0" destOrd="0" presId="urn:microsoft.com/office/officeart/2005/8/layout/pList1#1"/>
    <dgm:cxn modelId="{FDFE2CBF-9362-5241-979E-14031495A168}" type="presOf" srcId="{775458CC-8F7F-E74E-BF50-E085B4F6F6D5}" destId="{8BFDEDA5-6060-C84F-B55C-4A6356074454}" srcOrd="0" destOrd="0" presId="urn:microsoft.com/office/officeart/2005/8/layout/pList1#1"/>
    <dgm:cxn modelId="{5B2D25E3-8876-4046-A51B-C4417AF3FD49}" srcId="{9262217C-A74D-AE4E-BAA6-F3DAAE8C9000}" destId="{64E389C1-3834-BF4F-A70C-8F0DB108F2B8}" srcOrd="7" destOrd="0" parTransId="{3B15C03A-8FDF-2C4E-BFE3-8C5605FBA8F6}" sibTransId="{67DA6ACC-B1EE-A846-A99C-6CD095AFBB04}"/>
    <dgm:cxn modelId="{E65824AE-7AD9-5644-9BAE-29A0643401FA}" type="presOf" srcId="{45CD29F9-5425-3944-9297-9D6CD8767A1F}" destId="{4E6C5D18-853B-7742-9F61-264B31F0DFC4}" srcOrd="0" destOrd="0" presId="urn:microsoft.com/office/officeart/2005/8/layout/pList1#1"/>
    <dgm:cxn modelId="{DB191A9C-782A-D04D-9057-DE53BD6F5BA6}" type="presOf" srcId="{0CA2FFEA-ABAD-FA4A-B39E-552EA157E850}" destId="{AA58B757-DF42-AC46-AEF4-2B13C06AED97}" srcOrd="0" destOrd="0" presId="urn:microsoft.com/office/officeart/2005/8/layout/pList1#1"/>
    <dgm:cxn modelId="{6E8E9C2A-37F5-C04A-BA43-17607FB2DD57}" srcId="{9262217C-A74D-AE4E-BAA6-F3DAAE8C9000}" destId="{775458CC-8F7F-E74E-BF50-E085B4F6F6D5}" srcOrd="5" destOrd="0" parTransId="{4EB8E3BB-F686-784D-B084-775D270043FB}" sibTransId="{91C12694-750D-1940-9CAE-FEFC0E6F7AB0}"/>
    <dgm:cxn modelId="{0F1B05E2-95C0-C641-AE65-C52CFE516B4A}" type="presParOf" srcId="{D0524863-3A09-0749-B8A8-DF8A075FF87B}" destId="{11C6490A-D89E-5A49-AB04-2B141D3F6A57}" srcOrd="0" destOrd="0" presId="urn:microsoft.com/office/officeart/2005/8/layout/pList1#1"/>
    <dgm:cxn modelId="{16A3755A-F3D6-D44E-B2C0-1B11C3396BA5}" type="presParOf" srcId="{11C6490A-D89E-5A49-AB04-2B141D3F6A57}" destId="{7563F98E-106F-AC4D-BCEF-756FD04A8471}" srcOrd="0" destOrd="0" presId="urn:microsoft.com/office/officeart/2005/8/layout/pList1#1"/>
    <dgm:cxn modelId="{99E5F55B-D4D1-8840-A69C-B87B835F3C1F}" type="presParOf" srcId="{11C6490A-D89E-5A49-AB04-2B141D3F6A57}" destId="{14BECE1F-9742-D143-8869-BA6BAD73F256}" srcOrd="1" destOrd="0" presId="urn:microsoft.com/office/officeart/2005/8/layout/pList1#1"/>
    <dgm:cxn modelId="{0A7831F5-CAE8-9F40-9040-FC22E422C884}" type="presParOf" srcId="{D0524863-3A09-0749-B8A8-DF8A075FF87B}" destId="{44476FB5-48AC-4441-A506-71A259449E46}" srcOrd="1" destOrd="0" presId="urn:microsoft.com/office/officeart/2005/8/layout/pList1#1"/>
    <dgm:cxn modelId="{383D49C0-1B59-E44B-9E67-4741E43AFFA9}" type="presParOf" srcId="{D0524863-3A09-0749-B8A8-DF8A075FF87B}" destId="{24419F70-AA1A-E041-AFB0-182B4B2BBF5D}" srcOrd="2" destOrd="0" presId="urn:microsoft.com/office/officeart/2005/8/layout/pList1#1"/>
    <dgm:cxn modelId="{05FC3BCE-5798-DE4A-9470-DD84EC4E4847}" type="presParOf" srcId="{24419F70-AA1A-E041-AFB0-182B4B2BBF5D}" destId="{0EA8282A-7023-A94E-B689-F0E07423BA79}" srcOrd="0" destOrd="0" presId="urn:microsoft.com/office/officeart/2005/8/layout/pList1#1"/>
    <dgm:cxn modelId="{2B098218-1837-F948-82FC-D09032ACC40B}" type="presParOf" srcId="{24419F70-AA1A-E041-AFB0-182B4B2BBF5D}" destId="{67D776BD-34FE-2143-8780-F80360DDCCDE}" srcOrd="1" destOrd="0" presId="urn:microsoft.com/office/officeart/2005/8/layout/pList1#1"/>
    <dgm:cxn modelId="{9C2845A2-546C-0D4E-9647-22A584B2A45C}" type="presParOf" srcId="{D0524863-3A09-0749-B8A8-DF8A075FF87B}" destId="{79521460-5B3D-5E42-AC7C-EB9114AFAB37}" srcOrd="3" destOrd="0" presId="urn:microsoft.com/office/officeart/2005/8/layout/pList1#1"/>
    <dgm:cxn modelId="{963F9696-56F4-2B4C-8062-E2C5C8AF4F6F}" type="presParOf" srcId="{D0524863-3A09-0749-B8A8-DF8A075FF87B}" destId="{23EC5309-713D-0548-93E5-F0212CBF2919}" srcOrd="4" destOrd="0" presId="urn:microsoft.com/office/officeart/2005/8/layout/pList1#1"/>
    <dgm:cxn modelId="{5B864DD0-B14F-904C-856E-616E58DA2BC1}" type="presParOf" srcId="{23EC5309-713D-0548-93E5-F0212CBF2919}" destId="{542AB756-A0A7-E941-910D-54E40676146B}" srcOrd="0" destOrd="0" presId="urn:microsoft.com/office/officeart/2005/8/layout/pList1#1"/>
    <dgm:cxn modelId="{83C43161-2308-0446-B781-941A3593E118}" type="presParOf" srcId="{23EC5309-713D-0548-93E5-F0212CBF2919}" destId="{4E6C5D18-853B-7742-9F61-264B31F0DFC4}" srcOrd="1" destOrd="0" presId="urn:microsoft.com/office/officeart/2005/8/layout/pList1#1"/>
    <dgm:cxn modelId="{E4600D1F-A116-B245-BE0F-7BAFE01AD0DF}" type="presParOf" srcId="{D0524863-3A09-0749-B8A8-DF8A075FF87B}" destId="{0742BFBE-9BA9-D24F-BE0F-1673D22D6393}" srcOrd="5" destOrd="0" presId="urn:microsoft.com/office/officeart/2005/8/layout/pList1#1"/>
    <dgm:cxn modelId="{A6270576-0550-E041-8BFB-FDABBFA851A1}" type="presParOf" srcId="{D0524863-3A09-0749-B8A8-DF8A075FF87B}" destId="{A0F00D43-8BE2-3442-A6AB-8A069C9CBA71}" srcOrd="6" destOrd="0" presId="urn:microsoft.com/office/officeart/2005/8/layout/pList1#1"/>
    <dgm:cxn modelId="{DC69D80C-3476-3244-A1DE-86B354520DB6}" type="presParOf" srcId="{A0F00D43-8BE2-3442-A6AB-8A069C9CBA71}" destId="{65FC8123-349C-5E4B-B200-C45996CD1187}" srcOrd="0" destOrd="0" presId="urn:microsoft.com/office/officeart/2005/8/layout/pList1#1"/>
    <dgm:cxn modelId="{72BD8ADD-BD46-AD49-9064-9116B2253572}" type="presParOf" srcId="{A0F00D43-8BE2-3442-A6AB-8A069C9CBA71}" destId="{30676B20-FD32-6943-B81A-7915624FAB9C}" srcOrd="1" destOrd="0" presId="urn:microsoft.com/office/officeart/2005/8/layout/pList1#1"/>
    <dgm:cxn modelId="{2EEC40D2-F45F-004F-B5CA-3E65E097B54B}" type="presParOf" srcId="{D0524863-3A09-0749-B8A8-DF8A075FF87B}" destId="{1BDCF623-FFB2-784F-A503-9696DDF01978}" srcOrd="7" destOrd="0" presId="urn:microsoft.com/office/officeart/2005/8/layout/pList1#1"/>
    <dgm:cxn modelId="{FC6D3E13-498F-DD4D-BE29-1C94689C854A}" type="presParOf" srcId="{D0524863-3A09-0749-B8A8-DF8A075FF87B}" destId="{E00E55DC-8F7A-054F-BA9B-2406987B89F9}" srcOrd="8" destOrd="0" presId="urn:microsoft.com/office/officeart/2005/8/layout/pList1#1"/>
    <dgm:cxn modelId="{31EE8B0C-CA1E-3140-ABF2-9C2F4FA0A860}" type="presParOf" srcId="{E00E55DC-8F7A-054F-BA9B-2406987B89F9}" destId="{95733AE1-7AB0-814F-898D-F817E1BB9AF8}" srcOrd="0" destOrd="0" presId="urn:microsoft.com/office/officeart/2005/8/layout/pList1#1"/>
    <dgm:cxn modelId="{B1B2D20B-535D-7140-A001-B53CB1DDB7E2}" type="presParOf" srcId="{E00E55DC-8F7A-054F-BA9B-2406987B89F9}" destId="{AA58B757-DF42-AC46-AEF4-2B13C06AED97}" srcOrd="1" destOrd="0" presId="urn:microsoft.com/office/officeart/2005/8/layout/pList1#1"/>
    <dgm:cxn modelId="{F1596D9C-FD14-E444-8426-C90D67A3FD7D}" type="presParOf" srcId="{D0524863-3A09-0749-B8A8-DF8A075FF87B}" destId="{7AB8A1C0-61E6-7943-820A-9F22D43B3587}" srcOrd="9" destOrd="0" presId="urn:microsoft.com/office/officeart/2005/8/layout/pList1#1"/>
    <dgm:cxn modelId="{E33BC805-5DF0-7D44-A0B3-7ED651B78C46}" type="presParOf" srcId="{D0524863-3A09-0749-B8A8-DF8A075FF87B}" destId="{0757DF40-5A37-A447-9B50-FCEF4F6CA858}" srcOrd="10" destOrd="0" presId="urn:microsoft.com/office/officeart/2005/8/layout/pList1#1"/>
    <dgm:cxn modelId="{8614F22B-5045-1F4D-A15F-97DC3D5F9E72}" type="presParOf" srcId="{0757DF40-5A37-A447-9B50-FCEF4F6CA858}" destId="{5D604E93-6E8D-4046-A1ED-54BF8CAE2C5E}" srcOrd="0" destOrd="0" presId="urn:microsoft.com/office/officeart/2005/8/layout/pList1#1"/>
    <dgm:cxn modelId="{6BB2FFD5-DAC3-6643-959F-BAFF3AFC4BC3}" type="presParOf" srcId="{0757DF40-5A37-A447-9B50-FCEF4F6CA858}" destId="{8BFDEDA5-6060-C84F-B55C-4A6356074454}" srcOrd="1" destOrd="0" presId="urn:microsoft.com/office/officeart/2005/8/layout/pList1#1"/>
    <dgm:cxn modelId="{47C0C3DC-895C-684D-A917-F958F9E224B4}" type="presParOf" srcId="{D0524863-3A09-0749-B8A8-DF8A075FF87B}" destId="{DF02DB1F-27B6-1F4B-819C-C1E636041F07}" srcOrd="11" destOrd="0" presId="urn:microsoft.com/office/officeart/2005/8/layout/pList1#1"/>
    <dgm:cxn modelId="{33C95A42-5CA4-7B41-BF73-8B46070F4344}" type="presParOf" srcId="{D0524863-3A09-0749-B8A8-DF8A075FF87B}" destId="{18FF8FFE-405D-DB4A-B121-0CC987E46B3C}" srcOrd="12" destOrd="0" presId="urn:microsoft.com/office/officeart/2005/8/layout/pList1#1"/>
    <dgm:cxn modelId="{14F8C6A1-913D-AC46-976A-BE858BE00181}" type="presParOf" srcId="{18FF8FFE-405D-DB4A-B121-0CC987E46B3C}" destId="{6718F282-CDB4-2845-91C2-11868162989D}" srcOrd="0" destOrd="0" presId="urn:microsoft.com/office/officeart/2005/8/layout/pList1#1"/>
    <dgm:cxn modelId="{B53EBE6F-4E22-F446-B100-DB5D0B3EBF22}" type="presParOf" srcId="{18FF8FFE-405D-DB4A-B121-0CC987E46B3C}" destId="{193024C1-3E78-5C4E-984C-3E61D9CBB85F}" srcOrd="1" destOrd="0" presId="urn:microsoft.com/office/officeart/2005/8/layout/pList1#1"/>
    <dgm:cxn modelId="{D54E1EDC-03A9-E44E-AE85-07AA95575C23}" type="presParOf" srcId="{D0524863-3A09-0749-B8A8-DF8A075FF87B}" destId="{FBBFF256-5B4A-3E48-952E-F636BC4CD8FD}" srcOrd="13" destOrd="0" presId="urn:microsoft.com/office/officeart/2005/8/layout/pList1#1"/>
    <dgm:cxn modelId="{DFA783E4-D937-1B43-8E32-7817F06F3D7C}" type="presParOf" srcId="{D0524863-3A09-0749-B8A8-DF8A075FF87B}" destId="{19DF3B1C-5FE3-C74A-8E34-8AB9D4885DEF}" srcOrd="14" destOrd="0" presId="urn:microsoft.com/office/officeart/2005/8/layout/pList1#1"/>
    <dgm:cxn modelId="{34814537-7E8C-5843-9ED1-E740AAD481E0}" type="presParOf" srcId="{19DF3B1C-5FE3-C74A-8E34-8AB9D4885DEF}" destId="{4A34C453-FD77-AF4A-9B1B-B280831E34CB}" srcOrd="0" destOrd="0" presId="urn:microsoft.com/office/officeart/2005/8/layout/pList1#1"/>
    <dgm:cxn modelId="{85D91103-963F-6140-9945-886922E2AEFE}" type="presParOf" srcId="{19DF3B1C-5FE3-C74A-8E34-8AB9D4885DEF}" destId="{203D7713-D10E-1846-810E-FE1736E4938C}" srcOrd="1" destOrd="0" presId="urn:microsoft.com/office/officeart/2005/8/layout/p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62217C-A74D-AE4E-BAA6-F3DAAE8C9000}" type="doc">
      <dgm:prSet loTypeId="urn:microsoft.com/office/officeart/2005/8/layout/pList1#1" loCatId="" qsTypeId="urn:microsoft.com/office/officeart/2005/8/quickstyle/simple3" qsCatId="simple" csTypeId="urn:microsoft.com/office/officeart/2005/8/colors/accent1_2" csCatId="accent1" phldr="1"/>
      <dgm:spPr/>
      <dgm:t>
        <a:bodyPr/>
        <a:lstStyle/>
        <a:p>
          <a:endParaRPr lang="en-US"/>
        </a:p>
      </dgm:t>
    </dgm:pt>
    <dgm:pt modelId="{775458CC-8F7F-E74E-BF50-E085B4F6F6D5}">
      <dgm:prSet phldrT="[Text]"/>
      <dgm:spPr/>
      <dgm:t>
        <a:bodyPr/>
        <a:lstStyle/>
        <a:p>
          <a:r>
            <a:rPr lang="en-US" b="1" dirty="0" smtClean="0"/>
            <a:t>Broadband &amp; Universal Connectivity</a:t>
          </a:r>
          <a:endParaRPr lang="en-US" b="1" dirty="0"/>
        </a:p>
      </dgm:t>
    </dgm:pt>
    <dgm:pt modelId="{4EB8E3BB-F686-784D-B084-775D270043FB}" type="parTrans" cxnId="{6E8E9C2A-37F5-C04A-BA43-17607FB2DD57}">
      <dgm:prSet/>
      <dgm:spPr/>
      <dgm:t>
        <a:bodyPr/>
        <a:lstStyle/>
        <a:p>
          <a:endParaRPr lang="en-US" dirty="0"/>
        </a:p>
      </dgm:t>
    </dgm:pt>
    <dgm:pt modelId="{91C12694-750D-1940-9CAE-FEFC0E6F7AB0}" type="sibTrans" cxnId="{6E8E9C2A-37F5-C04A-BA43-17607FB2DD57}">
      <dgm:prSet/>
      <dgm:spPr/>
      <dgm:t>
        <a:bodyPr/>
        <a:lstStyle/>
        <a:p>
          <a:endParaRPr lang="en-US"/>
        </a:p>
      </dgm:t>
    </dgm:pt>
    <dgm:pt modelId="{FD4C3927-CAAD-FA47-A046-E7C0A788F367}">
      <dgm:prSet phldrT="[Text]"/>
      <dgm:spPr/>
      <dgm:t>
        <a:bodyPr/>
        <a:lstStyle/>
        <a:p>
          <a:r>
            <a:rPr lang="en-US" b="1" dirty="0" smtClean="0"/>
            <a:t>Secure Cyberspace</a:t>
          </a:r>
          <a:endParaRPr lang="en-US" b="1" dirty="0"/>
        </a:p>
      </dgm:t>
    </dgm:pt>
    <dgm:pt modelId="{29CF0072-FD8B-2841-BB8C-252BBF599DE4}" type="parTrans" cxnId="{B2339718-B4FD-2F49-B9BE-94EC23C53C11}">
      <dgm:prSet/>
      <dgm:spPr/>
      <dgm:t>
        <a:bodyPr/>
        <a:lstStyle/>
        <a:p>
          <a:endParaRPr lang="en-US"/>
        </a:p>
      </dgm:t>
    </dgm:pt>
    <dgm:pt modelId="{EDDC5D3A-7829-234E-9880-93CA8F8E871F}" type="sibTrans" cxnId="{B2339718-B4FD-2F49-B9BE-94EC23C53C11}">
      <dgm:prSet/>
      <dgm:spPr/>
      <dgm:t>
        <a:bodyPr/>
        <a:lstStyle/>
        <a:p>
          <a:endParaRPr lang="en-US"/>
        </a:p>
      </dgm:t>
    </dgm:pt>
    <dgm:pt modelId="{8D8F13C4-6879-B34E-AEE5-E4B2C6AF4E50}">
      <dgm:prSet phldrT="[Text]"/>
      <dgm:spPr/>
      <dgm:t>
        <a:bodyPr/>
        <a:lstStyle/>
        <a:p>
          <a:r>
            <a:rPr lang="en-US" b="1" dirty="0" smtClean="0"/>
            <a:t>Health &amp; Wellbeing</a:t>
          </a:r>
          <a:endParaRPr lang="en-US" b="1" dirty="0"/>
        </a:p>
      </dgm:t>
    </dgm:pt>
    <dgm:pt modelId="{4A4BFE35-7F01-7C40-9E02-17FE75BA496B}" type="parTrans" cxnId="{3085D157-14FD-764A-BDF2-0CEC5C972F7F}">
      <dgm:prSet/>
      <dgm:spPr/>
      <dgm:t>
        <a:bodyPr/>
        <a:lstStyle/>
        <a:p>
          <a:endParaRPr lang="en-US"/>
        </a:p>
      </dgm:t>
    </dgm:pt>
    <dgm:pt modelId="{0754AB58-DAF2-8646-BD23-77295324FDE5}" type="sibTrans" cxnId="{3085D157-14FD-764A-BDF2-0CEC5C972F7F}">
      <dgm:prSet/>
      <dgm:spPr/>
      <dgm:t>
        <a:bodyPr/>
        <a:lstStyle/>
        <a:p>
          <a:endParaRPr lang="en-US"/>
        </a:p>
      </dgm:t>
    </dgm:pt>
    <dgm:pt modelId="{0CA2FFEA-ABAD-FA4A-B39E-552EA157E850}">
      <dgm:prSet phldrT="[Text]"/>
      <dgm:spPr/>
      <dgm:t>
        <a:bodyPr/>
        <a:lstStyle/>
        <a:p>
          <a:r>
            <a:rPr lang="en-US" b="1" dirty="0" smtClean="0"/>
            <a:t>Transportation &amp; Energy</a:t>
          </a:r>
          <a:endParaRPr lang="en-US" b="1" dirty="0"/>
        </a:p>
      </dgm:t>
    </dgm:pt>
    <dgm:pt modelId="{D75C3758-FF72-C64A-A782-206A98079599}" type="parTrans" cxnId="{E6BEB04C-B566-C94F-82FA-5647A87D9E98}">
      <dgm:prSet/>
      <dgm:spPr/>
      <dgm:t>
        <a:bodyPr/>
        <a:lstStyle/>
        <a:p>
          <a:endParaRPr lang="en-US"/>
        </a:p>
      </dgm:t>
    </dgm:pt>
    <dgm:pt modelId="{73B1C05E-CD21-BB4D-9871-835565412355}" type="sibTrans" cxnId="{E6BEB04C-B566-C94F-82FA-5647A87D9E98}">
      <dgm:prSet/>
      <dgm:spPr/>
      <dgm:t>
        <a:bodyPr/>
        <a:lstStyle/>
        <a:p>
          <a:endParaRPr lang="en-US"/>
        </a:p>
      </dgm:t>
    </dgm:pt>
    <dgm:pt modelId="{64E389C1-3834-BF4F-A70C-8F0DB108F2B8}">
      <dgm:prSet phldrT="[Text]"/>
      <dgm:spPr/>
      <dgm:t>
        <a:bodyPr/>
        <a:lstStyle/>
        <a:p>
          <a:r>
            <a:rPr lang="en-US" b="1" dirty="0" smtClean="0"/>
            <a:t>Education and Workforce Development</a:t>
          </a:r>
          <a:endParaRPr lang="en-US" b="1" dirty="0"/>
        </a:p>
      </dgm:t>
    </dgm:pt>
    <dgm:pt modelId="{3B15C03A-8FDF-2C4E-BFE3-8C5605FBA8F6}" type="parTrans" cxnId="{5B2D25E3-8876-4046-A51B-C4417AF3FD49}">
      <dgm:prSet/>
      <dgm:spPr/>
      <dgm:t>
        <a:bodyPr/>
        <a:lstStyle/>
        <a:p>
          <a:endParaRPr lang="en-US"/>
        </a:p>
      </dgm:t>
    </dgm:pt>
    <dgm:pt modelId="{67DA6ACC-B1EE-A846-A99C-6CD095AFBB04}" type="sibTrans" cxnId="{5B2D25E3-8876-4046-A51B-C4417AF3FD49}">
      <dgm:prSet/>
      <dgm:spPr/>
      <dgm:t>
        <a:bodyPr/>
        <a:lstStyle/>
        <a:p>
          <a:endParaRPr lang="en-US"/>
        </a:p>
      </dgm:t>
    </dgm:pt>
    <dgm:pt modelId="{8B0DDE80-E2B9-9640-85F1-7642092DA8D6}">
      <dgm:prSet phldrT="[Text]"/>
      <dgm:spPr/>
      <dgm:t>
        <a:bodyPr/>
        <a:lstStyle/>
        <a:p>
          <a:r>
            <a:rPr lang="en-US" b="1" dirty="0" smtClean="0"/>
            <a:t>Environment &amp; Sustainability</a:t>
          </a:r>
          <a:endParaRPr lang="en-US" b="1" dirty="0"/>
        </a:p>
      </dgm:t>
    </dgm:pt>
    <dgm:pt modelId="{32C6B1DF-CA96-BF42-B984-17D0C8E3F61E}" type="parTrans" cxnId="{7293A930-4D6E-1446-A48F-69C4A76D5355}">
      <dgm:prSet/>
      <dgm:spPr/>
      <dgm:t>
        <a:bodyPr/>
        <a:lstStyle/>
        <a:p>
          <a:endParaRPr lang="en-US"/>
        </a:p>
      </dgm:t>
    </dgm:pt>
    <dgm:pt modelId="{D869DCC0-B45D-8A49-89A1-4528BB290C64}" type="sibTrans" cxnId="{7293A930-4D6E-1446-A48F-69C4A76D5355}">
      <dgm:prSet/>
      <dgm:spPr/>
      <dgm:t>
        <a:bodyPr/>
        <a:lstStyle/>
        <a:p>
          <a:endParaRPr lang="en-US"/>
        </a:p>
      </dgm:t>
    </dgm:pt>
    <dgm:pt modelId="{B12E24B7-4070-6D44-BB32-6EA9A3785B3B}">
      <dgm:prSet phldrT="[Text]"/>
      <dgm:spPr/>
      <dgm:t>
        <a:bodyPr/>
        <a:lstStyle/>
        <a:p>
          <a:r>
            <a:rPr lang="en-US" b="1" dirty="0" smtClean="0"/>
            <a:t>Manufacturing, Robotics, &amp; Smart Systems</a:t>
          </a:r>
          <a:endParaRPr lang="en-US" b="1" dirty="0"/>
        </a:p>
      </dgm:t>
    </dgm:pt>
    <dgm:pt modelId="{21A7E278-6203-F440-83E4-6023F98A0B60}" type="parTrans" cxnId="{5C590954-8304-0140-882B-064C8E8C3F97}">
      <dgm:prSet/>
      <dgm:spPr/>
      <dgm:t>
        <a:bodyPr/>
        <a:lstStyle/>
        <a:p>
          <a:endParaRPr lang="en-US"/>
        </a:p>
      </dgm:t>
    </dgm:pt>
    <dgm:pt modelId="{7A996B06-699B-3A48-9FC5-C0E6D9FB8F2F}" type="sibTrans" cxnId="{5C590954-8304-0140-882B-064C8E8C3F97}">
      <dgm:prSet/>
      <dgm:spPr/>
      <dgm:t>
        <a:bodyPr/>
        <a:lstStyle/>
        <a:p>
          <a:endParaRPr lang="en-US"/>
        </a:p>
      </dgm:t>
    </dgm:pt>
    <dgm:pt modelId="{45CD29F9-5425-3944-9297-9D6CD8767A1F}">
      <dgm:prSet phldrT="[Text]"/>
      <dgm:spPr/>
      <dgm:t>
        <a:bodyPr/>
        <a:lstStyle/>
        <a:p>
          <a:r>
            <a:rPr lang="en-US" b="1" dirty="0" smtClean="0"/>
            <a:t>Emergency Response &amp; Disaster Resiliency</a:t>
          </a:r>
          <a:endParaRPr lang="en-US" b="1" dirty="0"/>
        </a:p>
      </dgm:t>
    </dgm:pt>
    <dgm:pt modelId="{BDC12504-335D-B94C-8F26-D3D9B00559C5}" type="parTrans" cxnId="{720E1A3E-13EA-1543-A967-BC63FAC8C9F1}">
      <dgm:prSet/>
      <dgm:spPr/>
      <dgm:t>
        <a:bodyPr/>
        <a:lstStyle/>
        <a:p>
          <a:endParaRPr lang="en-US"/>
        </a:p>
      </dgm:t>
    </dgm:pt>
    <dgm:pt modelId="{7380690D-CD0F-CF4D-8417-99BF17FD7152}" type="sibTrans" cxnId="{720E1A3E-13EA-1543-A967-BC63FAC8C9F1}">
      <dgm:prSet/>
      <dgm:spPr/>
      <dgm:t>
        <a:bodyPr/>
        <a:lstStyle/>
        <a:p>
          <a:endParaRPr lang="en-US"/>
        </a:p>
      </dgm:t>
    </dgm:pt>
    <dgm:pt modelId="{D0524863-3A09-0749-B8A8-DF8A075FF87B}" type="pres">
      <dgm:prSet presAssocID="{9262217C-A74D-AE4E-BAA6-F3DAAE8C9000}" presName="Name0" presStyleCnt="0">
        <dgm:presLayoutVars>
          <dgm:dir/>
          <dgm:resizeHandles val="exact"/>
        </dgm:presLayoutVars>
      </dgm:prSet>
      <dgm:spPr/>
      <dgm:t>
        <a:bodyPr/>
        <a:lstStyle/>
        <a:p>
          <a:endParaRPr lang="en-US"/>
        </a:p>
      </dgm:t>
    </dgm:pt>
    <dgm:pt modelId="{11C6490A-D89E-5A49-AB04-2B141D3F6A57}" type="pres">
      <dgm:prSet presAssocID="{B12E24B7-4070-6D44-BB32-6EA9A3785B3B}" presName="compNode" presStyleCnt="0"/>
      <dgm:spPr/>
      <dgm:t>
        <a:bodyPr/>
        <a:lstStyle/>
        <a:p>
          <a:endParaRPr lang="en-US"/>
        </a:p>
      </dgm:t>
    </dgm:pt>
    <dgm:pt modelId="{7563F98E-106F-AC4D-BCEF-756FD04A8471}" type="pres">
      <dgm:prSet presAssocID="{B12E24B7-4070-6D44-BB32-6EA9A3785B3B}" presName="pictRect" presStyleLbl="node1" presStyleIdx="0" presStyleCnt="8"/>
      <dgm:spPr>
        <a:blipFill rotWithShape="1">
          <a:blip xmlns:r="http://schemas.openxmlformats.org/officeDocument/2006/relationships" r:embed="rId1">
            <a:extLst>
              <a:ext uri="{28A0092B-C50C-407E-A947-70E740481C1C}">
                <a14:useLocalDpi xmlns:a14="http://schemas.microsoft.com/office/drawing/2010/main"/>
              </a:ext>
            </a:extLst>
          </a:blip>
          <a:stretch>
            <a:fillRect/>
          </a:stretch>
        </a:blipFill>
      </dgm:spPr>
      <dgm:t>
        <a:bodyPr/>
        <a:lstStyle/>
        <a:p>
          <a:endParaRPr lang="en-US"/>
        </a:p>
      </dgm:t>
    </dgm:pt>
    <dgm:pt modelId="{14BECE1F-9742-D143-8869-BA6BAD73F256}" type="pres">
      <dgm:prSet presAssocID="{B12E24B7-4070-6D44-BB32-6EA9A3785B3B}" presName="textRect" presStyleLbl="revTx" presStyleIdx="0" presStyleCnt="8">
        <dgm:presLayoutVars>
          <dgm:bulletEnabled val="1"/>
        </dgm:presLayoutVars>
      </dgm:prSet>
      <dgm:spPr/>
      <dgm:t>
        <a:bodyPr/>
        <a:lstStyle/>
        <a:p>
          <a:endParaRPr lang="en-US"/>
        </a:p>
      </dgm:t>
    </dgm:pt>
    <dgm:pt modelId="{44476FB5-48AC-4441-A506-71A259449E46}" type="pres">
      <dgm:prSet presAssocID="{7A996B06-699B-3A48-9FC5-C0E6D9FB8F2F}" presName="sibTrans" presStyleLbl="sibTrans2D1" presStyleIdx="0" presStyleCnt="0"/>
      <dgm:spPr/>
      <dgm:t>
        <a:bodyPr/>
        <a:lstStyle/>
        <a:p>
          <a:endParaRPr lang="en-US"/>
        </a:p>
      </dgm:t>
    </dgm:pt>
    <dgm:pt modelId="{24419F70-AA1A-E041-AFB0-182B4B2BBF5D}" type="pres">
      <dgm:prSet presAssocID="{8B0DDE80-E2B9-9640-85F1-7642092DA8D6}" presName="compNode" presStyleCnt="0"/>
      <dgm:spPr/>
      <dgm:t>
        <a:bodyPr/>
        <a:lstStyle/>
        <a:p>
          <a:endParaRPr lang="en-US"/>
        </a:p>
      </dgm:t>
    </dgm:pt>
    <dgm:pt modelId="{0EA8282A-7023-A94E-B689-F0E07423BA79}" type="pres">
      <dgm:prSet presAssocID="{8B0DDE80-E2B9-9640-85F1-7642092DA8D6}" presName="pictRect" presStyleLbl="node1" presStyleIdx="1" presStyleCnt="8"/>
      <dgm:spPr>
        <a:blipFill rotWithShape="1">
          <a:blip xmlns:r="http://schemas.openxmlformats.org/officeDocument/2006/relationships" r:embed="rId2" cstate="print">
            <a:extLst>
              <a:ext uri="{28A0092B-C50C-407E-A947-70E740481C1C}">
                <a14:useLocalDpi xmlns:a14="http://schemas.microsoft.com/office/drawing/2010/main"/>
              </a:ext>
            </a:extLst>
          </a:blip>
          <a:stretch>
            <a:fillRect/>
          </a:stretch>
        </a:blipFill>
      </dgm:spPr>
      <dgm:t>
        <a:bodyPr/>
        <a:lstStyle/>
        <a:p>
          <a:endParaRPr lang="en-US"/>
        </a:p>
      </dgm:t>
    </dgm:pt>
    <dgm:pt modelId="{67D776BD-34FE-2143-8780-F80360DDCCDE}" type="pres">
      <dgm:prSet presAssocID="{8B0DDE80-E2B9-9640-85F1-7642092DA8D6}" presName="textRect" presStyleLbl="revTx" presStyleIdx="1" presStyleCnt="8">
        <dgm:presLayoutVars>
          <dgm:bulletEnabled val="1"/>
        </dgm:presLayoutVars>
      </dgm:prSet>
      <dgm:spPr/>
      <dgm:t>
        <a:bodyPr/>
        <a:lstStyle/>
        <a:p>
          <a:endParaRPr lang="en-US"/>
        </a:p>
      </dgm:t>
    </dgm:pt>
    <dgm:pt modelId="{79521460-5B3D-5E42-AC7C-EB9114AFAB37}" type="pres">
      <dgm:prSet presAssocID="{D869DCC0-B45D-8A49-89A1-4528BB290C64}" presName="sibTrans" presStyleLbl="sibTrans2D1" presStyleIdx="0" presStyleCnt="0"/>
      <dgm:spPr/>
      <dgm:t>
        <a:bodyPr/>
        <a:lstStyle/>
        <a:p>
          <a:endParaRPr lang="en-US"/>
        </a:p>
      </dgm:t>
    </dgm:pt>
    <dgm:pt modelId="{23EC5309-713D-0548-93E5-F0212CBF2919}" type="pres">
      <dgm:prSet presAssocID="{45CD29F9-5425-3944-9297-9D6CD8767A1F}" presName="compNode" presStyleCnt="0"/>
      <dgm:spPr/>
      <dgm:t>
        <a:bodyPr/>
        <a:lstStyle/>
        <a:p>
          <a:endParaRPr lang="en-US"/>
        </a:p>
      </dgm:t>
    </dgm:pt>
    <dgm:pt modelId="{542AB756-A0A7-E941-910D-54E40676146B}" type="pres">
      <dgm:prSet presAssocID="{45CD29F9-5425-3944-9297-9D6CD8767A1F}" presName="pictRect" presStyleLbl="node1" presStyleIdx="2" presStyleCnt="8"/>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t>
        <a:bodyPr/>
        <a:lstStyle/>
        <a:p>
          <a:endParaRPr lang="en-US"/>
        </a:p>
      </dgm:t>
    </dgm:pt>
    <dgm:pt modelId="{4E6C5D18-853B-7742-9F61-264B31F0DFC4}" type="pres">
      <dgm:prSet presAssocID="{45CD29F9-5425-3944-9297-9D6CD8767A1F}" presName="textRect" presStyleLbl="revTx" presStyleIdx="2" presStyleCnt="8">
        <dgm:presLayoutVars>
          <dgm:bulletEnabled val="1"/>
        </dgm:presLayoutVars>
      </dgm:prSet>
      <dgm:spPr/>
      <dgm:t>
        <a:bodyPr/>
        <a:lstStyle/>
        <a:p>
          <a:endParaRPr lang="en-US"/>
        </a:p>
      </dgm:t>
    </dgm:pt>
    <dgm:pt modelId="{0742BFBE-9BA9-D24F-BE0F-1673D22D6393}" type="pres">
      <dgm:prSet presAssocID="{7380690D-CD0F-CF4D-8417-99BF17FD7152}" presName="sibTrans" presStyleLbl="sibTrans2D1" presStyleIdx="0" presStyleCnt="0"/>
      <dgm:spPr/>
      <dgm:t>
        <a:bodyPr/>
        <a:lstStyle/>
        <a:p>
          <a:endParaRPr lang="en-US"/>
        </a:p>
      </dgm:t>
    </dgm:pt>
    <dgm:pt modelId="{A0F00D43-8BE2-3442-A6AB-8A069C9CBA71}" type="pres">
      <dgm:prSet presAssocID="{8D8F13C4-6879-B34E-AEE5-E4B2C6AF4E50}" presName="compNode" presStyleCnt="0"/>
      <dgm:spPr/>
      <dgm:t>
        <a:bodyPr/>
        <a:lstStyle/>
        <a:p>
          <a:endParaRPr lang="en-US"/>
        </a:p>
      </dgm:t>
    </dgm:pt>
    <dgm:pt modelId="{65FC8123-349C-5E4B-B200-C45996CD1187}" type="pres">
      <dgm:prSet presAssocID="{8D8F13C4-6879-B34E-AEE5-E4B2C6AF4E50}" presName="pictRect" presStyleLbl="node1" presStyleIdx="3" presStyleCnt="8"/>
      <dgm:spPr>
        <a:blipFill dpi="0" rotWithShape="1">
          <a:blip xmlns:r="http://schemas.openxmlformats.org/officeDocument/2006/relationships" r:embed="rId4">
            <a:extLst>
              <a:ext uri="{28A0092B-C50C-407E-A947-70E740481C1C}">
                <a14:useLocalDpi xmlns:a14="http://schemas.microsoft.com/office/drawing/2010/main"/>
              </a:ext>
            </a:extLst>
          </a:blip>
          <a:srcRect/>
          <a:stretch>
            <a:fillRect/>
          </a:stretch>
        </a:blipFill>
      </dgm:spPr>
      <dgm:t>
        <a:bodyPr/>
        <a:lstStyle/>
        <a:p>
          <a:endParaRPr lang="en-US"/>
        </a:p>
      </dgm:t>
    </dgm:pt>
    <dgm:pt modelId="{30676B20-FD32-6943-B81A-7915624FAB9C}" type="pres">
      <dgm:prSet presAssocID="{8D8F13C4-6879-B34E-AEE5-E4B2C6AF4E50}" presName="textRect" presStyleLbl="revTx" presStyleIdx="3" presStyleCnt="8">
        <dgm:presLayoutVars>
          <dgm:bulletEnabled val="1"/>
        </dgm:presLayoutVars>
      </dgm:prSet>
      <dgm:spPr/>
      <dgm:t>
        <a:bodyPr/>
        <a:lstStyle/>
        <a:p>
          <a:endParaRPr lang="en-US"/>
        </a:p>
      </dgm:t>
    </dgm:pt>
    <dgm:pt modelId="{1BDCF623-FFB2-784F-A503-9696DDF01978}" type="pres">
      <dgm:prSet presAssocID="{0754AB58-DAF2-8646-BD23-77295324FDE5}" presName="sibTrans" presStyleLbl="sibTrans2D1" presStyleIdx="0" presStyleCnt="0"/>
      <dgm:spPr/>
      <dgm:t>
        <a:bodyPr/>
        <a:lstStyle/>
        <a:p>
          <a:endParaRPr lang="en-US"/>
        </a:p>
      </dgm:t>
    </dgm:pt>
    <dgm:pt modelId="{E00E55DC-8F7A-054F-BA9B-2406987B89F9}" type="pres">
      <dgm:prSet presAssocID="{0CA2FFEA-ABAD-FA4A-B39E-552EA157E850}" presName="compNode" presStyleCnt="0"/>
      <dgm:spPr/>
      <dgm:t>
        <a:bodyPr/>
        <a:lstStyle/>
        <a:p>
          <a:endParaRPr lang="en-US"/>
        </a:p>
      </dgm:t>
    </dgm:pt>
    <dgm:pt modelId="{95733AE1-7AB0-814F-898D-F817E1BB9AF8}" type="pres">
      <dgm:prSet presAssocID="{0CA2FFEA-ABAD-FA4A-B39E-552EA157E850}" presName="pictRect" presStyleLbl="node1" presStyleIdx="4" presStyleCnt="8"/>
      <dgm:spPr>
        <a:blipFill>
          <a:blip xmlns:r="http://schemas.openxmlformats.org/officeDocument/2006/relationships" r:embed="rId5">
            <a:extLst>
              <a:ext uri="{28A0092B-C50C-407E-A947-70E740481C1C}">
                <a14:useLocalDpi xmlns:a14="http://schemas.microsoft.com/office/drawing/2010/main"/>
              </a:ext>
            </a:extLst>
          </a:blip>
          <a:srcRect/>
          <a:stretch>
            <a:fillRect/>
          </a:stretch>
        </a:blipFill>
      </dgm:spPr>
      <dgm:t>
        <a:bodyPr/>
        <a:lstStyle/>
        <a:p>
          <a:endParaRPr lang="en-US"/>
        </a:p>
      </dgm:t>
    </dgm:pt>
    <dgm:pt modelId="{AA58B757-DF42-AC46-AEF4-2B13C06AED97}" type="pres">
      <dgm:prSet presAssocID="{0CA2FFEA-ABAD-FA4A-B39E-552EA157E850}" presName="textRect" presStyleLbl="revTx" presStyleIdx="4" presStyleCnt="8">
        <dgm:presLayoutVars>
          <dgm:bulletEnabled val="1"/>
        </dgm:presLayoutVars>
      </dgm:prSet>
      <dgm:spPr/>
      <dgm:t>
        <a:bodyPr/>
        <a:lstStyle/>
        <a:p>
          <a:endParaRPr lang="en-US"/>
        </a:p>
      </dgm:t>
    </dgm:pt>
    <dgm:pt modelId="{7AB8A1C0-61E6-7943-820A-9F22D43B3587}" type="pres">
      <dgm:prSet presAssocID="{73B1C05E-CD21-BB4D-9871-835565412355}" presName="sibTrans" presStyleLbl="sibTrans2D1" presStyleIdx="0" presStyleCnt="0"/>
      <dgm:spPr/>
      <dgm:t>
        <a:bodyPr/>
        <a:lstStyle/>
        <a:p>
          <a:endParaRPr lang="en-US"/>
        </a:p>
      </dgm:t>
    </dgm:pt>
    <dgm:pt modelId="{0757DF40-5A37-A447-9B50-FCEF4F6CA858}" type="pres">
      <dgm:prSet presAssocID="{775458CC-8F7F-E74E-BF50-E085B4F6F6D5}" presName="compNode" presStyleCnt="0"/>
      <dgm:spPr/>
      <dgm:t>
        <a:bodyPr/>
        <a:lstStyle/>
        <a:p>
          <a:endParaRPr lang="en-US"/>
        </a:p>
      </dgm:t>
    </dgm:pt>
    <dgm:pt modelId="{5D604E93-6E8D-4046-A1ED-54BF8CAE2C5E}" type="pres">
      <dgm:prSet presAssocID="{775458CC-8F7F-E74E-BF50-E085B4F6F6D5}" presName="pictRect" presStyleLbl="node1" presStyleIdx="5" presStyleCnt="8"/>
      <dgm:spPr>
        <a:blipFill>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t>
        <a:bodyPr/>
        <a:lstStyle/>
        <a:p>
          <a:endParaRPr lang="en-US"/>
        </a:p>
      </dgm:t>
    </dgm:pt>
    <dgm:pt modelId="{8BFDEDA5-6060-C84F-B55C-4A6356074454}" type="pres">
      <dgm:prSet presAssocID="{775458CC-8F7F-E74E-BF50-E085B4F6F6D5}" presName="textRect" presStyleLbl="revTx" presStyleIdx="5" presStyleCnt="8">
        <dgm:presLayoutVars>
          <dgm:bulletEnabled val="1"/>
        </dgm:presLayoutVars>
      </dgm:prSet>
      <dgm:spPr/>
      <dgm:t>
        <a:bodyPr/>
        <a:lstStyle/>
        <a:p>
          <a:endParaRPr lang="en-US"/>
        </a:p>
      </dgm:t>
    </dgm:pt>
    <dgm:pt modelId="{DF02DB1F-27B6-1F4B-819C-C1E636041F07}" type="pres">
      <dgm:prSet presAssocID="{91C12694-750D-1940-9CAE-FEFC0E6F7AB0}" presName="sibTrans" presStyleLbl="sibTrans2D1" presStyleIdx="0" presStyleCnt="0"/>
      <dgm:spPr/>
      <dgm:t>
        <a:bodyPr/>
        <a:lstStyle/>
        <a:p>
          <a:endParaRPr lang="en-US"/>
        </a:p>
      </dgm:t>
    </dgm:pt>
    <dgm:pt modelId="{18FF8FFE-405D-DB4A-B121-0CC987E46B3C}" type="pres">
      <dgm:prSet presAssocID="{FD4C3927-CAAD-FA47-A046-E7C0A788F367}" presName="compNode" presStyleCnt="0"/>
      <dgm:spPr/>
      <dgm:t>
        <a:bodyPr/>
        <a:lstStyle/>
        <a:p>
          <a:endParaRPr lang="en-US"/>
        </a:p>
      </dgm:t>
    </dgm:pt>
    <dgm:pt modelId="{6718F282-CDB4-2845-91C2-11868162989D}" type="pres">
      <dgm:prSet presAssocID="{FD4C3927-CAAD-FA47-A046-E7C0A788F367}" presName="pictRect" presStyleLbl="node1" presStyleIdx="6" presStyleCnt="8"/>
      <dgm:spPr>
        <a:blipFill>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t>
        <a:bodyPr/>
        <a:lstStyle/>
        <a:p>
          <a:endParaRPr lang="en-US"/>
        </a:p>
      </dgm:t>
    </dgm:pt>
    <dgm:pt modelId="{193024C1-3E78-5C4E-984C-3E61D9CBB85F}" type="pres">
      <dgm:prSet presAssocID="{FD4C3927-CAAD-FA47-A046-E7C0A788F367}" presName="textRect" presStyleLbl="revTx" presStyleIdx="6" presStyleCnt="8">
        <dgm:presLayoutVars>
          <dgm:bulletEnabled val="1"/>
        </dgm:presLayoutVars>
      </dgm:prSet>
      <dgm:spPr/>
      <dgm:t>
        <a:bodyPr/>
        <a:lstStyle/>
        <a:p>
          <a:endParaRPr lang="en-US"/>
        </a:p>
      </dgm:t>
    </dgm:pt>
    <dgm:pt modelId="{FBBFF256-5B4A-3E48-952E-F636BC4CD8FD}" type="pres">
      <dgm:prSet presAssocID="{EDDC5D3A-7829-234E-9880-93CA8F8E871F}" presName="sibTrans" presStyleLbl="sibTrans2D1" presStyleIdx="0" presStyleCnt="0"/>
      <dgm:spPr/>
      <dgm:t>
        <a:bodyPr/>
        <a:lstStyle/>
        <a:p>
          <a:endParaRPr lang="en-US"/>
        </a:p>
      </dgm:t>
    </dgm:pt>
    <dgm:pt modelId="{19DF3B1C-5FE3-C74A-8E34-8AB9D4885DEF}" type="pres">
      <dgm:prSet presAssocID="{64E389C1-3834-BF4F-A70C-8F0DB108F2B8}" presName="compNode" presStyleCnt="0"/>
      <dgm:spPr/>
      <dgm:t>
        <a:bodyPr/>
        <a:lstStyle/>
        <a:p>
          <a:endParaRPr lang="en-US"/>
        </a:p>
      </dgm:t>
    </dgm:pt>
    <dgm:pt modelId="{4A34C453-FD77-AF4A-9B1B-B280831E34CB}" type="pres">
      <dgm:prSet presAssocID="{64E389C1-3834-BF4F-A70C-8F0DB108F2B8}" presName="pictRect" presStyleLbl="nod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l="4412" r="4412"/>
          </a:stretch>
        </a:blipFill>
      </dgm:spPr>
      <dgm:t>
        <a:bodyPr/>
        <a:lstStyle/>
        <a:p>
          <a:endParaRPr lang="en-US"/>
        </a:p>
      </dgm:t>
    </dgm:pt>
    <dgm:pt modelId="{203D7713-D10E-1846-810E-FE1736E4938C}" type="pres">
      <dgm:prSet presAssocID="{64E389C1-3834-BF4F-A70C-8F0DB108F2B8}" presName="textRect" presStyleLbl="revTx" presStyleIdx="7" presStyleCnt="8">
        <dgm:presLayoutVars>
          <dgm:bulletEnabled val="1"/>
        </dgm:presLayoutVars>
      </dgm:prSet>
      <dgm:spPr/>
      <dgm:t>
        <a:bodyPr/>
        <a:lstStyle/>
        <a:p>
          <a:endParaRPr lang="en-US"/>
        </a:p>
      </dgm:t>
    </dgm:pt>
  </dgm:ptLst>
  <dgm:cxnLst>
    <dgm:cxn modelId="{9007630D-ABA6-B84A-8A4C-11AA6F182FB4}" type="presOf" srcId="{775458CC-8F7F-E74E-BF50-E085B4F6F6D5}" destId="{8BFDEDA5-6060-C84F-B55C-4A6356074454}" srcOrd="0" destOrd="0" presId="urn:microsoft.com/office/officeart/2005/8/layout/pList1#1"/>
    <dgm:cxn modelId="{0313AFCA-F1A0-2547-A735-F659A09F6930}" type="presOf" srcId="{0CA2FFEA-ABAD-FA4A-B39E-552EA157E850}" destId="{AA58B757-DF42-AC46-AEF4-2B13C06AED97}" srcOrd="0" destOrd="0" presId="urn:microsoft.com/office/officeart/2005/8/layout/pList1#1"/>
    <dgm:cxn modelId="{0C2D22CA-56EF-9148-9D74-1BF31DD16F7D}" type="presOf" srcId="{D869DCC0-B45D-8A49-89A1-4528BB290C64}" destId="{79521460-5B3D-5E42-AC7C-EB9114AFAB37}" srcOrd="0" destOrd="0" presId="urn:microsoft.com/office/officeart/2005/8/layout/pList1#1"/>
    <dgm:cxn modelId="{849186DA-51C0-6048-9868-DA4585A621C6}" type="presOf" srcId="{0754AB58-DAF2-8646-BD23-77295324FDE5}" destId="{1BDCF623-FFB2-784F-A503-9696DDF01978}" srcOrd="0" destOrd="0" presId="urn:microsoft.com/office/officeart/2005/8/layout/pList1#1"/>
    <dgm:cxn modelId="{801F4AB2-0DE1-8644-875B-C2A16B349A49}" type="presOf" srcId="{B12E24B7-4070-6D44-BB32-6EA9A3785B3B}" destId="{14BECE1F-9742-D143-8869-BA6BAD73F256}" srcOrd="0" destOrd="0" presId="urn:microsoft.com/office/officeart/2005/8/layout/pList1#1"/>
    <dgm:cxn modelId="{B23CD4CE-FB66-9B48-80AC-A6FA60EDB5D8}" type="presOf" srcId="{7380690D-CD0F-CF4D-8417-99BF17FD7152}" destId="{0742BFBE-9BA9-D24F-BE0F-1673D22D6393}" srcOrd="0" destOrd="0" presId="urn:microsoft.com/office/officeart/2005/8/layout/pList1#1"/>
    <dgm:cxn modelId="{2A8C10F1-0FC6-CF4A-AF83-3EE57A37E276}" type="presOf" srcId="{91C12694-750D-1940-9CAE-FEFC0E6F7AB0}" destId="{DF02DB1F-27B6-1F4B-819C-C1E636041F07}" srcOrd="0" destOrd="0" presId="urn:microsoft.com/office/officeart/2005/8/layout/pList1#1"/>
    <dgm:cxn modelId="{720E1A3E-13EA-1543-A967-BC63FAC8C9F1}" srcId="{9262217C-A74D-AE4E-BAA6-F3DAAE8C9000}" destId="{45CD29F9-5425-3944-9297-9D6CD8767A1F}" srcOrd="2" destOrd="0" parTransId="{BDC12504-335D-B94C-8F26-D3D9B00559C5}" sibTransId="{7380690D-CD0F-CF4D-8417-99BF17FD7152}"/>
    <dgm:cxn modelId="{B2339718-B4FD-2F49-B9BE-94EC23C53C11}" srcId="{9262217C-A74D-AE4E-BAA6-F3DAAE8C9000}" destId="{FD4C3927-CAAD-FA47-A046-E7C0A788F367}" srcOrd="6" destOrd="0" parTransId="{29CF0072-FD8B-2841-BB8C-252BBF599DE4}" sibTransId="{EDDC5D3A-7829-234E-9880-93CA8F8E871F}"/>
    <dgm:cxn modelId="{BE78EDFC-F33A-5C48-8609-CA739C49C869}" type="presOf" srcId="{7A996B06-699B-3A48-9FC5-C0E6D9FB8F2F}" destId="{44476FB5-48AC-4441-A506-71A259449E46}" srcOrd="0" destOrd="0" presId="urn:microsoft.com/office/officeart/2005/8/layout/pList1#1"/>
    <dgm:cxn modelId="{7293A930-4D6E-1446-A48F-69C4A76D5355}" srcId="{9262217C-A74D-AE4E-BAA6-F3DAAE8C9000}" destId="{8B0DDE80-E2B9-9640-85F1-7642092DA8D6}" srcOrd="1" destOrd="0" parTransId="{32C6B1DF-CA96-BF42-B984-17D0C8E3F61E}" sibTransId="{D869DCC0-B45D-8A49-89A1-4528BB290C64}"/>
    <dgm:cxn modelId="{FC67AA5E-454E-614F-B6F9-02FB9720FBB7}" type="presOf" srcId="{8D8F13C4-6879-B34E-AEE5-E4B2C6AF4E50}" destId="{30676B20-FD32-6943-B81A-7915624FAB9C}" srcOrd="0" destOrd="0" presId="urn:microsoft.com/office/officeart/2005/8/layout/pList1#1"/>
    <dgm:cxn modelId="{23322CE2-729A-804C-B07B-A0343FEE6B12}" type="presOf" srcId="{9262217C-A74D-AE4E-BAA6-F3DAAE8C9000}" destId="{D0524863-3A09-0749-B8A8-DF8A075FF87B}" srcOrd="0" destOrd="0" presId="urn:microsoft.com/office/officeart/2005/8/layout/pList1#1"/>
    <dgm:cxn modelId="{5C590954-8304-0140-882B-064C8E8C3F97}" srcId="{9262217C-A74D-AE4E-BAA6-F3DAAE8C9000}" destId="{B12E24B7-4070-6D44-BB32-6EA9A3785B3B}" srcOrd="0" destOrd="0" parTransId="{21A7E278-6203-F440-83E4-6023F98A0B60}" sibTransId="{7A996B06-699B-3A48-9FC5-C0E6D9FB8F2F}"/>
    <dgm:cxn modelId="{E6BEB04C-B566-C94F-82FA-5647A87D9E98}" srcId="{9262217C-A74D-AE4E-BAA6-F3DAAE8C9000}" destId="{0CA2FFEA-ABAD-FA4A-B39E-552EA157E850}" srcOrd="4" destOrd="0" parTransId="{D75C3758-FF72-C64A-A782-206A98079599}" sibTransId="{73B1C05E-CD21-BB4D-9871-835565412355}"/>
    <dgm:cxn modelId="{3085D157-14FD-764A-BDF2-0CEC5C972F7F}" srcId="{9262217C-A74D-AE4E-BAA6-F3DAAE8C9000}" destId="{8D8F13C4-6879-B34E-AEE5-E4B2C6AF4E50}" srcOrd="3" destOrd="0" parTransId="{4A4BFE35-7F01-7C40-9E02-17FE75BA496B}" sibTransId="{0754AB58-DAF2-8646-BD23-77295324FDE5}"/>
    <dgm:cxn modelId="{0D4B792F-59AC-C947-99E4-24A7D3C34289}" type="presOf" srcId="{FD4C3927-CAAD-FA47-A046-E7C0A788F367}" destId="{193024C1-3E78-5C4E-984C-3E61D9CBB85F}" srcOrd="0" destOrd="0" presId="urn:microsoft.com/office/officeart/2005/8/layout/pList1#1"/>
    <dgm:cxn modelId="{E628F41F-348F-7241-AA24-DD38A67AFAF5}" type="presOf" srcId="{EDDC5D3A-7829-234E-9880-93CA8F8E871F}" destId="{FBBFF256-5B4A-3E48-952E-F636BC4CD8FD}" srcOrd="0" destOrd="0" presId="urn:microsoft.com/office/officeart/2005/8/layout/pList1#1"/>
    <dgm:cxn modelId="{16E20CD8-FEDD-314D-B226-6AEE89EC497C}" type="presOf" srcId="{73B1C05E-CD21-BB4D-9871-835565412355}" destId="{7AB8A1C0-61E6-7943-820A-9F22D43B3587}" srcOrd="0" destOrd="0" presId="urn:microsoft.com/office/officeart/2005/8/layout/pList1#1"/>
    <dgm:cxn modelId="{5B2D25E3-8876-4046-A51B-C4417AF3FD49}" srcId="{9262217C-A74D-AE4E-BAA6-F3DAAE8C9000}" destId="{64E389C1-3834-BF4F-A70C-8F0DB108F2B8}" srcOrd="7" destOrd="0" parTransId="{3B15C03A-8FDF-2C4E-BFE3-8C5605FBA8F6}" sibTransId="{67DA6ACC-B1EE-A846-A99C-6CD095AFBB04}"/>
    <dgm:cxn modelId="{A637DB19-B285-774D-9765-37C84FED89C1}" type="presOf" srcId="{45CD29F9-5425-3944-9297-9D6CD8767A1F}" destId="{4E6C5D18-853B-7742-9F61-264B31F0DFC4}" srcOrd="0" destOrd="0" presId="urn:microsoft.com/office/officeart/2005/8/layout/pList1#1"/>
    <dgm:cxn modelId="{6E8E9C2A-37F5-C04A-BA43-17607FB2DD57}" srcId="{9262217C-A74D-AE4E-BAA6-F3DAAE8C9000}" destId="{775458CC-8F7F-E74E-BF50-E085B4F6F6D5}" srcOrd="5" destOrd="0" parTransId="{4EB8E3BB-F686-784D-B084-775D270043FB}" sibTransId="{91C12694-750D-1940-9CAE-FEFC0E6F7AB0}"/>
    <dgm:cxn modelId="{B4033E5A-6E75-7A4D-A3BA-D7226DEDFDA7}" type="presOf" srcId="{8B0DDE80-E2B9-9640-85F1-7642092DA8D6}" destId="{67D776BD-34FE-2143-8780-F80360DDCCDE}" srcOrd="0" destOrd="0" presId="urn:microsoft.com/office/officeart/2005/8/layout/pList1#1"/>
    <dgm:cxn modelId="{F2879519-3885-6C46-AFF3-3A4C363AB7E4}" type="presOf" srcId="{64E389C1-3834-BF4F-A70C-8F0DB108F2B8}" destId="{203D7713-D10E-1846-810E-FE1736E4938C}" srcOrd="0" destOrd="0" presId="urn:microsoft.com/office/officeart/2005/8/layout/pList1#1"/>
    <dgm:cxn modelId="{25D4199A-0A1C-9D44-AB80-257224740C85}" type="presParOf" srcId="{D0524863-3A09-0749-B8A8-DF8A075FF87B}" destId="{11C6490A-D89E-5A49-AB04-2B141D3F6A57}" srcOrd="0" destOrd="0" presId="urn:microsoft.com/office/officeart/2005/8/layout/pList1#1"/>
    <dgm:cxn modelId="{4FF9FA2F-A4CB-E24B-8394-E36A1C87EBCA}" type="presParOf" srcId="{11C6490A-D89E-5A49-AB04-2B141D3F6A57}" destId="{7563F98E-106F-AC4D-BCEF-756FD04A8471}" srcOrd="0" destOrd="0" presId="urn:microsoft.com/office/officeart/2005/8/layout/pList1#1"/>
    <dgm:cxn modelId="{E75C079D-BAAF-4949-81AE-45B1E884B508}" type="presParOf" srcId="{11C6490A-D89E-5A49-AB04-2B141D3F6A57}" destId="{14BECE1F-9742-D143-8869-BA6BAD73F256}" srcOrd="1" destOrd="0" presId="urn:microsoft.com/office/officeart/2005/8/layout/pList1#1"/>
    <dgm:cxn modelId="{FED278DA-7361-0840-92D3-DF054810F090}" type="presParOf" srcId="{D0524863-3A09-0749-B8A8-DF8A075FF87B}" destId="{44476FB5-48AC-4441-A506-71A259449E46}" srcOrd="1" destOrd="0" presId="urn:microsoft.com/office/officeart/2005/8/layout/pList1#1"/>
    <dgm:cxn modelId="{31C83146-4B38-5D48-890E-CAECB8BD986E}" type="presParOf" srcId="{D0524863-3A09-0749-B8A8-DF8A075FF87B}" destId="{24419F70-AA1A-E041-AFB0-182B4B2BBF5D}" srcOrd="2" destOrd="0" presId="urn:microsoft.com/office/officeart/2005/8/layout/pList1#1"/>
    <dgm:cxn modelId="{A52E6CCA-0DB5-E249-8394-00175929F85C}" type="presParOf" srcId="{24419F70-AA1A-E041-AFB0-182B4B2BBF5D}" destId="{0EA8282A-7023-A94E-B689-F0E07423BA79}" srcOrd="0" destOrd="0" presId="urn:microsoft.com/office/officeart/2005/8/layout/pList1#1"/>
    <dgm:cxn modelId="{6836A657-31D8-AE41-AE78-57A4BF07340C}" type="presParOf" srcId="{24419F70-AA1A-E041-AFB0-182B4B2BBF5D}" destId="{67D776BD-34FE-2143-8780-F80360DDCCDE}" srcOrd="1" destOrd="0" presId="urn:microsoft.com/office/officeart/2005/8/layout/pList1#1"/>
    <dgm:cxn modelId="{394279FF-9B47-6449-B3C5-D8D9E78C1DB3}" type="presParOf" srcId="{D0524863-3A09-0749-B8A8-DF8A075FF87B}" destId="{79521460-5B3D-5E42-AC7C-EB9114AFAB37}" srcOrd="3" destOrd="0" presId="urn:microsoft.com/office/officeart/2005/8/layout/pList1#1"/>
    <dgm:cxn modelId="{5A3B8D3A-2CC9-144F-98E8-A6980F8F59AE}" type="presParOf" srcId="{D0524863-3A09-0749-B8A8-DF8A075FF87B}" destId="{23EC5309-713D-0548-93E5-F0212CBF2919}" srcOrd="4" destOrd="0" presId="urn:microsoft.com/office/officeart/2005/8/layout/pList1#1"/>
    <dgm:cxn modelId="{D8674BA2-628A-1749-A590-9253C35D85D3}" type="presParOf" srcId="{23EC5309-713D-0548-93E5-F0212CBF2919}" destId="{542AB756-A0A7-E941-910D-54E40676146B}" srcOrd="0" destOrd="0" presId="urn:microsoft.com/office/officeart/2005/8/layout/pList1#1"/>
    <dgm:cxn modelId="{96BC706D-3C9C-CB4D-8CEF-7EA7D9A3C893}" type="presParOf" srcId="{23EC5309-713D-0548-93E5-F0212CBF2919}" destId="{4E6C5D18-853B-7742-9F61-264B31F0DFC4}" srcOrd="1" destOrd="0" presId="urn:microsoft.com/office/officeart/2005/8/layout/pList1#1"/>
    <dgm:cxn modelId="{5E92C2C9-B8E8-CB42-8F65-2FE144CBD03F}" type="presParOf" srcId="{D0524863-3A09-0749-B8A8-DF8A075FF87B}" destId="{0742BFBE-9BA9-D24F-BE0F-1673D22D6393}" srcOrd="5" destOrd="0" presId="urn:microsoft.com/office/officeart/2005/8/layout/pList1#1"/>
    <dgm:cxn modelId="{DF0D71C0-DDBC-5B4B-A5A2-D6C22D8800E2}" type="presParOf" srcId="{D0524863-3A09-0749-B8A8-DF8A075FF87B}" destId="{A0F00D43-8BE2-3442-A6AB-8A069C9CBA71}" srcOrd="6" destOrd="0" presId="urn:microsoft.com/office/officeart/2005/8/layout/pList1#1"/>
    <dgm:cxn modelId="{060CFDF3-B60F-CF44-A799-8A63100D5A96}" type="presParOf" srcId="{A0F00D43-8BE2-3442-A6AB-8A069C9CBA71}" destId="{65FC8123-349C-5E4B-B200-C45996CD1187}" srcOrd="0" destOrd="0" presId="urn:microsoft.com/office/officeart/2005/8/layout/pList1#1"/>
    <dgm:cxn modelId="{E156670F-F997-2042-B942-A6CB8B04FD09}" type="presParOf" srcId="{A0F00D43-8BE2-3442-A6AB-8A069C9CBA71}" destId="{30676B20-FD32-6943-B81A-7915624FAB9C}" srcOrd="1" destOrd="0" presId="urn:microsoft.com/office/officeart/2005/8/layout/pList1#1"/>
    <dgm:cxn modelId="{1A05DA68-4CA8-A44D-8D54-15B69F862A9F}" type="presParOf" srcId="{D0524863-3A09-0749-B8A8-DF8A075FF87B}" destId="{1BDCF623-FFB2-784F-A503-9696DDF01978}" srcOrd="7" destOrd="0" presId="urn:microsoft.com/office/officeart/2005/8/layout/pList1#1"/>
    <dgm:cxn modelId="{0F9CF29D-F329-DF48-89B7-173BD69B883E}" type="presParOf" srcId="{D0524863-3A09-0749-B8A8-DF8A075FF87B}" destId="{E00E55DC-8F7A-054F-BA9B-2406987B89F9}" srcOrd="8" destOrd="0" presId="urn:microsoft.com/office/officeart/2005/8/layout/pList1#1"/>
    <dgm:cxn modelId="{DA8403D6-6DC7-3A4E-B6B3-0AF07DAE5580}" type="presParOf" srcId="{E00E55DC-8F7A-054F-BA9B-2406987B89F9}" destId="{95733AE1-7AB0-814F-898D-F817E1BB9AF8}" srcOrd="0" destOrd="0" presId="urn:microsoft.com/office/officeart/2005/8/layout/pList1#1"/>
    <dgm:cxn modelId="{FD06056C-D761-754E-B50A-5BB9F7FB49B0}" type="presParOf" srcId="{E00E55DC-8F7A-054F-BA9B-2406987B89F9}" destId="{AA58B757-DF42-AC46-AEF4-2B13C06AED97}" srcOrd="1" destOrd="0" presId="urn:microsoft.com/office/officeart/2005/8/layout/pList1#1"/>
    <dgm:cxn modelId="{F5CEFFC6-108F-544F-B2B5-9521EE3A347B}" type="presParOf" srcId="{D0524863-3A09-0749-B8A8-DF8A075FF87B}" destId="{7AB8A1C0-61E6-7943-820A-9F22D43B3587}" srcOrd="9" destOrd="0" presId="urn:microsoft.com/office/officeart/2005/8/layout/pList1#1"/>
    <dgm:cxn modelId="{CAA8FC15-084B-EA42-BFD9-4C468E3DCA75}" type="presParOf" srcId="{D0524863-3A09-0749-B8A8-DF8A075FF87B}" destId="{0757DF40-5A37-A447-9B50-FCEF4F6CA858}" srcOrd="10" destOrd="0" presId="urn:microsoft.com/office/officeart/2005/8/layout/pList1#1"/>
    <dgm:cxn modelId="{16F1E2A0-7424-8B4F-BE53-ACC1BD716FF6}" type="presParOf" srcId="{0757DF40-5A37-A447-9B50-FCEF4F6CA858}" destId="{5D604E93-6E8D-4046-A1ED-54BF8CAE2C5E}" srcOrd="0" destOrd="0" presId="urn:microsoft.com/office/officeart/2005/8/layout/pList1#1"/>
    <dgm:cxn modelId="{022A6B7B-EB39-DA4E-AE7E-7BCF558CB702}" type="presParOf" srcId="{0757DF40-5A37-A447-9B50-FCEF4F6CA858}" destId="{8BFDEDA5-6060-C84F-B55C-4A6356074454}" srcOrd="1" destOrd="0" presId="urn:microsoft.com/office/officeart/2005/8/layout/pList1#1"/>
    <dgm:cxn modelId="{9A3DA88A-F4C9-B640-8DB9-39EF45927F20}" type="presParOf" srcId="{D0524863-3A09-0749-B8A8-DF8A075FF87B}" destId="{DF02DB1F-27B6-1F4B-819C-C1E636041F07}" srcOrd="11" destOrd="0" presId="urn:microsoft.com/office/officeart/2005/8/layout/pList1#1"/>
    <dgm:cxn modelId="{7049B647-7199-874C-AD4E-1CECB863B21F}" type="presParOf" srcId="{D0524863-3A09-0749-B8A8-DF8A075FF87B}" destId="{18FF8FFE-405D-DB4A-B121-0CC987E46B3C}" srcOrd="12" destOrd="0" presId="urn:microsoft.com/office/officeart/2005/8/layout/pList1#1"/>
    <dgm:cxn modelId="{3A693381-9317-E04D-BEE4-B99066B91C1D}" type="presParOf" srcId="{18FF8FFE-405D-DB4A-B121-0CC987E46B3C}" destId="{6718F282-CDB4-2845-91C2-11868162989D}" srcOrd="0" destOrd="0" presId="urn:microsoft.com/office/officeart/2005/8/layout/pList1#1"/>
    <dgm:cxn modelId="{4DC1AB37-9F7C-A74D-B2E7-ED41693288DE}" type="presParOf" srcId="{18FF8FFE-405D-DB4A-B121-0CC987E46B3C}" destId="{193024C1-3E78-5C4E-984C-3E61D9CBB85F}" srcOrd="1" destOrd="0" presId="urn:microsoft.com/office/officeart/2005/8/layout/pList1#1"/>
    <dgm:cxn modelId="{2E27F553-28A1-3745-869A-7F6742DA3EFB}" type="presParOf" srcId="{D0524863-3A09-0749-B8A8-DF8A075FF87B}" destId="{FBBFF256-5B4A-3E48-952E-F636BC4CD8FD}" srcOrd="13" destOrd="0" presId="urn:microsoft.com/office/officeart/2005/8/layout/pList1#1"/>
    <dgm:cxn modelId="{2574CDB5-9CB9-3044-8B77-0C42A35293A4}" type="presParOf" srcId="{D0524863-3A09-0749-B8A8-DF8A075FF87B}" destId="{19DF3B1C-5FE3-C74A-8E34-8AB9D4885DEF}" srcOrd="14" destOrd="0" presId="urn:microsoft.com/office/officeart/2005/8/layout/pList1#1"/>
    <dgm:cxn modelId="{63A6538A-DAD4-2C4E-8082-F08028DE1354}" type="presParOf" srcId="{19DF3B1C-5FE3-C74A-8E34-8AB9D4885DEF}" destId="{4A34C453-FD77-AF4A-9B1B-B280831E34CB}" srcOrd="0" destOrd="0" presId="urn:microsoft.com/office/officeart/2005/8/layout/pList1#1"/>
    <dgm:cxn modelId="{409BC1F5-EB13-0648-B78B-FE974E2208DD}" type="presParOf" srcId="{19DF3B1C-5FE3-C74A-8E34-8AB9D4885DEF}" destId="{203D7713-D10E-1846-810E-FE1736E4938C}" srcOrd="1" destOrd="0" presId="urn:microsoft.com/office/officeart/2005/8/layout/p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8D088E-138A-C54E-A936-44281FB830EB}" type="doc">
      <dgm:prSet loTypeId="urn:microsoft.com/office/officeart/2005/8/layout/vList3#1" loCatId="" qsTypeId="urn:microsoft.com/office/officeart/2005/8/quickstyle/simple4" qsCatId="simple" csTypeId="urn:microsoft.com/office/officeart/2005/8/colors/accent1_2" csCatId="accent1" phldr="1"/>
      <dgm:spPr/>
    </dgm:pt>
    <dgm:pt modelId="{19D64B9E-C98A-594C-9D82-3D93B092301F}">
      <dgm:prSet phldrT="[Text]" custT="1"/>
      <dgm:spPr/>
      <dgm:t>
        <a:bodyPr/>
        <a:lstStyle/>
        <a:p>
          <a:r>
            <a:rPr lang="en-US" sz="1800" b="1" dirty="0" smtClean="0">
              <a:solidFill>
                <a:schemeClr val="bg1"/>
              </a:solidFill>
              <a:latin typeface="Arial"/>
              <a:ea typeface="ＭＳ Ｐゴシック" pitchFamily="-107" charset="-128"/>
              <a:cs typeface="Arial"/>
            </a:rPr>
            <a:t>Transportation</a:t>
          </a:r>
          <a:endParaRPr lang="en-US" sz="1800" b="1" dirty="0">
            <a:solidFill>
              <a:schemeClr val="bg1"/>
            </a:solidFill>
            <a:latin typeface="Arial"/>
            <a:cs typeface="Arial"/>
          </a:endParaRPr>
        </a:p>
      </dgm:t>
    </dgm:pt>
    <dgm:pt modelId="{6AB2B967-3D29-6145-A719-E65CAD68699C}" type="parTrans" cxnId="{9D135CF1-A723-F043-9DAD-BB91CD3383F3}">
      <dgm:prSet/>
      <dgm:spPr/>
      <dgm:t>
        <a:bodyPr/>
        <a:lstStyle/>
        <a:p>
          <a:endParaRPr lang="en-US" sz="1800" b="1"/>
        </a:p>
      </dgm:t>
    </dgm:pt>
    <dgm:pt modelId="{FD36A1E2-40A5-D043-9CB9-90BC57AD91D9}" type="sibTrans" cxnId="{9D135CF1-A723-F043-9DAD-BB91CD3383F3}">
      <dgm:prSet/>
      <dgm:spPr/>
      <dgm:t>
        <a:bodyPr/>
        <a:lstStyle/>
        <a:p>
          <a:endParaRPr lang="en-US" sz="1800" b="1"/>
        </a:p>
      </dgm:t>
    </dgm:pt>
    <dgm:pt modelId="{182D2287-D7B1-F34C-90CC-B81B655202B5}">
      <dgm:prSet phldrT="[Text]" custT="1"/>
      <dgm:spPr/>
      <dgm:t>
        <a:bodyPr/>
        <a:lstStyle/>
        <a:p>
          <a:r>
            <a:rPr lang="en-US" sz="1800" b="1" dirty="0" smtClean="0">
              <a:solidFill>
                <a:srgbClr val="FFFFFF"/>
              </a:solidFill>
              <a:latin typeface="Arial"/>
              <a:ea typeface="ＭＳ Ｐゴシック" pitchFamily="-107" charset="-128"/>
              <a:cs typeface="Arial"/>
            </a:rPr>
            <a:t>Energy</a:t>
          </a:r>
          <a:endParaRPr lang="en-US" sz="1800" b="1" dirty="0">
            <a:solidFill>
              <a:srgbClr val="FFFFFF"/>
            </a:solidFill>
            <a:latin typeface="Arial"/>
            <a:cs typeface="Arial"/>
          </a:endParaRPr>
        </a:p>
      </dgm:t>
    </dgm:pt>
    <dgm:pt modelId="{405FD40D-58F7-0843-86EC-DBBC56DB1B18}" type="parTrans" cxnId="{B0AC5F8D-1A22-8A44-B24B-52D1E8E0F0C9}">
      <dgm:prSet/>
      <dgm:spPr/>
      <dgm:t>
        <a:bodyPr/>
        <a:lstStyle/>
        <a:p>
          <a:endParaRPr lang="en-US" sz="1800" b="1"/>
        </a:p>
      </dgm:t>
    </dgm:pt>
    <dgm:pt modelId="{AF58675F-B90E-914C-95C3-131AB479A750}" type="sibTrans" cxnId="{B0AC5F8D-1A22-8A44-B24B-52D1E8E0F0C9}">
      <dgm:prSet/>
      <dgm:spPr/>
      <dgm:t>
        <a:bodyPr/>
        <a:lstStyle/>
        <a:p>
          <a:endParaRPr lang="en-US" sz="1800" b="1"/>
        </a:p>
      </dgm:t>
    </dgm:pt>
    <dgm:pt modelId="{8E21F2AB-D830-B74B-993C-B85ECDAD3212}">
      <dgm:prSet phldrT="[Text]" custT="1"/>
      <dgm:spPr/>
      <dgm:t>
        <a:bodyPr/>
        <a:lstStyle/>
        <a:p>
          <a:r>
            <a:rPr lang="en-US" sz="1800" b="1" dirty="0" smtClean="0">
              <a:solidFill>
                <a:srgbClr val="FFFFFF"/>
              </a:solidFill>
              <a:latin typeface="Arial"/>
              <a:ea typeface="ＭＳ Ｐゴシック" pitchFamily="-107" charset="-128"/>
              <a:cs typeface="Arial"/>
            </a:rPr>
            <a:t>Critical Infrastructure</a:t>
          </a:r>
          <a:endParaRPr lang="en-US" sz="1800" b="1" dirty="0">
            <a:solidFill>
              <a:srgbClr val="FFFFFF"/>
            </a:solidFill>
            <a:latin typeface="Arial"/>
            <a:cs typeface="Arial"/>
          </a:endParaRPr>
        </a:p>
      </dgm:t>
    </dgm:pt>
    <dgm:pt modelId="{BC9D0C43-3AF5-9D43-8743-C62722BFC8A7}" type="parTrans" cxnId="{619D230B-D106-5C47-BFE6-2E61EF3BF49E}">
      <dgm:prSet/>
      <dgm:spPr/>
      <dgm:t>
        <a:bodyPr/>
        <a:lstStyle/>
        <a:p>
          <a:endParaRPr lang="en-US" sz="1800" b="1"/>
        </a:p>
      </dgm:t>
    </dgm:pt>
    <dgm:pt modelId="{E7F119A2-863B-864F-9A9E-15156707856E}" type="sibTrans" cxnId="{619D230B-D106-5C47-BFE6-2E61EF3BF49E}">
      <dgm:prSet/>
      <dgm:spPr/>
      <dgm:t>
        <a:bodyPr/>
        <a:lstStyle/>
        <a:p>
          <a:endParaRPr lang="en-US" sz="1800" b="1"/>
        </a:p>
      </dgm:t>
    </dgm:pt>
    <dgm:pt modelId="{BC63220A-FB11-9E45-A5FD-3D48E598ACFC}">
      <dgm:prSet phldrT="[Text]" custT="1"/>
      <dgm:spPr/>
      <dgm:t>
        <a:bodyPr/>
        <a:lstStyle/>
        <a:p>
          <a:r>
            <a:rPr lang="en-US" sz="1800" b="1" dirty="0" smtClean="0">
              <a:solidFill>
                <a:srgbClr val="FFFFFF"/>
              </a:solidFill>
              <a:latin typeface="Arial"/>
              <a:ea typeface="ＭＳ Ｐゴシック" pitchFamily="-107" charset="-128"/>
              <a:cs typeface="Arial"/>
            </a:rPr>
            <a:t>Healthcare and Biomedical</a:t>
          </a:r>
          <a:endParaRPr lang="en-US" sz="1800" b="1" dirty="0">
            <a:solidFill>
              <a:srgbClr val="FFFFFF"/>
            </a:solidFill>
            <a:latin typeface="Arial"/>
            <a:cs typeface="Arial"/>
          </a:endParaRPr>
        </a:p>
      </dgm:t>
    </dgm:pt>
    <dgm:pt modelId="{7DCAE043-7EC9-794F-A767-D12F05936CF6}" type="sibTrans" cxnId="{10156403-E453-F84E-B6D0-00F11672DCDA}">
      <dgm:prSet/>
      <dgm:spPr/>
      <dgm:t>
        <a:bodyPr/>
        <a:lstStyle/>
        <a:p>
          <a:endParaRPr lang="en-US" sz="1800" b="1"/>
        </a:p>
      </dgm:t>
    </dgm:pt>
    <dgm:pt modelId="{57C90D78-D4E2-C048-857A-0352FF31292C}" type="parTrans" cxnId="{10156403-E453-F84E-B6D0-00F11672DCDA}">
      <dgm:prSet/>
      <dgm:spPr/>
      <dgm:t>
        <a:bodyPr/>
        <a:lstStyle/>
        <a:p>
          <a:endParaRPr lang="en-US" sz="1800" b="1"/>
        </a:p>
      </dgm:t>
    </dgm:pt>
    <dgm:pt modelId="{71072F29-0C22-6748-B75B-7644A65428C6}">
      <dgm:prSet custT="1"/>
      <dgm:spPr/>
      <dgm:t>
        <a:bodyPr/>
        <a:lstStyle/>
        <a:p>
          <a:r>
            <a:rPr lang="en-US" sz="1800" b="1" dirty="0" smtClean="0">
              <a:latin typeface="Arial"/>
              <a:cs typeface="Arial"/>
            </a:rPr>
            <a:t>Manufacturing and Industrial Automation</a:t>
          </a:r>
          <a:endParaRPr lang="en-US" sz="1800" b="1" dirty="0">
            <a:latin typeface="Arial"/>
            <a:cs typeface="Arial"/>
          </a:endParaRPr>
        </a:p>
      </dgm:t>
    </dgm:pt>
    <dgm:pt modelId="{807185F7-93F5-694E-831B-178E5A3CBF34}" type="parTrans" cxnId="{F05D20E6-5AC6-1940-B3CA-09E4FC0B85ED}">
      <dgm:prSet/>
      <dgm:spPr/>
      <dgm:t>
        <a:bodyPr/>
        <a:lstStyle/>
        <a:p>
          <a:endParaRPr lang="en-US" sz="1800" b="1"/>
        </a:p>
      </dgm:t>
    </dgm:pt>
    <dgm:pt modelId="{8F3BE4DB-3C68-9C48-8F00-C88DCB355896}" type="sibTrans" cxnId="{F05D20E6-5AC6-1940-B3CA-09E4FC0B85ED}">
      <dgm:prSet/>
      <dgm:spPr/>
      <dgm:t>
        <a:bodyPr/>
        <a:lstStyle/>
        <a:p>
          <a:endParaRPr lang="en-US" sz="1800" b="1"/>
        </a:p>
      </dgm:t>
    </dgm:pt>
    <dgm:pt modelId="{93F3E25A-5D04-A048-BAF7-05594F69A665}" type="pres">
      <dgm:prSet presAssocID="{D48D088E-138A-C54E-A936-44281FB830EB}" presName="linearFlow" presStyleCnt="0">
        <dgm:presLayoutVars>
          <dgm:dir/>
          <dgm:resizeHandles val="exact"/>
        </dgm:presLayoutVars>
      </dgm:prSet>
      <dgm:spPr/>
    </dgm:pt>
    <dgm:pt modelId="{D13133E6-4B9D-404C-A226-C4A4A23C0EAE}" type="pres">
      <dgm:prSet presAssocID="{19D64B9E-C98A-594C-9D82-3D93B092301F}" presName="composite" presStyleCnt="0"/>
      <dgm:spPr/>
    </dgm:pt>
    <dgm:pt modelId="{263CB08D-3BC6-4A4A-8C70-086ED9F4E680}" type="pres">
      <dgm:prSet presAssocID="{19D64B9E-C98A-594C-9D82-3D93B092301F}"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FE31DC09-7AB9-FB44-A0A8-F3D6BDA1AF55}" type="pres">
      <dgm:prSet presAssocID="{19D64B9E-C98A-594C-9D82-3D93B092301F}" presName="txShp" presStyleLbl="node1" presStyleIdx="0" presStyleCnt="5">
        <dgm:presLayoutVars>
          <dgm:bulletEnabled val="1"/>
        </dgm:presLayoutVars>
      </dgm:prSet>
      <dgm:spPr/>
      <dgm:t>
        <a:bodyPr/>
        <a:lstStyle/>
        <a:p>
          <a:endParaRPr lang="en-US"/>
        </a:p>
      </dgm:t>
    </dgm:pt>
    <dgm:pt modelId="{DB6E3EDD-D549-2548-80F9-F63AA3CEF83E}" type="pres">
      <dgm:prSet presAssocID="{FD36A1E2-40A5-D043-9CB9-90BC57AD91D9}" presName="spacing" presStyleCnt="0"/>
      <dgm:spPr/>
    </dgm:pt>
    <dgm:pt modelId="{4EC026BF-D594-0743-925C-2839CF60FBD5}" type="pres">
      <dgm:prSet presAssocID="{71072F29-0C22-6748-B75B-7644A65428C6}" presName="composite" presStyleCnt="0"/>
      <dgm:spPr/>
    </dgm:pt>
    <dgm:pt modelId="{0492DF0B-29CA-FC4F-BFB4-602EF1187320}" type="pres">
      <dgm:prSet presAssocID="{71072F29-0C22-6748-B75B-7644A65428C6}" presName="imgShp" presStyleLbl="fgImgPlace1" presStyleIdx="1" presStyleCnt="5"/>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pt>
    <dgm:pt modelId="{2A888BAE-8A03-D64D-B765-C53B6DAC8F3F}" type="pres">
      <dgm:prSet presAssocID="{71072F29-0C22-6748-B75B-7644A65428C6}" presName="txShp" presStyleLbl="node1" presStyleIdx="1" presStyleCnt="5">
        <dgm:presLayoutVars>
          <dgm:bulletEnabled val="1"/>
        </dgm:presLayoutVars>
      </dgm:prSet>
      <dgm:spPr/>
      <dgm:t>
        <a:bodyPr/>
        <a:lstStyle/>
        <a:p>
          <a:endParaRPr lang="en-US"/>
        </a:p>
      </dgm:t>
    </dgm:pt>
    <dgm:pt modelId="{2D07D494-F98F-3646-BC77-75BC3498CC0B}" type="pres">
      <dgm:prSet presAssocID="{8F3BE4DB-3C68-9C48-8F00-C88DCB355896}" presName="spacing" presStyleCnt="0"/>
      <dgm:spPr/>
    </dgm:pt>
    <dgm:pt modelId="{29D19224-16AB-E04B-8F13-5907C20F3298}" type="pres">
      <dgm:prSet presAssocID="{182D2287-D7B1-F34C-90CC-B81B655202B5}" presName="composite" presStyleCnt="0"/>
      <dgm:spPr/>
    </dgm:pt>
    <dgm:pt modelId="{54C4C55F-060A-644D-B414-9A183A0D1801}" type="pres">
      <dgm:prSet presAssocID="{182D2287-D7B1-F34C-90CC-B81B655202B5}" presName="imgShp" presStyleLbl="fgImgPlace1" presStyleIdx="2" presStyleCnt="5" custLinFactNeighborX="4473" custLinFactNeighborY="2458"/>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CE67F7C8-5E9D-5C46-A2B1-BBB04ED62D8E}" type="pres">
      <dgm:prSet presAssocID="{182D2287-D7B1-F34C-90CC-B81B655202B5}" presName="txShp" presStyleLbl="node1" presStyleIdx="2" presStyleCnt="5" custScaleX="101421" custLinFactNeighborX="-134" custLinFactNeighborY="-1416">
        <dgm:presLayoutVars>
          <dgm:bulletEnabled val="1"/>
        </dgm:presLayoutVars>
      </dgm:prSet>
      <dgm:spPr/>
      <dgm:t>
        <a:bodyPr/>
        <a:lstStyle/>
        <a:p>
          <a:endParaRPr lang="en-US"/>
        </a:p>
      </dgm:t>
    </dgm:pt>
    <dgm:pt modelId="{3EC107FC-F57D-A743-A4A8-56F5210540C4}" type="pres">
      <dgm:prSet presAssocID="{AF58675F-B90E-914C-95C3-131AB479A750}" presName="spacing" presStyleCnt="0"/>
      <dgm:spPr/>
    </dgm:pt>
    <dgm:pt modelId="{9FF09D5A-A9AD-484B-8C5D-F7344226AA3A}" type="pres">
      <dgm:prSet presAssocID="{BC63220A-FB11-9E45-A5FD-3D48E598ACFC}" presName="composite" presStyleCnt="0"/>
      <dgm:spPr/>
    </dgm:pt>
    <dgm:pt modelId="{0E64E2F5-9CC7-574F-B9A9-0CFF081C05BB}" type="pres">
      <dgm:prSet presAssocID="{BC63220A-FB11-9E45-A5FD-3D48E598ACFC}"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9806CF92-AB0A-2F42-8B24-4E41C88399B1}" type="pres">
      <dgm:prSet presAssocID="{BC63220A-FB11-9E45-A5FD-3D48E598ACFC}" presName="txShp" presStyleLbl="node1" presStyleIdx="3" presStyleCnt="5">
        <dgm:presLayoutVars>
          <dgm:bulletEnabled val="1"/>
        </dgm:presLayoutVars>
      </dgm:prSet>
      <dgm:spPr/>
      <dgm:t>
        <a:bodyPr/>
        <a:lstStyle/>
        <a:p>
          <a:endParaRPr lang="en-US"/>
        </a:p>
      </dgm:t>
    </dgm:pt>
    <dgm:pt modelId="{379E7170-9226-FD45-AC83-9CD8A768CDD8}" type="pres">
      <dgm:prSet presAssocID="{7DCAE043-7EC9-794F-A767-D12F05936CF6}" presName="spacing" presStyleCnt="0"/>
      <dgm:spPr/>
    </dgm:pt>
    <dgm:pt modelId="{98C4782F-E8D3-F348-BF37-8689112C10C3}" type="pres">
      <dgm:prSet presAssocID="{8E21F2AB-D830-B74B-993C-B85ECDAD3212}" presName="composite" presStyleCnt="0"/>
      <dgm:spPr/>
    </dgm:pt>
    <dgm:pt modelId="{3E003102-2909-D041-BC69-3804875A59AE}" type="pres">
      <dgm:prSet presAssocID="{8E21F2AB-D830-B74B-993C-B85ECDAD3212}" presName="imgShp" presStyleLbl="fgImgPlace1" presStyleIdx="4" presStyleCnt="5"/>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F421FCDA-2D4B-7C49-A2F3-0445AAAC8527}" type="pres">
      <dgm:prSet presAssocID="{8E21F2AB-D830-B74B-993C-B85ECDAD3212}" presName="txShp" presStyleLbl="node1" presStyleIdx="4" presStyleCnt="5">
        <dgm:presLayoutVars>
          <dgm:bulletEnabled val="1"/>
        </dgm:presLayoutVars>
      </dgm:prSet>
      <dgm:spPr/>
      <dgm:t>
        <a:bodyPr/>
        <a:lstStyle/>
        <a:p>
          <a:endParaRPr lang="en-US"/>
        </a:p>
      </dgm:t>
    </dgm:pt>
  </dgm:ptLst>
  <dgm:cxnLst>
    <dgm:cxn modelId="{619D230B-D106-5C47-BFE6-2E61EF3BF49E}" srcId="{D48D088E-138A-C54E-A936-44281FB830EB}" destId="{8E21F2AB-D830-B74B-993C-B85ECDAD3212}" srcOrd="4" destOrd="0" parTransId="{BC9D0C43-3AF5-9D43-8743-C62722BFC8A7}" sibTransId="{E7F119A2-863B-864F-9A9E-15156707856E}"/>
    <dgm:cxn modelId="{10156403-E453-F84E-B6D0-00F11672DCDA}" srcId="{D48D088E-138A-C54E-A936-44281FB830EB}" destId="{BC63220A-FB11-9E45-A5FD-3D48E598ACFC}" srcOrd="3" destOrd="0" parTransId="{57C90D78-D4E2-C048-857A-0352FF31292C}" sibTransId="{7DCAE043-7EC9-794F-A767-D12F05936CF6}"/>
    <dgm:cxn modelId="{EC944A29-56D1-9744-AD1B-3F6E8357590A}" type="presOf" srcId="{D48D088E-138A-C54E-A936-44281FB830EB}" destId="{93F3E25A-5D04-A048-BAF7-05594F69A665}" srcOrd="0" destOrd="0" presId="urn:microsoft.com/office/officeart/2005/8/layout/vList3#1"/>
    <dgm:cxn modelId="{9D135CF1-A723-F043-9DAD-BB91CD3383F3}" srcId="{D48D088E-138A-C54E-A936-44281FB830EB}" destId="{19D64B9E-C98A-594C-9D82-3D93B092301F}" srcOrd="0" destOrd="0" parTransId="{6AB2B967-3D29-6145-A719-E65CAD68699C}" sibTransId="{FD36A1E2-40A5-D043-9CB9-90BC57AD91D9}"/>
    <dgm:cxn modelId="{B0AC5F8D-1A22-8A44-B24B-52D1E8E0F0C9}" srcId="{D48D088E-138A-C54E-A936-44281FB830EB}" destId="{182D2287-D7B1-F34C-90CC-B81B655202B5}" srcOrd="2" destOrd="0" parTransId="{405FD40D-58F7-0843-86EC-DBBC56DB1B18}" sibTransId="{AF58675F-B90E-914C-95C3-131AB479A750}"/>
    <dgm:cxn modelId="{5682A600-9E51-A74C-A765-3678209D0BBF}" type="presOf" srcId="{BC63220A-FB11-9E45-A5FD-3D48E598ACFC}" destId="{9806CF92-AB0A-2F42-8B24-4E41C88399B1}" srcOrd="0" destOrd="0" presId="urn:microsoft.com/office/officeart/2005/8/layout/vList3#1"/>
    <dgm:cxn modelId="{222122C6-3A9A-314E-9B5A-0F99A3F67C22}" type="presOf" srcId="{8E21F2AB-D830-B74B-993C-B85ECDAD3212}" destId="{F421FCDA-2D4B-7C49-A2F3-0445AAAC8527}" srcOrd="0" destOrd="0" presId="urn:microsoft.com/office/officeart/2005/8/layout/vList3#1"/>
    <dgm:cxn modelId="{4DEA212E-31F9-E445-B44F-AFC5A5F8F8D3}" type="presOf" srcId="{182D2287-D7B1-F34C-90CC-B81B655202B5}" destId="{CE67F7C8-5E9D-5C46-A2B1-BBB04ED62D8E}" srcOrd="0" destOrd="0" presId="urn:microsoft.com/office/officeart/2005/8/layout/vList3#1"/>
    <dgm:cxn modelId="{F05D20E6-5AC6-1940-B3CA-09E4FC0B85ED}" srcId="{D48D088E-138A-C54E-A936-44281FB830EB}" destId="{71072F29-0C22-6748-B75B-7644A65428C6}" srcOrd="1" destOrd="0" parTransId="{807185F7-93F5-694E-831B-178E5A3CBF34}" sibTransId="{8F3BE4DB-3C68-9C48-8F00-C88DCB355896}"/>
    <dgm:cxn modelId="{15C1DF8E-AF60-5548-A22E-AAE8580A5244}" type="presOf" srcId="{19D64B9E-C98A-594C-9D82-3D93B092301F}" destId="{FE31DC09-7AB9-FB44-A0A8-F3D6BDA1AF55}" srcOrd="0" destOrd="0" presId="urn:microsoft.com/office/officeart/2005/8/layout/vList3#1"/>
    <dgm:cxn modelId="{EA0C8C00-54CA-0442-B05A-004F236301E6}" type="presOf" srcId="{71072F29-0C22-6748-B75B-7644A65428C6}" destId="{2A888BAE-8A03-D64D-B765-C53B6DAC8F3F}" srcOrd="0" destOrd="0" presId="urn:microsoft.com/office/officeart/2005/8/layout/vList3#1"/>
    <dgm:cxn modelId="{E13A51AF-917C-6D49-BC3C-06C62A8B331B}" type="presParOf" srcId="{93F3E25A-5D04-A048-BAF7-05594F69A665}" destId="{D13133E6-4B9D-404C-A226-C4A4A23C0EAE}" srcOrd="0" destOrd="0" presId="urn:microsoft.com/office/officeart/2005/8/layout/vList3#1"/>
    <dgm:cxn modelId="{7C465387-BCDB-3A41-9062-B89B3A12C4FD}" type="presParOf" srcId="{D13133E6-4B9D-404C-A226-C4A4A23C0EAE}" destId="{263CB08D-3BC6-4A4A-8C70-086ED9F4E680}" srcOrd="0" destOrd="0" presId="urn:microsoft.com/office/officeart/2005/8/layout/vList3#1"/>
    <dgm:cxn modelId="{882ACD5A-0B47-AA45-822F-C557B79FD7FB}" type="presParOf" srcId="{D13133E6-4B9D-404C-A226-C4A4A23C0EAE}" destId="{FE31DC09-7AB9-FB44-A0A8-F3D6BDA1AF55}" srcOrd="1" destOrd="0" presId="urn:microsoft.com/office/officeart/2005/8/layout/vList3#1"/>
    <dgm:cxn modelId="{BF512355-FD9B-BD4F-A216-DF3001E1F2C4}" type="presParOf" srcId="{93F3E25A-5D04-A048-BAF7-05594F69A665}" destId="{DB6E3EDD-D549-2548-80F9-F63AA3CEF83E}" srcOrd="1" destOrd="0" presId="urn:microsoft.com/office/officeart/2005/8/layout/vList3#1"/>
    <dgm:cxn modelId="{65D185A3-047E-E441-BBFE-8BB8591D0DDD}" type="presParOf" srcId="{93F3E25A-5D04-A048-BAF7-05594F69A665}" destId="{4EC026BF-D594-0743-925C-2839CF60FBD5}" srcOrd="2" destOrd="0" presId="urn:microsoft.com/office/officeart/2005/8/layout/vList3#1"/>
    <dgm:cxn modelId="{EBF67555-9692-9E4E-ABD9-565BE39D3B6A}" type="presParOf" srcId="{4EC026BF-D594-0743-925C-2839CF60FBD5}" destId="{0492DF0B-29CA-FC4F-BFB4-602EF1187320}" srcOrd="0" destOrd="0" presId="urn:microsoft.com/office/officeart/2005/8/layout/vList3#1"/>
    <dgm:cxn modelId="{AE381F09-9B21-AC4C-A372-254CCD613287}" type="presParOf" srcId="{4EC026BF-D594-0743-925C-2839CF60FBD5}" destId="{2A888BAE-8A03-D64D-B765-C53B6DAC8F3F}" srcOrd="1" destOrd="0" presId="urn:microsoft.com/office/officeart/2005/8/layout/vList3#1"/>
    <dgm:cxn modelId="{6CE91C6D-044D-2E40-B087-A704BF86F68C}" type="presParOf" srcId="{93F3E25A-5D04-A048-BAF7-05594F69A665}" destId="{2D07D494-F98F-3646-BC77-75BC3498CC0B}" srcOrd="3" destOrd="0" presId="urn:microsoft.com/office/officeart/2005/8/layout/vList3#1"/>
    <dgm:cxn modelId="{A96522AF-5EC5-EE41-9DEA-0DC7B7C13F7C}" type="presParOf" srcId="{93F3E25A-5D04-A048-BAF7-05594F69A665}" destId="{29D19224-16AB-E04B-8F13-5907C20F3298}" srcOrd="4" destOrd="0" presId="urn:microsoft.com/office/officeart/2005/8/layout/vList3#1"/>
    <dgm:cxn modelId="{E6AE11CD-49B0-3C40-A492-604328865ADA}" type="presParOf" srcId="{29D19224-16AB-E04B-8F13-5907C20F3298}" destId="{54C4C55F-060A-644D-B414-9A183A0D1801}" srcOrd="0" destOrd="0" presId="urn:microsoft.com/office/officeart/2005/8/layout/vList3#1"/>
    <dgm:cxn modelId="{E0ACE3C5-EF96-8247-A4F5-EFACBC02625D}" type="presParOf" srcId="{29D19224-16AB-E04B-8F13-5907C20F3298}" destId="{CE67F7C8-5E9D-5C46-A2B1-BBB04ED62D8E}" srcOrd="1" destOrd="0" presId="urn:microsoft.com/office/officeart/2005/8/layout/vList3#1"/>
    <dgm:cxn modelId="{054709E7-92EF-B741-9258-CED3BEAE7928}" type="presParOf" srcId="{93F3E25A-5D04-A048-BAF7-05594F69A665}" destId="{3EC107FC-F57D-A743-A4A8-56F5210540C4}" srcOrd="5" destOrd="0" presId="urn:microsoft.com/office/officeart/2005/8/layout/vList3#1"/>
    <dgm:cxn modelId="{C20E1430-5DC4-D648-82F1-0FDC347C72AE}" type="presParOf" srcId="{93F3E25A-5D04-A048-BAF7-05594F69A665}" destId="{9FF09D5A-A9AD-484B-8C5D-F7344226AA3A}" srcOrd="6" destOrd="0" presId="urn:microsoft.com/office/officeart/2005/8/layout/vList3#1"/>
    <dgm:cxn modelId="{078B5152-39AD-4E48-A588-623FA73B9082}" type="presParOf" srcId="{9FF09D5A-A9AD-484B-8C5D-F7344226AA3A}" destId="{0E64E2F5-9CC7-574F-B9A9-0CFF081C05BB}" srcOrd="0" destOrd="0" presId="urn:microsoft.com/office/officeart/2005/8/layout/vList3#1"/>
    <dgm:cxn modelId="{27BA3AF7-CB84-5A42-969B-35536E181C0C}" type="presParOf" srcId="{9FF09D5A-A9AD-484B-8C5D-F7344226AA3A}" destId="{9806CF92-AB0A-2F42-8B24-4E41C88399B1}" srcOrd="1" destOrd="0" presId="urn:microsoft.com/office/officeart/2005/8/layout/vList3#1"/>
    <dgm:cxn modelId="{18429DCC-8827-8048-95FB-44B10E1B61F7}" type="presParOf" srcId="{93F3E25A-5D04-A048-BAF7-05594F69A665}" destId="{379E7170-9226-FD45-AC83-9CD8A768CDD8}" srcOrd="7" destOrd="0" presId="urn:microsoft.com/office/officeart/2005/8/layout/vList3#1"/>
    <dgm:cxn modelId="{83D8C965-C32A-1745-8358-0312A68DEFEF}" type="presParOf" srcId="{93F3E25A-5D04-A048-BAF7-05594F69A665}" destId="{98C4782F-E8D3-F348-BF37-8689112C10C3}" srcOrd="8" destOrd="0" presId="urn:microsoft.com/office/officeart/2005/8/layout/vList3#1"/>
    <dgm:cxn modelId="{3DB32C61-7B88-B44D-8C6E-2F68E8808DF1}" type="presParOf" srcId="{98C4782F-E8D3-F348-BF37-8689112C10C3}" destId="{3E003102-2909-D041-BC69-3804875A59AE}" srcOrd="0" destOrd="0" presId="urn:microsoft.com/office/officeart/2005/8/layout/vList3#1"/>
    <dgm:cxn modelId="{FEC735FF-7BE2-9242-8CF1-93EF1C312883}" type="presParOf" srcId="{98C4782F-E8D3-F348-BF37-8689112C10C3}" destId="{F421FCDA-2D4B-7C49-A2F3-0445AAAC8527}"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792DF-9F3D-CA4A-AA0D-81270F1F76F3}"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B456E2B8-B268-E247-83F7-F554BF95A1C7}">
      <dgm:prSet>
        <dgm:style>
          <a:lnRef idx="1">
            <a:schemeClr val="accent6"/>
          </a:lnRef>
          <a:fillRef idx="2">
            <a:schemeClr val="accent6"/>
          </a:fillRef>
          <a:effectRef idx="1">
            <a:schemeClr val="accent6"/>
          </a:effectRef>
          <a:fontRef idx="minor">
            <a:schemeClr val="dk1"/>
          </a:fontRef>
        </dgm:style>
      </dgm:prSet>
      <dgm:spPr/>
      <dgm:t>
        <a:bodyPr/>
        <a:lstStyle/>
        <a:p>
          <a:pPr rtl="0"/>
          <a:r>
            <a:rPr lang="en-US" b="1" i="1" smtClean="0"/>
            <a:t>Science</a:t>
          </a:r>
          <a:r>
            <a:rPr lang="en-US" i="1" smtClean="0"/>
            <a:t> of Cyber-Physical Systems: </a:t>
          </a:r>
          <a:endParaRPr lang="en-US"/>
        </a:p>
      </dgm:t>
    </dgm:pt>
    <dgm:pt modelId="{BF937A04-93E5-A640-A58E-2D4D3C62F777}" type="parTrans" cxnId="{81AB8632-3825-E544-98AC-39E6C8E54D47}">
      <dgm:prSet/>
      <dgm:spPr/>
      <dgm:t>
        <a:bodyPr/>
        <a:lstStyle/>
        <a:p>
          <a:endParaRPr lang="en-US"/>
        </a:p>
      </dgm:t>
    </dgm:pt>
    <dgm:pt modelId="{01C1D668-D005-3C41-B4F0-7693D8E47BCD}" type="sibTrans" cxnId="{81AB8632-3825-E544-98AC-39E6C8E54D47}">
      <dgm:prSet/>
      <dgm:spPr/>
      <dgm:t>
        <a:bodyPr/>
        <a:lstStyle/>
        <a:p>
          <a:endParaRPr lang="en-US"/>
        </a:p>
      </dgm:t>
    </dgm:pt>
    <dgm:pt modelId="{A5392B2D-4CE1-8E45-98BE-F74440F85C1F}">
      <dgm:prSet/>
      <dgm:spPr/>
      <dgm:t>
        <a:bodyPr/>
        <a:lstStyle/>
        <a:p>
          <a:pPr marL="223838" indent="-223838" rtl="0"/>
          <a:r>
            <a:rPr lang="en-US" dirty="0" smtClean="0"/>
            <a:t>New models and theories that unify perspectives, capable of expressing the interacting dynamics of the computational and physical components of a system in a dynamic environment.  A unified science would support composition, bridge the computational versus physical notions of time and space, cope with uncertainty, and enable cyber-physical systems to interoperate and evolve.</a:t>
          </a:r>
          <a:endParaRPr lang="en-US" dirty="0"/>
        </a:p>
      </dgm:t>
    </dgm:pt>
    <dgm:pt modelId="{E5B39873-F5BD-4C41-828D-C1E8BB4D5618}" type="parTrans" cxnId="{38CDF7B5-7FFC-764E-A932-5CD3D6DEA383}">
      <dgm:prSet/>
      <dgm:spPr/>
      <dgm:t>
        <a:bodyPr/>
        <a:lstStyle/>
        <a:p>
          <a:endParaRPr lang="en-US"/>
        </a:p>
      </dgm:t>
    </dgm:pt>
    <dgm:pt modelId="{354B761A-834D-9B4C-BFF4-3F7896079C25}" type="sibTrans" cxnId="{38CDF7B5-7FFC-764E-A932-5CD3D6DEA383}">
      <dgm:prSet/>
      <dgm:spPr/>
      <dgm:t>
        <a:bodyPr/>
        <a:lstStyle/>
        <a:p>
          <a:endParaRPr lang="en-US"/>
        </a:p>
      </dgm:t>
    </dgm:pt>
    <dgm:pt modelId="{25C6DA50-36D6-6246-862D-8AD97A35450E}">
      <dgm:prSet>
        <dgm:style>
          <a:lnRef idx="1">
            <a:schemeClr val="accent6"/>
          </a:lnRef>
          <a:fillRef idx="2">
            <a:schemeClr val="accent6"/>
          </a:fillRef>
          <a:effectRef idx="1">
            <a:schemeClr val="accent6"/>
          </a:effectRef>
          <a:fontRef idx="minor">
            <a:schemeClr val="dk1"/>
          </a:fontRef>
        </dgm:style>
      </dgm:prSet>
      <dgm:spPr/>
      <dgm:t>
        <a:bodyPr/>
        <a:lstStyle/>
        <a:p>
          <a:pPr rtl="0"/>
          <a:r>
            <a:rPr lang="en-US" b="1" i="1" smtClean="0"/>
            <a:t>Technology</a:t>
          </a:r>
          <a:r>
            <a:rPr lang="en-US" i="1" smtClean="0"/>
            <a:t> for Cyber-Physical Systems: </a:t>
          </a:r>
          <a:endParaRPr lang="en-US"/>
        </a:p>
      </dgm:t>
    </dgm:pt>
    <dgm:pt modelId="{EE817A04-BE10-5540-B193-CE3B36545E3B}" type="parTrans" cxnId="{79B4DC54-C2D9-8E4C-8F1A-7996171304C5}">
      <dgm:prSet/>
      <dgm:spPr/>
      <dgm:t>
        <a:bodyPr/>
        <a:lstStyle/>
        <a:p>
          <a:endParaRPr lang="en-US"/>
        </a:p>
      </dgm:t>
    </dgm:pt>
    <dgm:pt modelId="{868E8A41-C805-FD4B-844F-B55B05E8D86B}" type="sibTrans" cxnId="{79B4DC54-C2D9-8E4C-8F1A-7996171304C5}">
      <dgm:prSet/>
      <dgm:spPr/>
      <dgm:t>
        <a:bodyPr/>
        <a:lstStyle/>
        <a:p>
          <a:endParaRPr lang="en-US"/>
        </a:p>
      </dgm:t>
    </dgm:pt>
    <dgm:pt modelId="{075EAE4C-D98B-3F43-92C6-57209DE44810}">
      <dgm:prSet/>
      <dgm:spPr/>
      <dgm:t>
        <a:bodyPr/>
        <a:lstStyle/>
        <a:p>
          <a:pPr marL="223838" indent="-223838" rtl="0"/>
          <a:r>
            <a:rPr lang="en-US" dirty="0" smtClean="0"/>
            <a:t>New design, analysis, and verification tools are needed that embody the scientific principles of CPS, and that incorporate measurement, dynamics, and control. New building blocks are also needed, including hardware computing platforms, operating systems, and middleware.</a:t>
          </a:r>
          <a:endParaRPr lang="en-US" dirty="0"/>
        </a:p>
      </dgm:t>
    </dgm:pt>
    <dgm:pt modelId="{382C63A9-17B1-E249-97CB-11FA8B9AA7C2}" type="parTrans" cxnId="{16703ED0-42C4-1740-AB91-5CF2B79CAE13}">
      <dgm:prSet/>
      <dgm:spPr/>
      <dgm:t>
        <a:bodyPr/>
        <a:lstStyle/>
        <a:p>
          <a:endParaRPr lang="en-US"/>
        </a:p>
      </dgm:t>
    </dgm:pt>
    <dgm:pt modelId="{A582109A-E3FB-BD4E-8CC5-EF756E19E82E}" type="sibTrans" cxnId="{16703ED0-42C4-1740-AB91-5CF2B79CAE13}">
      <dgm:prSet/>
      <dgm:spPr/>
      <dgm:t>
        <a:bodyPr/>
        <a:lstStyle/>
        <a:p>
          <a:endParaRPr lang="en-US"/>
        </a:p>
      </dgm:t>
    </dgm:pt>
    <dgm:pt modelId="{9D9FF09F-500C-5D46-BE61-7E9B252E04CB}">
      <dgm:prSet>
        <dgm:style>
          <a:lnRef idx="1">
            <a:schemeClr val="accent6"/>
          </a:lnRef>
          <a:fillRef idx="2">
            <a:schemeClr val="accent6"/>
          </a:fillRef>
          <a:effectRef idx="1">
            <a:schemeClr val="accent6"/>
          </a:effectRef>
          <a:fontRef idx="minor">
            <a:schemeClr val="dk1"/>
          </a:fontRef>
        </dgm:style>
      </dgm:prSet>
      <dgm:spPr/>
      <dgm:t>
        <a:bodyPr/>
        <a:lstStyle/>
        <a:p>
          <a:pPr rtl="0"/>
          <a:r>
            <a:rPr lang="en-US" b="1" i="1" smtClean="0"/>
            <a:t>Engineering </a:t>
          </a:r>
          <a:r>
            <a:rPr lang="en-US" i="1" smtClean="0"/>
            <a:t>of Cyber-Physical Systems: </a:t>
          </a:r>
          <a:endParaRPr lang="en-US"/>
        </a:p>
      </dgm:t>
    </dgm:pt>
    <dgm:pt modelId="{B9B614DB-6A9A-A347-96A0-1A22948E0455}" type="parTrans" cxnId="{F39F90AF-5DED-3943-A580-DF893C52C492}">
      <dgm:prSet/>
      <dgm:spPr/>
      <dgm:t>
        <a:bodyPr/>
        <a:lstStyle/>
        <a:p>
          <a:endParaRPr lang="en-US"/>
        </a:p>
      </dgm:t>
    </dgm:pt>
    <dgm:pt modelId="{19B69BA4-6C25-104C-91F7-6C0EF5474B71}" type="sibTrans" cxnId="{F39F90AF-5DED-3943-A580-DF893C52C492}">
      <dgm:prSet/>
      <dgm:spPr/>
      <dgm:t>
        <a:bodyPr/>
        <a:lstStyle/>
        <a:p>
          <a:endParaRPr lang="en-US"/>
        </a:p>
      </dgm:t>
    </dgm:pt>
    <dgm:pt modelId="{3A8BCBCE-9276-5549-A4F1-613C170952FA}">
      <dgm:prSet/>
      <dgm:spPr/>
      <dgm:t>
        <a:bodyPr/>
        <a:lstStyle/>
        <a:p>
          <a:pPr marL="284163" indent="-284163" rtl="0"/>
          <a:r>
            <a:rPr lang="en-US" dirty="0" smtClean="0"/>
            <a:t>New opportunity to rethink principles of systems engineering, built on the foundation of CPS science and technology and able to support open cyber-physical systems. Focus on system architecture, design, integration, and design space exploration that produce certifiably dependable systems. </a:t>
          </a:r>
          <a:endParaRPr lang="en-US" dirty="0"/>
        </a:p>
      </dgm:t>
    </dgm:pt>
    <dgm:pt modelId="{239F4122-583E-D443-8983-0404ADB8A0D2}" type="parTrans" cxnId="{D46E3281-6E83-FF43-BD46-CD66238DEE2A}">
      <dgm:prSet/>
      <dgm:spPr/>
      <dgm:t>
        <a:bodyPr/>
        <a:lstStyle/>
        <a:p>
          <a:endParaRPr lang="en-US"/>
        </a:p>
      </dgm:t>
    </dgm:pt>
    <dgm:pt modelId="{0C1ACE91-A536-4F4E-A5CE-30BC2CD23F03}" type="sibTrans" cxnId="{D46E3281-6E83-FF43-BD46-CD66238DEE2A}">
      <dgm:prSet/>
      <dgm:spPr/>
      <dgm:t>
        <a:bodyPr/>
        <a:lstStyle/>
        <a:p>
          <a:endParaRPr lang="en-US"/>
        </a:p>
      </dgm:t>
    </dgm:pt>
    <dgm:pt modelId="{44E4D9B2-50A8-E44B-9158-09E274D00A22}" type="pres">
      <dgm:prSet presAssocID="{55C792DF-9F3D-CA4A-AA0D-81270F1F76F3}" presName="linear" presStyleCnt="0">
        <dgm:presLayoutVars>
          <dgm:animLvl val="lvl"/>
          <dgm:resizeHandles val="exact"/>
        </dgm:presLayoutVars>
      </dgm:prSet>
      <dgm:spPr/>
      <dgm:t>
        <a:bodyPr/>
        <a:lstStyle/>
        <a:p>
          <a:endParaRPr lang="en-US"/>
        </a:p>
      </dgm:t>
    </dgm:pt>
    <dgm:pt modelId="{7460CC6A-362A-5F4E-AEAD-D5D2BFDB47B6}" type="pres">
      <dgm:prSet presAssocID="{B456E2B8-B268-E247-83F7-F554BF95A1C7}" presName="parentText" presStyleLbl="node1" presStyleIdx="0" presStyleCnt="3">
        <dgm:presLayoutVars>
          <dgm:chMax val="0"/>
          <dgm:bulletEnabled val="1"/>
        </dgm:presLayoutVars>
      </dgm:prSet>
      <dgm:spPr/>
      <dgm:t>
        <a:bodyPr/>
        <a:lstStyle/>
        <a:p>
          <a:endParaRPr lang="en-US"/>
        </a:p>
      </dgm:t>
    </dgm:pt>
    <dgm:pt modelId="{634E6F7F-B37C-004F-869D-7CC38CD950CF}" type="pres">
      <dgm:prSet presAssocID="{B456E2B8-B268-E247-83F7-F554BF95A1C7}" presName="childText" presStyleLbl="revTx" presStyleIdx="0" presStyleCnt="3">
        <dgm:presLayoutVars>
          <dgm:bulletEnabled val="1"/>
        </dgm:presLayoutVars>
      </dgm:prSet>
      <dgm:spPr/>
      <dgm:t>
        <a:bodyPr/>
        <a:lstStyle/>
        <a:p>
          <a:endParaRPr lang="en-US"/>
        </a:p>
      </dgm:t>
    </dgm:pt>
    <dgm:pt modelId="{A0891558-7BC7-E742-A369-E3EE0291DD3C}" type="pres">
      <dgm:prSet presAssocID="{25C6DA50-36D6-6246-862D-8AD97A35450E}" presName="parentText" presStyleLbl="node1" presStyleIdx="1" presStyleCnt="3">
        <dgm:presLayoutVars>
          <dgm:chMax val="0"/>
          <dgm:bulletEnabled val="1"/>
        </dgm:presLayoutVars>
      </dgm:prSet>
      <dgm:spPr/>
      <dgm:t>
        <a:bodyPr/>
        <a:lstStyle/>
        <a:p>
          <a:endParaRPr lang="en-US"/>
        </a:p>
      </dgm:t>
    </dgm:pt>
    <dgm:pt modelId="{84062C43-1104-6944-836E-5CD6D0E23113}" type="pres">
      <dgm:prSet presAssocID="{25C6DA50-36D6-6246-862D-8AD97A35450E}" presName="childText" presStyleLbl="revTx" presStyleIdx="1" presStyleCnt="3">
        <dgm:presLayoutVars>
          <dgm:bulletEnabled val="1"/>
        </dgm:presLayoutVars>
      </dgm:prSet>
      <dgm:spPr/>
      <dgm:t>
        <a:bodyPr/>
        <a:lstStyle/>
        <a:p>
          <a:endParaRPr lang="en-US"/>
        </a:p>
      </dgm:t>
    </dgm:pt>
    <dgm:pt modelId="{9BACB3E8-C7AE-754C-BF6B-1C49919313B4}" type="pres">
      <dgm:prSet presAssocID="{9D9FF09F-500C-5D46-BE61-7E9B252E04CB}" presName="parentText" presStyleLbl="node1" presStyleIdx="2" presStyleCnt="3">
        <dgm:presLayoutVars>
          <dgm:chMax val="0"/>
          <dgm:bulletEnabled val="1"/>
        </dgm:presLayoutVars>
      </dgm:prSet>
      <dgm:spPr/>
      <dgm:t>
        <a:bodyPr/>
        <a:lstStyle/>
        <a:p>
          <a:endParaRPr lang="en-US"/>
        </a:p>
      </dgm:t>
    </dgm:pt>
    <dgm:pt modelId="{A2CB7637-6F73-6341-92E1-40A887EB6002}" type="pres">
      <dgm:prSet presAssocID="{9D9FF09F-500C-5D46-BE61-7E9B252E04CB}" presName="childText" presStyleLbl="revTx" presStyleIdx="2" presStyleCnt="3">
        <dgm:presLayoutVars>
          <dgm:bulletEnabled val="1"/>
        </dgm:presLayoutVars>
      </dgm:prSet>
      <dgm:spPr/>
      <dgm:t>
        <a:bodyPr/>
        <a:lstStyle/>
        <a:p>
          <a:endParaRPr lang="en-US"/>
        </a:p>
      </dgm:t>
    </dgm:pt>
  </dgm:ptLst>
  <dgm:cxnLst>
    <dgm:cxn modelId="{81AB8632-3825-E544-98AC-39E6C8E54D47}" srcId="{55C792DF-9F3D-CA4A-AA0D-81270F1F76F3}" destId="{B456E2B8-B268-E247-83F7-F554BF95A1C7}" srcOrd="0" destOrd="0" parTransId="{BF937A04-93E5-A640-A58E-2D4D3C62F777}" sibTransId="{01C1D668-D005-3C41-B4F0-7693D8E47BCD}"/>
    <dgm:cxn modelId="{EBD1006D-B3CF-7D4F-9C87-22E710E57DEB}" type="presOf" srcId="{3A8BCBCE-9276-5549-A4F1-613C170952FA}" destId="{A2CB7637-6F73-6341-92E1-40A887EB6002}" srcOrd="0" destOrd="0" presId="urn:microsoft.com/office/officeart/2005/8/layout/vList2"/>
    <dgm:cxn modelId="{38CDF7B5-7FFC-764E-A932-5CD3D6DEA383}" srcId="{B456E2B8-B268-E247-83F7-F554BF95A1C7}" destId="{A5392B2D-4CE1-8E45-98BE-F74440F85C1F}" srcOrd="0" destOrd="0" parTransId="{E5B39873-F5BD-4C41-828D-C1E8BB4D5618}" sibTransId="{354B761A-834D-9B4C-BFF4-3F7896079C25}"/>
    <dgm:cxn modelId="{16703ED0-42C4-1740-AB91-5CF2B79CAE13}" srcId="{25C6DA50-36D6-6246-862D-8AD97A35450E}" destId="{075EAE4C-D98B-3F43-92C6-57209DE44810}" srcOrd="0" destOrd="0" parTransId="{382C63A9-17B1-E249-97CB-11FA8B9AA7C2}" sibTransId="{A582109A-E3FB-BD4E-8CC5-EF756E19E82E}"/>
    <dgm:cxn modelId="{33EF187A-DEC6-B640-89E3-1970EB4365B6}" type="presOf" srcId="{B456E2B8-B268-E247-83F7-F554BF95A1C7}" destId="{7460CC6A-362A-5F4E-AEAD-D5D2BFDB47B6}" srcOrd="0" destOrd="0" presId="urn:microsoft.com/office/officeart/2005/8/layout/vList2"/>
    <dgm:cxn modelId="{D112C4BE-2304-8841-87E0-A9C9F72DA54E}" type="presOf" srcId="{A5392B2D-4CE1-8E45-98BE-F74440F85C1F}" destId="{634E6F7F-B37C-004F-869D-7CC38CD950CF}" srcOrd="0" destOrd="0" presId="urn:microsoft.com/office/officeart/2005/8/layout/vList2"/>
    <dgm:cxn modelId="{79B4DC54-C2D9-8E4C-8F1A-7996171304C5}" srcId="{55C792DF-9F3D-CA4A-AA0D-81270F1F76F3}" destId="{25C6DA50-36D6-6246-862D-8AD97A35450E}" srcOrd="1" destOrd="0" parTransId="{EE817A04-BE10-5540-B193-CE3B36545E3B}" sibTransId="{868E8A41-C805-FD4B-844F-B55B05E8D86B}"/>
    <dgm:cxn modelId="{B8AF97CC-BA6C-4C4B-A2E9-0372CC95FD96}" type="presOf" srcId="{25C6DA50-36D6-6246-862D-8AD97A35450E}" destId="{A0891558-7BC7-E742-A369-E3EE0291DD3C}" srcOrd="0" destOrd="0" presId="urn:microsoft.com/office/officeart/2005/8/layout/vList2"/>
    <dgm:cxn modelId="{03E35BA5-CB5F-9348-8D9B-BD4277582B69}" type="presOf" srcId="{9D9FF09F-500C-5D46-BE61-7E9B252E04CB}" destId="{9BACB3E8-C7AE-754C-BF6B-1C49919313B4}" srcOrd="0" destOrd="0" presId="urn:microsoft.com/office/officeart/2005/8/layout/vList2"/>
    <dgm:cxn modelId="{34174576-AB60-1A47-922C-3D1C2353AD37}" type="presOf" srcId="{075EAE4C-D98B-3F43-92C6-57209DE44810}" destId="{84062C43-1104-6944-836E-5CD6D0E23113}" srcOrd="0" destOrd="0" presId="urn:microsoft.com/office/officeart/2005/8/layout/vList2"/>
    <dgm:cxn modelId="{D46E3281-6E83-FF43-BD46-CD66238DEE2A}" srcId="{9D9FF09F-500C-5D46-BE61-7E9B252E04CB}" destId="{3A8BCBCE-9276-5549-A4F1-613C170952FA}" srcOrd="0" destOrd="0" parTransId="{239F4122-583E-D443-8983-0404ADB8A0D2}" sibTransId="{0C1ACE91-A536-4F4E-A5CE-30BC2CD23F03}"/>
    <dgm:cxn modelId="{F39F90AF-5DED-3943-A580-DF893C52C492}" srcId="{55C792DF-9F3D-CA4A-AA0D-81270F1F76F3}" destId="{9D9FF09F-500C-5D46-BE61-7E9B252E04CB}" srcOrd="2" destOrd="0" parTransId="{B9B614DB-6A9A-A347-96A0-1A22948E0455}" sibTransId="{19B69BA4-6C25-104C-91F7-6C0EF5474B71}"/>
    <dgm:cxn modelId="{6887CF67-C26F-764D-B17B-08BC6E46E42F}" type="presOf" srcId="{55C792DF-9F3D-CA4A-AA0D-81270F1F76F3}" destId="{44E4D9B2-50A8-E44B-9158-09E274D00A22}" srcOrd="0" destOrd="0" presId="urn:microsoft.com/office/officeart/2005/8/layout/vList2"/>
    <dgm:cxn modelId="{28BC0C55-89E0-9540-A5E4-AB12D14B7461}" type="presParOf" srcId="{44E4D9B2-50A8-E44B-9158-09E274D00A22}" destId="{7460CC6A-362A-5F4E-AEAD-D5D2BFDB47B6}" srcOrd="0" destOrd="0" presId="urn:microsoft.com/office/officeart/2005/8/layout/vList2"/>
    <dgm:cxn modelId="{EF619528-D85A-854E-B078-2F62CC098762}" type="presParOf" srcId="{44E4D9B2-50A8-E44B-9158-09E274D00A22}" destId="{634E6F7F-B37C-004F-869D-7CC38CD950CF}" srcOrd="1" destOrd="0" presId="urn:microsoft.com/office/officeart/2005/8/layout/vList2"/>
    <dgm:cxn modelId="{87AAE53E-760A-C849-8664-3231781DF0C7}" type="presParOf" srcId="{44E4D9B2-50A8-E44B-9158-09E274D00A22}" destId="{A0891558-7BC7-E742-A369-E3EE0291DD3C}" srcOrd="2" destOrd="0" presId="urn:microsoft.com/office/officeart/2005/8/layout/vList2"/>
    <dgm:cxn modelId="{CE89737E-C390-3F4B-B5EF-734C3D1139F4}" type="presParOf" srcId="{44E4D9B2-50A8-E44B-9158-09E274D00A22}" destId="{84062C43-1104-6944-836E-5CD6D0E23113}" srcOrd="3" destOrd="0" presId="urn:microsoft.com/office/officeart/2005/8/layout/vList2"/>
    <dgm:cxn modelId="{345FAD09-9E4A-7847-897B-601ED5C60218}" type="presParOf" srcId="{44E4D9B2-50A8-E44B-9158-09E274D00A22}" destId="{9BACB3E8-C7AE-754C-BF6B-1C49919313B4}" srcOrd="4" destOrd="0" presId="urn:microsoft.com/office/officeart/2005/8/layout/vList2"/>
    <dgm:cxn modelId="{8FC178D5-B247-BE48-8940-9355AEE4EF27}" type="presParOf" srcId="{44E4D9B2-50A8-E44B-9158-09E274D00A22}" destId="{A2CB7637-6F73-6341-92E1-40A887EB600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262217C-A74D-AE4E-BAA6-F3DAAE8C9000}" type="doc">
      <dgm:prSet loTypeId="urn:microsoft.com/office/officeart/2005/8/layout/radial5" loCatId="" qsTypeId="urn:microsoft.com/office/officeart/2005/8/quickstyle/simple2" qsCatId="simple" csTypeId="urn:microsoft.com/office/officeart/2005/8/colors/accent0_3" csCatId="mainScheme" phldr="1"/>
      <dgm:spPr/>
      <dgm:t>
        <a:bodyPr/>
        <a:lstStyle/>
        <a:p>
          <a:endParaRPr lang="en-US"/>
        </a:p>
      </dgm:t>
    </dgm:pt>
    <dgm:pt modelId="{97A7F910-03F1-F540-9219-9C7FA7E0A9F0}">
      <dgm:prSet phldrT="[Text]" custT="1"/>
      <dgm:spPr/>
      <dgm:t>
        <a:bodyPr/>
        <a:lstStyle/>
        <a:p>
          <a:r>
            <a:rPr lang="en-US" sz="2000" b="1" dirty="0" smtClean="0"/>
            <a:t>Cyber-Physical Systems</a:t>
          </a:r>
          <a:endParaRPr lang="en-US" sz="2000" b="1" dirty="0"/>
        </a:p>
      </dgm:t>
    </dgm:pt>
    <dgm:pt modelId="{BE026D5E-FD3B-E542-8CEE-BEA352EED7C0}" type="parTrans" cxnId="{8503AAF6-13A8-6E45-9C7D-BEFAC1D2955C}">
      <dgm:prSet/>
      <dgm:spPr/>
      <dgm:t>
        <a:bodyPr/>
        <a:lstStyle/>
        <a:p>
          <a:endParaRPr lang="en-US"/>
        </a:p>
      </dgm:t>
    </dgm:pt>
    <dgm:pt modelId="{36112EF5-414D-7145-9F70-02684768C9F4}" type="sibTrans" cxnId="{8503AAF6-13A8-6E45-9C7D-BEFAC1D2955C}">
      <dgm:prSet/>
      <dgm:spPr/>
      <dgm:t>
        <a:bodyPr/>
        <a:lstStyle/>
        <a:p>
          <a:endParaRPr lang="en-US"/>
        </a:p>
      </dgm:t>
    </dgm:pt>
    <dgm:pt modelId="{7A13B98A-643C-FD4A-91B0-C2010BD4898F}">
      <dgm:prSet phldrT="[Text]" custT="1"/>
      <dgm:spPr/>
      <dgm:t>
        <a:bodyPr/>
        <a:lstStyle/>
        <a:p>
          <a:r>
            <a:rPr lang="en-US" sz="1400" b="1" dirty="0" smtClean="0"/>
            <a:t>Smart Health &amp; Wellbeing</a:t>
          </a:r>
          <a:endParaRPr lang="en-US" sz="1400" b="1" dirty="0"/>
        </a:p>
      </dgm:t>
    </dgm:pt>
    <dgm:pt modelId="{F58932BD-8962-3F47-B8ED-5154825050C7}" type="parTrans" cxnId="{E811E748-1F0B-304E-9C25-4F2824FB033E}">
      <dgm:prSet/>
      <dgm:spPr/>
      <dgm:t>
        <a:bodyPr/>
        <a:lstStyle/>
        <a:p>
          <a:endParaRPr lang="en-US" dirty="0"/>
        </a:p>
      </dgm:t>
    </dgm:pt>
    <dgm:pt modelId="{CBBF6972-CCFB-114F-9DB2-4649C85ACB42}" type="sibTrans" cxnId="{E811E748-1F0B-304E-9C25-4F2824FB033E}">
      <dgm:prSet/>
      <dgm:spPr/>
      <dgm:t>
        <a:bodyPr/>
        <a:lstStyle/>
        <a:p>
          <a:endParaRPr lang="en-US"/>
        </a:p>
      </dgm:t>
    </dgm:pt>
    <dgm:pt modelId="{D05C4699-6872-F544-A53A-792E7FBE9DFA}">
      <dgm:prSet phldrT="[Text]" custT="1"/>
      <dgm:spPr/>
      <dgm:t>
        <a:bodyPr/>
        <a:lstStyle/>
        <a:p>
          <a:r>
            <a:rPr lang="en-US" sz="1400" b="1" dirty="0" smtClean="0"/>
            <a:t>Science, Engineering &amp; Education for Sustainability (SEES)</a:t>
          </a:r>
          <a:endParaRPr lang="en-US" sz="1400" b="1" dirty="0"/>
        </a:p>
      </dgm:t>
    </dgm:pt>
    <dgm:pt modelId="{932F4074-B946-C843-B5E6-26986D6FEA9B}" type="parTrans" cxnId="{71DEF0A8-C84B-1549-923B-667C481A463B}">
      <dgm:prSet/>
      <dgm:spPr/>
      <dgm:t>
        <a:bodyPr/>
        <a:lstStyle/>
        <a:p>
          <a:endParaRPr lang="en-US" dirty="0"/>
        </a:p>
      </dgm:t>
    </dgm:pt>
    <dgm:pt modelId="{E27CEE2D-E8D3-4542-A8D5-5AB30A888D79}" type="sibTrans" cxnId="{71DEF0A8-C84B-1549-923B-667C481A463B}">
      <dgm:prSet/>
      <dgm:spPr/>
      <dgm:t>
        <a:bodyPr/>
        <a:lstStyle/>
        <a:p>
          <a:endParaRPr lang="en-US"/>
        </a:p>
      </dgm:t>
    </dgm:pt>
    <dgm:pt modelId="{B0EFAC3F-23CF-1D4E-8A68-691181E5EDDD}">
      <dgm:prSet phldrT="[Text]" custT="1"/>
      <dgm:spPr/>
      <dgm:t>
        <a:bodyPr/>
        <a:lstStyle/>
        <a:p>
          <a:r>
            <a:rPr lang="en-US" sz="1400" b="1" dirty="0" smtClean="0"/>
            <a:t>National Robotics Initiative (NRI)</a:t>
          </a:r>
          <a:endParaRPr lang="en-US" sz="1400" b="1" dirty="0"/>
        </a:p>
      </dgm:t>
    </dgm:pt>
    <dgm:pt modelId="{6FFC769E-F63F-C14B-83BF-281E2F8DE4CF}" type="parTrans" cxnId="{B2D39B31-A1EB-CD4D-836A-DC19A27E0F41}">
      <dgm:prSet/>
      <dgm:spPr/>
      <dgm:t>
        <a:bodyPr/>
        <a:lstStyle/>
        <a:p>
          <a:endParaRPr lang="en-US" dirty="0"/>
        </a:p>
      </dgm:t>
    </dgm:pt>
    <dgm:pt modelId="{FB4D0480-55E8-E34B-A96B-9AE15531B029}" type="sibTrans" cxnId="{B2D39B31-A1EB-CD4D-836A-DC19A27E0F41}">
      <dgm:prSet/>
      <dgm:spPr/>
      <dgm:t>
        <a:bodyPr/>
        <a:lstStyle/>
        <a:p>
          <a:endParaRPr lang="en-US"/>
        </a:p>
      </dgm:t>
    </dgm:pt>
    <dgm:pt modelId="{A734B081-2EAE-A64D-BFA7-8E79CEB877A0}">
      <dgm:prSet phldrT="[Text]" custT="1"/>
      <dgm:spPr/>
      <dgm:t>
        <a:bodyPr/>
        <a:lstStyle/>
        <a:p>
          <a:r>
            <a:rPr lang="en-US" sz="1400" b="1" dirty="0" smtClean="0"/>
            <a:t>Secure and Trustworthy Computing (SaTC)</a:t>
          </a:r>
          <a:endParaRPr lang="en-US" sz="1400" b="1" dirty="0"/>
        </a:p>
      </dgm:t>
    </dgm:pt>
    <dgm:pt modelId="{3E199C41-4679-FC42-A6D0-DBC6D725A4D4}" type="parTrans" cxnId="{0AFB1BE8-7279-2F40-83FC-B9C89AC8428E}">
      <dgm:prSet/>
      <dgm:spPr/>
      <dgm:t>
        <a:bodyPr/>
        <a:lstStyle/>
        <a:p>
          <a:endParaRPr lang="en-US" dirty="0"/>
        </a:p>
      </dgm:t>
    </dgm:pt>
    <dgm:pt modelId="{8EFFE213-936B-4B4C-ABD3-301FCA68A03B}" type="sibTrans" cxnId="{0AFB1BE8-7279-2F40-83FC-B9C89AC8428E}">
      <dgm:prSet/>
      <dgm:spPr/>
      <dgm:t>
        <a:bodyPr/>
        <a:lstStyle/>
        <a:p>
          <a:endParaRPr lang="en-US"/>
        </a:p>
      </dgm:t>
    </dgm:pt>
    <dgm:pt modelId="{3D48C1FB-6CD5-774A-893B-2A0009303FB3}">
      <dgm:prSet phldrT="[Text]" custT="1"/>
      <dgm:spPr/>
      <dgm:t>
        <a:bodyPr/>
        <a:lstStyle/>
        <a:p>
          <a:r>
            <a:rPr lang="en-US" sz="1400" b="1" dirty="0" smtClean="0"/>
            <a:t>CISE and ENG </a:t>
          </a:r>
          <a:r>
            <a:rPr lang="en-US" sz="1400" b="1" dirty="0" smtClean="0"/>
            <a:t>Core Programs</a:t>
          </a:r>
          <a:endParaRPr lang="en-US" sz="1400" b="1" dirty="0"/>
        </a:p>
      </dgm:t>
    </dgm:pt>
    <dgm:pt modelId="{167C6A1C-0B9E-834B-85B8-BB7CAA96026A}" type="sibTrans" cxnId="{0D64D08C-0BA9-874C-8B7C-E6E99BF40FB9}">
      <dgm:prSet/>
      <dgm:spPr/>
      <dgm:t>
        <a:bodyPr/>
        <a:lstStyle/>
        <a:p>
          <a:endParaRPr lang="en-US"/>
        </a:p>
      </dgm:t>
    </dgm:pt>
    <dgm:pt modelId="{8FC77B60-9404-1F49-901D-D1388F5FC48B}" type="parTrans" cxnId="{0D64D08C-0BA9-874C-8B7C-E6E99BF40FB9}">
      <dgm:prSet/>
      <dgm:spPr/>
      <dgm:t>
        <a:bodyPr/>
        <a:lstStyle/>
        <a:p>
          <a:endParaRPr lang="en-US" dirty="0"/>
        </a:p>
      </dgm:t>
    </dgm:pt>
    <dgm:pt modelId="{DDA31EE6-5C5C-BE42-8868-FB34CAB8CB34}">
      <dgm:prSet phldrT="[Text]" custT="1">
        <dgm:style>
          <a:lnRef idx="3">
            <a:schemeClr val="lt1"/>
          </a:lnRef>
          <a:fillRef idx="1">
            <a:schemeClr val="accent6"/>
          </a:fillRef>
          <a:effectRef idx="1">
            <a:schemeClr val="accent6"/>
          </a:effectRef>
          <a:fontRef idx="minor">
            <a:schemeClr val="lt1"/>
          </a:fontRef>
        </dgm:style>
      </dgm:prSet>
      <dgm:spPr/>
      <dgm:t>
        <a:bodyPr/>
        <a:lstStyle/>
        <a:p>
          <a:r>
            <a:rPr lang="en-US" sz="1400" b="1" dirty="0" smtClean="0"/>
            <a:t>Cyber-Physical Systems (CPS)</a:t>
          </a:r>
          <a:endParaRPr lang="en-US" sz="1400" b="1" dirty="0"/>
        </a:p>
      </dgm:t>
    </dgm:pt>
    <dgm:pt modelId="{BEF36225-9554-7445-B55B-7297A3F07FE3}" type="parTrans" cxnId="{7AA5FA1F-D102-1348-A9B3-3BFE4D466B14}">
      <dgm:prSet/>
      <dgm:spPr/>
      <dgm:t>
        <a:bodyPr/>
        <a:lstStyle/>
        <a:p>
          <a:endParaRPr lang="en-US" dirty="0"/>
        </a:p>
      </dgm:t>
    </dgm:pt>
    <dgm:pt modelId="{D160AED7-8730-B948-BCA3-2B448F9DEC35}" type="sibTrans" cxnId="{7AA5FA1F-D102-1348-A9B3-3BFE4D466B14}">
      <dgm:prSet/>
      <dgm:spPr/>
      <dgm:t>
        <a:bodyPr/>
        <a:lstStyle/>
        <a:p>
          <a:endParaRPr lang="en-US"/>
        </a:p>
      </dgm:t>
    </dgm:pt>
    <dgm:pt modelId="{672913DB-E7A3-564E-99B0-8BBFF3A98D22}">
      <dgm:prSet phldrT="[Text]" custT="1"/>
      <dgm:spPr/>
      <dgm:t>
        <a:bodyPr/>
        <a:lstStyle/>
        <a:p>
          <a:r>
            <a:rPr lang="en-US" sz="1400" b="1" dirty="0" smtClean="0"/>
            <a:t>Expeditions</a:t>
          </a:r>
          <a:endParaRPr lang="en-US" sz="1400" b="1" dirty="0"/>
        </a:p>
      </dgm:t>
    </dgm:pt>
    <dgm:pt modelId="{27AF16D3-F935-E94F-B8A0-7EB4438119E1}" type="parTrans" cxnId="{1EBA2E80-2BA7-AE4F-BD87-61EE8E5F42D0}">
      <dgm:prSet/>
      <dgm:spPr/>
      <dgm:t>
        <a:bodyPr/>
        <a:lstStyle/>
        <a:p>
          <a:endParaRPr lang="en-US" dirty="0"/>
        </a:p>
      </dgm:t>
    </dgm:pt>
    <dgm:pt modelId="{8ADA1986-247B-C042-8FF4-5FC92DEDC306}" type="sibTrans" cxnId="{1EBA2E80-2BA7-AE4F-BD87-61EE8E5F42D0}">
      <dgm:prSet/>
      <dgm:spPr/>
      <dgm:t>
        <a:bodyPr/>
        <a:lstStyle/>
        <a:p>
          <a:endParaRPr lang="en-US"/>
        </a:p>
      </dgm:t>
    </dgm:pt>
    <dgm:pt modelId="{F905EB60-ACD7-CF4A-9508-056383B44AAC}" type="pres">
      <dgm:prSet presAssocID="{9262217C-A74D-AE4E-BAA6-F3DAAE8C9000}" presName="Name0" presStyleCnt="0">
        <dgm:presLayoutVars>
          <dgm:chMax val="1"/>
          <dgm:dir/>
          <dgm:animLvl val="ctr"/>
          <dgm:resizeHandles val="exact"/>
        </dgm:presLayoutVars>
      </dgm:prSet>
      <dgm:spPr/>
      <dgm:t>
        <a:bodyPr/>
        <a:lstStyle/>
        <a:p>
          <a:endParaRPr lang="en-US"/>
        </a:p>
      </dgm:t>
    </dgm:pt>
    <dgm:pt modelId="{8AC16F9D-36B6-C342-960F-652A27E83835}" type="pres">
      <dgm:prSet presAssocID="{97A7F910-03F1-F540-9219-9C7FA7E0A9F0}" presName="centerShape" presStyleLbl="node0" presStyleIdx="0" presStyleCnt="1" custScaleX="133170" custScaleY="137865"/>
      <dgm:spPr/>
      <dgm:t>
        <a:bodyPr/>
        <a:lstStyle/>
        <a:p>
          <a:endParaRPr lang="en-US"/>
        </a:p>
      </dgm:t>
    </dgm:pt>
    <dgm:pt modelId="{C638135E-BECE-664B-A79F-9B539C39386A}" type="pres">
      <dgm:prSet presAssocID="{8FC77B60-9404-1F49-901D-D1388F5FC48B}" presName="parTrans" presStyleLbl="sibTrans2D1" presStyleIdx="0" presStyleCnt="7"/>
      <dgm:spPr/>
      <dgm:t>
        <a:bodyPr/>
        <a:lstStyle/>
        <a:p>
          <a:endParaRPr lang="en-US"/>
        </a:p>
      </dgm:t>
    </dgm:pt>
    <dgm:pt modelId="{8403F831-C2F4-3B44-A4A5-73E55D24D76D}" type="pres">
      <dgm:prSet presAssocID="{8FC77B60-9404-1F49-901D-D1388F5FC48B}" presName="connectorText" presStyleLbl="sibTrans2D1" presStyleIdx="0" presStyleCnt="7"/>
      <dgm:spPr/>
      <dgm:t>
        <a:bodyPr/>
        <a:lstStyle/>
        <a:p>
          <a:endParaRPr lang="en-US"/>
        </a:p>
      </dgm:t>
    </dgm:pt>
    <dgm:pt modelId="{00E78F39-10B5-8142-98E6-FD54F1DC5302}" type="pres">
      <dgm:prSet presAssocID="{3D48C1FB-6CD5-774A-893B-2A0009303FB3}" presName="node" presStyleLbl="node1" presStyleIdx="0" presStyleCnt="7">
        <dgm:presLayoutVars>
          <dgm:bulletEnabled val="1"/>
        </dgm:presLayoutVars>
      </dgm:prSet>
      <dgm:spPr/>
      <dgm:t>
        <a:bodyPr/>
        <a:lstStyle/>
        <a:p>
          <a:endParaRPr lang="en-US"/>
        </a:p>
      </dgm:t>
    </dgm:pt>
    <dgm:pt modelId="{C6A024FF-4683-6A4E-A8D1-F5FEF3097B62}" type="pres">
      <dgm:prSet presAssocID="{BEF36225-9554-7445-B55B-7297A3F07FE3}" presName="parTrans" presStyleLbl="sibTrans2D1" presStyleIdx="1" presStyleCnt="7"/>
      <dgm:spPr/>
      <dgm:t>
        <a:bodyPr/>
        <a:lstStyle/>
        <a:p>
          <a:endParaRPr lang="en-US"/>
        </a:p>
      </dgm:t>
    </dgm:pt>
    <dgm:pt modelId="{177CE20D-4C06-C544-8FC7-5EC5B82CDC28}" type="pres">
      <dgm:prSet presAssocID="{BEF36225-9554-7445-B55B-7297A3F07FE3}" presName="connectorText" presStyleLbl="sibTrans2D1" presStyleIdx="1" presStyleCnt="7"/>
      <dgm:spPr/>
      <dgm:t>
        <a:bodyPr/>
        <a:lstStyle/>
        <a:p>
          <a:endParaRPr lang="en-US"/>
        </a:p>
      </dgm:t>
    </dgm:pt>
    <dgm:pt modelId="{EDB73FE8-C417-CF4A-9700-265CC77293C2}" type="pres">
      <dgm:prSet presAssocID="{DDA31EE6-5C5C-BE42-8868-FB34CAB8CB34}" presName="node" presStyleLbl="node1" presStyleIdx="1" presStyleCnt="7">
        <dgm:presLayoutVars>
          <dgm:bulletEnabled val="1"/>
        </dgm:presLayoutVars>
      </dgm:prSet>
      <dgm:spPr/>
      <dgm:t>
        <a:bodyPr/>
        <a:lstStyle/>
        <a:p>
          <a:endParaRPr lang="en-US"/>
        </a:p>
      </dgm:t>
    </dgm:pt>
    <dgm:pt modelId="{180D1252-57A4-D54F-9B4F-EF6FB8BDF8A2}" type="pres">
      <dgm:prSet presAssocID="{F58932BD-8962-3F47-B8ED-5154825050C7}" presName="parTrans" presStyleLbl="sibTrans2D1" presStyleIdx="2" presStyleCnt="7"/>
      <dgm:spPr/>
      <dgm:t>
        <a:bodyPr/>
        <a:lstStyle/>
        <a:p>
          <a:endParaRPr lang="en-US"/>
        </a:p>
      </dgm:t>
    </dgm:pt>
    <dgm:pt modelId="{3AFD12A8-F685-344B-B8F6-CFFAD3CFEA12}" type="pres">
      <dgm:prSet presAssocID="{F58932BD-8962-3F47-B8ED-5154825050C7}" presName="connectorText" presStyleLbl="sibTrans2D1" presStyleIdx="2" presStyleCnt="7"/>
      <dgm:spPr/>
      <dgm:t>
        <a:bodyPr/>
        <a:lstStyle/>
        <a:p>
          <a:endParaRPr lang="en-US"/>
        </a:p>
      </dgm:t>
    </dgm:pt>
    <dgm:pt modelId="{7D4145CF-6FC4-3F45-AB36-065AC02810A4}" type="pres">
      <dgm:prSet presAssocID="{7A13B98A-643C-FD4A-91B0-C2010BD4898F}" presName="node" presStyleLbl="node1" presStyleIdx="2" presStyleCnt="7">
        <dgm:presLayoutVars>
          <dgm:bulletEnabled val="1"/>
        </dgm:presLayoutVars>
      </dgm:prSet>
      <dgm:spPr/>
      <dgm:t>
        <a:bodyPr/>
        <a:lstStyle/>
        <a:p>
          <a:endParaRPr lang="en-US"/>
        </a:p>
      </dgm:t>
    </dgm:pt>
    <dgm:pt modelId="{2D46A13A-E9BD-394D-BB30-EC3BD2ACA858}" type="pres">
      <dgm:prSet presAssocID="{932F4074-B946-C843-B5E6-26986D6FEA9B}" presName="parTrans" presStyleLbl="sibTrans2D1" presStyleIdx="3" presStyleCnt="7"/>
      <dgm:spPr/>
      <dgm:t>
        <a:bodyPr/>
        <a:lstStyle/>
        <a:p>
          <a:endParaRPr lang="en-US"/>
        </a:p>
      </dgm:t>
    </dgm:pt>
    <dgm:pt modelId="{6F285565-F283-E547-9EEF-E36B9C6B6FE3}" type="pres">
      <dgm:prSet presAssocID="{932F4074-B946-C843-B5E6-26986D6FEA9B}" presName="connectorText" presStyleLbl="sibTrans2D1" presStyleIdx="3" presStyleCnt="7"/>
      <dgm:spPr/>
      <dgm:t>
        <a:bodyPr/>
        <a:lstStyle/>
        <a:p>
          <a:endParaRPr lang="en-US"/>
        </a:p>
      </dgm:t>
    </dgm:pt>
    <dgm:pt modelId="{A7B7FC3A-0F04-C945-B3F7-5C1434D86B67}" type="pres">
      <dgm:prSet presAssocID="{D05C4699-6872-F544-A53A-792E7FBE9DFA}" presName="node" presStyleLbl="node1" presStyleIdx="3" presStyleCnt="7">
        <dgm:presLayoutVars>
          <dgm:bulletEnabled val="1"/>
        </dgm:presLayoutVars>
      </dgm:prSet>
      <dgm:spPr/>
      <dgm:t>
        <a:bodyPr/>
        <a:lstStyle/>
        <a:p>
          <a:endParaRPr lang="en-US"/>
        </a:p>
      </dgm:t>
    </dgm:pt>
    <dgm:pt modelId="{0B0F9BC7-1BC2-7546-B81B-E3F6AF6AB4E2}" type="pres">
      <dgm:prSet presAssocID="{6FFC769E-F63F-C14B-83BF-281E2F8DE4CF}" presName="parTrans" presStyleLbl="sibTrans2D1" presStyleIdx="4" presStyleCnt="7"/>
      <dgm:spPr/>
      <dgm:t>
        <a:bodyPr/>
        <a:lstStyle/>
        <a:p>
          <a:endParaRPr lang="en-US"/>
        </a:p>
      </dgm:t>
    </dgm:pt>
    <dgm:pt modelId="{478395CF-7F53-974E-A19A-85EA64E0617E}" type="pres">
      <dgm:prSet presAssocID="{6FFC769E-F63F-C14B-83BF-281E2F8DE4CF}" presName="connectorText" presStyleLbl="sibTrans2D1" presStyleIdx="4" presStyleCnt="7"/>
      <dgm:spPr/>
      <dgm:t>
        <a:bodyPr/>
        <a:lstStyle/>
        <a:p>
          <a:endParaRPr lang="en-US"/>
        </a:p>
      </dgm:t>
    </dgm:pt>
    <dgm:pt modelId="{70767CD0-B548-944A-BEA5-7BE985D649EC}" type="pres">
      <dgm:prSet presAssocID="{B0EFAC3F-23CF-1D4E-8A68-691181E5EDDD}" presName="node" presStyleLbl="node1" presStyleIdx="4" presStyleCnt="7">
        <dgm:presLayoutVars>
          <dgm:bulletEnabled val="1"/>
        </dgm:presLayoutVars>
      </dgm:prSet>
      <dgm:spPr/>
      <dgm:t>
        <a:bodyPr/>
        <a:lstStyle/>
        <a:p>
          <a:endParaRPr lang="en-US"/>
        </a:p>
      </dgm:t>
    </dgm:pt>
    <dgm:pt modelId="{97A12055-497A-084A-94D4-C0B3D7F4D8EF}" type="pres">
      <dgm:prSet presAssocID="{3E199C41-4679-FC42-A6D0-DBC6D725A4D4}" presName="parTrans" presStyleLbl="sibTrans2D1" presStyleIdx="5" presStyleCnt="7"/>
      <dgm:spPr/>
      <dgm:t>
        <a:bodyPr/>
        <a:lstStyle/>
        <a:p>
          <a:endParaRPr lang="en-US"/>
        </a:p>
      </dgm:t>
    </dgm:pt>
    <dgm:pt modelId="{1D19EBC7-F446-894D-9724-8DF84FA8F2CD}" type="pres">
      <dgm:prSet presAssocID="{3E199C41-4679-FC42-A6D0-DBC6D725A4D4}" presName="connectorText" presStyleLbl="sibTrans2D1" presStyleIdx="5" presStyleCnt="7"/>
      <dgm:spPr/>
      <dgm:t>
        <a:bodyPr/>
        <a:lstStyle/>
        <a:p>
          <a:endParaRPr lang="en-US"/>
        </a:p>
      </dgm:t>
    </dgm:pt>
    <dgm:pt modelId="{E7AAEDAD-1D13-6649-9E8D-FE5295700829}" type="pres">
      <dgm:prSet presAssocID="{A734B081-2EAE-A64D-BFA7-8E79CEB877A0}" presName="node" presStyleLbl="node1" presStyleIdx="5" presStyleCnt="7">
        <dgm:presLayoutVars>
          <dgm:bulletEnabled val="1"/>
        </dgm:presLayoutVars>
      </dgm:prSet>
      <dgm:spPr/>
      <dgm:t>
        <a:bodyPr/>
        <a:lstStyle/>
        <a:p>
          <a:endParaRPr lang="en-US"/>
        </a:p>
      </dgm:t>
    </dgm:pt>
    <dgm:pt modelId="{EF489BC7-341F-024A-8D3F-BA552D7FD2BE}" type="pres">
      <dgm:prSet presAssocID="{27AF16D3-F935-E94F-B8A0-7EB4438119E1}" presName="parTrans" presStyleLbl="sibTrans2D1" presStyleIdx="6" presStyleCnt="7"/>
      <dgm:spPr/>
      <dgm:t>
        <a:bodyPr/>
        <a:lstStyle/>
        <a:p>
          <a:endParaRPr lang="en-US"/>
        </a:p>
      </dgm:t>
    </dgm:pt>
    <dgm:pt modelId="{1C43A744-0D34-8944-8328-62B8656A0443}" type="pres">
      <dgm:prSet presAssocID="{27AF16D3-F935-E94F-B8A0-7EB4438119E1}" presName="connectorText" presStyleLbl="sibTrans2D1" presStyleIdx="6" presStyleCnt="7"/>
      <dgm:spPr/>
      <dgm:t>
        <a:bodyPr/>
        <a:lstStyle/>
        <a:p>
          <a:endParaRPr lang="en-US"/>
        </a:p>
      </dgm:t>
    </dgm:pt>
    <dgm:pt modelId="{AE839EB0-3646-F34E-8A21-4791A083F7D1}" type="pres">
      <dgm:prSet presAssocID="{672913DB-E7A3-564E-99B0-8BBFF3A98D22}" presName="node" presStyleLbl="node1" presStyleIdx="6" presStyleCnt="7">
        <dgm:presLayoutVars>
          <dgm:bulletEnabled val="1"/>
        </dgm:presLayoutVars>
      </dgm:prSet>
      <dgm:spPr/>
      <dgm:t>
        <a:bodyPr/>
        <a:lstStyle/>
        <a:p>
          <a:endParaRPr lang="en-US"/>
        </a:p>
      </dgm:t>
    </dgm:pt>
  </dgm:ptLst>
  <dgm:cxnLst>
    <dgm:cxn modelId="{1EBA2E80-2BA7-AE4F-BD87-61EE8E5F42D0}" srcId="{97A7F910-03F1-F540-9219-9C7FA7E0A9F0}" destId="{672913DB-E7A3-564E-99B0-8BBFF3A98D22}" srcOrd="6" destOrd="0" parTransId="{27AF16D3-F935-E94F-B8A0-7EB4438119E1}" sibTransId="{8ADA1986-247B-C042-8FF4-5FC92DEDC306}"/>
    <dgm:cxn modelId="{AE8583D6-2AAC-2749-9F8D-9151F231F770}" type="presOf" srcId="{932F4074-B946-C843-B5E6-26986D6FEA9B}" destId="{2D46A13A-E9BD-394D-BB30-EC3BD2ACA858}" srcOrd="0" destOrd="0" presId="urn:microsoft.com/office/officeart/2005/8/layout/radial5"/>
    <dgm:cxn modelId="{3CC89FEF-74F8-7F40-A54D-C65C87E6405D}" type="presOf" srcId="{8FC77B60-9404-1F49-901D-D1388F5FC48B}" destId="{C638135E-BECE-664B-A79F-9B539C39386A}" srcOrd="0" destOrd="0" presId="urn:microsoft.com/office/officeart/2005/8/layout/radial5"/>
    <dgm:cxn modelId="{E811E748-1F0B-304E-9C25-4F2824FB033E}" srcId="{97A7F910-03F1-F540-9219-9C7FA7E0A9F0}" destId="{7A13B98A-643C-FD4A-91B0-C2010BD4898F}" srcOrd="2" destOrd="0" parTransId="{F58932BD-8962-3F47-B8ED-5154825050C7}" sibTransId="{CBBF6972-CCFB-114F-9DB2-4649C85ACB42}"/>
    <dgm:cxn modelId="{871745DD-7762-0947-B81A-BA4EE2E95162}" type="presOf" srcId="{8FC77B60-9404-1F49-901D-D1388F5FC48B}" destId="{8403F831-C2F4-3B44-A4A5-73E55D24D76D}" srcOrd="1" destOrd="0" presId="urn:microsoft.com/office/officeart/2005/8/layout/radial5"/>
    <dgm:cxn modelId="{4A588068-0CAE-3941-97AE-17FB6E2FFD64}" type="presOf" srcId="{932F4074-B946-C843-B5E6-26986D6FEA9B}" destId="{6F285565-F283-E547-9EEF-E36B9C6B6FE3}" srcOrd="1" destOrd="0" presId="urn:microsoft.com/office/officeart/2005/8/layout/radial5"/>
    <dgm:cxn modelId="{193A4C13-FAA2-FB4E-A867-E72511FB9CFF}" type="presOf" srcId="{3E199C41-4679-FC42-A6D0-DBC6D725A4D4}" destId="{97A12055-497A-084A-94D4-C0B3D7F4D8EF}" srcOrd="0" destOrd="0" presId="urn:microsoft.com/office/officeart/2005/8/layout/radial5"/>
    <dgm:cxn modelId="{EC12DB48-21D1-854D-BA9D-4BF1C57C1E28}" type="presOf" srcId="{9262217C-A74D-AE4E-BAA6-F3DAAE8C9000}" destId="{F905EB60-ACD7-CF4A-9508-056383B44AAC}" srcOrd="0" destOrd="0" presId="urn:microsoft.com/office/officeart/2005/8/layout/radial5"/>
    <dgm:cxn modelId="{8503AAF6-13A8-6E45-9C7D-BEFAC1D2955C}" srcId="{9262217C-A74D-AE4E-BAA6-F3DAAE8C9000}" destId="{97A7F910-03F1-F540-9219-9C7FA7E0A9F0}" srcOrd="0" destOrd="0" parTransId="{BE026D5E-FD3B-E542-8CEE-BEA352EED7C0}" sibTransId="{36112EF5-414D-7145-9F70-02684768C9F4}"/>
    <dgm:cxn modelId="{D1A150EA-1AC5-C248-B8AD-90D358C8725D}" type="presOf" srcId="{3E199C41-4679-FC42-A6D0-DBC6D725A4D4}" destId="{1D19EBC7-F446-894D-9724-8DF84FA8F2CD}" srcOrd="1" destOrd="0" presId="urn:microsoft.com/office/officeart/2005/8/layout/radial5"/>
    <dgm:cxn modelId="{2CDCE20D-4919-1E40-A6CB-A08C4A09C2DA}" type="presOf" srcId="{F58932BD-8962-3F47-B8ED-5154825050C7}" destId="{180D1252-57A4-D54F-9B4F-EF6FB8BDF8A2}" srcOrd="0" destOrd="0" presId="urn:microsoft.com/office/officeart/2005/8/layout/radial5"/>
    <dgm:cxn modelId="{0B74A3C0-917C-5B40-A464-69DAC2401FF7}" type="presOf" srcId="{B0EFAC3F-23CF-1D4E-8A68-691181E5EDDD}" destId="{70767CD0-B548-944A-BEA5-7BE985D649EC}" srcOrd="0" destOrd="0" presId="urn:microsoft.com/office/officeart/2005/8/layout/radial5"/>
    <dgm:cxn modelId="{5CA85220-CFBC-BE4C-94A5-BF98A3E425F6}" type="presOf" srcId="{27AF16D3-F935-E94F-B8A0-7EB4438119E1}" destId="{1C43A744-0D34-8944-8328-62B8656A0443}" srcOrd="1" destOrd="0" presId="urn:microsoft.com/office/officeart/2005/8/layout/radial5"/>
    <dgm:cxn modelId="{38C3AC11-D7DC-C94C-837E-6E1CD93DCC38}" type="presOf" srcId="{6FFC769E-F63F-C14B-83BF-281E2F8DE4CF}" destId="{478395CF-7F53-974E-A19A-85EA64E0617E}" srcOrd="1" destOrd="0" presId="urn:microsoft.com/office/officeart/2005/8/layout/radial5"/>
    <dgm:cxn modelId="{0AFB1BE8-7279-2F40-83FC-B9C89AC8428E}" srcId="{97A7F910-03F1-F540-9219-9C7FA7E0A9F0}" destId="{A734B081-2EAE-A64D-BFA7-8E79CEB877A0}" srcOrd="5" destOrd="0" parTransId="{3E199C41-4679-FC42-A6D0-DBC6D725A4D4}" sibTransId="{8EFFE213-936B-4B4C-ABD3-301FCA68A03B}"/>
    <dgm:cxn modelId="{71DEF0A8-C84B-1549-923B-667C481A463B}" srcId="{97A7F910-03F1-F540-9219-9C7FA7E0A9F0}" destId="{D05C4699-6872-F544-A53A-792E7FBE9DFA}" srcOrd="3" destOrd="0" parTransId="{932F4074-B946-C843-B5E6-26986D6FEA9B}" sibTransId="{E27CEE2D-E8D3-4542-A8D5-5AB30A888D79}"/>
    <dgm:cxn modelId="{EFCD09DA-5CCE-C446-8BFB-4709E814B02C}" type="presOf" srcId="{97A7F910-03F1-F540-9219-9C7FA7E0A9F0}" destId="{8AC16F9D-36B6-C342-960F-652A27E83835}" srcOrd="0" destOrd="0" presId="urn:microsoft.com/office/officeart/2005/8/layout/radial5"/>
    <dgm:cxn modelId="{D4CCD577-ACCB-9542-9DC0-4979B8B0B1B5}" type="presOf" srcId="{BEF36225-9554-7445-B55B-7297A3F07FE3}" destId="{C6A024FF-4683-6A4E-A8D1-F5FEF3097B62}" srcOrd="0" destOrd="0" presId="urn:microsoft.com/office/officeart/2005/8/layout/radial5"/>
    <dgm:cxn modelId="{7AA5FA1F-D102-1348-A9B3-3BFE4D466B14}" srcId="{97A7F910-03F1-F540-9219-9C7FA7E0A9F0}" destId="{DDA31EE6-5C5C-BE42-8868-FB34CAB8CB34}" srcOrd="1" destOrd="0" parTransId="{BEF36225-9554-7445-B55B-7297A3F07FE3}" sibTransId="{D160AED7-8730-B948-BCA3-2B448F9DEC35}"/>
    <dgm:cxn modelId="{7D2266E1-8CCB-994F-861C-A20386B82EB6}" type="presOf" srcId="{DDA31EE6-5C5C-BE42-8868-FB34CAB8CB34}" destId="{EDB73FE8-C417-CF4A-9700-265CC77293C2}" srcOrd="0" destOrd="0" presId="urn:microsoft.com/office/officeart/2005/8/layout/radial5"/>
    <dgm:cxn modelId="{A6A47097-B33A-7F44-A0C8-DD2FD2B5506A}" type="presOf" srcId="{672913DB-E7A3-564E-99B0-8BBFF3A98D22}" destId="{AE839EB0-3646-F34E-8A21-4791A083F7D1}" srcOrd="0" destOrd="0" presId="urn:microsoft.com/office/officeart/2005/8/layout/radial5"/>
    <dgm:cxn modelId="{F27BBF8A-925E-E94F-81D6-D708EB7819C5}" type="presOf" srcId="{D05C4699-6872-F544-A53A-792E7FBE9DFA}" destId="{A7B7FC3A-0F04-C945-B3F7-5C1434D86B67}" srcOrd="0" destOrd="0" presId="urn:microsoft.com/office/officeart/2005/8/layout/radial5"/>
    <dgm:cxn modelId="{662695F0-CAC9-D749-B3E4-BEE4D65B1841}" type="presOf" srcId="{BEF36225-9554-7445-B55B-7297A3F07FE3}" destId="{177CE20D-4C06-C544-8FC7-5EC5B82CDC28}" srcOrd="1" destOrd="0" presId="urn:microsoft.com/office/officeart/2005/8/layout/radial5"/>
    <dgm:cxn modelId="{205A53F5-056C-084E-8E99-5F9431AE56EB}" type="presOf" srcId="{6FFC769E-F63F-C14B-83BF-281E2F8DE4CF}" destId="{0B0F9BC7-1BC2-7546-B81B-E3F6AF6AB4E2}" srcOrd="0" destOrd="0" presId="urn:microsoft.com/office/officeart/2005/8/layout/radial5"/>
    <dgm:cxn modelId="{D64CF4D3-6B00-8045-82B4-3FEA386CD6C4}" type="presOf" srcId="{A734B081-2EAE-A64D-BFA7-8E79CEB877A0}" destId="{E7AAEDAD-1D13-6649-9E8D-FE5295700829}" srcOrd="0" destOrd="0" presId="urn:microsoft.com/office/officeart/2005/8/layout/radial5"/>
    <dgm:cxn modelId="{0D64D08C-0BA9-874C-8B7C-E6E99BF40FB9}" srcId="{97A7F910-03F1-F540-9219-9C7FA7E0A9F0}" destId="{3D48C1FB-6CD5-774A-893B-2A0009303FB3}" srcOrd="0" destOrd="0" parTransId="{8FC77B60-9404-1F49-901D-D1388F5FC48B}" sibTransId="{167C6A1C-0B9E-834B-85B8-BB7CAA96026A}"/>
    <dgm:cxn modelId="{DF6CBFF2-09ED-984A-BACC-63BC550FCAE3}" type="presOf" srcId="{27AF16D3-F935-E94F-B8A0-7EB4438119E1}" destId="{EF489BC7-341F-024A-8D3F-BA552D7FD2BE}" srcOrd="0" destOrd="0" presId="urn:microsoft.com/office/officeart/2005/8/layout/radial5"/>
    <dgm:cxn modelId="{AF7346BB-E95C-0B4E-AE30-1EAEC5CC1F92}" type="presOf" srcId="{F58932BD-8962-3F47-B8ED-5154825050C7}" destId="{3AFD12A8-F685-344B-B8F6-CFFAD3CFEA12}" srcOrd="1" destOrd="0" presId="urn:microsoft.com/office/officeart/2005/8/layout/radial5"/>
    <dgm:cxn modelId="{B2D39B31-A1EB-CD4D-836A-DC19A27E0F41}" srcId="{97A7F910-03F1-F540-9219-9C7FA7E0A9F0}" destId="{B0EFAC3F-23CF-1D4E-8A68-691181E5EDDD}" srcOrd="4" destOrd="0" parTransId="{6FFC769E-F63F-C14B-83BF-281E2F8DE4CF}" sibTransId="{FB4D0480-55E8-E34B-A96B-9AE15531B029}"/>
    <dgm:cxn modelId="{9E114989-D5B3-EA4C-81AB-79761F025423}" type="presOf" srcId="{3D48C1FB-6CD5-774A-893B-2A0009303FB3}" destId="{00E78F39-10B5-8142-98E6-FD54F1DC5302}" srcOrd="0" destOrd="0" presId="urn:microsoft.com/office/officeart/2005/8/layout/radial5"/>
    <dgm:cxn modelId="{5D696AA6-F10A-C84C-B62A-79DC4A85F9DC}" type="presOf" srcId="{7A13B98A-643C-FD4A-91B0-C2010BD4898F}" destId="{7D4145CF-6FC4-3F45-AB36-065AC02810A4}" srcOrd="0" destOrd="0" presId="urn:microsoft.com/office/officeart/2005/8/layout/radial5"/>
    <dgm:cxn modelId="{FD55EEED-934F-0D48-82C2-1E965A091690}" type="presParOf" srcId="{F905EB60-ACD7-CF4A-9508-056383B44AAC}" destId="{8AC16F9D-36B6-C342-960F-652A27E83835}" srcOrd="0" destOrd="0" presId="urn:microsoft.com/office/officeart/2005/8/layout/radial5"/>
    <dgm:cxn modelId="{9ACF506D-854B-6A46-9F28-EC8BDAFA45B8}" type="presParOf" srcId="{F905EB60-ACD7-CF4A-9508-056383B44AAC}" destId="{C638135E-BECE-664B-A79F-9B539C39386A}" srcOrd="1" destOrd="0" presId="urn:microsoft.com/office/officeart/2005/8/layout/radial5"/>
    <dgm:cxn modelId="{4598A15B-C290-774B-BB8F-7338F770A1E0}" type="presParOf" srcId="{C638135E-BECE-664B-A79F-9B539C39386A}" destId="{8403F831-C2F4-3B44-A4A5-73E55D24D76D}" srcOrd="0" destOrd="0" presId="urn:microsoft.com/office/officeart/2005/8/layout/radial5"/>
    <dgm:cxn modelId="{BD3E9977-4174-1F47-B1E7-8754081C4420}" type="presParOf" srcId="{F905EB60-ACD7-CF4A-9508-056383B44AAC}" destId="{00E78F39-10B5-8142-98E6-FD54F1DC5302}" srcOrd="2" destOrd="0" presId="urn:microsoft.com/office/officeart/2005/8/layout/radial5"/>
    <dgm:cxn modelId="{9C26D632-1C10-2B48-BCDC-64CEED141844}" type="presParOf" srcId="{F905EB60-ACD7-CF4A-9508-056383B44AAC}" destId="{C6A024FF-4683-6A4E-A8D1-F5FEF3097B62}" srcOrd="3" destOrd="0" presId="urn:microsoft.com/office/officeart/2005/8/layout/radial5"/>
    <dgm:cxn modelId="{F9CF42EF-9FE4-2A4E-9959-53B83BE7D4B4}" type="presParOf" srcId="{C6A024FF-4683-6A4E-A8D1-F5FEF3097B62}" destId="{177CE20D-4C06-C544-8FC7-5EC5B82CDC28}" srcOrd="0" destOrd="0" presId="urn:microsoft.com/office/officeart/2005/8/layout/radial5"/>
    <dgm:cxn modelId="{00E42E86-6D4C-724C-8F1C-7C28BFF2326C}" type="presParOf" srcId="{F905EB60-ACD7-CF4A-9508-056383B44AAC}" destId="{EDB73FE8-C417-CF4A-9700-265CC77293C2}" srcOrd="4" destOrd="0" presId="urn:microsoft.com/office/officeart/2005/8/layout/radial5"/>
    <dgm:cxn modelId="{2821640A-8089-794F-BDC8-B42C7DEBA8A7}" type="presParOf" srcId="{F905EB60-ACD7-CF4A-9508-056383B44AAC}" destId="{180D1252-57A4-D54F-9B4F-EF6FB8BDF8A2}" srcOrd="5" destOrd="0" presId="urn:microsoft.com/office/officeart/2005/8/layout/radial5"/>
    <dgm:cxn modelId="{11443B16-C86E-DF4E-BA01-39B021091619}" type="presParOf" srcId="{180D1252-57A4-D54F-9B4F-EF6FB8BDF8A2}" destId="{3AFD12A8-F685-344B-B8F6-CFFAD3CFEA12}" srcOrd="0" destOrd="0" presId="urn:microsoft.com/office/officeart/2005/8/layout/radial5"/>
    <dgm:cxn modelId="{54288059-2F36-CD4B-861C-1D492ACE2594}" type="presParOf" srcId="{F905EB60-ACD7-CF4A-9508-056383B44AAC}" destId="{7D4145CF-6FC4-3F45-AB36-065AC02810A4}" srcOrd="6" destOrd="0" presId="urn:microsoft.com/office/officeart/2005/8/layout/radial5"/>
    <dgm:cxn modelId="{FCE7B12E-F6BD-464F-9374-0FC252C1ACD3}" type="presParOf" srcId="{F905EB60-ACD7-CF4A-9508-056383B44AAC}" destId="{2D46A13A-E9BD-394D-BB30-EC3BD2ACA858}" srcOrd="7" destOrd="0" presId="urn:microsoft.com/office/officeart/2005/8/layout/radial5"/>
    <dgm:cxn modelId="{B7D3A700-7888-D149-AF97-70F6C933FC19}" type="presParOf" srcId="{2D46A13A-E9BD-394D-BB30-EC3BD2ACA858}" destId="{6F285565-F283-E547-9EEF-E36B9C6B6FE3}" srcOrd="0" destOrd="0" presId="urn:microsoft.com/office/officeart/2005/8/layout/radial5"/>
    <dgm:cxn modelId="{F77D57A9-EC9B-AE49-89F2-27475EB43756}" type="presParOf" srcId="{F905EB60-ACD7-CF4A-9508-056383B44AAC}" destId="{A7B7FC3A-0F04-C945-B3F7-5C1434D86B67}" srcOrd="8" destOrd="0" presId="urn:microsoft.com/office/officeart/2005/8/layout/radial5"/>
    <dgm:cxn modelId="{8FA1C600-F0ED-7745-95BB-D8C0291B96E7}" type="presParOf" srcId="{F905EB60-ACD7-CF4A-9508-056383B44AAC}" destId="{0B0F9BC7-1BC2-7546-B81B-E3F6AF6AB4E2}" srcOrd="9" destOrd="0" presId="urn:microsoft.com/office/officeart/2005/8/layout/radial5"/>
    <dgm:cxn modelId="{1885B23B-D6C0-5E41-9BDE-BBEE5EA3F62E}" type="presParOf" srcId="{0B0F9BC7-1BC2-7546-B81B-E3F6AF6AB4E2}" destId="{478395CF-7F53-974E-A19A-85EA64E0617E}" srcOrd="0" destOrd="0" presId="urn:microsoft.com/office/officeart/2005/8/layout/radial5"/>
    <dgm:cxn modelId="{C5506DD3-930C-294E-9FC0-FFECA049D205}" type="presParOf" srcId="{F905EB60-ACD7-CF4A-9508-056383B44AAC}" destId="{70767CD0-B548-944A-BEA5-7BE985D649EC}" srcOrd="10" destOrd="0" presId="urn:microsoft.com/office/officeart/2005/8/layout/radial5"/>
    <dgm:cxn modelId="{E25EC3AE-C500-C048-8F61-0523068CDC13}" type="presParOf" srcId="{F905EB60-ACD7-CF4A-9508-056383B44AAC}" destId="{97A12055-497A-084A-94D4-C0B3D7F4D8EF}" srcOrd="11" destOrd="0" presId="urn:microsoft.com/office/officeart/2005/8/layout/radial5"/>
    <dgm:cxn modelId="{59718E98-BFCA-5D40-A0E6-DC1398260BE3}" type="presParOf" srcId="{97A12055-497A-084A-94D4-C0B3D7F4D8EF}" destId="{1D19EBC7-F446-894D-9724-8DF84FA8F2CD}" srcOrd="0" destOrd="0" presId="urn:microsoft.com/office/officeart/2005/8/layout/radial5"/>
    <dgm:cxn modelId="{BD4E37E8-DCCD-0540-8454-4727F3B02DD5}" type="presParOf" srcId="{F905EB60-ACD7-CF4A-9508-056383B44AAC}" destId="{E7AAEDAD-1D13-6649-9E8D-FE5295700829}" srcOrd="12" destOrd="0" presId="urn:microsoft.com/office/officeart/2005/8/layout/radial5"/>
    <dgm:cxn modelId="{C54C39DD-B155-9E4E-96C3-43F22B7B6014}" type="presParOf" srcId="{F905EB60-ACD7-CF4A-9508-056383B44AAC}" destId="{EF489BC7-341F-024A-8D3F-BA552D7FD2BE}" srcOrd="13" destOrd="0" presId="urn:microsoft.com/office/officeart/2005/8/layout/radial5"/>
    <dgm:cxn modelId="{89AD2AF1-5C63-5D43-BEDF-6EAE38CFB76D}" type="presParOf" srcId="{EF489BC7-341F-024A-8D3F-BA552D7FD2BE}" destId="{1C43A744-0D34-8944-8328-62B8656A0443}" srcOrd="0" destOrd="0" presId="urn:microsoft.com/office/officeart/2005/8/layout/radial5"/>
    <dgm:cxn modelId="{F7E275F9-7699-4D46-88B7-650DE63B2266}" type="presParOf" srcId="{F905EB60-ACD7-CF4A-9508-056383B44AAC}" destId="{AE839EB0-3646-F34E-8A21-4791A083F7D1}"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D7CE73-27DC-E041-8CEE-07162A6FE2DB}" type="doc">
      <dgm:prSet loTypeId="urn:microsoft.com/office/officeart/2005/8/layout/vList2" loCatId="" qsTypeId="urn:microsoft.com/office/officeart/2005/8/quickstyle/simple4" qsCatId="simple" csTypeId="urn:microsoft.com/office/officeart/2005/8/colors/accent1_2" csCatId="accent1"/>
      <dgm:spPr/>
      <dgm:t>
        <a:bodyPr/>
        <a:lstStyle/>
        <a:p>
          <a:endParaRPr lang="en-US"/>
        </a:p>
      </dgm:t>
    </dgm:pt>
    <dgm:pt modelId="{CFD14EC9-13AD-634A-ADB4-0D56114754DF}">
      <dgm:prSet custT="1"/>
      <dgm:spPr/>
      <dgm:t>
        <a:bodyPr/>
        <a:lstStyle/>
        <a:p>
          <a:pPr rtl="0"/>
          <a:r>
            <a:rPr lang="en-US" sz="4800" dirty="0" smtClean="0"/>
            <a:t>Over 700 proposals submitted</a:t>
          </a:r>
          <a:endParaRPr lang="en-US" sz="4800" dirty="0"/>
        </a:p>
      </dgm:t>
    </dgm:pt>
    <dgm:pt modelId="{52812210-89A6-394B-9782-659348DF6A5C}" type="parTrans" cxnId="{22E8C8B3-FFF2-0042-820B-0EC4D81FE3DE}">
      <dgm:prSet/>
      <dgm:spPr/>
      <dgm:t>
        <a:bodyPr/>
        <a:lstStyle/>
        <a:p>
          <a:endParaRPr lang="en-US"/>
        </a:p>
      </dgm:t>
    </dgm:pt>
    <dgm:pt modelId="{79E44B6D-1612-8E4D-B56A-7CAF7F7B03FD}" type="sibTrans" cxnId="{22E8C8B3-FFF2-0042-820B-0EC4D81FE3DE}">
      <dgm:prSet/>
      <dgm:spPr/>
      <dgm:t>
        <a:bodyPr/>
        <a:lstStyle/>
        <a:p>
          <a:endParaRPr lang="en-US"/>
        </a:p>
      </dgm:t>
    </dgm:pt>
    <dgm:pt modelId="{9405D379-4283-194F-BC62-443C77D04934}">
      <dgm:prSet custT="1"/>
      <dgm:spPr/>
      <dgm:t>
        <a:bodyPr/>
        <a:lstStyle/>
        <a:p>
          <a:pPr rtl="0"/>
          <a:r>
            <a:rPr lang="en-US" sz="4800" dirty="0" smtClean="0"/>
            <a:t>Over $1B in funding requested</a:t>
          </a:r>
          <a:endParaRPr lang="en-US" sz="4800" dirty="0"/>
        </a:p>
      </dgm:t>
    </dgm:pt>
    <dgm:pt modelId="{7C96D029-2236-E944-B747-1147D302E92B}" type="parTrans" cxnId="{A2CDB819-DB2B-0D42-A571-B16F6B7CC37C}">
      <dgm:prSet/>
      <dgm:spPr/>
      <dgm:t>
        <a:bodyPr/>
        <a:lstStyle/>
        <a:p>
          <a:endParaRPr lang="en-US"/>
        </a:p>
      </dgm:t>
    </dgm:pt>
    <dgm:pt modelId="{B894D3BE-F753-BC4D-B64A-9DD8CFD18D42}" type="sibTrans" cxnId="{A2CDB819-DB2B-0D42-A571-B16F6B7CC37C}">
      <dgm:prSet/>
      <dgm:spPr/>
      <dgm:t>
        <a:bodyPr/>
        <a:lstStyle/>
        <a:p>
          <a:endParaRPr lang="en-US"/>
        </a:p>
      </dgm:t>
    </dgm:pt>
    <dgm:pt modelId="{D3BC01CE-90C5-8A48-91D3-5A9688BE1B1D}" type="pres">
      <dgm:prSet presAssocID="{20D7CE73-27DC-E041-8CEE-07162A6FE2DB}" presName="linear" presStyleCnt="0">
        <dgm:presLayoutVars>
          <dgm:animLvl val="lvl"/>
          <dgm:resizeHandles val="exact"/>
        </dgm:presLayoutVars>
      </dgm:prSet>
      <dgm:spPr/>
      <dgm:t>
        <a:bodyPr/>
        <a:lstStyle/>
        <a:p>
          <a:endParaRPr lang="en-US"/>
        </a:p>
      </dgm:t>
    </dgm:pt>
    <dgm:pt modelId="{0E702F1F-3319-CD40-B1E0-6714A6E45988}" type="pres">
      <dgm:prSet presAssocID="{CFD14EC9-13AD-634A-ADB4-0D56114754DF}" presName="parentText" presStyleLbl="node1" presStyleIdx="0" presStyleCnt="2">
        <dgm:presLayoutVars>
          <dgm:chMax val="0"/>
          <dgm:bulletEnabled val="1"/>
        </dgm:presLayoutVars>
      </dgm:prSet>
      <dgm:spPr/>
      <dgm:t>
        <a:bodyPr/>
        <a:lstStyle/>
        <a:p>
          <a:endParaRPr lang="en-US"/>
        </a:p>
      </dgm:t>
    </dgm:pt>
    <dgm:pt modelId="{01A7E1CD-3092-D949-ADCF-747BB0198ACE}" type="pres">
      <dgm:prSet presAssocID="{79E44B6D-1612-8E4D-B56A-7CAF7F7B03FD}" presName="spacer" presStyleCnt="0"/>
      <dgm:spPr/>
    </dgm:pt>
    <dgm:pt modelId="{89306547-71BA-0542-8D6F-750AE6011AA6}" type="pres">
      <dgm:prSet presAssocID="{9405D379-4283-194F-BC62-443C77D04934}" presName="parentText" presStyleLbl="node1" presStyleIdx="1" presStyleCnt="2">
        <dgm:presLayoutVars>
          <dgm:chMax val="0"/>
          <dgm:bulletEnabled val="1"/>
        </dgm:presLayoutVars>
      </dgm:prSet>
      <dgm:spPr/>
      <dgm:t>
        <a:bodyPr/>
        <a:lstStyle/>
        <a:p>
          <a:endParaRPr lang="en-US"/>
        </a:p>
      </dgm:t>
    </dgm:pt>
  </dgm:ptLst>
  <dgm:cxnLst>
    <dgm:cxn modelId="{22E8C8B3-FFF2-0042-820B-0EC4D81FE3DE}" srcId="{20D7CE73-27DC-E041-8CEE-07162A6FE2DB}" destId="{CFD14EC9-13AD-634A-ADB4-0D56114754DF}" srcOrd="0" destOrd="0" parTransId="{52812210-89A6-394B-9782-659348DF6A5C}" sibTransId="{79E44B6D-1612-8E4D-B56A-7CAF7F7B03FD}"/>
    <dgm:cxn modelId="{E9C87E82-22AE-4B44-8648-A6D8FB4E40AE}" type="presOf" srcId="{9405D379-4283-194F-BC62-443C77D04934}" destId="{89306547-71BA-0542-8D6F-750AE6011AA6}" srcOrd="0" destOrd="0" presId="urn:microsoft.com/office/officeart/2005/8/layout/vList2"/>
    <dgm:cxn modelId="{F78C5AB1-2879-D04F-8172-1C785236147B}" type="presOf" srcId="{20D7CE73-27DC-E041-8CEE-07162A6FE2DB}" destId="{D3BC01CE-90C5-8A48-91D3-5A9688BE1B1D}" srcOrd="0" destOrd="0" presId="urn:microsoft.com/office/officeart/2005/8/layout/vList2"/>
    <dgm:cxn modelId="{9FBC3A05-D52B-4F40-9464-B2168FF0FD35}" type="presOf" srcId="{CFD14EC9-13AD-634A-ADB4-0D56114754DF}" destId="{0E702F1F-3319-CD40-B1E0-6714A6E45988}" srcOrd="0" destOrd="0" presId="urn:microsoft.com/office/officeart/2005/8/layout/vList2"/>
    <dgm:cxn modelId="{A2CDB819-DB2B-0D42-A571-B16F6B7CC37C}" srcId="{20D7CE73-27DC-E041-8CEE-07162A6FE2DB}" destId="{9405D379-4283-194F-BC62-443C77D04934}" srcOrd="1" destOrd="0" parTransId="{7C96D029-2236-E944-B747-1147D302E92B}" sibTransId="{B894D3BE-F753-BC4D-B64A-9DD8CFD18D42}"/>
    <dgm:cxn modelId="{224118BA-500F-5B45-A9E9-97DB48B2EDA4}" type="presParOf" srcId="{D3BC01CE-90C5-8A48-91D3-5A9688BE1B1D}" destId="{0E702F1F-3319-CD40-B1E0-6714A6E45988}" srcOrd="0" destOrd="0" presId="urn:microsoft.com/office/officeart/2005/8/layout/vList2"/>
    <dgm:cxn modelId="{5131221C-1483-454D-B96F-6548217905EF}" type="presParOf" srcId="{D3BC01CE-90C5-8A48-91D3-5A9688BE1B1D}" destId="{01A7E1CD-3092-D949-ADCF-747BB0198ACE}" srcOrd="1" destOrd="0" presId="urn:microsoft.com/office/officeart/2005/8/layout/vList2"/>
    <dgm:cxn modelId="{5544F714-9162-024D-BAC4-6D9231B71F81}" type="presParOf" srcId="{D3BC01CE-90C5-8A48-91D3-5A9688BE1B1D}" destId="{89306547-71BA-0542-8D6F-750AE6011AA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C2593A-89B2-A446-9782-D5BDC8278667}" type="doc">
      <dgm:prSet loTypeId="urn:microsoft.com/office/officeart/2005/8/layout/hList3" loCatId="" qsTypeId="urn:microsoft.com/office/officeart/2005/8/quickstyle/simple4" qsCatId="simple" csTypeId="urn:microsoft.com/office/officeart/2005/8/colors/accent1_2" csCatId="accent1" phldr="1"/>
      <dgm:spPr/>
      <dgm:t>
        <a:bodyPr/>
        <a:lstStyle/>
        <a:p>
          <a:endParaRPr lang="en-US"/>
        </a:p>
      </dgm:t>
    </dgm:pt>
    <dgm:pt modelId="{68AAD911-1747-904B-AB06-8B066CA20C3C}">
      <dgm:prSet phldrT="[Text]">
        <dgm:style>
          <a:lnRef idx="3">
            <a:schemeClr val="lt1"/>
          </a:lnRef>
          <a:fillRef idx="1">
            <a:schemeClr val="accent1"/>
          </a:fillRef>
          <a:effectRef idx="1">
            <a:schemeClr val="accent1"/>
          </a:effectRef>
          <a:fontRef idx="minor">
            <a:schemeClr val="lt1"/>
          </a:fontRef>
        </dgm:style>
      </dgm:prSet>
      <dgm:spPr/>
      <dgm:t>
        <a:bodyPr/>
        <a:lstStyle/>
        <a:p>
          <a:r>
            <a:rPr lang="en-US" b="1" dirty="0" smtClean="0">
              <a:solidFill>
                <a:schemeClr val="bg1"/>
              </a:solidFill>
            </a:rPr>
            <a:t>Digital Health Information Infrastructure </a:t>
          </a:r>
        </a:p>
        <a:p>
          <a:r>
            <a:rPr lang="en-US" b="0" i="1" dirty="0" smtClean="0">
              <a:solidFill>
                <a:schemeClr val="bg1"/>
              </a:solidFill>
            </a:rPr>
            <a:t>Informatics and Infrastructure</a:t>
          </a:r>
          <a:endParaRPr lang="en-US" dirty="0"/>
        </a:p>
      </dgm:t>
    </dgm:pt>
    <dgm:pt modelId="{102B5C65-3C44-BC40-B18C-37FC60ACAA33}" type="parTrans" cxnId="{FA311775-CE54-3844-B74C-6EBFC9E60C22}">
      <dgm:prSet/>
      <dgm:spPr/>
      <dgm:t>
        <a:bodyPr/>
        <a:lstStyle/>
        <a:p>
          <a:endParaRPr lang="en-US"/>
        </a:p>
      </dgm:t>
    </dgm:pt>
    <dgm:pt modelId="{9944E420-C1F7-BB4E-A030-EBDBF9EAD3BF}" type="sibTrans" cxnId="{FA311775-CE54-3844-B74C-6EBFC9E60C22}">
      <dgm:prSet/>
      <dgm:spPr/>
      <dgm:t>
        <a:bodyPr/>
        <a:lstStyle/>
        <a:p>
          <a:endParaRPr lang="en-US"/>
        </a:p>
      </dgm:t>
    </dgm:pt>
    <dgm:pt modelId="{064B6EE3-A210-E644-A952-2A1A35FAF8C0}">
      <dgm:prSet>
        <dgm:style>
          <a:lnRef idx="3">
            <a:schemeClr val="lt1"/>
          </a:lnRef>
          <a:fillRef idx="1">
            <a:schemeClr val="accent1"/>
          </a:fillRef>
          <a:effectRef idx="1">
            <a:schemeClr val="accent1"/>
          </a:effectRef>
          <a:fontRef idx="minor">
            <a:schemeClr val="lt1"/>
          </a:fontRef>
        </dgm:style>
      </dgm:prSet>
      <dgm:spPr/>
      <dgm:t>
        <a:bodyPr/>
        <a:lstStyle/>
        <a:p>
          <a:r>
            <a:rPr lang="en-US" b="1" dirty="0" smtClean="0">
              <a:solidFill>
                <a:srgbClr val="FFFFFF"/>
              </a:solidFill>
            </a:rPr>
            <a:t>Da</a:t>
          </a:r>
          <a:r>
            <a:rPr lang="en-US" b="1" dirty="0" smtClean="0">
              <a:solidFill>
                <a:schemeClr val="bg1"/>
              </a:solidFill>
            </a:rPr>
            <a:t>ta to Knowledge to Decision </a:t>
          </a:r>
        </a:p>
        <a:p>
          <a:r>
            <a:rPr lang="en-US" b="0" dirty="0" smtClean="0">
              <a:solidFill>
                <a:schemeClr val="bg1"/>
              </a:solidFill>
            </a:rPr>
            <a:t> </a:t>
          </a:r>
          <a:r>
            <a:rPr lang="en-US" b="0" i="1" dirty="0" smtClean="0">
              <a:solidFill>
                <a:schemeClr val="bg1"/>
              </a:solidFill>
            </a:rPr>
            <a:t>Reasoning under uncertainty</a:t>
          </a:r>
        </a:p>
      </dgm:t>
    </dgm:pt>
    <dgm:pt modelId="{E7D1A22E-5CBA-774E-8A44-E77FC62F6D7D}" type="parTrans" cxnId="{D4CF3C27-16C7-1B49-B606-575F380C7EB7}">
      <dgm:prSet/>
      <dgm:spPr/>
      <dgm:t>
        <a:bodyPr/>
        <a:lstStyle/>
        <a:p>
          <a:endParaRPr lang="en-US"/>
        </a:p>
      </dgm:t>
    </dgm:pt>
    <dgm:pt modelId="{85655178-BB20-1F48-8B2F-19142908336C}" type="sibTrans" cxnId="{D4CF3C27-16C7-1B49-B606-575F380C7EB7}">
      <dgm:prSet/>
      <dgm:spPr/>
      <dgm:t>
        <a:bodyPr/>
        <a:lstStyle/>
        <a:p>
          <a:endParaRPr lang="en-US"/>
        </a:p>
      </dgm:t>
    </dgm:pt>
    <dgm:pt modelId="{7CA2FC4C-B779-3345-9E16-F429C7A49F5D}">
      <dgm:prSet>
        <dgm:style>
          <a:lnRef idx="3">
            <a:schemeClr val="lt1"/>
          </a:lnRef>
          <a:fillRef idx="1">
            <a:schemeClr val="accent1"/>
          </a:fillRef>
          <a:effectRef idx="1">
            <a:schemeClr val="accent1"/>
          </a:effectRef>
          <a:fontRef idx="minor">
            <a:schemeClr val="lt1"/>
          </a:fontRef>
        </dgm:style>
      </dgm:prSet>
      <dgm:spPr/>
      <dgm:t>
        <a:bodyPr/>
        <a:lstStyle/>
        <a:p>
          <a:r>
            <a:rPr lang="en-US" b="1" dirty="0" smtClean="0">
              <a:solidFill>
                <a:srgbClr val="FFFFFF"/>
              </a:solidFill>
            </a:rPr>
            <a:t>Empowered Individuals</a:t>
          </a:r>
        </a:p>
        <a:p>
          <a:r>
            <a:rPr lang="en-US" b="0" i="1" dirty="0" smtClean="0">
              <a:solidFill>
                <a:srgbClr val="FFFFFF"/>
              </a:solidFill>
            </a:rPr>
            <a:t>Energized, enabled, educated</a:t>
          </a:r>
        </a:p>
      </dgm:t>
    </dgm:pt>
    <dgm:pt modelId="{59F56158-4090-CF42-B0D2-146228331A95}" type="parTrans" cxnId="{9219B8CF-089F-C340-99BE-55351B75EEBF}">
      <dgm:prSet/>
      <dgm:spPr/>
      <dgm:t>
        <a:bodyPr/>
        <a:lstStyle/>
        <a:p>
          <a:endParaRPr lang="en-US"/>
        </a:p>
      </dgm:t>
    </dgm:pt>
    <dgm:pt modelId="{0790531E-DE8B-0645-AE03-F26A27F6B3FD}" type="sibTrans" cxnId="{9219B8CF-089F-C340-99BE-55351B75EEBF}">
      <dgm:prSet/>
      <dgm:spPr/>
      <dgm:t>
        <a:bodyPr/>
        <a:lstStyle/>
        <a:p>
          <a:endParaRPr lang="en-US"/>
        </a:p>
      </dgm:t>
    </dgm:pt>
    <dgm:pt modelId="{2B028DA9-2D63-BC47-B798-C4700CC806E3}">
      <dgm:prSet>
        <dgm:style>
          <a:lnRef idx="3">
            <a:schemeClr val="lt1"/>
          </a:lnRef>
          <a:fillRef idx="1">
            <a:schemeClr val="accent1"/>
          </a:fillRef>
          <a:effectRef idx="1">
            <a:schemeClr val="accent1"/>
          </a:effectRef>
          <a:fontRef idx="minor">
            <a:schemeClr val="lt1"/>
          </a:fontRef>
        </dgm:style>
      </dgm:prSet>
      <dgm:spPr/>
      <dgm:t>
        <a:bodyPr/>
        <a:lstStyle/>
        <a:p>
          <a:r>
            <a:rPr lang="en-US" b="1" dirty="0" smtClean="0">
              <a:solidFill>
                <a:srgbClr val="FFFFFF"/>
              </a:solidFill>
            </a:rPr>
            <a:t>Sensors, Devices, and Robotics</a:t>
          </a:r>
        </a:p>
        <a:p>
          <a:r>
            <a:rPr lang="en-US" dirty="0" smtClean="0">
              <a:solidFill>
                <a:srgbClr val="FFFFFF"/>
              </a:solidFill>
            </a:rPr>
            <a:t> </a:t>
          </a:r>
          <a:r>
            <a:rPr lang="en-US" b="0" i="1" dirty="0" smtClean="0">
              <a:solidFill>
                <a:srgbClr val="FFFFFF"/>
              </a:solidFill>
            </a:rPr>
            <a:t>Sensor-based actuation</a:t>
          </a:r>
        </a:p>
      </dgm:t>
    </dgm:pt>
    <dgm:pt modelId="{A99EF530-9220-2D46-B34C-9D4D0D8D8026}" type="parTrans" cxnId="{5E0D14CA-DF2A-E841-AFD7-0CFE7E1306FF}">
      <dgm:prSet/>
      <dgm:spPr/>
      <dgm:t>
        <a:bodyPr/>
        <a:lstStyle/>
        <a:p>
          <a:endParaRPr lang="en-US"/>
        </a:p>
      </dgm:t>
    </dgm:pt>
    <dgm:pt modelId="{D649B965-575B-2D47-9E32-4194EB4F0B0A}" type="sibTrans" cxnId="{5E0D14CA-DF2A-E841-AFD7-0CFE7E1306FF}">
      <dgm:prSet/>
      <dgm:spPr/>
      <dgm:t>
        <a:bodyPr/>
        <a:lstStyle/>
        <a:p>
          <a:endParaRPr lang="en-US"/>
        </a:p>
      </dgm:t>
    </dgm:pt>
    <dgm:pt modelId="{1CE988B7-0542-1B47-B872-1EDC6724BE61}">
      <dgm:prSet phldrT="[Text]"/>
      <dgm:spPr>
        <a:solidFill>
          <a:schemeClr val="tx2"/>
        </a:solidFill>
        <a:ln w="38100" cmpd="sng">
          <a:solidFill>
            <a:schemeClr val="bg1"/>
          </a:solidFill>
        </a:ln>
      </dgm:spPr>
      <dgm:t>
        <a:bodyPr/>
        <a:lstStyle/>
        <a:p>
          <a:r>
            <a:rPr lang="en-US" b="1" dirty="0" smtClean="0"/>
            <a:t>Research</a:t>
          </a:r>
          <a:r>
            <a:rPr lang="en-US" dirty="0" smtClean="0"/>
            <a:t> </a:t>
          </a:r>
          <a:r>
            <a:rPr lang="en-US" b="1" dirty="0" smtClean="0"/>
            <a:t>Thrusts</a:t>
          </a:r>
          <a:endParaRPr lang="en-US" b="1" dirty="0"/>
        </a:p>
      </dgm:t>
    </dgm:pt>
    <dgm:pt modelId="{3ACDA7A0-90C7-214C-B816-58E28DEF2FA0}" type="sibTrans" cxnId="{A24C8A19-A906-4D44-8AD8-4A5E81203103}">
      <dgm:prSet/>
      <dgm:spPr/>
      <dgm:t>
        <a:bodyPr/>
        <a:lstStyle/>
        <a:p>
          <a:endParaRPr lang="en-US"/>
        </a:p>
      </dgm:t>
    </dgm:pt>
    <dgm:pt modelId="{67127E2E-97C6-C445-937C-61BF4C57F8CC}" type="parTrans" cxnId="{A24C8A19-A906-4D44-8AD8-4A5E81203103}">
      <dgm:prSet/>
      <dgm:spPr/>
      <dgm:t>
        <a:bodyPr/>
        <a:lstStyle/>
        <a:p>
          <a:endParaRPr lang="en-US"/>
        </a:p>
      </dgm:t>
    </dgm:pt>
    <dgm:pt modelId="{C834A020-9709-E34C-AB6F-B9229F6406FE}" type="pres">
      <dgm:prSet presAssocID="{55C2593A-89B2-A446-9782-D5BDC8278667}" presName="composite" presStyleCnt="0">
        <dgm:presLayoutVars>
          <dgm:chMax val="1"/>
          <dgm:dir/>
          <dgm:resizeHandles val="exact"/>
        </dgm:presLayoutVars>
      </dgm:prSet>
      <dgm:spPr/>
      <dgm:t>
        <a:bodyPr/>
        <a:lstStyle/>
        <a:p>
          <a:endParaRPr lang="en-US"/>
        </a:p>
      </dgm:t>
    </dgm:pt>
    <dgm:pt modelId="{FE81B29B-1633-0C47-B52B-99D666B3832A}" type="pres">
      <dgm:prSet presAssocID="{1CE988B7-0542-1B47-B872-1EDC6724BE61}" presName="roof" presStyleLbl="dkBgShp" presStyleIdx="0" presStyleCnt="2" custLinFactNeighborY="-28846"/>
      <dgm:spPr/>
      <dgm:t>
        <a:bodyPr/>
        <a:lstStyle/>
        <a:p>
          <a:endParaRPr lang="en-US"/>
        </a:p>
      </dgm:t>
    </dgm:pt>
    <dgm:pt modelId="{FC6E5E96-DDE8-9041-94CB-40CD8684D75D}" type="pres">
      <dgm:prSet presAssocID="{1CE988B7-0542-1B47-B872-1EDC6724BE61}" presName="pillars" presStyleCnt="0"/>
      <dgm:spPr/>
    </dgm:pt>
    <dgm:pt modelId="{E1F358EA-00F8-E24F-BE5C-3C0CE959FDCF}" type="pres">
      <dgm:prSet presAssocID="{1CE988B7-0542-1B47-B872-1EDC6724BE61}" presName="pillar1" presStyleLbl="node1" presStyleIdx="0" presStyleCnt="4">
        <dgm:presLayoutVars>
          <dgm:bulletEnabled val="1"/>
        </dgm:presLayoutVars>
      </dgm:prSet>
      <dgm:spPr/>
      <dgm:t>
        <a:bodyPr/>
        <a:lstStyle/>
        <a:p>
          <a:endParaRPr lang="en-US"/>
        </a:p>
      </dgm:t>
    </dgm:pt>
    <dgm:pt modelId="{E0894C08-7536-0241-B9A8-AAF9FAE39797}" type="pres">
      <dgm:prSet presAssocID="{064B6EE3-A210-E644-A952-2A1A35FAF8C0}" presName="pillarX" presStyleLbl="node1" presStyleIdx="1" presStyleCnt="4">
        <dgm:presLayoutVars>
          <dgm:bulletEnabled val="1"/>
        </dgm:presLayoutVars>
      </dgm:prSet>
      <dgm:spPr/>
      <dgm:t>
        <a:bodyPr/>
        <a:lstStyle/>
        <a:p>
          <a:endParaRPr lang="en-US"/>
        </a:p>
      </dgm:t>
    </dgm:pt>
    <dgm:pt modelId="{3E6F5E38-C845-434C-BFEB-AC72E6CBC34F}" type="pres">
      <dgm:prSet presAssocID="{7CA2FC4C-B779-3345-9E16-F429C7A49F5D}" presName="pillarX" presStyleLbl="node1" presStyleIdx="2" presStyleCnt="4">
        <dgm:presLayoutVars>
          <dgm:bulletEnabled val="1"/>
        </dgm:presLayoutVars>
      </dgm:prSet>
      <dgm:spPr/>
      <dgm:t>
        <a:bodyPr/>
        <a:lstStyle/>
        <a:p>
          <a:endParaRPr lang="en-US"/>
        </a:p>
      </dgm:t>
    </dgm:pt>
    <dgm:pt modelId="{954F272F-1263-9544-B1F1-7CE62CF9848A}" type="pres">
      <dgm:prSet presAssocID="{2B028DA9-2D63-BC47-B798-C4700CC806E3}" presName="pillarX" presStyleLbl="node1" presStyleIdx="3" presStyleCnt="4">
        <dgm:presLayoutVars>
          <dgm:bulletEnabled val="1"/>
        </dgm:presLayoutVars>
      </dgm:prSet>
      <dgm:spPr/>
      <dgm:t>
        <a:bodyPr/>
        <a:lstStyle/>
        <a:p>
          <a:endParaRPr lang="en-US"/>
        </a:p>
      </dgm:t>
    </dgm:pt>
    <dgm:pt modelId="{DF19EC09-6AD9-CC4A-80AA-2381D4137522}" type="pres">
      <dgm:prSet presAssocID="{1CE988B7-0542-1B47-B872-1EDC6724BE61}" presName="base" presStyleLbl="dkBgShp" presStyleIdx="1" presStyleCnt="2"/>
      <dgm:spPr/>
    </dgm:pt>
  </dgm:ptLst>
  <dgm:cxnLst>
    <dgm:cxn modelId="{A24C8A19-A906-4D44-8AD8-4A5E81203103}" srcId="{55C2593A-89B2-A446-9782-D5BDC8278667}" destId="{1CE988B7-0542-1B47-B872-1EDC6724BE61}" srcOrd="0" destOrd="0" parTransId="{67127E2E-97C6-C445-937C-61BF4C57F8CC}" sibTransId="{3ACDA7A0-90C7-214C-B816-58E28DEF2FA0}"/>
    <dgm:cxn modelId="{788C816E-AF56-F749-866C-235D10A19704}" type="presOf" srcId="{2B028DA9-2D63-BC47-B798-C4700CC806E3}" destId="{954F272F-1263-9544-B1F1-7CE62CF9848A}" srcOrd="0" destOrd="0" presId="urn:microsoft.com/office/officeart/2005/8/layout/hList3"/>
    <dgm:cxn modelId="{9DB685A2-FC14-F548-A954-1C87442E79F6}" type="presOf" srcId="{7CA2FC4C-B779-3345-9E16-F429C7A49F5D}" destId="{3E6F5E38-C845-434C-BFEB-AC72E6CBC34F}" srcOrd="0" destOrd="0" presId="urn:microsoft.com/office/officeart/2005/8/layout/hList3"/>
    <dgm:cxn modelId="{9219B8CF-089F-C340-99BE-55351B75EEBF}" srcId="{1CE988B7-0542-1B47-B872-1EDC6724BE61}" destId="{7CA2FC4C-B779-3345-9E16-F429C7A49F5D}" srcOrd="2" destOrd="0" parTransId="{59F56158-4090-CF42-B0D2-146228331A95}" sibTransId="{0790531E-DE8B-0645-AE03-F26A27F6B3FD}"/>
    <dgm:cxn modelId="{EDBD0056-9D80-3644-9992-FF3B4A42AF1C}" type="presOf" srcId="{55C2593A-89B2-A446-9782-D5BDC8278667}" destId="{C834A020-9709-E34C-AB6F-B9229F6406FE}" srcOrd="0" destOrd="0" presId="urn:microsoft.com/office/officeart/2005/8/layout/hList3"/>
    <dgm:cxn modelId="{5E0D14CA-DF2A-E841-AFD7-0CFE7E1306FF}" srcId="{1CE988B7-0542-1B47-B872-1EDC6724BE61}" destId="{2B028DA9-2D63-BC47-B798-C4700CC806E3}" srcOrd="3" destOrd="0" parTransId="{A99EF530-9220-2D46-B34C-9D4D0D8D8026}" sibTransId="{D649B965-575B-2D47-9E32-4194EB4F0B0A}"/>
    <dgm:cxn modelId="{FC38AC8E-89A1-6749-B99D-F78555509899}" type="presOf" srcId="{68AAD911-1747-904B-AB06-8B066CA20C3C}" destId="{E1F358EA-00F8-E24F-BE5C-3C0CE959FDCF}" srcOrd="0" destOrd="0" presId="urn:microsoft.com/office/officeart/2005/8/layout/hList3"/>
    <dgm:cxn modelId="{FA311775-CE54-3844-B74C-6EBFC9E60C22}" srcId="{1CE988B7-0542-1B47-B872-1EDC6724BE61}" destId="{68AAD911-1747-904B-AB06-8B066CA20C3C}" srcOrd="0" destOrd="0" parTransId="{102B5C65-3C44-BC40-B18C-37FC60ACAA33}" sibTransId="{9944E420-C1F7-BB4E-A030-EBDBF9EAD3BF}"/>
    <dgm:cxn modelId="{F479C5B2-2E7D-2440-BF58-426E2941CA1E}" type="presOf" srcId="{1CE988B7-0542-1B47-B872-1EDC6724BE61}" destId="{FE81B29B-1633-0C47-B52B-99D666B3832A}" srcOrd="0" destOrd="0" presId="urn:microsoft.com/office/officeart/2005/8/layout/hList3"/>
    <dgm:cxn modelId="{D4CF3C27-16C7-1B49-B606-575F380C7EB7}" srcId="{1CE988B7-0542-1B47-B872-1EDC6724BE61}" destId="{064B6EE3-A210-E644-A952-2A1A35FAF8C0}" srcOrd="1" destOrd="0" parTransId="{E7D1A22E-5CBA-774E-8A44-E77FC62F6D7D}" sibTransId="{85655178-BB20-1F48-8B2F-19142908336C}"/>
    <dgm:cxn modelId="{37E6A28F-26D0-F143-A4BB-EF746916F53F}" type="presOf" srcId="{064B6EE3-A210-E644-A952-2A1A35FAF8C0}" destId="{E0894C08-7536-0241-B9A8-AAF9FAE39797}" srcOrd="0" destOrd="0" presId="urn:microsoft.com/office/officeart/2005/8/layout/hList3"/>
    <dgm:cxn modelId="{95DA605E-97C2-A144-8D16-6480C1A6928D}" type="presParOf" srcId="{C834A020-9709-E34C-AB6F-B9229F6406FE}" destId="{FE81B29B-1633-0C47-B52B-99D666B3832A}" srcOrd="0" destOrd="0" presId="urn:microsoft.com/office/officeart/2005/8/layout/hList3"/>
    <dgm:cxn modelId="{E5914EB0-A0EC-7540-A7AF-05748C89DF69}" type="presParOf" srcId="{C834A020-9709-E34C-AB6F-B9229F6406FE}" destId="{FC6E5E96-DDE8-9041-94CB-40CD8684D75D}" srcOrd="1" destOrd="0" presId="urn:microsoft.com/office/officeart/2005/8/layout/hList3"/>
    <dgm:cxn modelId="{5C0F8D0B-211B-644C-9125-A0D4EDC6F3AE}" type="presParOf" srcId="{FC6E5E96-DDE8-9041-94CB-40CD8684D75D}" destId="{E1F358EA-00F8-E24F-BE5C-3C0CE959FDCF}" srcOrd="0" destOrd="0" presId="urn:microsoft.com/office/officeart/2005/8/layout/hList3"/>
    <dgm:cxn modelId="{A43D10CF-B036-094B-A063-9A4E3D099C2B}" type="presParOf" srcId="{FC6E5E96-DDE8-9041-94CB-40CD8684D75D}" destId="{E0894C08-7536-0241-B9A8-AAF9FAE39797}" srcOrd="1" destOrd="0" presId="urn:microsoft.com/office/officeart/2005/8/layout/hList3"/>
    <dgm:cxn modelId="{CD844B46-959F-A24C-85BF-9414C0209E0E}" type="presParOf" srcId="{FC6E5E96-DDE8-9041-94CB-40CD8684D75D}" destId="{3E6F5E38-C845-434C-BFEB-AC72E6CBC34F}" srcOrd="2" destOrd="0" presId="urn:microsoft.com/office/officeart/2005/8/layout/hList3"/>
    <dgm:cxn modelId="{7A7311BC-8C34-A643-A7A3-397F6A306E72}" type="presParOf" srcId="{FC6E5E96-DDE8-9041-94CB-40CD8684D75D}" destId="{954F272F-1263-9544-B1F1-7CE62CF9848A}" srcOrd="3" destOrd="0" presId="urn:microsoft.com/office/officeart/2005/8/layout/hList3"/>
    <dgm:cxn modelId="{0FAF65A3-C78A-EF49-B417-013992F67ED7}" type="presParOf" srcId="{C834A020-9709-E34C-AB6F-B9229F6406FE}" destId="{DF19EC09-6AD9-CC4A-80AA-2381D4137522}"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6306B75-6012-1D4C-B825-5EB5569C2E3A}" type="doc">
      <dgm:prSet loTypeId="urn:microsoft.com/office/officeart/2005/8/layout/vList6" loCatId="" qsTypeId="urn:microsoft.com/office/officeart/2005/8/quickstyle/simple5" qsCatId="simple" csTypeId="urn:microsoft.com/office/officeart/2005/8/colors/accent1_2" csCatId="accent1" phldr="1"/>
      <dgm:spPr/>
      <dgm:t>
        <a:bodyPr/>
        <a:lstStyle/>
        <a:p>
          <a:endParaRPr lang="en-US"/>
        </a:p>
      </dgm:t>
    </dgm:pt>
    <dgm:pt modelId="{1ABFD9B7-5864-664F-9889-7DF99D7B9E63}">
      <dgm:prSet custT="1"/>
      <dgm:spPr/>
      <dgm:t>
        <a:bodyPr/>
        <a:lstStyle/>
        <a:p>
          <a:pPr rtl="0"/>
          <a:r>
            <a:rPr lang="en-US" sz="2400" b="1" dirty="0" smtClean="0"/>
            <a:t>Nurture and Support a Culture of Engagement and Service</a:t>
          </a:r>
          <a:endParaRPr lang="en-US" sz="2400" b="1" dirty="0"/>
        </a:p>
      </dgm:t>
    </dgm:pt>
    <dgm:pt modelId="{81B2B94F-D8C7-8743-8335-E58EA3B1E398}" type="parTrans" cxnId="{03632EBF-F0AA-2645-AD2C-01E0187B4820}">
      <dgm:prSet/>
      <dgm:spPr/>
      <dgm:t>
        <a:bodyPr/>
        <a:lstStyle/>
        <a:p>
          <a:endParaRPr lang="en-US" sz="2000" b="1"/>
        </a:p>
      </dgm:t>
    </dgm:pt>
    <dgm:pt modelId="{ACF95750-71FB-514D-8C7A-1C468CFEC643}" type="sibTrans" cxnId="{03632EBF-F0AA-2645-AD2C-01E0187B4820}">
      <dgm:prSet/>
      <dgm:spPr/>
      <dgm:t>
        <a:bodyPr/>
        <a:lstStyle/>
        <a:p>
          <a:endParaRPr lang="en-US" sz="2000" b="1"/>
        </a:p>
      </dgm:t>
    </dgm:pt>
    <dgm:pt modelId="{398A4BE8-E524-F045-AFA3-5CC22D0E10CC}">
      <dgm:prSet custT="1"/>
      <dgm:spPr/>
      <dgm:t>
        <a:bodyPr/>
        <a:lstStyle/>
        <a:p>
          <a:pPr rtl="0"/>
          <a:r>
            <a:rPr lang="en-US" sz="2400" b="1" dirty="0" smtClean="0"/>
            <a:t>Embrace a Collaborative Culture Enabled by Foundational Research</a:t>
          </a:r>
          <a:endParaRPr lang="en-US" sz="2400" b="1" dirty="0"/>
        </a:p>
      </dgm:t>
    </dgm:pt>
    <dgm:pt modelId="{4E5C6D96-301E-E949-A33F-816D10AB695E}" type="parTrans" cxnId="{BB4E5850-4C55-CD48-BDF4-A2BB96CC2218}">
      <dgm:prSet/>
      <dgm:spPr/>
      <dgm:t>
        <a:bodyPr/>
        <a:lstStyle/>
        <a:p>
          <a:endParaRPr lang="en-US" sz="2000" b="1"/>
        </a:p>
      </dgm:t>
    </dgm:pt>
    <dgm:pt modelId="{BA2C4F6D-29EC-8A46-B276-F0014F864613}" type="sibTrans" cxnId="{BB4E5850-4C55-CD48-BDF4-A2BB96CC2218}">
      <dgm:prSet/>
      <dgm:spPr/>
      <dgm:t>
        <a:bodyPr/>
        <a:lstStyle/>
        <a:p>
          <a:endParaRPr lang="en-US" sz="2000" b="1"/>
        </a:p>
      </dgm:t>
    </dgm:pt>
    <dgm:pt modelId="{9FB7D3F4-B58F-CA49-A89C-7D8140BB2709}">
      <dgm:prSet custT="1"/>
      <dgm:spPr/>
      <dgm:t>
        <a:bodyPr/>
        <a:lstStyle/>
        <a:p>
          <a:pPr rtl="0"/>
          <a:r>
            <a:rPr lang="en-US" sz="2400" b="1" dirty="0" smtClean="0"/>
            <a:t>Educate and Empower the Next Generation</a:t>
          </a:r>
          <a:endParaRPr lang="en-US" sz="2400" b="1" dirty="0"/>
        </a:p>
      </dgm:t>
    </dgm:pt>
    <dgm:pt modelId="{EF681BCC-49D6-3142-AD7F-1A911F8BFCE4}" type="parTrans" cxnId="{31E28EB2-2722-B748-89CC-32306B496A3A}">
      <dgm:prSet/>
      <dgm:spPr/>
      <dgm:t>
        <a:bodyPr/>
        <a:lstStyle/>
        <a:p>
          <a:endParaRPr lang="en-US" sz="2000" b="1"/>
        </a:p>
      </dgm:t>
    </dgm:pt>
    <dgm:pt modelId="{FAC94D26-808A-7C4A-AB2F-4E3818EEED76}" type="sibTrans" cxnId="{31E28EB2-2722-B748-89CC-32306B496A3A}">
      <dgm:prSet/>
      <dgm:spPr/>
      <dgm:t>
        <a:bodyPr/>
        <a:lstStyle/>
        <a:p>
          <a:endParaRPr lang="en-US" sz="2000" b="1"/>
        </a:p>
      </dgm:t>
    </dgm:pt>
    <dgm:pt modelId="{40E2516B-C92B-2F4E-AEC1-CBDFC0ADA8FF}">
      <dgm:prSet custT="1"/>
      <dgm:spPr/>
      <dgm:t>
        <a:bodyPr anchor="ctr"/>
        <a:lstStyle/>
        <a:p>
          <a:pPr marL="403225" indent="-179388" rtl="0"/>
          <a:r>
            <a:rPr lang="en-US" sz="1600" dirty="0" smtClean="0"/>
            <a:t>Help shape the future directions of the field, priorities for the nation, and formulate a research and education agenda to address societal challenges.</a:t>
          </a:r>
          <a:endParaRPr lang="en-US" sz="1600" b="1" dirty="0"/>
        </a:p>
      </dgm:t>
    </dgm:pt>
    <dgm:pt modelId="{F77D3238-F0F5-9B47-9F9F-C6BF064F68FB}" type="parTrans" cxnId="{5AB66260-D04F-3647-893F-1F6FF2BDC031}">
      <dgm:prSet/>
      <dgm:spPr/>
      <dgm:t>
        <a:bodyPr/>
        <a:lstStyle/>
        <a:p>
          <a:endParaRPr lang="en-US"/>
        </a:p>
      </dgm:t>
    </dgm:pt>
    <dgm:pt modelId="{9604BE71-40A8-BD4C-969D-0E89A5EA7B61}" type="sibTrans" cxnId="{5AB66260-D04F-3647-893F-1F6FF2BDC031}">
      <dgm:prSet/>
      <dgm:spPr/>
      <dgm:t>
        <a:bodyPr/>
        <a:lstStyle/>
        <a:p>
          <a:endParaRPr lang="en-US"/>
        </a:p>
      </dgm:t>
    </dgm:pt>
    <dgm:pt modelId="{3E558E69-B447-F341-B84F-A50C31217C99}">
      <dgm:prSet custT="1"/>
      <dgm:spPr/>
      <dgm:t>
        <a:bodyPr anchor="ctr"/>
        <a:lstStyle/>
        <a:p>
          <a:pPr marL="403225" indent="-179388" rtl="0"/>
          <a:r>
            <a:rPr lang="en-US" sz="1600" b="0" dirty="0" smtClean="0">
              <a:latin typeface="+mn-lt"/>
              <a:cs typeface="Arial"/>
            </a:rPr>
            <a:t>Advances in CPS are pushed by long-term investment in foundational research and cross- and inter-disciplinary research and pulled by expanding complexity, scope, and scale of global priorities.</a:t>
          </a:r>
          <a:endParaRPr lang="en-US" sz="1600" b="0" dirty="0">
            <a:latin typeface="+mn-lt"/>
          </a:endParaRPr>
        </a:p>
      </dgm:t>
    </dgm:pt>
    <dgm:pt modelId="{FD29028F-DD3F-8F46-A1DA-7B875F981719}" type="parTrans" cxnId="{E36A1AD0-6498-E449-A5CA-EAC440AE038F}">
      <dgm:prSet/>
      <dgm:spPr/>
      <dgm:t>
        <a:bodyPr/>
        <a:lstStyle/>
        <a:p>
          <a:endParaRPr lang="en-US"/>
        </a:p>
      </dgm:t>
    </dgm:pt>
    <dgm:pt modelId="{18599DCC-415D-634C-8DF2-7D8727AACCBE}" type="sibTrans" cxnId="{E36A1AD0-6498-E449-A5CA-EAC440AE038F}">
      <dgm:prSet/>
      <dgm:spPr/>
      <dgm:t>
        <a:bodyPr/>
        <a:lstStyle/>
        <a:p>
          <a:endParaRPr lang="en-US"/>
        </a:p>
      </dgm:t>
    </dgm:pt>
    <dgm:pt modelId="{ECD37017-E483-8A4A-B08C-B1D024ACD145}">
      <dgm:prSet custT="1"/>
      <dgm:spPr/>
      <dgm:t>
        <a:bodyPr anchor="ctr"/>
        <a:lstStyle/>
        <a:p>
          <a:pPr marL="403225" indent="-179388"/>
          <a:r>
            <a:rPr lang="en-US" sz="1500" dirty="0" smtClean="0">
              <a:latin typeface="+mn-lt"/>
            </a:rPr>
            <a:t>Lead a cyber- and technology-enabled transformation in education and learning to develop the next generation IT workforce and contribute to universal, transparent, and affordable participation in a knowledge-based society.</a:t>
          </a:r>
          <a:endParaRPr lang="en-US" sz="1500" dirty="0" smtClean="0">
            <a:latin typeface="+mn-lt"/>
            <a:cs typeface="Arial"/>
          </a:endParaRPr>
        </a:p>
      </dgm:t>
    </dgm:pt>
    <dgm:pt modelId="{06D10E89-2896-6340-B4F2-98C9AF15E0AA}" type="parTrans" cxnId="{5068F534-45F7-5647-8BCF-3808D3804C7B}">
      <dgm:prSet/>
      <dgm:spPr/>
      <dgm:t>
        <a:bodyPr/>
        <a:lstStyle/>
        <a:p>
          <a:endParaRPr lang="en-US"/>
        </a:p>
      </dgm:t>
    </dgm:pt>
    <dgm:pt modelId="{91474FDD-81F5-0F4F-8E6D-6B81261919F2}" type="sibTrans" cxnId="{5068F534-45F7-5647-8BCF-3808D3804C7B}">
      <dgm:prSet/>
      <dgm:spPr/>
      <dgm:t>
        <a:bodyPr/>
        <a:lstStyle/>
        <a:p>
          <a:endParaRPr lang="en-US"/>
        </a:p>
      </dgm:t>
    </dgm:pt>
    <dgm:pt modelId="{77513368-67A3-4B4D-8BF0-13AE0BF28910}" type="pres">
      <dgm:prSet presAssocID="{86306B75-6012-1D4C-B825-5EB5569C2E3A}" presName="Name0" presStyleCnt="0">
        <dgm:presLayoutVars>
          <dgm:dir/>
          <dgm:animLvl val="lvl"/>
          <dgm:resizeHandles/>
        </dgm:presLayoutVars>
      </dgm:prSet>
      <dgm:spPr/>
      <dgm:t>
        <a:bodyPr/>
        <a:lstStyle/>
        <a:p>
          <a:endParaRPr lang="en-US"/>
        </a:p>
      </dgm:t>
    </dgm:pt>
    <dgm:pt modelId="{80100DA6-7A0B-FE46-B44B-762B5D1427E6}" type="pres">
      <dgm:prSet presAssocID="{1ABFD9B7-5864-664F-9889-7DF99D7B9E63}" presName="linNode" presStyleCnt="0"/>
      <dgm:spPr/>
      <dgm:t>
        <a:bodyPr/>
        <a:lstStyle/>
        <a:p>
          <a:endParaRPr lang="en-US"/>
        </a:p>
      </dgm:t>
    </dgm:pt>
    <dgm:pt modelId="{3435DAAF-3540-344B-807C-1E994F0C23D1}" type="pres">
      <dgm:prSet presAssocID="{1ABFD9B7-5864-664F-9889-7DF99D7B9E63}" presName="parentShp" presStyleLbl="node1" presStyleIdx="0" presStyleCnt="3">
        <dgm:presLayoutVars>
          <dgm:bulletEnabled val="1"/>
        </dgm:presLayoutVars>
      </dgm:prSet>
      <dgm:spPr/>
      <dgm:t>
        <a:bodyPr/>
        <a:lstStyle/>
        <a:p>
          <a:endParaRPr lang="en-US"/>
        </a:p>
      </dgm:t>
    </dgm:pt>
    <dgm:pt modelId="{1DCE8C86-CB7A-F44C-9CE4-50160E4877A5}" type="pres">
      <dgm:prSet presAssocID="{1ABFD9B7-5864-664F-9889-7DF99D7B9E63}" presName="childShp" presStyleLbl="bgAccFollowNode1" presStyleIdx="0" presStyleCnt="3">
        <dgm:presLayoutVars>
          <dgm:bulletEnabled val="1"/>
        </dgm:presLayoutVars>
      </dgm:prSet>
      <dgm:spPr/>
      <dgm:t>
        <a:bodyPr/>
        <a:lstStyle/>
        <a:p>
          <a:endParaRPr lang="en-US"/>
        </a:p>
      </dgm:t>
    </dgm:pt>
    <dgm:pt modelId="{351FDFD4-0229-F447-AEFC-323950416529}" type="pres">
      <dgm:prSet presAssocID="{ACF95750-71FB-514D-8C7A-1C468CFEC643}" presName="spacing" presStyleCnt="0"/>
      <dgm:spPr/>
      <dgm:t>
        <a:bodyPr/>
        <a:lstStyle/>
        <a:p>
          <a:endParaRPr lang="en-US"/>
        </a:p>
      </dgm:t>
    </dgm:pt>
    <dgm:pt modelId="{FDD2B9E6-4B6E-0541-85C5-0BD65B4D00C2}" type="pres">
      <dgm:prSet presAssocID="{398A4BE8-E524-F045-AFA3-5CC22D0E10CC}" presName="linNode" presStyleCnt="0"/>
      <dgm:spPr/>
      <dgm:t>
        <a:bodyPr/>
        <a:lstStyle/>
        <a:p>
          <a:endParaRPr lang="en-US"/>
        </a:p>
      </dgm:t>
    </dgm:pt>
    <dgm:pt modelId="{D41FF19C-48E8-7342-B407-DA2C62D74B8C}" type="pres">
      <dgm:prSet presAssocID="{398A4BE8-E524-F045-AFA3-5CC22D0E10CC}" presName="parentShp" presStyleLbl="node1" presStyleIdx="1" presStyleCnt="3">
        <dgm:presLayoutVars>
          <dgm:bulletEnabled val="1"/>
        </dgm:presLayoutVars>
      </dgm:prSet>
      <dgm:spPr/>
      <dgm:t>
        <a:bodyPr/>
        <a:lstStyle/>
        <a:p>
          <a:endParaRPr lang="en-US"/>
        </a:p>
      </dgm:t>
    </dgm:pt>
    <dgm:pt modelId="{4A7DB3E8-1767-954E-89B4-8670768831F0}" type="pres">
      <dgm:prSet presAssocID="{398A4BE8-E524-F045-AFA3-5CC22D0E10CC}" presName="childShp" presStyleLbl="bgAccFollowNode1" presStyleIdx="1" presStyleCnt="3">
        <dgm:presLayoutVars>
          <dgm:bulletEnabled val="1"/>
        </dgm:presLayoutVars>
      </dgm:prSet>
      <dgm:spPr/>
      <dgm:t>
        <a:bodyPr/>
        <a:lstStyle/>
        <a:p>
          <a:endParaRPr lang="en-US"/>
        </a:p>
      </dgm:t>
    </dgm:pt>
    <dgm:pt modelId="{C8299B02-A6D3-5E47-B77F-E57DC5FDD885}" type="pres">
      <dgm:prSet presAssocID="{BA2C4F6D-29EC-8A46-B276-F0014F864613}" presName="spacing" presStyleCnt="0"/>
      <dgm:spPr/>
      <dgm:t>
        <a:bodyPr/>
        <a:lstStyle/>
        <a:p>
          <a:endParaRPr lang="en-US"/>
        </a:p>
      </dgm:t>
    </dgm:pt>
    <dgm:pt modelId="{EDF7D894-6F1E-724E-B5E1-CD2A3CCD1028}" type="pres">
      <dgm:prSet presAssocID="{9FB7D3F4-B58F-CA49-A89C-7D8140BB2709}" presName="linNode" presStyleCnt="0"/>
      <dgm:spPr/>
      <dgm:t>
        <a:bodyPr/>
        <a:lstStyle/>
        <a:p>
          <a:endParaRPr lang="en-US"/>
        </a:p>
      </dgm:t>
    </dgm:pt>
    <dgm:pt modelId="{0F5E80F4-23FA-154E-96AB-55B51C037764}" type="pres">
      <dgm:prSet presAssocID="{9FB7D3F4-B58F-CA49-A89C-7D8140BB2709}" presName="parentShp" presStyleLbl="node1" presStyleIdx="2" presStyleCnt="3">
        <dgm:presLayoutVars>
          <dgm:bulletEnabled val="1"/>
        </dgm:presLayoutVars>
      </dgm:prSet>
      <dgm:spPr/>
      <dgm:t>
        <a:bodyPr/>
        <a:lstStyle/>
        <a:p>
          <a:endParaRPr lang="en-US"/>
        </a:p>
      </dgm:t>
    </dgm:pt>
    <dgm:pt modelId="{798F8480-04F6-5642-AEE2-8DAC8186A849}" type="pres">
      <dgm:prSet presAssocID="{9FB7D3F4-B58F-CA49-A89C-7D8140BB2709}" presName="childShp" presStyleLbl="bgAccFollowNode1" presStyleIdx="2" presStyleCnt="3">
        <dgm:presLayoutVars>
          <dgm:bulletEnabled val="1"/>
        </dgm:presLayoutVars>
      </dgm:prSet>
      <dgm:spPr/>
      <dgm:t>
        <a:bodyPr/>
        <a:lstStyle/>
        <a:p>
          <a:endParaRPr lang="en-US"/>
        </a:p>
      </dgm:t>
    </dgm:pt>
  </dgm:ptLst>
  <dgm:cxnLst>
    <dgm:cxn modelId="{E6E4291A-F004-0948-90A5-8B239B6E1D9D}" type="presOf" srcId="{40E2516B-C92B-2F4E-AEC1-CBDFC0ADA8FF}" destId="{1DCE8C86-CB7A-F44C-9CE4-50160E4877A5}" srcOrd="0" destOrd="0" presId="urn:microsoft.com/office/officeart/2005/8/layout/vList6"/>
    <dgm:cxn modelId="{F297030C-1C5E-6341-8EB3-A6CE97CB13BF}" type="presOf" srcId="{86306B75-6012-1D4C-B825-5EB5569C2E3A}" destId="{77513368-67A3-4B4D-8BF0-13AE0BF28910}" srcOrd="0" destOrd="0" presId="urn:microsoft.com/office/officeart/2005/8/layout/vList6"/>
    <dgm:cxn modelId="{BB4E5850-4C55-CD48-BDF4-A2BB96CC2218}" srcId="{86306B75-6012-1D4C-B825-5EB5569C2E3A}" destId="{398A4BE8-E524-F045-AFA3-5CC22D0E10CC}" srcOrd="1" destOrd="0" parTransId="{4E5C6D96-301E-E949-A33F-816D10AB695E}" sibTransId="{BA2C4F6D-29EC-8A46-B276-F0014F864613}"/>
    <dgm:cxn modelId="{E36A1AD0-6498-E449-A5CA-EAC440AE038F}" srcId="{398A4BE8-E524-F045-AFA3-5CC22D0E10CC}" destId="{3E558E69-B447-F341-B84F-A50C31217C99}" srcOrd="0" destOrd="0" parTransId="{FD29028F-DD3F-8F46-A1DA-7B875F981719}" sibTransId="{18599DCC-415D-634C-8DF2-7D8727AACCBE}"/>
    <dgm:cxn modelId="{31E28EB2-2722-B748-89CC-32306B496A3A}" srcId="{86306B75-6012-1D4C-B825-5EB5569C2E3A}" destId="{9FB7D3F4-B58F-CA49-A89C-7D8140BB2709}" srcOrd="2" destOrd="0" parTransId="{EF681BCC-49D6-3142-AD7F-1A911F8BFCE4}" sibTransId="{FAC94D26-808A-7C4A-AB2F-4E3818EEED76}"/>
    <dgm:cxn modelId="{5068F534-45F7-5647-8BCF-3808D3804C7B}" srcId="{9FB7D3F4-B58F-CA49-A89C-7D8140BB2709}" destId="{ECD37017-E483-8A4A-B08C-B1D024ACD145}" srcOrd="0" destOrd="0" parTransId="{06D10E89-2896-6340-B4F2-98C9AF15E0AA}" sibTransId="{91474FDD-81F5-0F4F-8E6D-6B81261919F2}"/>
    <dgm:cxn modelId="{5CD08F02-EFEF-8145-92E6-A78375E0131D}" type="presOf" srcId="{3E558E69-B447-F341-B84F-A50C31217C99}" destId="{4A7DB3E8-1767-954E-89B4-8670768831F0}" srcOrd="0" destOrd="0" presId="urn:microsoft.com/office/officeart/2005/8/layout/vList6"/>
    <dgm:cxn modelId="{13DCE6EB-D997-B44D-ABDE-5936715760F1}" type="presOf" srcId="{1ABFD9B7-5864-664F-9889-7DF99D7B9E63}" destId="{3435DAAF-3540-344B-807C-1E994F0C23D1}" srcOrd="0" destOrd="0" presId="urn:microsoft.com/office/officeart/2005/8/layout/vList6"/>
    <dgm:cxn modelId="{5AB66260-D04F-3647-893F-1F6FF2BDC031}" srcId="{1ABFD9B7-5864-664F-9889-7DF99D7B9E63}" destId="{40E2516B-C92B-2F4E-AEC1-CBDFC0ADA8FF}" srcOrd="0" destOrd="0" parTransId="{F77D3238-F0F5-9B47-9F9F-C6BF064F68FB}" sibTransId="{9604BE71-40A8-BD4C-969D-0E89A5EA7B61}"/>
    <dgm:cxn modelId="{56D5C4DE-9CDB-554E-86E8-CE1190A3F40B}" type="presOf" srcId="{ECD37017-E483-8A4A-B08C-B1D024ACD145}" destId="{798F8480-04F6-5642-AEE2-8DAC8186A849}" srcOrd="0" destOrd="0" presId="urn:microsoft.com/office/officeart/2005/8/layout/vList6"/>
    <dgm:cxn modelId="{9D15D583-FFE1-A14B-B8F4-AE3C2F6B2022}" type="presOf" srcId="{9FB7D3F4-B58F-CA49-A89C-7D8140BB2709}" destId="{0F5E80F4-23FA-154E-96AB-55B51C037764}" srcOrd="0" destOrd="0" presId="urn:microsoft.com/office/officeart/2005/8/layout/vList6"/>
    <dgm:cxn modelId="{F248DC69-F551-4647-B423-4BFB7B178195}" type="presOf" srcId="{398A4BE8-E524-F045-AFA3-5CC22D0E10CC}" destId="{D41FF19C-48E8-7342-B407-DA2C62D74B8C}" srcOrd="0" destOrd="0" presId="urn:microsoft.com/office/officeart/2005/8/layout/vList6"/>
    <dgm:cxn modelId="{03632EBF-F0AA-2645-AD2C-01E0187B4820}" srcId="{86306B75-6012-1D4C-B825-5EB5569C2E3A}" destId="{1ABFD9B7-5864-664F-9889-7DF99D7B9E63}" srcOrd="0" destOrd="0" parTransId="{81B2B94F-D8C7-8743-8335-E58EA3B1E398}" sibTransId="{ACF95750-71FB-514D-8C7A-1C468CFEC643}"/>
    <dgm:cxn modelId="{4A1E746A-CF1D-114E-AA9D-8041D08EFBBB}" type="presParOf" srcId="{77513368-67A3-4B4D-8BF0-13AE0BF28910}" destId="{80100DA6-7A0B-FE46-B44B-762B5D1427E6}" srcOrd="0" destOrd="0" presId="urn:microsoft.com/office/officeart/2005/8/layout/vList6"/>
    <dgm:cxn modelId="{29897903-1E0E-E14F-8B92-758540666F26}" type="presParOf" srcId="{80100DA6-7A0B-FE46-B44B-762B5D1427E6}" destId="{3435DAAF-3540-344B-807C-1E994F0C23D1}" srcOrd="0" destOrd="0" presId="urn:microsoft.com/office/officeart/2005/8/layout/vList6"/>
    <dgm:cxn modelId="{DFA0A506-D9C3-E549-91E2-C2A66FDB819A}" type="presParOf" srcId="{80100DA6-7A0B-FE46-B44B-762B5D1427E6}" destId="{1DCE8C86-CB7A-F44C-9CE4-50160E4877A5}" srcOrd="1" destOrd="0" presId="urn:microsoft.com/office/officeart/2005/8/layout/vList6"/>
    <dgm:cxn modelId="{B4DB3EBE-00BB-2641-AEDE-A77DA4D246F3}" type="presParOf" srcId="{77513368-67A3-4B4D-8BF0-13AE0BF28910}" destId="{351FDFD4-0229-F447-AEFC-323950416529}" srcOrd="1" destOrd="0" presId="urn:microsoft.com/office/officeart/2005/8/layout/vList6"/>
    <dgm:cxn modelId="{1D40D15C-30B1-E74F-860D-42ED7B9F5E7B}" type="presParOf" srcId="{77513368-67A3-4B4D-8BF0-13AE0BF28910}" destId="{FDD2B9E6-4B6E-0541-85C5-0BD65B4D00C2}" srcOrd="2" destOrd="0" presId="urn:microsoft.com/office/officeart/2005/8/layout/vList6"/>
    <dgm:cxn modelId="{1F34E5A6-879F-314F-8A32-E6A8C1EE009E}" type="presParOf" srcId="{FDD2B9E6-4B6E-0541-85C5-0BD65B4D00C2}" destId="{D41FF19C-48E8-7342-B407-DA2C62D74B8C}" srcOrd="0" destOrd="0" presId="urn:microsoft.com/office/officeart/2005/8/layout/vList6"/>
    <dgm:cxn modelId="{D97D9E1B-5592-8044-99E6-31EE11C19863}" type="presParOf" srcId="{FDD2B9E6-4B6E-0541-85C5-0BD65B4D00C2}" destId="{4A7DB3E8-1767-954E-89B4-8670768831F0}" srcOrd="1" destOrd="0" presId="urn:microsoft.com/office/officeart/2005/8/layout/vList6"/>
    <dgm:cxn modelId="{32723CE4-F66A-2247-82D5-59DD4D9B44A3}" type="presParOf" srcId="{77513368-67A3-4B4D-8BF0-13AE0BF28910}" destId="{C8299B02-A6D3-5E47-B77F-E57DC5FDD885}" srcOrd="3" destOrd="0" presId="urn:microsoft.com/office/officeart/2005/8/layout/vList6"/>
    <dgm:cxn modelId="{EBF02C6B-2DEF-8942-8FB5-E491F6F074AA}" type="presParOf" srcId="{77513368-67A3-4B4D-8BF0-13AE0BF28910}" destId="{EDF7D894-6F1E-724E-B5E1-CD2A3CCD1028}" srcOrd="4" destOrd="0" presId="urn:microsoft.com/office/officeart/2005/8/layout/vList6"/>
    <dgm:cxn modelId="{A1786A4E-7CB0-1C40-910B-58DFB2B723AF}" type="presParOf" srcId="{EDF7D894-6F1E-724E-B5E1-CD2A3CCD1028}" destId="{0F5E80F4-23FA-154E-96AB-55B51C037764}" srcOrd="0" destOrd="0" presId="urn:microsoft.com/office/officeart/2005/8/layout/vList6"/>
    <dgm:cxn modelId="{1ACEE521-D080-E149-963B-C8B55BA1E4C0}" type="presParOf" srcId="{EDF7D894-6F1E-724E-B5E1-CD2A3CCD1028}" destId="{798F8480-04F6-5642-AEE2-8DAC8186A849}"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3F98E-106F-AC4D-BCEF-756FD04A8471}">
      <dsp:nvSpPr>
        <dsp:cNvPr id="0" name=""/>
        <dsp:cNvSpPr/>
      </dsp:nvSpPr>
      <dsp:spPr>
        <a:xfrm>
          <a:off x="4278" y="1004098"/>
          <a:ext cx="2035857" cy="1402705"/>
        </a:xfrm>
        <a:prstGeom prst="roundRect">
          <a:avLst/>
        </a:prstGeom>
        <a:blipFill rotWithShape="1">
          <a:blip xmlns:r="http://schemas.openxmlformats.org/officeDocument/2006/relationships" r:embed="rId1">
            <a:extLst>
              <a:ext uri="{28A0092B-C50C-407E-A947-70E740481C1C}">
                <a14:useLocalDpi xmlns:a14="http://schemas.microsoft.com/office/drawing/2010/main"/>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4BECE1F-9742-D143-8869-BA6BAD73F256}">
      <dsp:nvSpPr>
        <dsp:cNvPr id="0" name=""/>
        <dsp:cNvSpPr/>
      </dsp:nvSpPr>
      <dsp:spPr>
        <a:xfrm>
          <a:off x="4278"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Manufacturing, Robotics, &amp; Smart Systems</a:t>
          </a:r>
          <a:endParaRPr lang="en-US" sz="1500" b="1" kern="1200" dirty="0"/>
        </a:p>
      </dsp:txBody>
      <dsp:txXfrm>
        <a:off x="4278" y="2406804"/>
        <a:ext cx="2035857" cy="755303"/>
      </dsp:txXfrm>
    </dsp:sp>
    <dsp:sp modelId="{0EA8282A-7023-A94E-B689-F0E07423BA79}">
      <dsp:nvSpPr>
        <dsp:cNvPr id="0" name=""/>
        <dsp:cNvSpPr/>
      </dsp:nvSpPr>
      <dsp:spPr>
        <a:xfrm>
          <a:off x="2243806" y="1004098"/>
          <a:ext cx="2035857" cy="1402705"/>
        </a:xfrm>
        <a:prstGeom prst="roundRect">
          <a:avLst/>
        </a:prstGeom>
        <a:blipFill rotWithShape="1">
          <a:blip xmlns:r="http://schemas.openxmlformats.org/officeDocument/2006/relationships" r:embed="rId2" cstate="print">
            <a:extLst>
              <a:ext uri="{28A0092B-C50C-407E-A947-70E740481C1C}">
                <a14:useLocalDpi xmlns:a14="http://schemas.microsoft.com/office/drawing/2010/main"/>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7D776BD-34FE-2143-8780-F80360DDCCDE}">
      <dsp:nvSpPr>
        <dsp:cNvPr id="0" name=""/>
        <dsp:cNvSpPr/>
      </dsp:nvSpPr>
      <dsp:spPr>
        <a:xfrm>
          <a:off x="2243806"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Environment &amp; Sustainability</a:t>
          </a:r>
          <a:endParaRPr lang="en-US" sz="1500" b="1" kern="1200" dirty="0"/>
        </a:p>
      </dsp:txBody>
      <dsp:txXfrm>
        <a:off x="2243806" y="2406804"/>
        <a:ext cx="2035857" cy="755303"/>
      </dsp:txXfrm>
    </dsp:sp>
    <dsp:sp modelId="{542AB756-A0A7-E941-910D-54E40676146B}">
      <dsp:nvSpPr>
        <dsp:cNvPr id="0" name=""/>
        <dsp:cNvSpPr/>
      </dsp:nvSpPr>
      <dsp:spPr>
        <a:xfrm>
          <a:off x="4483335" y="1004098"/>
          <a:ext cx="2035857" cy="1402705"/>
        </a:xfrm>
        <a:prstGeom prst="roundRect">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E6C5D18-853B-7742-9F61-264B31F0DFC4}">
      <dsp:nvSpPr>
        <dsp:cNvPr id="0" name=""/>
        <dsp:cNvSpPr/>
      </dsp:nvSpPr>
      <dsp:spPr>
        <a:xfrm>
          <a:off x="4483335"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Emergency Response &amp; Disaster Resiliency</a:t>
          </a:r>
          <a:endParaRPr lang="en-US" sz="1500" b="1" kern="1200" dirty="0"/>
        </a:p>
      </dsp:txBody>
      <dsp:txXfrm>
        <a:off x="4483335" y="2406804"/>
        <a:ext cx="2035857" cy="755303"/>
      </dsp:txXfrm>
    </dsp:sp>
    <dsp:sp modelId="{65FC8123-349C-5E4B-B200-C45996CD1187}">
      <dsp:nvSpPr>
        <dsp:cNvPr id="0" name=""/>
        <dsp:cNvSpPr/>
      </dsp:nvSpPr>
      <dsp:spPr>
        <a:xfrm>
          <a:off x="6722864" y="1004098"/>
          <a:ext cx="2035857" cy="1402705"/>
        </a:xfrm>
        <a:prstGeom prst="roundRect">
          <a:avLst/>
        </a:prstGeom>
        <a:blipFill dpi="0" rotWithShape="1">
          <a:blip xmlns:r="http://schemas.openxmlformats.org/officeDocument/2006/relationships" r:embed="rId4">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676B20-FD32-6943-B81A-7915624FAB9C}">
      <dsp:nvSpPr>
        <dsp:cNvPr id="0" name=""/>
        <dsp:cNvSpPr/>
      </dsp:nvSpPr>
      <dsp:spPr>
        <a:xfrm>
          <a:off x="6722864"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Health &amp; Wellbeing</a:t>
          </a:r>
          <a:endParaRPr lang="en-US" sz="1500" b="1" kern="1200" dirty="0"/>
        </a:p>
      </dsp:txBody>
      <dsp:txXfrm>
        <a:off x="6722864" y="2406804"/>
        <a:ext cx="2035857" cy="755303"/>
      </dsp:txXfrm>
    </dsp:sp>
    <dsp:sp modelId="{95733AE1-7AB0-814F-898D-F817E1BB9AF8}">
      <dsp:nvSpPr>
        <dsp:cNvPr id="0" name=""/>
        <dsp:cNvSpPr/>
      </dsp:nvSpPr>
      <dsp:spPr>
        <a:xfrm>
          <a:off x="4278" y="3365692"/>
          <a:ext cx="2035857" cy="1402705"/>
        </a:xfrm>
        <a:prstGeom prst="roundRect">
          <a:avLst/>
        </a:prstGeom>
        <a:blipFill>
          <a:blip xmlns:r="http://schemas.openxmlformats.org/officeDocument/2006/relationships" r:embed="rId5">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A58B757-DF42-AC46-AEF4-2B13C06AED97}">
      <dsp:nvSpPr>
        <dsp:cNvPr id="0" name=""/>
        <dsp:cNvSpPr/>
      </dsp:nvSpPr>
      <dsp:spPr>
        <a:xfrm>
          <a:off x="4278" y="47683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Transportation &amp; Energy</a:t>
          </a:r>
          <a:endParaRPr lang="en-US" sz="1500" b="1" kern="1200" dirty="0"/>
        </a:p>
      </dsp:txBody>
      <dsp:txXfrm>
        <a:off x="4278" y="4768398"/>
        <a:ext cx="2035857" cy="755303"/>
      </dsp:txXfrm>
    </dsp:sp>
    <dsp:sp modelId="{5D604E93-6E8D-4046-A1ED-54BF8CAE2C5E}">
      <dsp:nvSpPr>
        <dsp:cNvPr id="0" name=""/>
        <dsp:cNvSpPr/>
      </dsp:nvSpPr>
      <dsp:spPr>
        <a:xfrm>
          <a:off x="2243806" y="3365692"/>
          <a:ext cx="2035857" cy="1402705"/>
        </a:xfrm>
        <a:prstGeom prst="roundRect">
          <a:avLst/>
        </a:prstGeom>
        <a:blipFill>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BFDEDA5-6060-C84F-B55C-4A6356074454}">
      <dsp:nvSpPr>
        <dsp:cNvPr id="0" name=""/>
        <dsp:cNvSpPr/>
      </dsp:nvSpPr>
      <dsp:spPr>
        <a:xfrm>
          <a:off x="2243806" y="47683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Broadband &amp; Universal Connectivity</a:t>
          </a:r>
          <a:endParaRPr lang="en-US" sz="1500" b="1" kern="1200" dirty="0"/>
        </a:p>
      </dsp:txBody>
      <dsp:txXfrm>
        <a:off x="2243806" y="4768398"/>
        <a:ext cx="2035857" cy="755303"/>
      </dsp:txXfrm>
    </dsp:sp>
    <dsp:sp modelId="{6718F282-CDB4-2845-91C2-11868162989D}">
      <dsp:nvSpPr>
        <dsp:cNvPr id="0" name=""/>
        <dsp:cNvSpPr/>
      </dsp:nvSpPr>
      <dsp:spPr>
        <a:xfrm>
          <a:off x="4483335" y="3365692"/>
          <a:ext cx="2035857" cy="1402705"/>
        </a:xfrm>
        <a:prstGeom prst="roundRect">
          <a:avLst/>
        </a:prstGeom>
        <a:blipFill>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93024C1-3E78-5C4E-984C-3E61D9CBB85F}">
      <dsp:nvSpPr>
        <dsp:cNvPr id="0" name=""/>
        <dsp:cNvSpPr/>
      </dsp:nvSpPr>
      <dsp:spPr>
        <a:xfrm>
          <a:off x="4483335" y="47683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Secure Cyberspace</a:t>
          </a:r>
          <a:endParaRPr lang="en-US" sz="1500" b="1" kern="1200" dirty="0"/>
        </a:p>
      </dsp:txBody>
      <dsp:txXfrm>
        <a:off x="4483335" y="4768398"/>
        <a:ext cx="2035857" cy="755303"/>
      </dsp:txXfrm>
    </dsp:sp>
    <dsp:sp modelId="{4A34C453-FD77-AF4A-9B1B-B280831E34CB}">
      <dsp:nvSpPr>
        <dsp:cNvPr id="0" name=""/>
        <dsp:cNvSpPr/>
      </dsp:nvSpPr>
      <dsp:spPr>
        <a:xfrm>
          <a:off x="6722864" y="3365692"/>
          <a:ext cx="2035857" cy="1402705"/>
        </a:xfrm>
        <a:prstGeom prst="roundRect">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l="4412" r="4412"/>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03D7713-D10E-1846-810E-FE1736E4938C}">
      <dsp:nvSpPr>
        <dsp:cNvPr id="0" name=""/>
        <dsp:cNvSpPr/>
      </dsp:nvSpPr>
      <dsp:spPr>
        <a:xfrm>
          <a:off x="6722864" y="47683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Education and Workforce Development</a:t>
          </a:r>
          <a:endParaRPr lang="en-US" sz="1500" b="1" kern="1200" dirty="0"/>
        </a:p>
      </dsp:txBody>
      <dsp:txXfrm>
        <a:off x="6722864" y="4768398"/>
        <a:ext cx="2035857" cy="7553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3F98E-106F-AC4D-BCEF-756FD04A8471}">
      <dsp:nvSpPr>
        <dsp:cNvPr id="0" name=""/>
        <dsp:cNvSpPr/>
      </dsp:nvSpPr>
      <dsp:spPr>
        <a:xfrm>
          <a:off x="4278" y="1004098"/>
          <a:ext cx="2035857" cy="1402705"/>
        </a:xfrm>
        <a:prstGeom prst="roundRect">
          <a:avLst/>
        </a:prstGeom>
        <a:blipFill rotWithShape="1">
          <a:blip xmlns:r="http://schemas.openxmlformats.org/officeDocument/2006/relationships" r:embed="rId1">
            <a:extLst>
              <a:ext uri="{28A0092B-C50C-407E-A947-70E740481C1C}">
                <a14:useLocalDpi xmlns:a14="http://schemas.microsoft.com/office/drawing/2010/main"/>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4BECE1F-9742-D143-8869-BA6BAD73F256}">
      <dsp:nvSpPr>
        <dsp:cNvPr id="0" name=""/>
        <dsp:cNvSpPr/>
      </dsp:nvSpPr>
      <dsp:spPr>
        <a:xfrm>
          <a:off x="4278"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Manufacturing, Robotics, &amp; Smart Systems</a:t>
          </a:r>
          <a:endParaRPr lang="en-US" sz="1500" b="1" kern="1200" dirty="0"/>
        </a:p>
      </dsp:txBody>
      <dsp:txXfrm>
        <a:off x="4278" y="2406804"/>
        <a:ext cx="2035857" cy="755303"/>
      </dsp:txXfrm>
    </dsp:sp>
    <dsp:sp modelId="{0EA8282A-7023-A94E-B689-F0E07423BA79}">
      <dsp:nvSpPr>
        <dsp:cNvPr id="0" name=""/>
        <dsp:cNvSpPr/>
      </dsp:nvSpPr>
      <dsp:spPr>
        <a:xfrm>
          <a:off x="2243806" y="1004098"/>
          <a:ext cx="2035857" cy="1402705"/>
        </a:xfrm>
        <a:prstGeom prst="roundRect">
          <a:avLst/>
        </a:prstGeom>
        <a:blipFill rotWithShape="1">
          <a:blip xmlns:r="http://schemas.openxmlformats.org/officeDocument/2006/relationships" r:embed="rId2" cstate="print">
            <a:extLst>
              <a:ext uri="{28A0092B-C50C-407E-A947-70E740481C1C}">
                <a14:useLocalDpi xmlns:a14="http://schemas.microsoft.com/office/drawing/2010/main"/>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7D776BD-34FE-2143-8780-F80360DDCCDE}">
      <dsp:nvSpPr>
        <dsp:cNvPr id="0" name=""/>
        <dsp:cNvSpPr/>
      </dsp:nvSpPr>
      <dsp:spPr>
        <a:xfrm>
          <a:off x="2243806"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Environment &amp; Sustainability</a:t>
          </a:r>
          <a:endParaRPr lang="en-US" sz="1500" b="1" kern="1200" dirty="0"/>
        </a:p>
      </dsp:txBody>
      <dsp:txXfrm>
        <a:off x="2243806" y="2406804"/>
        <a:ext cx="2035857" cy="755303"/>
      </dsp:txXfrm>
    </dsp:sp>
    <dsp:sp modelId="{542AB756-A0A7-E941-910D-54E40676146B}">
      <dsp:nvSpPr>
        <dsp:cNvPr id="0" name=""/>
        <dsp:cNvSpPr/>
      </dsp:nvSpPr>
      <dsp:spPr>
        <a:xfrm>
          <a:off x="4483335" y="1004098"/>
          <a:ext cx="2035857" cy="1402705"/>
        </a:xfrm>
        <a:prstGeom prst="roundRect">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E6C5D18-853B-7742-9F61-264B31F0DFC4}">
      <dsp:nvSpPr>
        <dsp:cNvPr id="0" name=""/>
        <dsp:cNvSpPr/>
      </dsp:nvSpPr>
      <dsp:spPr>
        <a:xfrm>
          <a:off x="4483335"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Emergency Response &amp; Disaster Resiliency</a:t>
          </a:r>
          <a:endParaRPr lang="en-US" sz="1500" b="1" kern="1200" dirty="0"/>
        </a:p>
      </dsp:txBody>
      <dsp:txXfrm>
        <a:off x="4483335" y="2406804"/>
        <a:ext cx="2035857" cy="755303"/>
      </dsp:txXfrm>
    </dsp:sp>
    <dsp:sp modelId="{65FC8123-349C-5E4B-B200-C45996CD1187}">
      <dsp:nvSpPr>
        <dsp:cNvPr id="0" name=""/>
        <dsp:cNvSpPr/>
      </dsp:nvSpPr>
      <dsp:spPr>
        <a:xfrm>
          <a:off x="6722864" y="1004098"/>
          <a:ext cx="2035857" cy="1402705"/>
        </a:xfrm>
        <a:prstGeom prst="roundRect">
          <a:avLst/>
        </a:prstGeom>
        <a:blipFill dpi="0" rotWithShape="1">
          <a:blip xmlns:r="http://schemas.openxmlformats.org/officeDocument/2006/relationships" r:embed="rId4">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676B20-FD32-6943-B81A-7915624FAB9C}">
      <dsp:nvSpPr>
        <dsp:cNvPr id="0" name=""/>
        <dsp:cNvSpPr/>
      </dsp:nvSpPr>
      <dsp:spPr>
        <a:xfrm>
          <a:off x="6722864"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Health &amp; Wellbeing</a:t>
          </a:r>
          <a:endParaRPr lang="en-US" sz="1500" b="1" kern="1200" dirty="0"/>
        </a:p>
      </dsp:txBody>
      <dsp:txXfrm>
        <a:off x="6722864" y="2406804"/>
        <a:ext cx="2035857" cy="755303"/>
      </dsp:txXfrm>
    </dsp:sp>
    <dsp:sp modelId="{95733AE1-7AB0-814F-898D-F817E1BB9AF8}">
      <dsp:nvSpPr>
        <dsp:cNvPr id="0" name=""/>
        <dsp:cNvSpPr/>
      </dsp:nvSpPr>
      <dsp:spPr>
        <a:xfrm>
          <a:off x="4278" y="3365692"/>
          <a:ext cx="2035857" cy="1402705"/>
        </a:xfrm>
        <a:prstGeom prst="roundRect">
          <a:avLst/>
        </a:prstGeom>
        <a:blipFill>
          <a:blip xmlns:r="http://schemas.openxmlformats.org/officeDocument/2006/relationships" r:embed="rId5">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A58B757-DF42-AC46-AEF4-2B13C06AED97}">
      <dsp:nvSpPr>
        <dsp:cNvPr id="0" name=""/>
        <dsp:cNvSpPr/>
      </dsp:nvSpPr>
      <dsp:spPr>
        <a:xfrm>
          <a:off x="4278" y="47683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Transportation &amp; Energy</a:t>
          </a:r>
          <a:endParaRPr lang="en-US" sz="1500" b="1" kern="1200" dirty="0"/>
        </a:p>
      </dsp:txBody>
      <dsp:txXfrm>
        <a:off x="4278" y="4768398"/>
        <a:ext cx="2035857" cy="755303"/>
      </dsp:txXfrm>
    </dsp:sp>
    <dsp:sp modelId="{5D604E93-6E8D-4046-A1ED-54BF8CAE2C5E}">
      <dsp:nvSpPr>
        <dsp:cNvPr id="0" name=""/>
        <dsp:cNvSpPr/>
      </dsp:nvSpPr>
      <dsp:spPr>
        <a:xfrm>
          <a:off x="2243806" y="3365692"/>
          <a:ext cx="2035857" cy="1402705"/>
        </a:xfrm>
        <a:prstGeom prst="roundRect">
          <a:avLst/>
        </a:prstGeom>
        <a:blipFill>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BFDEDA5-6060-C84F-B55C-4A6356074454}">
      <dsp:nvSpPr>
        <dsp:cNvPr id="0" name=""/>
        <dsp:cNvSpPr/>
      </dsp:nvSpPr>
      <dsp:spPr>
        <a:xfrm>
          <a:off x="2243806" y="47683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Broadband &amp; Universal Connectivity</a:t>
          </a:r>
          <a:endParaRPr lang="en-US" sz="1500" b="1" kern="1200" dirty="0"/>
        </a:p>
      </dsp:txBody>
      <dsp:txXfrm>
        <a:off x="2243806" y="4768398"/>
        <a:ext cx="2035857" cy="755303"/>
      </dsp:txXfrm>
    </dsp:sp>
    <dsp:sp modelId="{6718F282-CDB4-2845-91C2-11868162989D}">
      <dsp:nvSpPr>
        <dsp:cNvPr id="0" name=""/>
        <dsp:cNvSpPr/>
      </dsp:nvSpPr>
      <dsp:spPr>
        <a:xfrm>
          <a:off x="4483335" y="3365692"/>
          <a:ext cx="2035857" cy="1402705"/>
        </a:xfrm>
        <a:prstGeom prst="roundRect">
          <a:avLst/>
        </a:prstGeom>
        <a:blipFill>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93024C1-3E78-5C4E-984C-3E61D9CBB85F}">
      <dsp:nvSpPr>
        <dsp:cNvPr id="0" name=""/>
        <dsp:cNvSpPr/>
      </dsp:nvSpPr>
      <dsp:spPr>
        <a:xfrm>
          <a:off x="4483335" y="47683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Secure Cyberspace</a:t>
          </a:r>
          <a:endParaRPr lang="en-US" sz="1500" b="1" kern="1200" dirty="0"/>
        </a:p>
      </dsp:txBody>
      <dsp:txXfrm>
        <a:off x="4483335" y="4768398"/>
        <a:ext cx="2035857" cy="755303"/>
      </dsp:txXfrm>
    </dsp:sp>
    <dsp:sp modelId="{4A34C453-FD77-AF4A-9B1B-B280831E34CB}">
      <dsp:nvSpPr>
        <dsp:cNvPr id="0" name=""/>
        <dsp:cNvSpPr/>
      </dsp:nvSpPr>
      <dsp:spPr>
        <a:xfrm>
          <a:off x="6722864" y="3365692"/>
          <a:ext cx="2035857" cy="1402705"/>
        </a:xfrm>
        <a:prstGeom prst="roundRect">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l="4412" r="4412"/>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03D7713-D10E-1846-810E-FE1736E4938C}">
      <dsp:nvSpPr>
        <dsp:cNvPr id="0" name=""/>
        <dsp:cNvSpPr/>
      </dsp:nvSpPr>
      <dsp:spPr>
        <a:xfrm>
          <a:off x="6722864" y="47683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Education and Workforce Development</a:t>
          </a:r>
          <a:endParaRPr lang="en-US" sz="1500" b="1" kern="1200" dirty="0"/>
        </a:p>
      </dsp:txBody>
      <dsp:txXfrm>
        <a:off x="6722864" y="4768398"/>
        <a:ext cx="2035857" cy="7553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1DC09-7AB9-FB44-A0A8-F3D6BDA1AF55}">
      <dsp:nvSpPr>
        <dsp:cNvPr id="0" name=""/>
        <dsp:cNvSpPr/>
      </dsp:nvSpPr>
      <dsp:spPr>
        <a:xfrm rot="10800000">
          <a:off x="1040239" y="292"/>
          <a:ext cx="3495061" cy="639618"/>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2054" tIns="68580" rIns="128016"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latin typeface="Arial"/>
              <a:ea typeface="ＭＳ Ｐゴシック" pitchFamily="-107" charset="-128"/>
              <a:cs typeface="Arial"/>
            </a:rPr>
            <a:t>Transportation</a:t>
          </a:r>
          <a:endParaRPr lang="en-US" sz="1800" b="1" kern="1200" dirty="0">
            <a:solidFill>
              <a:schemeClr val="bg1"/>
            </a:solidFill>
            <a:latin typeface="Arial"/>
            <a:cs typeface="Arial"/>
          </a:endParaRPr>
        </a:p>
      </dsp:txBody>
      <dsp:txXfrm rot="10800000">
        <a:off x="1200143" y="292"/>
        <a:ext cx="3335157" cy="639618"/>
      </dsp:txXfrm>
    </dsp:sp>
    <dsp:sp modelId="{263CB08D-3BC6-4A4A-8C70-086ED9F4E680}">
      <dsp:nvSpPr>
        <dsp:cNvPr id="0" name=""/>
        <dsp:cNvSpPr/>
      </dsp:nvSpPr>
      <dsp:spPr>
        <a:xfrm>
          <a:off x="720430" y="292"/>
          <a:ext cx="639618" cy="63961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A888BAE-8A03-D64D-B765-C53B6DAC8F3F}">
      <dsp:nvSpPr>
        <dsp:cNvPr id="0" name=""/>
        <dsp:cNvSpPr/>
      </dsp:nvSpPr>
      <dsp:spPr>
        <a:xfrm rot="10800000">
          <a:off x="1040239" y="830841"/>
          <a:ext cx="3495061" cy="639618"/>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2054" tIns="68580" rIns="128016"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a:cs typeface="Arial"/>
            </a:rPr>
            <a:t>Manufacturing and Industrial Automation</a:t>
          </a:r>
          <a:endParaRPr lang="en-US" sz="1800" b="1" kern="1200" dirty="0">
            <a:latin typeface="Arial"/>
            <a:cs typeface="Arial"/>
          </a:endParaRPr>
        </a:p>
      </dsp:txBody>
      <dsp:txXfrm rot="10800000">
        <a:off x="1200143" y="830841"/>
        <a:ext cx="3335157" cy="639618"/>
      </dsp:txXfrm>
    </dsp:sp>
    <dsp:sp modelId="{0492DF0B-29CA-FC4F-BFB4-602EF1187320}">
      <dsp:nvSpPr>
        <dsp:cNvPr id="0" name=""/>
        <dsp:cNvSpPr/>
      </dsp:nvSpPr>
      <dsp:spPr>
        <a:xfrm>
          <a:off x="720430" y="830841"/>
          <a:ext cx="639618" cy="639618"/>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E67F7C8-5E9D-5C46-A2B1-BBB04ED62D8E}">
      <dsp:nvSpPr>
        <dsp:cNvPr id="0" name=""/>
        <dsp:cNvSpPr/>
      </dsp:nvSpPr>
      <dsp:spPr>
        <a:xfrm rot="10800000">
          <a:off x="998307" y="1652333"/>
          <a:ext cx="3544725" cy="639618"/>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2054" tIns="68580" rIns="128016"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FF"/>
              </a:solidFill>
              <a:latin typeface="Arial"/>
              <a:ea typeface="ＭＳ Ｐゴシック" pitchFamily="-107" charset="-128"/>
              <a:cs typeface="Arial"/>
            </a:rPr>
            <a:t>Energy</a:t>
          </a:r>
          <a:endParaRPr lang="en-US" sz="1800" b="1" kern="1200" dirty="0">
            <a:solidFill>
              <a:srgbClr val="FFFFFF"/>
            </a:solidFill>
            <a:latin typeface="Arial"/>
            <a:cs typeface="Arial"/>
          </a:endParaRPr>
        </a:p>
      </dsp:txBody>
      <dsp:txXfrm rot="10800000">
        <a:off x="1158211" y="1652333"/>
        <a:ext cx="3384821" cy="639618"/>
      </dsp:txXfrm>
    </dsp:sp>
    <dsp:sp modelId="{54C4C55F-060A-644D-B414-9A183A0D1801}">
      <dsp:nvSpPr>
        <dsp:cNvPr id="0" name=""/>
        <dsp:cNvSpPr/>
      </dsp:nvSpPr>
      <dsp:spPr>
        <a:xfrm>
          <a:off x="736624" y="1677112"/>
          <a:ext cx="639618" cy="639618"/>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806CF92-AB0A-2F42-8B24-4E41C88399B1}">
      <dsp:nvSpPr>
        <dsp:cNvPr id="0" name=""/>
        <dsp:cNvSpPr/>
      </dsp:nvSpPr>
      <dsp:spPr>
        <a:xfrm rot="10800000">
          <a:off x="1040239" y="2491940"/>
          <a:ext cx="3495061" cy="639618"/>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2054" tIns="68580" rIns="128016"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FF"/>
              </a:solidFill>
              <a:latin typeface="Arial"/>
              <a:ea typeface="ＭＳ Ｐゴシック" pitchFamily="-107" charset="-128"/>
              <a:cs typeface="Arial"/>
            </a:rPr>
            <a:t>Healthcare and Biomedical</a:t>
          </a:r>
          <a:endParaRPr lang="en-US" sz="1800" b="1" kern="1200" dirty="0">
            <a:solidFill>
              <a:srgbClr val="FFFFFF"/>
            </a:solidFill>
            <a:latin typeface="Arial"/>
            <a:cs typeface="Arial"/>
          </a:endParaRPr>
        </a:p>
      </dsp:txBody>
      <dsp:txXfrm rot="10800000">
        <a:off x="1200143" y="2491940"/>
        <a:ext cx="3335157" cy="639618"/>
      </dsp:txXfrm>
    </dsp:sp>
    <dsp:sp modelId="{0E64E2F5-9CC7-574F-B9A9-0CFF081C05BB}">
      <dsp:nvSpPr>
        <dsp:cNvPr id="0" name=""/>
        <dsp:cNvSpPr/>
      </dsp:nvSpPr>
      <dsp:spPr>
        <a:xfrm>
          <a:off x="720430" y="2491940"/>
          <a:ext cx="639618" cy="63961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421FCDA-2D4B-7C49-A2F3-0445AAAC8527}">
      <dsp:nvSpPr>
        <dsp:cNvPr id="0" name=""/>
        <dsp:cNvSpPr/>
      </dsp:nvSpPr>
      <dsp:spPr>
        <a:xfrm rot="10800000">
          <a:off x="1040239" y="3322489"/>
          <a:ext cx="3495061" cy="639618"/>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2054" tIns="68580" rIns="128016"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FF"/>
              </a:solidFill>
              <a:latin typeface="Arial"/>
              <a:ea typeface="ＭＳ Ｐゴシック" pitchFamily="-107" charset="-128"/>
              <a:cs typeface="Arial"/>
            </a:rPr>
            <a:t>Critical Infrastructure</a:t>
          </a:r>
          <a:endParaRPr lang="en-US" sz="1800" b="1" kern="1200" dirty="0">
            <a:solidFill>
              <a:srgbClr val="FFFFFF"/>
            </a:solidFill>
            <a:latin typeface="Arial"/>
            <a:cs typeface="Arial"/>
          </a:endParaRPr>
        </a:p>
      </dsp:txBody>
      <dsp:txXfrm rot="10800000">
        <a:off x="1200143" y="3322489"/>
        <a:ext cx="3335157" cy="639618"/>
      </dsp:txXfrm>
    </dsp:sp>
    <dsp:sp modelId="{3E003102-2909-D041-BC69-3804875A59AE}">
      <dsp:nvSpPr>
        <dsp:cNvPr id="0" name=""/>
        <dsp:cNvSpPr/>
      </dsp:nvSpPr>
      <dsp:spPr>
        <a:xfrm>
          <a:off x="720430" y="3322489"/>
          <a:ext cx="639618" cy="639618"/>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0CC6A-362A-5F4E-AEAD-D5D2BFDB47B6}">
      <dsp:nvSpPr>
        <dsp:cNvPr id="0" name=""/>
        <dsp:cNvSpPr/>
      </dsp:nvSpPr>
      <dsp:spPr>
        <a:xfrm>
          <a:off x="0" y="182788"/>
          <a:ext cx="8077200" cy="551655"/>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b="1" i="1" kern="1200" smtClean="0"/>
            <a:t>Science</a:t>
          </a:r>
          <a:r>
            <a:rPr lang="en-US" sz="2300" i="1" kern="1200" smtClean="0"/>
            <a:t> of Cyber-Physical Systems: </a:t>
          </a:r>
          <a:endParaRPr lang="en-US" sz="2300" kern="1200"/>
        </a:p>
      </dsp:txBody>
      <dsp:txXfrm>
        <a:off x="26930" y="209718"/>
        <a:ext cx="8023340" cy="497795"/>
      </dsp:txXfrm>
    </dsp:sp>
    <dsp:sp modelId="{634E6F7F-B37C-004F-869D-7CC38CD950CF}">
      <dsp:nvSpPr>
        <dsp:cNvPr id="0" name=""/>
        <dsp:cNvSpPr/>
      </dsp:nvSpPr>
      <dsp:spPr>
        <a:xfrm>
          <a:off x="0" y="734443"/>
          <a:ext cx="8077200" cy="1309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451" tIns="29210" rIns="163576" bIns="29210" numCol="1" spcCol="1270" anchor="t" anchorCtr="0">
          <a:noAutofit/>
        </a:bodyPr>
        <a:lstStyle/>
        <a:p>
          <a:pPr marL="223838" lvl="1" indent="-223838" algn="l" defTabSz="800100" rtl="0">
            <a:lnSpc>
              <a:spcPct val="90000"/>
            </a:lnSpc>
            <a:spcBef>
              <a:spcPct val="0"/>
            </a:spcBef>
            <a:spcAft>
              <a:spcPct val="20000"/>
            </a:spcAft>
            <a:buChar char="••"/>
          </a:pPr>
          <a:r>
            <a:rPr lang="en-US" sz="1800" kern="1200" dirty="0" smtClean="0"/>
            <a:t>New models and theories that unify perspectives, capable of expressing the interacting dynamics of the computational and physical components of a system in a dynamic environment.  A unified science would support composition, bridge the computational versus physical notions of time and space, cope with uncertainty, and enable cyber-physical systems to interoperate and evolve.</a:t>
          </a:r>
          <a:endParaRPr lang="en-US" sz="1800" kern="1200" dirty="0"/>
        </a:p>
      </dsp:txBody>
      <dsp:txXfrm>
        <a:off x="0" y="734443"/>
        <a:ext cx="8077200" cy="1309275"/>
      </dsp:txXfrm>
    </dsp:sp>
    <dsp:sp modelId="{A0891558-7BC7-E742-A369-E3EE0291DD3C}">
      <dsp:nvSpPr>
        <dsp:cNvPr id="0" name=""/>
        <dsp:cNvSpPr/>
      </dsp:nvSpPr>
      <dsp:spPr>
        <a:xfrm>
          <a:off x="0" y="2043718"/>
          <a:ext cx="8077200" cy="551655"/>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b="1" i="1" kern="1200" smtClean="0"/>
            <a:t>Technology</a:t>
          </a:r>
          <a:r>
            <a:rPr lang="en-US" sz="2300" i="1" kern="1200" smtClean="0"/>
            <a:t> for Cyber-Physical Systems: </a:t>
          </a:r>
          <a:endParaRPr lang="en-US" sz="2300" kern="1200"/>
        </a:p>
      </dsp:txBody>
      <dsp:txXfrm>
        <a:off x="26930" y="2070648"/>
        <a:ext cx="8023340" cy="497795"/>
      </dsp:txXfrm>
    </dsp:sp>
    <dsp:sp modelId="{84062C43-1104-6944-836E-5CD6D0E23113}">
      <dsp:nvSpPr>
        <dsp:cNvPr id="0" name=""/>
        <dsp:cNvSpPr/>
      </dsp:nvSpPr>
      <dsp:spPr>
        <a:xfrm>
          <a:off x="0" y="2595373"/>
          <a:ext cx="8077200" cy="1071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451" tIns="29210" rIns="163576" bIns="29210" numCol="1" spcCol="1270" anchor="t" anchorCtr="0">
          <a:noAutofit/>
        </a:bodyPr>
        <a:lstStyle/>
        <a:p>
          <a:pPr marL="223838" lvl="1" indent="-223838" algn="l" defTabSz="800100" rtl="0">
            <a:lnSpc>
              <a:spcPct val="90000"/>
            </a:lnSpc>
            <a:spcBef>
              <a:spcPct val="0"/>
            </a:spcBef>
            <a:spcAft>
              <a:spcPct val="20000"/>
            </a:spcAft>
            <a:buChar char="••"/>
          </a:pPr>
          <a:r>
            <a:rPr lang="en-US" sz="1800" kern="1200" dirty="0" smtClean="0"/>
            <a:t>New design, analysis, and verification tools are needed that embody the scientific principles of CPS, and that incorporate measurement, dynamics, and control. New building blocks are also needed, including hardware computing platforms, operating systems, and middleware.</a:t>
          </a:r>
          <a:endParaRPr lang="en-US" sz="1800" kern="1200" dirty="0"/>
        </a:p>
      </dsp:txBody>
      <dsp:txXfrm>
        <a:off x="0" y="2595373"/>
        <a:ext cx="8077200" cy="1071225"/>
      </dsp:txXfrm>
    </dsp:sp>
    <dsp:sp modelId="{9BACB3E8-C7AE-754C-BF6B-1C49919313B4}">
      <dsp:nvSpPr>
        <dsp:cNvPr id="0" name=""/>
        <dsp:cNvSpPr/>
      </dsp:nvSpPr>
      <dsp:spPr>
        <a:xfrm>
          <a:off x="0" y="3666599"/>
          <a:ext cx="8077200" cy="551655"/>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b="1" i="1" kern="1200" smtClean="0"/>
            <a:t>Engineering </a:t>
          </a:r>
          <a:r>
            <a:rPr lang="en-US" sz="2300" i="1" kern="1200" smtClean="0"/>
            <a:t>of Cyber-Physical Systems: </a:t>
          </a:r>
          <a:endParaRPr lang="en-US" sz="2300" kern="1200"/>
        </a:p>
      </dsp:txBody>
      <dsp:txXfrm>
        <a:off x="26930" y="3693529"/>
        <a:ext cx="8023340" cy="497795"/>
      </dsp:txXfrm>
    </dsp:sp>
    <dsp:sp modelId="{A2CB7637-6F73-6341-92E1-40A887EB6002}">
      <dsp:nvSpPr>
        <dsp:cNvPr id="0" name=""/>
        <dsp:cNvSpPr/>
      </dsp:nvSpPr>
      <dsp:spPr>
        <a:xfrm>
          <a:off x="0" y="4218254"/>
          <a:ext cx="8077200" cy="1071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451" tIns="29210" rIns="163576" bIns="29210" numCol="1" spcCol="1270" anchor="t" anchorCtr="0">
          <a:noAutofit/>
        </a:bodyPr>
        <a:lstStyle/>
        <a:p>
          <a:pPr marL="284163" lvl="1" indent="-284163" algn="l" defTabSz="800100" rtl="0">
            <a:lnSpc>
              <a:spcPct val="90000"/>
            </a:lnSpc>
            <a:spcBef>
              <a:spcPct val="0"/>
            </a:spcBef>
            <a:spcAft>
              <a:spcPct val="20000"/>
            </a:spcAft>
            <a:buChar char="••"/>
          </a:pPr>
          <a:r>
            <a:rPr lang="en-US" sz="1800" kern="1200" dirty="0" smtClean="0"/>
            <a:t>New opportunity to rethink principles of systems engineering, built on the foundation of CPS science and technology and able to support open cyber-physical systems. Focus on system architecture, design, integration, and design space exploration that produce certifiably dependable systems. </a:t>
          </a:r>
          <a:endParaRPr lang="en-US" sz="1800" kern="1200" dirty="0"/>
        </a:p>
      </dsp:txBody>
      <dsp:txXfrm>
        <a:off x="0" y="4218254"/>
        <a:ext cx="8077200" cy="10712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16F9D-36B6-C342-960F-652A27E83835}">
      <dsp:nvSpPr>
        <dsp:cNvPr id="0" name=""/>
        <dsp:cNvSpPr/>
      </dsp:nvSpPr>
      <dsp:spPr>
        <a:xfrm>
          <a:off x="3546632" y="1906517"/>
          <a:ext cx="2279334" cy="2359694"/>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Cyber-Physical Systems</a:t>
          </a:r>
          <a:endParaRPr lang="en-US" sz="2000" b="1" kern="1200" dirty="0"/>
        </a:p>
      </dsp:txBody>
      <dsp:txXfrm>
        <a:off x="3880433" y="2252086"/>
        <a:ext cx="1611732" cy="1668556"/>
      </dsp:txXfrm>
    </dsp:sp>
    <dsp:sp modelId="{C638135E-BECE-664B-A79F-9B539C39386A}">
      <dsp:nvSpPr>
        <dsp:cNvPr id="0" name=""/>
        <dsp:cNvSpPr/>
      </dsp:nvSpPr>
      <dsp:spPr>
        <a:xfrm rot="16200000">
          <a:off x="4589936" y="1439182"/>
          <a:ext cx="192726" cy="581943"/>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4618845" y="1584480"/>
        <a:ext cx="134908" cy="349165"/>
      </dsp:txXfrm>
    </dsp:sp>
    <dsp:sp modelId="{00E78F39-10B5-8142-98E6-FD54F1DC5302}">
      <dsp:nvSpPr>
        <dsp:cNvPr id="0" name=""/>
        <dsp:cNvSpPr/>
      </dsp:nvSpPr>
      <dsp:spPr>
        <a:xfrm>
          <a:off x="3916080" y="2444"/>
          <a:ext cx="1540438" cy="1540438"/>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CISE and ENG </a:t>
          </a:r>
          <a:r>
            <a:rPr lang="en-US" sz="1400" b="1" kern="1200" dirty="0" smtClean="0"/>
            <a:t>Core Programs</a:t>
          </a:r>
          <a:endParaRPr lang="en-US" sz="1400" b="1" kern="1200" dirty="0"/>
        </a:p>
      </dsp:txBody>
      <dsp:txXfrm>
        <a:off x="4141672" y="228036"/>
        <a:ext cx="1089254" cy="1089254"/>
      </dsp:txXfrm>
    </dsp:sp>
    <dsp:sp modelId="{C6A024FF-4683-6A4E-A8D1-F5FEF3097B62}">
      <dsp:nvSpPr>
        <dsp:cNvPr id="0" name=""/>
        <dsp:cNvSpPr/>
      </dsp:nvSpPr>
      <dsp:spPr>
        <a:xfrm rot="19285714">
          <a:off x="5633537" y="1957853"/>
          <a:ext cx="206004" cy="581943"/>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5640279" y="2093508"/>
        <a:ext cx="144203" cy="349165"/>
      </dsp:txXfrm>
    </dsp:sp>
    <dsp:sp modelId="{EDB73FE8-C417-CF4A-9700-265CC77293C2}">
      <dsp:nvSpPr>
        <dsp:cNvPr id="0" name=""/>
        <dsp:cNvSpPr/>
      </dsp:nvSpPr>
      <dsp:spPr>
        <a:xfrm>
          <a:off x="5725005" y="873576"/>
          <a:ext cx="1540438" cy="1540438"/>
        </a:xfrm>
        <a:prstGeom prst="ellipse">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Cyber-Physical Systems (CPS)</a:t>
          </a:r>
          <a:endParaRPr lang="en-US" sz="1400" b="1" kern="1200" dirty="0"/>
        </a:p>
      </dsp:txBody>
      <dsp:txXfrm>
        <a:off x="5950597" y="1099168"/>
        <a:ext cx="1089254" cy="1089254"/>
      </dsp:txXfrm>
    </dsp:sp>
    <dsp:sp modelId="{180D1252-57A4-D54F-9B4F-EF6FB8BDF8A2}">
      <dsp:nvSpPr>
        <dsp:cNvPr id="0" name=""/>
        <dsp:cNvSpPr/>
      </dsp:nvSpPr>
      <dsp:spPr>
        <a:xfrm rot="771429">
          <a:off x="5882775" y="3092790"/>
          <a:ext cx="213017" cy="581943"/>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5883576" y="3202069"/>
        <a:ext cx="149112" cy="349165"/>
      </dsp:txXfrm>
    </dsp:sp>
    <dsp:sp modelId="{7D4145CF-6FC4-3F45-AB36-065AC02810A4}">
      <dsp:nvSpPr>
        <dsp:cNvPr id="0" name=""/>
        <dsp:cNvSpPr/>
      </dsp:nvSpPr>
      <dsp:spPr>
        <a:xfrm>
          <a:off x="6171772" y="2830992"/>
          <a:ext cx="1540438" cy="1540438"/>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Smart Health &amp; Wellbeing</a:t>
          </a:r>
          <a:endParaRPr lang="en-US" sz="1400" b="1" kern="1200" dirty="0"/>
        </a:p>
      </dsp:txBody>
      <dsp:txXfrm>
        <a:off x="6397364" y="3056584"/>
        <a:ext cx="1089254" cy="1089254"/>
      </dsp:txXfrm>
    </dsp:sp>
    <dsp:sp modelId="{2D46A13A-E9BD-394D-BB30-EC3BD2ACA858}">
      <dsp:nvSpPr>
        <dsp:cNvPr id="0" name=""/>
        <dsp:cNvSpPr/>
      </dsp:nvSpPr>
      <dsp:spPr>
        <a:xfrm rot="3857143">
          <a:off x="5174520" y="4013635"/>
          <a:ext cx="196907" cy="581943"/>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5191241" y="4103413"/>
        <a:ext cx="137835" cy="349165"/>
      </dsp:txXfrm>
    </dsp:sp>
    <dsp:sp modelId="{A7B7FC3A-0F04-C945-B3F7-5C1434D86B67}">
      <dsp:nvSpPr>
        <dsp:cNvPr id="0" name=""/>
        <dsp:cNvSpPr/>
      </dsp:nvSpPr>
      <dsp:spPr>
        <a:xfrm>
          <a:off x="4919958" y="4400717"/>
          <a:ext cx="1540438" cy="1540438"/>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Science, Engineering &amp; Education for Sustainability (SEES)</a:t>
          </a:r>
          <a:endParaRPr lang="en-US" sz="1400" b="1" kern="1200" dirty="0"/>
        </a:p>
      </dsp:txBody>
      <dsp:txXfrm>
        <a:off x="5145550" y="4626309"/>
        <a:ext cx="1089254" cy="1089254"/>
      </dsp:txXfrm>
    </dsp:sp>
    <dsp:sp modelId="{0B0F9BC7-1BC2-7546-B81B-E3F6AF6AB4E2}">
      <dsp:nvSpPr>
        <dsp:cNvPr id="0" name=""/>
        <dsp:cNvSpPr/>
      </dsp:nvSpPr>
      <dsp:spPr>
        <a:xfrm rot="6942857">
          <a:off x="4001171" y="4013635"/>
          <a:ext cx="196907" cy="581943"/>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4043522" y="4103413"/>
        <a:ext cx="137835" cy="349165"/>
      </dsp:txXfrm>
    </dsp:sp>
    <dsp:sp modelId="{70767CD0-B548-944A-BEA5-7BE985D649EC}">
      <dsp:nvSpPr>
        <dsp:cNvPr id="0" name=""/>
        <dsp:cNvSpPr/>
      </dsp:nvSpPr>
      <dsp:spPr>
        <a:xfrm>
          <a:off x="2912203" y="4400717"/>
          <a:ext cx="1540438" cy="1540438"/>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National Robotics Initiative (NRI)</a:t>
          </a:r>
          <a:endParaRPr lang="en-US" sz="1400" b="1" kern="1200" dirty="0"/>
        </a:p>
      </dsp:txBody>
      <dsp:txXfrm>
        <a:off x="3137795" y="4626309"/>
        <a:ext cx="1089254" cy="1089254"/>
      </dsp:txXfrm>
    </dsp:sp>
    <dsp:sp modelId="{97A12055-497A-084A-94D4-C0B3D7F4D8EF}">
      <dsp:nvSpPr>
        <dsp:cNvPr id="0" name=""/>
        <dsp:cNvSpPr/>
      </dsp:nvSpPr>
      <dsp:spPr>
        <a:xfrm rot="10028571">
          <a:off x="3276807" y="3092790"/>
          <a:ext cx="213017" cy="581943"/>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3339911" y="3202069"/>
        <a:ext cx="149112" cy="349165"/>
      </dsp:txXfrm>
    </dsp:sp>
    <dsp:sp modelId="{E7AAEDAD-1D13-6649-9E8D-FE5295700829}">
      <dsp:nvSpPr>
        <dsp:cNvPr id="0" name=""/>
        <dsp:cNvSpPr/>
      </dsp:nvSpPr>
      <dsp:spPr>
        <a:xfrm>
          <a:off x="1660389" y="2830992"/>
          <a:ext cx="1540438" cy="1540438"/>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Secure and Trustworthy Computing (SaTC)</a:t>
          </a:r>
          <a:endParaRPr lang="en-US" sz="1400" b="1" kern="1200" dirty="0"/>
        </a:p>
      </dsp:txBody>
      <dsp:txXfrm>
        <a:off x="1885981" y="3056584"/>
        <a:ext cx="1089254" cy="1089254"/>
      </dsp:txXfrm>
    </dsp:sp>
    <dsp:sp modelId="{EF489BC7-341F-024A-8D3F-BA552D7FD2BE}">
      <dsp:nvSpPr>
        <dsp:cNvPr id="0" name=""/>
        <dsp:cNvSpPr/>
      </dsp:nvSpPr>
      <dsp:spPr>
        <a:xfrm rot="13114286">
          <a:off x="3533057" y="1957853"/>
          <a:ext cx="206004" cy="581943"/>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3588116" y="2093508"/>
        <a:ext cx="144203" cy="349165"/>
      </dsp:txXfrm>
    </dsp:sp>
    <dsp:sp modelId="{AE839EB0-3646-F34E-8A21-4791A083F7D1}">
      <dsp:nvSpPr>
        <dsp:cNvPr id="0" name=""/>
        <dsp:cNvSpPr/>
      </dsp:nvSpPr>
      <dsp:spPr>
        <a:xfrm>
          <a:off x="2107156" y="873576"/>
          <a:ext cx="1540438" cy="1540438"/>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Expeditions</a:t>
          </a:r>
          <a:endParaRPr lang="en-US" sz="1400" b="1" kern="1200" dirty="0"/>
        </a:p>
      </dsp:txBody>
      <dsp:txXfrm>
        <a:off x="2332748" y="1099168"/>
        <a:ext cx="1089254" cy="10892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02F1F-3319-CD40-B1E0-6714A6E45988}">
      <dsp:nvSpPr>
        <dsp:cNvPr id="0" name=""/>
        <dsp:cNvSpPr/>
      </dsp:nvSpPr>
      <dsp:spPr>
        <a:xfrm>
          <a:off x="0" y="1013700"/>
          <a:ext cx="8229600" cy="1216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l" defTabSz="2133600" rtl="0">
            <a:lnSpc>
              <a:spcPct val="90000"/>
            </a:lnSpc>
            <a:spcBef>
              <a:spcPct val="0"/>
            </a:spcBef>
            <a:spcAft>
              <a:spcPct val="35000"/>
            </a:spcAft>
          </a:pPr>
          <a:r>
            <a:rPr lang="en-US" sz="4800" kern="1200" dirty="0" smtClean="0"/>
            <a:t>Over 700 proposals submitted</a:t>
          </a:r>
          <a:endParaRPr lang="en-US" sz="4800" kern="1200" dirty="0"/>
        </a:p>
      </dsp:txBody>
      <dsp:txXfrm>
        <a:off x="59399" y="1073099"/>
        <a:ext cx="8110802" cy="1098002"/>
      </dsp:txXfrm>
    </dsp:sp>
    <dsp:sp modelId="{89306547-71BA-0542-8D6F-750AE6011AA6}">
      <dsp:nvSpPr>
        <dsp:cNvPr id="0" name=""/>
        <dsp:cNvSpPr/>
      </dsp:nvSpPr>
      <dsp:spPr>
        <a:xfrm>
          <a:off x="0" y="2417700"/>
          <a:ext cx="8229600" cy="1216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l" defTabSz="2133600" rtl="0">
            <a:lnSpc>
              <a:spcPct val="90000"/>
            </a:lnSpc>
            <a:spcBef>
              <a:spcPct val="0"/>
            </a:spcBef>
            <a:spcAft>
              <a:spcPct val="35000"/>
            </a:spcAft>
          </a:pPr>
          <a:r>
            <a:rPr lang="en-US" sz="4800" kern="1200" dirty="0" smtClean="0"/>
            <a:t>Over $1B in funding requested</a:t>
          </a:r>
          <a:endParaRPr lang="en-US" sz="4800" kern="1200" dirty="0"/>
        </a:p>
      </dsp:txBody>
      <dsp:txXfrm>
        <a:off x="59399" y="2477099"/>
        <a:ext cx="8110802" cy="1098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1B29B-1633-0C47-B52B-99D666B3832A}">
      <dsp:nvSpPr>
        <dsp:cNvPr id="0" name=""/>
        <dsp:cNvSpPr/>
      </dsp:nvSpPr>
      <dsp:spPr>
        <a:xfrm>
          <a:off x="0" y="0"/>
          <a:ext cx="8458200" cy="792480"/>
        </a:xfrm>
        <a:prstGeom prst="rect">
          <a:avLst/>
        </a:prstGeom>
        <a:solidFill>
          <a:schemeClr val="tx2"/>
        </a:solidFill>
        <a:ln w="38100" cmpd="sng">
          <a:solidFill>
            <a:schemeClr val="bg1"/>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t>Research</a:t>
          </a:r>
          <a:r>
            <a:rPr lang="en-US" sz="3600" kern="1200" dirty="0" smtClean="0"/>
            <a:t> </a:t>
          </a:r>
          <a:r>
            <a:rPr lang="en-US" sz="3600" b="1" kern="1200" dirty="0" smtClean="0"/>
            <a:t>Thrusts</a:t>
          </a:r>
          <a:endParaRPr lang="en-US" sz="3600" b="1" kern="1200" dirty="0"/>
        </a:p>
      </dsp:txBody>
      <dsp:txXfrm>
        <a:off x="0" y="0"/>
        <a:ext cx="8458200" cy="792480"/>
      </dsp:txXfrm>
    </dsp:sp>
    <dsp:sp modelId="{E1F358EA-00F8-E24F-BE5C-3C0CE959FDCF}">
      <dsp:nvSpPr>
        <dsp:cNvPr id="0" name=""/>
        <dsp:cNvSpPr/>
      </dsp:nvSpPr>
      <dsp:spPr>
        <a:xfrm>
          <a:off x="0" y="792480"/>
          <a:ext cx="2114549" cy="1664208"/>
        </a:xfrm>
        <a:prstGeom prst="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Digital Health Information Infrastructure </a:t>
          </a:r>
        </a:p>
        <a:p>
          <a:pPr lvl="0" algn="ctr" defTabSz="889000">
            <a:lnSpc>
              <a:spcPct val="90000"/>
            </a:lnSpc>
            <a:spcBef>
              <a:spcPct val="0"/>
            </a:spcBef>
            <a:spcAft>
              <a:spcPct val="35000"/>
            </a:spcAft>
          </a:pPr>
          <a:r>
            <a:rPr lang="en-US" sz="2000" b="0" i="1" kern="1200" dirty="0" smtClean="0">
              <a:solidFill>
                <a:schemeClr val="bg1"/>
              </a:solidFill>
            </a:rPr>
            <a:t>Informatics and Infrastructure</a:t>
          </a:r>
          <a:endParaRPr lang="en-US" sz="2000" kern="1200" dirty="0"/>
        </a:p>
      </dsp:txBody>
      <dsp:txXfrm>
        <a:off x="0" y="792480"/>
        <a:ext cx="2114549" cy="1664208"/>
      </dsp:txXfrm>
    </dsp:sp>
    <dsp:sp modelId="{E0894C08-7536-0241-B9A8-AAF9FAE39797}">
      <dsp:nvSpPr>
        <dsp:cNvPr id="0" name=""/>
        <dsp:cNvSpPr/>
      </dsp:nvSpPr>
      <dsp:spPr>
        <a:xfrm>
          <a:off x="2114550" y="792480"/>
          <a:ext cx="2114549" cy="1664208"/>
        </a:xfrm>
        <a:prstGeom prst="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FFFF"/>
              </a:solidFill>
            </a:rPr>
            <a:t>Da</a:t>
          </a:r>
          <a:r>
            <a:rPr lang="en-US" sz="2000" b="1" kern="1200" dirty="0" smtClean="0">
              <a:solidFill>
                <a:schemeClr val="bg1"/>
              </a:solidFill>
            </a:rPr>
            <a:t>ta to Knowledge to Decision </a:t>
          </a:r>
        </a:p>
        <a:p>
          <a:pPr lvl="0" algn="ctr" defTabSz="889000">
            <a:lnSpc>
              <a:spcPct val="90000"/>
            </a:lnSpc>
            <a:spcBef>
              <a:spcPct val="0"/>
            </a:spcBef>
            <a:spcAft>
              <a:spcPct val="35000"/>
            </a:spcAft>
          </a:pPr>
          <a:r>
            <a:rPr lang="en-US" sz="2000" b="0" kern="1200" dirty="0" smtClean="0">
              <a:solidFill>
                <a:schemeClr val="bg1"/>
              </a:solidFill>
            </a:rPr>
            <a:t> </a:t>
          </a:r>
          <a:r>
            <a:rPr lang="en-US" sz="2000" b="0" i="1" kern="1200" dirty="0" smtClean="0">
              <a:solidFill>
                <a:schemeClr val="bg1"/>
              </a:solidFill>
            </a:rPr>
            <a:t>Reasoning under uncertainty</a:t>
          </a:r>
        </a:p>
      </dsp:txBody>
      <dsp:txXfrm>
        <a:off x="2114550" y="792480"/>
        <a:ext cx="2114549" cy="1664208"/>
      </dsp:txXfrm>
    </dsp:sp>
    <dsp:sp modelId="{3E6F5E38-C845-434C-BFEB-AC72E6CBC34F}">
      <dsp:nvSpPr>
        <dsp:cNvPr id="0" name=""/>
        <dsp:cNvSpPr/>
      </dsp:nvSpPr>
      <dsp:spPr>
        <a:xfrm>
          <a:off x="4229099" y="792480"/>
          <a:ext cx="2114549" cy="1664208"/>
        </a:xfrm>
        <a:prstGeom prst="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FFFF"/>
              </a:solidFill>
            </a:rPr>
            <a:t>Empowered Individuals</a:t>
          </a:r>
        </a:p>
        <a:p>
          <a:pPr lvl="0" algn="ctr" defTabSz="889000">
            <a:lnSpc>
              <a:spcPct val="90000"/>
            </a:lnSpc>
            <a:spcBef>
              <a:spcPct val="0"/>
            </a:spcBef>
            <a:spcAft>
              <a:spcPct val="35000"/>
            </a:spcAft>
          </a:pPr>
          <a:r>
            <a:rPr lang="en-US" sz="2000" b="0" i="1" kern="1200" dirty="0" smtClean="0">
              <a:solidFill>
                <a:srgbClr val="FFFFFF"/>
              </a:solidFill>
            </a:rPr>
            <a:t>Energized, enabled, educated</a:t>
          </a:r>
        </a:p>
      </dsp:txBody>
      <dsp:txXfrm>
        <a:off x="4229099" y="792480"/>
        <a:ext cx="2114549" cy="1664208"/>
      </dsp:txXfrm>
    </dsp:sp>
    <dsp:sp modelId="{954F272F-1263-9544-B1F1-7CE62CF9848A}">
      <dsp:nvSpPr>
        <dsp:cNvPr id="0" name=""/>
        <dsp:cNvSpPr/>
      </dsp:nvSpPr>
      <dsp:spPr>
        <a:xfrm>
          <a:off x="6343649" y="792480"/>
          <a:ext cx="2114549" cy="1664208"/>
        </a:xfrm>
        <a:prstGeom prst="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FFFF"/>
              </a:solidFill>
            </a:rPr>
            <a:t>Sensors, Devices, and Robotics</a:t>
          </a:r>
        </a:p>
        <a:p>
          <a:pPr lvl="0" algn="ctr" defTabSz="889000">
            <a:lnSpc>
              <a:spcPct val="90000"/>
            </a:lnSpc>
            <a:spcBef>
              <a:spcPct val="0"/>
            </a:spcBef>
            <a:spcAft>
              <a:spcPct val="35000"/>
            </a:spcAft>
          </a:pPr>
          <a:r>
            <a:rPr lang="en-US" sz="2000" kern="1200" dirty="0" smtClean="0">
              <a:solidFill>
                <a:srgbClr val="FFFFFF"/>
              </a:solidFill>
            </a:rPr>
            <a:t> </a:t>
          </a:r>
          <a:r>
            <a:rPr lang="en-US" sz="2000" b="0" i="1" kern="1200" dirty="0" smtClean="0">
              <a:solidFill>
                <a:srgbClr val="FFFFFF"/>
              </a:solidFill>
            </a:rPr>
            <a:t>Sensor-based actuation</a:t>
          </a:r>
        </a:p>
      </dsp:txBody>
      <dsp:txXfrm>
        <a:off x="6343649" y="792480"/>
        <a:ext cx="2114549" cy="1664208"/>
      </dsp:txXfrm>
    </dsp:sp>
    <dsp:sp modelId="{DF19EC09-6AD9-CC4A-80AA-2381D4137522}">
      <dsp:nvSpPr>
        <dsp:cNvPr id="0" name=""/>
        <dsp:cNvSpPr/>
      </dsp:nvSpPr>
      <dsp:spPr>
        <a:xfrm>
          <a:off x="0" y="2456688"/>
          <a:ext cx="8458200" cy="184912"/>
        </a:xfrm>
        <a:prstGeom prst="rect">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E8C86-CB7A-F44C-9CE4-50160E4877A5}">
      <dsp:nvSpPr>
        <dsp:cNvPr id="0" name=""/>
        <dsp:cNvSpPr/>
      </dsp:nvSpPr>
      <dsp:spPr>
        <a:xfrm>
          <a:off x="3413760" y="0"/>
          <a:ext cx="5120640" cy="1509613"/>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marL="403225" lvl="1" indent="-179388" algn="l" defTabSz="711200" rtl="0">
            <a:lnSpc>
              <a:spcPct val="90000"/>
            </a:lnSpc>
            <a:spcBef>
              <a:spcPct val="0"/>
            </a:spcBef>
            <a:spcAft>
              <a:spcPct val="15000"/>
            </a:spcAft>
            <a:buChar char="••"/>
          </a:pPr>
          <a:r>
            <a:rPr lang="en-US" sz="1600" kern="1200" dirty="0" smtClean="0"/>
            <a:t>Help shape the future directions of the field, priorities for the nation, and formulate a research and education agenda to address societal challenges.</a:t>
          </a:r>
          <a:endParaRPr lang="en-US" sz="1600" b="1" kern="1200" dirty="0"/>
        </a:p>
      </dsp:txBody>
      <dsp:txXfrm>
        <a:off x="3413760" y="188702"/>
        <a:ext cx="4554535" cy="1132209"/>
      </dsp:txXfrm>
    </dsp:sp>
    <dsp:sp modelId="{3435DAAF-3540-344B-807C-1E994F0C23D1}">
      <dsp:nvSpPr>
        <dsp:cNvPr id="0" name=""/>
        <dsp:cNvSpPr/>
      </dsp:nvSpPr>
      <dsp:spPr>
        <a:xfrm>
          <a:off x="0" y="0"/>
          <a:ext cx="3413760" cy="150961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b="1" kern="1200" dirty="0" smtClean="0"/>
            <a:t>Nurture and Support a Culture of Engagement and Service</a:t>
          </a:r>
          <a:endParaRPr lang="en-US" sz="2400" b="1" kern="1200" dirty="0"/>
        </a:p>
      </dsp:txBody>
      <dsp:txXfrm>
        <a:off x="73693" y="73693"/>
        <a:ext cx="3266374" cy="1362227"/>
      </dsp:txXfrm>
    </dsp:sp>
    <dsp:sp modelId="{4A7DB3E8-1767-954E-89B4-8670768831F0}">
      <dsp:nvSpPr>
        <dsp:cNvPr id="0" name=""/>
        <dsp:cNvSpPr/>
      </dsp:nvSpPr>
      <dsp:spPr>
        <a:xfrm>
          <a:off x="3413760" y="1660574"/>
          <a:ext cx="5120640" cy="1509613"/>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marL="403225" lvl="1" indent="-179388" algn="l" defTabSz="711200" rtl="0">
            <a:lnSpc>
              <a:spcPct val="90000"/>
            </a:lnSpc>
            <a:spcBef>
              <a:spcPct val="0"/>
            </a:spcBef>
            <a:spcAft>
              <a:spcPct val="15000"/>
            </a:spcAft>
            <a:buChar char="••"/>
          </a:pPr>
          <a:r>
            <a:rPr lang="en-US" sz="1600" b="0" kern="1200" dirty="0" smtClean="0">
              <a:latin typeface="+mn-lt"/>
              <a:cs typeface="Arial"/>
            </a:rPr>
            <a:t>Advances in CPS are pushed by long-term investment in foundational research and cross- and inter-disciplinary research and pulled by expanding complexity, scope, and scale of global priorities.</a:t>
          </a:r>
          <a:endParaRPr lang="en-US" sz="1600" b="0" kern="1200" dirty="0">
            <a:latin typeface="+mn-lt"/>
          </a:endParaRPr>
        </a:p>
      </dsp:txBody>
      <dsp:txXfrm>
        <a:off x="3413760" y="1849276"/>
        <a:ext cx="4554535" cy="1132209"/>
      </dsp:txXfrm>
    </dsp:sp>
    <dsp:sp modelId="{D41FF19C-48E8-7342-B407-DA2C62D74B8C}">
      <dsp:nvSpPr>
        <dsp:cNvPr id="0" name=""/>
        <dsp:cNvSpPr/>
      </dsp:nvSpPr>
      <dsp:spPr>
        <a:xfrm>
          <a:off x="0" y="1660574"/>
          <a:ext cx="3413760" cy="150961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b="1" kern="1200" dirty="0" smtClean="0"/>
            <a:t>Embrace a Collaborative Culture Enabled by Foundational Research</a:t>
          </a:r>
          <a:endParaRPr lang="en-US" sz="2400" b="1" kern="1200" dirty="0"/>
        </a:p>
      </dsp:txBody>
      <dsp:txXfrm>
        <a:off x="73693" y="1734267"/>
        <a:ext cx="3266374" cy="1362227"/>
      </dsp:txXfrm>
    </dsp:sp>
    <dsp:sp modelId="{798F8480-04F6-5642-AEE2-8DAC8186A849}">
      <dsp:nvSpPr>
        <dsp:cNvPr id="0" name=""/>
        <dsp:cNvSpPr/>
      </dsp:nvSpPr>
      <dsp:spPr>
        <a:xfrm>
          <a:off x="3413760" y="3321149"/>
          <a:ext cx="5120640" cy="1509613"/>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525" tIns="9525" rIns="9525" bIns="9525" numCol="1" spcCol="1270" anchor="ctr" anchorCtr="0">
          <a:noAutofit/>
        </a:bodyPr>
        <a:lstStyle/>
        <a:p>
          <a:pPr marL="403225" lvl="1" indent="-179388" algn="l" defTabSz="666750">
            <a:lnSpc>
              <a:spcPct val="90000"/>
            </a:lnSpc>
            <a:spcBef>
              <a:spcPct val="0"/>
            </a:spcBef>
            <a:spcAft>
              <a:spcPct val="15000"/>
            </a:spcAft>
            <a:buChar char="••"/>
          </a:pPr>
          <a:r>
            <a:rPr lang="en-US" sz="1500" kern="1200" dirty="0" smtClean="0">
              <a:latin typeface="+mn-lt"/>
            </a:rPr>
            <a:t>Lead a cyber- and technology-enabled transformation in education and learning to develop the next generation IT workforce and contribute to universal, transparent, and affordable participation in a knowledge-based society.</a:t>
          </a:r>
          <a:endParaRPr lang="en-US" sz="1500" kern="1200" dirty="0" smtClean="0">
            <a:latin typeface="+mn-lt"/>
            <a:cs typeface="Arial"/>
          </a:endParaRPr>
        </a:p>
      </dsp:txBody>
      <dsp:txXfrm>
        <a:off x="3413760" y="3509851"/>
        <a:ext cx="4554535" cy="1132209"/>
      </dsp:txXfrm>
    </dsp:sp>
    <dsp:sp modelId="{0F5E80F4-23FA-154E-96AB-55B51C037764}">
      <dsp:nvSpPr>
        <dsp:cNvPr id="0" name=""/>
        <dsp:cNvSpPr/>
      </dsp:nvSpPr>
      <dsp:spPr>
        <a:xfrm>
          <a:off x="0" y="3321149"/>
          <a:ext cx="3413760" cy="150961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b="1" kern="1200" dirty="0" smtClean="0"/>
            <a:t>Educate and Empower the Next Generation</a:t>
          </a:r>
          <a:endParaRPr lang="en-US" sz="2400" b="1" kern="1200" dirty="0"/>
        </a:p>
      </dsp:txBody>
      <dsp:txXfrm>
        <a:off x="73693" y="3394842"/>
        <a:ext cx="3266374" cy="1362227"/>
      </dsp:txXfrm>
    </dsp:sp>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945"/>
          </a:xfrm>
          <a:prstGeom prst="rect">
            <a:avLst/>
          </a:prstGeom>
        </p:spPr>
        <p:txBody>
          <a:bodyPr vert="horz" lIns="92636" tIns="46318" rIns="92636" bIns="46318" rtlCol="0"/>
          <a:lstStyle>
            <a:lvl1pPr algn="l">
              <a:defRPr sz="1200"/>
            </a:lvl1pPr>
          </a:lstStyle>
          <a:p>
            <a:endParaRPr lang="en-US" dirty="0"/>
          </a:p>
        </p:txBody>
      </p:sp>
      <p:sp>
        <p:nvSpPr>
          <p:cNvPr id="3" name="Date Placeholder 2"/>
          <p:cNvSpPr>
            <a:spLocks noGrp="1"/>
          </p:cNvSpPr>
          <p:nvPr>
            <p:ph type="dt" sz="quarter" idx="1"/>
          </p:nvPr>
        </p:nvSpPr>
        <p:spPr>
          <a:xfrm>
            <a:off x="3963744" y="0"/>
            <a:ext cx="3032337" cy="463945"/>
          </a:xfrm>
          <a:prstGeom prst="rect">
            <a:avLst/>
          </a:prstGeom>
        </p:spPr>
        <p:txBody>
          <a:bodyPr vert="horz" lIns="92636" tIns="46318" rIns="92636" bIns="46318" rtlCol="0"/>
          <a:lstStyle>
            <a:lvl1pPr algn="r">
              <a:defRPr sz="1200"/>
            </a:lvl1pPr>
          </a:lstStyle>
          <a:p>
            <a:fld id="{74CD354E-93DA-411A-A245-EB7E3455F87F}" type="datetimeFigureOut">
              <a:rPr lang="en-US" smtClean="0"/>
              <a:pPr/>
              <a:t>10/2/12</a:t>
            </a:fld>
            <a:endParaRPr lang="en-US" dirty="0"/>
          </a:p>
        </p:txBody>
      </p:sp>
      <p:sp>
        <p:nvSpPr>
          <p:cNvPr id="4" name="Footer Placeholder 3"/>
          <p:cNvSpPr>
            <a:spLocks noGrp="1"/>
          </p:cNvSpPr>
          <p:nvPr>
            <p:ph type="ftr" sz="quarter" idx="2"/>
          </p:nvPr>
        </p:nvSpPr>
        <p:spPr>
          <a:xfrm>
            <a:off x="0" y="8818155"/>
            <a:ext cx="3032337" cy="463945"/>
          </a:xfrm>
          <a:prstGeom prst="rect">
            <a:avLst/>
          </a:prstGeom>
        </p:spPr>
        <p:txBody>
          <a:bodyPr vert="horz" lIns="92636" tIns="46318" rIns="92636" bIns="463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63744" y="8818155"/>
            <a:ext cx="3032337" cy="463945"/>
          </a:xfrm>
          <a:prstGeom prst="rect">
            <a:avLst/>
          </a:prstGeom>
        </p:spPr>
        <p:txBody>
          <a:bodyPr vert="horz" lIns="92636" tIns="46318" rIns="92636" bIns="46318" rtlCol="0" anchor="b"/>
          <a:lstStyle>
            <a:lvl1pPr algn="r">
              <a:defRPr sz="1200"/>
            </a:lvl1pPr>
          </a:lstStyle>
          <a:p>
            <a:fld id="{9444DE79-A8E5-443D-9B28-50F370EC2F58}" type="slidenum">
              <a:rPr lang="en-US" smtClean="0"/>
              <a:pPr/>
              <a:t>‹#›</a:t>
            </a:fld>
            <a:endParaRPr lang="en-US" dirty="0"/>
          </a:p>
        </p:txBody>
      </p:sp>
    </p:spTree>
    <p:extLst>
      <p:ext uri="{BB962C8B-B14F-4D97-AF65-F5344CB8AC3E}">
        <p14:creationId xmlns:p14="http://schemas.microsoft.com/office/powerpoint/2010/main" val="1590916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4185"/>
          </a:xfrm>
          <a:prstGeom prst="rect">
            <a:avLst/>
          </a:prstGeom>
        </p:spPr>
        <p:txBody>
          <a:bodyPr vert="horz" lIns="92636" tIns="46318" rIns="92636" bIns="46318" rtlCol="0"/>
          <a:lstStyle>
            <a:lvl1pPr algn="l">
              <a:defRPr sz="1200"/>
            </a:lvl1pPr>
          </a:lstStyle>
          <a:p>
            <a:endParaRPr lang="en-US" dirty="0"/>
          </a:p>
        </p:txBody>
      </p:sp>
      <p:sp>
        <p:nvSpPr>
          <p:cNvPr id="3" name="Date Placeholder 2"/>
          <p:cNvSpPr>
            <a:spLocks noGrp="1"/>
          </p:cNvSpPr>
          <p:nvPr>
            <p:ph type="dt" idx="1"/>
          </p:nvPr>
        </p:nvSpPr>
        <p:spPr>
          <a:xfrm>
            <a:off x="3963744" y="0"/>
            <a:ext cx="3032337" cy="464185"/>
          </a:xfrm>
          <a:prstGeom prst="rect">
            <a:avLst/>
          </a:prstGeom>
        </p:spPr>
        <p:txBody>
          <a:bodyPr vert="horz" lIns="92636" tIns="46318" rIns="92636" bIns="46318" rtlCol="0"/>
          <a:lstStyle>
            <a:lvl1pPr algn="r">
              <a:defRPr sz="1200"/>
            </a:lvl1pPr>
          </a:lstStyle>
          <a:p>
            <a:fld id="{64F47E2D-5257-4184-9EEE-AC43BAD2E45B}" type="datetimeFigureOut">
              <a:rPr lang="en-US" smtClean="0"/>
              <a:pPr/>
              <a:t>10/2/12</a:t>
            </a:fld>
            <a:endParaRPr lang="en-US" dirty="0"/>
          </a:p>
        </p:txBody>
      </p:sp>
      <p:sp>
        <p:nvSpPr>
          <p:cNvPr id="4" name="Slide Image Placeholder 3"/>
          <p:cNvSpPr>
            <a:spLocks noGrp="1" noRot="1" noChangeAspect="1"/>
          </p:cNvSpPr>
          <p:nvPr>
            <p:ph type="sldImg" idx="2"/>
          </p:nvPr>
        </p:nvSpPr>
        <p:spPr>
          <a:xfrm>
            <a:off x="1177925" y="695325"/>
            <a:ext cx="4641850" cy="3481388"/>
          </a:xfrm>
          <a:prstGeom prst="rect">
            <a:avLst/>
          </a:prstGeom>
          <a:noFill/>
          <a:ln w="12700">
            <a:solidFill>
              <a:prstClr val="black"/>
            </a:solidFill>
          </a:ln>
        </p:spPr>
        <p:txBody>
          <a:bodyPr vert="horz" lIns="92636" tIns="46318" rIns="92636" bIns="46318" rtlCol="0" anchor="ctr"/>
          <a:lstStyle/>
          <a:p>
            <a:endParaRPr lang="en-US" dirty="0"/>
          </a:p>
        </p:txBody>
      </p:sp>
      <p:sp>
        <p:nvSpPr>
          <p:cNvPr id="5" name="Notes Placeholder 4"/>
          <p:cNvSpPr>
            <a:spLocks noGrp="1"/>
          </p:cNvSpPr>
          <p:nvPr>
            <p:ph type="body" sz="quarter" idx="3"/>
          </p:nvPr>
        </p:nvSpPr>
        <p:spPr>
          <a:xfrm>
            <a:off x="699770" y="4409758"/>
            <a:ext cx="5598160" cy="4177665"/>
          </a:xfrm>
          <a:prstGeom prst="rect">
            <a:avLst/>
          </a:prstGeom>
        </p:spPr>
        <p:txBody>
          <a:bodyPr vert="horz" lIns="92636" tIns="46318" rIns="92636" bIns="463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32337" cy="464185"/>
          </a:xfrm>
          <a:prstGeom prst="rect">
            <a:avLst/>
          </a:prstGeom>
        </p:spPr>
        <p:txBody>
          <a:bodyPr vert="horz" lIns="92636" tIns="46318" rIns="92636" bIns="463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3744" y="8817904"/>
            <a:ext cx="3032337" cy="464185"/>
          </a:xfrm>
          <a:prstGeom prst="rect">
            <a:avLst/>
          </a:prstGeom>
        </p:spPr>
        <p:txBody>
          <a:bodyPr vert="horz" lIns="92636" tIns="46318" rIns="92636" bIns="46318" rtlCol="0" anchor="b"/>
          <a:lstStyle>
            <a:lvl1pPr algn="r">
              <a:defRPr sz="1200"/>
            </a:lvl1pPr>
          </a:lstStyle>
          <a:p>
            <a:fld id="{BEFD28B8-678F-4F26-B6AC-5DCEFDBC113C}" type="slidenum">
              <a:rPr lang="en-US" smtClean="0"/>
              <a:pPr/>
              <a:t>‹#›</a:t>
            </a:fld>
            <a:endParaRPr lang="en-US" dirty="0"/>
          </a:p>
        </p:txBody>
      </p:sp>
    </p:spTree>
    <p:extLst>
      <p:ext uri="{BB962C8B-B14F-4D97-AF65-F5344CB8AC3E}">
        <p14:creationId xmlns:p14="http://schemas.microsoft.com/office/powerpoint/2010/main" val="3668861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a:bodyPr>
          <a:lstStyle/>
          <a:p>
            <a:endParaRPr lang="en-US" sz="1800" dirty="0"/>
          </a:p>
        </p:txBody>
      </p:sp>
      <p:sp>
        <p:nvSpPr>
          <p:cNvPr id="4" name="Slide Number Placeholder 3"/>
          <p:cNvSpPr>
            <a:spLocks noGrp="1"/>
          </p:cNvSpPr>
          <p:nvPr>
            <p:ph type="sldNum" sz="quarter" idx="10"/>
          </p:nvPr>
        </p:nvSpPr>
        <p:spPr/>
        <p:txBody>
          <a:bodyPr/>
          <a:lstStyle/>
          <a:p>
            <a:pPr>
              <a:defRPr/>
            </a:pPr>
            <a:fld id="{5AB71798-5C65-4D49-BA48-134988842E9F}"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a:bodyPr>
          <a:lstStyle/>
          <a:p>
            <a:r>
              <a:rPr lang="en-US" baseline="0" dirty="0" smtClean="0"/>
              <a:t>The CPS </a:t>
            </a:r>
            <a:r>
              <a:rPr lang="en-US" dirty="0" smtClean="0"/>
              <a:t>program is only</a:t>
            </a:r>
            <a:r>
              <a:rPr lang="en-US" baseline="0" dirty="0" smtClean="0"/>
              <a:t> but one of many opportunities that address CPS and available to this community.</a:t>
            </a:r>
          </a:p>
          <a:p>
            <a:endParaRPr lang="en-US" baseline="0" dirty="0" smtClean="0"/>
          </a:p>
          <a:p>
            <a:r>
              <a:rPr lang="en-US" baseline="0" dirty="0" smtClean="0"/>
              <a:t>And this community will be able to seize other emphasis areas for the foundation that will soon be announced, e.g., one in the area of natural disasters/hazards.</a:t>
            </a:r>
            <a:endParaRPr lang="en-US"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fontScale="92500"/>
          </a:bodyPr>
          <a:lstStyle/>
          <a:p>
            <a:pPr marL="0" marR="0" indent="0" algn="l" defTabSz="914400" rtl="0" eaLnBrk="1" fontAlgn="base" latinLnBrk="0" hangingPunct="1">
              <a:lnSpc>
                <a:spcPct val="110000"/>
              </a:lnSpc>
              <a:spcBef>
                <a:spcPct val="30000"/>
              </a:spcBef>
              <a:spcAft>
                <a:spcPct val="0"/>
              </a:spcAft>
              <a:buClrTx/>
              <a:buSzTx/>
              <a:buFontTx/>
              <a:buNone/>
              <a:tabLst/>
              <a:defRPr/>
            </a:pPr>
            <a:r>
              <a:rPr lang="en-US" sz="1600" b="0" i="0" dirty="0" smtClean="0">
                <a:solidFill>
                  <a:schemeClr val="tx1"/>
                </a:solidFill>
                <a:latin typeface="+mn-lt"/>
                <a:cs typeface="Arial"/>
              </a:rPr>
              <a:t>National Robotics Initiative</a:t>
            </a:r>
          </a:p>
          <a:p>
            <a:pPr marL="628650" lvl="1" indent="-171450">
              <a:lnSpc>
                <a:spcPct val="110000"/>
              </a:lnSpc>
              <a:buFont typeface="Arial"/>
              <a:buChar char="•"/>
            </a:pPr>
            <a:r>
              <a:rPr lang="en-US" sz="1600" b="0" i="0" dirty="0" smtClean="0">
                <a:solidFill>
                  <a:schemeClr val="tx1"/>
                </a:solidFill>
                <a:latin typeface="+mn-lt"/>
                <a:cs typeface="Arial"/>
              </a:rPr>
              <a:t>Develop the next generation of collaborative robots, or co-robots, that work beside and cooperatively with people</a:t>
            </a:r>
          </a:p>
          <a:p>
            <a:pPr marL="628650" lvl="1" indent="-171450">
              <a:lnSpc>
                <a:spcPct val="110000"/>
              </a:lnSpc>
              <a:buFont typeface="Arial"/>
              <a:buChar char="•"/>
            </a:pPr>
            <a:r>
              <a:rPr lang="en-US" sz="1600" b="0" i="0" dirty="0" smtClean="0">
                <a:solidFill>
                  <a:schemeClr val="tx1"/>
                </a:solidFill>
                <a:latin typeface="+mn-lt"/>
                <a:cs typeface="Arial"/>
              </a:rPr>
              <a:t>A nationally concerted cross-agency program to provide U.S. leadership in science and engineering research </a:t>
            </a:r>
          </a:p>
          <a:p>
            <a:pPr marL="628650" lvl="1" indent="-171450">
              <a:lnSpc>
                <a:spcPct val="110000"/>
              </a:lnSpc>
              <a:buFont typeface="Arial"/>
              <a:buChar char="•"/>
            </a:pPr>
            <a:r>
              <a:rPr lang="en-US" sz="1600" b="0" i="0" dirty="0" smtClean="0">
                <a:solidFill>
                  <a:schemeClr val="tx1"/>
                </a:solidFill>
                <a:latin typeface="+mn-lt"/>
                <a:cs typeface="Arial"/>
              </a:rPr>
              <a:t>Fundamental research in robotics science &amp; engineering </a:t>
            </a:r>
          </a:p>
          <a:p>
            <a:pPr marL="628650" lvl="1" indent="-171450">
              <a:lnSpc>
                <a:spcPct val="110000"/>
              </a:lnSpc>
              <a:buFont typeface="Arial"/>
              <a:buChar char="•"/>
            </a:pPr>
            <a:r>
              <a:rPr lang="en-US" sz="1600" b="0" i="0" dirty="0" smtClean="0">
                <a:solidFill>
                  <a:schemeClr val="tx1"/>
                </a:solidFill>
                <a:latin typeface="+mn-lt"/>
                <a:cs typeface="Arial"/>
              </a:rPr>
              <a:t>Understanding the long term social, behavioral, and economic implications across all areas of human activity</a:t>
            </a:r>
          </a:p>
          <a:p>
            <a:pPr marL="628650" lvl="1" indent="-171450">
              <a:lnSpc>
                <a:spcPct val="110000"/>
              </a:lnSpc>
              <a:buFont typeface="Arial"/>
              <a:buChar char="•"/>
            </a:pPr>
            <a:r>
              <a:rPr lang="en-US" sz="1600" b="0" i="0" dirty="0" smtClean="0">
                <a:solidFill>
                  <a:schemeClr val="tx1"/>
                </a:solidFill>
                <a:latin typeface="+mn-lt"/>
                <a:cs typeface="Arial"/>
              </a:rPr>
              <a:t>Use of robotics to facilitate and motivate STEM learning across the K-16 continuum</a:t>
            </a:r>
          </a:p>
          <a:p>
            <a:pPr marL="628650" lvl="1" indent="-171450">
              <a:lnSpc>
                <a:spcPct val="110000"/>
              </a:lnSpc>
              <a:buFont typeface="Arial"/>
              <a:buChar char="•"/>
            </a:pPr>
            <a:r>
              <a:rPr lang="en-US" sz="1600" b="0" i="0" dirty="0" smtClean="0">
                <a:solidFill>
                  <a:schemeClr val="tx1"/>
                </a:solidFill>
                <a:latin typeface="+mn-lt"/>
                <a:cs typeface="Arial"/>
              </a:rPr>
              <a:t>Will enhance personal safety, health, and productivity</a:t>
            </a:r>
          </a:p>
          <a:p>
            <a:pPr marL="628650" marR="0" lvl="1" indent="-171450" algn="l" defTabSz="914400" rtl="0" eaLnBrk="1" fontAlgn="auto" latinLnBrk="0" hangingPunct="1">
              <a:lnSpc>
                <a:spcPct val="110000"/>
              </a:lnSpc>
              <a:spcBef>
                <a:spcPts val="0"/>
              </a:spcBef>
              <a:spcAft>
                <a:spcPts val="0"/>
              </a:spcAft>
              <a:buClrTx/>
              <a:buSzTx/>
              <a:buFont typeface="Arial"/>
              <a:buChar char="•"/>
              <a:tabLst/>
              <a:defRPr/>
            </a:pPr>
            <a:r>
              <a:rPr lang="en-US" sz="1600" dirty="0" smtClean="0">
                <a:latin typeface="+mn-lt"/>
              </a:rPr>
              <a:t>Cornerstone of this initiative</a:t>
            </a:r>
            <a:r>
              <a:rPr lang="en-US" sz="1600" baseline="0" dirty="0" smtClean="0">
                <a:latin typeface="+mn-lt"/>
              </a:rPr>
              <a:t> is a joint solicitation among the four agencies represented on this slide.</a:t>
            </a:r>
            <a:endParaRPr lang="en-US" sz="1600" dirty="0" smtClean="0">
              <a:latin typeface="+mn-lt"/>
            </a:endParaRPr>
          </a:p>
          <a:p>
            <a:pPr marL="628650" lvl="1" indent="-171450">
              <a:lnSpc>
                <a:spcPct val="110000"/>
              </a:lnSpc>
              <a:buFont typeface="Arial"/>
              <a:buChar char="•"/>
            </a:pPr>
            <a:r>
              <a:rPr lang="en-US" sz="1600" b="0" i="0" dirty="0" smtClean="0">
                <a:solidFill>
                  <a:schemeClr val="tx1"/>
                </a:solidFill>
                <a:latin typeface="+mn-lt"/>
                <a:cs typeface="Arial"/>
              </a:rPr>
              <a:t>President Obama Announced</a:t>
            </a:r>
            <a:r>
              <a:rPr lang="en-US" sz="1600" b="0" i="0" baseline="0" dirty="0" smtClean="0">
                <a:solidFill>
                  <a:schemeClr val="tx1"/>
                </a:solidFill>
                <a:latin typeface="+mn-lt"/>
                <a:cs typeface="Arial"/>
              </a:rPr>
              <a:t> the Launch of NRI in June 2011</a:t>
            </a:r>
          </a:p>
          <a:p>
            <a:pPr marL="628650" marR="0" lvl="1" indent="-171450" algn="l" defTabSz="914400" rtl="0" eaLnBrk="1" fontAlgn="base" latinLnBrk="0" hangingPunct="1">
              <a:lnSpc>
                <a:spcPct val="110000"/>
              </a:lnSpc>
              <a:spcBef>
                <a:spcPct val="30000"/>
              </a:spcBef>
              <a:spcAft>
                <a:spcPct val="0"/>
              </a:spcAft>
              <a:buClrTx/>
              <a:buSzTx/>
              <a:buFont typeface="Arial"/>
              <a:buChar char="•"/>
              <a:tabLst/>
              <a:defRPr/>
            </a:pPr>
            <a:r>
              <a:rPr lang="en-US" sz="1600" b="1" dirty="0" smtClean="0">
                <a:latin typeface="+mn-lt"/>
                <a:cs typeface="Arial"/>
              </a:rPr>
              <a:t>108 Researchers and 65 Institutions in 22 states funded</a:t>
            </a:r>
          </a:p>
          <a:p>
            <a:pPr>
              <a:lnSpc>
                <a:spcPct val="110000"/>
              </a:lnSpc>
            </a:pPr>
            <a:endParaRPr lang="en-US" sz="1600" dirty="0" smtClean="0"/>
          </a:p>
        </p:txBody>
      </p:sp>
      <p:sp>
        <p:nvSpPr>
          <p:cNvPr id="4" name="Slide Number Placeholder 3"/>
          <p:cNvSpPr>
            <a:spLocks noGrp="1"/>
          </p:cNvSpPr>
          <p:nvPr>
            <p:ph type="sldNum" sz="quarter" idx="10"/>
          </p:nvPr>
        </p:nvSpPr>
        <p:spPr/>
        <p:txBody>
          <a:bodyPr/>
          <a:lstStyle/>
          <a:p>
            <a:fld id="{BEFD28B8-678F-4F26-B6AC-5DCEFDBC113C}" type="slidenum">
              <a:rPr lang="en-US" smtClean="0"/>
              <a:pPr/>
              <a:t>11</a:t>
            </a:fld>
            <a:endParaRPr lang="en-US" dirty="0"/>
          </a:p>
        </p:txBody>
      </p:sp>
    </p:spTree>
    <p:extLst>
      <p:ext uri="{BB962C8B-B14F-4D97-AF65-F5344CB8AC3E}">
        <p14:creationId xmlns:p14="http://schemas.microsoft.com/office/powerpoint/2010/main" val="2910269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a:bodyPr>
          <a:lstStyle/>
          <a:p>
            <a:r>
              <a:rPr lang="en-US" sz="1800" dirty="0" smtClean="0"/>
              <a:t>Note:</a:t>
            </a:r>
            <a:r>
              <a:rPr lang="en-US" sz="1800" baseline="0" dirty="0" smtClean="0"/>
              <a:t> Slide change</a:t>
            </a:r>
          </a:p>
          <a:p>
            <a:endParaRPr lang="en-US" sz="1800" dirty="0" smtClean="0"/>
          </a:p>
          <a:p>
            <a:r>
              <a:rPr lang="en-US" sz="1800" dirty="0" smtClean="0"/>
              <a:t>Dec 15 deadline - 460 “small” ($150,000-$400,000) per year for 1-4 years; independent and collaborative proposals</a:t>
            </a:r>
          </a:p>
          <a:p>
            <a:r>
              <a:rPr lang="en-US" sz="1800" dirty="0" smtClean="0"/>
              <a:t>Jan 18 deadline - 240 “large” ($400,000-$1,500,000) per year for 1-5 years</a:t>
            </a:r>
          </a:p>
          <a:p>
            <a:endParaRPr lang="en-US" sz="1800" dirty="0"/>
          </a:p>
        </p:txBody>
      </p:sp>
      <p:sp>
        <p:nvSpPr>
          <p:cNvPr id="4" name="Slide Number Placeholder 3"/>
          <p:cNvSpPr>
            <a:spLocks noGrp="1"/>
          </p:cNvSpPr>
          <p:nvPr>
            <p:ph type="sldNum" sz="quarter" idx="10"/>
          </p:nvPr>
        </p:nvSpPr>
        <p:spPr/>
        <p:txBody>
          <a:bodyPr/>
          <a:lstStyle/>
          <a:p>
            <a:pPr>
              <a:defRPr/>
            </a:pPr>
            <a:fld id="{43279D9D-F0C8-4CFD-98D4-A87D607EEEF3}"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a:bodyPr>
          <a:lstStyle/>
          <a:p>
            <a:pPr>
              <a:lnSpc>
                <a:spcPct val="110000"/>
              </a:lnSpc>
            </a:pPr>
            <a:r>
              <a:rPr lang="en-US" sz="1800" dirty="0" smtClean="0"/>
              <a:t>The</a:t>
            </a:r>
            <a:r>
              <a:rPr lang="en-US" sz="1800" baseline="0" dirty="0" smtClean="0"/>
              <a:t> NRI solicitation posted on June 24, 2011</a:t>
            </a:r>
          </a:p>
          <a:p>
            <a:pPr>
              <a:lnSpc>
                <a:spcPct val="110000"/>
              </a:lnSpc>
            </a:pPr>
            <a:r>
              <a:rPr lang="en-US" sz="1800" baseline="0" dirty="0" smtClean="0"/>
              <a:t>1</a:t>
            </a:r>
            <a:r>
              <a:rPr lang="en-US" sz="1800" baseline="30000" dirty="0" smtClean="0"/>
              <a:t>st</a:t>
            </a:r>
            <a:r>
              <a:rPr lang="en-US" sz="1800" baseline="0" dirty="0" smtClean="0"/>
              <a:t> round of proposals due Dec 15</a:t>
            </a:r>
            <a:endParaRPr lang="en-US" sz="1800" dirty="0" smtClean="0"/>
          </a:p>
          <a:p>
            <a:pPr>
              <a:lnSpc>
                <a:spcPct val="110000"/>
              </a:lnSpc>
            </a:pPr>
            <a:endParaRPr lang="en-US" sz="1800" dirty="0" smtClean="0"/>
          </a:p>
          <a:p>
            <a:pPr>
              <a:lnSpc>
                <a:spcPct val="110000"/>
              </a:lnSpc>
            </a:pPr>
            <a:r>
              <a:rPr lang="en-US" sz="1800" dirty="0" smtClean="0"/>
              <a:t>Over 700 proposals</a:t>
            </a:r>
            <a:r>
              <a:rPr lang="en-US" sz="1800" baseline="0" dirty="0" smtClean="0"/>
              <a:t> requesting over $1B were submitted.</a:t>
            </a:r>
            <a:endParaRPr lang="en-US" sz="1800" dirty="0" smtClean="0"/>
          </a:p>
          <a:p>
            <a:pPr>
              <a:lnSpc>
                <a:spcPct val="110000"/>
              </a:lnSpc>
            </a:pPr>
            <a:endParaRPr lang="en-US" sz="1800" dirty="0" smtClean="0"/>
          </a:p>
          <a:p>
            <a:pPr>
              <a:lnSpc>
                <a:spcPct val="110000"/>
              </a:lnSpc>
            </a:pPr>
            <a:endParaRPr lang="en-US" sz="1800" dirty="0" smtClean="0"/>
          </a:p>
          <a:p>
            <a:pPr>
              <a:lnSpc>
                <a:spcPct val="110000"/>
              </a:lnSpc>
            </a:pPr>
            <a:r>
              <a:rPr lang="en-US" sz="1800" dirty="0" smtClean="0"/>
              <a:t>Pleased to let you know that more</a:t>
            </a:r>
            <a:r>
              <a:rPr lang="en-US" sz="1800" baseline="0" dirty="0" smtClean="0"/>
              <a:t> than institutions from 20 states will directly benefit from this program</a:t>
            </a:r>
          </a:p>
          <a:p>
            <a:pPr>
              <a:lnSpc>
                <a:spcPct val="110000"/>
              </a:lnSpc>
            </a:pPr>
            <a:endParaRPr lang="en-US" sz="1800" baseline="0" dirty="0" smtClean="0"/>
          </a:p>
          <a:p>
            <a:pPr>
              <a:lnSpc>
                <a:spcPct val="110000"/>
              </a:lnSpc>
            </a:pPr>
            <a:r>
              <a:rPr lang="en-US" sz="1800" baseline="0" dirty="0" smtClean="0"/>
              <a:t>My colleagues from other agencies are going to talk about some of the innovative research activities that are being funding through the NRI solicitation.</a:t>
            </a:r>
          </a:p>
          <a:p>
            <a:pPr>
              <a:lnSpc>
                <a:spcPct val="110000"/>
              </a:lnSpc>
            </a:pPr>
            <a:endParaRPr lang="en-US" sz="1800" baseline="0" dirty="0" smtClean="0"/>
          </a:p>
        </p:txBody>
      </p:sp>
      <p:sp>
        <p:nvSpPr>
          <p:cNvPr id="4" name="Slide Number Placeholder 3"/>
          <p:cNvSpPr>
            <a:spLocks noGrp="1"/>
          </p:cNvSpPr>
          <p:nvPr>
            <p:ph type="sldNum" sz="quarter" idx="10"/>
          </p:nvPr>
        </p:nvSpPr>
        <p:spPr/>
        <p:txBody>
          <a:bodyPr/>
          <a:lstStyle/>
          <a:p>
            <a:fld id="{BEFD28B8-678F-4F26-B6AC-5DCEFDBC113C}" type="slidenum">
              <a:rPr lang="en-US" smtClean="0"/>
              <a:pPr/>
              <a:t>13</a:t>
            </a:fld>
            <a:endParaRPr lang="en-US" dirty="0"/>
          </a:p>
        </p:txBody>
      </p:sp>
    </p:spTree>
    <p:extLst>
      <p:ext uri="{BB962C8B-B14F-4D97-AF65-F5344CB8AC3E}">
        <p14:creationId xmlns:p14="http://schemas.microsoft.com/office/powerpoint/2010/main" val="4122883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100000"/>
              </a:lnSpc>
            </a:pPr>
            <a:r>
              <a:rPr lang="en-US" sz="1600" dirty="0">
                <a:latin typeface="Arial"/>
                <a:cs typeface="Arial"/>
              </a:rPr>
              <a:t>Information and communications technologies are poised to transform our access to and participation in our own health and well-being.</a:t>
            </a:r>
          </a:p>
          <a:p>
            <a:pPr>
              <a:lnSpc>
                <a:spcPct val="100000"/>
              </a:lnSpc>
            </a:pPr>
            <a:endParaRPr lang="en-US" sz="1600" dirty="0">
              <a:latin typeface="Arial"/>
              <a:cs typeface="Arial"/>
            </a:endParaRPr>
          </a:p>
          <a:p>
            <a:pPr>
              <a:lnSpc>
                <a:spcPct val="100000"/>
              </a:lnSpc>
            </a:pPr>
            <a:r>
              <a:rPr lang="en-US" sz="1600" dirty="0">
                <a:latin typeface="Arial"/>
                <a:cs typeface="Arial"/>
              </a:rPr>
              <a:t>From  Episodic, Reactive Focus on Disease</a:t>
            </a:r>
          </a:p>
          <a:p>
            <a:pPr>
              <a:lnSpc>
                <a:spcPct val="100000"/>
              </a:lnSpc>
            </a:pPr>
            <a:r>
              <a:rPr lang="en-US" sz="1600" dirty="0">
                <a:latin typeface="Arial"/>
                <a:cs typeface="Arial"/>
              </a:rPr>
              <a:t>To   Proactive and Preventive, evidence-based, focus on Wellbeing, Quality of Life</a:t>
            </a:r>
          </a:p>
          <a:p>
            <a:pPr>
              <a:lnSpc>
                <a:spcPct val="100000"/>
              </a:lnSpc>
            </a:pPr>
            <a:endParaRPr lang="en-US" sz="1600" dirty="0">
              <a:latin typeface="Arial"/>
              <a:cs typeface="Arial"/>
            </a:endParaRPr>
          </a:p>
          <a:p>
            <a:pPr>
              <a:lnSpc>
                <a:spcPct val="100000"/>
              </a:lnSpc>
            </a:pPr>
            <a:r>
              <a:rPr lang="en-US" sz="1600" dirty="0">
                <a:latin typeface="Arial"/>
                <a:cs typeface="Arial"/>
              </a:rPr>
              <a:t>preventing the onset of diseases,</a:t>
            </a:r>
            <a:br>
              <a:rPr lang="en-US" sz="1600" dirty="0">
                <a:latin typeface="Arial"/>
                <a:cs typeface="Arial"/>
              </a:rPr>
            </a:br>
            <a:r>
              <a:rPr lang="en-US" sz="1600" dirty="0">
                <a:latin typeface="Arial"/>
                <a:cs typeface="Arial"/>
              </a:rPr>
              <a:t>improving diagnoses and treatments, </a:t>
            </a:r>
            <a:br>
              <a:rPr lang="en-US" sz="1600" dirty="0">
                <a:latin typeface="Arial"/>
                <a:cs typeface="Arial"/>
              </a:rPr>
            </a:br>
            <a:r>
              <a:rPr lang="en-US" sz="1600" dirty="0">
                <a:latin typeface="Arial"/>
                <a:cs typeface="Arial"/>
              </a:rPr>
              <a:t>enhancing the quality of health care delivery, </a:t>
            </a:r>
          </a:p>
          <a:p>
            <a:pPr>
              <a:lnSpc>
                <a:spcPct val="100000"/>
              </a:lnSpc>
            </a:pPr>
            <a:r>
              <a:rPr lang="en-US" sz="1600" dirty="0">
                <a:latin typeface="Arial"/>
                <a:cs typeface="Arial"/>
              </a:rPr>
              <a:t>and empowering us to participate in our own health and well-being</a:t>
            </a:r>
          </a:p>
          <a:p>
            <a:pPr>
              <a:lnSpc>
                <a:spcPct val="100000"/>
              </a:lnSpc>
            </a:pPr>
            <a:endParaRPr lang="en-US" sz="1600" dirty="0">
              <a:latin typeface="Arial"/>
              <a:cs typeface="Arial"/>
            </a:endParaRPr>
          </a:p>
          <a:p>
            <a:pPr defTabSz="912914">
              <a:defRPr/>
            </a:pPr>
            <a:r>
              <a:rPr lang="en-US" sz="1600" dirty="0">
                <a:latin typeface="Arial"/>
                <a:cs typeface="Arial"/>
              </a:rPr>
              <a:t>Cross-Directorate Program: CISE, ENG, SBE</a:t>
            </a:r>
          </a:p>
          <a:p>
            <a:pPr>
              <a:lnSpc>
                <a:spcPct val="100000"/>
              </a:lnSpc>
            </a:pPr>
            <a:endParaRPr lang="en-US" sz="1600" dirty="0">
              <a:latin typeface="Arial"/>
              <a:cs typeface="Arial"/>
            </a:endParaRPr>
          </a:p>
          <a:p>
            <a:pPr>
              <a:lnSpc>
                <a:spcPct val="100000"/>
              </a:lnSpc>
            </a:pPr>
            <a:endParaRPr lang="en-US" sz="1600" dirty="0">
              <a:latin typeface="Arial"/>
              <a:cs typeface="Arial"/>
            </a:endParaRPr>
          </a:p>
        </p:txBody>
      </p:sp>
      <p:sp>
        <p:nvSpPr>
          <p:cNvPr id="4" name="Slide Number Placeholder 3"/>
          <p:cNvSpPr>
            <a:spLocks noGrp="1"/>
          </p:cNvSpPr>
          <p:nvPr>
            <p:ph type="sldNum" sz="quarter" idx="10"/>
          </p:nvPr>
        </p:nvSpPr>
        <p:spPr/>
        <p:txBody>
          <a:bodyPr/>
          <a:lstStyle/>
          <a:p>
            <a:fld id="{BEFD28B8-678F-4F26-B6AC-5DCEFDBC113C}"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a:bodyPr>
          <a:lstStyle/>
          <a:p>
            <a:pPr>
              <a:lnSpc>
                <a:spcPct val="110000"/>
              </a:lnSpc>
            </a:pPr>
            <a:r>
              <a:rPr lang="en-US" sz="1800" dirty="0">
                <a:latin typeface="Arial"/>
                <a:cs typeface="Arial"/>
              </a:rPr>
              <a:t>Information and communications technologies are poised to transform our access to and participation in our own health and well-being.</a:t>
            </a:r>
          </a:p>
          <a:p>
            <a:pPr>
              <a:lnSpc>
                <a:spcPct val="110000"/>
              </a:lnSpc>
            </a:pPr>
            <a:endParaRPr lang="en-US" sz="1800" dirty="0">
              <a:latin typeface="Arial"/>
              <a:cs typeface="Arial"/>
            </a:endParaRPr>
          </a:p>
          <a:p>
            <a:pPr>
              <a:lnSpc>
                <a:spcPct val="110000"/>
              </a:lnSpc>
            </a:pPr>
            <a:r>
              <a:rPr lang="en-US" sz="1800" dirty="0">
                <a:latin typeface="Arial"/>
                <a:cs typeface="Arial"/>
              </a:rPr>
              <a:t>preventing the onset of diseases,</a:t>
            </a:r>
            <a:br>
              <a:rPr lang="en-US" sz="1800" dirty="0">
                <a:latin typeface="Arial"/>
                <a:cs typeface="Arial"/>
              </a:rPr>
            </a:br>
            <a:r>
              <a:rPr lang="en-US" sz="1800" dirty="0">
                <a:latin typeface="Arial"/>
                <a:cs typeface="Arial"/>
              </a:rPr>
              <a:t>improving diagnoses and treatments, </a:t>
            </a:r>
            <a:br>
              <a:rPr lang="en-US" sz="1800" dirty="0">
                <a:latin typeface="Arial"/>
                <a:cs typeface="Arial"/>
              </a:rPr>
            </a:br>
            <a:r>
              <a:rPr lang="en-US" sz="1800" dirty="0">
                <a:latin typeface="Arial"/>
                <a:cs typeface="Arial"/>
              </a:rPr>
              <a:t>enhancing the quality of health care delivery, </a:t>
            </a:r>
          </a:p>
          <a:p>
            <a:pPr>
              <a:lnSpc>
                <a:spcPct val="110000"/>
              </a:lnSpc>
            </a:pPr>
            <a:r>
              <a:rPr lang="en-US" sz="1800" dirty="0">
                <a:latin typeface="Arial"/>
                <a:cs typeface="Arial"/>
              </a:rPr>
              <a:t>and empowering us to participate in our own health and well-being</a:t>
            </a:r>
          </a:p>
          <a:p>
            <a:pPr>
              <a:lnSpc>
                <a:spcPct val="110000"/>
              </a:lnSpc>
            </a:pPr>
            <a:endParaRPr lang="en-US" sz="1800" dirty="0">
              <a:latin typeface="Arial"/>
              <a:cs typeface="Arial"/>
            </a:endParaRPr>
          </a:p>
          <a:p>
            <a:pPr>
              <a:lnSpc>
                <a:spcPct val="110000"/>
              </a:lnSpc>
            </a:pPr>
            <a:endParaRPr lang="en-US" sz="1800" dirty="0" smtClean="0">
              <a:latin typeface="Arial"/>
              <a:cs typeface="Arial"/>
            </a:endParaRPr>
          </a:p>
          <a:p>
            <a:pPr>
              <a:lnSpc>
                <a:spcPct val="110000"/>
              </a:lnSpc>
            </a:pPr>
            <a:r>
              <a:rPr lang="en-US" sz="1800" dirty="0" smtClean="0">
                <a:latin typeface="Arial"/>
                <a:cs typeface="Arial"/>
              </a:rPr>
              <a:t>From  Episodic, Reactive Focus on Disease</a:t>
            </a:r>
          </a:p>
          <a:p>
            <a:pPr>
              <a:lnSpc>
                <a:spcPct val="110000"/>
              </a:lnSpc>
            </a:pPr>
            <a:r>
              <a:rPr lang="en-US" sz="1800" dirty="0" smtClean="0">
                <a:latin typeface="Arial"/>
                <a:cs typeface="Arial"/>
              </a:rPr>
              <a:t>To   Proactive and Preventive, evidence-based, focus on Wellbeing, Quality of Life</a:t>
            </a:r>
          </a:p>
          <a:p>
            <a:pPr>
              <a:lnSpc>
                <a:spcPct val="110000"/>
              </a:lnSpc>
            </a:pPr>
            <a:endParaRPr lang="en-US" sz="1800" dirty="0">
              <a:latin typeface="Arial"/>
              <a:cs typeface="Arial"/>
            </a:endParaRPr>
          </a:p>
        </p:txBody>
      </p:sp>
      <p:sp>
        <p:nvSpPr>
          <p:cNvPr id="4" name="Slide Number Placeholder 3"/>
          <p:cNvSpPr>
            <a:spLocks noGrp="1"/>
          </p:cNvSpPr>
          <p:nvPr>
            <p:ph type="sldNum" sz="quarter" idx="10"/>
          </p:nvPr>
        </p:nvSpPr>
        <p:spPr/>
        <p:txBody>
          <a:bodyPr/>
          <a:lstStyle/>
          <a:p>
            <a:fld id="{BEFD28B8-678F-4F26-B6AC-5DCEFDBC113C}"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a:bodyPr>
          <a:lstStyle/>
          <a:p>
            <a:pPr>
              <a:lnSpc>
                <a:spcPct val="110000"/>
              </a:lnSpc>
            </a:pPr>
            <a:r>
              <a:rPr lang="en-US" sz="1600" b="1" dirty="0">
                <a:solidFill>
                  <a:srgbClr val="215968"/>
                </a:solidFill>
                <a:latin typeface="+mn-lt"/>
              </a:rPr>
              <a:t>Information and communication technologies are poised to </a:t>
            </a:r>
            <a:br>
              <a:rPr lang="en-US" sz="1600" b="1" dirty="0">
                <a:solidFill>
                  <a:srgbClr val="215968"/>
                </a:solidFill>
                <a:latin typeface="+mn-lt"/>
              </a:rPr>
            </a:br>
            <a:r>
              <a:rPr lang="en-US" sz="1600" b="1" dirty="0">
                <a:solidFill>
                  <a:srgbClr val="215968"/>
                </a:solidFill>
                <a:latin typeface="+mn-lt"/>
              </a:rPr>
              <a:t>transform healthcare …</a:t>
            </a:r>
            <a:br>
              <a:rPr lang="en-US" sz="1600" b="1" dirty="0">
                <a:solidFill>
                  <a:srgbClr val="215968"/>
                </a:solidFill>
                <a:latin typeface="+mn-lt"/>
              </a:rPr>
            </a:br>
            <a:r>
              <a:rPr lang="en-US" sz="1600" b="1" dirty="0">
                <a:latin typeface="+mn-lt"/>
              </a:rPr>
              <a:t/>
            </a:r>
            <a:br>
              <a:rPr lang="en-US" sz="1600" b="1" dirty="0">
                <a:latin typeface="+mn-lt"/>
              </a:rPr>
            </a:br>
            <a:r>
              <a:rPr lang="en-US" sz="1600" dirty="0">
                <a:latin typeface="+mn-lt"/>
              </a:rPr>
              <a:t>preventing the onset of diseases,</a:t>
            </a:r>
            <a:br>
              <a:rPr lang="en-US" sz="1600" dirty="0">
                <a:latin typeface="+mn-lt"/>
              </a:rPr>
            </a:br>
            <a:r>
              <a:rPr lang="en-US" sz="1600" dirty="0">
                <a:latin typeface="+mn-lt"/>
              </a:rPr>
              <a:t> improving diagnoses and treatments, </a:t>
            </a:r>
            <a:br>
              <a:rPr lang="en-US" sz="1600" dirty="0">
                <a:latin typeface="+mn-lt"/>
              </a:rPr>
            </a:br>
            <a:r>
              <a:rPr lang="en-US" sz="1600" dirty="0">
                <a:latin typeface="+mn-lt"/>
              </a:rPr>
              <a:t>enhancing the quality of health care delivery, and </a:t>
            </a:r>
            <a:br>
              <a:rPr lang="en-US" sz="1600" dirty="0">
                <a:latin typeface="+mn-lt"/>
              </a:rPr>
            </a:br>
            <a:r>
              <a:rPr lang="en-US" sz="1600" dirty="0">
                <a:latin typeface="+mn-lt"/>
              </a:rPr>
              <a:t>empowering us to participate in our own health and well-</a:t>
            </a:r>
            <a:r>
              <a:rPr lang="en-US" sz="1600" dirty="0" smtClean="0">
                <a:latin typeface="+mn-lt"/>
              </a:rPr>
              <a:t>being</a:t>
            </a:r>
          </a:p>
          <a:p>
            <a:pPr>
              <a:lnSpc>
                <a:spcPct val="110000"/>
              </a:lnSpc>
            </a:pPr>
            <a:endParaRPr lang="en-US" sz="1600" dirty="0" smtClean="0">
              <a:latin typeface="+mn-lt"/>
            </a:endParaRPr>
          </a:p>
          <a:p>
            <a:pPr marL="0" marR="0" indent="0" algn="l" defTabSz="914400" rtl="0" eaLnBrk="1" fontAlgn="auto" latinLnBrk="0" hangingPunct="1">
              <a:lnSpc>
                <a:spcPct val="110000"/>
              </a:lnSpc>
              <a:spcBef>
                <a:spcPts val="0"/>
              </a:spcBef>
              <a:spcAft>
                <a:spcPts val="0"/>
              </a:spcAft>
              <a:buClrTx/>
              <a:buSzTx/>
              <a:buFontTx/>
              <a:buNone/>
              <a:tabLst/>
              <a:defRPr/>
            </a:pPr>
            <a:r>
              <a:rPr lang="en-US" sz="1600" dirty="0" smtClean="0">
                <a:latin typeface="+mn-lt"/>
                <a:cs typeface="Arial"/>
              </a:rPr>
              <a:t>Cross-Directorate Program: CISE, ENG, SBE</a:t>
            </a:r>
          </a:p>
          <a:p>
            <a:pPr>
              <a:lnSpc>
                <a:spcPct val="110000"/>
              </a:lnSpc>
            </a:pPr>
            <a:endParaRPr lang="en-US" sz="1600" dirty="0" smtClean="0">
              <a:latin typeface="+mn-lt"/>
            </a:endParaRPr>
          </a:p>
        </p:txBody>
      </p:sp>
      <p:sp>
        <p:nvSpPr>
          <p:cNvPr id="4" name="Slide Number Placeholder 3"/>
          <p:cNvSpPr>
            <a:spLocks noGrp="1"/>
          </p:cNvSpPr>
          <p:nvPr>
            <p:ph type="sldNum" sz="quarter" idx="10"/>
          </p:nvPr>
        </p:nvSpPr>
        <p:spPr/>
        <p:txBody>
          <a:bodyPr/>
          <a:lstStyle/>
          <a:p>
            <a:fld id="{BEFD28B8-678F-4F26-B6AC-5DCEFDBC113C}"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lstStyle/>
          <a:p>
            <a:r>
              <a:rPr lang="en-US" sz="1400" dirty="0" smtClean="0"/>
              <a:t>Indeed, the</a:t>
            </a:r>
            <a:r>
              <a:rPr lang="en-US" sz="1400" baseline="0" dirty="0" smtClean="0"/>
              <a:t> CPS community is growing and thriving.</a:t>
            </a:r>
          </a:p>
          <a:p>
            <a:endParaRPr lang="en-US" sz="1400" baseline="0" dirty="0" smtClean="0"/>
          </a:p>
          <a:p>
            <a:r>
              <a:rPr lang="en-US" sz="1400" baseline="0" dirty="0" smtClean="0"/>
              <a:t>There has been outstanding progress in increasing federal collaboration for this area.  NIST sponsored two events, which I had the pleasure to participate….</a:t>
            </a:r>
          </a:p>
          <a:p>
            <a:endParaRPr lang="en-US" sz="1400" baseline="0" dirty="0" smtClean="0"/>
          </a:p>
          <a:p>
            <a:r>
              <a:rPr lang="en-US" sz="1400" baseline="0" dirty="0" smtClean="0"/>
              <a:t>The formation of a new senior steering group, or SSG, for CPS under the NITRD program, was just announced earlier this month.</a:t>
            </a:r>
          </a:p>
          <a:p>
            <a:endParaRPr lang="en-US" sz="1400" baseline="0" dirty="0" smtClean="0"/>
          </a:p>
          <a:p>
            <a:r>
              <a:rPr lang="en-US" sz="1400" baseline="0" dirty="0" smtClean="0"/>
              <a:t>MOU with DOT</a:t>
            </a:r>
          </a:p>
          <a:p>
            <a:endParaRPr lang="en-US" sz="1400" baseline="0" dirty="0" smtClean="0"/>
          </a:p>
          <a:p>
            <a:r>
              <a:rPr lang="en-US" sz="1400" baseline="0" dirty="0" smtClean="0"/>
              <a:t>And, ARPA-E and DARPA increased engagement with VO…</a:t>
            </a:r>
          </a:p>
          <a:p>
            <a:endParaRPr lang="en-US" sz="1400" baseline="0" dirty="0" smtClean="0"/>
          </a:p>
          <a:p>
            <a:endParaRPr lang="en-US" sz="1400"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17</a:t>
            </a:fld>
            <a:endParaRPr lang="en-US" dirty="0"/>
          </a:p>
        </p:txBody>
      </p:sp>
    </p:spTree>
    <p:extLst>
      <p:ext uri="{BB962C8B-B14F-4D97-AF65-F5344CB8AC3E}">
        <p14:creationId xmlns:p14="http://schemas.microsoft.com/office/powerpoint/2010/main" val="2355323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177925" y="695325"/>
            <a:ext cx="4641850" cy="3481388"/>
          </a:xfrm>
          <a:ln/>
        </p:spPr>
      </p:sp>
      <p:sp>
        <p:nvSpPr>
          <p:cNvPr id="51203" name="Notes Placeholder 2"/>
          <p:cNvSpPr>
            <a:spLocks noGrp="1"/>
          </p:cNvSpPr>
          <p:nvPr>
            <p:ph type="body" idx="1"/>
          </p:nvPr>
        </p:nvSpPr>
        <p:spPr>
          <a:noFill/>
          <a:ln/>
        </p:spPr>
        <p:txBody>
          <a:bodyPr>
            <a:normAutofit fontScale="77500" lnSpcReduction="20000"/>
          </a:bodyPr>
          <a:lstStyle/>
          <a:p>
            <a:r>
              <a:rPr lang="en-US" sz="1400" b="0" dirty="0" smtClean="0"/>
              <a:t>And, of course, realizing</a:t>
            </a:r>
            <a:r>
              <a:rPr lang="en-US" sz="1400" b="0" baseline="0" dirty="0" smtClean="0"/>
              <a:t> the promise of CPS requires the collective intellect and efforts across this community.  The VO has provided a framework to build on your shared interest, expertise, and partnerships, engaging nearly 1000 users for closer collaborations, relationships, and knowledge sharing.  </a:t>
            </a:r>
          </a:p>
          <a:p>
            <a:endParaRPr lang="en-US" sz="1400" b="0" baseline="0" dirty="0" smtClean="0"/>
          </a:p>
          <a:p>
            <a:r>
              <a:rPr lang="en-US" sz="1200" b="0" baseline="0" dirty="0" smtClean="0"/>
              <a:t>---------</a:t>
            </a:r>
            <a:endParaRPr lang="en-US" sz="1200" b="0" dirty="0" smtClean="0"/>
          </a:p>
          <a:p>
            <a:endParaRPr lang="en-US" sz="1200" b="0" dirty="0" smtClean="0"/>
          </a:p>
          <a:p>
            <a:r>
              <a:rPr lang="en-US" sz="1200" b="0" dirty="0" smtClean="0"/>
              <a:t>TOTAL:  1458</a:t>
            </a:r>
            <a:r>
              <a:rPr lang="en-US" sz="1200" b="0" baseline="0" dirty="0" smtClean="0"/>
              <a:t> </a:t>
            </a:r>
            <a:r>
              <a:rPr lang="en-US" sz="1200" b="0" dirty="0" smtClean="0"/>
              <a:t>users</a:t>
            </a:r>
          </a:p>
          <a:p>
            <a:r>
              <a:rPr lang="en-US" sz="1200" b="0" dirty="0" smtClean="0"/>
              <a:t>SoS:	61</a:t>
            </a:r>
          </a:p>
          <a:p>
            <a:r>
              <a:rPr lang="en-US" sz="1200" b="0" dirty="0" smtClean="0"/>
              <a:t>AVM:	121</a:t>
            </a:r>
          </a:p>
          <a:p>
            <a:r>
              <a:rPr lang="en-US" sz="1200" b="0" dirty="0" smtClean="0"/>
              <a:t>CPS:   1300+ (as of 10/1)</a:t>
            </a:r>
          </a:p>
          <a:p>
            <a:endParaRPr lang="en-US" sz="1200" b="0" dirty="0" smtClean="0"/>
          </a:p>
          <a:p>
            <a:r>
              <a:rPr lang="en-US" sz="1200" b="0" dirty="0" smtClean="0"/>
              <a:t>Already being used for:</a:t>
            </a:r>
          </a:p>
          <a:p>
            <a:r>
              <a:rPr lang="en-US" sz="1200" b="0" dirty="0" smtClean="0"/>
              <a:t>	Information dissemination to and by  the research community</a:t>
            </a:r>
          </a:p>
          <a:p>
            <a:r>
              <a:rPr lang="en-US" sz="1200" b="0" dirty="0" smtClean="0"/>
              <a:t>	Advertising of new events (e.g., CPS Week HiCoNS)</a:t>
            </a:r>
          </a:p>
          <a:p>
            <a:r>
              <a:rPr lang="en-US" sz="1200" b="0" dirty="0" smtClean="0"/>
              <a:t>	Management of annual NSF CPS PI meeting</a:t>
            </a:r>
          </a:p>
          <a:p>
            <a:r>
              <a:rPr lang="en-US" sz="1200" b="0" dirty="0" smtClean="0"/>
              <a:t>	Certification SIG is active</a:t>
            </a:r>
          </a:p>
          <a:p>
            <a:r>
              <a:rPr lang="en-US" sz="1200" b="0" dirty="0" smtClean="0"/>
              <a:t>	Program management for SOS (“lablets”)</a:t>
            </a:r>
          </a:p>
          <a:p>
            <a:r>
              <a:rPr lang="en-US" sz="1200" b="0" dirty="0" smtClean="0"/>
              <a:t>	Archiving results from DARPA META, iFAB, </a:t>
            </a:r>
          </a:p>
          <a:p>
            <a:r>
              <a:rPr lang="en-US" sz="1200" b="0" dirty="0" smtClean="0"/>
              <a:t>		and Adaptive Vehicle Make (AVM) programs</a:t>
            </a:r>
          </a:p>
          <a:p>
            <a:r>
              <a:rPr lang="en-US" sz="1200" b="0" dirty="0" smtClean="0"/>
              <a:t>	</a:t>
            </a:r>
          </a:p>
          <a:p>
            <a:r>
              <a:rPr lang="en-US" sz="1200" b="0" dirty="0" smtClean="0"/>
              <a:t>In discussion with other agencies wanting to </a:t>
            </a:r>
          </a:p>
          <a:p>
            <a:r>
              <a:rPr lang="en-US" sz="1200" b="0" dirty="0" smtClean="0"/>
              <a:t>	provide advanced research results for use in </a:t>
            </a:r>
          </a:p>
          <a:p>
            <a:r>
              <a:rPr lang="en-US" sz="1200" b="0" dirty="0" smtClean="0"/>
              <a:t>		CPS Open Source and other technical communities of interest </a:t>
            </a:r>
          </a:p>
          <a:p>
            <a:r>
              <a:rPr lang="en-US" sz="1200" b="0" dirty="0" smtClean="0"/>
              <a:t>	arrange programmatic interaction with NSF-funded researchers</a:t>
            </a:r>
          </a:p>
          <a:p>
            <a:r>
              <a:rPr lang="en-US" sz="1200" b="0" dirty="0" smtClean="0"/>
              <a:t>		share lab resources, etc.</a:t>
            </a:r>
          </a:p>
          <a:p>
            <a:r>
              <a:rPr lang="en-US" sz="1200" b="0" dirty="0" smtClean="0"/>
              <a:t>		open experimental platform</a:t>
            </a:r>
          </a:p>
          <a:p>
            <a:endParaRPr lang="en-US" sz="1200" b="0" dirty="0" smtClean="0"/>
          </a:p>
          <a:p>
            <a:r>
              <a:rPr lang="en-US" sz="1200" b="0" dirty="0" smtClean="0"/>
              <a:t>Potential for higher visibility of  research results, evaluation, transition to practice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Brad Martin confirms that mentioning </a:t>
            </a:r>
            <a:r>
              <a:rPr lang="en-US" sz="1000" kern="1200" dirty="0" smtClean="0">
                <a:solidFill>
                  <a:schemeClr val="tx1"/>
                </a:solidFill>
                <a:latin typeface="+mn-lt"/>
                <a:ea typeface="+mn-ea"/>
                <a:cs typeface="+mn-cs"/>
              </a:rPr>
              <a:t>that the Science of Security Virtual Organization is hosted in the CPS VO is just fine. </a:t>
            </a:r>
            <a:endParaRPr lang="en-US" sz="1000" dirty="0" smtClean="0"/>
          </a:p>
        </p:txBody>
      </p:sp>
      <p:sp>
        <p:nvSpPr>
          <p:cNvPr id="51204" name="Slide Number Placeholder 3"/>
          <p:cNvSpPr>
            <a:spLocks noGrp="1"/>
          </p:cNvSpPr>
          <p:nvPr>
            <p:ph type="sldNum" sz="quarter" idx="5"/>
          </p:nvPr>
        </p:nvSpPr>
        <p:spPr>
          <a:noFill/>
        </p:spPr>
        <p:txBody>
          <a:bodyPr/>
          <a:lstStyle/>
          <a:p>
            <a:fld id="{E22DFFA4-A94E-4406-9071-72416B83E11A}" type="slidenum">
              <a:rPr lang="en-US" smtClean="0"/>
              <a:pPr/>
              <a:t>18</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1" fontAlgn="auto" latinLnBrk="0" hangingPunct="1">
              <a:lnSpc>
                <a:spcPct val="110000"/>
              </a:lnSpc>
              <a:spcBef>
                <a:spcPct val="0"/>
              </a:spcBef>
              <a:spcAft>
                <a:spcPts val="0"/>
              </a:spcAft>
              <a:buClrTx/>
              <a:buSzTx/>
              <a:buFontTx/>
              <a:buNone/>
              <a:tabLst/>
              <a:defRPr/>
            </a:pPr>
            <a:r>
              <a:rPr lang="en-US" sz="1800" b="0" dirty="0" smtClean="0"/>
              <a:t>And, of course, realizing</a:t>
            </a:r>
            <a:r>
              <a:rPr lang="en-US" sz="1800" b="0" baseline="0" dirty="0" smtClean="0"/>
              <a:t> the promise of CPS requires the collective intellect and efforts across this community.  The VO has provided a framework to build on your shared interest, expertise, and partnerships, engaging nearly 1000 users for closer collaborations, relationships, and knowledge sharing.  </a:t>
            </a:r>
          </a:p>
          <a:p>
            <a:pPr eaLnBrk="1" hangingPunct="1">
              <a:spcBef>
                <a:spcPct val="0"/>
              </a:spcBef>
            </a:pPr>
            <a:endParaRPr lang="en-US" sz="1400" dirty="0">
              <a:latin typeface="Calibri" charset="0"/>
              <a:ea typeface="ＭＳ Ｐゴシック" charset="0"/>
              <a:cs typeface="ＭＳ Ｐゴシック" charset="0"/>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8591737" indent="-38126582"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65155" eaLnBrk="0" fontAlgn="base" hangingPunct="0">
              <a:spcBef>
                <a:spcPct val="0"/>
              </a:spcBef>
              <a:spcAft>
                <a:spcPct val="0"/>
              </a:spcAft>
              <a:defRPr sz="2400">
                <a:solidFill>
                  <a:schemeClr val="tx1"/>
                </a:solidFill>
                <a:latin typeface="Arial" charset="0"/>
                <a:ea typeface="Arial" charset="0"/>
                <a:cs typeface="Arial" charset="0"/>
              </a:defRPr>
            </a:lvl6pPr>
            <a:lvl7pPr marL="930311" eaLnBrk="0" fontAlgn="base" hangingPunct="0">
              <a:spcBef>
                <a:spcPct val="0"/>
              </a:spcBef>
              <a:spcAft>
                <a:spcPct val="0"/>
              </a:spcAft>
              <a:defRPr sz="2400">
                <a:solidFill>
                  <a:schemeClr val="tx1"/>
                </a:solidFill>
                <a:latin typeface="Arial" charset="0"/>
                <a:ea typeface="Arial" charset="0"/>
                <a:cs typeface="Arial" charset="0"/>
              </a:defRPr>
            </a:lvl7pPr>
            <a:lvl8pPr marL="1395466" eaLnBrk="0" fontAlgn="base" hangingPunct="0">
              <a:spcBef>
                <a:spcPct val="0"/>
              </a:spcBef>
              <a:spcAft>
                <a:spcPct val="0"/>
              </a:spcAft>
              <a:defRPr sz="2400">
                <a:solidFill>
                  <a:schemeClr val="tx1"/>
                </a:solidFill>
                <a:latin typeface="Arial" charset="0"/>
                <a:ea typeface="Arial" charset="0"/>
                <a:cs typeface="Arial" charset="0"/>
              </a:defRPr>
            </a:lvl8pPr>
            <a:lvl9pPr marL="1860621"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98A4CC5C-10EB-284B-B362-DEC29AC0F22C}" type="slidenum">
              <a:rPr lang="en-US" sz="1200">
                <a:latin typeface="Calibri" charset="0"/>
              </a:rPr>
              <a:pPr eaLnBrk="1" hangingPunct="1"/>
              <a:t>19</a:t>
            </a:fld>
            <a:endParaRPr lang="en-US" sz="1200"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a:bodyPr>
          <a:lstStyle/>
          <a:p>
            <a:pPr eaLnBrk="1" hangingPunct="1">
              <a:lnSpc>
                <a:spcPct val="80000"/>
              </a:lnSpc>
              <a:spcBef>
                <a:spcPct val="0"/>
              </a:spcBef>
            </a:pPr>
            <a:r>
              <a:rPr lang="en-US" sz="2000" b="0" dirty="0" smtClean="0"/>
              <a:t> </a:t>
            </a:r>
          </a:p>
          <a:p>
            <a:pPr eaLnBrk="1" hangingPunct="1">
              <a:lnSpc>
                <a:spcPct val="110000"/>
              </a:lnSpc>
              <a:spcBef>
                <a:spcPct val="0"/>
              </a:spcBef>
            </a:pPr>
            <a:r>
              <a:rPr lang="en-US" sz="2000" b="0" dirty="0" smtClean="0"/>
              <a:t>As </a:t>
            </a:r>
            <a:r>
              <a:rPr lang="en-US" sz="2000" b="0" dirty="0"/>
              <a:t>automation and information technology pervades new platforms, cyber physical systems have become ubiquitous in our everyday lives and grow increasingly complex every year. They fly our planes, control our nuclear power plants, run our medical devices, and so much more.</a:t>
            </a:r>
          </a:p>
          <a:p>
            <a:pPr eaLnBrk="1" hangingPunct="1">
              <a:lnSpc>
                <a:spcPct val="110000"/>
              </a:lnSpc>
              <a:spcBef>
                <a:spcPct val="0"/>
              </a:spcBef>
            </a:pPr>
            <a:r>
              <a:rPr lang="en-US" sz="2000" b="0" dirty="0">
                <a:solidFill>
                  <a:srgbClr val="FF6600"/>
                </a:solidFill>
              </a:rPr>
              <a:t>How can we build and verify systems upon which people can - and will – bet their lives?</a:t>
            </a:r>
          </a:p>
          <a:p>
            <a:pPr algn="ctr">
              <a:lnSpc>
                <a:spcPct val="110000"/>
              </a:lnSpc>
            </a:pPr>
            <a:endParaRPr lang="en-US" sz="2000" b="0" dirty="0">
              <a:solidFill>
                <a:srgbClr val="FF0000"/>
              </a:solidFill>
            </a:endParaRPr>
          </a:p>
        </p:txBody>
      </p:sp>
      <p:sp>
        <p:nvSpPr>
          <p:cNvPr id="4" name="Slide Number Placeholder 3"/>
          <p:cNvSpPr>
            <a:spLocks noGrp="1"/>
          </p:cNvSpPr>
          <p:nvPr>
            <p:ph type="sldNum" sz="quarter" idx="10"/>
          </p:nvPr>
        </p:nvSpPr>
        <p:spPr/>
        <p:txBody>
          <a:bodyPr/>
          <a:lstStyle/>
          <a:p>
            <a:pPr>
              <a:defRPr/>
            </a:pPr>
            <a:fld id="{43279D9D-F0C8-4CFD-98D4-A87D607EEEF3}" type="slidenum">
              <a:rPr lang="en-US" smtClean="0"/>
              <a:pPr>
                <a:defRPr/>
              </a:pPr>
              <a:t>2</a:t>
            </a:fld>
            <a:endParaRPr lang="en-US" dirty="0"/>
          </a:p>
        </p:txBody>
      </p:sp>
    </p:spTree>
    <p:extLst>
      <p:ext uri="{BB962C8B-B14F-4D97-AF65-F5344CB8AC3E}">
        <p14:creationId xmlns:p14="http://schemas.microsoft.com/office/powerpoint/2010/main" val="1404024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10"/>
          </p:nvPr>
        </p:nvSpPr>
        <p:spPr/>
        <p:txBody>
          <a:bodyPr/>
          <a:lstStyle/>
          <a:p>
            <a:fld id="{BF80BF07-80DA-455D-A2DF-D28FAD92365D}"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a:bodyPr>
          <a:lstStyle/>
          <a:p>
            <a:r>
              <a:rPr lang="en-US" b="1" dirty="0" smtClean="0"/>
              <a:t>(1) As a community, we need to nurture and support a culture of engagement and service.</a:t>
            </a:r>
          </a:p>
          <a:p>
            <a:r>
              <a:rPr lang="en-US" dirty="0" smtClean="0"/>
              <a:t>As a community, we have the opportunity to… </a:t>
            </a:r>
          </a:p>
          <a:p>
            <a:pPr marL="348866" indent="-348866">
              <a:buFont typeface="Arial"/>
              <a:buChar char="•"/>
            </a:pPr>
            <a:r>
              <a:rPr lang="en-US" dirty="0" smtClean="0"/>
              <a:t>to shape the future directions of the field and priorities for the nation</a:t>
            </a:r>
          </a:p>
          <a:p>
            <a:pPr marL="348866" indent="-348866">
              <a:buFont typeface="Arial"/>
              <a:buChar char="•"/>
            </a:pPr>
            <a:r>
              <a:rPr lang="en-US" dirty="0" smtClean="0"/>
              <a:t>to formulate research and education agenda to address societal challenges</a:t>
            </a:r>
          </a:p>
          <a:p>
            <a:endParaRPr lang="en-US" dirty="0" smtClean="0"/>
          </a:p>
          <a:p>
            <a:pPr marL="0" lvl="1" defTabSz="930311" fontAlgn="base">
              <a:spcAft>
                <a:spcPct val="0"/>
              </a:spcAft>
              <a:defRPr/>
            </a:pPr>
            <a:r>
              <a:rPr lang="en-US" dirty="0" smtClean="0"/>
              <a:t>Community engagement can happen at many level at many levels</a:t>
            </a:r>
          </a:p>
          <a:p>
            <a:pPr defTabSz="930311" fontAlgn="base">
              <a:spcAft>
                <a:spcPct val="0"/>
              </a:spcAft>
              <a:defRPr/>
            </a:pPr>
            <a:r>
              <a:rPr lang="en-US" dirty="0" smtClean="0"/>
              <a:t>And as leaders of our community … </a:t>
            </a:r>
            <a:r>
              <a:rPr lang="en-US" b="1" dirty="0" smtClean="0"/>
              <a:t>encourage and reward national service</a:t>
            </a:r>
          </a:p>
          <a:p>
            <a:endParaRPr lang="en-US" dirty="0" smtClean="0"/>
          </a:p>
          <a:p>
            <a:pPr defTabSz="912914">
              <a:defRPr/>
            </a:pPr>
            <a:r>
              <a:rPr lang="en-US" b="1" dirty="0" smtClean="0">
                <a:solidFill>
                  <a:srgbClr val="000000"/>
                </a:solidFill>
                <a:cs typeface="Arial"/>
              </a:rPr>
              <a:t>(2) Long-term investment in foundational research is imperative</a:t>
            </a:r>
          </a:p>
          <a:p>
            <a:pPr marL="348866" indent="-348866" defTabSz="912914">
              <a:buFont typeface="Arial"/>
              <a:buChar char="•"/>
              <a:defRPr/>
            </a:pPr>
            <a:r>
              <a:rPr lang="en-US" dirty="0" smtClean="0">
                <a:solidFill>
                  <a:srgbClr val="000000"/>
                </a:solidFill>
                <a:cs typeface="Arial"/>
              </a:rPr>
              <a:t>Interactions of research ideas multiply their impact and seed new ideas with the potential to lead to unanticipated advances.</a:t>
            </a:r>
          </a:p>
          <a:p>
            <a:pPr marL="348866" indent="-348866" defTabSz="912914">
              <a:buFont typeface="Arial"/>
              <a:buChar char="•"/>
              <a:defRPr/>
            </a:pPr>
            <a:r>
              <a:rPr lang="en-US" dirty="0" smtClean="0">
                <a:cs typeface="Arial"/>
              </a:rPr>
              <a:t>There is often a long, unpredictable incubation period – requiring sustained investment – between initial exploration and impact.</a:t>
            </a:r>
          </a:p>
          <a:p>
            <a:pPr marL="348866" indent="-348866" defTabSz="912914">
              <a:buFont typeface="Arial"/>
              <a:buChar char="•"/>
              <a:defRPr/>
            </a:pPr>
            <a:r>
              <a:rPr lang="en-US" dirty="0" smtClean="0">
                <a:cs typeface="Arial"/>
              </a:rPr>
              <a:t>Unanticipated outcomes are often as important as the anticipated ones.</a:t>
            </a:r>
          </a:p>
          <a:p>
            <a:pPr lvl="1" defTabSz="912914">
              <a:defRPr/>
            </a:pPr>
            <a:endParaRPr lang="en-US" dirty="0" smtClean="0">
              <a:cs typeface="Arial"/>
            </a:endParaRPr>
          </a:p>
          <a:p>
            <a:pPr defTabSz="912914">
              <a:lnSpc>
                <a:spcPct val="110000"/>
              </a:lnSpc>
              <a:defRPr/>
            </a:pPr>
            <a:r>
              <a:rPr lang="en-US" dirty="0" smtClean="0">
                <a:solidFill>
                  <a:srgbClr val="000000"/>
                </a:solidFill>
                <a:cs typeface="Arial"/>
                <a:sym typeface="Wingdings"/>
              </a:rPr>
              <a:t>Advanced </a:t>
            </a:r>
            <a:r>
              <a:rPr lang="en-US" dirty="0" err="1" smtClean="0">
                <a:solidFill>
                  <a:srgbClr val="000000"/>
                </a:solidFill>
                <a:cs typeface="Arial"/>
                <a:sym typeface="Wingdings"/>
              </a:rPr>
              <a:t>cyberinfrastructure</a:t>
            </a:r>
            <a:r>
              <a:rPr lang="en-US" dirty="0" smtClean="0">
                <a:solidFill>
                  <a:srgbClr val="000000"/>
                </a:solidFill>
                <a:cs typeface="Arial"/>
                <a:sym typeface="Wingdings"/>
              </a:rPr>
              <a:t> will accelerate the pace of discovery and innovation in all areas of inquiry </a:t>
            </a:r>
            <a:r>
              <a:rPr lang="en-US" dirty="0" smtClean="0">
                <a:solidFill>
                  <a:srgbClr val="000000"/>
                </a:solidFill>
                <a:cs typeface="Arial"/>
              </a:rPr>
              <a:t>and enables a platform on which cross- and inter-disciplinary research thrives.</a:t>
            </a:r>
            <a:endParaRPr lang="en-US" dirty="0" smtClean="0">
              <a:solidFill>
                <a:srgbClr val="000000"/>
              </a:solidFill>
              <a:cs typeface="Arial"/>
              <a:sym typeface="Wingdings"/>
            </a:endParaRPr>
          </a:p>
          <a:p>
            <a:pPr defTabSz="912914">
              <a:lnSpc>
                <a:spcPct val="110000"/>
              </a:lnSpc>
              <a:defRPr/>
            </a:pPr>
            <a:endParaRPr lang="en-US" dirty="0" smtClean="0">
              <a:solidFill>
                <a:srgbClr val="000000"/>
              </a:solidFill>
              <a:cs typeface="Arial"/>
            </a:endParaRPr>
          </a:p>
          <a:p>
            <a:pPr defTabSz="912914">
              <a:lnSpc>
                <a:spcPct val="110000"/>
              </a:lnSpc>
              <a:defRPr/>
            </a:pPr>
            <a:r>
              <a:rPr lang="en-US" dirty="0" smtClean="0">
                <a:solidFill>
                  <a:srgbClr val="000000"/>
                </a:solidFill>
                <a:cs typeface="Arial"/>
              </a:rPr>
              <a:t>Cross- and inter-disciplinary research is pushed by advances in IT and pulled by the expanding complexity, scope, and scale of global priorities.</a:t>
            </a:r>
          </a:p>
          <a:p>
            <a:pPr marL="348866" indent="-348866" defTabSz="912914">
              <a:buFont typeface="Arial"/>
              <a:buChar char="•"/>
              <a:defRPr/>
            </a:pPr>
            <a:r>
              <a:rPr lang="en-US" dirty="0" smtClean="0">
                <a:solidFill>
                  <a:srgbClr val="000000"/>
                </a:solidFill>
                <a:cs typeface="Arial"/>
              </a:rPr>
              <a:t>Tremendous opportunity exists for the CISE community to work with other disciplines in true collaborations and to address challenges facing humanity.</a:t>
            </a:r>
          </a:p>
          <a:p>
            <a:pPr marL="348866" indent="-348866" defTabSz="912914">
              <a:buFont typeface="Arial"/>
              <a:buChar char="•"/>
              <a:defRPr/>
            </a:pPr>
            <a:endParaRPr lang="en-US" dirty="0" smtClean="0">
              <a:solidFill>
                <a:srgbClr val="000000"/>
              </a:solidFill>
              <a:cs typeface="Arial"/>
            </a:endParaRPr>
          </a:p>
          <a:p>
            <a:pPr defTabSz="912914">
              <a:defRPr/>
            </a:pPr>
            <a:endParaRPr lang="en-US" dirty="0" smtClean="0">
              <a:solidFill>
                <a:srgbClr val="000000"/>
              </a:solidFill>
              <a:cs typeface="Arial"/>
            </a:endParaRPr>
          </a:p>
          <a:p>
            <a:pPr>
              <a:lnSpc>
                <a:spcPct val="110000"/>
              </a:lnSpc>
              <a:spcAft>
                <a:spcPts val="610"/>
              </a:spcAft>
            </a:pPr>
            <a:r>
              <a:rPr lang="en-US" b="1" dirty="0" smtClean="0">
                <a:cs typeface="Arial"/>
              </a:rPr>
              <a:t>(3) Computing and communications discipline forms a pervasive intellectual fabric that connects all other disciplines:</a:t>
            </a:r>
          </a:p>
          <a:p>
            <a:endParaRPr lang="en-US" dirty="0" smtClean="0">
              <a:cs typeface="Arial"/>
              <a:sym typeface="Wingdings"/>
            </a:endParaRPr>
          </a:p>
          <a:p>
            <a:pPr marL="174433" indent="-174433">
              <a:spcBef>
                <a:spcPts val="509"/>
              </a:spcBef>
              <a:buFont typeface="Arial"/>
              <a:buChar char="•"/>
            </a:pPr>
            <a:r>
              <a:rPr lang="en-US" dirty="0" smtClean="0"/>
              <a:t>Develop the next generation of the computing, communication, and information technology workforce.</a:t>
            </a:r>
            <a:endParaRPr lang="en-US" dirty="0" smtClean="0">
              <a:cs typeface="Arial"/>
            </a:endParaRPr>
          </a:p>
          <a:p>
            <a:pPr marL="174433" indent="-174433">
              <a:spcBef>
                <a:spcPts val="509"/>
              </a:spcBef>
              <a:buFont typeface="Arial"/>
              <a:buChar char="•"/>
            </a:pPr>
            <a:r>
              <a:rPr lang="en-US" dirty="0" smtClean="0">
                <a:cs typeface="Arial"/>
              </a:rPr>
              <a:t>Empower citizens by promoting understanding of the principles and uses of computation- and data-intensive techniques</a:t>
            </a:r>
            <a:r>
              <a:rPr lang="en-US" dirty="0" smtClean="0"/>
              <a:t>.</a:t>
            </a:r>
          </a:p>
          <a:p>
            <a:pPr marL="174433" indent="-174433">
              <a:spcBef>
                <a:spcPts val="509"/>
              </a:spcBef>
              <a:buFont typeface="Arial"/>
              <a:buChar char="•"/>
            </a:pPr>
            <a:r>
              <a:rPr lang="en-US" dirty="0" smtClean="0"/>
              <a:t>Lead a cyber- and technology-enabled transformation in education and learning.</a:t>
            </a:r>
          </a:p>
          <a:p>
            <a:pPr marL="174433" indent="-174433">
              <a:spcBef>
                <a:spcPts val="509"/>
              </a:spcBef>
              <a:buFont typeface="Arial"/>
              <a:buChar char="•"/>
            </a:pPr>
            <a:r>
              <a:rPr lang="en-US" dirty="0" smtClean="0"/>
              <a:t>Contribute to universal, transparent, and affordable participation in a knowledge-based society.               </a:t>
            </a:r>
            <a:endParaRPr lang="en-US" dirty="0" smtClean="0">
              <a:cs typeface="Aria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3279D9D-F0C8-4CFD-98D4-A87D607EEEF3}" type="slidenum">
              <a:rPr lang="en-US" smtClean="0"/>
              <a:pPr>
                <a:defRPr/>
              </a:pPr>
              <a:t>21</a:t>
            </a:fld>
            <a:endParaRPr lang="en-US" dirty="0"/>
          </a:p>
        </p:txBody>
      </p:sp>
    </p:spTree>
    <p:extLst>
      <p:ext uri="{BB962C8B-B14F-4D97-AF65-F5344CB8AC3E}">
        <p14:creationId xmlns:p14="http://schemas.microsoft.com/office/powerpoint/2010/main" val="767510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lstStyle/>
          <a:p>
            <a:r>
              <a:rPr lang="en-US" sz="1600" dirty="0"/>
              <a:t>As a community, we need to nurture and support a culture of engagement and service.</a:t>
            </a:r>
          </a:p>
          <a:p>
            <a:endParaRPr lang="en-US" sz="1600" dirty="0"/>
          </a:p>
          <a:p>
            <a:r>
              <a:rPr lang="en-US" sz="1600" dirty="0"/>
              <a:t>As a community, we have the opportunity to… </a:t>
            </a:r>
          </a:p>
          <a:p>
            <a:endParaRPr lang="en-US" sz="1600" dirty="0"/>
          </a:p>
          <a:p>
            <a:pPr marL="348866" indent="-348866">
              <a:buFont typeface="Arial"/>
              <a:buChar char="•"/>
            </a:pPr>
            <a:r>
              <a:rPr lang="en-US" sz="1600" dirty="0"/>
              <a:t>to shape the future directions of the field and priorities for the nation</a:t>
            </a:r>
          </a:p>
          <a:p>
            <a:endParaRPr lang="en-US" sz="1600" dirty="0"/>
          </a:p>
          <a:p>
            <a:pPr marL="348866" indent="-348866">
              <a:buFont typeface="Arial"/>
              <a:buChar char="•"/>
            </a:pPr>
            <a:r>
              <a:rPr lang="en-US" sz="1600" dirty="0"/>
              <a:t>to formulate research and education agenda to address societal challenges</a:t>
            </a:r>
          </a:p>
          <a:p>
            <a:pPr marL="174433" indent="-174433">
              <a:buFont typeface="Arial"/>
              <a:buChar char="•"/>
            </a:pPr>
            <a:endParaRPr lang="en-US" sz="1600" dirty="0"/>
          </a:p>
          <a:p>
            <a:pPr marL="0" lvl="1" defTabSz="930311" fontAlgn="base">
              <a:spcAft>
                <a:spcPct val="0"/>
              </a:spcAft>
              <a:defRPr/>
            </a:pPr>
            <a:r>
              <a:rPr lang="en-US" sz="1600" dirty="0"/>
              <a:t>Community engagement can happen at many level at many levels</a:t>
            </a:r>
          </a:p>
          <a:p>
            <a:endParaRPr lang="en-US" sz="1600" dirty="0"/>
          </a:p>
          <a:p>
            <a:pPr defTabSz="930311" fontAlgn="base">
              <a:spcAft>
                <a:spcPct val="0"/>
              </a:spcAft>
              <a:defRPr/>
            </a:pPr>
            <a:r>
              <a:rPr lang="en-US" sz="1600" dirty="0"/>
              <a:t>And as leaders of our community … </a:t>
            </a:r>
            <a:r>
              <a:rPr lang="en-US" sz="1600" b="1" dirty="0"/>
              <a:t>encourage and reward national service</a:t>
            </a:r>
          </a:p>
          <a:p>
            <a:endParaRPr lang="en-US" sz="1600" dirty="0"/>
          </a:p>
          <a:p>
            <a:endParaRPr lang="en-US" sz="1600" dirty="0"/>
          </a:p>
        </p:txBody>
      </p:sp>
      <p:sp>
        <p:nvSpPr>
          <p:cNvPr id="4" name="Slide Number Placeholder 3"/>
          <p:cNvSpPr>
            <a:spLocks noGrp="1"/>
          </p:cNvSpPr>
          <p:nvPr>
            <p:ph type="sldNum" sz="quarter" idx="10"/>
          </p:nvPr>
        </p:nvSpPr>
        <p:spPr/>
        <p:txBody>
          <a:bodyPr/>
          <a:lstStyle/>
          <a:p>
            <a:pPr>
              <a:defRPr/>
            </a:pPr>
            <a:fld id="{43279D9D-F0C8-4CFD-98D4-A87D607EEEF3}" type="slidenum">
              <a:rPr lang="en-US" smtClean="0"/>
              <a:pPr>
                <a:defRPr/>
              </a:pPr>
              <a:t>22</a:t>
            </a:fld>
            <a:endParaRPr lang="en-US" dirty="0"/>
          </a:p>
        </p:txBody>
      </p:sp>
    </p:spTree>
    <p:extLst>
      <p:ext uri="{BB962C8B-B14F-4D97-AF65-F5344CB8AC3E}">
        <p14:creationId xmlns:p14="http://schemas.microsoft.com/office/powerpoint/2010/main" val="1423409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3279D9D-F0C8-4CFD-98D4-A87D607EEEF3}" type="slidenum">
              <a:rPr lang="en-US" smtClean="0"/>
              <a:pPr>
                <a:defRPr/>
              </a:pPr>
              <a:t>23</a:t>
            </a:fld>
            <a:endParaRPr lang="en-US" dirty="0"/>
          </a:p>
        </p:txBody>
      </p:sp>
    </p:spTree>
    <p:extLst>
      <p:ext uri="{BB962C8B-B14F-4D97-AF65-F5344CB8AC3E}">
        <p14:creationId xmlns:p14="http://schemas.microsoft.com/office/powerpoint/2010/main" val="168934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3279D9D-F0C8-4CFD-98D4-A87D607EEEF3}" type="slidenum">
              <a:rPr lang="en-US" smtClean="0"/>
              <a:pPr>
                <a:defRPr/>
              </a:pPr>
              <a:t>24</a:t>
            </a:fld>
            <a:endParaRPr lang="en-US" dirty="0"/>
          </a:p>
        </p:txBody>
      </p:sp>
    </p:spTree>
    <p:extLst>
      <p:ext uri="{BB962C8B-B14F-4D97-AF65-F5344CB8AC3E}">
        <p14:creationId xmlns:p14="http://schemas.microsoft.com/office/powerpoint/2010/main" val="3296653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lnSpcReduction="10000"/>
          </a:bodyPr>
          <a:lstStyle/>
          <a:p>
            <a:pPr defTabSz="912914">
              <a:defRPr/>
            </a:pPr>
            <a:r>
              <a:rPr lang="en-US" sz="1400" b="1" dirty="0">
                <a:solidFill>
                  <a:srgbClr val="000000"/>
                </a:solidFill>
                <a:latin typeface="Arial"/>
                <a:cs typeface="Arial"/>
              </a:rPr>
              <a:t>Long-term investment in foundational research is imperative</a:t>
            </a:r>
          </a:p>
          <a:p>
            <a:pPr marL="348866" indent="-348866" defTabSz="912914">
              <a:buFont typeface="Arial"/>
              <a:buChar char="•"/>
              <a:defRPr/>
            </a:pPr>
            <a:r>
              <a:rPr lang="en-US" sz="1400" dirty="0">
                <a:solidFill>
                  <a:srgbClr val="000000"/>
                </a:solidFill>
                <a:latin typeface="Arial"/>
                <a:cs typeface="Arial"/>
              </a:rPr>
              <a:t>Interactions of research ideas multiply their impact and seed new ideas with the potential to lead to unanticipated advances.</a:t>
            </a:r>
          </a:p>
          <a:p>
            <a:pPr marL="348866" indent="-348866" defTabSz="912914">
              <a:buFont typeface="Arial"/>
              <a:buChar char="•"/>
              <a:defRPr/>
            </a:pPr>
            <a:r>
              <a:rPr lang="en-US" sz="1400" dirty="0">
                <a:latin typeface="Arial"/>
                <a:cs typeface="Arial"/>
              </a:rPr>
              <a:t>There is often a long, unpredictable incubation period – requiring sustained investment – between initial exploration and impact.</a:t>
            </a:r>
          </a:p>
          <a:p>
            <a:pPr marL="348866" indent="-348866" defTabSz="912914">
              <a:buFont typeface="Arial"/>
              <a:buChar char="•"/>
              <a:defRPr/>
            </a:pPr>
            <a:r>
              <a:rPr lang="en-US" sz="1400" dirty="0">
                <a:latin typeface="Arial"/>
                <a:cs typeface="Arial"/>
              </a:rPr>
              <a:t>Unanticipated outcomes are often as important as the anticipated ones.</a:t>
            </a:r>
          </a:p>
          <a:p>
            <a:pPr lvl="1" defTabSz="912914">
              <a:defRPr/>
            </a:pPr>
            <a:endParaRPr lang="en-US" sz="1400" dirty="0">
              <a:latin typeface="Arial"/>
              <a:cs typeface="Arial"/>
            </a:endParaRPr>
          </a:p>
          <a:p>
            <a:pPr defTabSz="912914">
              <a:defRPr/>
            </a:pPr>
            <a:r>
              <a:rPr lang="en-US" sz="1400" b="1" dirty="0">
                <a:solidFill>
                  <a:srgbClr val="000000"/>
                </a:solidFill>
                <a:latin typeface="Arial"/>
                <a:cs typeface="Arial"/>
              </a:rPr>
              <a:t>A strong foundation enabled by core research drives advances in other areas and enables a platform on which cross- and inter-disciplinary research thrives.</a:t>
            </a:r>
          </a:p>
          <a:p>
            <a:pPr marL="348866" indent="-348866" defTabSz="912914">
              <a:buFont typeface="Arial"/>
              <a:buChar char="•"/>
              <a:defRPr/>
            </a:pPr>
            <a:r>
              <a:rPr lang="en-US" sz="1400" dirty="0">
                <a:solidFill>
                  <a:srgbClr val="000000"/>
                </a:solidFill>
                <a:latin typeface="Arial"/>
                <a:cs typeface="Arial"/>
              </a:rPr>
              <a:t>Tremendous opportunity exists for the CISE community to work with other disciplines in true collaborations and to address challenges facing humanity.</a:t>
            </a:r>
          </a:p>
          <a:p>
            <a:pPr marL="348866" indent="-348866" defTabSz="912914">
              <a:buFont typeface="Arial"/>
              <a:buChar char="•"/>
              <a:defRPr/>
            </a:pPr>
            <a:endParaRPr lang="en-US" sz="1400" dirty="0">
              <a:solidFill>
                <a:srgbClr val="000000"/>
              </a:solidFill>
              <a:latin typeface="Arial"/>
              <a:cs typeface="Arial"/>
            </a:endParaRPr>
          </a:p>
          <a:p>
            <a:pPr marL="348866" indent="-348866" defTabSz="912914">
              <a:buFont typeface="Arial"/>
              <a:buChar char="•"/>
              <a:defRPr/>
            </a:pPr>
            <a:endParaRPr lang="en-US" sz="1400" dirty="0">
              <a:solidFill>
                <a:srgbClr val="000000"/>
              </a:solidFill>
              <a:latin typeface="Arial"/>
              <a:cs typeface="Arial"/>
            </a:endParaRPr>
          </a:p>
          <a:p>
            <a:pPr defTabSz="912914">
              <a:defRPr/>
            </a:pPr>
            <a:r>
              <a:rPr lang="en-US" sz="1400" b="1" dirty="0"/>
              <a:t>There is overwhelming consensus worldwide that scientific discovery and technological innovation, driven by a creative and skilled science and engineering workforce, are the new engines of economic growth.</a:t>
            </a:r>
            <a:r>
              <a:rPr lang="en-US" sz="1400" dirty="0"/>
              <a:t> </a:t>
            </a:r>
          </a:p>
          <a:p>
            <a:pPr defTabSz="912914">
              <a:defRPr/>
            </a:pPr>
            <a:endParaRPr lang="en-US" sz="1400" dirty="0">
              <a:solidFill>
                <a:srgbClr val="000000"/>
              </a:solidFill>
              <a:latin typeface="Arial"/>
              <a:cs typeface="Arial"/>
            </a:endParaRPr>
          </a:p>
          <a:p>
            <a:endParaRPr lang="en-US" sz="1400" dirty="0">
              <a:latin typeface="Arial"/>
              <a:cs typeface="Arial"/>
              <a:sym typeface="Wingdings"/>
            </a:endParaRPr>
          </a:p>
        </p:txBody>
      </p:sp>
      <p:sp>
        <p:nvSpPr>
          <p:cNvPr id="4" name="Slide Number Placeholder 3"/>
          <p:cNvSpPr>
            <a:spLocks noGrp="1"/>
          </p:cNvSpPr>
          <p:nvPr>
            <p:ph type="sldNum" sz="quarter" idx="10"/>
          </p:nvPr>
        </p:nvSpPr>
        <p:spPr/>
        <p:txBody>
          <a:bodyPr/>
          <a:lstStyle/>
          <a:p>
            <a:pPr>
              <a:defRPr/>
            </a:pPr>
            <a:fld id="{43279D9D-F0C8-4CFD-98D4-A87D607EEEF3}" type="slidenum">
              <a:rPr lang="en-US" smtClean="0"/>
              <a:pPr>
                <a:defRPr/>
              </a:pPr>
              <a:t>25</a:t>
            </a:fld>
            <a:endParaRPr lang="en-US" dirty="0"/>
          </a:p>
        </p:txBody>
      </p:sp>
    </p:spTree>
    <p:extLst>
      <p:ext uri="{BB962C8B-B14F-4D97-AF65-F5344CB8AC3E}">
        <p14:creationId xmlns:p14="http://schemas.microsoft.com/office/powerpoint/2010/main" val="141563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1177925" y="695325"/>
            <a:ext cx="4641850" cy="3481388"/>
          </a:xfrm>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lnSpc>
                <a:spcPct val="110000"/>
              </a:lnSpc>
              <a:spcAft>
                <a:spcPts val="610"/>
              </a:spcAft>
            </a:pPr>
            <a:r>
              <a:rPr lang="en-US" sz="1400" dirty="0">
                <a:latin typeface="Arial"/>
                <a:cs typeface="Arial"/>
              </a:rPr>
              <a:t>Computing and communications discipline forms a </a:t>
            </a:r>
            <a:r>
              <a:rPr lang="en-US" sz="1400" b="1" dirty="0">
                <a:latin typeface="Arial"/>
                <a:cs typeface="Arial"/>
              </a:rPr>
              <a:t>pervasive intellectual fabric </a:t>
            </a:r>
            <a:r>
              <a:rPr lang="en-US" sz="1400" dirty="0">
                <a:latin typeface="Arial"/>
                <a:cs typeface="Arial"/>
              </a:rPr>
              <a:t>that connects all other disciplines:</a:t>
            </a:r>
          </a:p>
          <a:p>
            <a:pPr eaLnBrk="1" hangingPunct="1">
              <a:lnSpc>
                <a:spcPct val="110000"/>
              </a:lnSpc>
              <a:spcBef>
                <a:spcPct val="0"/>
              </a:spcBef>
            </a:pPr>
            <a:endParaRPr lang="en-US" sz="1400" dirty="0">
              <a:latin typeface="Arial"/>
              <a:cs typeface="Arial"/>
            </a:endParaRPr>
          </a:p>
          <a:p>
            <a:pPr marL="348866" indent="-348866">
              <a:lnSpc>
                <a:spcPct val="110000"/>
              </a:lnSpc>
              <a:buFont typeface="+mj-lt"/>
              <a:buAutoNum type="arabicPeriod"/>
            </a:pPr>
            <a:r>
              <a:rPr lang="en-US" sz="1400" dirty="0">
                <a:latin typeface="Arial"/>
                <a:cs typeface="Arial"/>
              </a:rPr>
              <a:t>Develop the next generation of the computing and information technology workforce with skills essential to succeed in the increasingly competitive, global market.</a:t>
            </a:r>
          </a:p>
          <a:p>
            <a:pPr marL="348866" indent="-348866">
              <a:lnSpc>
                <a:spcPct val="110000"/>
              </a:lnSpc>
              <a:buFont typeface="+mj-lt"/>
              <a:buAutoNum type="arabicPeriod"/>
            </a:pPr>
            <a:r>
              <a:rPr lang="en-US" sz="1400" dirty="0">
                <a:latin typeface="Arial"/>
                <a:cs typeface="Arial"/>
              </a:rPr>
              <a:t>Empower citizens by promoting understanding of the principles and uses of computation- and data-intensive techniques.</a:t>
            </a:r>
          </a:p>
          <a:p>
            <a:pPr marL="348866" indent="-348866">
              <a:lnSpc>
                <a:spcPct val="110000"/>
              </a:lnSpc>
              <a:buFont typeface="+mj-lt"/>
              <a:buAutoNum type="arabicPeriod"/>
            </a:pPr>
            <a:r>
              <a:rPr lang="en-US" sz="1400" dirty="0">
                <a:latin typeface="Arial"/>
                <a:cs typeface="Arial"/>
              </a:rPr>
              <a:t>Lead a knowledge-based and technology-enabled transformation in education and learning.</a:t>
            </a:r>
          </a:p>
          <a:p>
            <a:pPr marL="348866" indent="-348866">
              <a:lnSpc>
                <a:spcPct val="110000"/>
              </a:lnSpc>
              <a:buFont typeface="+mj-lt"/>
              <a:buAutoNum type="arabicPeriod"/>
            </a:pPr>
            <a:r>
              <a:rPr lang="en-US" sz="1400" dirty="0">
                <a:latin typeface="Arial"/>
                <a:cs typeface="Arial"/>
              </a:rPr>
              <a:t>Contribute to universal, transparent, and affordable participation in a knowledge-based society.</a:t>
            </a:r>
          </a:p>
          <a:p>
            <a:pPr marL="348866" indent="-348866">
              <a:lnSpc>
                <a:spcPct val="110000"/>
              </a:lnSpc>
              <a:spcBef>
                <a:spcPct val="0"/>
              </a:spcBef>
              <a:buFont typeface="+mj-lt"/>
              <a:buAutoNum type="arabicPeriod"/>
            </a:pPr>
            <a:endParaRPr lang="en-US" sz="1400" dirty="0">
              <a:latin typeface="Arial"/>
              <a:cs typeface="Arial"/>
            </a:endParaRPr>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C6F35B-7118-48AE-B36B-9AF9FABBE8CA}" type="slidenum">
              <a:rPr lang="en-US" smtClean="0"/>
              <a:pPr fontAlgn="base">
                <a:spcBef>
                  <a:spcPct val="0"/>
                </a:spcBef>
                <a:spcAft>
                  <a:spcPct val="0"/>
                </a:spcAft>
                <a:defRPr/>
              </a:pPr>
              <a:t>26</a:t>
            </a:fld>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a:bodyPr>
          <a:lstStyle/>
          <a:p>
            <a:endParaRPr lang="en-US" sz="18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5AB71798-5C65-4D49-BA48-134988842E9F}" type="slidenum">
              <a:rPr lang="en-US" smtClean="0"/>
              <a:pPr>
                <a:defRPr/>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xfrm>
            <a:off x="1177925" y="695325"/>
            <a:ext cx="4641850" cy="3481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0" lvl="1">
              <a:lnSpc>
                <a:spcPts val="1312"/>
              </a:lnSpc>
              <a:spcBef>
                <a:spcPct val="0"/>
              </a:spcBef>
            </a:pPr>
            <a:r>
              <a:rPr lang="en-US" sz="1400" dirty="0">
                <a:solidFill>
                  <a:srgbClr val="595959"/>
                </a:solidFill>
                <a:latin typeface="+mn-lt"/>
                <a:cs typeface="Arial"/>
              </a:rPr>
              <a:t>Here are 3 examples from our portfolio …</a:t>
            </a:r>
          </a:p>
          <a:p>
            <a:pPr marL="0" lvl="1">
              <a:lnSpc>
                <a:spcPts val="1312"/>
              </a:lnSpc>
              <a:spcBef>
                <a:spcPct val="0"/>
              </a:spcBef>
            </a:pPr>
            <a:r>
              <a:rPr lang="en-US" sz="1400" u="sng" dirty="0">
                <a:solidFill>
                  <a:srgbClr val="595959"/>
                </a:solidFill>
                <a:latin typeface="+mn-lt"/>
                <a:cs typeface="Arial"/>
              </a:rPr>
              <a:t> </a:t>
            </a:r>
          </a:p>
          <a:p>
            <a:pPr marL="0" lvl="1">
              <a:lnSpc>
                <a:spcPts val="1312"/>
              </a:lnSpc>
              <a:spcBef>
                <a:spcPct val="0"/>
              </a:spcBef>
            </a:pPr>
            <a:r>
              <a:rPr lang="en-US" sz="1400" u="sng" dirty="0">
                <a:solidFill>
                  <a:srgbClr val="595959"/>
                </a:solidFill>
                <a:latin typeface="+mn-lt"/>
                <a:cs typeface="Arial"/>
              </a:rPr>
              <a:t>Improving medical technologies</a:t>
            </a:r>
          </a:p>
          <a:p>
            <a:pPr marL="0" lvl="1">
              <a:lnSpc>
                <a:spcPts val="1424"/>
              </a:lnSpc>
              <a:spcBef>
                <a:spcPct val="20000"/>
              </a:spcBef>
              <a:buClr>
                <a:schemeClr val="accent1"/>
              </a:buClr>
              <a:buSzPct val="85000"/>
            </a:pPr>
            <a:r>
              <a:rPr lang="en-US" sz="1400" dirty="0" smtClean="0">
                <a:solidFill>
                  <a:srgbClr val="595959"/>
                </a:solidFill>
                <a:latin typeface="+mn-lt"/>
                <a:cs typeface="Arial"/>
              </a:rPr>
              <a:t>A </a:t>
            </a:r>
            <a:r>
              <a:rPr lang="en-US" sz="1400" dirty="0">
                <a:solidFill>
                  <a:srgbClr val="595959"/>
                </a:solidFill>
                <a:latin typeface="+mn-lt"/>
                <a:cs typeface="Arial"/>
              </a:rPr>
              <a:t>self-reconfiguring  </a:t>
            </a:r>
            <a:r>
              <a:rPr lang="ja-JP" altLang="en-US" sz="1400" dirty="0">
                <a:solidFill>
                  <a:srgbClr val="595959"/>
                </a:solidFill>
                <a:latin typeface="+mn-lt"/>
                <a:cs typeface="Arial"/>
              </a:rPr>
              <a:t>“</a:t>
            </a:r>
            <a:r>
              <a:rPr lang="en-US" sz="1400" dirty="0">
                <a:solidFill>
                  <a:srgbClr val="595959"/>
                </a:solidFill>
                <a:latin typeface="+mn-lt"/>
                <a:cs typeface="Arial"/>
              </a:rPr>
              <a:t>second skin orthotic sleeve</a:t>
            </a:r>
            <a:r>
              <a:rPr lang="ja-JP" altLang="en-US" sz="1400" dirty="0">
                <a:solidFill>
                  <a:srgbClr val="595959"/>
                </a:solidFill>
                <a:latin typeface="+mn-lt"/>
                <a:cs typeface="Arial"/>
              </a:rPr>
              <a:t>”</a:t>
            </a:r>
            <a:r>
              <a:rPr lang="en-US" sz="1400" dirty="0">
                <a:solidFill>
                  <a:srgbClr val="595959"/>
                </a:solidFill>
                <a:latin typeface="+mn-lt"/>
                <a:cs typeface="Arial"/>
              </a:rPr>
              <a:t> consisting of programmable materials. </a:t>
            </a:r>
            <a:r>
              <a:rPr lang="en-US" sz="1400" b="1" dirty="0">
                <a:solidFill>
                  <a:srgbClr val="595959"/>
                </a:solidFill>
                <a:latin typeface="+mn-lt"/>
                <a:cs typeface="Arial"/>
              </a:rPr>
              <a:t>The orthotic sleeve, worn over one or more limbs of brain-injured individuals, may restore brain function by promoting enriched exploration of self-produced limb movements. </a:t>
            </a:r>
            <a:endParaRPr lang="en-US" sz="1400" b="1" dirty="0" smtClean="0">
              <a:solidFill>
                <a:srgbClr val="595959"/>
              </a:solidFill>
              <a:latin typeface="+mn-lt"/>
              <a:cs typeface="Arial"/>
            </a:endParaRPr>
          </a:p>
          <a:p>
            <a:pPr eaLnBrk="1" hangingPunct="1">
              <a:lnSpc>
                <a:spcPct val="80000"/>
              </a:lnSpc>
              <a:spcBef>
                <a:spcPct val="0"/>
              </a:spcBef>
            </a:pPr>
            <a:endParaRPr lang="en-US" sz="1400" u="sng" dirty="0" smtClean="0">
              <a:latin typeface="+mn-lt"/>
              <a:cs typeface="Arial"/>
            </a:endParaRPr>
          </a:p>
          <a:p>
            <a:pPr eaLnBrk="1" hangingPunct="1">
              <a:lnSpc>
                <a:spcPct val="80000"/>
              </a:lnSpc>
              <a:spcBef>
                <a:spcPct val="0"/>
              </a:spcBef>
            </a:pPr>
            <a:r>
              <a:rPr lang="en-US" sz="1400" u="sng" dirty="0" smtClean="0">
                <a:latin typeface="+mn-lt"/>
                <a:cs typeface="Arial"/>
              </a:rPr>
              <a:t>Environmental </a:t>
            </a:r>
            <a:r>
              <a:rPr lang="en-US" sz="1400" u="sng" dirty="0">
                <a:latin typeface="+mn-lt"/>
                <a:cs typeface="Arial"/>
              </a:rPr>
              <a:t>Sensing</a:t>
            </a:r>
          </a:p>
          <a:p>
            <a:pPr marL="0" lvl="1">
              <a:lnSpc>
                <a:spcPts val="1312"/>
              </a:lnSpc>
              <a:spcBef>
                <a:spcPct val="0"/>
              </a:spcBef>
            </a:pPr>
            <a:r>
              <a:rPr lang="en-US" sz="1400" dirty="0" smtClean="0">
                <a:latin typeface="+mn-lt"/>
                <a:cs typeface="Arial"/>
              </a:rPr>
              <a:t>Transformation </a:t>
            </a:r>
            <a:r>
              <a:rPr lang="en-US" sz="1400" dirty="0">
                <a:latin typeface="+mn-lt"/>
                <a:cs typeface="Arial"/>
              </a:rPr>
              <a:t>from static sensing into mobile, actuated sensing in dynamic environments, with a focus on sensing in tidally forced rivers. </a:t>
            </a:r>
          </a:p>
          <a:p>
            <a:pPr marL="0" lvl="1">
              <a:lnSpc>
                <a:spcPts val="1312"/>
              </a:lnSpc>
              <a:spcBef>
                <a:spcPct val="0"/>
              </a:spcBef>
            </a:pPr>
            <a:r>
              <a:rPr lang="en-US" sz="1400" dirty="0">
                <a:latin typeface="+mn-lt"/>
                <a:cs typeface="Arial"/>
              </a:rPr>
              <a:t>The approach is to develop inverse modeling techniques to sense the environment, coordination algorithms to distribute sensors spatially, and software that uses the sensed environmental data to enable these coordination algorithms to adapt to new sensed conditions. </a:t>
            </a:r>
            <a:endParaRPr lang="en-US" sz="1400" u="sng" dirty="0">
              <a:solidFill>
                <a:srgbClr val="595959"/>
              </a:solidFill>
              <a:latin typeface="+mn-lt"/>
              <a:cs typeface="Arial"/>
            </a:endParaRPr>
          </a:p>
          <a:p>
            <a:pPr marL="0" lvl="1">
              <a:lnSpc>
                <a:spcPts val="1312"/>
              </a:lnSpc>
              <a:spcBef>
                <a:spcPct val="0"/>
              </a:spcBef>
            </a:pPr>
            <a:endParaRPr lang="en-US" sz="1400" u="sng" dirty="0">
              <a:solidFill>
                <a:srgbClr val="595959"/>
              </a:solidFill>
              <a:latin typeface="+mn-lt"/>
              <a:cs typeface="Arial"/>
            </a:endParaRPr>
          </a:p>
          <a:p>
            <a:pPr marL="0" lvl="1">
              <a:lnSpc>
                <a:spcPts val="1312"/>
              </a:lnSpc>
              <a:spcBef>
                <a:spcPct val="0"/>
              </a:spcBef>
            </a:pPr>
            <a:r>
              <a:rPr lang="en-US" sz="1400" u="sng" dirty="0">
                <a:solidFill>
                  <a:srgbClr val="595959"/>
                </a:solidFill>
                <a:latin typeface="+mn-lt"/>
                <a:cs typeface="Arial"/>
              </a:rPr>
              <a:t>Autonomous vehicles</a:t>
            </a:r>
          </a:p>
          <a:p>
            <a:pPr marL="0" lvl="1">
              <a:lnSpc>
                <a:spcPts val="1312"/>
              </a:lnSpc>
              <a:spcBef>
                <a:spcPct val="0"/>
              </a:spcBef>
            </a:pPr>
            <a:r>
              <a:rPr lang="en-US" sz="1400" b="1" dirty="0">
                <a:latin typeface="+mn-lt"/>
                <a:cs typeface="Arial"/>
              </a:rPr>
              <a:t>Center for Autonomous Transportation Systems (1035813)</a:t>
            </a:r>
            <a:endParaRPr lang="en-US" sz="1400" u="sng" dirty="0">
              <a:solidFill>
                <a:srgbClr val="595959"/>
              </a:solidFill>
              <a:latin typeface="+mn-lt"/>
              <a:cs typeface="Arial"/>
            </a:endParaRPr>
          </a:p>
          <a:p>
            <a:r>
              <a:rPr lang="en-US" sz="1400" dirty="0" smtClean="0">
                <a:latin typeface="+mn-lt"/>
                <a:cs typeface="Arial"/>
              </a:rPr>
              <a:t>Basic research contributions in the domains of safety-critical real-time fault-tolerant distributed cyber-physical platforms, end-to-end resource management, cooperative vehicular networks, cyber-physical system modeling and analysis tools, dynamic object detection/recognition, hybrid systems verification, safe dynamic behaviors under constantly changing operating conditions, and real-time perception and planning algorithms. Multiple intermediate capabilities in the form of active safety features will also be enabled. </a:t>
            </a:r>
            <a:endParaRPr lang="en-US" sz="1400" dirty="0">
              <a:latin typeface="+mn-lt"/>
              <a:cs typeface="Arial"/>
            </a:endParaRPr>
          </a:p>
          <a:p>
            <a:pPr eaLnBrk="1" hangingPunct="1">
              <a:lnSpc>
                <a:spcPct val="80000"/>
              </a:lnSpc>
              <a:spcBef>
                <a:spcPct val="0"/>
              </a:spcBef>
            </a:pPr>
            <a:endParaRPr lang="en-US" sz="1400" dirty="0">
              <a:latin typeface="Arial"/>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a:bodyPr>
          <a:lstStyle/>
          <a:p>
            <a:r>
              <a:rPr lang="en-US" sz="1800" dirty="0" smtClean="0"/>
              <a:t>This isn’t just about the money.  It’s about building a broad federal portfolio of</a:t>
            </a:r>
            <a:r>
              <a:rPr lang="en-US" sz="1800" baseline="0" dirty="0" smtClean="0"/>
              <a:t> R&amp;D in this area</a:t>
            </a:r>
            <a:endParaRPr lang="en-US" sz="1800" dirty="0" smtClean="0"/>
          </a:p>
          <a:p>
            <a:endParaRPr lang="en-US" sz="1800" dirty="0" smtClean="0"/>
          </a:p>
          <a:p>
            <a:r>
              <a:rPr lang="en-US" sz="1800" dirty="0" smtClean="0"/>
              <a:t>- Unique</a:t>
            </a:r>
            <a:r>
              <a:rPr lang="en-US" sz="1800" baseline="0" dirty="0" smtClean="0"/>
              <a:t> opportunity to bring together multi-disciplinary researchers together</a:t>
            </a:r>
            <a:endParaRPr lang="en-US" sz="1800" dirty="0" smtClean="0"/>
          </a:p>
          <a:p>
            <a:r>
              <a:rPr lang="en-US" sz="1800" dirty="0" smtClean="0"/>
              <a:t>- A separate</a:t>
            </a:r>
            <a:r>
              <a:rPr lang="en-US" sz="1800" baseline="0" dirty="0" smtClean="0"/>
              <a:t> solicitation from each participating agency would not have resulted in the rich portfolio…</a:t>
            </a:r>
            <a:endParaRPr lang="en-US" sz="1800" dirty="0" smtClean="0"/>
          </a:p>
          <a:p>
            <a:endParaRPr lang="en-US" sz="1800" dirty="0" smtClean="0"/>
          </a:p>
          <a:p>
            <a:r>
              <a:rPr lang="en-US" sz="1800" dirty="0" smtClean="0"/>
              <a:t>Blue</a:t>
            </a:r>
            <a:r>
              <a:rPr lang="en-US" sz="1800" baseline="0" dirty="0" smtClean="0"/>
              <a:t> NSF</a:t>
            </a:r>
          </a:p>
          <a:p>
            <a:r>
              <a:rPr lang="en-US" sz="1800" baseline="0" dirty="0" smtClean="0"/>
              <a:t>Red NASA</a:t>
            </a:r>
          </a:p>
          <a:p>
            <a:r>
              <a:rPr lang="en-US" sz="1800" baseline="0" dirty="0" smtClean="0"/>
              <a:t>Green NIH</a:t>
            </a:r>
          </a:p>
          <a:p>
            <a:r>
              <a:rPr lang="en-US" sz="1800" baseline="0" dirty="0" smtClean="0"/>
              <a:t>Purple USDA</a:t>
            </a:r>
            <a:endParaRPr lang="en-US" sz="1800" dirty="0"/>
          </a:p>
        </p:txBody>
      </p:sp>
      <p:sp>
        <p:nvSpPr>
          <p:cNvPr id="4" name="Slide Number Placeholder 3"/>
          <p:cNvSpPr>
            <a:spLocks noGrp="1"/>
          </p:cNvSpPr>
          <p:nvPr>
            <p:ph type="sldNum" sz="quarter" idx="10"/>
          </p:nvPr>
        </p:nvSpPr>
        <p:spPr/>
        <p:txBody>
          <a:bodyPr/>
          <a:lstStyle/>
          <a:p>
            <a:pPr>
              <a:defRPr/>
            </a:pPr>
            <a:fld id="{43279D9D-F0C8-4CFD-98D4-A87D607EEEF3}" type="slidenum">
              <a:rPr lang="en-US" smtClean="0"/>
              <a:pPr>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a:bodyPr>
          <a:lstStyle/>
          <a:p>
            <a:pPr>
              <a:lnSpc>
                <a:spcPct val="110000"/>
              </a:lnSpc>
            </a:pPr>
            <a:endParaRPr lang="en-US" sz="2000" b="1" i="0" dirty="0" smtClean="0"/>
          </a:p>
          <a:p>
            <a:pPr>
              <a:lnSpc>
                <a:spcPct val="110000"/>
              </a:lnSpc>
            </a:pPr>
            <a:r>
              <a:rPr lang="en-US" sz="2000" b="1" i="0" dirty="0" smtClean="0"/>
              <a:t>Advances in CPS are closely</a:t>
            </a:r>
            <a:r>
              <a:rPr lang="en-US" sz="2000" b="1" i="0" baseline="0" dirty="0" smtClean="0"/>
              <a:t> intertwined with and will have a pervasive impact on many of our national priorities</a:t>
            </a:r>
          </a:p>
          <a:p>
            <a:pPr>
              <a:lnSpc>
                <a:spcPct val="110000"/>
              </a:lnSpc>
            </a:pPr>
            <a:endParaRPr lang="en-US" sz="2000" b="1" i="0" baseline="0" dirty="0" smtClean="0"/>
          </a:p>
          <a:p>
            <a:pPr>
              <a:lnSpc>
                <a:spcPct val="110000"/>
              </a:lnSpc>
            </a:pPr>
            <a:r>
              <a:rPr lang="en-US" sz="2000" b="1" i="0" baseline="0" dirty="0" smtClean="0"/>
              <a:t>Including smart systems for manufacturing and robotics, </a:t>
            </a:r>
          </a:p>
          <a:p>
            <a:pPr>
              <a:lnSpc>
                <a:spcPct val="110000"/>
              </a:lnSpc>
            </a:pPr>
            <a:r>
              <a:rPr lang="en-US" sz="2000" b="1" i="0" baseline="0" dirty="0" smtClean="0"/>
              <a:t>environment and sustainability, emergency response </a:t>
            </a:r>
          </a:p>
          <a:p>
            <a:pPr>
              <a:lnSpc>
                <a:spcPct val="110000"/>
              </a:lnSpc>
            </a:pPr>
            <a:r>
              <a:rPr lang="en-US" sz="2000" b="1" i="0" baseline="0" dirty="0" smtClean="0"/>
              <a:t>and on to healthcare, </a:t>
            </a:r>
          </a:p>
          <a:p>
            <a:pPr>
              <a:lnSpc>
                <a:spcPct val="110000"/>
              </a:lnSpc>
            </a:pPr>
            <a:r>
              <a:rPr lang="en-US" sz="2000" b="1" i="0" baseline="0" dirty="0" smtClean="0"/>
              <a:t>and transportation and energy networks and infrastructure</a:t>
            </a:r>
            <a:endParaRPr lang="en-US" sz="2000" b="1" i="0" dirty="0" smtClean="0"/>
          </a:p>
          <a:p>
            <a:pPr>
              <a:lnSpc>
                <a:spcPct val="110000"/>
              </a:lnSpc>
            </a:pPr>
            <a:endParaRPr lang="en-US" sz="2000" b="1" i="0" baseline="0" dirty="0" smtClean="0"/>
          </a:p>
        </p:txBody>
      </p:sp>
      <p:sp>
        <p:nvSpPr>
          <p:cNvPr id="4" name="Slide Number Placeholder 3"/>
          <p:cNvSpPr>
            <a:spLocks noGrp="1"/>
          </p:cNvSpPr>
          <p:nvPr>
            <p:ph type="sldNum" sz="quarter" idx="10"/>
          </p:nvPr>
        </p:nvSpPr>
        <p:spPr/>
        <p:txBody>
          <a:bodyPr/>
          <a:lstStyle/>
          <a:p>
            <a:fld id="{BEFD28B8-678F-4F26-B6AC-5DCEFDBC113C}" type="slidenum">
              <a:rPr lang="en-US" smtClean="0"/>
              <a:pPr/>
              <a:t>3</a:t>
            </a:fld>
            <a:endParaRPr lang="en-US" dirty="0"/>
          </a:p>
        </p:txBody>
      </p:sp>
    </p:spTree>
    <p:extLst>
      <p:ext uri="{BB962C8B-B14F-4D97-AF65-F5344CB8AC3E}">
        <p14:creationId xmlns:p14="http://schemas.microsoft.com/office/powerpoint/2010/main" val="1011992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lnSpcReduction="10000"/>
          </a:bodyPr>
          <a:lstStyle/>
          <a:p>
            <a:r>
              <a:rPr lang="en-US" sz="1800" dirty="0" smtClean="0"/>
              <a:t>With multiple agencies participating, the areas</a:t>
            </a:r>
            <a:r>
              <a:rPr lang="en-US" sz="1800" baseline="0" dirty="0" smtClean="0"/>
              <a:t> of research were incredibly broad</a:t>
            </a:r>
          </a:p>
          <a:p>
            <a:endParaRPr lang="en-US" sz="1800" dirty="0" smtClean="0"/>
          </a:p>
          <a:p>
            <a:r>
              <a:rPr lang="en-US" sz="1800" dirty="0" smtClean="0"/>
              <a:t>A</a:t>
            </a:r>
            <a:r>
              <a:rPr lang="en-US" sz="1800" baseline="0" dirty="0" smtClean="0"/>
              <a:t>reas in key are listed clockwise:</a:t>
            </a:r>
          </a:p>
          <a:p>
            <a:endParaRPr lang="en-US" sz="1800" dirty="0" smtClean="0"/>
          </a:p>
          <a:p>
            <a:r>
              <a:rPr lang="en-US" sz="1800" dirty="0" smtClean="0"/>
              <a:t>Blue - Field robotics</a:t>
            </a:r>
          </a:p>
          <a:p>
            <a:r>
              <a:rPr lang="en-US" sz="1800" dirty="0" smtClean="0"/>
              <a:t>Red</a:t>
            </a:r>
            <a:r>
              <a:rPr lang="en-US" sz="1800" baseline="0" dirty="0" smtClean="0"/>
              <a:t>  - Manipulation</a:t>
            </a:r>
          </a:p>
          <a:p>
            <a:r>
              <a:rPr lang="en-US" sz="1800" baseline="0" dirty="0" smtClean="0"/>
              <a:t>Green - Social computing</a:t>
            </a:r>
          </a:p>
          <a:p>
            <a:r>
              <a:rPr lang="en-US" sz="1800" baseline="0" dirty="0" smtClean="0"/>
              <a:t>Purple - Assistive technology</a:t>
            </a:r>
          </a:p>
          <a:p>
            <a:r>
              <a:rPr lang="en-US" sz="1800" baseline="0" dirty="0" smtClean="0"/>
              <a:t>Teal - Human-robot </a:t>
            </a:r>
            <a:r>
              <a:rPr lang="en-US" sz="1800" baseline="0" dirty="0" err="1" smtClean="0"/>
              <a:t>int</a:t>
            </a:r>
            <a:endParaRPr lang="en-US" sz="1800" baseline="0" dirty="0" smtClean="0"/>
          </a:p>
          <a:p>
            <a:r>
              <a:rPr lang="en-US" sz="1800" baseline="0" dirty="0" smtClean="0"/>
              <a:t>Orange  - Exoskeleton</a:t>
            </a:r>
          </a:p>
          <a:p>
            <a:r>
              <a:rPr lang="en-US" sz="1800" baseline="0" dirty="0" smtClean="0"/>
              <a:t>Light blue - Perception</a:t>
            </a:r>
          </a:p>
          <a:p>
            <a:r>
              <a:rPr lang="en-US" sz="1800" baseline="0" dirty="0" smtClean="0"/>
              <a:t>Light red - Soft/ mechanisms</a:t>
            </a:r>
            <a:endParaRPr lang="en-US" sz="1800" dirty="0" smtClean="0"/>
          </a:p>
          <a:p>
            <a:endParaRPr lang="en-US" sz="1800" dirty="0" smtClean="0"/>
          </a:p>
          <a:p>
            <a:r>
              <a:rPr lang="en-US" sz="1800" dirty="0" smtClean="0"/>
              <a:t>---------</a:t>
            </a:r>
          </a:p>
          <a:p>
            <a:r>
              <a:rPr lang="en-US" sz="1800" dirty="0" smtClean="0"/>
              <a:t>Word cloud instead?</a:t>
            </a:r>
            <a:endParaRPr lang="en-US" sz="1800" dirty="0"/>
          </a:p>
        </p:txBody>
      </p:sp>
      <p:sp>
        <p:nvSpPr>
          <p:cNvPr id="4" name="Slide Number Placeholder 3"/>
          <p:cNvSpPr>
            <a:spLocks noGrp="1"/>
          </p:cNvSpPr>
          <p:nvPr>
            <p:ph type="sldNum" sz="quarter" idx="10"/>
          </p:nvPr>
        </p:nvSpPr>
        <p:spPr/>
        <p:txBody>
          <a:bodyPr/>
          <a:lstStyle/>
          <a:p>
            <a:pPr>
              <a:defRPr/>
            </a:pPr>
            <a:fld id="{43279D9D-F0C8-4CFD-98D4-A87D607EEEF3}"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B9238A-631C-9A46-AA9A-BD6BA3644B79}" type="slidenum">
              <a:rPr lang="en-GB"/>
              <a:pPr>
                <a:defRPr/>
              </a:pPr>
              <a:t>31</a:t>
            </a:fld>
            <a:endParaRPr lang="en-GB" dirty="0"/>
          </a:p>
        </p:txBody>
      </p:sp>
      <p:sp>
        <p:nvSpPr>
          <p:cNvPr id="78850" name="Rectangle 2"/>
          <p:cNvSpPr>
            <a:spLocks noGrp="1" noRot="1" noChangeAspect="1" noChangeArrowheads="1" noTextEdit="1"/>
          </p:cNvSpPr>
          <p:nvPr>
            <p:ph type="sldImg"/>
          </p:nvPr>
        </p:nvSpPr>
        <p:spPr>
          <a:xfrm>
            <a:off x="1177925" y="695325"/>
            <a:ext cx="4641850" cy="3481388"/>
          </a:xfrm>
          <a:ln/>
          <a:extLst>
            <a:ext uri="{FAA26D3D-D897-4be2-8F04-BA451C77F1D7}">
              <ma14:placeholderFlag xmlns:ma14="http://schemas.microsoft.com/office/mac/drawingml/2011/main" val="1"/>
            </a:ext>
          </a:extLst>
        </p:spPr>
      </p:sp>
      <p:sp>
        <p:nvSpPr>
          <p:cNvPr id="78851" name="Rectangle 3"/>
          <p:cNvSpPr>
            <a:spLocks noGrp="1" noChangeArrowheads="1"/>
          </p:cNvSpPr>
          <p:nvPr>
            <p:ph type="body" idx="1"/>
          </p:nvPr>
        </p:nvSpPr>
        <p:spPr/>
        <p:txBody>
          <a:bodyPr>
            <a:normAutofit fontScale="85000" lnSpcReduction="10000"/>
          </a:bodyPr>
          <a:lstStyle/>
          <a:p>
            <a:r>
              <a:rPr lang="en-US" baseline="0" dirty="0" smtClean="0"/>
              <a:t>To create a discovery and innovation ecosystem, we need:</a:t>
            </a:r>
          </a:p>
          <a:p>
            <a:endParaRPr lang="en-US" baseline="0" dirty="0" smtClean="0"/>
          </a:p>
          <a:p>
            <a:pPr marL="171176" indent="-171176">
              <a:buFont typeface="Arial"/>
              <a:buChar char="•"/>
            </a:pPr>
            <a:r>
              <a:rPr lang="en-US" dirty="0"/>
              <a:t>Leading-edge universities and research labs</a:t>
            </a:r>
          </a:p>
          <a:p>
            <a:pPr marL="171176" indent="-171176">
              <a:buFont typeface="Arial"/>
              <a:buChar char="•"/>
            </a:pPr>
            <a:r>
              <a:rPr lang="en-US" dirty="0"/>
              <a:t>Scientists and engineers in a flexible talent-rich labor market</a:t>
            </a:r>
          </a:p>
          <a:p>
            <a:pPr marL="171176" indent="-171176">
              <a:buFont typeface="Arial"/>
              <a:buChar char="•"/>
            </a:pPr>
            <a:r>
              <a:rPr lang="en-US" dirty="0"/>
              <a:t>Vibrant private sector catalyzed by American entrepreneurial spirit</a:t>
            </a:r>
          </a:p>
          <a:p>
            <a:pPr marL="171176" indent="-171176">
              <a:buFont typeface="Arial"/>
              <a:buChar char="•"/>
            </a:pPr>
            <a:r>
              <a:rPr lang="en-US" dirty="0"/>
              <a:t>Government investments in research and education - the building blocks of discovery and innovation</a:t>
            </a:r>
          </a:p>
          <a:p>
            <a:pPr marL="171176" indent="-171176">
              <a:buFont typeface="Arial"/>
              <a:buChar char="•"/>
            </a:pPr>
            <a:r>
              <a:rPr lang="en-US" dirty="0"/>
              <a:t>Public-private partnerships</a:t>
            </a:r>
          </a:p>
          <a:p>
            <a:pPr marL="171176" indent="-171176">
              <a:buFont typeface="Arial"/>
              <a:buChar char="•"/>
            </a:pPr>
            <a:r>
              <a:rPr lang="en-US" dirty="0"/>
              <a:t>Infrastructure</a:t>
            </a:r>
          </a:p>
          <a:p>
            <a:pPr marL="171176" indent="-171176">
              <a:buFont typeface="Arial"/>
              <a:buChar char="•"/>
            </a:pPr>
            <a:r>
              <a:rPr lang="en-US" dirty="0"/>
              <a:t>Venture capital</a:t>
            </a:r>
          </a:p>
          <a:p>
            <a:pPr marL="171176" indent="-171176">
              <a:buFont typeface="Arial"/>
              <a:buChar char="•"/>
            </a:pPr>
            <a:endParaRPr lang="en-US" dirty="0"/>
          </a:p>
          <a:p>
            <a:pPr defTabSz="912937">
              <a:defRPr/>
            </a:pPr>
            <a:r>
              <a:rPr lang="en-US" dirty="0"/>
              <a:t>And, the </a:t>
            </a:r>
            <a:r>
              <a:rPr lang="en-US" dirty="0" smtClean="0"/>
              <a:t>extraordinarily productive interplay of these parts –</a:t>
            </a:r>
            <a:r>
              <a:rPr lang="en-US" baseline="0" dirty="0" smtClean="0"/>
              <a:t> of </a:t>
            </a:r>
            <a:r>
              <a:rPr lang="en-US" dirty="0" smtClean="0"/>
              <a:t>federally funded university research, federally and privately funded industrial research, and entrepreneurial companies founded and staffed by people who moved back and forth between universities and industry is,</a:t>
            </a:r>
            <a:r>
              <a:rPr lang="en-US" baseline="0" dirty="0" smtClean="0"/>
              <a:t> as the NAS report I pointed to earlier, the </a:t>
            </a:r>
            <a:r>
              <a:rPr lang="en-US" i="1" dirty="0" smtClean="0"/>
              <a:t>principal</a:t>
            </a:r>
            <a:r>
              <a:rPr lang="en-US" dirty="0" smtClean="0"/>
              <a:t> reason for the dramatic advances in information technology and the subsequent increase in innovation and productivity. This flow of ideas and people, stimulated by investments in research, is a critical element of the IT R&amp;D ecosystem.</a:t>
            </a:r>
          </a:p>
          <a:p>
            <a:endParaRPr lang="en-US" dirty="0"/>
          </a:p>
          <a:p>
            <a:endParaRPr lang="en-US" dirty="0"/>
          </a:p>
          <a:p>
            <a:r>
              <a:rPr lang="en-US" dirty="0"/>
              <a:t>_____</a:t>
            </a:r>
          </a:p>
          <a:p>
            <a:r>
              <a:rPr lang="en-US" dirty="0"/>
              <a:t>From p 132:</a:t>
            </a:r>
          </a:p>
          <a:p>
            <a:pPr marL="456468" lvl="1" defTabSz="456468">
              <a:spcBef>
                <a:spcPct val="20000"/>
              </a:spcBef>
              <a:defRPr/>
            </a:pPr>
            <a:endParaRPr lang="en-US" sz="2800" dirty="0">
              <a:latin typeface="Arial"/>
              <a:cs typeface="Arial"/>
            </a:endParaRPr>
          </a:p>
          <a:p>
            <a:pPr defTabSz="912937">
              <a:defRPr/>
            </a:pPr>
            <a:r>
              <a:rPr lang="en-US" dirty="0" smtClean="0"/>
              <a:t>The principal reason for the dramatic advances in information technology and the subsequent increase in innovation and productivity is the “extraordinarily productive interplay of federally funded university research, federally and privately funded industrial research, and entrepreneurial companies founded and staffed by people who moved back and forth between universities and industry.”  This flow of ideas and people, stimulated by investments in research, is a critical element of the IT R&amp;D ecosystem.</a:t>
            </a:r>
          </a:p>
          <a:p>
            <a:pPr eaLnBrk="1" hangingPunct="1">
              <a:defRPr/>
            </a:pPr>
            <a:endParaRPr lang="en-US" dirty="0"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B9238A-631C-9A46-AA9A-BD6BA3644B79}" type="slidenum">
              <a:rPr lang="en-GB"/>
              <a:pPr>
                <a:defRPr/>
              </a:pPr>
              <a:t>32</a:t>
            </a:fld>
            <a:endParaRPr lang="en-GB" dirty="0"/>
          </a:p>
        </p:txBody>
      </p:sp>
      <p:sp>
        <p:nvSpPr>
          <p:cNvPr id="78850" name="Rectangle 2"/>
          <p:cNvSpPr>
            <a:spLocks noGrp="1" noRot="1" noChangeAspect="1" noChangeArrowheads="1" noTextEdit="1"/>
          </p:cNvSpPr>
          <p:nvPr>
            <p:ph type="sldImg"/>
          </p:nvPr>
        </p:nvSpPr>
        <p:spPr>
          <a:xfrm>
            <a:off x="1177925" y="695325"/>
            <a:ext cx="4641850" cy="3481388"/>
          </a:xfrm>
          <a:ln/>
          <a:extLst>
            <a:ext uri="{FAA26D3D-D897-4be2-8F04-BA451C77F1D7}">
              <ma14:placeholderFlag xmlns:ma14="http://schemas.microsoft.com/office/mac/drawingml/2011/main" val="1"/>
            </a:ext>
          </a:extLst>
        </p:spPr>
      </p:sp>
      <p:sp>
        <p:nvSpPr>
          <p:cNvPr id="78851" name="Rectangle 3"/>
          <p:cNvSpPr>
            <a:spLocks noGrp="1" noChangeArrowheads="1"/>
          </p:cNvSpPr>
          <p:nvPr>
            <p:ph type="body" idx="1"/>
          </p:nvPr>
        </p:nvSpPr>
        <p:spPr/>
        <p:txBody>
          <a:bodyPr>
            <a:normAutofit fontScale="92500" lnSpcReduction="20000"/>
          </a:bodyPr>
          <a:lstStyle/>
          <a:p>
            <a:r>
              <a:rPr lang="en-US" baseline="0" dirty="0" smtClean="0"/>
              <a:t>To create a discovery and innovation ecosystem, we need:</a:t>
            </a:r>
          </a:p>
          <a:p>
            <a:endParaRPr lang="en-US" baseline="0" dirty="0" smtClean="0"/>
          </a:p>
          <a:p>
            <a:pPr marL="171176" indent="-171176">
              <a:buFont typeface="Arial"/>
              <a:buChar char="•"/>
            </a:pPr>
            <a:r>
              <a:rPr lang="en-US" dirty="0"/>
              <a:t>Leading-edge universities and research labs</a:t>
            </a:r>
          </a:p>
          <a:p>
            <a:pPr marL="171176" indent="-171176">
              <a:buFont typeface="Arial"/>
              <a:buChar char="•"/>
            </a:pPr>
            <a:r>
              <a:rPr lang="en-US" dirty="0"/>
              <a:t>Scientists and engineers in a flexible talent-rich labor market</a:t>
            </a:r>
          </a:p>
          <a:p>
            <a:pPr marL="171176" indent="-171176">
              <a:buFont typeface="Arial"/>
              <a:buChar char="•"/>
            </a:pPr>
            <a:r>
              <a:rPr lang="en-US" dirty="0"/>
              <a:t>Vibrant private sector catalyzed by American entrepreneurial spirit</a:t>
            </a:r>
          </a:p>
          <a:p>
            <a:pPr marL="171176" indent="-171176">
              <a:buFont typeface="Arial"/>
              <a:buChar char="•"/>
            </a:pPr>
            <a:r>
              <a:rPr lang="en-US" dirty="0"/>
              <a:t>Government investments in research and education - the building blocks of discovery and innovation</a:t>
            </a:r>
          </a:p>
          <a:p>
            <a:pPr marL="171176" indent="-171176">
              <a:buFont typeface="Arial"/>
              <a:buChar char="•"/>
            </a:pPr>
            <a:r>
              <a:rPr lang="en-US" dirty="0"/>
              <a:t>Public-private partnerships</a:t>
            </a:r>
          </a:p>
          <a:p>
            <a:pPr marL="171176" indent="-171176">
              <a:buFont typeface="Arial"/>
              <a:buChar char="•"/>
            </a:pPr>
            <a:endParaRPr lang="en-US" dirty="0"/>
          </a:p>
          <a:p>
            <a:pPr defTabSz="912937">
              <a:defRPr/>
            </a:pPr>
            <a:r>
              <a:rPr lang="en-US" dirty="0"/>
              <a:t>And, the </a:t>
            </a:r>
            <a:r>
              <a:rPr lang="en-US" dirty="0" smtClean="0"/>
              <a:t>extraordinarily productive interplay of these parts –</a:t>
            </a:r>
            <a:r>
              <a:rPr lang="en-US" baseline="0" dirty="0" smtClean="0"/>
              <a:t> of </a:t>
            </a:r>
            <a:r>
              <a:rPr lang="en-US" dirty="0" smtClean="0"/>
              <a:t>federally funded university research, federally and privately funded industrial research, and entrepreneurial companies founded and staffed by people who moved back and forth between universities and industry is,</a:t>
            </a:r>
            <a:r>
              <a:rPr lang="en-US" baseline="0" dirty="0" smtClean="0"/>
              <a:t> as the NAS report I pointed to earlier, the </a:t>
            </a:r>
            <a:r>
              <a:rPr lang="en-US" i="1" dirty="0" smtClean="0"/>
              <a:t>principal</a:t>
            </a:r>
            <a:r>
              <a:rPr lang="en-US" dirty="0" smtClean="0"/>
              <a:t> reason for the dramatic advances in information technology and the subsequent increase in innovation and productivity. This flow of ideas and people, stimulated by investments in research, is a critical element of the IT R&amp;D ecosystem.</a:t>
            </a:r>
          </a:p>
          <a:p>
            <a:endParaRPr lang="en-US" dirty="0"/>
          </a:p>
          <a:p>
            <a:endParaRPr lang="en-US" dirty="0"/>
          </a:p>
          <a:p>
            <a:r>
              <a:rPr lang="en-US" dirty="0"/>
              <a:t>_____</a:t>
            </a:r>
          </a:p>
          <a:p>
            <a:r>
              <a:rPr lang="en-US" dirty="0"/>
              <a:t>From p 132:</a:t>
            </a:r>
          </a:p>
          <a:p>
            <a:pPr marL="456468" lvl="1" defTabSz="456468">
              <a:spcBef>
                <a:spcPct val="20000"/>
              </a:spcBef>
              <a:defRPr/>
            </a:pPr>
            <a:endParaRPr lang="en-US" sz="2800" dirty="0">
              <a:latin typeface="Arial"/>
              <a:cs typeface="Arial"/>
            </a:endParaRPr>
          </a:p>
          <a:p>
            <a:pPr defTabSz="912937">
              <a:defRPr/>
            </a:pPr>
            <a:r>
              <a:rPr lang="en-US" dirty="0" smtClean="0"/>
              <a:t>The principal reason for the dramatic advances in information technology and the subsequent increase in innovation and productivity is the “extraordinarily productive interplay of federally funded university research, federally and privately funded industrial research, and entrepreneurial companies founded and staffed by people who moved back and forth between universities and industry.”  This flow of ideas and people, stimulated by investments in research, is a critical element of the IT R&amp;D ecosystem.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fontScale="62500" lnSpcReduction="20000"/>
          </a:bodyPr>
          <a:lstStyle/>
          <a:p>
            <a:endParaRPr lang="en-US" sz="1600" b="1" i="1" dirty="0" smtClean="0"/>
          </a:p>
          <a:p>
            <a:r>
              <a:rPr lang="en-US" sz="1600" b="1" i="1" dirty="0" smtClean="0"/>
              <a:t>Advances in CPS are closely</a:t>
            </a:r>
            <a:r>
              <a:rPr lang="en-US" sz="1600" b="1" i="1" baseline="0" dirty="0" smtClean="0"/>
              <a:t> intertwined with and will have a pervasive impact on many of our national priorities</a:t>
            </a:r>
          </a:p>
          <a:p>
            <a:endParaRPr lang="en-US" sz="1600" b="1" i="1" baseline="0" dirty="0" smtClean="0"/>
          </a:p>
          <a:p>
            <a:r>
              <a:rPr lang="en-US" sz="1600" b="1" i="1" baseline="0" dirty="0" smtClean="0"/>
              <a:t>Including smart systems for manufacturing and robotics, </a:t>
            </a:r>
          </a:p>
          <a:p>
            <a:r>
              <a:rPr lang="en-US" sz="1600" b="1" i="1" baseline="0" dirty="0" smtClean="0"/>
              <a:t>environment and sustainability, emergency response </a:t>
            </a:r>
          </a:p>
          <a:p>
            <a:r>
              <a:rPr lang="en-US" sz="1600" b="1" i="1" baseline="0" dirty="0" smtClean="0"/>
              <a:t>and on to healthcare, </a:t>
            </a:r>
          </a:p>
          <a:p>
            <a:r>
              <a:rPr lang="en-US" sz="1600" b="1" i="1" baseline="0" dirty="0" smtClean="0"/>
              <a:t>and transportation and energy networks and infrastructure</a:t>
            </a:r>
            <a:endParaRPr lang="en-US" sz="1600" b="1" i="1" dirty="0" smtClean="0"/>
          </a:p>
          <a:p>
            <a:endParaRPr lang="en-US" sz="1600" b="1" i="1" baseline="0" dirty="0" smtClean="0"/>
          </a:p>
          <a:p>
            <a:endParaRPr lang="en-US" sz="1600" b="1" i="1" baseline="0" dirty="0" smtClean="0"/>
          </a:p>
          <a:p>
            <a:r>
              <a:rPr lang="en-US" sz="1600" b="1" i="1" baseline="0" dirty="0" smtClean="0"/>
              <a:t>You can imagine a day when…</a:t>
            </a:r>
          </a:p>
          <a:p>
            <a:r>
              <a:rPr lang="en-US" sz="1600" b="1" i="1" dirty="0" smtClean="0">
                <a:solidFill>
                  <a:srgbClr val="800000"/>
                </a:solidFill>
                <a:cs typeface="Arial"/>
              </a:rPr>
              <a:t>    static infrastructure is adaptable and safe   </a:t>
            </a:r>
          </a:p>
          <a:p>
            <a:endParaRPr lang="en-US" sz="1600" b="1"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Static infrastructures, such as buildings and bridges, are transformed into </a:t>
            </a:r>
            <a:r>
              <a:rPr lang="en-US" sz="1600" i="1" dirty="0" smtClean="0"/>
              <a:t>smart</a:t>
            </a:r>
            <a:r>
              <a:rPr lang="en-US" sz="1600" dirty="0" smtClean="0"/>
              <a:t> spaces that adapt to consumption, growth, and/or changing environmental needs or can continuously monitor and identify risk, moderate the impact of failures, and avoid disasters through the use of networked instrumentation and software control.</a:t>
            </a:r>
          </a:p>
          <a:p>
            <a:endParaRPr lang="en-US" sz="1600" b="1" i="1" baseline="0" dirty="0" smtClean="0"/>
          </a:p>
          <a:p>
            <a:r>
              <a:rPr lang="en-US" sz="1600" b="1" i="1" dirty="0" smtClean="0">
                <a:solidFill>
                  <a:srgbClr val="800000"/>
                </a:solidFill>
                <a:cs typeface="Arial"/>
              </a:rPr>
              <a:t>Imagine a day where… </a:t>
            </a:r>
          </a:p>
          <a:p>
            <a:r>
              <a:rPr lang="en-US" sz="1600" b="1" i="1" dirty="0" smtClean="0">
                <a:solidFill>
                  <a:srgbClr val="800000"/>
                </a:solidFill>
                <a:cs typeface="Arial"/>
              </a:rPr>
              <a:t>           we can forecast and mitigate ecological change</a:t>
            </a:r>
          </a:p>
          <a:p>
            <a:endParaRPr lang="en-US" sz="1600" b="1" i="1" dirty="0" smtClean="0">
              <a:solidFill>
                <a:srgbClr val="800000"/>
              </a:solidFil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By developing rich ecological and environmental monitoring systems, we can create accurate models that support forecasting and management of increasingly stressed resources.  </a:t>
            </a:r>
          </a:p>
          <a:p>
            <a:endParaRPr lang="en-US" sz="1600" b="1" i="1" dirty="0" smtClean="0">
              <a:solidFill>
                <a:srgbClr val="800000"/>
              </a:solidFill>
              <a:cs typeface="Arial"/>
            </a:endParaRPr>
          </a:p>
          <a:p>
            <a:r>
              <a:rPr lang="en-US" sz="1600" b="1" i="1" dirty="0" smtClean="0">
                <a:solidFill>
                  <a:srgbClr val="800000"/>
                </a:solidFill>
                <a:cs typeface="Arial"/>
              </a:rPr>
              <a:t>Imagine a day where…</a:t>
            </a:r>
          </a:p>
          <a:p>
            <a:pPr marL="914400" indent="-914400"/>
            <a:r>
              <a:rPr lang="en-US" sz="1600" b="1" i="1" dirty="0" smtClean="0">
                <a:solidFill>
                  <a:srgbClr val="800000"/>
                </a:solidFill>
                <a:cs typeface="Arial"/>
              </a:rPr>
              <a:t>	we can prevent, mitigate, and recover from disasters</a:t>
            </a:r>
          </a:p>
          <a:p>
            <a:endParaRPr lang="en-US" sz="1600" b="1" i="1" dirty="0" smtClean="0">
              <a:solidFill>
                <a:srgbClr val="800000"/>
              </a:solidFil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During the time of a natural disaster or a national emergency, </a:t>
            </a:r>
            <a:r>
              <a:rPr lang="en-US" sz="1600" b="1" i="1" dirty="0" smtClean="0"/>
              <a:t>unmanned</a:t>
            </a:r>
            <a:r>
              <a:rPr lang="en-US" sz="1600" dirty="0" smtClean="0"/>
              <a:t> search, rescue, and recovery is a reality through the use of autonomous, highly coordinated, and remotely operated robots in shared physical spaces – the promise of distributed, low-power sensing combined with communications and control.</a:t>
            </a:r>
          </a:p>
          <a:p>
            <a:endParaRPr lang="en-US" sz="1600" b="1" i="1" dirty="0" smtClean="0">
              <a:solidFill>
                <a:srgbClr val="800000"/>
              </a:solidFill>
              <a:cs typeface="Arial"/>
            </a:endParaRPr>
          </a:p>
        </p:txBody>
      </p:sp>
      <p:sp>
        <p:nvSpPr>
          <p:cNvPr id="4" name="Slide Number Placeholder 3"/>
          <p:cNvSpPr>
            <a:spLocks noGrp="1"/>
          </p:cNvSpPr>
          <p:nvPr>
            <p:ph type="sldNum" sz="quarter" idx="10"/>
          </p:nvPr>
        </p:nvSpPr>
        <p:spPr/>
        <p:txBody>
          <a:bodyPr/>
          <a:lstStyle/>
          <a:p>
            <a:fld id="{BEFD28B8-678F-4F26-B6AC-5DCEFDBC113C}" type="slidenum">
              <a:rPr lang="en-US" smtClean="0"/>
              <a:pPr/>
              <a:t>4</a:t>
            </a:fld>
            <a:endParaRPr lang="en-US" dirty="0"/>
          </a:p>
        </p:txBody>
      </p:sp>
    </p:spTree>
    <p:extLst>
      <p:ext uri="{BB962C8B-B14F-4D97-AF65-F5344CB8AC3E}">
        <p14:creationId xmlns:p14="http://schemas.microsoft.com/office/powerpoint/2010/main" val="1011992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a:bodyPr>
          <a:lstStyle/>
          <a:p>
            <a:endParaRPr lang="en-US" sz="1500" dirty="0" smtClean="0">
              <a:latin typeface="+mn-lt"/>
            </a:endParaRPr>
          </a:p>
          <a:p>
            <a:r>
              <a:rPr lang="en-US" sz="1500" dirty="0" smtClean="0">
                <a:latin typeface="+mn-lt"/>
              </a:rPr>
              <a:t>The need</a:t>
            </a:r>
            <a:r>
              <a:rPr lang="en-US" sz="1500" baseline="0" dirty="0" smtClean="0">
                <a:latin typeface="+mn-lt"/>
              </a:rPr>
              <a:t> for i</a:t>
            </a:r>
            <a:r>
              <a:rPr lang="en-US" sz="1500" dirty="0" smtClean="0">
                <a:latin typeface="+mn-lt"/>
              </a:rPr>
              <a:t>nvestment</a:t>
            </a:r>
            <a:r>
              <a:rPr lang="en-US" sz="1500" baseline="0" dirty="0" smtClean="0">
                <a:latin typeface="+mn-lt"/>
              </a:rPr>
              <a:t> in CPS as a national imperative is echoed in 3 recent reports by the President’s Council of Advisors on Science &amp; Technology (PCAST).</a:t>
            </a:r>
            <a:endParaRPr lang="en-US" sz="1500" dirty="0" smtClean="0">
              <a:latin typeface="+mn-lt"/>
            </a:endParaRPr>
          </a:p>
          <a:p>
            <a:endParaRPr lang="en-US" sz="1200" dirty="0" smtClean="0">
              <a:latin typeface="+mn-lt"/>
            </a:endParaRPr>
          </a:p>
          <a:p>
            <a:r>
              <a:rPr lang="en-US" sz="1200" dirty="0" smtClean="0">
                <a:latin typeface="+mn-lt"/>
              </a:rPr>
              <a:t>--------</a:t>
            </a:r>
          </a:p>
          <a:p>
            <a:r>
              <a:rPr lang="en-US" sz="1200" dirty="0" smtClean="0">
                <a:latin typeface="+mn-lt"/>
              </a:rPr>
              <a:t>A </a:t>
            </a:r>
            <a:r>
              <a:rPr lang="en-US" sz="1200" dirty="0">
                <a:latin typeface="+mn-lt"/>
              </a:rPr>
              <a:t>PCAST 2007 report recommended that Federal R&amp;D agencies strengthen existing programs or create new, cross-disciplinary ones programs to accelerate work in this area.</a:t>
            </a:r>
            <a:r>
              <a:rPr lang="en-US" sz="1200" baseline="30000" dirty="0">
                <a:latin typeface="+mn-lt"/>
              </a:rPr>
              <a:t> </a:t>
            </a:r>
            <a:r>
              <a:rPr lang="en-US" sz="1200" dirty="0">
                <a:latin typeface="+mn-lt"/>
              </a:rPr>
              <a:t>  The 2010 PCAST Networking and Information Technology (NIT) R&amp;D report expanded on this recommendation, particularly as it applied to energy, transportation, health care, and homeland security.</a:t>
            </a:r>
            <a:r>
              <a:rPr lang="en-US" sz="1200" baseline="30000" dirty="0">
                <a:latin typeface="+mn-lt"/>
              </a:rPr>
              <a:t> </a:t>
            </a:r>
            <a:r>
              <a:rPr lang="en-US" sz="1200" dirty="0">
                <a:latin typeface="+mn-lt"/>
              </a:rPr>
              <a:t>A PCAST 2011 report on Advanced Manufacturing has called for focused investments in advanced manufacturing to “strengthen U.S. leadership in the areas of robotics, cyber-physical systems, and flexible manufacturing” as a means to promote sustainable economic growth and job creation.  These recommendations, consistent with President’s Innovation Strategy (2011), all arise from the accelerated demand and the increasing technical challenges they bring for new capabilities and services all deemed to be intelligent or “smart,” including transportation systems, medical technologies, buildings, and manufacturing. </a:t>
            </a:r>
            <a:endParaRPr lang="en-US" sz="1200" dirty="0" smtClean="0">
              <a:latin typeface="+mn-lt"/>
            </a:endParaRPr>
          </a:p>
        </p:txBody>
      </p:sp>
      <p:sp>
        <p:nvSpPr>
          <p:cNvPr id="4" name="Slide Number Placeholder 3"/>
          <p:cNvSpPr>
            <a:spLocks noGrp="1"/>
          </p:cNvSpPr>
          <p:nvPr>
            <p:ph type="sldNum" sz="quarter" idx="10"/>
          </p:nvPr>
        </p:nvSpPr>
        <p:spPr/>
        <p:txBody>
          <a:bodyPr/>
          <a:lstStyle/>
          <a:p>
            <a:fld id="{BEFD28B8-678F-4F26-B6AC-5DCEFDBC113C}"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lstStyle/>
          <a:p>
            <a:endParaRPr lang="en-US" sz="1600" b="1" dirty="0" smtClean="0">
              <a:solidFill>
                <a:srgbClr val="1F497D"/>
              </a:solidFill>
              <a:latin typeface="Arial"/>
              <a:cs typeface="Arial"/>
            </a:endParaRPr>
          </a:p>
          <a:p>
            <a:r>
              <a:rPr lang="en-US" sz="1800" b="0" dirty="0" smtClean="0">
                <a:solidFill>
                  <a:srgbClr val="1F497D"/>
                </a:solidFill>
                <a:latin typeface="Arial"/>
                <a:cs typeface="Arial"/>
              </a:rPr>
              <a:t>As the trend towards increasingly </a:t>
            </a:r>
            <a:br>
              <a:rPr lang="en-US" sz="1800" b="0" dirty="0" smtClean="0">
                <a:solidFill>
                  <a:srgbClr val="1F497D"/>
                </a:solidFill>
                <a:latin typeface="Arial"/>
                <a:cs typeface="Arial"/>
              </a:rPr>
            </a:br>
            <a:r>
              <a:rPr lang="en-US" sz="1800" b="0" dirty="0" smtClean="0">
                <a:solidFill>
                  <a:srgbClr val="1F497D"/>
                </a:solidFill>
                <a:latin typeface="Arial"/>
                <a:cs typeface="Arial"/>
              </a:rPr>
              <a:t>cyber-enabled systems grows, so does the need to secure those systems.</a:t>
            </a:r>
            <a:endParaRPr lang="en-US" sz="1800" b="0"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6</a:t>
            </a:fld>
            <a:endParaRPr lang="en-US" dirty="0"/>
          </a:p>
        </p:txBody>
      </p:sp>
    </p:spTree>
    <p:extLst>
      <p:ext uri="{BB962C8B-B14F-4D97-AF65-F5344CB8AC3E}">
        <p14:creationId xmlns:p14="http://schemas.microsoft.com/office/powerpoint/2010/main" val="2197252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fontScale="92500" lnSpcReduction="20000"/>
          </a:bodyPr>
          <a:lstStyle/>
          <a:p>
            <a:pPr defTabSz="465096">
              <a:defRPr/>
            </a:pPr>
            <a:r>
              <a:rPr lang="en-US" sz="1400" dirty="0" smtClean="0"/>
              <a:t>Each </a:t>
            </a:r>
            <a:r>
              <a:rPr lang="en-US" sz="1400" dirty="0"/>
              <a:t>sector that becomes cyber-enabled becomes vulnerable to </a:t>
            </a:r>
            <a:r>
              <a:rPr lang="en-US" sz="1400" dirty="0" smtClean="0"/>
              <a:t>attacks.  </a:t>
            </a:r>
          </a:p>
          <a:p>
            <a:pPr defTabSz="465096">
              <a:defRPr/>
            </a:pPr>
            <a:endParaRPr lang="en-US" sz="1400" dirty="0" smtClean="0"/>
          </a:p>
          <a:p>
            <a:pPr defTabSz="465096" fontAlgn="base">
              <a:spcBef>
                <a:spcPct val="30000"/>
              </a:spcBef>
              <a:spcAft>
                <a:spcPct val="0"/>
              </a:spcAft>
              <a:defRPr/>
            </a:pPr>
            <a:r>
              <a:rPr lang="en-US" sz="1400" dirty="0" smtClean="0"/>
              <a:t>Healthcare, education, and finance are already at risk, and physical infrastructure –manufacturing, energy production, and transportation – will be next. </a:t>
            </a:r>
          </a:p>
          <a:p>
            <a:pPr defTabSz="465096">
              <a:defRPr/>
            </a:pPr>
            <a:r>
              <a:rPr lang="en-US" sz="1400" dirty="0" smtClean="0"/>
              <a:t>This trend toward increasingly cyber-physical systems, the integration of computation, communication, and control into physical systems, will continue to offer new challenges. </a:t>
            </a:r>
          </a:p>
          <a:p>
            <a:pPr defTabSz="465096">
              <a:defRPr/>
            </a:pPr>
            <a:endParaRPr lang="en-US" sz="1400" dirty="0" smtClean="0"/>
          </a:p>
          <a:p>
            <a:pPr defTabSz="465096">
              <a:defRPr/>
            </a:pPr>
            <a:r>
              <a:rPr lang="en-US" sz="1400" dirty="0" smtClean="0"/>
              <a:t>For</a:t>
            </a:r>
            <a:r>
              <a:rPr lang="en-US" sz="1400" baseline="0" dirty="0" smtClean="0"/>
              <a:t> example, in healthcare, embedded wireless medical devices such as pacemakers are vulnerable to cyber attacks. Researchers have shown that by </a:t>
            </a:r>
            <a:r>
              <a:rPr lang="en-US" sz="1400" dirty="0" smtClean="0"/>
              <a:t>gaining wireless access to a combination heart defibrillator and pacemaker,</a:t>
            </a:r>
            <a:r>
              <a:rPr lang="en-US" sz="1400" baseline="0" dirty="0" smtClean="0"/>
              <a:t> t</a:t>
            </a:r>
            <a:r>
              <a:rPr lang="en-US" sz="1400" dirty="0" smtClean="0"/>
              <a:t>hey were able to reprogram it to shut down and to deliver jolts of electricity that could potentially have been fatal if the device had been in a person. </a:t>
            </a:r>
          </a:p>
          <a:p>
            <a:pPr defTabSz="465096">
              <a:defRPr/>
            </a:pPr>
            <a:endParaRPr lang="en-US" sz="1400" baseline="0" dirty="0" smtClean="0"/>
          </a:p>
          <a:p>
            <a:pPr defTabSz="465096">
              <a:defRPr/>
            </a:pPr>
            <a:r>
              <a:rPr lang="en-US" sz="1400" baseline="0" dirty="0" smtClean="0"/>
              <a:t>For example, in transportation, researchers have shown that </a:t>
            </a:r>
            <a:r>
              <a:rPr lang="en-US" sz="1400" dirty="0" smtClean="0"/>
              <a:t>by connecting to a standard diagnostic computer port included in late-model cars, they were able to do some</a:t>
            </a:r>
            <a:r>
              <a:rPr lang="en-US" sz="1400" baseline="0" dirty="0" smtClean="0"/>
              <a:t> unusual things</a:t>
            </a:r>
            <a:r>
              <a:rPr lang="en-US" sz="1400" dirty="0" smtClean="0"/>
              <a:t>, such as turning off the brakes, changing the speedometer reading, blasting hot air or music on the radio, and locking passengers in the car. </a:t>
            </a:r>
          </a:p>
          <a:p>
            <a:pPr defTabSz="465096">
              <a:defRPr/>
            </a:pPr>
            <a:endParaRPr lang="en-US" sz="1400" dirty="0" smtClean="0"/>
          </a:p>
          <a:p>
            <a:pPr defTabSz="465096" fontAlgn="base">
              <a:spcBef>
                <a:spcPct val="30000"/>
              </a:spcBef>
              <a:spcAft>
                <a:spcPct val="0"/>
              </a:spcAft>
              <a:defRPr/>
            </a:pPr>
            <a:r>
              <a:rPr lang="en-US" sz="1400" dirty="0" smtClean="0"/>
              <a:t>Consider</a:t>
            </a:r>
            <a:r>
              <a:rPr lang="en-US" sz="1400" dirty="0"/>
              <a:t>, for example, the recent STUXNET worm. Discovered in July 2010, this worm targeted SCADA systems that were configured to monitor and control a kind of centrifuge used in Iranian nuclear fuel processing facilities. </a:t>
            </a:r>
          </a:p>
        </p:txBody>
      </p:sp>
      <p:sp>
        <p:nvSpPr>
          <p:cNvPr id="4" name="Slide Number Placeholder 3"/>
          <p:cNvSpPr>
            <a:spLocks noGrp="1"/>
          </p:cNvSpPr>
          <p:nvPr>
            <p:ph type="sldNum" sz="quarter" idx="10"/>
          </p:nvPr>
        </p:nvSpPr>
        <p:spPr/>
        <p:txBody>
          <a:bodyPr/>
          <a:lstStyle/>
          <a:p>
            <a:fld id="{DE06E928-85EC-E946-AB5C-BCC476895AE9}"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fontScale="85000" lnSpcReduction="20000"/>
          </a:bodyPr>
          <a:lstStyle/>
          <a:p>
            <a:pPr>
              <a:lnSpc>
                <a:spcPct val="100000"/>
              </a:lnSpc>
              <a:spcBef>
                <a:spcPts val="0"/>
              </a:spcBef>
              <a:spcAft>
                <a:spcPts val="0"/>
              </a:spcAft>
            </a:pPr>
            <a:r>
              <a:rPr lang="en-US" sz="2000" dirty="0" smtClean="0">
                <a:latin typeface="+mn-lt"/>
                <a:cs typeface="Times New Roman"/>
              </a:rPr>
              <a:t>Cyber-physical systems aim to … </a:t>
            </a:r>
            <a:r>
              <a:rPr lang="en-US" sz="2000" b="1" i="1" dirty="0" smtClean="0">
                <a:latin typeface="+mn-lt"/>
                <a:cs typeface="Times New Roman"/>
              </a:rPr>
              <a:t>Deeply integrate computation, communication, and control into physical systems</a:t>
            </a:r>
          </a:p>
          <a:p>
            <a:pPr>
              <a:lnSpc>
                <a:spcPct val="100000"/>
              </a:lnSpc>
              <a:spcBef>
                <a:spcPts val="0"/>
              </a:spcBef>
              <a:spcAft>
                <a:spcPts val="0"/>
              </a:spcAft>
            </a:pPr>
            <a:endParaRPr lang="en-US" sz="2000" b="1" i="1" dirty="0" smtClean="0">
              <a:latin typeface="+mn-lt"/>
              <a:cs typeface="Times New Roman"/>
            </a:endParaRPr>
          </a:p>
          <a:p>
            <a:pPr>
              <a:lnSpc>
                <a:spcPct val="100000"/>
              </a:lnSpc>
              <a:spcBef>
                <a:spcPts val="0"/>
              </a:spcBef>
              <a:spcAft>
                <a:spcPts val="0"/>
              </a:spcAft>
            </a:pPr>
            <a:r>
              <a:rPr lang="en-US" sz="2000" b="1" i="1" dirty="0" smtClean="0">
                <a:latin typeface="+mn-lt"/>
                <a:cs typeface="Times New Roman"/>
              </a:rPr>
              <a:t>These are </a:t>
            </a:r>
            <a:r>
              <a:rPr lang="en-US" sz="2000" dirty="0" smtClean="0">
                <a:latin typeface="+mn-lt"/>
                <a:cs typeface="Times New Roman"/>
              </a:rPr>
              <a:t>smart systems that have cyber technologies, both hardware and software, that are</a:t>
            </a:r>
          </a:p>
          <a:p>
            <a:pPr marL="342900" indent="-342900">
              <a:lnSpc>
                <a:spcPct val="100000"/>
              </a:lnSpc>
              <a:spcBef>
                <a:spcPts val="0"/>
              </a:spcBef>
              <a:spcAft>
                <a:spcPts val="0"/>
              </a:spcAft>
              <a:buAutoNum type="alphaLcParenR"/>
            </a:pPr>
            <a:r>
              <a:rPr lang="en-US" sz="2000" dirty="0" smtClean="0">
                <a:latin typeface="+mn-lt"/>
                <a:cs typeface="Times New Roman"/>
              </a:rPr>
              <a:t>deeply embedded in and interacting with physical components, </a:t>
            </a:r>
          </a:p>
          <a:p>
            <a:pPr marL="342900" indent="-342900">
              <a:lnSpc>
                <a:spcPct val="100000"/>
              </a:lnSpc>
              <a:spcBef>
                <a:spcPts val="0"/>
              </a:spcBef>
              <a:spcAft>
                <a:spcPts val="0"/>
              </a:spcAft>
              <a:buAutoNum type="alphaLcParenR"/>
            </a:pPr>
            <a:r>
              <a:rPr lang="en-US" sz="2000" dirty="0" smtClean="0">
                <a:latin typeface="+mn-lt"/>
                <a:cs typeface="Times New Roman"/>
              </a:rPr>
              <a:t>sensing AND changing the state of the real world</a:t>
            </a:r>
          </a:p>
          <a:p>
            <a:pPr defTabSz="914310">
              <a:lnSpc>
                <a:spcPct val="100000"/>
              </a:lnSpc>
              <a:spcBef>
                <a:spcPts val="0"/>
              </a:spcBef>
              <a:spcAft>
                <a:spcPts val="0"/>
              </a:spcAft>
              <a:defRPr/>
            </a:pPr>
            <a:endParaRPr lang="en-US" sz="2000" dirty="0" smtClean="0">
              <a:latin typeface="+mn-lt"/>
              <a:cs typeface="Times New Roman"/>
            </a:endParaRPr>
          </a:p>
          <a:p>
            <a:pPr defTabSz="914310">
              <a:lnSpc>
                <a:spcPct val="100000"/>
              </a:lnSpc>
              <a:spcBef>
                <a:spcPts val="0"/>
              </a:spcBef>
              <a:spcAft>
                <a:spcPts val="0"/>
              </a:spcAft>
              <a:defRPr/>
            </a:pPr>
            <a:r>
              <a:rPr lang="en-US" sz="2000" dirty="0" smtClean="0">
                <a:latin typeface="+mn-lt"/>
                <a:cs typeface="Times New Roman"/>
              </a:rPr>
              <a:t>New smart cyber-physical systems will drive innovation and competition in sectors such as the power grid, transportation, buildings, medical technologies, and industrial automation advanced manufacturing.</a:t>
            </a:r>
          </a:p>
          <a:p>
            <a:pPr defTabSz="914310">
              <a:lnSpc>
                <a:spcPct val="100000"/>
              </a:lnSpc>
              <a:spcBef>
                <a:spcPts val="0"/>
              </a:spcBef>
              <a:spcAft>
                <a:spcPts val="0"/>
              </a:spcAft>
              <a:defRPr/>
            </a:pPr>
            <a:endParaRPr lang="en-US" sz="2000" dirty="0" smtClean="0">
              <a:latin typeface="+mn-lt"/>
              <a:cs typeface="Times New Roman"/>
            </a:endParaRPr>
          </a:p>
          <a:p>
            <a:pPr marL="0" marR="0" indent="0" algn="l" defTabSz="914310" rtl="0" eaLnBrk="1" fontAlgn="base" latinLnBrk="0" hangingPunct="1">
              <a:lnSpc>
                <a:spcPct val="100000"/>
              </a:lnSpc>
              <a:spcBef>
                <a:spcPts val="0"/>
              </a:spcBef>
              <a:spcAft>
                <a:spcPts val="0"/>
              </a:spcAft>
              <a:buClrTx/>
              <a:buSzTx/>
              <a:buFontTx/>
              <a:buNone/>
              <a:tabLst/>
              <a:defRPr/>
            </a:pPr>
            <a:r>
              <a:rPr lang="en-US" sz="2000" dirty="0" smtClean="0">
                <a:latin typeface="+mn-lt"/>
              </a:rPr>
              <a:t>Advances in CPS hold the potential to reshape our world with more responsive, precise, and efficient systems</a:t>
            </a:r>
          </a:p>
          <a:p>
            <a:pPr marL="0" indent="0" algn="l">
              <a:lnSpc>
                <a:spcPct val="100000"/>
              </a:lnSpc>
              <a:spcAft>
                <a:spcPts val="1800"/>
              </a:spcAft>
              <a:buNone/>
            </a:pPr>
            <a:endParaRPr lang="en-US" sz="2000" dirty="0" smtClean="0"/>
          </a:p>
          <a:p>
            <a:pPr marL="0" indent="0" algn="l">
              <a:lnSpc>
                <a:spcPct val="100000"/>
              </a:lnSpc>
              <a:spcAft>
                <a:spcPts val="1800"/>
              </a:spcAft>
              <a:buNone/>
            </a:pPr>
            <a:endParaRPr lang="en-US" sz="2000" dirty="0" smtClean="0"/>
          </a:p>
          <a:p>
            <a:pPr marL="285750" indent="-285750">
              <a:lnSpc>
                <a:spcPct val="100000"/>
              </a:lnSpc>
              <a:buFont typeface="Arial"/>
              <a:buChar char="•"/>
            </a:pPr>
            <a:r>
              <a:rPr lang="en-US" sz="2000" dirty="0" smtClean="0">
                <a:cs typeface="Arial"/>
              </a:rPr>
              <a:t>Launched in 2009</a:t>
            </a:r>
          </a:p>
          <a:p>
            <a:pPr marL="285750" indent="-285750">
              <a:lnSpc>
                <a:spcPct val="100000"/>
              </a:lnSpc>
              <a:buFont typeface="Arial"/>
              <a:buChar char="•"/>
            </a:pPr>
            <a:r>
              <a:rPr lang="en-US" sz="2000" dirty="0" smtClean="0">
                <a:cs typeface="Arial"/>
              </a:rPr>
              <a:t>Coordinated across NSF and with other government agencies</a:t>
            </a:r>
          </a:p>
          <a:p>
            <a:pPr marL="0" indent="0" algn="l">
              <a:lnSpc>
                <a:spcPct val="100000"/>
              </a:lnSpc>
              <a:spcAft>
                <a:spcPts val="1800"/>
              </a:spcAft>
              <a:buNone/>
            </a:pPr>
            <a:endParaRPr lang="en-US" sz="2000" dirty="0" smtClean="0"/>
          </a:p>
        </p:txBody>
      </p:sp>
      <p:sp>
        <p:nvSpPr>
          <p:cNvPr id="4" name="Slide Number Placeholder 3"/>
          <p:cNvSpPr>
            <a:spLocks noGrp="1"/>
          </p:cNvSpPr>
          <p:nvPr>
            <p:ph type="sldNum" sz="quarter" idx="10"/>
          </p:nvPr>
        </p:nvSpPr>
        <p:spPr/>
        <p:txBody>
          <a:bodyPr/>
          <a:lstStyle/>
          <a:p>
            <a:fld id="{BEFD28B8-678F-4F26-B6AC-5DCEFDBC113C}"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normAutofit lnSpcReduction="10000"/>
          </a:bodyPr>
          <a:lstStyle/>
          <a:p>
            <a:r>
              <a:rPr lang="en-US" sz="1100" dirty="0" smtClean="0"/>
              <a:t>Realizing the potential of CPS requires an ambitious research agenda addressing:</a:t>
            </a:r>
          </a:p>
          <a:p>
            <a:endParaRPr lang="en-US" sz="1100" dirty="0" smtClean="0"/>
          </a:p>
          <a:p>
            <a:r>
              <a:rPr lang="en-US" sz="1100" dirty="0" smtClean="0"/>
              <a:t>Three themes:</a:t>
            </a:r>
          </a:p>
          <a:p>
            <a:endParaRPr lang="en-US" sz="1100" dirty="0" smtClean="0"/>
          </a:p>
          <a:p>
            <a:r>
              <a:rPr lang="en-US" sz="1100" i="1" kern="1200" dirty="0" smtClean="0">
                <a:solidFill>
                  <a:schemeClr val="tx1"/>
                </a:solidFill>
                <a:latin typeface="+mn-lt"/>
                <a:ea typeface="+mn-ea"/>
                <a:cs typeface="+mn-cs"/>
              </a:rPr>
              <a:t>Science of Cyber-Physical Systems:</a:t>
            </a:r>
            <a:r>
              <a:rPr lang="en-US" sz="1100" i="0" kern="1200" dirty="0" smtClean="0">
                <a:solidFill>
                  <a:schemeClr val="tx1"/>
                </a:solidFill>
                <a:latin typeface="+mn-lt"/>
                <a:ea typeface="+mn-ea"/>
                <a:cs typeface="+mn-cs"/>
              </a:rPr>
              <a:t> The classical models of computation and physics are separately inadequate to capture the semantics of CPS.  CPS require new models and theories that unify perspectives, capable of expressing the interacting dynamics of the computational and physical components of a system in a dynamic environment.  A unified science would support composition, bridge the computational versus physical notions of time and space, cope with uncertainty, and enable cyber-physical systems to interoperate and evolve.</a:t>
            </a:r>
          </a:p>
          <a:p>
            <a:r>
              <a:rPr lang="en-US" sz="1100" i="1" kern="1200" dirty="0" smtClean="0">
                <a:solidFill>
                  <a:schemeClr val="tx1"/>
                </a:solidFill>
                <a:latin typeface="+mn-lt"/>
                <a:ea typeface="+mn-ea"/>
                <a:cs typeface="+mn-cs"/>
              </a:rPr>
              <a:t>Technology for Cyber-Physical Systems:</a:t>
            </a:r>
            <a:r>
              <a:rPr lang="en-US" sz="1100" i="0" kern="1200" dirty="0" smtClean="0">
                <a:solidFill>
                  <a:schemeClr val="tx1"/>
                </a:solidFill>
                <a:latin typeface="+mn-lt"/>
                <a:ea typeface="+mn-ea"/>
                <a:cs typeface="+mn-cs"/>
              </a:rPr>
              <a:t> New design, analysis, and verification tools are needed that embody the scientific principles of CPS, and that incorporate measurement, dynamics, and control.  The tools should offer important perspectives into behaviors and interactions.  New building blocks are also needed, including hardware computing platforms, operating systems, and middleware.  The chain of tools and building blocks must integrate to support end-to-end assurances, and cover the full lifecycle of systems.  Particular attention should be given to interfaces, interface management, extensibility, interoperability, and the controlled visibility of explicit and implicit assumptions.  A particular goal is to enable evidence-based certification, and maintain certification as a system evolves.</a:t>
            </a:r>
          </a:p>
          <a:p>
            <a:r>
              <a:rPr lang="en-US" sz="1100" i="1" kern="1200" dirty="0" smtClean="0">
                <a:solidFill>
                  <a:schemeClr val="tx1"/>
                </a:solidFill>
                <a:latin typeface="+mn-lt"/>
                <a:ea typeface="+mn-ea"/>
                <a:cs typeface="+mn-cs"/>
              </a:rPr>
              <a:t>Engineering of Cyber-Physical Systems:</a:t>
            </a:r>
            <a:r>
              <a:rPr lang="en-US" sz="1100" i="0" kern="1200" dirty="0" smtClean="0">
                <a:solidFill>
                  <a:schemeClr val="tx1"/>
                </a:solidFill>
                <a:latin typeface="+mn-lt"/>
                <a:ea typeface="+mn-ea"/>
                <a:cs typeface="+mn-cs"/>
              </a:rPr>
              <a:t> CPS opens a new opportunity to rethink principles of systems engineering, built on the foundation of CPS science and technology and able to support open cyber-physical systems.  Attention should be given to system architecture, design, integration, and design space exploration that produce certifiably dependable systems.  New engineering principles are needed to systematize design for the growing numbers of CPS that entail adaptation and autonomy.  All advances should be assessed and validated for relevance, usability, and effectiveness by appropriate benchmarks.  The engineering processes must support certification and maintenance of certification over the system lifecycle.	</a:t>
            </a:r>
          </a:p>
          <a:p>
            <a:endParaRPr lang="en-US" sz="1100"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9</a:t>
            </a:fld>
            <a:endParaRPr lang="en-US" dirty="0"/>
          </a:p>
        </p:txBody>
      </p:sp>
    </p:spTree>
    <p:extLst>
      <p:ext uri="{BB962C8B-B14F-4D97-AF65-F5344CB8AC3E}">
        <p14:creationId xmlns:p14="http://schemas.microsoft.com/office/powerpoint/2010/main" val="264917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solidFill>
                  <a:srgbClr val="1F497D"/>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56D2F222-6C0B-49AF-B1E2-B10E3A6CC090}" type="datetimeFigureOut">
              <a:rPr lang="en-US" smtClean="0"/>
              <a:pPr/>
              <a:t>10/2/12</a:t>
            </a:fld>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E1FF95FB-CBAD-4241-92EA-052A516708E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56D2F222-6C0B-49AF-B1E2-B10E3A6CC090}" type="datetimeFigureOut">
              <a:rPr lang="en-US" smtClean="0"/>
              <a:pPr/>
              <a:t>10/2/12</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E1FF95FB-CBAD-4241-92EA-052A516708E1}"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56D2F222-6C0B-49AF-B1E2-B10E3A6CC090}" type="datetimeFigureOut">
              <a:rPr lang="en-US" smtClean="0"/>
              <a:pPr/>
              <a:t>10/2/12</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E1FF95FB-CBAD-4241-92EA-052A516708E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56D2F222-6C0B-49AF-B1E2-B10E3A6CC090}" type="datetimeFigureOut">
              <a:rPr lang="en-US" smtClean="0"/>
              <a:pPr/>
              <a:t>10/2/12</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E1FF95FB-CBAD-4241-92EA-052A516708E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56D2F222-6C0B-49AF-B1E2-B10E3A6CC090}" type="datetimeFigureOut">
              <a:rPr lang="en-US" smtClean="0"/>
              <a:pPr/>
              <a:t>10/2/12</a:t>
            </a:fld>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E1FF95FB-CBAD-4241-92EA-052A516708E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1"/>
            <a:ext cx="2133600" cy="365125"/>
          </a:xfrm>
          <a:prstGeom prst="rect">
            <a:avLst/>
          </a:prstGeom>
        </p:spPr>
        <p:txBody>
          <a:bodyPr/>
          <a:lstStyle/>
          <a:p>
            <a:fld id="{56D2F222-6C0B-49AF-B1E2-B10E3A6CC090}" type="datetimeFigureOut">
              <a:rPr lang="en-US" smtClean="0"/>
              <a:pPr/>
              <a:t>10/2/12</a:t>
            </a:fld>
            <a:endParaRPr lang="en-US" dirty="0"/>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E1FF95FB-CBAD-4241-92EA-052A516708E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1"/>
            <a:ext cx="2133600" cy="365125"/>
          </a:xfrm>
          <a:prstGeom prst="rect">
            <a:avLst/>
          </a:prstGeom>
        </p:spPr>
        <p:txBody>
          <a:bodyPr/>
          <a:lstStyle/>
          <a:p>
            <a:fld id="{56D2F222-6C0B-49AF-B1E2-B10E3A6CC090}" type="datetimeFigureOut">
              <a:rPr lang="en-US" smtClean="0"/>
              <a:pPr/>
              <a:t>10/2/12</a:t>
            </a:fld>
            <a:endParaRPr lang="en-US" dirty="0"/>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E1FF95FB-CBAD-4241-92EA-052A516708E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fld id="{56D2F222-6C0B-49AF-B1E2-B10E3A6CC090}" type="datetimeFigureOut">
              <a:rPr lang="en-US" smtClean="0"/>
              <a:pPr/>
              <a:t>10/2/12</a:t>
            </a:fld>
            <a:endParaRPr lang="en-US" dirty="0"/>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E1FF95FB-CBAD-4241-92EA-052A516708E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56D2F222-6C0B-49AF-B1E2-B10E3A6CC090}" type="datetimeFigureOut">
              <a:rPr lang="en-US" smtClean="0"/>
              <a:pPr/>
              <a:t>10/2/12</a:t>
            </a:fld>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E1FF95FB-CBAD-4241-92EA-052A516708E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41437"/>
            <a:ext cx="8229600" cy="4983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ITRD background 1024x768-1.jpg"/>
          <p:cNvPicPr>
            <a:picLocks noChangeAspect="1"/>
          </p:cNvPicPr>
          <p:nvPr userDrawn="1"/>
        </p:nvPicPr>
        <p:blipFill rotWithShape="1">
          <a:blip r:embed="rId14" cstate="print">
            <a:extLst>
              <a:ext uri="{28A0092B-C50C-407E-A947-70E740481C1C}">
                <a14:useLocalDpi xmlns:a14="http://schemas.microsoft.com/office/drawing/2010/main"/>
              </a:ext>
            </a:extLst>
          </a:blip>
          <a:srcRect/>
          <a:stretch/>
        </p:blipFill>
        <p:spPr>
          <a:xfrm>
            <a:off x="0" y="-31678"/>
            <a:ext cx="9144000" cy="6965879"/>
          </a:xfrm>
          <a:prstGeom prst="rect">
            <a:avLst/>
          </a:prstGeom>
        </p:spPr>
      </p:pic>
      <p:pic>
        <p:nvPicPr>
          <p:cNvPr id="8" name="Picture 7" descr="nsf1.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8457762" y="6248401"/>
            <a:ext cx="610038" cy="61356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spcBef>
          <a:spcPct val="0"/>
        </a:spcBef>
        <a:buNone/>
        <a:defRPr sz="3600" b="1"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jpg"/><Relationship Id="rId7"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eg"/><Relationship Id="rId7"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eg"/><Relationship Id="rId7"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7.tiff"/></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mailto:fjahania@nsf.gov" TargetMode="External"/><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hyperlink" Target="http://www.nsf.gov/awardsearch/showAward.do?AwardNumber=0932015" TargetMode="External"/><Relationship Id="rId4" Type="http://schemas.openxmlformats.org/officeDocument/2006/relationships/image" Target="../media/image41.png"/><Relationship Id="rId5" Type="http://schemas.openxmlformats.org/officeDocument/2006/relationships/image" Target="../media/image42.jpeg"/><Relationship Id="rId6" Type="http://schemas.openxmlformats.org/officeDocument/2006/relationships/hyperlink" Target="http://www.nsf.gov/news/special_reports/science_nation/carswithoutdrivers.jsp" TargetMode="External"/><Relationship Id="rId7" Type="http://schemas.openxmlformats.org/officeDocument/2006/relationships/image" Target="../media/image43.tif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chart" Target="../charts/char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tiff"/><Relationship Id="rId5" Type="http://schemas.openxmlformats.org/officeDocument/2006/relationships/image" Target="../media/image16.tiff"/><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NITRD background 1024x768-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1678"/>
            <a:ext cx="9144000" cy="6965879"/>
          </a:xfrm>
          <a:prstGeom prst="rect">
            <a:avLst/>
          </a:prstGeom>
        </p:spPr>
      </p:pic>
      <p:pic>
        <p:nvPicPr>
          <p:cNvPr id="2" name="Picture 1" descr="Zoom Into a Computer Chip crop.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76200"/>
            <a:ext cx="2714606" cy="7010400"/>
          </a:xfrm>
          <a:prstGeom prst="rect">
            <a:avLst/>
          </a:prstGeom>
        </p:spPr>
      </p:pic>
      <p:sp>
        <p:nvSpPr>
          <p:cNvPr id="4" name="Title 3"/>
          <p:cNvSpPr>
            <a:spLocks noGrp="1"/>
          </p:cNvSpPr>
          <p:nvPr>
            <p:ph type="ctrTitle"/>
          </p:nvPr>
        </p:nvSpPr>
        <p:spPr>
          <a:xfrm>
            <a:off x="2819401" y="304800"/>
            <a:ext cx="6290733" cy="2819400"/>
          </a:xfrm>
        </p:spPr>
        <p:txBody>
          <a:bodyPr>
            <a:noAutofit/>
          </a:bodyPr>
          <a:lstStyle/>
          <a:p>
            <a:pPr algn="ctr"/>
            <a:r>
              <a:rPr lang="en-US" sz="3200" i="1" dirty="0" smtClean="0">
                <a:solidFill>
                  <a:schemeClr val="tx2"/>
                </a:solidFill>
                <a:latin typeface="Arial"/>
                <a:cs typeface="Arial"/>
              </a:rPr>
              <a:t>2012 CPS PI Meeting</a:t>
            </a:r>
            <a:endParaRPr lang="en-US" sz="3200" b="1" i="1" dirty="0">
              <a:solidFill>
                <a:schemeClr val="tx2"/>
              </a:solidFill>
              <a:latin typeface="Arial"/>
              <a:cs typeface="Arial"/>
            </a:endParaRPr>
          </a:p>
        </p:txBody>
      </p:sp>
      <p:sp>
        <p:nvSpPr>
          <p:cNvPr id="3" name="Subtitle 2"/>
          <p:cNvSpPr>
            <a:spLocks noGrp="1"/>
          </p:cNvSpPr>
          <p:nvPr>
            <p:ph type="subTitle" idx="1"/>
          </p:nvPr>
        </p:nvSpPr>
        <p:spPr>
          <a:xfrm>
            <a:off x="3276602" y="4724400"/>
            <a:ext cx="5410199" cy="1143000"/>
          </a:xfrm>
        </p:spPr>
        <p:txBody>
          <a:bodyPr>
            <a:noAutofit/>
          </a:bodyPr>
          <a:lstStyle/>
          <a:p>
            <a:pPr algn="ctr">
              <a:buNone/>
            </a:pPr>
            <a:r>
              <a:rPr lang="en-US" sz="1600" b="1" i="0" dirty="0" smtClean="0">
                <a:solidFill>
                  <a:schemeClr val="tx2"/>
                </a:solidFill>
                <a:latin typeface="Arial"/>
                <a:cs typeface="Arial"/>
              </a:rPr>
              <a:t>Farnam Jahanian </a:t>
            </a:r>
          </a:p>
          <a:p>
            <a:pPr algn="ctr">
              <a:buNone/>
            </a:pPr>
            <a:r>
              <a:rPr lang="en-US" sz="1600" b="1" dirty="0" smtClean="0">
                <a:solidFill>
                  <a:schemeClr val="tx2"/>
                </a:solidFill>
                <a:latin typeface="Arial"/>
                <a:cs typeface="Arial"/>
              </a:rPr>
              <a:t>CISE Directorate</a:t>
            </a:r>
          </a:p>
          <a:p>
            <a:pPr algn="ctr">
              <a:buNone/>
            </a:pPr>
            <a:r>
              <a:rPr lang="en-US" sz="1600" b="1" dirty="0" smtClean="0">
                <a:solidFill>
                  <a:schemeClr val="tx2"/>
                </a:solidFill>
                <a:latin typeface="Arial"/>
                <a:cs typeface="Arial"/>
              </a:rPr>
              <a:t>National Science Foundation</a:t>
            </a:r>
          </a:p>
          <a:p>
            <a:pPr algn="ctr">
              <a:buNone/>
            </a:pPr>
            <a:endParaRPr lang="en-US" sz="1600" b="1" dirty="0">
              <a:solidFill>
                <a:schemeClr val="tx2"/>
              </a:solidFill>
              <a:latin typeface="Arial"/>
              <a:cs typeface="Arial"/>
            </a:endParaRPr>
          </a:p>
          <a:p>
            <a:r>
              <a:rPr lang="en-US" sz="1400" b="1" dirty="0" smtClean="0">
                <a:solidFill>
                  <a:schemeClr val="tx2"/>
                </a:solidFill>
                <a:latin typeface="Arial"/>
                <a:cs typeface="Arial"/>
              </a:rPr>
              <a:t>Oct 3, 2012</a:t>
            </a:r>
            <a:endParaRPr lang="en-US" sz="1400" b="1" dirty="0">
              <a:solidFill>
                <a:schemeClr val="tx2"/>
              </a:solidFill>
              <a:latin typeface="Arial"/>
              <a:cs typeface="Arial"/>
            </a:endParaRPr>
          </a:p>
          <a:p>
            <a:pPr algn="ctr">
              <a:buNone/>
            </a:pPr>
            <a:endParaRPr lang="en-US" sz="1400" dirty="0" smtClean="0">
              <a:solidFill>
                <a:srgbClr val="215968"/>
              </a:solidFill>
              <a:latin typeface="Arial"/>
              <a:cs typeface="Arial"/>
            </a:endParaRPr>
          </a:p>
        </p:txBody>
      </p:sp>
      <p:pic>
        <p:nvPicPr>
          <p:cNvPr id="6" name="Picture 5" descr="nsf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84237" y="2667001"/>
            <a:ext cx="1697565" cy="1707377"/>
          </a:xfrm>
          <a:prstGeom prst="rect">
            <a:avLst/>
          </a:prstGeom>
        </p:spPr>
      </p:pic>
      <p:sp>
        <p:nvSpPr>
          <p:cNvPr id="10" name="TextBox 9"/>
          <p:cNvSpPr txBox="1"/>
          <p:nvPr/>
        </p:nvSpPr>
        <p:spPr>
          <a:xfrm>
            <a:off x="26222" y="6586301"/>
            <a:ext cx="2640778" cy="246221"/>
          </a:xfrm>
          <a:prstGeom prst="rect">
            <a:avLst/>
          </a:prstGeom>
          <a:noFill/>
        </p:spPr>
        <p:txBody>
          <a:bodyPr wrap="square" rtlCol="0">
            <a:spAutoFit/>
          </a:bodyPr>
          <a:lstStyle/>
          <a:p>
            <a:r>
              <a:rPr lang="en-US" sz="1000" b="1" dirty="0" smtClean="0"/>
              <a:t>Image Credit: Exploratorium.</a:t>
            </a:r>
            <a:endParaRPr lang="en-US" sz="1000" b="1" dirty="0"/>
          </a:p>
        </p:txBody>
      </p:sp>
    </p:spTree>
    <p:extLst>
      <p:ext uri="{BB962C8B-B14F-4D97-AF65-F5344CB8AC3E}">
        <p14:creationId xmlns:p14="http://schemas.microsoft.com/office/powerpoint/2010/main" val="38620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rmAutofit/>
          </a:bodyPr>
          <a:lstStyle/>
          <a:p>
            <a:pPr algn="ctr"/>
            <a:r>
              <a:rPr lang="en-US" sz="3200" dirty="0" smtClean="0"/>
              <a:t>CPS Support across NSF</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16237088"/>
              </p:ext>
            </p:extLst>
          </p:nvPr>
        </p:nvGraphicFramePr>
        <p:xfrm>
          <a:off x="0" y="762000"/>
          <a:ext cx="93726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5736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200" y="5638800"/>
            <a:ext cx="9296400" cy="1219200"/>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The National Robotics </a:t>
            </a:r>
            <a:r>
              <a:rPr lang="en-US" dirty="0" smtClean="0"/>
              <a:t>Initiative (NRI)</a:t>
            </a:r>
            <a:endParaRPr lang="en-US" dirty="0"/>
          </a:p>
        </p:txBody>
      </p:sp>
      <p:sp>
        <p:nvSpPr>
          <p:cNvPr id="3" name="Content Placeholder 2"/>
          <p:cNvSpPr>
            <a:spLocks noGrp="1"/>
          </p:cNvSpPr>
          <p:nvPr>
            <p:ph idx="1"/>
          </p:nvPr>
        </p:nvSpPr>
        <p:spPr>
          <a:xfrm>
            <a:off x="457200" y="2004220"/>
            <a:ext cx="4267200" cy="2620963"/>
          </a:xfrm>
        </p:spPr>
        <p:style>
          <a:lnRef idx="1">
            <a:schemeClr val="accent1"/>
          </a:lnRef>
          <a:fillRef idx="3">
            <a:schemeClr val="accent1"/>
          </a:fillRef>
          <a:effectRef idx="2">
            <a:schemeClr val="accent1"/>
          </a:effectRef>
          <a:fontRef idx="minor">
            <a:schemeClr val="lt1"/>
          </a:fontRef>
        </p:style>
        <p:txBody>
          <a:bodyPr>
            <a:normAutofit fontScale="77500" lnSpcReduction="20000"/>
          </a:bodyPr>
          <a:lstStyle/>
          <a:p>
            <a:pPr marL="0" indent="0" algn="ctr">
              <a:buNone/>
            </a:pPr>
            <a:r>
              <a:rPr lang="en-US" sz="2800" dirty="0">
                <a:latin typeface="Arial"/>
                <a:cs typeface="Arial"/>
              </a:rPr>
              <a:t>A </a:t>
            </a:r>
            <a:r>
              <a:rPr lang="en-US" sz="2800" b="1" dirty="0">
                <a:solidFill>
                  <a:srgbClr val="FFFF00"/>
                </a:solidFill>
                <a:latin typeface="Arial"/>
                <a:cs typeface="Arial"/>
              </a:rPr>
              <a:t>nationally coordinated </a:t>
            </a:r>
            <a:r>
              <a:rPr lang="en-US" sz="2800" dirty="0" smtClean="0">
                <a:latin typeface="Arial"/>
                <a:cs typeface="Arial"/>
              </a:rPr>
              <a:t>program </a:t>
            </a:r>
            <a:r>
              <a:rPr lang="en-US" sz="2800" dirty="0">
                <a:latin typeface="Arial"/>
                <a:cs typeface="Arial"/>
              </a:rPr>
              <a:t>across multiple government </a:t>
            </a:r>
            <a:r>
              <a:rPr lang="en-US" sz="2800" dirty="0" smtClean="0">
                <a:latin typeface="Arial"/>
                <a:cs typeface="Arial"/>
              </a:rPr>
              <a:t>agencies to develop the </a:t>
            </a:r>
            <a:r>
              <a:rPr lang="en-US" sz="2800" b="1" dirty="0" smtClean="0">
                <a:solidFill>
                  <a:srgbClr val="FFFF00"/>
                </a:solidFill>
              </a:rPr>
              <a:t>next </a:t>
            </a:r>
            <a:r>
              <a:rPr lang="en-US" sz="2800" b="1" dirty="0">
                <a:solidFill>
                  <a:srgbClr val="FFFF00"/>
                </a:solidFill>
              </a:rPr>
              <a:t>generation of </a:t>
            </a:r>
            <a:r>
              <a:rPr lang="en-US" sz="2800" b="1" dirty="0" smtClean="0">
                <a:solidFill>
                  <a:srgbClr val="FFFF00"/>
                </a:solidFill>
              </a:rPr>
              <a:t>robotics</a:t>
            </a:r>
            <a:r>
              <a:rPr lang="en-US" sz="2800" dirty="0" smtClean="0"/>
              <a:t>, to advance </a:t>
            </a:r>
            <a:r>
              <a:rPr lang="en-US" sz="2800" dirty="0"/>
              <a:t>the </a:t>
            </a:r>
            <a:r>
              <a:rPr lang="en-US" sz="2800" b="1" dirty="0">
                <a:solidFill>
                  <a:srgbClr val="FFFF00"/>
                </a:solidFill>
              </a:rPr>
              <a:t>capability and usability</a:t>
            </a:r>
            <a:r>
              <a:rPr lang="en-US" sz="2800" dirty="0"/>
              <a:t> of such systems and artifacts, and </a:t>
            </a:r>
            <a:r>
              <a:rPr lang="en-US" sz="2800" dirty="0" smtClean="0"/>
              <a:t>to encourage </a:t>
            </a:r>
            <a:r>
              <a:rPr lang="en-US" sz="2800" dirty="0"/>
              <a:t>existing and new communities to focus on </a:t>
            </a:r>
            <a:r>
              <a:rPr lang="en-US" sz="2800" b="1" dirty="0">
                <a:solidFill>
                  <a:srgbClr val="FFFF00"/>
                </a:solidFill>
              </a:rPr>
              <a:t>innovative application areas</a:t>
            </a:r>
            <a:r>
              <a:rPr lang="en-US" sz="2800" dirty="0"/>
              <a:t>. </a:t>
            </a:r>
            <a:endParaRPr lang="en-US" b="1" dirty="0">
              <a:latin typeface="Arial"/>
              <a:cs typeface="Arial"/>
            </a:endParaRPr>
          </a:p>
        </p:txBody>
      </p:sp>
      <p:pic>
        <p:nvPicPr>
          <p:cNvPr id="4" name="Picture 3"/>
          <p:cNvPicPr>
            <a:picLocks noChangeAspect="1"/>
          </p:cNvPicPr>
          <p:nvPr/>
        </p:nvPicPr>
        <p:blipFill>
          <a:blip r:embed="rId3"/>
          <a:stretch>
            <a:fillRect/>
          </a:stretch>
        </p:blipFill>
        <p:spPr>
          <a:xfrm>
            <a:off x="4605570" y="5864503"/>
            <a:ext cx="776941" cy="776941"/>
          </a:xfrm>
          <a:prstGeom prst="rect">
            <a:avLst/>
          </a:prstGeom>
        </p:spPr>
      </p:pic>
      <p:pic>
        <p:nvPicPr>
          <p:cNvPr id="5" name="Picture 4"/>
          <p:cNvPicPr>
            <a:picLocks noChangeAspect="1"/>
          </p:cNvPicPr>
          <p:nvPr/>
        </p:nvPicPr>
        <p:blipFill>
          <a:blip r:embed="rId4"/>
          <a:stretch>
            <a:fillRect/>
          </a:stretch>
        </p:blipFill>
        <p:spPr>
          <a:xfrm>
            <a:off x="2892213" y="5753100"/>
            <a:ext cx="1176170" cy="999744"/>
          </a:xfrm>
          <a:prstGeom prst="rect">
            <a:avLst/>
          </a:prstGeom>
        </p:spPr>
      </p:pic>
      <p:pic>
        <p:nvPicPr>
          <p:cNvPr id="6" name="Picture 5"/>
          <p:cNvPicPr>
            <a:picLocks noChangeAspect="1"/>
          </p:cNvPicPr>
          <p:nvPr/>
        </p:nvPicPr>
        <p:blipFill>
          <a:blip r:embed="rId5"/>
          <a:stretch>
            <a:fillRect/>
          </a:stretch>
        </p:blipFill>
        <p:spPr>
          <a:xfrm>
            <a:off x="5919694" y="5793683"/>
            <a:ext cx="2233706" cy="918580"/>
          </a:xfrm>
          <a:prstGeom prst="rect">
            <a:avLst/>
          </a:prstGeom>
        </p:spPr>
      </p:pic>
      <p:pic>
        <p:nvPicPr>
          <p:cNvPr id="7" name="Picture 6" descr="NSF 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9188" y="5750052"/>
            <a:ext cx="1005840" cy="1005840"/>
          </a:xfrm>
          <a:prstGeom prst="rect">
            <a:avLst/>
          </a:prstGeom>
        </p:spPr>
      </p:pic>
      <p:pic>
        <p:nvPicPr>
          <p:cNvPr id="9" name="Content Placeholder 3" descr="POTUS.jpg"/>
          <p:cNvPicPr>
            <a:picLocks noGrp="1" noChangeAspect="1"/>
          </p:cNvPicPr>
          <p:nvPr/>
        </p:nvPicPr>
        <p:blipFill>
          <a:blip r:embed="rId7" cstate="print"/>
          <a:stretch>
            <a:fillRect/>
          </a:stretch>
        </p:blipFill>
        <p:spPr bwMode="auto">
          <a:xfrm>
            <a:off x="4876800" y="1981200"/>
            <a:ext cx="4013970" cy="2667000"/>
          </a:xfrm>
          <a:prstGeom prst="rect">
            <a:avLst/>
          </a:prstGeom>
          <a:noFill/>
          <a:ln w="9525">
            <a:noFill/>
            <a:miter lim="800000"/>
            <a:headEnd/>
            <a:tailEnd/>
          </a:ln>
        </p:spPr>
      </p:pic>
    </p:spTree>
    <p:extLst>
      <p:ext uri="{BB962C8B-B14F-4D97-AF65-F5344CB8AC3E}">
        <p14:creationId xmlns:p14="http://schemas.microsoft.com/office/powerpoint/2010/main" val="1858528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i="1" dirty="0" smtClean="0"/>
              <a:t>“If you build it, they will come”</a:t>
            </a:r>
            <a:endParaRPr lang="en-US" i="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8791742"/>
              </p:ext>
            </p:extLst>
          </p:nvPr>
        </p:nvGraphicFramePr>
        <p:xfrm>
          <a:off x="457200" y="1981200"/>
          <a:ext cx="82296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066800" y="1600202"/>
            <a:ext cx="7010400" cy="954107"/>
          </a:xfrm>
          <a:prstGeom prst="rect">
            <a:avLst/>
          </a:prstGeom>
          <a:noFill/>
        </p:spPr>
        <p:txBody>
          <a:bodyPr wrap="square" rtlCol="0">
            <a:spAutoFit/>
          </a:bodyPr>
          <a:lstStyle/>
          <a:p>
            <a:pPr algn="ctr"/>
            <a:r>
              <a:rPr lang="en-US" sz="2800" dirty="0" smtClean="0"/>
              <a:t>Solicitation Released June 24, 2011</a:t>
            </a:r>
          </a:p>
          <a:p>
            <a:pPr algn="ctr"/>
            <a:r>
              <a:rPr lang="en-US" sz="2800" dirty="0" smtClean="0"/>
              <a:t>1</a:t>
            </a:r>
            <a:r>
              <a:rPr lang="en-US" sz="2800" baseline="30000" dirty="0" smtClean="0"/>
              <a:t>st</a:t>
            </a:r>
            <a:r>
              <a:rPr lang="en-US" sz="2800" dirty="0" smtClean="0"/>
              <a:t> Round of Proposals due Dec 15</a:t>
            </a:r>
            <a:endParaRPr lang="en-US" sz="2800" dirty="0"/>
          </a:p>
        </p:txBody>
      </p:sp>
    </p:spTree>
    <p:extLst>
      <p:ext uri="{BB962C8B-B14F-4D97-AF65-F5344CB8AC3E}">
        <p14:creationId xmlns:p14="http://schemas.microsoft.com/office/powerpoint/2010/main" val="36581610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algn="ctr"/>
            <a:r>
              <a:rPr lang="en-US" dirty="0" smtClean="0"/>
              <a:t>$</a:t>
            </a:r>
            <a:r>
              <a:rPr lang="en-US" dirty="0" smtClean="0"/>
              <a:t>50</a:t>
            </a:r>
            <a:r>
              <a:rPr lang="en-US" dirty="0" smtClean="0"/>
              <a:t>M </a:t>
            </a:r>
            <a:r>
              <a:rPr lang="en-US" dirty="0" smtClean="0"/>
              <a:t>NRI Investment Supports</a:t>
            </a:r>
            <a:br>
              <a:rPr lang="en-US" dirty="0" smtClean="0"/>
            </a:br>
            <a:r>
              <a:rPr lang="en-US" sz="3100" dirty="0" smtClean="0"/>
              <a:t>108 Researchers, 65 Institutions and 22 State</a:t>
            </a:r>
            <a:endParaRPr lang="en-US" sz="3100" dirty="0"/>
          </a:p>
        </p:txBody>
      </p:sp>
      <p:pic>
        <p:nvPicPr>
          <p:cNvPr id="5" name="Content Placeholder 4" descr="NRI-Map.jpg"/>
          <p:cNvPicPr>
            <a:picLocks noGrp="1" noChangeAspect="1"/>
          </p:cNvPicPr>
          <p:nvPr>
            <p:ph idx="1"/>
          </p:nvPr>
        </p:nvPicPr>
        <p:blipFill>
          <a:blip r:embed="rId3">
            <a:extLst>
              <a:ext uri="{28A0092B-C50C-407E-A947-70E740481C1C}">
                <a14:useLocalDpi xmlns:a14="http://schemas.microsoft.com/office/drawing/2010/main" val="0"/>
              </a:ext>
            </a:extLst>
          </a:blip>
          <a:srcRect t="1069" b="1069"/>
          <a:stretch>
            <a:fillRect/>
          </a:stretch>
        </p:blipFill>
        <p:spPr>
          <a:xfrm>
            <a:off x="838200" y="1219200"/>
            <a:ext cx="7620000" cy="4572000"/>
          </a:xfrm>
          <a:ln>
            <a:solidFill>
              <a:schemeClr val="tx1"/>
            </a:solidFill>
          </a:ln>
        </p:spPr>
      </p:pic>
      <p:sp>
        <p:nvSpPr>
          <p:cNvPr id="10" name="Rectangle 9"/>
          <p:cNvSpPr/>
          <p:nvPr/>
        </p:nvSpPr>
        <p:spPr>
          <a:xfrm>
            <a:off x="0" y="5867400"/>
            <a:ext cx="9143999" cy="1066800"/>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b="1"/>
          </a:p>
        </p:txBody>
      </p:sp>
      <p:pic>
        <p:nvPicPr>
          <p:cNvPr id="11" name="Picture 10"/>
          <p:cNvPicPr>
            <a:picLocks noChangeAspect="1"/>
          </p:cNvPicPr>
          <p:nvPr/>
        </p:nvPicPr>
        <p:blipFill>
          <a:blip r:embed="rId4"/>
          <a:stretch>
            <a:fillRect/>
          </a:stretch>
        </p:blipFill>
        <p:spPr>
          <a:xfrm>
            <a:off x="4848416" y="6154361"/>
            <a:ext cx="637984" cy="627439"/>
          </a:xfrm>
          <a:prstGeom prst="rect">
            <a:avLst/>
          </a:prstGeom>
        </p:spPr>
      </p:pic>
      <p:pic>
        <p:nvPicPr>
          <p:cNvPr id="12" name="Picture 11"/>
          <p:cNvPicPr>
            <a:picLocks noChangeAspect="1"/>
          </p:cNvPicPr>
          <p:nvPr/>
        </p:nvPicPr>
        <p:blipFill>
          <a:blip r:embed="rId5"/>
          <a:stretch>
            <a:fillRect/>
          </a:stretch>
        </p:blipFill>
        <p:spPr>
          <a:xfrm>
            <a:off x="3127062" y="6096000"/>
            <a:ext cx="911538" cy="762000"/>
          </a:xfrm>
          <a:prstGeom prst="rect">
            <a:avLst/>
          </a:prstGeom>
        </p:spPr>
      </p:pic>
      <p:pic>
        <p:nvPicPr>
          <p:cNvPr id="13" name="Picture 12"/>
          <p:cNvPicPr>
            <a:picLocks noChangeAspect="1"/>
          </p:cNvPicPr>
          <p:nvPr/>
        </p:nvPicPr>
        <p:blipFill>
          <a:blip r:embed="rId6"/>
          <a:stretch>
            <a:fillRect/>
          </a:stretch>
        </p:blipFill>
        <p:spPr>
          <a:xfrm>
            <a:off x="6279613" y="6116177"/>
            <a:ext cx="1492787" cy="741823"/>
          </a:xfrm>
          <a:prstGeom prst="rect">
            <a:avLst/>
          </a:prstGeom>
        </p:spPr>
      </p:pic>
      <p:pic>
        <p:nvPicPr>
          <p:cNvPr id="14" name="Picture 13" descr="NSF 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7656" y="6096000"/>
            <a:ext cx="825944" cy="812292"/>
          </a:xfrm>
          <a:prstGeom prst="rect">
            <a:avLst/>
          </a:prstGeom>
        </p:spPr>
      </p:pic>
    </p:spTree>
    <p:extLst>
      <p:ext uri="{BB962C8B-B14F-4D97-AF65-F5344CB8AC3E}">
        <p14:creationId xmlns:p14="http://schemas.microsoft.com/office/powerpoint/2010/main" val="36494836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458200" cy="1143000"/>
          </a:xfrm>
        </p:spPr>
        <p:txBody>
          <a:bodyPr>
            <a:noAutofit/>
          </a:bodyPr>
          <a:lstStyle/>
          <a:p>
            <a:pPr algn="ctr"/>
            <a:r>
              <a:rPr lang="en-US" sz="3200" b="1" dirty="0" smtClean="0"/>
              <a:t>Smart Health</a:t>
            </a:r>
            <a:endParaRPr lang="en-US" sz="3200" b="1" dirty="0"/>
          </a:p>
        </p:txBody>
      </p:sp>
      <p:sp>
        <p:nvSpPr>
          <p:cNvPr id="3" name="Content Placeholder 2"/>
          <p:cNvSpPr>
            <a:spLocks noGrp="1"/>
          </p:cNvSpPr>
          <p:nvPr>
            <p:ph idx="1"/>
          </p:nvPr>
        </p:nvSpPr>
        <p:spPr>
          <a:xfrm>
            <a:off x="609600" y="815027"/>
            <a:ext cx="7924800" cy="5334000"/>
          </a:xfrm>
        </p:spPr>
        <p:txBody>
          <a:bodyPr>
            <a:normAutofit/>
          </a:bodyPr>
          <a:lstStyle/>
          <a:p>
            <a:pPr marL="0" indent="0" algn="ctr">
              <a:spcBef>
                <a:spcPts val="0"/>
              </a:spcBef>
              <a:spcAft>
                <a:spcPts val="0"/>
              </a:spcAft>
              <a:buNone/>
            </a:pPr>
            <a:r>
              <a:rPr lang="en-US" sz="2000" b="1" i="1" dirty="0" smtClean="0">
                <a:cs typeface="Calibri" pitchFamily="34" charset="0"/>
              </a:rPr>
              <a:t>Transforming </a:t>
            </a:r>
            <a:r>
              <a:rPr lang="en-US" sz="2000" b="1" i="1" dirty="0">
                <a:cs typeface="Calibri" pitchFamily="34" charset="0"/>
              </a:rPr>
              <a:t>healthcare from reactive and hospital-centered to preventive, proactive, evidence-based, person-centered and focused on wellbeing rather than </a:t>
            </a:r>
            <a:r>
              <a:rPr lang="en-US" sz="2000" b="1" i="1" dirty="0" smtClean="0">
                <a:cs typeface="Calibri" pitchFamily="34" charset="0"/>
              </a:rPr>
              <a:t>disease</a:t>
            </a:r>
            <a:endParaRPr lang="en-US" sz="2000" b="1" i="1" dirty="0">
              <a:cs typeface="Calibri" pitchFamily="34" charset="0"/>
            </a:endParaRPr>
          </a:p>
        </p:txBody>
      </p:sp>
      <p:grpSp>
        <p:nvGrpSpPr>
          <p:cNvPr id="4" name="Group 3"/>
          <p:cNvGrpSpPr/>
          <p:nvPr/>
        </p:nvGrpSpPr>
        <p:grpSpPr>
          <a:xfrm>
            <a:off x="838200" y="2262827"/>
            <a:ext cx="7391400" cy="4061773"/>
            <a:chOff x="377471" y="891227"/>
            <a:chExt cx="8635901" cy="5055996"/>
          </a:xfrm>
        </p:grpSpPr>
        <p:pic>
          <p:nvPicPr>
            <p:cNvPr id="5" name="Picture 12" descr="C:\Documents and Settings\gjochum\Local Settings\Temporary Internet Files\Content.IE5\MFTY69L4\MP900255373[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19200" y="1600200"/>
              <a:ext cx="2133600" cy="3612776"/>
            </a:xfrm>
            <a:prstGeom prst="ellipse">
              <a:avLst/>
            </a:prstGeom>
            <a:noFill/>
          </p:spPr>
        </p:pic>
        <p:sp>
          <p:nvSpPr>
            <p:cNvPr id="6" name="Rounded Rectangle 5"/>
            <p:cNvSpPr/>
            <p:nvPr/>
          </p:nvSpPr>
          <p:spPr>
            <a:xfrm>
              <a:off x="7003702" y="1309909"/>
              <a:ext cx="2009670" cy="463731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7" name="TextBox 6"/>
            <p:cNvSpPr txBox="1"/>
            <p:nvPr/>
          </p:nvSpPr>
          <p:spPr>
            <a:xfrm>
              <a:off x="3242248" y="2844803"/>
              <a:ext cx="593151" cy="325646"/>
            </a:xfrm>
            <a:prstGeom prst="rect">
              <a:avLst/>
            </a:prstGeom>
            <a:noFill/>
          </p:spPr>
          <p:txBody>
            <a:bodyPr wrap="square" rtlCol="0">
              <a:spAutoFit/>
            </a:bodyPr>
            <a:lstStyle/>
            <a:p>
              <a:pPr algn="ctr"/>
              <a:r>
                <a:rPr lang="en-US" sz="1100" b="1" dirty="0" smtClean="0"/>
                <a:t>ECG</a:t>
              </a:r>
              <a:endParaRPr lang="en-US" sz="1100" b="1" dirty="0"/>
            </a:p>
          </p:txBody>
        </p:sp>
        <p:sp>
          <p:nvSpPr>
            <p:cNvPr id="8" name="TextBox 7"/>
            <p:cNvSpPr txBox="1"/>
            <p:nvPr/>
          </p:nvSpPr>
          <p:spPr>
            <a:xfrm>
              <a:off x="2489058" y="1528759"/>
              <a:ext cx="694408" cy="325646"/>
            </a:xfrm>
            <a:prstGeom prst="rect">
              <a:avLst/>
            </a:prstGeom>
            <a:noFill/>
          </p:spPr>
          <p:txBody>
            <a:bodyPr wrap="square" rtlCol="0">
              <a:spAutoFit/>
            </a:bodyPr>
            <a:lstStyle/>
            <a:p>
              <a:pPr algn="ctr"/>
              <a:r>
                <a:rPr lang="en-US" sz="1100" b="1" dirty="0" smtClean="0"/>
                <a:t>EEG</a:t>
              </a:r>
              <a:endParaRPr lang="en-US" sz="1100" b="1" dirty="0"/>
            </a:p>
          </p:txBody>
        </p:sp>
        <p:sp>
          <p:nvSpPr>
            <p:cNvPr id="9" name="TextBox 8"/>
            <p:cNvSpPr txBox="1"/>
            <p:nvPr/>
          </p:nvSpPr>
          <p:spPr>
            <a:xfrm>
              <a:off x="377471" y="1905605"/>
              <a:ext cx="1171929" cy="532099"/>
            </a:xfrm>
            <a:prstGeom prst="rect">
              <a:avLst/>
            </a:prstGeom>
            <a:noFill/>
          </p:spPr>
          <p:txBody>
            <a:bodyPr wrap="square" rtlCol="0">
              <a:spAutoFit/>
            </a:bodyPr>
            <a:lstStyle/>
            <a:p>
              <a:pPr algn="ctr"/>
              <a:r>
                <a:rPr lang="en-US" sz="1100" b="1" dirty="0" smtClean="0"/>
                <a:t>Pulmonary Function</a:t>
              </a:r>
              <a:endParaRPr lang="en-US" sz="1100" b="1" dirty="0"/>
            </a:p>
          </p:txBody>
        </p:sp>
        <p:sp>
          <p:nvSpPr>
            <p:cNvPr id="10" name="TextBox 9"/>
            <p:cNvSpPr txBox="1"/>
            <p:nvPr/>
          </p:nvSpPr>
          <p:spPr>
            <a:xfrm>
              <a:off x="748146" y="3548810"/>
              <a:ext cx="550986" cy="325646"/>
            </a:xfrm>
            <a:prstGeom prst="rect">
              <a:avLst/>
            </a:prstGeom>
            <a:noFill/>
          </p:spPr>
          <p:txBody>
            <a:bodyPr wrap="square" rtlCol="0">
              <a:spAutoFit/>
            </a:bodyPr>
            <a:lstStyle/>
            <a:p>
              <a:pPr algn="ctr"/>
              <a:r>
                <a:rPr lang="en-US" sz="1100" b="1" dirty="0" smtClean="0"/>
                <a:t>Gait</a:t>
              </a:r>
              <a:endParaRPr lang="en-US" sz="1100" b="1" dirty="0"/>
            </a:p>
          </p:txBody>
        </p:sp>
        <p:sp>
          <p:nvSpPr>
            <p:cNvPr id="11" name="TextBox 10"/>
            <p:cNvSpPr txBox="1"/>
            <p:nvPr/>
          </p:nvSpPr>
          <p:spPr>
            <a:xfrm>
              <a:off x="644562" y="4657925"/>
              <a:ext cx="1021337" cy="325646"/>
            </a:xfrm>
            <a:prstGeom prst="rect">
              <a:avLst/>
            </a:prstGeom>
            <a:noFill/>
          </p:spPr>
          <p:txBody>
            <a:bodyPr wrap="square" rtlCol="0">
              <a:spAutoFit/>
            </a:bodyPr>
            <a:lstStyle/>
            <a:p>
              <a:pPr algn="ctr"/>
              <a:r>
                <a:rPr lang="en-US" sz="1100" b="1" dirty="0" smtClean="0"/>
                <a:t>Balance</a:t>
              </a:r>
              <a:endParaRPr lang="en-US" sz="1100" b="1" dirty="0"/>
            </a:p>
          </p:txBody>
        </p:sp>
        <p:sp>
          <p:nvSpPr>
            <p:cNvPr id="12" name="TextBox 11"/>
            <p:cNvSpPr txBox="1"/>
            <p:nvPr/>
          </p:nvSpPr>
          <p:spPr>
            <a:xfrm>
              <a:off x="1867688" y="5210455"/>
              <a:ext cx="875509" cy="325646"/>
            </a:xfrm>
            <a:prstGeom prst="rect">
              <a:avLst/>
            </a:prstGeom>
            <a:noFill/>
          </p:spPr>
          <p:txBody>
            <a:bodyPr wrap="square" rtlCol="0">
              <a:spAutoFit/>
            </a:bodyPr>
            <a:lstStyle/>
            <a:p>
              <a:pPr algn="ctr"/>
              <a:r>
                <a:rPr lang="en-US" sz="1100" b="1" dirty="0" smtClean="0"/>
                <a:t>Step Size</a:t>
              </a:r>
              <a:endParaRPr lang="en-US" sz="1100" b="1" dirty="0"/>
            </a:p>
          </p:txBody>
        </p:sp>
        <p:sp>
          <p:nvSpPr>
            <p:cNvPr id="13" name="TextBox 12"/>
            <p:cNvSpPr txBox="1"/>
            <p:nvPr/>
          </p:nvSpPr>
          <p:spPr>
            <a:xfrm>
              <a:off x="3259667" y="3456478"/>
              <a:ext cx="1035120" cy="536358"/>
            </a:xfrm>
            <a:prstGeom prst="rect">
              <a:avLst/>
            </a:prstGeom>
            <a:noFill/>
          </p:spPr>
          <p:txBody>
            <a:bodyPr wrap="square" rtlCol="0">
              <a:spAutoFit/>
            </a:bodyPr>
            <a:lstStyle/>
            <a:p>
              <a:pPr algn="ctr"/>
              <a:r>
                <a:rPr lang="en-US" sz="1100" b="1" dirty="0" smtClean="0"/>
                <a:t>Blood</a:t>
              </a:r>
              <a:br>
                <a:rPr lang="en-US" sz="1100" b="1" dirty="0" smtClean="0"/>
              </a:br>
              <a:r>
                <a:rPr lang="en-US" sz="1100" b="1" dirty="0" smtClean="0"/>
                <a:t>Pressure</a:t>
              </a:r>
              <a:endParaRPr lang="en-US" sz="1100" b="1" dirty="0"/>
            </a:p>
          </p:txBody>
        </p:sp>
        <p:sp>
          <p:nvSpPr>
            <p:cNvPr id="14" name="TextBox 13"/>
            <p:cNvSpPr txBox="1"/>
            <p:nvPr/>
          </p:nvSpPr>
          <p:spPr>
            <a:xfrm>
              <a:off x="2965945" y="1944648"/>
              <a:ext cx="621322" cy="325646"/>
            </a:xfrm>
            <a:prstGeom prst="rect">
              <a:avLst/>
            </a:prstGeom>
            <a:noFill/>
          </p:spPr>
          <p:txBody>
            <a:bodyPr wrap="square" rtlCol="0">
              <a:spAutoFit/>
            </a:bodyPr>
            <a:lstStyle/>
            <a:p>
              <a:pPr algn="ctr"/>
              <a:r>
                <a:rPr lang="en-US" sz="1100" b="1" dirty="0" smtClean="0"/>
                <a:t>SpO</a:t>
              </a:r>
              <a:r>
                <a:rPr lang="en-US" sz="1100" b="1" baseline="-25000" dirty="0" smtClean="0"/>
                <a:t>2</a:t>
              </a:r>
              <a:endParaRPr lang="en-US" sz="1100" b="1" baseline="-25000" dirty="0"/>
            </a:p>
          </p:txBody>
        </p:sp>
        <p:sp>
          <p:nvSpPr>
            <p:cNvPr id="15" name="TextBox 14"/>
            <p:cNvSpPr txBox="1"/>
            <p:nvPr/>
          </p:nvSpPr>
          <p:spPr>
            <a:xfrm>
              <a:off x="464011" y="2759180"/>
              <a:ext cx="874207" cy="325646"/>
            </a:xfrm>
            <a:prstGeom prst="rect">
              <a:avLst/>
            </a:prstGeom>
            <a:noFill/>
          </p:spPr>
          <p:txBody>
            <a:bodyPr wrap="square" rtlCol="0">
              <a:spAutoFit/>
            </a:bodyPr>
            <a:lstStyle/>
            <a:p>
              <a:pPr algn="ctr"/>
              <a:r>
                <a:rPr lang="en-US" sz="1100" b="1" dirty="0" smtClean="0"/>
                <a:t>Posture</a:t>
              </a:r>
              <a:endParaRPr lang="en-US" sz="1100" b="1" dirty="0"/>
            </a:p>
          </p:txBody>
        </p:sp>
        <p:sp>
          <p:nvSpPr>
            <p:cNvPr id="16" name="TextBox 15"/>
            <p:cNvSpPr txBox="1"/>
            <p:nvPr/>
          </p:nvSpPr>
          <p:spPr>
            <a:xfrm>
              <a:off x="2603219" y="4565593"/>
              <a:ext cx="916057" cy="536358"/>
            </a:xfrm>
            <a:prstGeom prst="rect">
              <a:avLst/>
            </a:prstGeom>
            <a:noFill/>
          </p:spPr>
          <p:txBody>
            <a:bodyPr wrap="square" rtlCol="0">
              <a:spAutoFit/>
            </a:bodyPr>
            <a:lstStyle/>
            <a:p>
              <a:pPr algn="ctr"/>
              <a:r>
                <a:rPr lang="en-US" sz="1100" b="1" dirty="0" smtClean="0"/>
                <a:t>Step Height</a:t>
              </a:r>
              <a:endParaRPr lang="en-US" sz="1100" b="1" dirty="0"/>
            </a:p>
          </p:txBody>
        </p:sp>
        <p:sp>
          <p:nvSpPr>
            <p:cNvPr id="17" name="TextBox 16"/>
            <p:cNvSpPr txBox="1"/>
            <p:nvPr/>
          </p:nvSpPr>
          <p:spPr>
            <a:xfrm>
              <a:off x="1354310" y="1427156"/>
              <a:ext cx="776041" cy="325646"/>
            </a:xfrm>
            <a:prstGeom prst="rect">
              <a:avLst/>
            </a:prstGeom>
            <a:noFill/>
          </p:spPr>
          <p:txBody>
            <a:bodyPr wrap="square" rtlCol="0">
              <a:spAutoFit/>
            </a:bodyPr>
            <a:lstStyle/>
            <a:p>
              <a:pPr algn="ctr"/>
              <a:r>
                <a:rPr lang="en-US" sz="1100" b="1" dirty="0" smtClean="0"/>
                <a:t>GPS</a:t>
              </a:r>
              <a:endParaRPr lang="en-US" sz="1100" b="1" dirty="0"/>
            </a:p>
          </p:txBody>
        </p:sp>
        <p:grpSp>
          <p:nvGrpSpPr>
            <p:cNvPr id="18" name="Group 104"/>
            <p:cNvGrpSpPr/>
            <p:nvPr/>
          </p:nvGrpSpPr>
          <p:grpSpPr>
            <a:xfrm>
              <a:off x="4204484" y="4803545"/>
              <a:ext cx="1562518" cy="850751"/>
              <a:chOff x="4204484" y="5314208"/>
              <a:chExt cx="1562518" cy="850751"/>
            </a:xfrm>
          </p:grpSpPr>
          <p:sp>
            <p:nvSpPr>
              <p:cNvPr id="73" name="TextBox 72"/>
              <p:cNvSpPr txBox="1"/>
              <p:nvPr/>
            </p:nvSpPr>
            <p:spPr>
              <a:xfrm>
                <a:off x="4204484" y="5314208"/>
                <a:ext cx="1557494" cy="325646"/>
              </a:xfrm>
              <a:prstGeom prst="rect">
                <a:avLst/>
              </a:prstGeom>
              <a:noFill/>
            </p:spPr>
            <p:txBody>
              <a:bodyPr wrap="square" rtlCol="0">
                <a:spAutoFit/>
              </a:bodyPr>
              <a:lstStyle/>
              <a:p>
                <a:pPr algn="ctr"/>
                <a:r>
                  <a:rPr lang="en-US" sz="1100" b="1" dirty="0" smtClean="0"/>
                  <a:t>Performance</a:t>
                </a:r>
                <a:endParaRPr lang="en-US" sz="1100" b="1" dirty="0"/>
              </a:p>
            </p:txBody>
          </p:sp>
          <p:sp>
            <p:nvSpPr>
              <p:cNvPr id="74" name="TextBox 73"/>
              <p:cNvSpPr txBox="1"/>
              <p:nvPr/>
            </p:nvSpPr>
            <p:spPr>
              <a:xfrm>
                <a:off x="4204484" y="5839313"/>
                <a:ext cx="1557494" cy="325646"/>
              </a:xfrm>
              <a:prstGeom prst="rect">
                <a:avLst/>
              </a:prstGeom>
              <a:noFill/>
            </p:spPr>
            <p:txBody>
              <a:bodyPr wrap="square" rtlCol="0">
                <a:spAutoFit/>
              </a:bodyPr>
              <a:lstStyle/>
              <a:p>
                <a:pPr algn="ctr"/>
                <a:r>
                  <a:rPr lang="en-US" sz="1100" b="1" dirty="0" smtClean="0"/>
                  <a:t>Early Detection</a:t>
                </a:r>
                <a:endParaRPr lang="en-US" sz="1100" b="1" dirty="0"/>
              </a:p>
            </p:txBody>
          </p:sp>
          <p:sp>
            <p:nvSpPr>
              <p:cNvPr id="75" name="TextBox 74"/>
              <p:cNvSpPr txBox="1"/>
              <p:nvPr/>
            </p:nvSpPr>
            <p:spPr>
              <a:xfrm>
                <a:off x="4209508" y="5576761"/>
                <a:ext cx="1557494" cy="325646"/>
              </a:xfrm>
              <a:prstGeom prst="rect">
                <a:avLst/>
              </a:prstGeom>
              <a:noFill/>
            </p:spPr>
            <p:txBody>
              <a:bodyPr wrap="square" rtlCol="0">
                <a:spAutoFit/>
              </a:bodyPr>
              <a:lstStyle/>
              <a:p>
                <a:pPr algn="ctr"/>
                <a:r>
                  <a:rPr lang="en-US" sz="1100" b="1" dirty="0" smtClean="0"/>
                  <a:t>Prediction</a:t>
                </a:r>
                <a:endParaRPr lang="en-US" sz="1100" b="1" dirty="0"/>
              </a:p>
            </p:txBody>
          </p:sp>
        </p:grpSp>
        <p:sp>
          <p:nvSpPr>
            <p:cNvPr id="19" name="TextBox 18"/>
            <p:cNvSpPr txBox="1"/>
            <p:nvPr/>
          </p:nvSpPr>
          <p:spPr>
            <a:xfrm>
              <a:off x="7269986" y="3968223"/>
              <a:ext cx="1557494" cy="325646"/>
            </a:xfrm>
            <a:prstGeom prst="rect">
              <a:avLst/>
            </a:prstGeom>
            <a:noFill/>
          </p:spPr>
          <p:txBody>
            <a:bodyPr wrap="square" rtlCol="0">
              <a:spAutoFit/>
            </a:bodyPr>
            <a:lstStyle/>
            <a:p>
              <a:pPr algn="ctr"/>
              <a:r>
                <a:rPr lang="en-US" sz="1100" b="1" dirty="0" smtClean="0"/>
                <a:t>Inference</a:t>
              </a:r>
              <a:endParaRPr lang="en-US" sz="1100" b="1" dirty="0"/>
            </a:p>
          </p:txBody>
        </p:sp>
        <p:sp>
          <p:nvSpPr>
            <p:cNvPr id="20" name="TextBox 19"/>
            <p:cNvSpPr txBox="1"/>
            <p:nvPr/>
          </p:nvSpPr>
          <p:spPr>
            <a:xfrm>
              <a:off x="7269986" y="4317715"/>
              <a:ext cx="1557494" cy="325646"/>
            </a:xfrm>
            <a:prstGeom prst="rect">
              <a:avLst/>
            </a:prstGeom>
            <a:noFill/>
          </p:spPr>
          <p:txBody>
            <a:bodyPr wrap="square" rtlCol="0">
              <a:spAutoFit/>
            </a:bodyPr>
            <a:lstStyle/>
            <a:p>
              <a:pPr algn="ctr"/>
              <a:r>
                <a:rPr lang="en-US" sz="1100" b="1" dirty="0" smtClean="0"/>
                <a:t>Datamining</a:t>
              </a:r>
              <a:endParaRPr lang="en-US" sz="1100" b="1" dirty="0"/>
            </a:p>
          </p:txBody>
        </p:sp>
        <p:grpSp>
          <p:nvGrpSpPr>
            <p:cNvPr id="21" name="Group 44"/>
            <p:cNvGrpSpPr/>
            <p:nvPr/>
          </p:nvGrpSpPr>
          <p:grpSpPr>
            <a:xfrm>
              <a:off x="4121499" y="891227"/>
              <a:ext cx="1808701" cy="1598437"/>
              <a:chOff x="4473195" y="1626152"/>
              <a:chExt cx="1808701" cy="1598437"/>
            </a:xfrm>
          </p:grpSpPr>
          <p:sp>
            <p:nvSpPr>
              <p:cNvPr id="68" name="TextBox 67"/>
              <p:cNvSpPr txBox="1"/>
              <p:nvPr/>
            </p:nvSpPr>
            <p:spPr>
              <a:xfrm>
                <a:off x="4598798" y="1626152"/>
                <a:ext cx="1557494" cy="325646"/>
              </a:xfrm>
              <a:prstGeom prst="rect">
                <a:avLst/>
              </a:prstGeom>
              <a:noFill/>
            </p:spPr>
            <p:txBody>
              <a:bodyPr wrap="square" rtlCol="0">
                <a:spAutoFit/>
              </a:bodyPr>
              <a:lstStyle/>
              <a:p>
                <a:pPr algn="ctr"/>
                <a:r>
                  <a:rPr lang="en-US" sz="1100" b="1" dirty="0" smtClean="0"/>
                  <a:t>Training</a:t>
                </a:r>
                <a:endParaRPr lang="en-US" sz="1100" b="1" dirty="0"/>
              </a:p>
            </p:txBody>
          </p:sp>
          <p:sp>
            <p:nvSpPr>
              <p:cNvPr id="69" name="TextBox 68"/>
              <p:cNvSpPr txBox="1"/>
              <p:nvPr/>
            </p:nvSpPr>
            <p:spPr>
              <a:xfrm>
                <a:off x="4473195" y="2898943"/>
                <a:ext cx="1808701" cy="325646"/>
              </a:xfrm>
              <a:prstGeom prst="rect">
                <a:avLst/>
              </a:prstGeom>
              <a:noFill/>
            </p:spPr>
            <p:txBody>
              <a:bodyPr wrap="square" rtlCol="0">
                <a:spAutoFit/>
              </a:bodyPr>
              <a:lstStyle/>
              <a:p>
                <a:pPr algn="ctr"/>
                <a:r>
                  <a:rPr lang="en-US" sz="1100" b="1" dirty="0" smtClean="0"/>
                  <a:t>Health Information</a:t>
                </a:r>
                <a:endParaRPr lang="en-US" sz="1100" b="1" dirty="0"/>
              </a:p>
            </p:txBody>
          </p:sp>
          <p:sp>
            <p:nvSpPr>
              <p:cNvPr id="70" name="TextBox 69"/>
              <p:cNvSpPr txBox="1"/>
              <p:nvPr/>
            </p:nvSpPr>
            <p:spPr>
              <a:xfrm>
                <a:off x="4598798" y="1944350"/>
                <a:ext cx="1557494" cy="325646"/>
              </a:xfrm>
              <a:prstGeom prst="rect">
                <a:avLst/>
              </a:prstGeom>
              <a:noFill/>
            </p:spPr>
            <p:txBody>
              <a:bodyPr wrap="square" rtlCol="0">
                <a:spAutoFit/>
              </a:bodyPr>
              <a:lstStyle/>
              <a:p>
                <a:pPr algn="ctr"/>
                <a:r>
                  <a:rPr lang="en-US" sz="1100" b="1" dirty="0" smtClean="0"/>
                  <a:t>Coaching</a:t>
                </a:r>
                <a:endParaRPr lang="en-US" sz="1100" b="1" dirty="0"/>
              </a:p>
            </p:txBody>
          </p:sp>
          <p:sp>
            <p:nvSpPr>
              <p:cNvPr id="71" name="TextBox 70"/>
              <p:cNvSpPr txBox="1"/>
              <p:nvPr/>
            </p:nvSpPr>
            <p:spPr>
              <a:xfrm>
                <a:off x="4598798" y="2262548"/>
                <a:ext cx="1557494" cy="325646"/>
              </a:xfrm>
              <a:prstGeom prst="rect">
                <a:avLst/>
              </a:prstGeom>
              <a:noFill/>
            </p:spPr>
            <p:txBody>
              <a:bodyPr wrap="square" rtlCol="0">
                <a:spAutoFit/>
              </a:bodyPr>
              <a:lstStyle/>
              <a:p>
                <a:pPr algn="ctr"/>
                <a:r>
                  <a:rPr lang="en-US" sz="1100" b="1" dirty="0" smtClean="0"/>
                  <a:t>Chronic Care</a:t>
                </a:r>
                <a:endParaRPr lang="en-US" sz="1100" b="1" dirty="0"/>
              </a:p>
            </p:txBody>
          </p:sp>
          <p:sp>
            <p:nvSpPr>
              <p:cNvPr id="72" name="TextBox 71"/>
              <p:cNvSpPr txBox="1"/>
              <p:nvPr/>
            </p:nvSpPr>
            <p:spPr>
              <a:xfrm>
                <a:off x="4598798" y="2580746"/>
                <a:ext cx="1557494" cy="325646"/>
              </a:xfrm>
              <a:prstGeom prst="rect">
                <a:avLst/>
              </a:prstGeom>
              <a:noFill/>
            </p:spPr>
            <p:txBody>
              <a:bodyPr wrap="square" rtlCol="0">
                <a:spAutoFit/>
              </a:bodyPr>
              <a:lstStyle/>
              <a:p>
                <a:pPr algn="ctr"/>
                <a:r>
                  <a:rPr lang="en-US" sz="1100" b="1" dirty="0" smtClean="0"/>
                  <a:t>Social Networks</a:t>
                </a:r>
                <a:endParaRPr lang="en-US" sz="1100" b="1" dirty="0"/>
              </a:p>
            </p:txBody>
          </p:sp>
        </p:grpSp>
        <p:sp>
          <p:nvSpPr>
            <p:cNvPr id="22" name="TextBox 21"/>
            <p:cNvSpPr txBox="1"/>
            <p:nvPr/>
          </p:nvSpPr>
          <p:spPr>
            <a:xfrm>
              <a:off x="7162800" y="1524000"/>
              <a:ext cx="1733333" cy="954107"/>
            </a:xfrm>
            <a:prstGeom prst="rect">
              <a:avLst/>
            </a:prstGeom>
            <a:noFill/>
          </p:spPr>
          <p:txBody>
            <a:bodyPr wrap="square" rtlCol="0">
              <a:spAutoFit/>
            </a:bodyPr>
            <a:lstStyle/>
            <a:p>
              <a:pPr algn="ctr"/>
              <a:r>
                <a:rPr lang="en-US" sz="1100" b="1" dirty="0" smtClean="0"/>
                <a:t>Decision Support</a:t>
              </a:r>
            </a:p>
            <a:p>
              <a:pPr algn="ctr"/>
              <a:r>
                <a:rPr lang="en-US" sz="1100" b="1" dirty="0" smtClean="0"/>
                <a:t>Population</a:t>
              </a:r>
              <a:r>
                <a:rPr lang="en-US" sz="1100" dirty="0" smtClean="0"/>
                <a:t> </a:t>
              </a:r>
              <a:r>
                <a:rPr lang="en-US" sz="1100" b="1" dirty="0" smtClean="0"/>
                <a:t>Statistics</a:t>
              </a:r>
            </a:p>
            <a:p>
              <a:pPr algn="ctr"/>
              <a:r>
                <a:rPr lang="en-US" sz="1100" b="1" dirty="0" smtClean="0"/>
                <a:t>Epidemiology</a:t>
              </a:r>
            </a:p>
            <a:p>
              <a:pPr algn="ctr"/>
              <a:r>
                <a:rPr lang="en-US" sz="1100" b="1" dirty="0" smtClean="0"/>
                <a:t>Evidence</a:t>
              </a:r>
              <a:endParaRPr lang="en-US" sz="1100" b="1" dirty="0"/>
            </a:p>
          </p:txBody>
        </p:sp>
        <p:grpSp>
          <p:nvGrpSpPr>
            <p:cNvPr id="23" name="Group 70"/>
            <p:cNvGrpSpPr/>
            <p:nvPr/>
          </p:nvGrpSpPr>
          <p:grpSpPr>
            <a:xfrm flipV="1">
              <a:off x="3391318" y="2254460"/>
              <a:ext cx="949567" cy="1209167"/>
              <a:chOff x="5612000" y="2054900"/>
              <a:chExt cx="1376626" cy="1982879"/>
            </a:xfrm>
          </p:grpSpPr>
          <p:cxnSp>
            <p:nvCxnSpPr>
              <p:cNvPr id="59" name="Curved Connector 58"/>
              <p:cNvCxnSpPr/>
              <p:nvPr/>
            </p:nvCxnSpPr>
            <p:spPr>
              <a:xfrm rot="10800000" flipV="1">
                <a:off x="5612000" y="205490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Curved Connector 59"/>
              <p:cNvCxnSpPr/>
              <p:nvPr/>
            </p:nvCxnSpPr>
            <p:spPr>
              <a:xfrm rot="10800000" flipV="1">
                <a:off x="5612000" y="215580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Curved Connector 60"/>
              <p:cNvCxnSpPr/>
              <p:nvPr/>
            </p:nvCxnSpPr>
            <p:spPr>
              <a:xfrm rot="10800000" flipV="1">
                <a:off x="5612001" y="225670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Curved Connector 61"/>
              <p:cNvCxnSpPr/>
              <p:nvPr/>
            </p:nvCxnSpPr>
            <p:spPr>
              <a:xfrm rot="10800000" flipV="1">
                <a:off x="5612001" y="235760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Curved Connector 62"/>
              <p:cNvCxnSpPr/>
              <p:nvPr/>
            </p:nvCxnSpPr>
            <p:spPr>
              <a:xfrm rot="10800000" flipV="1">
                <a:off x="5612001" y="245851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Curved Connector 63"/>
              <p:cNvCxnSpPr/>
              <p:nvPr/>
            </p:nvCxnSpPr>
            <p:spPr>
              <a:xfrm rot="10800000" flipV="1">
                <a:off x="5612001" y="2559415"/>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Curved Connector 64"/>
              <p:cNvCxnSpPr/>
              <p:nvPr/>
            </p:nvCxnSpPr>
            <p:spPr>
              <a:xfrm rot="10800000" flipV="1">
                <a:off x="5612001" y="266031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Curved Connector 65"/>
              <p:cNvCxnSpPr/>
              <p:nvPr/>
            </p:nvCxnSpPr>
            <p:spPr>
              <a:xfrm rot="10800000" flipV="1">
                <a:off x="5612001" y="276122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Curved Connector 66"/>
              <p:cNvCxnSpPr/>
              <p:nvPr/>
            </p:nvCxnSpPr>
            <p:spPr>
              <a:xfrm rot="10800000" flipV="1">
                <a:off x="5612001" y="286212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4" name="Group 69"/>
            <p:cNvGrpSpPr/>
            <p:nvPr/>
          </p:nvGrpSpPr>
          <p:grpSpPr>
            <a:xfrm>
              <a:off x="5613685" y="3723219"/>
              <a:ext cx="1376626" cy="1982879"/>
              <a:chOff x="5628757" y="4247128"/>
              <a:chExt cx="1376626" cy="1982879"/>
            </a:xfrm>
          </p:grpSpPr>
          <p:cxnSp>
            <p:nvCxnSpPr>
              <p:cNvPr id="50" name="Curved Connector 49"/>
              <p:cNvCxnSpPr/>
              <p:nvPr/>
            </p:nvCxnSpPr>
            <p:spPr>
              <a:xfrm rot="10800000" flipH="1" flipV="1">
                <a:off x="5628758" y="424712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Curved Connector 50"/>
              <p:cNvCxnSpPr/>
              <p:nvPr/>
            </p:nvCxnSpPr>
            <p:spPr>
              <a:xfrm rot="10800000" flipH="1" flipV="1">
                <a:off x="5628758" y="434803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10800000" flipH="1" flipV="1">
                <a:off x="5628757" y="4448934"/>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Curved Connector 52"/>
              <p:cNvCxnSpPr/>
              <p:nvPr/>
            </p:nvCxnSpPr>
            <p:spPr>
              <a:xfrm rot="10800000" flipH="1" flipV="1">
                <a:off x="5628757" y="4549837"/>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10800000" flipH="1" flipV="1">
                <a:off x="5628757" y="465074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rot="10800000" flipH="1" flipV="1">
                <a:off x="5628757" y="475164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Curved Connector 55"/>
              <p:cNvCxnSpPr/>
              <p:nvPr/>
            </p:nvCxnSpPr>
            <p:spPr>
              <a:xfrm rot="10800000" flipH="1" flipV="1">
                <a:off x="5628757" y="485254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Curved Connector 56"/>
              <p:cNvCxnSpPr/>
              <p:nvPr/>
            </p:nvCxnSpPr>
            <p:spPr>
              <a:xfrm rot="10800000" flipH="1" flipV="1">
                <a:off x="5628757" y="495344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Curved Connector 57"/>
              <p:cNvCxnSpPr/>
              <p:nvPr/>
            </p:nvCxnSpPr>
            <p:spPr>
              <a:xfrm rot="10800000" flipH="1" flipV="1">
                <a:off x="5628757" y="505435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5" name="Group 81"/>
            <p:cNvGrpSpPr/>
            <p:nvPr/>
          </p:nvGrpSpPr>
          <p:grpSpPr>
            <a:xfrm flipV="1">
              <a:off x="3401372" y="3843774"/>
              <a:ext cx="931142" cy="1261069"/>
              <a:chOff x="5628757" y="4247128"/>
              <a:chExt cx="1376626" cy="1982879"/>
            </a:xfrm>
          </p:grpSpPr>
          <p:cxnSp>
            <p:nvCxnSpPr>
              <p:cNvPr id="41" name="Curved Connector 40"/>
              <p:cNvCxnSpPr/>
              <p:nvPr/>
            </p:nvCxnSpPr>
            <p:spPr>
              <a:xfrm rot="10800000" flipH="1" flipV="1">
                <a:off x="5628758" y="424712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0800000" flipH="1" flipV="1">
                <a:off x="5628758" y="434803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flipH="1" flipV="1">
                <a:off x="5628757" y="4448934"/>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Curved Connector 43"/>
              <p:cNvCxnSpPr/>
              <p:nvPr/>
            </p:nvCxnSpPr>
            <p:spPr>
              <a:xfrm rot="10800000" flipH="1" flipV="1">
                <a:off x="5628757" y="4549837"/>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rot="10800000" flipH="1" flipV="1">
                <a:off x="5628757" y="465074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rot="10800000" flipH="1" flipV="1">
                <a:off x="5628757" y="475164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rot="10800000" flipH="1" flipV="1">
                <a:off x="5628757" y="485254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0800000" flipH="1" flipV="1">
                <a:off x="5628757" y="495344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0800000" flipH="1" flipV="1">
                <a:off x="5628757" y="505435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6" name="Group 91"/>
            <p:cNvGrpSpPr/>
            <p:nvPr/>
          </p:nvGrpSpPr>
          <p:grpSpPr>
            <a:xfrm>
              <a:off x="5618699" y="1633149"/>
              <a:ext cx="1376626" cy="1982879"/>
              <a:chOff x="5612000" y="2054900"/>
              <a:chExt cx="1376626" cy="1982879"/>
            </a:xfrm>
          </p:grpSpPr>
          <p:cxnSp>
            <p:nvCxnSpPr>
              <p:cNvPr id="32" name="Curved Connector 31"/>
              <p:cNvCxnSpPr/>
              <p:nvPr/>
            </p:nvCxnSpPr>
            <p:spPr>
              <a:xfrm rot="10800000" flipV="1">
                <a:off x="5612000" y="205490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rot="10800000" flipV="1">
                <a:off x="5612000" y="215580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10800000" flipV="1">
                <a:off x="5612001" y="225670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rot="10800000" flipV="1">
                <a:off x="5612001" y="235760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10800000" flipV="1">
                <a:off x="5612001" y="245851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rot="10800000" flipV="1">
                <a:off x="5612001" y="2559415"/>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Curved Connector 37"/>
              <p:cNvCxnSpPr/>
              <p:nvPr/>
            </p:nvCxnSpPr>
            <p:spPr>
              <a:xfrm rot="10800000" flipV="1">
                <a:off x="5612001" y="266031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rot="10800000" flipV="1">
                <a:off x="5612001" y="276122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Curved Connector 39"/>
              <p:cNvCxnSpPr/>
              <p:nvPr/>
            </p:nvCxnSpPr>
            <p:spPr>
              <a:xfrm rot="10800000" flipV="1">
                <a:off x="5612001" y="286212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7" name="Group 101"/>
            <p:cNvGrpSpPr/>
            <p:nvPr/>
          </p:nvGrpSpPr>
          <p:grpSpPr>
            <a:xfrm>
              <a:off x="4336368" y="2458341"/>
              <a:ext cx="1299549" cy="2386658"/>
              <a:chOff x="2435456" y="2577400"/>
              <a:chExt cx="1299549" cy="2386658"/>
            </a:xfrm>
          </p:grpSpPr>
          <p:pic>
            <p:nvPicPr>
              <p:cNvPr id="30" name="Picture 7"/>
              <p:cNvPicPr>
                <a:picLocks noChangeAspect="1" noChangeArrowheads="1"/>
              </p:cNvPicPr>
              <p:nvPr/>
            </p:nvPicPr>
            <p:blipFill>
              <a:blip r:embed="rId4" cstate="print"/>
              <a:srcRect/>
              <a:stretch>
                <a:fillRect/>
              </a:stretch>
            </p:blipFill>
            <p:spPr bwMode="auto">
              <a:xfrm>
                <a:off x="2435456" y="2577400"/>
                <a:ext cx="1299549" cy="2386658"/>
              </a:xfrm>
              <a:prstGeom prst="rect">
                <a:avLst/>
              </a:prstGeom>
              <a:noFill/>
              <a:ln w="9525">
                <a:noFill/>
                <a:miter lim="800000"/>
                <a:headEnd/>
                <a:tailEnd/>
              </a:ln>
            </p:spPr>
          </p:pic>
          <p:pic>
            <p:nvPicPr>
              <p:cNvPr id="31" name="Picture 30" descr="iPhone_Weight.bmp"/>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484761" y="2792596"/>
                <a:ext cx="1189671" cy="1783583"/>
              </a:xfrm>
              <a:prstGeom prst="rect">
                <a:avLst/>
              </a:prstGeom>
            </p:spPr>
          </p:pic>
        </p:grpSp>
        <p:pic>
          <p:nvPicPr>
            <p:cNvPr id="28" name="Picture 39" descr="C:\Documents and Settings\gjochum\Local Settings\Temporary Internet Files\Content.IE5\AHLIEPNB\MP900410067[1].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591533" y="2650409"/>
              <a:ext cx="914400" cy="1370931"/>
            </a:xfrm>
            <a:prstGeom prst="rect">
              <a:avLst/>
            </a:prstGeom>
            <a:noFill/>
          </p:spPr>
        </p:pic>
        <p:pic>
          <p:nvPicPr>
            <p:cNvPr id="29" name="Picture 28" descr="Texas Advanced Computing Center (TACC).tiff"/>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7239000" y="4724400"/>
              <a:ext cx="1600200" cy="1095756"/>
            </a:xfrm>
            <a:prstGeom prst="rect">
              <a:avLst/>
            </a:prstGeom>
          </p:spPr>
        </p:pic>
      </p:grpSp>
      <p:sp>
        <p:nvSpPr>
          <p:cNvPr id="76" name="Rectangle 75"/>
          <p:cNvSpPr/>
          <p:nvPr/>
        </p:nvSpPr>
        <p:spPr>
          <a:xfrm>
            <a:off x="1363783" y="6412468"/>
            <a:ext cx="6400800" cy="369332"/>
          </a:xfrm>
          <a:prstGeom prst="rect">
            <a:avLst/>
          </a:prstGeom>
        </p:spPr>
        <p:txBody>
          <a:bodyPr wrap="square">
            <a:spAutoFit/>
          </a:bodyPr>
          <a:lstStyle/>
          <a:p>
            <a:pPr algn="ctr">
              <a:spcAft>
                <a:spcPts val="600"/>
              </a:spcAft>
            </a:pPr>
            <a:r>
              <a:rPr lang="en-US" dirty="0"/>
              <a:t>Cross-Directorate </a:t>
            </a:r>
            <a:r>
              <a:rPr lang="en-US" dirty="0" smtClean="0"/>
              <a:t>Program: CISE, ENG, and SBE</a:t>
            </a:r>
            <a:endParaRPr lang="en-US" dirty="0"/>
          </a:p>
        </p:txBody>
      </p:sp>
    </p:spTree>
    <p:extLst>
      <p:ext uri="{BB962C8B-B14F-4D97-AF65-F5344CB8AC3E}">
        <p14:creationId xmlns:p14="http://schemas.microsoft.com/office/powerpoint/2010/main" val="209072763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458200" cy="1143000"/>
          </a:xfrm>
        </p:spPr>
        <p:txBody>
          <a:bodyPr>
            <a:noAutofit/>
          </a:bodyPr>
          <a:lstStyle/>
          <a:p>
            <a:pPr algn="ctr"/>
            <a:r>
              <a:rPr lang="en-US" b="1" dirty="0" smtClean="0"/>
              <a:t>Smart Health</a:t>
            </a:r>
            <a:endParaRPr lang="en-US" b="1" dirty="0"/>
          </a:p>
        </p:txBody>
      </p:sp>
      <p:sp>
        <p:nvSpPr>
          <p:cNvPr id="3" name="Content Placeholder 2"/>
          <p:cNvSpPr>
            <a:spLocks noGrp="1"/>
          </p:cNvSpPr>
          <p:nvPr>
            <p:ph idx="1"/>
          </p:nvPr>
        </p:nvSpPr>
        <p:spPr>
          <a:xfrm>
            <a:off x="609600" y="815027"/>
            <a:ext cx="7924800" cy="5334000"/>
          </a:xfrm>
        </p:spPr>
        <p:txBody>
          <a:bodyPr>
            <a:normAutofit/>
          </a:bodyPr>
          <a:lstStyle/>
          <a:p>
            <a:pPr marL="0" indent="0" algn="ctr">
              <a:buNone/>
            </a:pPr>
            <a:r>
              <a:rPr lang="en-US" sz="2400" b="1" i="1" dirty="0">
                <a:latin typeface="Arial"/>
                <a:cs typeface="Arial"/>
              </a:rPr>
              <a:t>Transforming healthcare knowledge, delivery, and </a:t>
            </a:r>
          </a:p>
          <a:p>
            <a:pPr marL="0" indent="0" algn="ctr">
              <a:buNone/>
            </a:pPr>
            <a:r>
              <a:rPr lang="en-US" sz="2400" b="1" i="1" dirty="0">
                <a:latin typeface="Arial"/>
                <a:cs typeface="Arial"/>
              </a:rPr>
              <a:t>quality of life through IT</a:t>
            </a:r>
          </a:p>
          <a:p>
            <a:pPr marL="0" indent="0" algn="ctr">
              <a:spcBef>
                <a:spcPts val="0"/>
              </a:spcBef>
              <a:spcAft>
                <a:spcPts val="0"/>
              </a:spcAft>
              <a:buNone/>
            </a:pPr>
            <a:endParaRPr lang="en-US" sz="2000" b="1" i="1" dirty="0">
              <a:cs typeface="Calibri" pitchFamily="34" charset="0"/>
            </a:endParaRPr>
          </a:p>
        </p:txBody>
      </p:sp>
      <p:grpSp>
        <p:nvGrpSpPr>
          <p:cNvPr id="4" name="Group 3"/>
          <p:cNvGrpSpPr/>
          <p:nvPr/>
        </p:nvGrpSpPr>
        <p:grpSpPr>
          <a:xfrm>
            <a:off x="838200" y="2262828"/>
            <a:ext cx="7391400" cy="4061773"/>
            <a:chOff x="377471" y="891227"/>
            <a:chExt cx="8635901" cy="5055996"/>
          </a:xfrm>
        </p:grpSpPr>
        <p:pic>
          <p:nvPicPr>
            <p:cNvPr id="5" name="Picture 12" descr="C:\Documents and Settings\gjochum\Local Settings\Temporary Internet Files\Content.IE5\MFTY69L4\MP900255373[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19200" y="1600200"/>
              <a:ext cx="2133600" cy="3612776"/>
            </a:xfrm>
            <a:prstGeom prst="ellipse">
              <a:avLst/>
            </a:prstGeom>
            <a:noFill/>
          </p:spPr>
        </p:pic>
        <p:sp>
          <p:nvSpPr>
            <p:cNvPr id="6" name="Rounded Rectangle 5"/>
            <p:cNvSpPr/>
            <p:nvPr/>
          </p:nvSpPr>
          <p:spPr>
            <a:xfrm>
              <a:off x="7003702" y="1309909"/>
              <a:ext cx="2009670" cy="463731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7" name="TextBox 6"/>
            <p:cNvSpPr txBox="1"/>
            <p:nvPr/>
          </p:nvSpPr>
          <p:spPr>
            <a:xfrm>
              <a:off x="3242248" y="2844803"/>
              <a:ext cx="593151" cy="325646"/>
            </a:xfrm>
            <a:prstGeom prst="rect">
              <a:avLst/>
            </a:prstGeom>
            <a:noFill/>
          </p:spPr>
          <p:txBody>
            <a:bodyPr wrap="square" rtlCol="0">
              <a:spAutoFit/>
            </a:bodyPr>
            <a:lstStyle/>
            <a:p>
              <a:pPr algn="ctr"/>
              <a:r>
                <a:rPr lang="en-US" sz="1100" b="1" dirty="0" smtClean="0"/>
                <a:t>ECG</a:t>
              </a:r>
              <a:endParaRPr lang="en-US" sz="1100" b="1" dirty="0"/>
            </a:p>
          </p:txBody>
        </p:sp>
        <p:sp>
          <p:nvSpPr>
            <p:cNvPr id="8" name="TextBox 7"/>
            <p:cNvSpPr txBox="1"/>
            <p:nvPr/>
          </p:nvSpPr>
          <p:spPr>
            <a:xfrm>
              <a:off x="2489058" y="1528760"/>
              <a:ext cx="694408" cy="325646"/>
            </a:xfrm>
            <a:prstGeom prst="rect">
              <a:avLst/>
            </a:prstGeom>
            <a:noFill/>
          </p:spPr>
          <p:txBody>
            <a:bodyPr wrap="square" rtlCol="0">
              <a:spAutoFit/>
            </a:bodyPr>
            <a:lstStyle/>
            <a:p>
              <a:pPr algn="ctr"/>
              <a:r>
                <a:rPr lang="en-US" sz="1100" b="1" dirty="0" smtClean="0"/>
                <a:t>EEG</a:t>
              </a:r>
              <a:endParaRPr lang="en-US" sz="1100" b="1" dirty="0"/>
            </a:p>
          </p:txBody>
        </p:sp>
        <p:sp>
          <p:nvSpPr>
            <p:cNvPr id="9" name="TextBox 8"/>
            <p:cNvSpPr txBox="1"/>
            <p:nvPr/>
          </p:nvSpPr>
          <p:spPr>
            <a:xfrm>
              <a:off x="377471" y="1905605"/>
              <a:ext cx="1171929" cy="536358"/>
            </a:xfrm>
            <a:prstGeom prst="rect">
              <a:avLst/>
            </a:prstGeom>
            <a:noFill/>
          </p:spPr>
          <p:txBody>
            <a:bodyPr wrap="square" rtlCol="0">
              <a:spAutoFit/>
            </a:bodyPr>
            <a:lstStyle/>
            <a:p>
              <a:pPr algn="ctr"/>
              <a:r>
                <a:rPr lang="en-US" sz="1100" b="1" dirty="0" smtClean="0"/>
                <a:t>Pulmonary Function</a:t>
              </a:r>
              <a:endParaRPr lang="en-US" sz="1100" b="1" dirty="0"/>
            </a:p>
          </p:txBody>
        </p:sp>
        <p:sp>
          <p:nvSpPr>
            <p:cNvPr id="10" name="TextBox 9"/>
            <p:cNvSpPr txBox="1"/>
            <p:nvPr/>
          </p:nvSpPr>
          <p:spPr>
            <a:xfrm>
              <a:off x="748146" y="3548809"/>
              <a:ext cx="550986" cy="325646"/>
            </a:xfrm>
            <a:prstGeom prst="rect">
              <a:avLst/>
            </a:prstGeom>
            <a:noFill/>
          </p:spPr>
          <p:txBody>
            <a:bodyPr wrap="square" rtlCol="0">
              <a:spAutoFit/>
            </a:bodyPr>
            <a:lstStyle/>
            <a:p>
              <a:pPr algn="ctr"/>
              <a:r>
                <a:rPr lang="en-US" sz="1100" b="1" dirty="0" smtClean="0"/>
                <a:t>Gait</a:t>
              </a:r>
              <a:endParaRPr lang="en-US" sz="1100" b="1" dirty="0"/>
            </a:p>
          </p:txBody>
        </p:sp>
        <p:sp>
          <p:nvSpPr>
            <p:cNvPr id="11" name="TextBox 10"/>
            <p:cNvSpPr txBox="1"/>
            <p:nvPr/>
          </p:nvSpPr>
          <p:spPr>
            <a:xfrm>
              <a:off x="644562" y="4657924"/>
              <a:ext cx="1021337" cy="325646"/>
            </a:xfrm>
            <a:prstGeom prst="rect">
              <a:avLst/>
            </a:prstGeom>
            <a:noFill/>
          </p:spPr>
          <p:txBody>
            <a:bodyPr wrap="square" rtlCol="0">
              <a:spAutoFit/>
            </a:bodyPr>
            <a:lstStyle/>
            <a:p>
              <a:pPr algn="ctr"/>
              <a:r>
                <a:rPr lang="en-US" sz="1100" b="1" dirty="0" smtClean="0"/>
                <a:t>Balance</a:t>
              </a:r>
              <a:endParaRPr lang="en-US" sz="1100" b="1" dirty="0"/>
            </a:p>
          </p:txBody>
        </p:sp>
        <p:sp>
          <p:nvSpPr>
            <p:cNvPr id="12" name="TextBox 11"/>
            <p:cNvSpPr txBox="1"/>
            <p:nvPr/>
          </p:nvSpPr>
          <p:spPr>
            <a:xfrm>
              <a:off x="1867688" y="5210455"/>
              <a:ext cx="875509" cy="325646"/>
            </a:xfrm>
            <a:prstGeom prst="rect">
              <a:avLst/>
            </a:prstGeom>
            <a:noFill/>
          </p:spPr>
          <p:txBody>
            <a:bodyPr wrap="square" rtlCol="0">
              <a:spAutoFit/>
            </a:bodyPr>
            <a:lstStyle/>
            <a:p>
              <a:pPr algn="ctr"/>
              <a:r>
                <a:rPr lang="en-US" sz="1100" b="1" dirty="0" smtClean="0"/>
                <a:t>Step Size</a:t>
              </a:r>
              <a:endParaRPr lang="en-US" sz="1100" b="1" dirty="0"/>
            </a:p>
          </p:txBody>
        </p:sp>
        <p:sp>
          <p:nvSpPr>
            <p:cNvPr id="13" name="TextBox 12"/>
            <p:cNvSpPr txBox="1"/>
            <p:nvPr/>
          </p:nvSpPr>
          <p:spPr>
            <a:xfrm>
              <a:off x="3259667" y="3456479"/>
              <a:ext cx="1035120" cy="536358"/>
            </a:xfrm>
            <a:prstGeom prst="rect">
              <a:avLst/>
            </a:prstGeom>
            <a:noFill/>
          </p:spPr>
          <p:txBody>
            <a:bodyPr wrap="square" rtlCol="0">
              <a:spAutoFit/>
            </a:bodyPr>
            <a:lstStyle/>
            <a:p>
              <a:pPr algn="ctr"/>
              <a:r>
                <a:rPr lang="en-US" sz="1100" b="1" dirty="0" smtClean="0"/>
                <a:t>Blood</a:t>
              </a:r>
              <a:br>
                <a:rPr lang="en-US" sz="1100" b="1" dirty="0" smtClean="0"/>
              </a:br>
              <a:r>
                <a:rPr lang="en-US" sz="1100" b="1" dirty="0" smtClean="0"/>
                <a:t>Pressure</a:t>
              </a:r>
              <a:endParaRPr lang="en-US" sz="1100" b="1" dirty="0"/>
            </a:p>
          </p:txBody>
        </p:sp>
        <p:sp>
          <p:nvSpPr>
            <p:cNvPr id="14" name="TextBox 13"/>
            <p:cNvSpPr txBox="1"/>
            <p:nvPr/>
          </p:nvSpPr>
          <p:spPr>
            <a:xfrm>
              <a:off x="2965945" y="1944647"/>
              <a:ext cx="621322" cy="325646"/>
            </a:xfrm>
            <a:prstGeom prst="rect">
              <a:avLst/>
            </a:prstGeom>
            <a:noFill/>
          </p:spPr>
          <p:txBody>
            <a:bodyPr wrap="square" rtlCol="0">
              <a:spAutoFit/>
            </a:bodyPr>
            <a:lstStyle/>
            <a:p>
              <a:pPr algn="ctr"/>
              <a:r>
                <a:rPr lang="en-US" sz="1100" b="1" dirty="0" smtClean="0"/>
                <a:t>SpO</a:t>
              </a:r>
              <a:r>
                <a:rPr lang="en-US" sz="1100" b="1" baseline="-25000" dirty="0" smtClean="0"/>
                <a:t>2</a:t>
              </a:r>
              <a:endParaRPr lang="en-US" sz="1100" b="1" baseline="-25000" dirty="0"/>
            </a:p>
          </p:txBody>
        </p:sp>
        <p:sp>
          <p:nvSpPr>
            <p:cNvPr id="15" name="TextBox 14"/>
            <p:cNvSpPr txBox="1"/>
            <p:nvPr/>
          </p:nvSpPr>
          <p:spPr>
            <a:xfrm>
              <a:off x="464011" y="2759180"/>
              <a:ext cx="874207" cy="325646"/>
            </a:xfrm>
            <a:prstGeom prst="rect">
              <a:avLst/>
            </a:prstGeom>
            <a:noFill/>
          </p:spPr>
          <p:txBody>
            <a:bodyPr wrap="square" rtlCol="0">
              <a:spAutoFit/>
            </a:bodyPr>
            <a:lstStyle/>
            <a:p>
              <a:pPr algn="ctr"/>
              <a:r>
                <a:rPr lang="en-US" sz="1100" b="1" dirty="0" smtClean="0"/>
                <a:t>Posture</a:t>
              </a:r>
              <a:endParaRPr lang="en-US" sz="1100" b="1" dirty="0"/>
            </a:p>
          </p:txBody>
        </p:sp>
        <p:sp>
          <p:nvSpPr>
            <p:cNvPr id="16" name="TextBox 15"/>
            <p:cNvSpPr txBox="1"/>
            <p:nvPr/>
          </p:nvSpPr>
          <p:spPr>
            <a:xfrm>
              <a:off x="2603219" y="4565594"/>
              <a:ext cx="916057" cy="536358"/>
            </a:xfrm>
            <a:prstGeom prst="rect">
              <a:avLst/>
            </a:prstGeom>
            <a:noFill/>
          </p:spPr>
          <p:txBody>
            <a:bodyPr wrap="square" rtlCol="0">
              <a:spAutoFit/>
            </a:bodyPr>
            <a:lstStyle/>
            <a:p>
              <a:pPr algn="ctr"/>
              <a:r>
                <a:rPr lang="en-US" sz="1100" b="1" dirty="0" smtClean="0"/>
                <a:t>Step Height</a:t>
              </a:r>
              <a:endParaRPr lang="en-US" sz="1100" b="1" dirty="0"/>
            </a:p>
          </p:txBody>
        </p:sp>
        <p:sp>
          <p:nvSpPr>
            <p:cNvPr id="17" name="TextBox 16"/>
            <p:cNvSpPr txBox="1"/>
            <p:nvPr/>
          </p:nvSpPr>
          <p:spPr>
            <a:xfrm>
              <a:off x="1354310" y="1427156"/>
              <a:ext cx="776041" cy="325646"/>
            </a:xfrm>
            <a:prstGeom prst="rect">
              <a:avLst/>
            </a:prstGeom>
            <a:noFill/>
          </p:spPr>
          <p:txBody>
            <a:bodyPr wrap="square" rtlCol="0">
              <a:spAutoFit/>
            </a:bodyPr>
            <a:lstStyle/>
            <a:p>
              <a:pPr algn="ctr"/>
              <a:r>
                <a:rPr lang="en-US" sz="1100" b="1" dirty="0" smtClean="0"/>
                <a:t>GPS</a:t>
              </a:r>
              <a:endParaRPr lang="en-US" sz="1100" b="1" dirty="0"/>
            </a:p>
          </p:txBody>
        </p:sp>
        <p:grpSp>
          <p:nvGrpSpPr>
            <p:cNvPr id="18" name="Group 104"/>
            <p:cNvGrpSpPr/>
            <p:nvPr/>
          </p:nvGrpSpPr>
          <p:grpSpPr>
            <a:xfrm>
              <a:off x="4204484" y="4803545"/>
              <a:ext cx="1562518" cy="850750"/>
              <a:chOff x="4204484" y="5314208"/>
              <a:chExt cx="1562518" cy="850750"/>
            </a:xfrm>
          </p:grpSpPr>
          <p:sp>
            <p:nvSpPr>
              <p:cNvPr id="73" name="TextBox 72"/>
              <p:cNvSpPr txBox="1"/>
              <p:nvPr/>
            </p:nvSpPr>
            <p:spPr>
              <a:xfrm>
                <a:off x="4204484" y="5314208"/>
                <a:ext cx="1557494" cy="325646"/>
              </a:xfrm>
              <a:prstGeom prst="rect">
                <a:avLst/>
              </a:prstGeom>
              <a:noFill/>
            </p:spPr>
            <p:txBody>
              <a:bodyPr wrap="square" rtlCol="0">
                <a:spAutoFit/>
              </a:bodyPr>
              <a:lstStyle/>
              <a:p>
                <a:pPr algn="ctr"/>
                <a:r>
                  <a:rPr lang="en-US" sz="1100" b="1" dirty="0" smtClean="0"/>
                  <a:t>Performance</a:t>
                </a:r>
                <a:endParaRPr lang="en-US" sz="1100" b="1" dirty="0"/>
              </a:p>
            </p:txBody>
          </p:sp>
          <p:sp>
            <p:nvSpPr>
              <p:cNvPr id="74" name="TextBox 73"/>
              <p:cNvSpPr txBox="1"/>
              <p:nvPr/>
            </p:nvSpPr>
            <p:spPr>
              <a:xfrm>
                <a:off x="4204484" y="5839312"/>
                <a:ext cx="1557494" cy="325646"/>
              </a:xfrm>
              <a:prstGeom prst="rect">
                <a:avLst/>
              </a:prstGeom>
              <a:noFill/>
            </p:spPr>
            <p:txBody>
              <a:bodyPr wrap="square" rtlCol="0">
                <a:spAutoFit/>
              </a:bodyPr>
              <a:lstStyle/>
              <a:p>
                <a:pPr algn="ctr"/>
                <a:r>
                  <a:rPr lang="en-US" sz="1100" b="1" dirty="0" smtClean="0"/>
                  <a:t>Early Detection</a:t>
                </a:r>
                <a:endParaRPr lang="en-US" sz="1100" b="1" dirty="0"/>
              </a:p>
            </p:txBody>
          </p:sp>
          <p:sp>
            <p:nvSpPr>
              <p:cNvPr id="75" name="TextBox 74"/>
              <p:cNvSpPr txBox="1"/>
              <p:nvPr/>
            </p:nvSpPr>
            <p:spPr>
              <a:xfrm>
                <a:off x="4209508" y="5576761"/>
                <a:ext cx="1557494" cy="325646"/>
              </a:xfrm>
              <a:prstGeom prst="rect">
                <a:avLst/>
              </a:prstGeom>
              <a:noFill/>
            </p:spPr>
            <p:txBody>
              <a:bodyPr wrap="square" rtlCol="0">
                <a:spAutoFit/>
              </a:bodyPr>
              <a:lstStyle/>
              <a:p>
                <a:pPr algn="ctr"/>
                <a:r>
                  <a:rPr lang="en-US" sz="1100" b="1" dirty="0" smtClean="0"/>
                  <a:t>Prediction</a:t>
                </a:r>
                <a:endParaRPr lang="en-US" sz="1100" b="1" dirty="0"/>
              </a:p>
            </p:txBody>
          </p:sp>
        </p:grpSp>
        <p:sp>
          <p:nvSpPr>
            <p:cNvPr id="19" name="TextBox 18"/>
            <p:cNvSpPr txBox="1"/>
            <p:nvPr/>
          </p:nvSpPr>
          <p:spPr>
            <a:xfrm>
              <a:off x="7269986" y="3968221"/>
              <a:ext cx="1557494" cy="325646"/>
            </a:xfrm>
            <a:prstGeom prst="rect">
              <a:avLst/>
            </a:prstGeom>
            <a:noFill/>
          </p:spPr>
          <p:txBody>
            <a:bodyPr wrap="square" rtlCol="0">
              <a:spAutoFit/>
            </a:bodyPr>
            <a:lstStyle/>
            <a:p>
              <a:pPr algn="ctr"/>
              <a:r>
                <a:rPr lang="en-US" sz="1100" b="1" dirty="0" smtClean="0"/>
                <a:t>Inference</a:t>
              </a:r>
              <a:endParaRPr lang="en-US" sz="1100" b="1" dirty="0"/>
            </a:p>
          </p:txBody>
        </p:sp>
        <p:sp>
          <p:nvSpPr>
            <p:cNvPr id="20" name="TextBox 19"/>
            <p:cNvSpPr txBox="1"/>
            <p:nvPr/>
          </p:nvSpPr>
          <p:spPr>
            <a:xfrm>
              <a:off x="7269986" y="4317716"/>
              <a:ext cx="1557494" cy="325646"/>
            </a:xfrm>
            <a:prstGeom prst="rect">
              <a:avLst/>
            </a:prstGeom>
            <a:noFill/>
          </p:spPr>
          <p:txBody>
            <a:bodyPr wrap="square" rtlCol="0">
              <a:spAutoFit/>
            </a:bodyPr>
            <a:lstStyle/>
            <a:p>
              <a:pPr algn="ctr"/>
              <a:r>
                <a:rPr lang="en-US" sz="1100" b="1" dirty="0" smtClean="0"/>
                <a:t>Datamining</a:t>
              </a:r>
              <a:endParaRPr lang="en-US" sz="1100" b="1" dirty="0"/>
            </a:p>
          </p:txBody>
        </p:sp>
        <p:grpSp>
          <p:nvGrpSpPr>
            <p:cNvPr id="21" name="Group 44"/>
            <p:cNvGrpSpPr/>
            <p:nvPr/>
          </p:nvGrpSpPr>
          <p:grpSpPr>
            <a:xfrm>
              <a:off x="4121499" y="891227"/>
              <a:ext cx="1808701" cy="1598437"/>
              <a:chOff x="4473195" y="1626152"/>
              <a:chExt cx="1808701" cy="1598437"/>
            </a:xfrm>
          </p:grpSpPr>
          <p:sp>
            <p:nvSpPr>
              <p:cNvPr id="68" name="TextBox 67"/>
              <p:cNvSpPr txBox="1"/>
              <p:nvPr/>
            </p:nvSpPr>
            <p:spPr>
              <a:xfrm>
                <a:off x="4598798" y="1626152"/>
                <a:ext cx="1557494" cy="325646"/>
              </a:xfrm>
              <a:prstGeom prst="rect">
                <a:avLst/>
              </a:prstGeom>
              <a:noFill/>
            </p:spPr>
            <p:txBody>
              <a:bodyPr wrap="square" rtlCol="0">
                <a:spAutoFit/>
              </a:bodyPr>
              <a:lstStyle/>
              <a:p>
                <a:pPr algn="ctr"/>
                <a:r>
                  <a:rPr lang="en-US" sz="1100" b="1" dirty="0" smtClean="0"/>
                  <a:t>Training</a:t>
                </a:r>
                <a:endParaRPr lang="en-US" sz="1100" b="1" dirty="0"/>
              </a:p>
            </p:txBody>
          </p:sp>
          <p:sp>
            <p:nvSpPr>
              <p:cNvPr id="69" name="TextBox 68"/>
              <p:cNvSpPr txBox="1"/>
              <p:nvPr/>
            </p:nvSpPr>
            <p:spPr>
              <a:xfrm>
                <a:off x="4473195" y="2898943"/>
                <a:ext cx="1808701" cy="325646"/>
              </a:xfrm>
              <a:prstGeom prst="rect">
                <a:avLst/>
              </a:prstGeom>
              <a:noFill/>
            </p:spPr>
            <p:txBody>
              <a:bodyPr wrap="square" rtlCol="0">
                <a:spAutoFit/>
              </a:bodyPr>
              <a:lstStyle/>
              <a:p>
                <a:pPr algn="ctr"/>
                <a:r>
                  <a:rPr lang="en-US" sz="1100" b="1" dirty="0" smtClean="0"/>
                  <a:t>Health Information</a:t>
                </a:r>
                <a:endParaRPr lang="en-US" sz="1100" b="1" dirty="0"/>
              </a:p>
            </p:txBody>
          </p:sp>
          <p:sp>
            <p:nvSpPr>
              <p:cNvPr id="70" name="TextBox 69"/>
              <p:cNvSpPr txBox="1"/>
              <p:nvPr/>
            </p:nvSpPr>
            <p:spPr>
              <a:xfrm>
                <a:off x="4598798" y="1944350"/>
                <a:ext cx="1557494" cy="325646"/>
              </a:xfrm>
              <a:prstGeom prst="rect">
                <a:avLst/>
              </a:prstGeom>
              <a:noFill/>
            </p:spPr>
            <p:txBody>
              <a:bodyPr wrap="square" rtlCol="0">
                <a:spAutoFit/>
              </a:bodyPr>
              <a:lstStyle/>
              <a:p>
                <a:pPr algn="ctr"/>
                <a:r>
                  <a:rPr lang="en-US" sz="1100" b="1" dirty="0" smtClean="0"/>
                  <a:t>Coaching</a:t>
                </a:r>
                <a:endParaRPr lang="en-US" sz="1100" b="1" dirty="0"/>
              </a:p>
            </p:txBody>
          </p:sp>
          <p:sp>
            <p:nvSpPr>
              <p:cNvPr id="71" name="TextBox 70"/>
              <p:cNvSpPr txBox="1"/>
              <p:nvPr/>
            </p:nvSpPr>
            <p:spPr>
              <a:xfrm>
                <a:off x="4598798" y="2262547"/>
                <a:ext cx="1557494" cy="325646"/>
              </a:xfrm>
              <a:prstGeom prst="rect">
                <a:avLst/>
              </a:prstGeom>
              <a:noFill/>
            </p:spPr>
            <p:txBody>
              <a:bodyPr wrap="square" rtlCol="0">
                <a:spAutoFit/>
              </a:bodyPr>
              <a:lstStyle/>
              <a:p>
                <a:pPr algn="ctr"/>
                <a:r>
                  <a:rPr lang="en-US" sz="1100" b="1" dirty="0" smtClean="0"/>
                  <a:t>Chronic Care</a:t>
                </a:r>
                <a:endParaRPr lang="en-US" sz="1100" b="1" dirty="0"/>
              </a:p>
            </p:txBody>
          </p:sp>
          <p:sp>
            <p:nvSpPr>
              <p:cNvPr id="72" name="TextBox 71"/>
              <p:cNvSpPr txBox="1"/>
              <p:nvPr/>
            </p:nvSpPr>
            <p:spPr>
              <a:xfrm>
                <a:off x="4598798" y="2580746"/>
                <a:ext cx="1557494" cy="325646"/>
              </a:xfrm>
              <a:prstGeom prst="rect">
                <a:avLst/>
              </a:prstGeom>
              <a:noFill/>
            </p:spPr>
            <p:txBody>
              <a:bodyPr wrap="square" rtlCol="0">
                <a:spAutoFit/>
              </a:bodyPr>
              <a:lstStyle/>
              <a:p>
                <a:pPr algn="ctr"/>
                <a:r>
                  <a:rPr lang="en-US" sz="1100" b="1" dirty="0" smtClean="0"/>
                  <a:t>Social Networks</a:t>
                </a:r>
                <a:endParaRPr lang="en-US" sz="1100" b="1" dirty="0"/>
              </a:p>
            </p:txBody>
          </p:sp>
        </p:grpSp>
        <p:sp>
          <p:nvSpPr>
            <p:cNvPr id="22" name="TextBox 21"/>
            <p:cNvSpPr txBox="1"/>
            <p:nvPr/>
          </p:nvSpPr>
          <p:spPr>
            <a:xfrm>
              <a:off x="7162800" y="1524000"/>
              <a:ext cx="1733333" cy="957781"/>
            </a:xfrm>
            <a:prstGeom prst="rect">
              <a:avLst/>
            </a:prstGeom>
            <a:noFill/>
          </p:spPr>
          <p:txBody>
            <a:bodyPr wrap="square" rtlCol="0">
              <a:spAutoFit/>
            </a:bodyPr>
            <a:lstStyle/>
            <a:p>
              <a:pPr algn="ctr"/>
              <a:r>
                <a:rPr lang="en-US" sz="1100" b="1" dirty="0" smtClean="0"/>
                <a:t>Decision Support</a:t>
              </a:r>
            </a:p>
            <a:p>
              <a:pPr algn="ctr"/>
              <a:r>
                <a:rPr lang="en-US" sz="1100" b="1" dirty="0" smtClean="0"/>
                <a:t>Population</a:t>
              </a:r>
              <a:r>
                <a:rPr lang="en-US" sz="1100" dirty="0" smtClean="0"/>
                <a:t> </a:t>
              </a:r>
              <a:r>
                <a:rPr lang="en-US" sz="1100" b="1" dirty="0" smtClean="0"/>
                <a:t>Statistics</a:t>
              </a:r>
            </a:p>
            <a:p>
              <a:pPr algn="ctr"/>
              <a:r>
                <a:rPr lang="en-US" sz="1100" b="1" dirty="0" smtClean="0"/>
                <a:t>Epidemiology</a:t>
              </a:r>
            </a:p>
            <a:p>
              <a:pPr algn="ctr"/>
              <a:r>
                <a:rPr lang="en-US" sz="1100" b="1" dirty="0" smtClean="0"/>
                <a:t>Evidence</a:t>
              </a:r>
              <a:endParaRPr lang="en-US" sz="1100" b="1" dirty="0"/>
            </a:p>
          </p:txBody>
        </p:sp>
        <p:grpSp>
          <p:nvGrpSpPr>
            <p:cNvPr id="23" name="Group 70"/>
            <p:cNvGrpSpPr/>
            <p:nvPr/>
          </p:nvGrpSpPr>
          <p:grpSpPr>
            <a:xfrm flipV="1">
              <a:off x="3391318" y="2254460"/>
              <a:ext cx="949567" cy="1209167"/>
              <a:chOff x="5612000" y="2054900"/>
              <a:chExt cx="1376626" cy="1982879"/>
            </a:xfrm>
          </p:grpSpPr>
          <p:cxnSp>
            <p:nvCxnSpPr>
              <p:cNvPr id="59" name="Curved Connector 58"/>
              <p:cNvCxnSpPr/>
              <p:nvPr/>
            </p:nvCxnSpPr>
            <p:spPr>
              <a:xfrm rot="10800000" flipV="1">
                <a:off x="5612000" y="205490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Curved Connector 59"/>
              <p:cNvCxnSpPr/>
              <p:nvPr/>
            </p:nvCxnSpPr>
            <p:spPr>
              <a:xfrm rot="10800000" flipV="1">
                <a:off x="5612000" y="215580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Curved Connector 60"/>
              <p:cNvCxnSpPr/>
              <p:nvPr/>
            </p:nvCxnSpPr>
            <p:spPr>
              <a:xfrm rot="10800000" flipV="1">
                <a:off x="5612001" y="225670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Curved Connector 61"/>
              <p:cNvCxnSpPr/>
              <p:nvPr/>
            </p:nvCxnSpPr>
            <p:spPr>
              <a:xfrm rot="10800000" flipV="1">
                <a:off x="5612001" y="235760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Curved Connector 62"/>
              <p:cNvCxnSpPr/>
              <p:nvPr/>
            </p:nvCxnSpPr>
            <p:spPr>
              <a:xfrm rot="10800000" flipV="1">
                <a:off x="5612001" y="245851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Curved Connector 63"/>
              <p:cNvCxnSpPr/>
              <p:nvPr/>
            </p:nvCxnSpPr>
            <p:spPr>
              <a:xfrm rot="10800000" flipV="1">
                <a:off x="5612001" y="2559415"/>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Curved Connector 64"/>
              <p:cNvCxnSpPr/>
              <p:nvPr/>
            </p:nvCxnSpPr>
            <p:spPr>
              <a:xfrm rot="10800000" flipV="1">
                <a:off x="5612001" y="266031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Curved Connector 65"/>
              <p:cNvCxnSpPr/>
              <p:nvPr/>
            </p:nvCxnSpPr>
            <p:spPr>
              <a:xfrm rot="10800000" flipV="1">
                <a:off x="5612001" y="276122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Curved Connector 66"/>
              <p:cNvCxnSpPr/>
              <p:nvPr/>
            </p:nvCxnSpPr>
            <p:spPr>
              <a:xfrm rot="10800000" flipV="1">
                <a:off x="5612001" y="286212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4" name="Group 69"/>
            <p:cNvGrpSpPr/>
            <p:nvPr/>
          </p:nvGrpSpPr>
          <p:grpSpPr>
            <a:xfrm>
              <a:off x="5613685" y="3723219"/>
              <a:ext cx="1376626" cy="1982879"/>
              <a:chOff x="5628757" y="4247128"/>
              <a:chExt cx="1376626" cy="1982879"/>
            </a:xfrm>
          </p:grpSpPr>
          <p:cxnSp>
            <p:nvCxnSpPr>
              <p:cNvPr id="50" name="Curved Connector 49"/>
              <p:cNvCxnSpPr/>
              <p:nvPr/>
            </p:nvCxnSpPr>
            <p:spPr>
              <a:xfrm rot="10800000" flipH="1" flipV="1">
                <a:off x="5628758" y="424712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Curved Connector 50"/>
              <p:cNvCxnSpPr/>
              <p:nvPr/>
            </p:nvCxnSpPr>
            <p:spPr>
              <a:xfrm rot="10800000" flipH="1" flipV="1">
                <a:off x="5628758" y="434803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10800000" flipH="1" flipV="1">
                <a:off x="5628757" y="4448934"/>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Curved Connector 52"/>
              <p:cNvCxnSpPr/>
              <p:nvPr/>
            </p:nvCxnSpPr>
            <p:spPr>
              <a:xfrm rot="10800000" flipH="1" flipV="1">
                <a:off x="5628757" y="4549837"/>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10800000" flipH="1" flipV="1">
                <a:off x="5628757" y="465074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rot="10800000" flipH="1" flipV="1">
                <a:off x="5628757" y="475164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Curved Connector 55"/>
              <p:cNvCxnSpPr/>
              <p:nvPr/>
            </p:nvCxnSpPr>
            <p:spPr>
              <a:xfrm rot="10800000" flipH="1" flipV="1">
                <a:off x="5628757" y="485254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Curved Connector 56"/>
              <p:cNvCxnSpPr/>
              <p:nvPr/>
            </p:nvCxnSpPr>
            <p:spPr>
              <a:xfrm rot="10800000" flipH="1" flipV="1">
                <a:off x="5628757" y="495344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Curved Connector 57"/>
              <p:cNvCxnSpPr/>
              <p:nvPr/>
            </p:nvCxnSpPr>
            <p:spPr>
              <a:xfrm rot="10800000" flipH="1" flipV="1">
                <a:off x="5628757" y="505435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5" name="Group 81"/>
            <p:cNvGrpSpPr/>
            <p:nvPr/>
          </p:nvGrpSpPr>
          <p:grpSpPr>
            <a:xfrm flipV="1">
              <a:off x="3401372" y="3843774"/>
              <a:ext cx="931142" cy="1261069"/>
              <a:chOff x="5628757" y="4247128"/>
              <a:chExt cx="1376626" cy="1982879"/>
            </a:xfrm>
          </p:grpSpPr>
          <p:cxnSp>
            <p:nvCxnSpPr>
              <p:cNvPr id="41" name="Curved Connector 40"/>
              <p:cNvCxnSpPr/>
              <p:nvPr/>
            </p:nvCxnSpPr>
            <p:spPr>
              <a:xfrm rot="10800000" flipH="1" flipV="1">
                <a:off x="5628758" y="424712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0800000" flipH="1" flipV="1">
                <a:off x="5628758" y="434803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flipH="1" flipV="1">
                <a:off x="5628757" y="4448934"/>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Curved Connector 43"/>
              <p:cNvCxnSpPr/>
              <p:nvPr/>
            </p:nvCxnSpPr>
            <p:spPr>
              <a:xfrm rot="10800000" flipH="1" flipV="1">
                <a:off x="5628757" y="4549837"/>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rot="10800000" flipH="1" flipV="1">
                <a:off x="5628757" y="465074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rot="10800000" flipH="1" flipV="1">
                <a:off x="5628757" y="475164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rot="10800000" flipH="1" flipV="1">
                <a:off x="5628757" y="485254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0800000" flipH="1" flipV="1">
                <a:off x="5628757" y="495344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0800000" flipH="1" flipV="1">
                <a:off x="5628757" y="505435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6" name="Group 91"/>
            <p:cNvGrpSpPr/>
            <p:nvPr/>
          </p:nvGrpSpPr>
          <p:grpSpPr>
            <a:xfrm>
              <a:off x="5618699" y="1633149"/>
              <a:ext cx="1376626" cy="1982879"/>
              <a:chOff x="5612000" y="2054900"/>
              <a:chExt cx="1376626" cy="1982879"/>
            </a:xfrm>
          </p:grpSpPr>
          <p:cxnSp>
            <p:nvCxnSpPr>
              <p:cNvPr id="32" name="Curved Connector 31"/>
              <p:cNvCxnSpPr/>
              <p:nvPr/>
            </p:nvCxnSpPr>
            <p:spPr>
              <a:xfrm rot="10800000" flipV="1">
                <a:off x="5612000" y="205490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rot="10800000" flipV="1">
                <a:off x="5612000" y="215580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10800000" flipV="1">
                <a:off x="5612001" y="225670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rot="10800000" flipV="1">
                <a:off x="5612001" y="235760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10800000" flipV="1">
                <a:off x="5612001" y="245851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rot="10800000" flipV="1">
                <a:off x="5612001" y="2559415"/>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Curved Connector 37"/>
              <p:cNvCxnSpPr/>
              <p:nvPr/>
            </p:nvCxnSpPr>
            <p:spPr>
              <a:xfrm rot="10800000" flipV="1">
                <a:off x="5612001" y="266031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rot="10800000" flipV="1">
                <a:off x="5612001" y="276122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Curved Connector 39"/>
              <p:cNvCxnSpPr/>
              <p:nvPr/>
            </p:nvCxnSpPr>
            <p:spPr>
              <a:xfrm rot="10800000" flipV="1">
                <a:off x="5612001" y="286212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7" name="Group 101"/>
            <p:cNvGrpSpPr/>
            <p:nvPr/>
          </p:nvGrpSpPr>
          <p:grpSpPr>
            <a:xfrm>
              <a:off x="4336368" y="2458341"/>
              <a:ext cx="1299549" cy="2386658"/>
              <a:chOff x="2435456" y="2577400"/>
              <a:chExt cx="1299549" cy="2386658"/>
            </a:xfrm>
          </p:grpSpPr>
          <p:pic>
            <p:nvPicPr>
              <p:cNvPr id="30" name="Picture 7"/>
              <p:cNvPicPr>
                <a:picLocks noChangeAspect="1" noChangeArrowheads="1"/>
              </p:cNvPicPr>
              <p:nvPr/>
            </p:nvPicPr>
            <p:blipFill>
              <a:blip r:embed="rId4" cstate="print"/>
              <a:srcRect/>
              <a:stretch>
                <a:fillRect/>
              </a:stretch>
            </p:blipFill>
            <p:spPr bwMode="auto">
              <a:xfrm>
                <a:off x="2435456" y="2577400"/>
                <a:ext cx="1299549" cy="2386658"/>
              </a:xfrm>
              <a:prstGeom prst="rect">
                <a:avLst/>
              </a:prstGeom>
              <a:noFill/>
              <a:ln w="9525">
                <a:noFill/>
                <a:miter lim="800000"/>
                <a:headEnd/>
                <a:tailEnd/>
              </a:ln>
            </p:spPr>
          </p:pic>
          <p:pic>
            <p:nvPicPr>
              <p:cNvPr id="31" name="Picture 30" descr="iPhone_Weight.bmp"/>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484761" y="2792596"/>
                <a:ext cx="1189671" cy="1783583"/>
              </a:xfrm>
              <a:prstGeom prst="rect">
                <a:avLst/>
              </a:prstGeom>
            </p:spPr>
          </p:pic>
        </p:grpSp>
        <p:pic>
          <p:nvPicPr>
            <p:cNvPr id="28" name="Picture 39" descr="C:\Documents and Settings\gjochum\Local Settings\Temporary Internet Files\Content.IE5\AHLIEPNB\MP900410067[1].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591533" y="2650409"/>
              <a:ext cx="914400" cy="1370931"/>
            </a:xfrm>
            <a:prstGeom prst="rect">
              <a:avLst/>
            </a:prstGeom>
            <a:noFill/>
          </p:spPr>
        </p:pic>
        <p:pic>
          <p:nvPicPr>
            <p:cNvPr id="29" name="Picture 28" descr="Texas Advanced Computing Center (TACC).tiff"/>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7239000" y="4724400"/>
              <a:ext cx="1600200" cy="1095756"/>
            </a:xfrm>
            <a:prstGeom prst="rect">
              <a:avLst/>
            </a:prstGeom>
          </p:spPr>
        </p:pic>
      </p:grpSp>
      <p:sp>
        <p:nvSpPr>
          <p:cNvPr id="76" name="Rectangle 75"/>
          <p:cNvSpPr/>
          <p:nvPr/>
        </p:nvSpPr>
        <p:spPr>
          <a:xfrm>
            <a:off x="1363783" y="6412468"/>
            <a:ext cx="6400800" cy="369332"/>
          </a:xfrm>
          <a:prstGeom prst="rect">
            <a:avLst/>
          </a:prstGeom>
        </p:spPr>
        <p:txBody>
          <a:bodyPr wrap="square">
            <a:spAutoFit/>
          </a:bodyPr>
          <a:lstStyle/>
          <a:p>
            <a:pPr algn="ctr">
              <a:spcAft>
                <a:spcPts val="600"/>
              </a:spcAft>
            </a:pPr>
            <a:r>
              <a:rPr lang="en-US" dirty="0"/>
              <a:t>Cross-Directorate </a:t>
            </a:r>
            <a:r>
              <a:rPr lang="en-US" dirty="0" smtClean="0"/>
              <a:t>Program: CISE, ENG, and SBE</a:t>
            </a:r>
            <a:endParaRPr lang="en-US" dirty="0"/>
          </a:p>
        </p:txBody>
      </p:sp>
    </p:spTree>
    <p:extLst>
      <p:ext uri="{BB962C8B-B14F-4D97-AF65-F5344CB8AC3E}">
        <p14:creationId xmlns:p14="http://schemas.microsoft.com/office/powerpoint/2010/main" val="299345672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2863"/>
            <a:ext cx="8229600" cy="1143000"/>
          </a:xfrm>
        </p:spPr>
        <p:txBody>
          <a:bodyPr>
            <a:noAutofit/>
          </a:bodyPr>
          <a:lstStyle/>
          <a:p>
            <a:pPr algn="ctr"/>
            <a:r>
              <a:rPr lang="en-US" sz="3200" b="1" dirty="0" smtClean="0"/>
              <a:t>Smart Health</a:t>
            </a:r>
            <a:endParaRPr lang="en-US" sz="3200" b="1" dirty="0"/>
          </a:p>
        </p:txBody>
      </p:sp>
      <p:sp>
        <p:nvSpPr>
          <p:cNvPr id="3" name="Content Placeholder 2"/>
          <p:cNvSpPr>
            <a:spLocks noGrp="1"/>
          </p:cNvSpPr>
          <p:nvPr>
            <p:ph idx="1"/>
          </p:nvPr>
        </p:nvSpPr>
        <p:spPr>
          <a:xfrm>
            <a:off x="457200" y="1524000"/>
            <a:ext cx="8458200" cy="2971800"/>
          </a:xfrm>
        </p:spPr>
        <p:txBody>
          <a:bodyPr>
            <a:normAutofit/>
          </a:bodyPr>
          <a:lstStyle/>
          <a:p>
            <a:pPr>
              <a:spcBef>
                <a:spcPts val="0"/>
              </a:spcBef>
              <a:spcAft>
                <a:spcPts val="0"/>
              </a:spcAft>
            </a:pPr>
            <a:endParaRPr lang="en-US" sz="2400" i="1" dirty="0" smtClean="0"/>
          </a:p>
          <a:p>
            <a:pPr marL="0" indent="0">
              <a:spcBef>
                <a:spcPts val="0"/>
              </a:spcBef>
              <a:spcAft>
                <a:spcPts val="0"/>
              </a:spcAft>
              <a:buNone/>
            </a:pPr>
            <a:r>
              <a:rPr lang="en-US" sz="2400" b="1" i="1" dirty="0" smtClean="0">
                <a:cs typeface="Calibri" pitchFamily="34" charset="0"/>
              </a:rPr>
              <a:t>Paradigm Shift: </a:t>
            </a:r>
            <a:r>
              <a:rPr lang="en-US" sz="2400" dirty="0" smtClean="0">
                <a:cs typeface="Calibri" pitchFamily="34" charset="0"/>
              </a:rPr>
              <a:t>transforming healthcare from reactive and hospital-centered to preventive, proactive, evidence-based, person-centered and focused on wellbeing rather than disease.</a:t>
            </a:r>
          </a:p>
          <a:p>
            <a:pPr>
              <a:spcBef>
                <a:spcPts val="0"/>
              </a:spcBef>
              <a:spcAft>
                <a:spcPts val="0"/>
              </a:spcAft>
            </a:pPr>
            <a:endParaRPr lang="en-US" sz="2000" dirty="0" smtClean="0"/>
          </a:p>
          <a:p>
            <a:pPr marL="0" indent="0">
              <a:spcBef>
                <a:spcPts val="0"/>
              </a:spcBef>
              <a:spcAft>
                <a:spcPts val="0"/>
              </a:spcAft>
              <a:buNone/>
            </a:pPr>
            <a:endParaRPr lang="en-US" sz="2400" dirty="0" smtClean="0"/>
          </a:p>
          <a:p>
            <a:pPr>
              <a:spcBef>
                <a:spcPts val="0"/>
              </a:spcBef>
              <a:spcAft>
                <a:spcPts val="0"/>
              </a:spcAft>
              <a:buNone/>
            </a:pPr>
            <a:endParaRPr lang="en-US" sz="2400" dirty="0"/>
          </a:p>
        </p:txBody>
      </p:sp>
      <p:sp>
        <p:nvSpPr>
          <p:cNvPr id="5" name="Rectangle 4"/>
          <p:cNvSpPr/>
          <p:nvPr/>
        </p:nvSpPr>
        <p:spPr>
          <a:xfrm>
            <a:off x="1363783" y="6412468"/>
            <a:ext cx="6400800" cy="369332"/>
          </a:xfrm>
          <a:prstGeom prst="rect">
            <a:avLst/>
          </a:prstGeom>
        </p:spPr>
        <p:txBody>
          <a:bodyPr wrap="square">
            <a:spAutoFit/>
          </a:bodyPr>
          <a:lstStyle/>
          <a:p>
            <a:pPr algn="ctr">
              <a:spcAft>
                <a:spcPts val="600"/>
              </a:spcAft>
            </a:pPr>
            <a:r>
              <a:rPr lang="en-US" dirty="0"/>
              <a:t>Cross-Directorate </a:t>
            </a:r>
            <a:r>
              <a:rPr lang="en-US" dirty="0" smtClean="0"/>
              <a:t>Program: CISE, ENG, and SBE</a:t>
            </a:r>
            <a:endParaRPr lang="en-US" dirty="0"/>
          </a:p>
        </p:txBody>
      </p:sp>
      <p:sp>
        <p:nvSpPr>
          <p:cNvPr id="4" name="Rectangle 3"/>
          <p:cNvSpPr/>
          <p:nvPr/>
        </p:nvSpPr>
        <p:spPr>
          <a:xfrm>
            <a:off x="838200" y="873374"/>
            <a:ext cx="7467600" cy="646331"/>
          </a:xfrm>
          <a:prstGeom prst="rect">
            <a:avLst/>
          </a:prstGeom>
        </p:spPr>
        <p:txBody>
          <a:bodyPr wrap="square">
            <a:spAutoFit/>
          </a:bodyPr>
          <a:lstStyle/>
          <a:p>
            <a:pPr algn="ctr"/>
            <a:r>
              <a:rPr lang="en-US" b="1" i="1" dirty="0">
                <a:latin typeface="Arial"/>
                <a:cs typeface="Arial"/>
              </a:rPr>
              <a:t>Transforming healthcare knowledge, delivery, and </a:t>
            </a:r>
            <a:endParaRPr lang="en-US" b="1" i="1" dirty="0" smtClean="0">
              <a:latin typeface="Arial"/>
              <a:cs typeface="Arial"/>
            </a:endParaRPr>
          </a:p>
          <a:p>
            <a:pPr algn="ctr"/>
            <a:r>
              <a:rPr lang="en-US" b="1" i="1" dirty="0" smtClean="0">
                <a:latin typeface="Arial"/>
                <a:cs typeface="Arial"/>
              </a:rPr>
              <a:t>quality </a:t>
            </a:r>
            <a:r>
              <a:rPr lang="en-US" b="1" i="1" dirty="0">
                <a:latin typeface="Arial"/>
                <a:cs typeface="Arial"/>
              </a:rPr>
              <a:t>of life through IT</a:t>
            </a:r>
          </a:p>
        </p:txBody>
      </p:sp>
      <p:graphicFrame>
        <p:nvGraphicFramePr>
          <p:cNvPr id="10" name="Diagram 9"/>
          <p:cNvGraphicFramePr/>
          <p:nvPr>
            <p:extLst>
              <p:ext uri="{D42A27DB-BD31-4B8C-83A1-F6EECF244321}">
                <p14:modId xmlns:p14="http://schemas.microsoft.com/office/powerpoint/2010/main" val="2403744331"/>
              </p:ext>
            </p:extLst>
          </p:nvPr>
        </p:nvGraphicFramePr>
        <p:xfrm>
          <a:off x="457200" y="3657600"/>
          <a:ext cx="8458200" cy="264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025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Thriving </a:t>
            </a:r>
            <a:r>
              <a:rPr lang="en-US" dirty="0"/>
              <a:t>CPS </a:t>
            </a:r>
            <a:r>
              <a:rPr lang="en-US" dirty="0" smtClean="0"/>
              <a:t>Community</a:t>
            </a:r>
            <a:endParaRPr lang="en-US" dirty="0"/>
          </a:p>
        </p:txBody>
      </p:sp>
      <p:sp>
        <p:nvSpPr>
          <p:cNvPr id="3" name="Content Placeholder 2"/>
          <p:cNvSpPr>
            <a:spLocks noGrp="1"/>
          </p:cNvSpPr>
          <p:nvPr>
            <p:ph idx="1"/>
          </p:nvPr>
        </p:nvSpPr>
        <p:spPr/>
        <p:txBody>
          <a:bodyPr>
            <a:noAutofit/>
          </a:bodyPr>
          <a:lstStyle/>
          <a:p>
            <a:pPr>
              <a:lnSpc>
                <a:spcPct val="110000"/>
              </a:lnSpc>
            </a:pPr>
            <a:r>
              <a:rPr lang="en-US" sz="2000" dirty="0"/>
              <a:t>Including, increased federal collaboration and attention</a:t>
            </a:r>
          </a:p>
          <a:p>
            <a:pPr lvl="1">
              <a:lnSpc>
                <a:spcPct val="110000"/>
              </a:lnSpc>
            </a:pPr>
            <a:r>
              <a:rPr lang="en-US" sz="2000" dirty="0" err="1"/>
              <a:t>Cybersecurity</a:t>
            </a:r>
            <a:r>
              <a:rPr lang="en-US" sz="2000" dirty="0"/>
              <a:t> for Cyber-Physical Systems, hosted by NIST in April 2012</a:t>
            </a:r>
          </a:p>
          <a:p>
            <a:pPr lvl="1">
              <a:lnSpc>
                <a:spcPct val="110000"/>
              </a:lnSpc>
            </a:pPr>
            <a:r>
              <a:rPr lang="en-US" sz="2000" dirty="0"/>
              <a:t>CTO Roundtable on Cyber-Physical Systems: Building Safety, Security, Reliability, and Robustness into the Smart Systems of the Future, hosted by NIST in June 2012</a:t>
            </a:r>
          </a:p>
          <a:p>
            <a:pPr lvl="1">
              <a:lnSpc>
                <a:spcPct val="110000"/>
              </a:lnSpc>
            </a:pPr>
            <a:r>
              <a:rPr lang="en-US" sz="2000" dirty="0"/>
              <a:t>New Senior Steering Group (SSG) for Cyber-Physical Systems under the Networking and Information Technology Research and Development (NITRD) Program announced September 2012</a:t>
            </a:r>
          </a:p>
          <a:p>
            <a:pPr lvl="1">
              <a:lnSpc>
                <a:spcPct val="110000"/>
              </a:lnSpc>
            </a:pPr>
            <a:r>
              <a:rPr lang="en-US" sz="2000" dirty="0"/>
              <a:t>ARPA-E, DARPA and NSA have joined the CPS Virtual Organization and contribute to the technology repository</a:t>
            </a:r>
          </a:p>
          <a:p>
            <a:pPr lvl="1">
              <a:lnSpc>
                <a:spcPct val="110000"/>
              </a:lnSpc>
            </a:pPr>
            <a:r>
              <a:rPr lang="en-US" sz="2000" dirty="0"/>
              <a:t>NSF, NIH and FDA working towards technology sharing for medical CPS</a:t>
            </a:r>
          </a:p>
          <a:p>
            <a:pPr lvl="1">
              <a:lnSpc>
                <a:spcPct val="110000"/>
              </a:lnSpc>
            </a:pPr>
            <a:r>
              <a:rPr lang="en-US" sz="2000" dirty="0"/>
              <a:t>MOU between NSF and </a:t>
            </a:r>
            <a:r>
              <a:rPr lang="en-US" sz="2000" dirty="0" smtClean="0"/>
              <a:t>DOT</a:t>
            </a:r>
          </a:p>
          <a:p>
            <a:pPr lvl="1">
              <a:lnSpc>
                <a:spcPct val="110000"/>
              </a:lnSpc>
            </a:pPr>
            <a:r>
              <a:rPr lang="en-US" sz="2000" dirty="0" smtClean="0"/>
              <a:t>…</a:t>
            </a:r>
            <a:endParaRPr lang="en-US" sz="2000" dirty="0"/>
          </a:p>
        </p:txBody>
      </p:sp>
    </p:spTree>
    <p:extLst>
      <p:ext uri="{BB962C8B-B14F-4D97-AF65-F5344CB8AC3E}">
        <p14:creationId xmlns:p14="http://schemas.microsoft.com/office/powerpoint/2010/main" val="29360360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a:xfrm>
            <a:off x="914400" y="228600"/>
            <a:ext cx="7391400" cy="591312"/>
          </a:xfrm>
        </p:spPr>
        <p:txBody>
          <a:bodyPr>
            <a:noAutofit/>
          </a:bodyPr>
          <a:lstStyle/>
          <a:p>
            <a:pPr algn="ctr"/>
            <a:r>
              <a:rPr lang="en-US" dirty="0">
                <a:ea typeface="ＭＳ Ｐゴシック" charset="-128"/>
                <a:cs typeface="ＭＳ Ｐゴシック" charset="-128"/>
              </a:rPr>
              <a:t>CPS Virtual Organization (VO) </a:t>
            </a:r>
            <a:endParaRPr lang="en-US" b="1" dirty="0" smtClean="0"/>
          </a:p>
        </p:txBody>
      </p:sp>
      <p:sp>
        <p:nvSpPr>
          <p:cNvPr id="22531" name="Content Placeholder 2"/>
          <p:cNvSpPr>
            <a:spLocks noGrp="1"/>
          </p:cNvSpPr>
          <p:nvPr>
            <p:ph idx="1"/>
          </p:nvPr>
        </p:nvSpPr>
        <p:spPr bwMode="auto">
          <a:xfrm>
            <a:off x="381000" y="3028949"/>
            <a:ext cx="5562600" cy="3829051"/>
          </a:xfrm>
          <a:noFill/>
          <a:ln>
            <a:miter lim="800000"/>
            <a:headEnd/>
            <a:tailEnd/>
          </a:ln>
        </p:spPr>
        <p:txBody>
          <a:bodyPr vert="horz" wrap="square" lIns="91440" tIns="45720" rIns="91440" bIns="45720" numCol="1" anchor="t" anchorCtr="0" compatLnSpc="1">
            <a:prstTxWarp prst="textNoShape">
              <a:avLst/>
            </a:prstTxWarp>
            <a:noAutofit/>
          </a:bodyPr>
          <a:lstStyle/>
          <a:p>
            <a:pPr marL="0" indent="0">
              <a:buNone/>
            </a:pPr>
            <a:r>
              <a:rPr lang="en-US" sz="1800" b="1" dirty="0" smtClean="0">
                <a:latin typeface="Arial"/>
                <a:cs typeface="Arial"/>
              </a:rPr>
              <a:t>Principles &amp; Services:</a:t>
            </a:r>
          </a:p>
          <a:p>
            <a:r>
              <a:rPr lang="en-US" sz="1600" dirty="0" smtClean="0">
                <a:latin typeface="Arial"/>
                <a:cs typeface="Arial"/>
              </a:rPr>
              <a:t>Community controlled</a:t>
            </a:r>
          </a:p>
          <a:p>
            <a:pPr lvl="1"/>
            <a:r>
              <a:rPr lang="en-US" sz="1600" dirty="0">
                <a:latin typeface="Arial"/>
                <a:cs typeface="Arial"/>
              </a:rPr>
              <a:t>Information dissemination to and by </a:t>
            </a:r>
            <a:r>
              <a:rPr lang="en-US" sz="1600" dirty="0" smtClean="0">
                <a:latin typeface="Arial"/>
                <a:cs typeface="Arial"/>
              </a:rPr>
              <a:t>the </a:t>
            </a:r>
            <a:r>
              <a:rPr lang="en-US" sz="1600" dirty="0">
                <a:latin typeface="Arial"/>
                <a:cs typeface="Arial"/>
              </a:rPr>
              <a:t>research </a:t>
            </a:r>
            <a:r>
              <a:rPr lang="en-US" sz="1600" dirty="0" smtClean="0">
                <a:latin typeface="Arial"/>
                <a:cs typeface="Arial"/>
              </a:rPr>
              <a:t>community</a:t>
            </a:r>
          </a:p>
          <a:p>
            <a:r>
              <a:rPr lang="en-US" sz="1600" dirty="0" smtClean="0">
                <a:latin typeface="Arial"/>
                <a:cs typeface="Arial"/>
              </a:rPr>
              <a:t>Services for collaborative</a:t>
            </a:r>
            <a:r>
              <a:rPr lang="en-US" sz="1600" dirty="0">
                <a:latin typeface="Arial"/>
                <a:cs typeface="Arial"/>
              </a:rPr>
              <a:t> </a:t>
            </a:r>
            <a:r>
              <a:rPr lang="en-US" sz="1600" dirty="0" smtClean="0">
                <a:latin typeface="Arial"/>
                <a:cs typeface="Arial"/>
              </a:rPr>
              <a:t>activities Support for SIGs</a:t>
            </a:r>
          </a:p>
          <a:p>
            <a:r>
              <a:rPr lang="en-US" sz="1600" dirty="0" smtClean="0">
                <a:latin typeface="Arial"/>
                <a:cs typeface="Arial"/>
              </a:rPr>
              <a:t>Industry academy </a:t>
            </a:r>
            <a:r>
              <a:rPr lang="en-US" sz="1600" dirty="0">
                <a:latin typeface="Arial"/>
                <a:cs typeface="Arial"/>
              </a:rPr>
              <a:t>i</a:t>
            </a:r>
            <a:r>
              <a:rPr lang="en-US" sz="1600" dirty="0" smtClean="0">
                <a:latin typeface="Arial"/>
                <a:cs typeface="Arial"/>
              </a:rPr>
              <a:t>nteractions</a:t>
            </a:r>
          </a:p>
          <a:p>
            <a:r>
              <a:rPr lang="en-US" sz="1600" dirty="0" smtClean="0">
                <a:latin typeface="Arial"/>
                <a:cs typeface="Arial"/>
              </a:rPr>
              <a:t>Built on open source framework</a:t>
            </a:r>
          </a:p>
          <a:p>
            <a:r>
              <a:rPr lang="en-US" sz="1600" dirty="0" smtClean="0">
                <a:latin typeface="Arial"/>
                <a:cs typeface="Arial"/>
              </a:rPr>
              <a:t>Home for the community’s historical reference materials</a:t>
            </a:r>
          </a:p>
          <a:p>
            <a:r>
              <a:rPr lang="en-US" sz="1600" dirty="0">
                <a:latin typeface="Arial"/>
                <a:cs typeface="Arial"/>
              </a:rPr>
              <a:t>Advertising of new events </a:t>
            </a:r>
            <a:r>
              <a:rPr lang="en-US" sz="1600" dirty="0" smtClean="0">
                <a:latin typeface="Arial"/>
                <a:cs typeface="Arial"/>
              </a:rPr>
              <a:t> (e.g., calendar of upcoming events)</a:t>
            </a:r>
          </a:p>
          <a:p>
            <a:r>
              <a:rPr lang="en-US" sz="1600" dirty="0" smtClean="0">
                <a:latin typeface="Arial"/>
                <a:cs typeface="Arial"/>
              </a:rPr>
              <a:t>Discussion forums and instant messaging</a:t>
            </a:r>
          </a:p>
          <a:p>
            <a:r>
              <a:rPr lang="en-US" sz="1600" dirty="0" smtClean="0">
                <a:latin typeface="Arial"/>
                <a:cs typeface="Arial"/>
              </a:rPr>
              <a:t>Community members list and matchmaking</a:t>
            </a:r>
          </a:p>
        </p:txBody>
      </p:sp>
      <p:sp>
        <p:nvSpPr>
          <p:cNvPr id="6" name="TextBox 5"/>
          <p:cNvSpPr txBox="1"/>
          <p:nvPr/>
        </p:nvSpPr>
        <p:spPr>
          <a:xfrm>
            <a:off x="6477000" y="3207365"/>
            <a:ext cx="2362200" cy="338554"/>
          </a:xfrm>
          <a:prstGeom prst="rect">
            <a:avLst/>
          </a:prstGeom>
          <a:noFill/>
        </p:spPr>
        <p:txBody>
          <a:bodyPr wrap="square" rtlCol="0">
            <a:spAutoFit/>
          </a:bodyPr>
          <a:lstStyle/>
          <a:p>
            <a:pPr algn="ctr"/>
            <a:r>
              <a:rPr lang="en-US" sz="1600" dirty="0" smtClean="0">
                <a:solidFill>
                  <a:srgbClr val="0F6FC6"/>
                </a:solidFill>
              </a:rPr>
              <a:t>http://cps-vo.org</a:t>
            </a:r>
            <a:endParaRPr lang="en-US" sz="1600" dirty="0">
              <a:solidFill>
                <a:srgbClr val="0F6FC6"/>
              </a:solidFill>
            </a:endParaRPr>
          </a:p>
        </p:txBody>
      </p:sp>
      <p:sp>
        <p:nvSpPr>
          <p:cNvPr id="2" name="TextBox 1"/>
          <p:cNvSpPr txBox="1"/>
          <p:nvPr/>
        </p:nvSpPr>
        <p:spPr>
          <a:xfrm>
            <a:off x="381000" y="1066800"/>
            <a:ext cx="5638800" cy="1600438"/>
          </a:xfrm>
          <a:prstGeom prst="rect">
            <a:avLst/>
          </a:prstGeom>
          <a:noFill/>
        </p:spPr>
        <p:txBody>
          <a:bodyPr wrap="square" rtlCol="0">
            <a:spAutoFit/>
          </a:bodyPr>
          <a:lstStyle/>
          <a:p>
            <a:pPr>
              <a:spcBef>
                <a:spcPts val="480"/>
              </a:spcBef>
            </a:pPr>
            <a:r>
              <a:rPr lang="en-US" b="1" dirty="0" smtClean="0">
                <a:latin typeface="Arial"/>
                <a:cs typeface="Arial"/>
              </a:rPr>
              <a:t>Objectives:</a:t>
            </a:r>
          </a:p>
          <a:p>
            <a:pPr marL="285750" indent="-285750">
              <a:spcBef>
                <a:spcPts val="480"/>
              </a:spcBef>
              <a:buFont typeface="Arial"/>
              <a:buChar char="•"/>
            </a:pPr>
            <a:r>
              <a:rPr lang="en-US" sz="1600" dirty="0" smtClean="0">
                <a:latin typeface="Arial"/>
                <a:cs typeface="Arial"/>
              </a:rPr>
              <a:t>Community building</a:t>
            </a:r>
          </a:p>
          <a:p>
            <a:pPr marL="285750" indent="-285750">
              <a:spcBef>
                <a:spcPts val="480"/>
              </a:spcBef>
              <a:buFont typeface="Arial"/>
              <a:buChar char="•"/>
            </a:pPr>
            <a:r>
              <a:rPr lang="en-US" sz="1600" dirty="0" smtClean="0">
                <a:latin typeface="Arial"/>
                <a:cs typeface="Arial"/>
              </a:rPr>
              <a:t>Technical support for collaboration</a:t>
            </a:r>
          </a:p>
          <a:p>
            <a:pPr marL="285750" indent="-285750">
              <a:spcBef>
                <a:spcPts val="480"/>
              </a:spcBef>
              <a:buFont typeface="Arial"/>
              <a:buChar char="•"/>
            </a:pPr>
            <a:r>
              <a:rPr lang="en-US" sz="1600" dirty="0" smtClean="0">
                <a:latin typeface="Arial"/>
                <a:cs typeface="Arial"/>
              </a:rPr>
              <a:t>Technology transfer and translational research</a:t>
            </a:r>
          </a:p>
          <a:p>
            <a:pPr marL="285750" indent="-285750">
              <a:spcBef>
                <a:spcPts val="480"/>
              </a:spcBef>
              <a:buFont typeface="Arial"/>
              <a:buChar char="•"/>
            </a:pPr>
            <a:r>
              <a:rPr lang="en-US" sz="1600" dirty="0" smtClean="0">
                <a:latin typeface="Arial"/>
                <a:cs typeface="Arial"/>
              </a:rPr>
              <a:t>International collaboration</a:t>
            </a:r>
            <a:endParaRPr lang="en-US" sz="1600" dirty="0">
              <a:latin typeface="Arial"/>
              <a:cs typeface="Arial"/>
            </a:endParaRPr>
          </a:p>
        </p:txBody>
      </p:sp>
      <p:pic>
        <p:nvPicPr>
          <p:cNvPr id="3" name="Picture 2" descr="CPS.tiff"/>
          <p:cNvPicPr>
            <a:picLocks noChangeAspect="1"/>
          </p:cNvPicPr>
          <p:nvPr/>
        </p:nvPicPr>
        <p:blipFill rotWithShape="1">
          <a:blip r:embed="rId3" cstate="print">
            <a:extLst>
              <a:ext uri="{28A0092B-C50C-407E-A947-70E740481C1C}">
                <a14:useLocalDpi xmlns:a14="http://schemas.microsoft.com/office/drawing/2010/main"/>
              </a:ext>
            </a:extLst>
          </a:blip>
          <a:srcRect l="12336" t="3027" r="21271" b="4532"/>
          <a:stretch/>
        </p:blipFill>
        <p:spPr>
          <a:xfrm>
            <a:off x="6886031" y="1524000"/>
            <a:ext cx="1544143" cy="1564640"/>
          </a:xfrm>
          <a:prstGeom prst="rect">
            <a:avLst/>
          </a:prstGeom>
        </p:spPr>
      </p:pic>
      <p:sp>
        <p:nvSpPr>
          <p:cNvPr id="4" name="TextBox 3"/>
          <p:cNvSpPr txBox="1"/>
          <p:nvPr/>
        </p:nvSpPr>
        <p:spPr>
          <a:xfrm>
            <a:off x="6477000" y="3912277"/>
            <a:ext cx="2362200"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1450+ users </a:t>
            </a:r>
          </a:p>
          <a:p>
            <a:pPr algn="ctr"/>
            <a:r>
              <a:rPr lang="en-US" dirty="0" smtClean="0"/>
              <a:t>increasing interest by other federal agencies to provide open source results and to increase interactions among research communities</a:t>
            </a:r>
            <a:endParaRPr lang="en-US" dirty="0"/>
          </a:p>
        </p:txBody>
      </p:sp>
    </p:spTree>
    <p:extLst>
      <p:ext uri="{BB962C8B-B14F-4D97-AF65-F5344CB8AC3E}">
        <p14:creationId xmlns:p14="http://schemas.microsoft.com/office/powerpoint/2010/main" val="2794073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90600" y="0"/>
            <a:ext cx="7162800" cy="1143000"/>
          </a:xfrm>
        </p:spPr>
        <p:txBody>
          <a:bodyPr>
            <a:normAutofit/>
          </a:bodyPr>
          <a:lstStyle/>
          <a:p>
            <a:pPr algn="ctr"/>
            <a:r>
              <a:rPr lang="en-US" dirty="0" smtClean="0">
                <a:ea typeface="ＭＳ Ｐゴシック" charset="-128"/>
                <a:cs typeface="ＭＳ Ｐゴシック" charset="-128"/>
              </a:rPr>
              <a:t>CPS Virtual Organization</a:t>
            </a:r>
            <a:endParaRPr lang="en-US" dirty="0">
              <a:solidFill>
                <a:srgbClr val="FFCC66"/>
              </a:solidFill>
              <a:latin typeface="Tahoma" charset="0"/>
              <a:ea typeface="ＭＳ Ｐゴシック" charset="0"/>
              <a:cs typeface="ＭＳ Ｐゴシック" charset="0"/>
            </a:endParaRPr>
          </a:p>
        </p:txBody>
      </p:sp>
      <p:sp>
        <p:nvSpPr>
          <p:cNvPr id="19459" name="Content Placeholder 2"/>
          <p:cNvSpPr>
            <a:spLocks noGrp="1"/>
          </p:cNvSpPr>
          <p:nvPr>
            <p:ph idx="1"/>
          </p:nvPr>
        </p:nvSpPr>
        <p:spPr>
          <a:xfrm>
            <a:off x="304800" y="1447800"/>
            <a:ext cx="6324600" cy="5073650"/>
          </a:xfrm>
        </p:spPr>
        <p:txBody>
          <a:bodyPr>
            <a:normAutofit fontScale="92500" lnSpcReduction="10000"/>
          </a:bodyPr>
          <a:lstStyle/>
          <a:p>
            <a:pPr eaLnBrk="1" hangingPunct="1">
              <a:lnSpc>
                <a:spcPct val="90000"/>
              </a:lnSpc>
            </a:pPr>
            <a:r>
              <a:rPr lang="en-US" sz="2200" b="1" dirty="0">
                <a:solidFill>
                  <a:srgbClr val="000000"/>
                </a:solidFill>
                <a:latin typeface="+mn-lt"/>
                <a:ea typeface="ＭＳ Ｐゴシック" charset="0"/>
                <a:cs typeface="ＭＳ Ｐゴシック" charset="0"/>
              </a:rPr>
              <a:t>Community Building</a:t>
            </a:r>
          </a:p>
          <a:p>
            <a:pPr lvl="1" eaLnBrk="1" hangingPunct="1">
              <a:lnSpc>
                <a:spcPct val="90000"/>
              </a:lnSpc>
            </a:pPr>
            <a:r>
              <a:rPr lang="en-US" sz="1900" dirty="0">
                <a:solidFill>
                  <a:srgbClr val="000000"/>
                </a:solidFill>
                <a:latin typeface="+mn-lt"/>
                <a:ea typeface="ＭＳ Ｐゴシック" charset="0"/>
              </a:rPr>
              <a:t>promoting collaboration and close interaction between </a:t>
            </a:r>
            <a:br>
              <a:rPr lang="en-US" sz="1900" dirty="0">
                <a:solidFill>
                  <a:srgbClr val="000000"/>
                </a:solidFill>
                <a:latin typeface="+mn-lt"/>
                <a:ea typeface="ＭＳ Ｐゴシック" charset="0"/>
              </a:rPr>
            </a:br>
            <a:r>
              <a:rPr lang="en-US" sz="1900" dirty="0">
                <a:solidFill>
                  <a:srgbClr val="000000"/>
                </a:solidFill>
                <a:latin typeface="+mn-lt"/>
                <a:ea typeface="ＭＳ Ｐゴシック" charset="0"/>
              </a:rPr>
              <a:t>academia, industry &amp; government</a:t>
            </a:r>
            <a:br>
              <a:rPr lang="en-US" sz="1900" dirty="0">
                <a:solidFill>
                  <a:srgbClr val="000000"/>
                </a:solidFill>
                <a:latin typeface="+mn-lt"/>
                <a:ea typeface="ＭＳ Ｐゴシック" charset="0"/>
              </a:rPr>
            </a:br>
            <a:endParaRPr lang="en-US" sz="1900" dirty="0">
              <a:solidFill>
                <a:srgbClr val="000000"/>
              </a:solidFill>
              <a:latin typeface="+mn-lt"/>
              <a:ea typeface="ＭＳ Ｐゴシック" charset="0"/>
            </a:endParaRPr>
          </a:p>
          <a:p>
            <a:pPr lvl="1" eaLnBrk="1" hangingPunct="1">
              <a:lnSpc>
                <a:spcPct val="90000"/>
              </a:lnSpc>
            </a:pPr>
            <a:r>
              <a:rPr lang="en-US" sz="1900" dirty="0">
                <a:solidFill>
                  <a:srgbClr val="000000"/>
                </a:solidFill>
                <a:latin typeface="+mn-lt"/>
                <a:ea typeface="ＭＳ Ｐゴシック" charset="0"/>
              </a:rPr>
              <a:t>facilitating interactions across technical disciplines &amp; across applications areas</a:t>
            </a:r>
            <a:br>
              <a:rPr lang="en-US" sz="1900" dirty="0">
                <a:solidFill>
                  <a:srgbClr val="000000"/>
                </a:solidFill>
                <a:latin typeface="+mn-lt"/>
                <a:ea typeface="ＭＳ Ｐゴシック" charset="0"/>
              </a:rPr>
            </a:br>
            <a:endParaRPr lang="en-US" sz="1900" dirty="0">
              <a:solidFill>
                <a:srgbClr val="000000"/>
              </a:solidFill>
              <a:latin typeface="+mn-lt"/>
              <a:ea typeface="ＭＳ Ｐゴシック" charset="0"/>
            </a:endParaRPr>
          </a:p>
          <a:p>
            <a:pPr lvl="1" eaLnBrk="1" hangingPunct="1">
              <a:lnSpc>
                <a:spcPct val="90000"/>
              </a:lnSpc>
            </a:pPr>
            <a:r>
              <a:rPr lang="en-US" sz="1900" dirty="0">
                <a:solidFill>
                  <a:srgbClr val="000000"/>
                </a:solidFill>
                <a:latin typeface="+mn-lt"/>
                <a:ea typeface="ＭＳ Ｐゴシック" charset="0"/>
              </a:rPr>
              <a:t>cross-fertilization of research in CPS </a:t>
            </a:r>
            <a:r>
              <a:rPr lang="en-US" sz="1900" dirty="0" smtClean="0">
                <a:solidFill>
                  <a:srgbClr val="000000"/>
                </a:solidFill>
                <a:latin typeface="+mn-lt"/>
                <a:ea typeface="ＭＳ Ｐゴシック" charset="0"/>
              </a:rPr>
              <a:t>core sciences </a:t>
            </a:r>
            <a:r>
              <a:rPr lang="en-US" sz="1900" dirty="0">
                <a:solidFill>
                  <a:srgbClr val="000000"/>
                </a:solidFill>
                <a:latin typeface="+mn-lt"/>
                <a:ea typeface="ＭＳ Ｐゴシック" charset="0"/>
              </a:rPr>
              <a:t>and applied research in domain- and mission-oriented problems in a multi-agency setting </a:t>
            </a:r>
            <a:br>
              <a:rPr lang="en-US" sz="1900" dirty="0">
                <a:solidFill>
                  <a:srgbClr val="000000"/>
                </a:solidFill>
                <a:latin typeface="+mn-lt"/>
                <a:ea typeface="ＭＳ Ｐゴシック" charset="0"/>
              </a:rPr>
            </a:br>
            <a:endParaRPr lang="en-US" sz="1900" dirty="0">
              <a:solidFill>
                <a:srgbClr val="000000"/>
              </a:solidFill>
              <a:latin typeface="+mn-lt"/>
              <a:ea typeface="ＭＳ Ｐゴシック" charset="0"/>
            </a:endParaRPr>
          </a:p>
          <a:p>
            <a:pPr eaLnBrk="1" hangingPunct="1">
              <a:lnSpc>
                <a:spcPct val="90000"/>
              </a:lnSpc>
            </a:pPr>
            <a:r>
              <a:rPr lang="en-US" sz="2200" b="1" dirty="0">
                <a:latin typeface="+mn-lt"/>
                <a:ea typeface="ＭＳ Ｐゴシック" charset="0"/>
                <a:cs typeface="ＭＳ Ｐゴシック" charset="0"/>
              </a:rPr>
              <a:t>Collaboration Support via </a:t>
            </a:r>
            <a:r>
              <a:rPr lang="en-US" sz="2200" b="1" dirty="0" smtClean="0">
                <a:latin typeface="+mn-lt"/>
                <a:ea typeface="ＭＳ Ｐゴシック" charset="0"/>
                <a:cs typeface="ＭＳ Ｐゴシック" charset="0"/>
              </a:rPr>
              <a:t>Portal</a:t>
            </a:r>
          </a:p>
          <a:p>
            <a:pPr lvl="1" eaLnBrk="1" hangingPunct="1">
              <a:lnSpc>
                <a:spcPct val="90000"/>
              </a:lnSpc>
            </a:pPr>
            <a:r>
              <a:rPr lang="en-US" sz="1900" dirty="0" smtClean="0">
                <a:latin typeface="+mn-lt"/>
                <a:ea typeface="ＭＳ Ｐゴシック" charset="0"/>
              </a:rPr>
              <a:t>information flow and awareness of CPS activities</a:t>
            </a:r>
            <a:br>
              <a:rPr lang="en-US" sz="1900" dirty="0" smtClean="0">
                <a:latin typeface="+mn-lt"/>
                <a:ea typeface="ＭＳ Ｐゴシック" charset="0"/>
              </a:rPr>
            </a:br>
            <a:endParaRPr lang="en-US" sz="1900" dirty="0" smtClean="0">
              <a:latin typeface="+mn-lt"/>
              <a:ea typeface="ＭＳ Ｐゴシック" charset="0"/>
            </a:endParaRPr>
          </a:p>
          <a:p>
            <a:pPr lvl="1" eaLnBrk="1" hangingPunct="1">
              <a:lnSpc>
                <a:spcPct val="90000"/>
              </a:lnSpc>
            </a:pPr>
            <a:r>
              <a:rPr lang="en-US" sz="1900" dirty="0" smtClean="0">
                <a:latin typeface="+mn-lt"/>
                <a:ea typeface="ＭＳ Ｐゴシック" charset="0"/>
              </a:rPr>
              <a:t>collaboration </a:t>
            </a:r>
            <a:r>
              <a:rPr lang="en-US" sz="1900" dirty="0">
                <a:latin typeface="+mn-lt"/>
                <a:ea typeface="ＭＳ Ｐゴシック" charset="0"/>
              </a:rPr>
              <a:t>and professional networking </a:t>
            </a:r>
            <a:br>
              <a:rPr lang="en-US" sz="1900" dirty="0">
                <a:latin typeface="+mn-lt"/>
                <a:ea typeface="ＭＳ Ｐゴシック" charset="0"/>
              </a:rPr>
            </a:br>
            <a:endParaRPr lang="en-US" sz="1900" dirty="0">
              <a:latin typeface="+mn-lt"/>
              <a:ea typeface="ＭＳ Ｐゴシック" charset="0"/>
            </a:endParaRPr>
          </a:p>
          <a:p>
            <a:pPr lvl="1" eaLnBrk="1" hangingPunct="1">
              <a:lnSpc>
                <a:spcPct val="90000"/>
              </a:lnSpc>
            </a:pPr>
            <a:r>
              <a:rPr lang="en-US" sz="1900" dirty="0">
                <a:latin typeface="+mn-lt"/>
                <a:ea typeface="ＭＳ Ｐゴシック" charset="0"/>
              </a:rPr>
              <a:t>knowledge repository to facilitate the open exchange of challenge problems, research results, tools, and educational materials </a:t>
            </a:r>
            <a:br>
              <a:rPr lang="en-US" sz="1900" dirty="0">
                <a:latin typeface="+mn-lt"/>
                <a:ea typeface="ＭＳ Ｐゴシック" charset="0"/>
              </a:rPr>
            </a:br>
            <a:endParaRPr lang="en-US" sz="1900" dirty="0">
              <a:latin typeface="+mn-lt"/>
              <a:ea typeface="ＭＳ Ｐゴシック" charset="0"/>
            </a:endParaRPr>
          </a:p>
        </p:txBody>
      </p:sp>
      <p:sp>
        <p:nvSpPr>
          <p:cNvPr id="19460" name="TextBox 5"/>
          <p:cNvSpPr txBox="1">
            <a:spLocks noChangeArrowheads="1"/>
          </p:cNvSpPr>
          <p:nvPr/>
        </p:nvSpPr>
        <p:spPr bwMode="auto">
          <a:xfrm>
            <a:off x="0" y="6469063"/>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600" dirty="0"/>
              <a:t>* Supporting CPS/NITRD community activities   </a:t>
            </a:r>
          </a:p>
        </p:txBody>
      </p:sp>
      <p:pic>
        <p:nvPicPr>
          <p:cNvPr id="1946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88423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477000" y="3207365"/>
            <a:ext cx="2362200" cy="338554"/>
          </a:xfrm>
          <a:prstGeom prst="rect">
            <a:avLst/>
          </a:prstGeom>
          <a:noFill/>
        </p:spPr>
        <p:txBody>
          <a:bodyPr wrap="square" rtlCol="0">
            <a:spAutoFit/>
          </a:bodyPr>
          <a:lstStyle/>
          <a:p>
            <a:pPr algn="ctr"/>
            <a:r>
              <a:rPr lang="en-US" sz="1600" dirty="0" smtClean="0">
                <a:solidFill>
                  <a:srgbClr val="0F6FC6"/>
                </a:solidFill>
              </a:rPr>
              <a:t>http://cps-vo.org</a:t>
            </a:r>
            <a:endParaRPr lang="en-US" sz="1600" dirty="0">
              <a:solidFill>
                <a:srgbClr val="0F6FC6"/>
              </a:solidFill>
            </a:endParaRPr>
          </a:p>
        </p:txBody>
      </p:sp>
      <p:sp>
        <p:nvSpPr>
          <p:cNvPr id="9" name="TextBox 8"/>
          <p:cNvSpPr txBox="1"/>
          <p:nvPr/>
        </p:nvSpPr>
        <p:spPr>
          <a:xfrm>
            <a:off x="6477000" y="3912275"/>
            <a:ext cx="2362200"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~1450+ users  increasing interest by other federal agencies to provide open source results and to increase interactions among research communities</a:t>
            </a:r>
            <a:endParaRPr lang="en-US" dirty="0"/>
          </a:p>
        </p:txBody>
      </p:sp>
      <p:pic>
        <p:nvPicPr>
          <p:cNvPr id="10" name="Picture 9"/>
          <p:cNvPicPr>
            <a:picLocks noChangeAspect="1"/>
          </p:cNvPicPr>
          <p:nvPr/>
        </p:nvPicPr>
        <p:blipFill>
          <a:blip r:embed="rId4"/>
          <a:stretch>
            <a:fillRect/>
          </a:stretch>
        </p:blipFill>
        <p:spPr>
          <a:xfrm>
            <a:off x="6578600" y="1168400"/>
            <a:ext cx="2108200" cy="2108200"/>
          </a:xfrm>
          <a:prstGeom prst="rect">
            <a:avLst/>
          </a:prstGeom>
        </p:spPr>
      </p:pic>
    </p:spTree>
    <p:extLst>
      <p:ext uri="{BB962C8B-B14F-4D97-AF65-F5344CB8AC3E}">
        <p14:creationId xmlns:p14="http://schemas.microsoft.com/office/powerpoint/2010/main" val="26493771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fecritical-imag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756426"/>
            <a:ext cx="9144000" cy="5253975"/>
          </a:xfrm>
          <a:prstGeom prst="rect">
            <a:avLst/>
          </a:prstGeom>
        </p:spPr>
      </p:pic>
      <p:sp>
        <p:nvSpPr>
          <p:cNvPr id="5" name="TextBox 4"/>
          <p:cNvSpPr txBox="1"/>
          <p:nvPr/>
        </p:nvSpPr>
        <p:spPr>
          <a:xfrm>
            <a:off x="0" y="1"/>
            <a:ext cx="9144000" cy="2246769"/>
          </a:xfrm>
          <a:prstGeom prst="rect">
            <a:avLst/>
          </a:prstGeom>
          <a:solidFill>
            <a:schemeClr val="tx1"/>
          </a:solidFill>
          <a:ln>
            <a:solidFill>
              <a:schemeClr val="tx1"/>
            </a:solidFill>
          </a:ln>
        </p:spPr>
        <p:txBody>
          <a:bodyPr wrap="square" rtlCol="0">
            <a:spAutoFit/>
          </a:bodyPr>
          <a:lstStyle/>
          <a:p>
            <a:pPr algn="ctr"/>
            <a:endParaRPr lang="en-US" sz="2800" b="1" dirty="0" smtClean="0">
              <a:solidFill>
                <a:schemeClr val="bg1"/>
              </a:solidFill>
            </a:endParaRPr>
          </a:p>
          <a:p>
            <a:pPr algn="ctr"/>
            <a:r>
              <a:rPr lang="en-US" sz="2800" b="1" dirty="0" smtClean="0">
                <a:solidFill>
                  <a:schemeClr val="accent4">
                    <a:lumMod val="40000"/>
                    <a:lumOff val="60000"/>
                  </a:schemeClr>
                </a:solidFill>
              </a:rPr>
              <a:t>How </a:t>
            </a:r>
            <a:r>
              <a:rPr lang="en-US" sz="2800" b="1" dirty="0">
                <a:solidFill>
                  <a:schemeClr val="accent4">
                    <a:lumMod val="40000"/>
                    <a:lumOff val="60000"/>
                  </a:schemeClr>
                </a:solidFill>
              </a:rPr>
              <a:t>can we </a:t>
            </a:r>
            <a:r>
              <a:rPr lang="en-US" sz="2800" b="1" dirty="0" smtClean="0">
                <a:solidFill>
                  <a:schemeClr val="accent4">
                    <a:lumMod val="40000"/>
                    <a:lumOff val="60000"/>
                  </a:schemeClr>
                </a:solidFill>
              </a:rPr>
              <a:t>design, build and verify reliable, predictable, safe and secure cyber-physical systems </a:t>
            </a:r>
            <a:r>
              <a:rPr lang="en-US" sz="2800" b="1" dirty="0">
                <a:solidFill>
                  <a:schemeClr val="accent4">
                    <a:lumMod val="40000"/>
                    <a:lumOff val="60000"/>
                  </a:schemeClr>
                </a:solidFill>
              </a:rPr>
              <a:t>upon which people can - and will </a:t>
            </a:r>
            <a:r>
              <a:rPr lang="en-US" sz="2800" b="1" dirty="0" smtClean="0">
                <a:solidFill>
                  <a:schemeClr val="accent4">
                    <a:lumMod val="40000"/>
                    <a:lumOff val="60000"/>
                  </a:schemeClr>
                </a:solidFill>
              </a:rPr>
              <a:t>- </a:t>
            </a:r>
            <a:r>
              <a:rPr lang="en-US" sz="2800" b="1" dirty="0">
                <a:solidFill>
                  <a:schemeClr val="accent4">
                    <a:lumMod val="40000"/>
                    <a:lumOff val="60000"/>
                  </a:schemeClr>
                </a:solidFill>
              </a:rPr>
              <a:t>bet their </a:t>
            </a:r>
            <a:r>
              <a:rPr lang="en-US" sz="2800" b="1" dirty="0" smtClean="0">
                <a:solidFill>
                  <a:schemeClr val="accent4">
                    <a:lumMod val="40000"/>
                    <a:lumOff val="60000"/>
                  </a:schemeClr>
                </a:solidFill>
              </a:rPr>
              <a:t>lives?</a:t>
            </a:r>
          </a:p>
          <a:p>
            <a:pPr algn="ctr"/>
            <a:endParaRPr lang="en-US" sz="2800" b="1" dirty="0">
              <a:solidFill>
                <a:srgbClr val="FF0000"/>
              </a:solidFill>
            </a:endParaRPr>
          </a:p>
        </p:txBody>
      </p:sp>
      <p:sp>
        <p:nvSpPr>
          <p:cNvPr id="7" name="TextBox 6"/>
          <p:cNvSpPr txBox="1"/>
          <p:nvPr/>
        </p:nvSpPr>
        <p:spPr>
          <a:xfrm>
            <a:off x="0" y="6718756"/>
            <a:ext cx="4050618" cy="215444"/>
          </a:xfrm>
          <a:prstGeom prst="rect">
            <a:avLst/>
          </a:prstGeom>
          <a:noFill/>
        </p:spPr>
        <p:txBody>
          <a:bodyPr wrap="square" rtlCol="0">
            <a:spAutoFit/>
          </a:bodyPr>
          <a:lstStyle/>
          <a:p>
            <a:r>
              <a:rPr lang="en-US" sz="800" dirty="0" smtClean="0">
                <a:solidFill>
                  <a:schemeClr val="bg1"/>
                </a:solidFill>
              </a:rPr>
              <a:t>Image Credit: CCC and SIGACT CATCS</a:t>
            </a:r>
            <a:endParaRPr lang="en-US" sz="800" dirty="0">
              <a:solidFill>
                <a:schemeClr val="bg1"/>
              </a:solidFill>
            </a:endParaRPr>
          </a:p>
        </p:txBody>
      </p:sp>
    </p:spTree>
    <p:extLst>
      <p:ext uri="{BB962C8B-B14F-4D97-AF65-F5344CB8AC3E}">
        <p14:creationId xmlns:p14="http://schemas.microsoft.com/office/powerpoint/2010/main" val="21778743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3200" dirty="0" smtClean="0"/>
              <a:t>Enabling Smart Systems for the Future</a:t>
            </a:r>
            <a:endParaRPr lang="en-US" sz="3200" dirty="0"/>
          </a:p>
        </p:txBody>
      </p:sp>
      <p:sp>
        <p:nvSpPr>
          <p:cNvPr id="5" name="Content Placeholder 4"/>
          <p:cNvSpPr>
            <a:spLocks noGrp="1"/>
          </p:cNvSpPr>
          <p:nvPr>
            <p:ph idx="1"/>
          </p:nvPr>
        </p:nvSpPr>
        <p:spPr>
          <a:xfrm>
            <a:off x="228600" y="1265237"/>
            <a:ext cx="8534400" cy="3992563"/>
          </a:xfrm>
        </p:spPr>
        <p:txBody>
          <a:bodyPr>
            <a:noAutofit/>
          </a:bodyPr>
          <a:lstStyle/>
          <a:p>
            <a:pPr marL="342900" lvl="1" indent="-342900">
              <a:buFont typeface="Arial" pitchFamily="34" charset="0"/>
              <a:buChar char="•"/>
            </a:pPr>
            <a:r>
              <a:rPr lang="en-US" sz="2000" dirty="0"/>
              <a:t>Many of tomorrow’s </a:t>
            </a:r>
            <a:r>
              <a:rPr lang="en-US" sz="2000" b="1" dirty="0"/>
              <a:t>breakthroughs</a:t>
            </a:r>
            <a:r>
              <a:rPr lang="en-US" sz="2000" dirty="0"/>
              <a:t> will occur at </a:t>
            </a:r>
            <a:r>
              <a:rPr lang="en-US" sz="2000" dirty="0">
                <a:solidFill>
                  <a:srgbClr val="000000"/>
                </a:solidFill>
              </a:rPr>
              <a:t>the</a:t>
            </a:r>
            <a:r>
              <a:rPr lang="en-US" sz="2000" b="1" dirty="0">
                <a:solidFill>
                  <a:srgbClr val="000000"/>
                </a:solidFill>
              </a:rPr>
              <a:t> intersections of diverse disciplines</a:t>
            </a:r>
            <a:r>
              <a:rPr lang="en-US" sz="2000" b="1" dirty="0" smtClean="0">
                <a:solidFill>
                  <a:srgbClr val="000000"/>
                </a:solidFill>
              </a:rPr>
              <a:t>.</a:t>
            </a:r>
          </a:p>
          <a:p>
            <a:pPr marL="342900" lvl="1" indent="-342900">
              <a:buFont typeface="Arial" pitchFamily="34" charset="0"/>
              <a:buChar char="•"/>
            </a:pPr>
            <a:endParaRPr lang="en-US" sz="2000" dirty="0"/>
          </a:p>
          <a:p>
            <a:r>
              <a:rPr lang="en-US" sz="2000" dirty="0" smtClean="0">
                <a:latin typeface="Arial"/>
                <a:cs typeface="Arial"/>
              </a:rPr>
              <a:t>We need to invest in a </a:t>
            </a:r>
            <a:r>
              <a:rPr lang="en-US" sz="2000" b="1" dirty="0" smtClean="0">
                <a:latin typeface="Arial"/>
                <a:cs typeface="Arial"/>
              </a:rPr>
              <a:t>research pipeline</a:t>
            </a:r>
            <a:r>
              <a:rPr lang="en-US" sz="2000" dirty="0" smtClean="0">
                <a:latin typeface="Arial"/>
                <a:cs typeface="Arial"/>
              </a:rPr>
              <a:t> comprising </a:t>
            </a:r>
            <a:r>
              <a:rPr lang="en-US" sz="2000" dirty="0">
                <a:latin typeface="Arial"/>
                <a:cs typeface="Arial"/>
              </a:rPr>
              <a:t>of long-term foundational </a:t>
            </a:r>
            <a:r>
              <a:rPr lang="en-US" sz="2000" dirty="0" smtClean="0">
                <a:latin typeface="Arial"/>
                <a:cs typeface="Arial"/>
              </a:rPr>
              <a:t>research for cyber-physical systems, </a:t>
            </a:r>
            <a:r>
              <a:rPr lang="en-US" sz="2000" dirty="0">
                <a:latin typeface="Arial"/>
                <a:cs typeface="Arial"/>
              </a:rPr>
              <a:t>experimental </a:t>
            </a:r>
            <a:r>
              <a:rPr lang="en-US" sz="2000" dirty="0" smtClean="0">
                <a:latin typeface="Arial"/>
                <a:cs typeface="Arial"/>
              </a:rPr>
              <a:t>prototypes, </a:t>
            </a:r>
            <a:r>
              <a:rPr lang="en-US" sz="2000" dirty="0">
                <a:latin typeface="Arial"/>
                <a:cs typeface="Arial"/>
              </a:rPr>
              <a:t>and early </a:t>
            </a:r>
            <a:r>
              <a:rPr lang="en-US" sz="2000" dirty="0" smtClean="0">
                <a:latin typeface="Arial"/>
                <a:cs typeface="Arial"/>
              </a:rPr>
              <a:t>deployments to </a:t>
            </a:r>
            <a:r>
              <a:rPr lang="en-US" sz="2000" dirty="0">
                <a:latin typeface="Arial"/>
                <a:cs typeface="Arial"/>
              </a:rPr>
              <a:t>spur innovative applications.</a:t>
            </a:r>
          </a:p>
          <a:p>
            <a:endParaRPr lang="en-US" sz="2000" dirty="0" smtClean="0">
              <a:latin typeface="Arial"/>
              <a:cs typeface="Arial"/>
            </a:endParaRPr>
          </a:p>
          <a:p>
            <a:r>
              <a:rPr lang="en-US" sz="2000" dirty="0" smtClean="0">
                <a:latin typeface="Arial"/>
                <a:cs typeface="Arial"/>
              </a:rPr>
              <a:t>The CPS R&amp;D community will continue to have a </a:t>
            </a:r>
            <a:r>
              <a:rPr lang="en-US" sz="2000" b="1" dirty="0" smtClean="0">
                <a:latin typeface="Arial"/>
                <a:cs typeface="Arial"/>
              </a:rPr>
              <a:t>transformative and durable impact</a:t>
            </a:r>
            <a:r>
              <a:rPr lang="en-US" sz="2000" dirty="0" smtClean="0">
                <a:latin typeface="Arial"/>
                <a:cs typeface="Arial"/>
              </a:rPr>
              <a:t> on our national priorities.</a:t>
            </a:r>
          </a:p>
          <a:p>
            <a:endParaRPr lang="en-US" sz="2000" dirty="0" smtClean="0">
              <a:latin typeface="Arial"/>
              <a:cs typeface="Arial"/>
            </a:endParaRPr>
          </a:p>
          <a:p>
            <a:r>
              <a:rPr lang="en-US" sz="2000" dirty="0" smtClean="0">
                <a:latin typeface="Arial"/>
                <a:cs typeface="Arial"/>
              </a:rPr>
              <a:t>NSF is committed to foster </a:t>
            </a:r>
            <a:r>
              <a:rPr lang="en-US" sz="2000" dirty="0">
                <a:latin typeface="Arial"/>
                <a:cs typeface="Arial"/>
              </a:rPr>
              <a:t>this emerging, consolidating research community and to reinforce </a:t>
            </a:r>
            <a:r>
              <a:rPr lang="en-US" sz="2000" dirty="0" smtClean="0">
                <a:latin typeface="Arial"/>
                <a:cs typeface="Arial"/>
              </a:rPr>
              <a:t>its </a:t>
            </a:r>
            <a:r>
              <a:rPr lang="en-US" sz="2000" dirty="0">
                <a:latin typeface="Arial"/>
                <a:cs typeface="Arial"/>
              </a:rPr>
              <a:t>sustained role in advancing </a:t>
            </a:r>
            <a:r>
              <a:rPr lang="en-US" sz="2000" b="1" dirty="0" smtClean="0">
                <a:latin typeface="Arial"/>
                <a:cs typeface="Arial"/>
              </a:rPr>
              <a:t>frontiers of science and engineering innovation</a:t>
            </a:r>
            <a:r>
              <a:rPr lang="en-US" sz="2000" dirty="0" smtClean="0">
                <a:latin typeface="Arial"/>
                <a:cs typeface="Arial"/>
              </a:rPr>
              <a:t>.</a:t>
            </a:r>
          </a:p>
          <a:p>
            <a:endParaRPr lang="en-US" sz="2000" dirty="0">
              <a:latin typeface="Arial"/>
              <a:cs typeface="Arial"/>
            </a:endParaRPr>
          </a:p>
          <a:p>
            <a:r>
              <a:rPr lang="en-US" sz="2000" dirty="0" smtClean="0">
                <a:latin typeface="Arial"/>
                <a:cs typeface="Arial"/>
              </a:rPr>
              <a:t>A </a:t>
            </a:r>
            <a:r>
              <a:rPr lang="en-US" sz="2000" b="1" dirty="0" smtClean="0">
                <a:latin typeface="Arial"/>
                <a:cs typeface="Arial"/>
              </a:rPr>
              <a:t>vibrant discovery and innovation ecosystem </a:t>
            </a:r>
            <a:r>
              <a:rPr lang="en-US" sz="2000" dirty="0" smtClean="0">
                <a:latin typeface="Arial"/>
                <a:cs typeface="Arial"/>
              </a:rPr>
              <a:t>is critical to success.</a:t>
            </a:r>
            <a:endParaRPr lang="en-US" sz="2000" dirty="0">
              <a:latin typeface="Arial"/>
              <a:cs typeface="Arial"/>
            </a:endParaRPr>
          </a:p>
          <a:p>
            <a:endParaRPr lang="en-US" sz="2000" dirty="0" smtClean="0">
              <a:latin typeface="Arial"/>
              <a:cs typeface="Arial"/>
            </a:endParaRPr>
          </a:p>
          <a:p>
            <a:pPr lvl="1"/>
            <a:endParaRPr lang="en-US" sz="2000" dirty="0" smtClean="0">
              <a:latin typeface="Arial"/>
              <a:cs typeface="Arial"/>
            </a:endParaRPr>
          </a:p>
          <a:p>
            <a:endParaRPr lang="en-US" sz="2000" dirty="0" smtClean="0">
              <a:latin typeface="Arial"/>
              <a:cs typeface="Arial"/>
            </a:endParaRPr>
          </a:p>
          <a:p>
            <a:endParaRPr lang="en-US" sz="2000" dirty="0">
              <a:latin typeface="Arial"/>
              <a:cs typeface="Arial"/>
            </a:endParaRPr>
          </a:p>
        </p:txBody>
      </p:sp>
    </p:spTree>
    <p:extLst>
      <p:ext uri="{BB962C8B-B14F-4D97-AF65-F5344CB8AC3E}">
        <p14:creationId xmlns:p14="http://schemas.microsoft.com/office/powerpoint/2010/main" val="7975808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ctr"/>
            <a:r>
              <a:rPr lang="en-US" dirty="0" smtClean="0"/>
              <a:t>We need your help!</a:t>
            </a:r>
            <a:endParaRPr lang="en-US" b="1"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56670481"/>
              </p:ext>
            </p:extLst>
          </p:nvPr>
        </p:nvGraphicFramePr>
        <p:xfrm>
          <a:off x="457200" y="1341437"/>
          <a:ext cx="8534400" cy="4830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79789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pPr algn="ctr"/>
            <a:r>
              <a:rPr lang="en-US" b="1" dirty="0"/>
              <a:t>1</a:t>
            </a:r>
            <a:r>
              <a:rPr lang="en-US" b="1" dirty="0" smtClean="0"/>
              <a:t>. Nurture and Support a Culture of Engagement and Service</a:t>
            </a:r>
            <a:endParaRPr lang="en-US" b="1" dirty="0"/>
          </a:p>
        </p:txBody>
      </p:sp>
      <p:sp>
        <p:nvSpPr>
          <p:cNvPr id="3" name="Content Placeholder 2"/>
          <p:cNvSpPr>
            <a:spLocks noGrp="1"/>
          </p:cNvSpPr>
          <p:nvPr>
            <p:ph idx="1"/>
          </p:nvPr>
        </p:nvSpPr>
        <p:spPr>
          <a:xfrm>
            <a:off x="457200" y="1951037"/>
            <a:ext cx="8229600" cy="4525963"/>
          </a:xfrm>
        </p:spPr>
        <p:txBody>
          <a:bodyPr/>
          <a:lstStyle/>
          <a:p>
            <a:r>
              <a:rPr lang="en-US" sz="2400" dirty="0" smtClean="0"/>
              <a:t>Why Serve?</a:t>
            </a:r>
          </a:p>
          <a:p>
            <a:pPr lvl="1"/>
            <a:r>
              <a:rPr lang="en-US" sz="2200" dirty="0" smtClean="0"/>
              <a:t>Opportunity to shape the future directions of the field and priorities for the nation</a:t>
            </a:r>
          </a:p>
          <a:p>
            <a:pPr lvl="1"/>
            <a:r>
              <a:rPr lang="en-US" sz="2200" dirty="0" smtClean="0"/>
              <a:t>Formulate research and education agenda to address societal challenges</a:t>
            </a:r>
          </a:p>
          <a:p>
            <a:endParaRPr lang="en-US" sz="2400" dirty="0" smtClean="0"/>
          </a:p>
          <a:p>
            <a:r>
              <a:rPr lang="en-US" sz="2400" dirty="0" smtClean="0"/>
              <a:t>How?</a:t>
            </a:r>
          </a:p>
          <a:p>
            <a:pPr lvl="1"/>
            <a:r>
              <a:rPr lang="en-US" sz="2200" dirty="0" smtClean="0"/>
              <a:t>Community engagement at many levels</a:t>
            </a:r>
            <a:endParaRPr lang="en-US" sz="2400" dirty="0" smtClean="0"/>
          </a:p>
          <a:p>
            <a:endParaRPr lang="en-US" sz="2400" dirty="0"/>
          </a:p>
        </p:txBody>
      </p:sp>
      <p:sp>
        <p:nvSpPr>
          <p:cNvPr id="4" name="Rectangle 3"/>
          <p:cNvSpPr/>
          <p:nvPr/>
        </p:nvSpPr>
        <p:spPr>
          <a:xfrm>
            <a:off x="685800" y="5410202"/>
            <a:ext cx="7467600" cy="95410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800" b="1" dirty="0"/>
              <a:t>University and industry leadership: encourage and reward national service</a:t>
            </a:r>
          </a:p>
        </p:txBody>
      </p:sp>
    </p:spTree>
    <p:extLst>
      <p:ext uri="{BB962C8B-B14F-4D97-AF65-F5344CB8AC3E}">
        <p14:creationId xmlns:p14="http://schemas.microsoft.com/office/powerpoint/2010/main" val="7454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lgn="ctr"/>
            <a:r>
              <a:rPr lang="en-US" b="1" dirty="0" smtClean="0"/>
              <a:t>Many Opportunities for </a:t>
            </a:r>
            <a:br>
              <a:rPr lang="en-US" b="1" dirty="0" smtClean="0"/>
            </a:br>
            <a:r>
              <a:rPr lang="en-US" b="1" dirty="0" smtClean="0"/>
              <a:t>Community Engagement</a:t>
            </a:r>
            <a:endParaRPr lang="en-US" b="1" dirty="0"/>
          </a:p>
        </p:txBody>
      </p:sp>
      <p:sp>
        <p:nvSpPr>
          <p:cNvPr id="3" name="Content Placeholder 2"/>
          <p:cNvSpPr>
            <a:spLocks noGrp="1"/>
          </p:cNvSpPr>
          <p:nvPr>
            <p:ph idx="1"/>
          </p:nvPr>
        </p:nvSpPr>
        <p:spPr>
          <a:xfrm>
            <a:off x="457200" y="1507069"/>
            <a:ext cx="8153400" cy="4969932"/>
          </a:xfrm>
        </p:spPr>
        <p:txBody>
          <a:bodyPr numCol="2">
            <a:noAutofit/>
          </a:bodyPr>
          <a:lstStyle/>
          <a:p>
            <a:pPr>
              <a:buFont typeface="Arial"/>
              <a:buChar char="•"/>
            </a:pPr>
            <a:r>
              <a:rPr lang="en-US" sz="2200" b="1" dirty="0"/>
              <a:t>Come to </a:t>
            </a:r>
            <a:r>
              <a:rPr lang="en-US" sz="2200" b="1" dirty="0" smtClean="0"/>
              <a:t>NSF</a:t>
            </a:r>
            <a:endParaRPr lang="en-US" sz="2200" b="1" dirty="0"/>
          </a:p>
          <a:p>
            <a:pPr>
              <a:buFont typeface="Arial"/>
              <a:buChar char="•"/>
            </a:pPr>
            <a:r>
              <a:rPr lang="en-US" sz="2200" dirty="0" smtClean="0"/>
              <a:t>Proposal merit review</a:t>
            </a:r>
            <a:endParaRPr lang="en-US" sz="2200" dirty="0"/>
          </a:p>
          <a:p>
            <a:pPr>
              <a:buFont typeface="Arial"/>
              <a:buChar char="•"/>
            </a:pPr>
            <a:r>
              <a:rPr lang="en-US" sz="2200" dirty="0"/>
              <a:t>Program review - Committee of Visitors </a:t>
            </a:r>
          </a:p>
          <a:p>
            <a:pPr>
              <a:buFont typeface="Arial"/>
              <a:buChar char="•"/>
            </a:pPr>
            <a:r>
              <a:rPr lang="en-US" sz="2200" dirty="0">
                <a:solidFill>
                  <a:srgbClr val="000000"/>
                </a:solidFill>
              </a:rPr>
              <a:t>CISE </a:t>
            </a:r>
            <a:r>
              <a:rPr lang="en-US" sz="2200" dirty="0" smtClean="0">
                <a:solidFill>
                  <a:srgbClr val="000000"/>
                </a:solidFill>
              </a:rPr>
              <a:t>Advisory Committee </a:t>
            </a:r>
            <a:r>
              <a:rPr lang="en-US" sz="2200" dirty="0">
                <a:solidFill>
                  <a:srgbClr val="000000"/>
                </a:solidFill>
              </a:rPr>
              <a:t>(Subcommittees and Working Groups)</a:t>
            </a:r>
          </a:p>
          <a:p>
            <a:pPr>
              <a:buFont typeface="Arial"/>
              <a:buChar char="•"/>
            </a:pPr>
            <a:r>
              <a:rPr lang="en-US" sz="2200" dirty="0" smtClean="0">
                <a:solidFill>
                  <a:srgbClr val="000000"/>
                </a:solidFill>
              </a:rPr>
              <a:t>Community </a:t>
            </a:r>
            <a:r>
              <a:rPr lang="en-US" sz="2200" dirty="0">
                <a:solidFill>
                  <a:srgbClr val="000000"/>
                </a:solidFill>
              </a:rPr>
              <a:t>Visioning Activities</a:t>
            </a:r>
          </a:p>
          <a:p>
            <a:pPr>
              <a:buFont typeface="Arial"/>
              <a:buChar char="•"/>
            </a:pPr>
            <a:r>
              <a:rPr lang="en-US" sz="2200" dirty="0" smtClean="0">
                <a:solidFill>
                  <a:srgbClr val="000000"/>
                </a:solidFill>
              </a:rPr>
              <a:t>CCC, CRA, CSTB </a:t>
            </a:r>
            <a:r>
              <a:rPr lang="en-US" sz="2200" dirty="0">
                <a:solidFill>
                  <a:srgbClr val="000000"/>
                </a:solidFill>
              </a:rPr>
              <a:t>and ACM Interactions</a:t>
            </a:r>
          </a:p>
          <a:p>
            <a:pPr>
              <a:buFont typeface="Arial"/>
              <a:buChar char="•"/>
            </a:pPr>
            <a:r>
              <a:rPr lang="en-US" sz="2200" dirty="0" smtClean="0">
                <a:solidFill>
                  <a:srgbClr val="000000"/>
                </a:solidFill>
              </a:rPr>
              <a:t>Studies </a:t>
            </a:r>
            <a:r>
              <a:rPr lang="en-US" sz="2200" dirty="0">
                <a:solidFill>
                  <a:srgbClr val="000000"/>
                </a:solidFill>
              </a:rPr>
              <a:t>with the National Academies</a:t>
            </a:r>
          </a:p>
          <a:p>
            <a:pPr>
              <a:buFont typeface="Arial"/>
              <a:buChar char="•"/>
            </a:pPr>
            <a:r>
              <a:rPr lang="en-US" sz="2200" dirty="0" smtClean="0">
                <a:solidFill>
                  <a:srgbClr val="000000"/>
                </a:solidFill>
              </a:rPr>
              <a:t>Program </a:t>
            </a:r>
            <a:r>
              <a:rPr lang="en-US" sz="2200" dirty="0">
                <a:solidFill>
                  <a:srgbClr val="000000"/>
                </a:solidFill>
              </a:rPr>
              <a:t>Webinars</a:t>
            </a:r>
          </a:p>
          <a:p>
            <a:pPr>
              <a:buFont typeface="Arial"/>
              <a:buChar char="•"/>
            </a:pPr>
            <a:r>
              <a:rPr lang="en-US" sz="2200" dirty="0">
                <a:solidFill>
                  <a:srgbClr val="000000"/>
                </a:solidFill>
              </a:rPr>
              <a:t>CAREER Proposal Writing Workshops</a:t>
            </a:r>
          </a:p>
          <a:p>
            <a:pPr>
              <a:buFont typeface="Arial"/>
              <a:buChar char="•"/>
            </a:pPr>
            <a:r>
              <a:rPr lang="en-US" sz="2200" dirty="0" smtClean="0">
                <a:solidFill>
                  <a:srgbClr val="000000"/>
                </a:solidFill>
              </a:rPr>
              <a:t>CS </a:t>
            </a:r>
            <a:r>
              <a:rPr lang="en-US" sz="2200" dirty="0">
                <a:solidFill>
                  <a:srgbClr val="000000"/>
                </a:solidFill>
              </a:rPr>
              <a:t>Bits &amp; Bytes</a:t>
            </a:r>
          </a:p>
          <a:p>
            <a:pPr>
              <a:buFont typeface="Arial"/>
              <a:buChar char="•"/>
            </a:pPr>
            <a:r>
              <a:rPr lang="en-US" sz="2200" dirty="0">
                <a:solidFill>
                  <a:srgbClr val="000000"/>
                </a:solidFill>
              </a:rPr>
              <a:t>CI Fellows </a:t>
            </a:r>
            <a:r>
              <a:rPr lang="en-US" sz="2200" dirty="0" smtClean="0">
                <a:solidFill>
                  <a:srgbClr val="000000"/>
                </a:solidFill>
              </a:rPr>
              <a:t>Program</a:t>
            </a:r>
          </a:p>
          <a:p>
            <a:pPr>
              <a:buFont typeface="Arial"/>
              <a:buChar char="•"/>
            </a:pPr>
            <a:r>
              <a:rPr lang="en-US" sz="2200" dirty="0" smtClean="0">
                <a:solidFill>
                  <a:srgbClr val="000000"/>
                </a:solidFill>
              </a:rPr>
              <a:t>PI </a:t>
            </a:r>
            <a:r>
              <a:rPr lang="en-US" sz="2200" dirty="0">
                <a:solidFill>
                  <a:srgbClr val="000000"/>
                </a:solidFill>
              </a:rPr>
              <a:t>Meetings &amp; </a:t>
            </a:r>
            <a:r>
              <a:rPr lang="en-US" sz="2200" dirty="0" smtClean="0">
                <a:solidFill>
                  <a:srgbClr val="000000"/>
                </a:solidFill>
              </a:rPr>
              <a:t>Conferences</a:t>
            </a:r>
          </a:p>
          <a:p>
            <a:pPr>
              <a:buFont typeface="Arial"/>
              <a:buChar char="•"/>
            </a:pPr>
            <a:r>
              <a:rPr lang="en-US" sz="2200" dirty="0" smtClean="0">
                <a:solidFill>
                  <a:srgbClr val="000000"/>
                </a:solidFill>
              </a:rPr>
              <a:t>Broadening </a:t>
            </a:r>
            <a:r>
              <a:rPr lang="en-US" sz="2200" dirty="0">
                <a:solidFill>
                  <a:srgbClr val="000000"/>
                </a:solidFill>
              </a:rPr>
              <a:t>Participation in Computing </a:t>
            </a:r>
            <a:r>
              <a:rPr lang="en-US" sz="2200" dirty="0" smtClean="0">
                <a:solidFill>
                  <a:srgbClr val="000000"/>
                </a:solidFill>
              </a:rPr>
              <a:t>Alliances (CRA-W, NCWIT, etc.)</a:t>
            </a:r>
            <a:endParaRPr lang="en-US" sz="2200" dirty="0">
              <a:solidFill>
                <a:srgbClr val="000000"/>
              </a:solidFill>
            </a:endParaRPr>
          </a:p>
          <a:p>
            <a:pPr>
              <a:buFont typeface="Arial"/>
              <a:buChar char="•"/>
            </a:pPr>
            <a:r>
              <a:rPr lang="en-US" sz="2200" dirty="0" smtClean="0"/>
              <a:t>Public outreach</a:t>
            </a:r>
            <a:endParaRPr lang="en-US" sz="2200" dirty="0">
              <a:solidFill>
                <a:srgbClr val="000000"/>
              </a:solidFill>
            </a:endParaRPr>
          </a:p>
          <a:p>
            <a:pPr>
              <a:buFont typeface="Arial"/>
              <a:buChar char="•"/>
            </a:pPr>
            <a:endParaRPr lang="en-US" sz="2200" dirty="0">
              <a:solidFill>
                <a:srgbClr val="000000"/>
              </a:solidFill>
            </a:endParaRPr>
          </a:p>
        </p:txBody>
      </p:sp>
    </p:spTree>
    <p:extLst>
      <p:ext uri="{BB962C8B-B14F-4D97-AF65-F5344CB8AC3E}">
        <p14:creationId xmlns:p14="http://schemas.microsoft.com/office/powerpoint/2010/main" val="1090855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0" y="-100444"/>
            <a:ext cx="9144000" cy="1039091"/>
          </a:xfrm>
        </p:spPr>
        <p:txBody>
          <a:bodyPr/>
          <a:lstStyle/>
          <a:p>
            <a:pPr algn="ctr"/>
            <a:r>
              <a:rPr lang="en-US" b="1" dirty="0" smtClean="0"/>
              <a:t>Recent Rotators from across the US</a:t>
            </a:r>
            <a:endParaRPr lang="en-US" sz="2400" b="1" dirty="0"/>
          </a:p>
        </p:txBody>
      </p:sp>
      <p:sp>
        <p:nvSpPr>
          <p:cNvPr id="5" name="Content Placeholder 4"/>
          <p:cNvSpPr>
            <a:spLocks noGrp="1"/>
          </p:cNvSpPr>
          <p:nvPr>
            <p:ph idx="1"/>
          </p:nvPr>
        </p:nvSpPr>
        <p:spPr>
          <a:xfrm>
            <a:off x="685800" y="914400"/>
            <a:ext cx="9144000" cy="5943600"/>
          </a:xfrm>
        </p:spPr>
        <p:txBody>
          <a:bodyPr numCol="2"/>
          <a:lstStyle/>
          <a:p>
            <a:r>
              <a:rPr lang="en-US" sz="1600" dirty="0" smtClean="0"/>
              <a:t>Carnegie Mellon University</a:t>
            </a:r>
          </a:p>
          <a:p>
            <a:r>
              <a:rPr lang="en-US" sz="1600" dirty="0"/>
              <a:t>Case Western Reserve University</a:t>
            </a:r>
          </a:p>
          <a:p>
            <a:r>
              <a:rPr lang="en-US" sz="1600" dirty="0" smtClean="0"/>
              <a:t>Catholic </a:t>
            </a:r>
            <a:r>
              <a:rPr lang="en-US" sz="1600" dirty="0"/>
              <a:t>University of America</a:t>
            </a:r>
          </a:p>
          <a:p>
            <a:r>
              <a:rPr lang="en-US" sz="1600" dirty="0" smtClean="0"/>
              <a:t>Cornell </a:t>
            </a:r>
            <a:r>
              <a:rPr lang="en-US" sz="1600" dirty="0"/>
              <a:t>University</a:t>
            </a:r>
          </a:p>
          <a:p>
            <a:r>
              <a:rPr lang="en-US" sz="1600" dirty="0" smtClean="0"/>
              <a:t>Duke </a:t>
            </a:r>
            <a:r>
              <a:rPr lang="en-US" sz="1600" dirty="0"/>
              <a:t>University</a:t>
            </a:r>
          </a:p>
          <a:p>
            <a:r>
              <a:rPr lang="en-US" sz="1600" dirty="0" smtClean="0"/>
              <a:t>Florida </a:t>
            </a:r>
            <a:r>
              <a:rPr lang="en-US" sz="1600" dirty="0"/>
              <a:t>Institute of </a:t>
            </a:r>
            <a:r>
              <a:rPr lang="en-US" sz="1600" dirty="0" smtClean="0"/>
              <a:t>Technology</a:t>
            </a:r>
          </a:p>
          <a:p>
            <a:r>
              <a:rPr lang="en-US" sz="1600" dirty="0" smtClean="0"/>
              <a:t>Florida State University</a:t>
            </a:r>
          </a:p>
          <a:p>
            <a:r>
              <a:rPr lang="en-US" sz="1600" dirty="0" smtClean="0"/>
              <a:t>George </a:t>
            </a:r>
            <a:r>
              <a:rPr lang="en-US" sz="1600" dirty="0"/>
              <a:t>Mason University</a:t>
            </a:r>
          </a:p>
          <a:p>
            <a:r>
              <a:rPr lang="en-US" sz="1600" dirty="0"/>
              <a:t>Georgetown </a:t>
            </a:r>
            <a:r>
              <a:rPr lang="en-US" sz="1600" dirty="0" smtClean="0"/>
              <a:t>University</a:t>
            </a:r>
          </a:p>
          <a:p>
            <a:r>
              <a:rPr lang="en-US" sz="1600" dirty="0"/>
              <a:t>Georgia Institute of Technology</a:t>
            </a:r>
          </a:p>
          <a:p>
            <a:r>
              <a:rPr lang="en-US" sz="1600" dirty="0"/>
              <a:t>Iowa State </a:t>
            </a:r>
            <a:r>
              <a:rPr lang="en-US" sz="1600" dirty="0" smtClean="0"/>
              <a:t>University</a:t>
            </a:r>
            <a:endParaRPr lang="en-US" sz="1600" dirty="0"/>
          </a:p>
          <a:p>
            <a:r>
              <a:rPr lang="en-US" sz="1600" dirty="0" smtClean="0"/>
              <a:t>Oak </a:t>
            </a:r>
            <a:r>
              <a:rPr lang="en-US" sz="1600" dirty="0"/>
              <a:t>Ridge National Laboratory</a:t>
            </a:r>
          </a:p>
          <a:p>
            <a:r>
              <a:rPr lang="en-US" sz="1600" dirty="0" smtClean="0"/>
              <a:t>Old Dominion University</a:t>
            </a:r>
          </a:p>
          <a:p>
            <a:r>
              <a:rPr lang="en-US" sz="1600" dirty="0" smtClean="0"/>
              <a:t>Oregon </a:t>
            </a:r>
            <a:r>
              <a:rPr lang="en-US" sz="1600" dirty="0"/>
              <a:t>Health and Science University</a:t>
            </a:r>
          </a:p>
          <a:p>
            <a:r>
              <a:rPr lang="en-US" sz="1600" dirty="0" smtClean="0"/>
              <a:t>Penn State University</a:t>
            </a:r>
            <a:endParaRPr lang="en-US" sz="1600" dirty="0"/>
          </a:p>
          <a:p>
            <a:r>
              <a:rPr lang="en-US" sz="1600" dirty="0" smtClean="0"/>
              <a:t>Purdue University</a:t>
            </a:r>
          </a:p>
          <a:p>
            <a:r>
              <a:rPr lang="en-US" sz="1600" dirty="0" smtClean="0"/>
              <a:t>Rensselaer </a:t>
            </a:r>
            <a:r>
              <a:rPr lang="en-US" sz="1600" dirty="0"/>
              <a:t>Polytechnic </a:t>
            </a:r>
            <a:r>
              <a:rPr lang="en-US" sz="1600" dirty="0" smtClean="0"/>
              <a:t>Institute</a:t>
            </a:r>
            <a:endParaRPr lang="en-US" sz="1600" dirty="0"/>
          </a:p>
          <a:p>
            <a:r>
              <a:rPr lang="en-US" sz="1600" dirty="0"/>
              <a:t>Rutgers University</a:t>
            </a:r>
          </a:p>
          <a:p>
            <a:r>
              <a:rPr lang="en-US" sz="1600" dirty="0" smtClean="0"/>
              <a:t>SRI </a:t>
            </a:r>
            <a:r>
              <a:rPr lang="en-US" sz="1600" dirty="0"/>
              <a:t>International</a:t>
            </a:r>
          </a:p>
          <a:p>
            <a:r>
              <a:rPr lang="en-US" sz="1600" dirty="0"/>
              <a:t>University of </a:t>
            </a:r>
            <a:r>
              <a:rPr lang="en-US" sz="1600" dirty="0" smtClean="0"/>
              <a:t>Arizona</a:t>
            </a:r>
          </a:p>
          <a:p>
            <a:r>
              <a:rPr lang="en-US" sz="1600" dirty="0" smtClean="0"/>
              <a:t>UC </a:t>
            </a:r>
            <a:r>
              <a:rPr lang="en-US" sz="1600" dirty="0"/>
              <a:t>Davis</a:t>
            </a:r>
          </a:p>
          <a:p>
            <a:r>
              <a:rPr lang="en-US" sz="1600" dirty="0" smtClean="0"/>
              <a:t>UCLA</a:t>
            </a:r>
          </a:p>
          <a:p>
            <a:r>
              <a:rPr lang="en-US" sz="1600" dirty="0" smtClean="0"/>
              <a:t>UC </a:t>
            </a:r>
            <a:r>
              <a:rPr lang="en-US" sz="1600" dirty="0"/>
              <a:t>San Diego</a:t>
            </a:r>
          </a:p>
          <a:p>
            <a:r>
              <a:rPr lang="en-US" sz="1600" dirty="0" smtClean="0"/>
              <a:t>University </a:t>
            </a:r>
            <a:r>
              <a:rPr lang="en-US" sz="1600" dirty="0"/>
              <a:t>of </a:t>
            </a:r>
            <a:r>
              <a:rPr lang="en-US" sz="1600" dirty="0" smtClean="0"/>
              <a:t>Chicago</a:t>
            </a:r>
          </a:p>
          <a:p>
            <a:r>
              <a:rPr lang="en-US" sz="1600" dirty="0"/>
              <a:t>University of </a:t>
            </a:r>
            <a:r>
              <a:rPr lang="en-US" sz="1600" dirty="0" smtClean="0"/>
              <a:t>Denver</a:t>
            </a:r>
          </a:p>
          <a:p>
            <a:r>
              <a:rPr lang="en-US" sz="1600" dirty="0"/>
              <a:t>University of Kansas</a:t>
            </a:r>
          </a:p>
          <a:p>
            <a:r>
              <a:rPr lang="en-US" sz="1600" dirty="0"/>
              <a:t>University of </a:t>
            </a:r>
            <a:r>
              <a:rPr lang="en-US" sz="1600" dirty="0" smtClean="0"/>
              <a:t>Maryland</a:t>
            </a:r>
          </a:p>
          <a:p>
            <a:r>
              <a:rPr lang="en-US" sz="1600" dirty="0"/>
              <a:t>University of </a:t>
            </a:r>
            <a:r>
              <a:rPr lang="en-US" sz="1600" dirty="0" smtClean="0"/>
              <a:t>Massachusetts</a:t>
            </a:r>
            <a:endParaRPr lang="en-US" sz="1600" dirty="0"/>
          </a:p>
          <a:p>
            <a:r>
              <a:rPr lang="en-US" sz="1600" dirty="0" smtClean="0"/>
              <a:t>University of Michigan</a:t>
            </a:r>
            <a:endParaRPr lang="en-US" sz="1600" dirty="0"/>
          </a:p>
          <a:p>
            <a:r>
              <a:rPr lang="en-US" sz="1600" dirty="0"/>
              <a:t>University of Minnesota</a:t>
            </a:r>
          </a:p>
          <a:p>
            <a:r>
              <a:rPr lang="en-US" sz="1600" dirty="0"/>
              <a:t>University of </a:t>
            </a:r>
            <a:r>
              <a:rPr lang="en-US" sz="1600" dirty="0" smtClean="0"/>
              <a:t>Oklahoma</a:t>
            </a:r>
          </a:p>
          <a:p>
            <a:r>
              <a:rPr lang="en-US" sz="1600" dirty="0" smtClean="0"/>
              <a:t>University of Pennsylvania</a:t>
            </a:r>
            <a:endParaRPr lang="en-US" sz="1600" dirty="0"/>
          </a:p>
          <a:p>
            <a:r>
              <a:rPr lang="en-US" sz="1600" dirty="0" smtClean="0"/>
              <a:t>University of Southern California</a:t>
            </a:r>
          </a:p>
          <a:p>
            <a:r>
              <a:rPr lang="en-US" sz="1600" dirty="0" smtClean="0"/>
              <a:t>University </a:t>
            </a:r>
            <a:r>
              <a:rPr lang="en-US" sz="1600" dirty="0"/>
              <a:t>of Texas at Arlington</a:t>
            </a:r>
          </a:p>
          <a:p>
            <a:r>
              <a:rPr lang="en-US" sz="1600" dirty="0" smtClean="0"/>
              <a:t>University </a:t>
            </a:r>
            <a:r>
              <a:rPr lang="en-US" sz="1600" dirty="0"/>
              <a:t>of Texas at Austin</a:t>
            </a:r>
          </a:p>
          <a:p>
            <a:r>
              <a:rPr lang="en-US" sz="1600" dirty="0" smtClean="0"/>
              <a:t>University </a:t>
            </a:r>
            <a:r>
              <a:rPr lang="en-US" sz="1600" dirty="0"/>
              <a:t>of </a:t>
            </a:r>
            <a:r>
              <a:rPr lang="en-US" sz="1600" dirty="0" smtClean="0"/>
              <a:t>Toledo</a:t>
            </a:r>
          </a:p>
          <a:p>
            <a:r>
              <a:rPr lang="en-US" sz="1600" dirty="0" smtClean="0"/>
              <a:t>University of Utah </a:t>
            </a:r>
          </a:p>
          <a:p>
            <a:r>
              <a:rPr lang="en-US" sz="1600" dirty="0" smtClean="0"/>
              <a:t>University of Vermont</a:t>
            </a:r>
          </a:p>
          <a:p>
            <a:r>
              <a:rPr lang="en-US" sz="1600" dirty="0" smtClean="0"/>
              <a:t>Virginia Tech </a:t>
            </a:r>
          </a:p>
        </p:txBody>
      </p:sp>
    </p:spTree>
    <p:extLst>
      <p:ext uri="{BB962C8B-B14F-4D97-AF65-F5344CB8AC3E}">
        <p14:creationId xmlns:p14="http://schemas.microsoft.com/office/powerpoint/2010/main" val="3377186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3812" y="152400"/>
            <a:ext cx="9110188" cy="1143000"/>
          </a:xfrm>
        </p:spPr>
        <p:txBody>
          <a:bodyPr/>
          <a:lstStyle/>
          <a:p>
            <a:pPr algn="ctr"/>
            <a:r>
              <a:rPr lang="en-US" sz="3200" b="1" dirty="0" smtClean="0"/>
              <a:t>2. Embrace a Collaborative Culture</a:t>
            </a:r>
            <a:br>
              <a:rPr lang="en-US" sz="3200" b="1" dirty="0" smtClean="0"/>
            </a:br>
            <a:r>
              <a:rPr lang="en-US" sz="3200" b="1" dirty="0" smtClean="0"/>
              <a:t> Enabled by </a:t>
            </a:r>
            <a:r>
              <a:rPr lang="en-US" sz="3200" b="1" dirty="0"/>
              <a:t>Foundational Research </a:t>
            </a:r>
          </a:p>
        </p:txBody>
      </p:sp>
      <p:sp>
        <p:nvSpPr>
          <p:cNvPr id="3" name="Content Placeholder 2"/>
          <p:cNvSpPr>
            <a:spLocks noGrp="1"/>
          </p:cNvSpPr>
          <p:nvPr>
            <p:ph idx="1"/>
          </p:nvPr>
        </p:nvSpPr>
        <p:spPr>
          <a:xfrm>
            <a:off x="533400" y="1447801"/>
            <a:ext cx="8153400" cy="4525963"/>
          </a:xfrm>
        </p:spPr>
        <p:txBody>
          <a:bodyPr>
            <a:normAutofit lnSpcReduction="10000"/>
          </a:bodyPr>
          <a:lstStyle/>
          <a:p>
            <a:pPr defTabSz="897301" fontAlgn="auto">
              <a:lnSpc>
                <a:spcPct val="110000"/>
              </a:lnSpc>
              <a:spcBef>
                <a:spcPts val="0"/>
              </a:spcBef>
              <a:spcAft>
                <a:spcPts val="0"/>
              </a:spcAft>
              <a:defRPr/>
            </a:pPr>
            <a:r>
              <a:rPr lang="en-US" sz="2200" b="1" dirty="0" smtClean="0">
                <a:solidFill>
                  <a:srgbClr val="000000"/>
                </a:solidFill>
                <a:latin typeface="Arial"/>
                <a:cs typeface="Arial"/>
              </a:rPr>
              <a:t>Long-term investment in foundational research is imperative.</a:t>
            </a:r>
          </a:p>
          <a:p>
            <a:pPr lvl="1" defTabSz="897301" fontAlgn="auto">
              <a:lnSpc>
                <a:spcPct val="110000"/>
              </a:lnSpc>
              <a:spcBef>
                <a:spcPts val="0"/>
              </a:spcBef>
              <a:spcAft>
                <a:spcPts val="0"/>
              </a:spcAft>
              <a:defRPr/>
            </a:pPr>
            <a:r>
              <a:rPr lang="en-US" sz="1800" dirty="0" smtClean="0"/>
              <a:t>There </a:t>
            </a:r>
            <a:r>
              <a:rPr lang="en-US" sz="1800" dirty="0"/>
              <a:t>is often a long, unpredictable incubation period – </a:t>
            </a:r>
            <a:r>
              <a:rPr lang="en-US" sz="1800" dirty="0" smtClean="0"/>
              <a:t>requiring sustained investment – </a:t>
            </a:r>
            <a:r>
              <a:rPr lang="en-US" sz="1800" dirty="0"/>
              <a:t>between initial exploration and impact</a:t>
            </a:r>
            <a:r>
              <a:rPr lang="en-US" sz="1800" dirty="0" smtClean="0"/>
              <a:t>.</a:t>
            </a:r>
          </a:p>
          <a:p>
            <a:pPr lvl="1" defTabSz="897301" fontAlgn="auto">
              <a:lnSpc>
                <a:spcPct val="110000"/>
              </a:lnSpc>
              <a:spcBef>
                <a:spcPts val="0"/>
              </a:spcBef>
              <a:spcAft>
                <a:spcPts val="0"/>
              </a:spcAft>
              <a:defRPr/>
            </a:pPr>
            <a:r>
              <a:rPr lang="en-US" sz="1800" dirty="0">
                <a:solidFill>
                  <a:srgbClr val="000000"/>
                </a:solidFill>
                <a:latin typeface="Arial"/>
                <a:cs typeface="Arial"/>
              </a:rPr>
              <a:t>Interactions of research ideas multiply their impact and seed new ideas with the potential to lead to unanticipated advances.</a:t>
            </a:r>
          </a:p>
          <a:p>
            <a:pPr lvl="1" defTabSz="897301" fontAlgn="auto">
              <a:lnSpc>
                <a:spcPct val="110000"/>
              </a:lnSpc>
              <a:spcBef>
                <a:spcPts val="0"/>
              </a:spcBef>
              <a:spcAft>
                <a:spcPts val="0"/>
              </a:spcAft>
              <a:defRPr/>
            </a:pPr>
            <a:r>
              <a:rPr lang="en-US" sz="1800" dirty="0" smtClean="0"/>
              <a:t>Unanticipated </a:t>
            </a:r>
            <a:r>
              <a:rPr lang="en-US" sz="1800" dirty="0"/>
              <a:t>outcomes are often as important as the anticipated ones</a:t>
            </a:r>
            <a:r>
              <a:rPr lang="en-US" sz="1800" dirty="0" smtClean="0"/>
              <a:t>.</a:t>
            </a:r>
          </a:p>
          <a:p>
            <a:pPr marL="457200" lvl="1" indent="0" defTabSz="897301" fontAlgn="auto">
              <a:lnSpc>
                <a:spcPct val="110000"/>
              </a:lnSpc>
              <a:spcBef>
                <a:spcPts val="0"/>
              </a:spcBef>
              <a:spcAft>
                <a:spcPts val="0"/>
              </a:spcAft>
              <a:buNone/>
              <a:defRPr/>
            </a:pPr>
            <a:endParaRPr lang="en-US" sz="2000" dirty="0"/>
          </a:p>
          <a:p>
            <a:pPr defTabSz="897301" fontAlgn="auto">
              <a:lnSpc>
                <a:spcPct val="110000"/>
              </a:lnSpc>
              <a:spcBef>
                <a:spcPts val="0"/>
              </a:spcBef>
              <a:spcAft>
                <a:spcPts val="0"/>
              </a:spcAft>
              <a:defRPr/>
            </a:pPr>
            <a:r>
              <a:rPr lang="en-US" sz="2200" b="1" dirty="0">
                <a:solidFill>
                  <a:srgbClr val="000000"/>
                </a:solidFill>
                <a:latin typeface="Arial"/>
                <a:cs typeface="Arial"/>
                <a:sym typeface="Wingdings"/>
              </a:rPr>
              <a:t>Advanced cyberinfrastructure will accelerate the pace of discovery and innovation in all areas of inquiry.</a:t>
            </a:r>
          </a:p>
          <a:p>
            <a:pPr defTabSz="897301" fontAlgn="auto">
              <a:lnSpc>
                <a:spcPct val="110000"/>
              </a:lnSpc>
              <a:spcBef>
                <a:spcPts val="0"/>
              </a:spcBef>
              <a:spcAft>
                <a:spcPts val="0"/>
              </a:spcAft>
              <a:defRPr/>
            </a:pPr>
            <a:endParaRPr lang="en-US" sz="2000" b="1" dirty="0" smtClean="0">
              <a:solidFill>
                <a:srgbClr val="000000"/>
              </a:solidFill>
              <a:latin typeface="Arial"/>
              <a:cs typeface="Arial"/>
            </a:endParaRPr>
          </a:p>
          <a:p>
            <a:pPr defTabSz="897301" fontAlgn="auto">
              <a:lnSpc>
                <a:spcPct val="110000"/>
              </a:lnSpc>
              <a:spcBef>
                <a:spcPts val="0"/>
              </a:spcBef>
              <a:spcAft>
                <a:spcPts val="0"/>
              </a:spcAft>
              <a:defRPr/>
            </a:pPr>
            <a:r>
              <a:rPr lang="en-US" sz="2200" b="1" dirty="0" smtClean="0">
                <a:solidFill>
                  <a:srgbClr val="000000"/>
                </a:solidFill>
                <a:latin typeface="Arial"/>
                <a:cs typeface="Arial"/>
              </a:rPr>
              <a:t>Cross- and inter-disciplinary research is pushed by advances in IT and pulled by the expanding complexity, scope, and scale of global priorities.</a:t>
            </a:r>
          </a:p>
          <a:p>
            <a:pPr marL="0" indent="0" defTabSz="897301" fontAlgn="auto">
              <a:lnSpc>
                <a:spcPct val="110000"/>
              </a:lnSpc>
              <a:spcBef>
                <a:spcPts val="0"/>
              </a:spcBef>
              <a:spcAft>
                <a:spcPts val="0"/>
              </a:spcAft>
              <a:buNone/>
              <a:defRPr/>
            </a:pPr>
            <a:endParaRPr lang="en-US" sz="2000" b="1" dirty="0" smtClean="0">
              <a:solidFill>
                <a:srgbClr val="000000"/>
              </a:solidFill>
              <a:latin typeface="Arial"/>
              <a:cs typeface="Arial"/>
            </a:endParaRPr>
          </a:p>
        </p:txBody>
      </p:sp>
    </p:spTree>
    <p:extLst>
      <p:ext uri="{BB962C8B-B14F-4D97-AF65-F5344CB8AC3E}">
        <p14:creationId xmlns:p14="http://schemas.microsoft.com/office/powerpoint/2010/main" val="16022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0"/>
            <a:ext cx="8229600" cy="1143000"/>
          </a:xfrm>
        </p:spPr>
        <p:txBody>
          <a:bodyPr>
            <a:normAutofit fontScale="90000"/>
          </a:bodyPr>
          <a:lstStyle/>
          <a:p>
            <a:pPr algn="ctr"/>
            <a:r>
              <a:rPr lang="en-US" sz="3600" b="1" dirty="0" smtClean="0"/>
              <a:t>3. Educate and Empower the </a:t>
            </a:r>
            <a:br>
              <a:rPr lang="en-US" sz="3600" b="1" dirty="0" smtClean="0"/>
            </a:br>
            <a:r>
              <a:rPr lang="en-US" sz="3600" b="1" dirty="0" smtClean="0"/>
              <a:t>Next Generation</a:t>
            </a:r>
          </a:p>
        </p:txBody>
      </p:sp>
      <p:sp>
        <p:nvSpPr>
          <p:cNvPr id="16387" name="Content Placeholder 2"/>
          <p:cNvSpPr>
            <a:spLocks noGrp="1"/>
          </p:cNvSpPr>
          <p:nvPr>
            <p:ph idx="1"/>
          </p:nvPr>
        </p:nvSpPr>
        <p:spPr>
          <a:xfrm>
            <a:off x="453668" y="1371600"/>
            <a:ext cx="8385532" cy="5486400"/>
          </a:xfrm>
        </p:spPr>
        <p:txBody>
          <a:bodyPr>
            <a:noAutofit/>
          </a:bodyPr>
          <a:lstStyle/>
          <a:p>
            <a:pPr>
              <a:spcBef>
                <a:spcPts val="500"/>
              </a:spcBef>
              <a:spcAft>
                <a:spcPts val="0"/>
              </a:spcAft>
            </a:pPr>
            <a:r>
              <a:rPr lang="en-US" sz="2400" dirty="0" smtClean="0"/>
              <a:t>Develop </a:t>
            </a:r>
            <a:r>
              <a:rPr lang="en-US" sz="2400" dirty="0"/>
              <a:t>the next generation of </a:t>
            </a:r>
            <a:r>
              <a:rPr lang="en-US" sz="2400" dirty="0" smtClean="0"/>
              <a:t>the computing, communication, </a:t>
            </a:r>
            <a:r>
              <a:rPr lang="en-US" sz="2400" dirty="0"/>
              <a:t>and information technology </a:t>
            </a:r>
            <a:r>
              <a:rPr lang="en-US" sz="2400" dirty="0" smtClean="0"/>
              <a:t>workforce.</a:t>
            </a:r>
          </a:p>
          <a:p>
            <a:pPr>
              <a:spcBef>
                <a:spcPts val="500"/>
              </a:spcBef>
              <a:spcAft>
                <a:spcPts val="0"/>
              </a:spcAft>
            </a:pPr>
            <a:endParaRPr lang="en-US" sz="2400" dirty="0">
              <a:latin typeface="Arial"/>
              <a:cs typeface="Arial"/>
            </a:endParaRPr>
          </a:p>
          <a:p>
            <a:pPr>
              <a:spcBef>
                <a:spcPts val="500"/>
              </a:spcBef>
              <a:spcAft>
                <a:spcPts val="0"/>
              </a:spcAft>
            </a:pPr>
            <a:r>
              <a:rPr lang="en-US" sz="2400" dirty="0" smtClean="0">
                <a:latin typeface="Arial"/>
                <a:cs typeface="Arial"/>
              </a:rPr>
              <a:t>Empower citizens by promoting understanding of the principles and uses of computation- and data-intensive techniques</a:t>
            </a:r>
            <a:r>
              <a:rPr lang="en-US" sz="2400" dirty="0" smtClean="0"/>
              <a:t>.</a:t>
            </a:r>
          </a:p>
          <a:p>
            <a:pPr>
              <a:spcBef>
                <a:spcPts val="500"/>
              </a:spcBef>
              <a:spcAft>
                <a:spcPts val="0"/>
              </a:spcAft>
            </a:pPr>
            <a:endParaRPr lang="en-US" sz="2400" dirty="0"/>
          </a:p>
          <a:p>
            <a:pPr>
              <a:spcBef>
                <a:spcPts val="500"/>
              </a:spcBef>
              <a:spcAft>
                <a:spcPts val="0"/>
              </a:spcAft>
            </a:pPr>
            <a:r>
              <a:rPr lang="en-US" sz="2400" dirty="0" smtClean="0"/>
              <a:t>Lead a cyber- and technology-enabled transformation in education and learning.</a:t>
            </a:r>
          </a:p>
          <a:p>
            <a:pPr>
              <a:spcBef>
                <a:spcPts val="500"/>
              </a:spcBef>
              <a:spcAft>
                <a:spcPts val="0"/>
              </a:spcAft>
            </a:pPr>
            <a:endParaRPr lang="en-US" sz="2400" dirty="0"/>
          </a:p>
          <a:p>
            <a:pPr>
              <a:spcBef>
                <a:spcPts val="500"/>
              </a:spcBef>
              <a:spcAft>
                <a:spcPts val="0"/>
              </a:spcAft>
            </a:pPr>
            <a:r>
              <a:rPr lang="en-US" sz="2400" dirty="0"/>
              <a:t>Contribute to universal, transparent, and affordable participation in </a:t>
            </a:r>
            <a:r>
              <a:rPr lang="en-US" sz="2400" dirty="0" smtClean="0"/>
              <a:t>a knowledge-</a:t>
            </a:r>
            <a:r>
              <a:rPr lang="en-US" sz="2400" dirty="0"/>
              <a:t>based </a:t>
            </a:r>
            <a:r>
              <a:rPr lang="en-US" sz="2400" dirty="0" smtClean="0"/>
              <a:t>society.               </a:t>
            </a:r>
            <a:endParaRPr lang="en-US" sz="2400" dirty="0" smtClean="0">
              <a:latin typeface="Arial"/>
              <a:cs typeface="Arial"/>
            </a:endParaRPr>
          </a:p>
        </p:txBody>
      </p:sp>
    </p:spTree>
    <p:extLst>
      <p:ext uri="{BB962C8B-B14F-4D97-AF65-F5344CB8AC3E}">
        <p14:creationId xmlns:p14="http://schemas.microsoft.com/office/powerpoint/2010/main" val="343545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sf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95400" y="2199229"/>
            <a:ext cx="1828800" cy="1839371"/>
          </a:xfrm>
          <a:prstGeom prst="rect">
            <a:avLst/>
          </a:prstGeom>
        </p:spPr>
      </p:pic>
      <p:sp>
        <p:nvSpPr>
          <p:cNvPr id="7" name="TextBox 6"/>
          <p:cNvSpPr txBox="1"/>
          <p:nvPr/>
        </p:nvSpPr>
        <p:spPr>
          <a:xfrm>
            <a:off x="-960285" y="2044621"/>
            <a:ext cx="184666" cy="369332"/>
          </a:xfrm>
          <a:prstGeom prst="rect">
            <a:avLst/>
          </a:prstGeom>
          <a:noFill/>
        </p:spPr>
        <p:txBody>
          <a:bodyPr wrap="none" rtlCol="0">
            <a:spAutoFit/>
          </a:bodyPr>
          <a:lstStyle/>
          <a:p>
            <a:endParaRPr lang="en-US" dirty="0"/>
          </a:p>
        </p:txBody>
      </p:sp>
      <p:sp>
        <p:nvSpPr>
          <p:cNvPr id="9" name="TextBox 8"/>
          <p:cNvSpPr txBox="1"/>
          <p:nvPr/>
        </p:nvSpPr>
        <p:spPr>
          <a:xfrm>
            <a:off x="3276600" y="2362202"/>
            <a:ext cx="4648200" cy="1769715"/>
          </a:xfrm>
          <a:prstGeom prst="rect">
            <a:avLst/>
          </a:prstGeom>
          <a:noFill/>
        </p:spPr>
        <p:txBody>
          <a:bodyPr wrap="square" rtlCol="0">
            <a:spAutoFit/>
          </a:bodyPr>
          <a:lstStyle/>
          <a:p>
            <a:pPr algn="ctr">
              <a:spcAft>
                <a:spcPts val="3000"/>
              </a:spcAft>
            </a:pPr>
            <a:r>
              <a:rPr lang="en-US" sz="2800" b="1" i="1" dirty="0" smtClean="0">
                <a:solidFill>
                  <a:schemeClr val="tx2"/>
                </a:solidFill>
                <a:latin typeface="Arial"/>
                <a:cs typeface="Arial"/>
              </a:rPr>
              <a:t>Thanks!</a:t>
            </a:r>
            <a:endParaRPr lang="en-US" sz="2800" b="1" dirty="0" smtClean="0">
              <a:solidFill>
                <a:schemeClr val="tx2"/>
              </a:solidFill>
              <a:latin typeface="Arial"/>
              <a:cs typeface="Arial"/>
            </a:endParaRPr>
          </a:p>
          <a:p>
            <a:pPr algn="ctr"/>
            <a:r>
              <a:rPr lang="en-US" sz="2800" dirty="0" smtClean="0">
                <a:solidFill>
                  <a:schemeClr val="tx2"/>
                </a:solidFill>
                <a:latin typeface="Arial"/>
                <a:cs typeface="Arial"/>
                <a:hlinkClick r:id="rId4"/>
              </a:rPr>
              <a:t>fjahania@nsf.gov</a:t>
            </a:r>
            <a:endParaRPr lang="en-US" sz="2800" dirty="0" smtClean="0">
              <a:solidFill>
                <a:schemeClr val="tx2"/>
              </a:solidFill>
              <a:latin typeface="Arial"/>
              <a:cs typeface="Arial"/>
            </a:endParaRPr>
          </a:p>
          <a:p>
            <a:pPr algn="ctr"/>
            <a:endParaRPr lang="en-US" sz="2800" dirty="0">
              <a:solidFill>
                <a:schemeClr val="tx2"/>
              </a:solidFill>
              <a:latin typeface="Arial"/>
              <a:cs typeface="Arial"/>
            </a:endParaRPr>
          </a:p>
        </p:txBody>
      </p:sp>
    </p:spTree>
    <p:extLst>
      <p:ext uri="{BB962C8B-B14F-4D97-AF65-F5344CB8AC3E}">
        <p14:creationId xmlns:p14="http://schemas.microsoft.com/office/powerpoint/2010/main" val="314376446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800100" y="914400"/>
            <a:ext cx="7543800" cy="2514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4" name="Rectangle 3"/>
          <p:cNvSpPr txBox="1">
            <a:spLocks noChangeArrowheads="1"/>
          </p:cNvSpPr>
          <p:nvPr/>
        </p:nvSpPr>
        <p:spPr>
          <a:xfrm>
            <a:off x="876300" y="1041400"/>
            <a:ext cx="7391400" cy="990600"/>
          </a:xfrm>
          <a:prstGeom prst="rect">
            <a:avLst/>
          </a:prstGeom>
        </p:spPr>
        <p:txBody>
          <a:bodyPr>
            <a:norm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20000"/>
              </a:spcBef>
              <a:buClr>
                <a:srgbClr val="9BBB59"/>
              </a:buClr>
              <a:buSzPct val="95000"/>
            </a:pPr>
            <a:r>
              <a:rPr lang="en-US" sz="1600" b="1" dirty="0" smtClean="0">
                <a:solidFill>
                  <a:srgbClr val="000000"/>
                </a:solidFill>
                <a:cs typeface="Arial" charset="0"/>
              </a:rPr>
              <a:t>Assistive Medical Technologies: </a:t>
            </a:r>
            <a:r>
              <a:rPr lang="en-US" sz="1600" dirty="0" smtClean="0">
                <a:solidFill>
                  <a:srgbClr val="000000"/>
                </a:solidFill>
                <a:cs typeface="Arial" charset="0"/>
              </a:rPr>
              <a:t>Programmable second skin senses and re</a:t>
            </a:r>
            <a:r>
              <a:rPr lang="en-US" sz="1600" dirty="0">
                <a:solidFill>
                  <a:srgbClr val="000000"/>
                </a:solidFill>
                <a:cs typeface="Arial" charset="0"/>
              </a:rPr>
              <a:t>-</a:t>
            </a:r>
            <a:r>
              <a:rPr lang="en-US" sz="1600" dirty="0" smtClean="0">
                <a:solidFill>
                  <a:srgbClr val="000000"/>
                </a:solidFill>
                <a:cs typeface="Arial" charset="0"/>
              </a:rPr>
              <a:t>educates injured </a:t>
            </a:r>
            <a:r>
              <a:rPr lang="en-US" sz="1600" dirty="0">
                <a:solidFill>
                  <a:srgbClr val="000000"/>
                </a:solidFill>
                <a:cs typeface="Arial" charset="0"/>
              </a:rPr>
              <a:t>n</a:t>
            </a:r>
            <a:r>
              <a:rPr lang="en-US" sz="1600" dirty="0" smtClean="0">
                <a:solidFill>
                  <a:srgbClr val="000000"/>
                </a:solidFill>
                <a:cs typeface="Arial" charset="0"/>
              </a:rPr>
              <a:t>ervous systems.  (Eugene Goldfield, Harvard </a:t>
            </a:r>
            <a:r>
              <a:rPr lang="en-US" sz="1600" dirty="0">
                <a:solidFill>
                  <a:srgbClr val="000000"/>
                </a:solidFill>
                <a:cs typeface="Arial" charset="0"/>
              </a:rPr>
              <a:t>Medical </a:t>
            </a:r>
            <a:r>
              <a:rPr lang="en-US" sz="1600" dirty="0" smtClean="0">
                <a:solidFill>
                  <a:srgbClr val="000000"/>
                </a:solidFill>
                <a:cs typeface="Arial" charset="0"/>
              </a:rPr>
              <a:t>School)</a:t>
            </a:r>
            <a:endParaRPr lang="en-US" sz="1600" dirty="0">
              <a:solidFill>
                <a:srgbClr val="000000"/>
              </a:solidFill>
              <a:cs typeface="Arial" charset="0"/>
            </a:endParaRPr>
          </a:p>
          <a:p>
            <a:pPr eaLnBrk="1" hangingPunct="1">
              <a:lnSpc>
                <a:spcPts val="1300"/>
              </a:lnSpc>
              <a:spcBef>
                <a:spcPct val="20000"/>
              </a:spcBef>
              <a:buClr>
                <a:srgbClr val="9BBB59"/>
              </a:buClr>
              <a:buSzPct val="95000"/>
            </a:pPr>
            <a:endParaRPr lang="en-US" sz="1600" b="1" u="sng" dirty="0">
              <a:solidFill>
                <a:srgbClr val="000000"/>
              </a:solidFill>
              <a:cs typeface="Arial" charset="0"/>
              <a:hlinkClick r:id="rId3"/>
            </a:endParaRPr>
          </a:p>
        </p:txBody>
      </p:sp>
      <p:pic>
        <p:nvPicPr>
          <p:cNvPr id="58371"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90600" y="1562101"/>
            <a:ext cx="71628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87048" y="3429000"/>
            <a:ext cx="4267200" cy="3352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9" name="Title 1"/>
          <p:cNvSpPr txBox="1">
            <a:spLocks/>
          </p:cNvSpPr>
          <p:nvPr/>
        </p:nvSpPr>
        <p:spPr>
          <a:xfrm>
            <a:off x="0" y="-152400"/>
            <a:ext cx="9144000" cy="1143000"/>
          </a:xfrm>
          <a:prstGeom prst="rect">
            <a:avLst/>
          </a:prstGeom>
        </p:spPr>
        <p:txBody>
          <a:bodyPr anchor="ctr">
            <a:normAutofit/>
          </a:bodyPr>
          <a:lstStyle/>
          <a:p>
            <a:pPr algn="ctr" fontAlgn="auto">
              <a:spcAft>
                <a:spcPts val="0"/>
              </a:spcAft>
              <a:defRPr/>
            </a:pPr>
            <a:r>
              <a:rPr lang="en-US" sz="3200" b="1" dirty="0" smtClean="0">
                <a:solidFill>
                  <a:schemeClr val="tx2"/>
                </a:solidFill>
                <a:latin typeface="Arial" pitchFamily="34" charset="0"/>
                <a:ea typeface="+mj-ea"/>
                <a:cs typeface="Arial" pitchFamily="34" charset="0"/>
              </a:rPr>
              <a:t>NSF CPS Awards Span Many Sectors</a:t>
            </a:r>
            <a:endParaRPr lang="en-US" sz="3200" b="1" dirty="0">
              <a:solidFill>
                <a:schemeClr val="tx2"/>
              </a:solidFill>
              <a:latin typeface="Arial" pitchFamily="34" charset="0"/>
              <a:ea typeface="+mj-ea"/>
              <a:cs typeface="Arial" pitchFamily="34" charset="0"/>
            </a:endParaRPr>
          </a:p>
        </p:txBody>
      </p:sp>
      <p:sp>
        <p:nvSpPr>
          <p:cNvPr id="58377" name="TextBox 10"/>
          <p:cNvSpPr txBox="1">
            <a:spLocks noChangeArrowheads="1"/>
          </p:cNvSpPr>
          <p:nvPr/>
        </p:nvSpPr>
        <p:spPr bwMode="auto">
          <a:xfrm>
            <a:off x="3276600" y="3093852"/>
            <a:ext cx="2209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dirty="0"/>
              <a:t>Credit: Wyss Institute, Harvard University</a:t>
            </a:r>
          </a:p>
        </p:txBody>
      </p:sp>
      <p:sp>
        <p:nvSpPr>
          <p:cNvPr id="22" name="Rectangle 3"/>
          <p:cNvSpPr txBox="1">
            <a:spLocks noChangeArrowheads="1"/>
          </p:cNvSpPr>
          <p:nvPr/>
        </p:nvSpPr>
        <p:spPr>
          <a:xfrm>
            <a:off x="4876800" y="3458795"/>
            <a:ext cx="3962400" cy="1905000"/>
          </a:xfrm>
          <a:prstGeom prst="rect">
            <a:avLst/>
          </a:prstGeom>
        </p:spPr>
        <p:txBody>
          <a:bodyPr>
            <a:norm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20000"/>
              </a:spcBef>
              <a:buClr>
                <a:srgbClr val="9BBB59"/>
              </a:buClr>
              <a:buSzPct val="95000"/>
            </a:pPr>
            <a:r>
              <a:rPr lang="en-US" sz="1600" b="1" dirty="0" smtClean="0">
                <a:cs typeface="Arial" charset="0"/>
              </a:rPr>
              <a:t>Autonomous Vehicles</a:t>
            </a:r>
            <a:r>
              <a:rPr lang="en-US" sz="1600" dirty="0" smtClean="0">
                <a:cs typeface="Arial" charset="0"/>
              </a:rPr>
              <a:t>: Development of precision and real-time sensors, smart algorithms, and verification tools enables self-driving cars. (</a:t>
            </a:r>
            <a:r>
              <a:rPr lang="en-US" sz="1600" dirty="0" smtClean="0"/>
              <a:t>Ragunathan “Raj” Rajkumar, CMU, et al.)</a:t>
            </a:r>
            <a:endParaRPr lang="en-US" sz="1600" dirty="0">
              <a:cs typeface="Arial" charset="0"/>
              <a:hlinkClick r:id="rId3"/>
            </a:endParaRPr>
          </a:p>
        </p:txBody>
      </p:sp>
      <p:sp>
        <p:nvSpPr>
          <p:cNvPr id="13" name="Rectangle 12"/>
          <p:cNvSpPr/>
          <p:nvPr/>
        </p:nvSpPr>
        <p:spPr>
          <a:xfrm>
            <a:off x="228600" y="3429000"/>
            <a:ext cx="4267200" cy="3352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en-US" sz="1600" dirty="0">
              <a:latin typeface="Arial"/>
              <a:cs typeface="Arial"/>
            </a:endParaRPr>
          </a:p>
        </p:txBody>
      </p:sp>
      <p:sp>
        <p:nvSpPr>
          <p:cNvPr id="5" name="TextBox 4"/>
          <p:cNvSpPr txBox="1"/>
          <p:nvPr/>
        </p:nvSpPr>
        <p:spPr>
          <a:xfrm>
            <a:off x="304800" y="3458797"/>
            <a:ext cx="4267200" cy="1323439"/>
          </a:xfrm>
          <a:prstGeom prst="rect">
            <a:avLst/>
          </a:prstGeom>
          <a:noFill/>
        </p:spPr>
        <p:txBody>
          <a:bodyPr wrap="square" rtlCol="0">
            <a:spAutoFit/>
          </a:bodyPr>
          <a:lstStyle/>
          <a:p>
            <a:r>
              <a:rPr lang="en-US" sz="1600" b="1" dirty="0" smtClean="0">
                <a:latin typeface="Arial"/>
                <a:cs typeface="Arial"/>
              </a:rPr>
              <a:t>Environmental Sensing</a:t>
            </a:r>
            <a:r>
              <a:rPr lang="en-US" sz="1600" dirty="0" smtClean="0">
                <a:latin typeface="Arial"/>
                <a:cs typeface="Arial"/>
              </a:rPr>
              <a:t>:</a:t>
            </a:r>
            <a:r>
              <a:rPr lang="en-US" sz="1600" b="1" dirty="0" smtClean="0">
                <a:latin typeface="Arial"/>
                <a:cs typeface="Arial"/>
              </a:rPr>
              <a:t> </a:t>
            </a:r>
            <a:r>
              <a:rPr lang="en-US" sz="1600" dirty="0" smtClean="0">
                <a:latin typeface="Arial"/>
                <a:cs typeface="Arial"/>
              </a:rPr>
              <a:t>Modeling and software allow actuated sensing in dynamic environments, such as rivers</a:t>
            </a:r>
            <a:r>
              <a:rPr lang="en-US" sz="1600" dirty="0" smtClean="0"/>
              <a:t>. </a:t>
            </a:r>
            <a:r>
              <a:rPr lang="en-US" sz="1600" dirty="0" smtClean="0">
                <a:latin typeface="Arial"/>
                <a:cs typeface="Arial"/>
              </a:rPr>
              <a:t>(Jonathan Sprinkle, U</a:t>
            </a:r>
            <a:r>
              <a:rPr lang="en-US" sz="1600" dirty="0">
                <a:latin typeface="Arial"/>
                <a:cs typeface="Arial"/>
              </a:rPr>
              <a:t>.  </a:t>
            </a:r>
            <a:r>
              <a:rPr lang="en-US" sz="1600" dirty="0" smtClean="0">
                <a:latin typeface="Arial"/>
                <a:cs typeface="Arial"/>
              </a:rPr>
              <a:t>Arizona; </a:t>
            </a:r>
            <a:r>
              <a:rPr lang="en-US" sz="1600" dirty="0">
                <a:latin typeface="Arial"/>
                <a:cs typeface="Arial"/>
              </a:rPr>
              <a:t>Sonia </a:t>
            </a:r>
            <a:r>
              <a:rPr lang="en-US" sz="1600" dirty="0" smtClean="0">
                <a:latin typeface="Arial"/>
                <a:cs typeface="Arial"/>
              </a:rPr>
              <a:t>Martinez, UCSD; </a:t>
            </a:r>
            <a:r>
              <a:rPr lang="en-US" sz="1600" dirty="0">
                <a:latin typeface="Arial"/>
                <a:cs typeface="Arial"/>
              </a:rPr>
              <a:t>Alex </a:t>
            </a:r>
            <a:r>
              <a:rPr lang="en-US" sz="1600" dirty="0" smtClean="0">
                <a:latin typeface="Arial"/>
                <a:cs typeface="Arial"/>
              </a:rPr>
              <a:t>Bayen, UC </a:t>
            </a:r>
            <a:r>
              <a:rPr lang="en-US" sz="1600" dirty="0">
                <a:latin typeface="Arial"/>
                <a:cs typeface="Arial"/>
              </a:rPr>
              <a:t>Berkeley</a:t>
            </a:r>
            <a:r>
              <a:rPr lang="en-US" sz="1600" dirty="0" smtClean="0">
                <a:latin typeface="Arial"/>
                <a:cs typeface="Arial"/>
              </a:rPr>
              <a:t>)</a:t>
            </a:r>
            <a:endParaRPr lang="en-US" sz="1600" dirty="0">
              <a:latin typeface="Arial"/>
              <a:cs typeface="Arial"/>
            </a:endParaRPr>
          </a:p>
        </p:txBody>
      </p:sp>
      <p:grpSp>
        <p:nvGrpSpPr>
          <p:cNvPr id="11" name="Group 10"/>
          <p:cNvGrpSpPr/>
          <p:nvPr/>
        </p:nvGrpSpPr>
        <p:grpSpPr>
          <a:xfrm>
            <a:off x="930078" y="4816279"/>
            <a:ext cx="2727522" cy="1770804"/>
            <a:chOff x="930078" y="4816280"/>
            <a:chExt cx="2727522" cy="1770804"/>
          </a:xfrm>
        </p:grpSpPr>
        <p:pic>
          <p:nvPicPr>
            <p:cNvPr id="8" name="Picture 7" descr="CPS 0931348-1.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87137" y="4816280"/>
              <a:ext cx="2670463" cy="1752600"/>
            </a:xfrm>
            <a:prstGeom prst="rect">
              <a:avLst/>
            </a:prstGeom>
            <a:ln w="6350" cap="sq" cmpd="sng">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930078" y="6371640"/>
              <a:ext cx="2393058" cy="215444"/>
            </a:xfrm>
            <a:prstGeom prst="rect">
              <a:avLst/>
            </a:prstGeom>
            <a:noFill/>
          </p:spPr>
          <p:txBody>
            <a:bodyPr wrap="square" rtlCol="0">
              <a:spAutoFit/>
            </a:bodyPr>
            <a:lstStyle/>
            <a:p>
              <a:r>
                <a:rPr lang="en-US" sz="800" dirty="0" smtClean="0"/>
                <a:t>Credit: </a:t>
              </a:r>
              <a:r>
                <a:rPr lang="en-US" sz="800" dirty="0"/>
                <a:t>Jonathan Beard </a:t>
              </a:r>
            </a:p>
          </p:txBody>
        </p:sp>
      </p:grpSp>
      <p:pic>
        <p:nvPicPr>
          <p:cNvPr id="12" name="Picture 11" descr="selfdriving car.tiff">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05402" y="4724400"/>
            <a:ext cx="3382751" cy="1828800"/>
          </a:xfrm>
          <a:prstGeom prst="rect">
            <a:avLst/>
          </a:prstGeom>
          <a:ln w="9525" cap="sq" cmpd="sng">
            <a:solidFill>
              <a:schemeClr val="tx1"/>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5018252" y="6379079"/>
            <a:ext cx="3581400" cy="215444"/>
          </a:xfrm>
          <a:prstGeom prst="rect">
            <a:avLst/>
          </a:prstGeom>
        </p:spPr>
        <p:txBody>
          <a:bodyPr wrap="square">
            <a:spAutoFit/>
          </a:bodyPr>
          <a:lstStyle/>
          <a:p>
            <a:r>
              <a:rPr lang="en-US" sz="800" dirty="0">
                <a:solidFill>
                  <a:srgbClr val="FFFFFF"/>
                </a:solidFill>
              </a:rPr>
              <a:t>http://www.nsf.gov/news/special_reports/science_nation/</a:t>
            </a:r>
            <a:r>
              <a:rPr lang="en-US" sz="800" dirty="0" smtClean="0">
                <a:solidFill>
                  <a:srgbClr val="FFFFFF"/>
                </a:solidFill>
              </a:rPr>
              <a:t>carswithoutdrivers.jsp </a:t>
            </a:r>
            <a:endParaRPr lang="en-US" sz="800" dirty="0">
              <a:solidFill>
                <a:srgbClr val="FFFFFF"/>
              </a:solidFill>
            </a:endParaRPr>
          </a:p>
        </p:txBody>
      </p:sp>
    </p:spTree>
    <p:extLst>
      <p:ext uri="{BB962C8B-B14F-4D97-AF65-F5344CB8AC3E}">
        <p14:creationId xmlns:p14="http://schemas.microsoft.com/office/powerpoint/2010/main" val="1952239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762000"/>
          </a:xfrm>
        </p:spPr>
        <p:txBody>
          <a:bodyPr>
            <a:noAutofit/>
          </a:bodyPr>
          <a:lstStyle/>
          <a:p>
            <a:pPr algn="ctr"/>
            <a:r>
              <a:rPr lang="en-US" sz="3000" dirty="0" smtClean="0"/>
              <a:t>$47.5M </a:t>
            </a:r>
            <a:r>
              <a:rPr lang="en-US" sz="3000" dirty="0"/>
              <a:t>allocated across participating agencies </a:t>
            </a:r>
            <a:r>
              <a:rPr lang="en-US" sz="3000" dirty="0" smtClean="0"/>
              <a:t> from FY 2012 </a:t>
            </a:r>
            <a:r>
              <a:rPr lang="en-US" sz="3000" dirty="0" err="1" smtClean="0"/>
              <a:t>soliciation</a:t>
            </a:r>
            <a:r>
              <a:rPr lang="en-US" sz="3000" dirty="0"/>
              <a:t/>
            </a:r>
            <a:br>
              <a:rPr lang="en-US" sz="3000" dirty="0"/>
            </a:br>
            <a:endParaRPr lang="en-US" sz="3000" i="1" dirty="0"/>
          </a:p>
        </p:txBody>
      </p:sp>
      <p:graphicFrame>
        <p:nvGraphicFramePr>
          <p:cNvPr id="5" name="Chart 4"/>
          <p:cNvGraphicFramePr>
            <a:graphicFrameLocks/>
          </p:cNvGraphicFramePr>
          <p:nvPr>
            <p:extLst>
              <p:ext uri="{D42A27DB-BD31-4B8C-83A1-F6EECF244321}">
                <p14:modId xmlns:p14="http://schemas.microsoft.com/office/powerpoint/2010/main" val="835576828"/>
              </p:ext>
            </p:extLst>
          </p:nvPr>
        </p:nvGraphicFramePr>
        <p:xfrm>
          <a:off x="609600" y="1295400"/>
          <a:ext cx="7962900" cy="502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2172366771"/>
              </p:ext>
            </p:extLst>
          </p:nvPr>
        </p:nvGraphicFramePr>
        <p:xfrm>
          <a:off x="609600" y="1066800"/>
          <a:ext cx="7962900" cy="5029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62714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763000" cy="990600"/>
          </a:xfrm>
        </p:spPr>
        <p:txBody>
          <a:bodyPr>
            <a:noAutofit/>
          </a:bodyPr>
          <a:lstStyle/>
          <a:p>
            <a:pPr algn="ctr"/>
            <a:r>
              <a:rPr lang="en-US" b="1" dirty="0" smtClean="0"/>
              <a:t>CPS and National Priorities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75218775"/>
              </p:ext>
            </p:extLst>
          </p:nvPr>
        </p:nvGraphicFramePr>
        <p:xfrm>
          <a:off x="228600" y="685800"/>
          <a:ext cx="8763000" cy="652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33400" y="2908756"/>
            <a:ext cx="1600200" cy="215444"/>
          </a:xfrm>
          <a:prstGeom prst="rect">
            <a:avLst/>
          </a:prstGeom>
          <a:noFill/>
        </p:spPr>
        <p:txBody>
          <a:bodyPr wrap="square" rtlCol="0">
            <a:spAutoFit/>
          </a:bodyPr>
          <a:lstStyle/>
          <a:p>
            <a:pPr algn="ctr"/>
            <a:r>
              <a:rPr lang="en-US" sz="800" dirty="0" smtClean="0">
                <a:latin typeface="Arial"/>
                <a:cs typeface="Arial"/>
              </a:rPr>
              <a:t>Image Credit</a:t>
            </a:r>
            <a:r>
              <a:rPr lang="en-US" sz="800" dirty="0">
                <a:latin typeface="Arial"/>
                <a:cs typeface="Arial"/>
              </a:rPr>
              <a:t>: </a:t>
            </a:r>
            <a:r>
              <a:rPr lang="en-US" sz="800" i="1" dirty="0">
                <a:latin typeface="Arial"/>
                <a:cs typeface="Arial"/>
              </a:rPr>
              <a:t>MicroStrain, Inc.</a:t>
            </a:r>
          </a:p>
        </p:txBody>
      </p:sp>
      <p:sp>
        <p:nvSpPr>
          <p:cNvPr id="6" name="Rectangle 5"/>
          <p:cNvSpPr>
            <a:spLocks noChangeArrowheads="1"/>
          </p:cNvSpPr>
          <p:nvPr/>
        </p:nvSpPr>
        <p:spPr bwMode="auto">
          <a:xfrm>
            <a:off x="2514600" y="2908756"/>
            <a:ext cx="1981200" cy="215444"/>
          </a:xfrm>
          <a:prstGeom prst="rect">
            <a:avLst/>
          </a:prstGeom>
          <a:noFill/>
          <a:ln w="9525">
            <a:noFill/>
            <a:miter lim="800000"/>
            <a:headEnd/>
            <a:tailEnd/>
          </a:ln>
        </p:spPr>
        <p:txBody>
          <a:bodyPr wrap="square">
            <a:spAutoFit/>
          </a:bodyPr>
          <a:lstStyle/>
          <a:p>
            <a:pPr algn="ctr"/>
            <a:r>
              <a:rPr lang="en-US" sz="800" dirty="0" smtClean="0">
                <a:solidFill>
                  <a:schemeClr val="bg1"/>
                </a:solidFill>
                <a:latin typeface="Arial"/>
                <a:cs typeface="Arial"/>
              </a:rPr>
              <a:t>Image Credit: </a:t>
            </a:r>
            <a:r>
              <a:rPr lang="en-US" sz="800" i="1" dirty="0" smtClean="0">
                <a:solidFill>
                  <a:schemeClr val="bg1"/>
                </a:solidFill>
                <a:latin typeface="Arial"/>
                <a:cs typeface="Arial"/>
              </a:rPr>
              <a:t>Nicolle </a:t>
            </a:r>
            <a:r>
              <a:rPr lang="en-US" sz="800" i="1" dirty="0">
                <a:solidFill>
                  <a:schemeClr val="bg1"/>
                </a:solidFill>
                <a:latin typeface="Arial"/>
                <a:cs typeface="Arial"/>
              </a:rPr>
              <a:t>Rager Fuller, </a:t>
            </a:r>
            <a:r>
              <a:rPr lang="en-US" sz="800" i="1" dirty="0" smtClean="0">
                <a:solidFill>
                  <a:schemeClr val="bg1"/>
                </a:solidFill>
                <a:latin typeface="Arial"/>
                <a:cs typeface="Arial"/>
              </a:rPr>
              <a:t>NSF</a:t>
            </a:r>
            <a:endParaRPr lang="en-US" sz="800" i="1" dirty="0">
              <a:solidFill>
                <a:schemeClr val="bg1"/>
              </a:solidFill>
              <a:latin typeface="Arial"/>
              <a:cs typeface="Arial"/>
            </a:endParaRPr>
          </a:p>
        </p:txBody>
      </p:sp>
      <p:sp>
        <p:nvSpPr>
          <p:cNvPr id="7" name="Rectangle 6"/>
          <p:cNvSpPr>
            <a:spLocks noChangeArrowheads="1"/>
          </p:cNvSpPr>
          <p:nvPr/>
        </p:nvSpPr>
        <p:spPr bwMode="auto">
          <a:xfrm>
            <a:off x="2514600" y="5270956"/>
            <a:ext cx="1981200" cy="215444"/>
          </a:xfrm>
          <a:prstGeom prst="rect">
            <a:avLst/>
          </a:prstGeom>
          <a:noFill/>
          <a:ln w="9525">
            <a:noFill/>
            <a:miter lim="800000"/>
            <a:headEnd/>
            <a:tailEnd/>
          </a:ln>
        </p:spPr>
        <p:txBody>
          <a:bodyPr wrap="square">
            <a:spAutoFit/>
          </a:bodyPr>
          <a:lstStyle/>
          <a:p>
            <a:r>
              <a:rPr lang="en-US" sz="800" dirty="0" smtClean="0">
                <a:solidFill>
                  <a:schemeClr val="bg1"/>
                </a:solidFill>
                <a:latin typeface="Arial"/>
                <a:cs typeface="Arial"/>
              </a:rPr>
              <a:t>Image Credit: </a:t>
            </a:r>
            <a:r>
              <a:rPr lang="en-US" sz="800" i="1" dirty="0" smtClean="0">
                <a:solidFill>
                  <a:schemeClr val="bg1"/>
                </a:solidFill>
                <a:latin typeface="Arial"/>
                <a:cs typeface="Arial"/>
              </a:rPr>
              <a:t>Nicolle </a:t>
            </a:r>
            <a:r>
              <a:rPr lang="en-US" sz="800" i="1" dirty="0">
                <a:solidFill>
                  <a:schemeClr val="bg1"/>
                </a:solidFill>
                <a:latin typeface="Arial"/>
                <a:cs typeface="Arial"/>
              </a:rPr>
              <a:t>Rager Fuller, </a:t>
            </a:r>
            <a:r>
              <a:rPr lang="en-US" sz="800" i="1" dirty="0" smtClean="0">
                <a:solidFill>
                  <a:schemeClr val="bg1"/>
                </a:solidFill>
                <a:latin typeface="Arial"/>
                <a:cs typeface="Arial"/>
              </a:rPr>
              <a:t>NSF</a:t>
            </a:r>
            <a:endParaRPr lang="en-US" sz="800" i="1" dirty="0">
              <a:solidFill>
                <a:schemeClr val="bg1"/>
              </a:solidFill>
              <a:latin typeface="Arial"/>
              <a:cs typeface="Arial"/>
            </a:endParaRPr>
          </a:p>
        </p:txBody>
      </p:sp>
      <p:sp>
        <p:nvSpPr>
          <p:cNvPr id="8" name="TextBox 7"/>
          <p:cNvSpPr txBox="1"/>
          <p:nvPr/>
        </p:nvSpPr>
        <p:spPr>
          <a:xfrm>
            <a:off x="5029200" y="5270956"/>
            <a:ext cx="1447800" cy="215444"/>
          </a:xfrm>
          <a:prstGeom prst="rect">
            <a:avLst/>
          </a:prstGeom>
          <a:noFill/>
        </p:spPr>
        <p:txBody>
          <a:bodyPr wrap="square" rtlCol="0">
            <a:spAutoFit/>
          </a:bodyPr>
          <a:lstStyle/>
          <a:p>
            <a:pPr algn="ctr"/>
            <a:r>
              <a:rPr lang="en-US" sz="800" kern="1200" dirty="0" smtClean="0">
                <a:solidFill>
                  <a:srgbClr val="FFFFFF"/>
                </a:solidFill>
                <a:latin typeface="Arial"/>
                <a:cs typeface="Arial"/>
              </a:rPr>
              <a:t>Image Credit: </a:t>
            </a:r>
            <a:r>
              <a:rPr lang="en-US" sz="800" i="1" kern="1200" dirty="0" smtClean="0">
                <a:solidFill>
                  <a:srgbClr val="FFFFFF"/>
                </a:solidFill>
                <a:latin typeface="Arial"/>
                <a:cs typeface="Arial"/>
              </a:rPr>
              <a:t>ThinkStock</a:t>
            </a:r>
            <a:endParaRPr lang="en-US" sz="800" i="1" kern="1200" dirty="0">
              <a:solidFill>
                <a:srgbClr val="FFFFFF"/>
              </a:solidFill>
              <a:latin typeface="Arial"/>
              <a:cs typeface="Arial"/>
            </a:endParaRPr>
          </a:p>
        </p:txBody>
      </p:sp>
      <p:sp>
        <p:nvSpPr>
          <p:cNvPr id="9" name="Rectangle 5"/>
          <p:cNvSpPr>
            <a:spLocks noChangeArrowheads="1"/>
          </p:cNvSpPr>
          <p:nvPr/>
        </p:nvSpPr>
        <p:spPr bwMode="auto">
          <a:xfrm>
            <a:off x="661140" y="5270956"/>
            <a:ext cx="1243860" cy="215444"/>
          </a:xfrm>
          <a:prstGeom prst="rect">
            <a:avLst/>
          </a:prstGeom>
          <a:noFill/>
          <a:ln w="9525">
            <a:noFill/>
            <a:miter lim="800000"/>
            <a:headEnd/>
            <a:tailEnd/>
          </a:ln>
        </p:spPr>
        <p:txBody>
          <a:bodyPr wrap="square">
            <a:spAutoFit/>
          </a:bodyPr>
          <a:lstStyle/>
          <a:p>
            <a:pPr algn="ctr"/>
            <a:r>
              <a:rPr lang="en-US" sz="800" dirty="0" smtClean="0">
                <a:solidFill>
                  <a:srgbClr val="FFFFFF"/>
                </a:solidFill>
                <a:latin typeface="Arial"/>
                <a:cs typeface="Arial"/>
              </a:rPr>
              <a:t>Image Credit: </a:t>
            </a:r>
            <a:r>
              <a:rPr lang="en-US" sz="800" i="1" dirty="0">
                <a:solidFill>
                  <a:srgbClr val="FFFFFF"/>
                </a:solidFill>
              </a:rPr>
              <a:t>Cisco, Inc. </a:t>
            </a:r>
            <a:endParaRPr lang="en-US" sz="800" i="1" dirty="0">
              <a:solidFill>
                <a:srgbClr val="FFFFFF"/>
              </a:solidFill>
              <a:latin typeface="Arial"/>
              <a:cs typeface="Arial"/>
            </a:endParaRPr>
          </a:p>
        </p:txBody>
      </p:sp>
      <p:sp>
        <p:nvSpPr>
          <p:cNvPr id="10" name="TextBox 9"/>
          <p:cNvSpPr txBox="1"/>
          <p:nvPr/>
        </p:nvSpPr>
        <p:spPr>
          <a:xfrm>
            <a:off x="6553200" y="5270957"/>
            <a:ext cx="2438400" cy="207749"/>
          </a:xfrm>
          <a:prstGeom prst="rect">
            <a:avLst/>
          </a:prstGeom>
          <a:noFill/>
        </p:spPr>
        <p:txBody>
          <a:bodyPr wrap="square" rtlCol="0">
            <a:spAutoFit/>
          </a:bodyPr>
          <a:lstStyle/>
          <a:p>
            <a:pPr algn="r"/>
            <a:r>
              <a:rPr lang="en-US" sz="750" dirty="0" smtClean="0">
                <a:solidFill>
                  <a:srgbClr val="FFFFFF"/>
                </a:solidFill>
              </a:rPr>
              <a:t>Image Credit: </a:t>
            </a:r>
            <a:r>
              <a:rPr lang="en-US" sz="750" i="1" dirty="0" smtClean="0">
                <a:solidFill>
                  <a:srgbClr val="FFFFFF"/>
                </a:solidFill>
              </a:rPr>
              <a:t>Georgia Computes! Georgia Tech</a:t>
            </a:r>
            <a:endParaRPr lang="en-US" sz="750" i="1" dirty="0">
              <a:solidFill>
                <a:srgbClr val="FFFFFF"/>
              </a:solidFill>
            </a:endParaRPr>
          </a:p>
        </p:txBody>
      </p:sp>
      <p:sp>
        <p:nvSpPr>
          <p:cNvPr id="11" name="TextBox 10"/>
          <p:cNvSpPr txBox="1"/>
          <p:nvPr/>
        </p:nvSpPr>
        <p:spPr>
          <a:xfrm>
            <a:off x="4495800" y="2908756"/>
            <a:ext cx="2362200" cy="215444"/>
          </a:xfrm>
          <a:prstGeom prst="rect">
            <a:avLst/>
          </a:prstGeom>
          <a:noFill/>
        </p:spPr>
        <p:txBody>
          <a:bodyPr wrap="square" rtlCol="0">
            <a:spAutoFit/>
          </a:bodyPr>
          <a:lstStyle/>
          <a:p>
            <a:pPr algn="ctr"/>
            <a:r>
              <a:rPr lang="en-US" sz="800" dirty="0" smtClean="0">
                <a:solidFill>
                  <a:srgbClr val="FFFFFF"/>
                </a:solidFill>
                <a:latin typeface="Arial"/>
                <a:cs typeface="Arial"/>
              </a:rPr>
              <a:t>Image Credits: </a:t>
            </a:r>
            <a:r>
              <a:rPr lang="en-US" sz="800" i="1" dirty="0" smtClean="0">
                <a:solidFill>
                  <a:srgbClr val="FFFFFF"/>
                </a:solidFill>
                <a:latin typeface="Arial"/>
                <a:cs typeface="Arial"/>
              </a:rPr>
              <a:t>Texas </a:t>
            </a:r>
            <a:r>
              <a:rPr lang="en-US" sz="800" i="1" dirty="0">
                <a:solidFill>
                  <a:srgbClr val="FFFFFF"/>
                </a:solidFill>
                <a:latin typeface="Arial"/>
                <a:cs typeface="Arial"/>
              </a:rPr>
              <a:t>A&amp;M </a:t>
            </a:r>
            <a:r>
              <a:rPr lang="en-US" sz="800" i="1" dirty="0" smtClean="0">
                <a:solidFill>
                  <a:srgbClr val="FFFFFF"/>
                </a:solidFill>
                <a:latin typeface="Arial"/>
                <a:cs typeface="Arial"/>
              </a:rPr>
              <a:t>University </a:t>
            </a:r>
            <a:endParaRPr lang="en-US" sz="800" dirty="0">
              <a:solidFill>
                <a:srgbClr val="FFFFFF"/>
              </a:solidFill>
              <a:latin typeface="Arial"/>
              <a:cs typeface="Arial"/>
            </a:endParaRPr>
          </a:p>
        </p:txBody>
      </p:sp>
    </p:spTree>
    <p:extLst>
      <p:ext uri="{BB962C8B-B14F-4D97-AF65-F5344CB8AC3E}">
        <p14:creationId xmlns:p14="http://schemas.microsoft.com/office/powerpoint/2010/main" val="3985624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bodyPr>
          <a:lstStyle/>
          <a:p>
            <a:pPr algn="ctr"/>
            <a:r>
              <a:rPr lang="en-US" sz="2800" dirty="0" smtClean="0"/>
              <a:t>Broad distribution of research areas across participating agencies</a:t>
            </a:r>
            <a:endParaRPr lang="en-US" sz="2800" dirty="0"/>
          </a:p>
        </p:txBody>
      </p:sp>
      <p:graphicFrame>
        <p:nvGraphicFramePr>
          <p:cNvPr id="4" name="Chart 3"/>
          <p:cNvGraphicFramePr/>
          <p:nvPr>
            <p:extLst>
              <p:ext uri="{D42A27DB-BD31-4B8C-83A1-F6EECF244321}">
                <p14:modId xmlns:p14="http://schemas.microsoft.com/office/powerpoint/2010/main" val="492630991"/>
              </p:ext>
            </p:extLst>
          </p:nvPr>
        </p:nvGraphicFramePr>
        <p:xfrm>
          <a:off x="152400" y="1219200"/>
          <a:ext cx="8763000" cy="5791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0205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Freeform 2"/>
          <p:cNvSpPr>
            <a:spLocks/>
          </p:cNvSpPr>
          <p:nvPr/>
        </p:nvSpPr>
        <p:spPr bwMode="auto">
          <a:xfrm>
            <a:off x="3530602" y="2667001"/>
            <a:ext cx="2093913" cy="2306639"/>
          </a:xfrm>
          <a:custGeom>
            <a:avLst/>
            <a:gdLst>
              <a:gd name="T0" fmla="*/ 912 w 1690"/>
              <a:gd name="T1" fmla="*/ 202 h 1862"/>
              <a:gd name="T2" fmla="*/ 936 w 1690"/>
              <a:gd name="T3" fmla="*/ 146 h 1862"/>
              <a:gd name="T4" fmla="*/ 990 w 1690"/>
              <a:gd name="T5" fmla="*/ 84 h 1862"/>
              <a:gd name="T6" fmla="*/ 958 w 1690"/>
              <a:gd name="T7" fmla="*/ 30 h 1862"/>
              <a:gd name="T8" fmla="*/ 828 w 1690"/>
              <a:gd name="T9" fmla="*/ 0 h 1862"/>
              <a:gd name="T10" fmla="*/ 712 w 1690"/>
              <a:gd name="T11" fmla="*/ 54 h 1862"/>
              <a:gd name="T12" fmla="*/ 710 w 1690"/>
              <a:gd name="T13" fmla="*/ 112 h 1862"/>
              <a:gd name="T14" fmla="*/ 778 w 1690"/>
              <a:gd name="T15" fmla="*/ 172 h 1862"/>
              <a:gd name="T16" fmla="*/ 756 w 1690"/>
              <a:gd name="T17" fmla="*/ 224 h 1862"/>
              <a:gd name="T18" fmla="*/ 268 w 1690"/>
              <a:gd name="T19" fmla="*/ 514 h 1862"/>
              <a:gd name="T20" fmla="*/ 212 w 1690"/>
              <a:gd name="T21" fmla="*/ 506 h 1862"/>
              <a:gd name="T22" fmla="*/ 196 w 1690"/>
              <a:gd name="T23" fmla="*/ 416 h 1862"/>
              <a:gd name="T24" fmla="*/ 142 w 1690"/>
              <a:gd name="T25" fmla="*/ 388 h 1862"/>
              <a:gd name="T26" fmla="*/ 40 w 1690"/>
              <a:gd name="T27" fmla="*/ 462 h 1862"/>
              <a:gd name="T28" fmla="*/ 0 w 1690"/>
              <a:gd name="T29" fmla="*/ 590 h 1862"/>
              <a:gd name="T30" fmla="*/ 30 w 1690"/>
              <a:gd name="T31" fmla="*/ 644 h 1862"/>
              <a:gd name="T32" fmla="*/ 112 w 1690"/>
              <a:gd name="T33" fmla="*/ 628 h 1862"/>
              <a:gd name="T34" fmla="*/ 172 w 1690"/>
              <a:gd name="T35" fmla="*/ 636 h 1862"/>
              <a:gd name="T36" fmla="*/ 178 w 1690"/>
              <a:gd name="T37" fmla="*/ 1152 h 1862"/>
              <a:gd name="T38" fmla="*/ 172 w 1690"/>
              <a:gd name="T39" fmla="*/ 1236 h 1862"/>
              <a:gd name="T40" fmla="*/ 104 w 1690"/>
              <a:gd name="T41" fmla="*/ 1230 h 1862"/>
              <a:gd name="T42" fmla="*/ 36 w 1690"/>
              <a:gd name="T43" fmla="*/ 1222 h 1862"/>
              <a:gd name="T44" fmla="*/ 6 w 1690"/>
              <a:gd name="T45" fmla="*/ 1302 h 1862"/>
              <a:gd name="T46" fmla="*/ 60 w 1690"/>
              <a:gd name="T47" fmla="*/ 1424 h 1862"/>
              <a:gd name="T48" fmla="*/ 160 w 1690"/>
              <a:gd name="T49" fmla="*/ 1480 h 1862"/>
              <a:gd name="T50" fmla="*/ 204 w 1690"/>
              <a:gd name="T51" fmla="*/ 1442 h 1862"/>
              <a:gd name="T52" fmla="*/ 226 w 1690"/>
              <a:gd name="T53" fmla="*/ 1354 h 1862"/>
              <a:gd name="T54" fmla="*/ 296 w 1690"/>
              <a:gd name="T55" fmla="*/ 1368 h 1862"/>
              <a:gd name="T56" fmla="*/ 766 w 1690"/>
              <a:gd name="T57" fmla="*/ 1644 h 1862"/>
              <a:gd name="T58" fmla="*/ 776 w 1690"/>
              <a:gd name="T59" fmla="*/ 1698 h 1862"/>
              <a:gd name="T60" fmla="*/ 706 w 1690"/>
              <a:gd name="T61" fmla="*/ 1758 h 1862"/>
              <a:gd name="T62" fmla="*/ 718 w 1690"/>
              <a:gd name="T63" fmla="*/ 1818 h 1862"/>
              <a:gd name="T64" fmla="*/ 846 w 1690"/>
              <a:gd name="T65" fmla="*/ 1862 h 1862"/>
              <a:gd name="T66" fmla="*/ 966 w 1690"/>
              <a:gd name="T67" fmla="*/ 1826 h 1862"/>
              <a:gd name="T68" fmla="*/ 990 w 1690"/>
              <a:gd name="T69" fmla="*/ 1766 h 1862"/>
              <a:gd name="T70" fmla="*/ 922 w 1690"/>
              <a:gd name="T71" fmla="*/ 1704 h 1862"/>
              <a:gd name="T72" fmla="*/ 918 w 1690"/>
              <a:gd name="T73" fmla="*/ 1652 h 1862"/>
              <a:gd name="T74" fmla="*/ 1386 w 1690"/>
              <a:gd name="T75" fmla="*/ 1380 h 1862"/>
              <a:gd name="T76" fmla="*/ 1456 w 1690"/>
              <a:gd name="T77" fmla="*/ 1350 h 1862"/>
              <a:gd name="T78" fmla="*/ 1484 w 1690"/>
              <a:gd name="T79" fmla="*/ 1430 h 1862"/>
              <a:gd name="T80" fmla="*/ 1520 w 1690"/>
              <a:gd name="T81" fmla="*/ 1480 h 1862"/>
              <a:gd name="T82" fmla="*/ 1614 w 1690"/>
              <a:gd name="T83" fmla="*/ 1444 h 1862"/>
              <a:gd name="T84" fmla="*/ 1680 w 1690"/>
              <a:gd name="T85" fmla="*/ 1330 h 1862"/>
              <a:gd name="T86" fmla="*/ 1664 w 1690"/>
              <a:gd name="T87" fmla="*/ 1232 h 1862"/>
              <a:gd name="T88" fmla="*/ 1602 w 1690"/>
              <a:gd name="T89" fmla="*/ 1224 h 1862"/>
              <a:gd name="T90" fmla="*/ 1520 w 1690"/>
              <a:gd name="T91" fmla="*/ 1240 h 1862"/>
              <a:gd name="T92" fmla="*/ 1510 w 1690"/>
              <a:gd name="T93" fmla="*/ 1164 h 1862"/>
              <a:gd name="T94" fmla="*/ 1512 w 1690"/>
              <a:gd name="T95" fmla="*/ 634 h 1862"/>
              <a:gd name="T96" fmla="*/ 1562 w 1690"/>
              <a:gd name="T97" fmla="*/ 612 h 1862"/>
              <a:gd name="T98" fmla="*/ 1648 w 1690"/>
              <a:gd name="T99" fmla="*/ 640 h 1862"/>
              <a:gd name="T100" fmla="*/ 1688 w 1690"/>
              <a:gd name="T101" fmla="*/ 590 h 1862"/>
              <a:gd name="T102" fmla="*/ 1660 w 1690"/>
              <a:gd name="T103" fmla="*/ 468 h 1862"/>
              <a:gd name="T104" fmla="*/ 1556 w 1690"/>
              <a:gd name="T105" fmla="*/ 378 h 1862"/>
              <a:gd name="T106" fmla="*/ 1498 w 1690"/>
              <a:gd name="T107" fmla="*/ 400 h 1862"/>
              <a:gd name="T108" fmla="*/ 1482 w 1690"/>
              <a:gd name="T109" fmla="*/ 488 h 1862"/>
              <a:gd name="T110" fmla="*/ 1432 w 1690"/>
              <a:gd name="T111" fmla="*/ 51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0" h="1862">
                <a:moveTo>
                  <a:pt x="982" y="242"/>
                </a:moveTo>
                <a:lnTo>
                  <a:pt x="982" y="242"/>
                </a:lnTo>
                <a:lnTo>
                  <a:pt x="960" y="236"/>
                </a:lnTo>
                <a:lnTo>
                  <a:pt x="936" y="224"/>
                </a:lnTo>
                <a:lnTo>
                  <a:pt x="926" y="218"/>
                </a:lnTo>
                <a:lnTo>
                  <a:pt x="918" y="212"/>
                </a:lnTo>
                <a:lnTo>
                  <a:pt x="912" y="202"/>
                </a:lnTo>
                <a:lnTo>
                  <a:pt x="910" y="194"/>
                </a:lnTo>
                <a:lnTo>
                  <a:pt x="910" y="194"/>
                </a:lnTo>
                <a:lnTo>
                  <a:pt x="912" y="182"/>
                </a:lnTo>
                <a:lnTo>
                  <a:pt x="914" y="172"/>
                </a:lnTo>
                <a:lnTo>
                  <a:pt x="918" y="164"/>
                </a:lnTo>
                <a:lnTo>
                  <a:pt x="922" y="158"/>
                </a:lnTo>
                <a:lnTo>
                  <a:pt x="936" y="146"/>
                </a:lnTo>
                <a:lnTo>
                  <a:pt x="950" y="138"/>
                </a:lnTo>
                <a:lnTo>
                  <a:pt x="964" y="130"/>
                </a:lnTo>
                <a:lnTo>
                  <a:pt x="978" y="120"/>
                </a:lnTo>
                <a:lnTo>
                  <a:pt x="982" y="112"/>
                </a:lnTo>
                <a:lnTo>
                  <a:pt x="986" y="104"/>
                </a:lnTo>
                <a:lnTo>
                  <a:pt x="990" y="96"/>
                </a:lnTo>
                <a:lnTo>
                  <a:pt x="990" y="84"/>
                </a:lnTo>
                <a:lnTo>
                  <a:pt x="990" y="84"/>
                </a:lnTo>
                <a:lnTo>
                  <a:pt x="990" y="72"/>
                </a:lnTo>
                <a:lnTo>
                  <a:pt x="986" y="62"/>
                </a:lnTo>
                <a:lnTo>
                  <a:pt x="982" y="54"/>
                </a:lnTo>
                <a:lnTo>
                  <a:pt x="974" y="44"/>
                </a:lnTo>
                <a:lnTo>
                  <a:pt x="966" y="36"/>
                </a:lnTo>
                <a:lnTo>
                  <a:pt x="958" y="30"/>
                </a:lnTo>
                <a:lnTo>
                  <a:pt x="936" y="18"/>
                </a:lnTo>
                <a:lnTo>
                  <a:pt x="912" y="10"/>
                </a:lnTo>
                <a:lnTo>
                  <a:pt x="888" y="4"/>
                </a:lnTo>
                <a:lnTo>
                  <a:pt x="866" y="0"/>
                </a:lnTo>
                <a:lnTo>
                  <a:pt x="846" y="0"/>
                </a:lnTo>
                <a:lnTo>
                  <a:pt x="846" y="0"/>
                </a:lnTo>
                <a:lnTo>
                  <a:pt x="828" y="0"/>
                </a:lnTo>
                <a:lnTo>
                  <a:pt x="804" y="4"/>
                </a:lnTo>
                <a:lnTo>
                  <a:pt x="780" y="10"/>
                </a:lnTo>
                <a:lnTo>
                  <a:pt x="756" y="18"/>
                </a:lnTo>
                <a:lnTo>
                  <a:pt x="736" y="30"/>
                </a:lnTo>
                <a:lnTo>
                  <a:pt x="726" y="36"/>
                </a:lnTo>
                <a:lnTo>
                  <a:pt x="718" y="44"/>
                </a:lnTo>
                <a:lnTo>
                  <a:pt x="712" y="54"/>
                </a:lnTo>
                <a:lnTo>
                  <a:pt x="706" y="62"/>
                </a:lnTo>
                <a:lnTo>
                  <a:pt x="704" y="72"/>
                </a:lnTo>
                <a:lnTo>
                  <a:pt x="702" y="84"/>
                </a:lnTo>
                <a:lnTo>
                  <a:pt x="702" y="84"/>
                </a:lnTo>
                <a:lnTo>
                  <a:pt x="704" y="96"/>
                </a:lnTo>
                <a:lnTo>
                  <a:pt x="706" y="104"/>
                </a:lnTo>
                <a:lnTo>
                  <a:pt x="710" y="112"/>
                </a:lnTo>
                <a:lnTo>
                  <a:pt x="716" y="120"/>
                </a:lnTo>
                <a:lnTo>
                  <a:pt x="728" y="130"/>
                </a:lnTo>
                <a:lnTo>
                  <a:pt x="742" y="138"/>
                </a:lnTo>
                <a:lnTo>
                  <a:pt x="758" y="146"/>
                </a:lnTo>
                <a:lnTo>
                  <a:pt x="770" y="158"/>
                </a:lnTo>
                <a:lnTo>
                  <a:pt x="776" y="164"/>
                </a:lnTo>
                <a:lnTo>
                  <a:pt x="778" y="172"/>
                </a:lnTo>
                <a:lnTo>
                  <a:pt x="782" y="182"/>
                </a:lnTo>
                <a:lnTo>
                  <a:pt x="782" y="194"/>
                </a:lnTo>
                <a:lnTo>
                  <a:pt x="782" y="194"/>
                </a:lnTo>
                <a:lnTo>
                  <a:pt x="780" y="202"/>
                </a:lnTo>
                <a:lnTo>
                  <a:pt x="774" y="212"/>
                </a:lnTo>
                <a:lnTo>
                  <a:pt x="766" y="218"/>
                </a:lnTo>
                <a:lnTo>
                  <a:pt x="756" y="224"/>
                </a:lnTo>
                <a:lnTo>
                  <a:pt x="734" y="236"/>
                </a:lnTo>
                <a:lnTo>
                  <a:pt x="712" y="242"/>
                </a:lnTo>
                <a:lnTo>
                  <a:pt x="446" y="238"/>
                </a:lnTo>
                <a:lnTo>
                  <a:pt x="306" y="484"/>
                </a:lnTo>
                <a:lnTo>
                  <a:pt x="306" y="484"/>
                </a:lnTo>
                <a:lnTo>
                  <a:pt x="288" y="500"/>
                </a:lnTo>
                <a:lnTo>
                  <a:pt x="268" y="514"/>
                </a:lnTo>
                <a:lnTo>
                  <a:pt x="258" y="518"/>
                </a:lnTo>
                <a:lnTo>
                  <a:pt x="248" y="522"/>
                </a:lnTo>
                <a:lnTo>
                  <a:pt x="238" y="522"/>
                </a:lnTo>
                <a:lnTo>
                  <a:pt x="230" y="520"/>
                </a:lnTo>
                <a:lnTo>
                  <a:pt x="230" y="520"/>
                </a:lnTo>
                <a:lnTo>
                  <a:pt x="220" y="514"/>
                </a:lnTo>
                <a:lnTo>
                  <a:pt x="212" y="506"/>
                </a:lnTo>
                <a:lnTo>
                  <a:pt x="208" y="498"/>
                </a:lnTo>
                <a:lnTo>
                  <a:pt x="204" y="490"/>
                </a:lnTo>
                <a:lnTo>
                  <a:pt x="200" y="474"/>
                </a:lnTo>
                <a:lnTo>
                  <a:pt x="200" y="458"/>
                </a:lnTo>
                <a:lnTo>
                  <a:pt x="200" y="442"/>
                </a:lnTo>
                <a:lnTo>
                  <a:pt x="198" y="424"/>
                </a:lnTo>
                <a:lnTo>
                  <a:pt x="196" y="416"/>
                </a:lnTo>
                <a:lnTo>
                  <a:pt x="190" y="410"/>
                </a:lnTo>
                <a:lnTo>
                  <a:pt x="184" y="402"/>
                </a:lnTo>
                <a:lnTo>
                  <a:pt x="174" y="396"/>
                </a:lnTo>
                <a:lnTo>
                  <a:pt x="174" y="396"/>
                </a:lnTo>
                <a:lnTo>
                  <a:pt x="164" y="390"/>
                </a:lnTo>
                <a:lnTo>
                  <a:pt x="154" y="388"/>
                </a:lnTo>
                <a:lnTo>
                  <a:pt x="142" y="388"/>
                </a:lnTo>
                <a:lnTo>
                  <a:pt x="132" y="390"/>
                </a:lnTo>
                <a:lnTo>
                  <a:pt x="122" y="392"/>
                </a:lnTo>
                <a:lnTo>
                  <a:pt x="110" y="398"/>
                </a:lnTo>
                <a:lnTo>
                  <a:pt x="90" y="410"/>
                </a:lnTo>
                <a:lnTo>
                  <a:pt x="70" y="426"/>
                </a:lnTo>
                <a:lnTo>
                  <a:pt x="54" y="444"/>
                </a:lnTo>
                <a:lnTo>
                  <a:pt x="40" y="462"/>
                </a:lnTo>
                <a:lnTo>
                  <a:pt x="30" y="478"/>
                </a:lnTo>
                <a:lnTo>
                  <a:pt x="30" y="478"/>
                </a:lnTo>
                <a:lnTo>
                  <a:pt x="20" y="496"/>
                </a:lnTo>
                <a:lnTo>
                  <a:pt x="12" y="516"/>
                </a:lnTo>
                <a:lnTo>
                  <a:pt x="4" y="540"/>
                </a:lnTo>
                <a:lnTo>
                  <a:pt x="0" y="566"/>
                </a:lnTo>
                <a:lnTo>
                  <a:pt x="0" y="590"/>
                </a:lnTo>
                <a:lnTo>
                  <a:pt x="2" y="602"/>
                </a:lnTo>
                <a:lnTo>
                  <a:pt x="4" y="612"/>
                </a:lnTo>
                <a:lnTo>
                  <a:pt x="8" y="622"/>
                </a:lnTo>
                <a:lnTo>
                  <a:pt x="14" y="630"/>
                </a:lnTo>
                <a:lnTo>
                  <a:pt x="20" y="638"/>
                </a:lnTo>
                <a:lnTo>
                  <a:pt x="30" y="644"/>
                </a:lnTo>
                <a:lnTo>
                  <a:pt x="30" y="644"/>
                </a:lnTo>
                <a:lnTo>
                  <a:pt x="40" y="650"/>
                </a:lnTo>
                <a:lnTo>
                  <a:pt x="50" y="652"/>
                </a:lnTo>
                <a:lnTo>
                  <a:pt x="58" y="652"/>
                </a:lnTo>
                <a:lnTo>
                  <a:pt x="68" y="652"/>
                </a:lnTo>
                <a:lnTo>
                  <a:pt x="82" y="646"/>
                </a:lnTo>
                <a:lnTo>
                  <a:pt x="98" y="638"/>
                </a:lnTo>
                <a:lnTo>
                  <a:pt x="112" y="628"/>
                </a:lnTo>
                <a:lnTo>
                  <a:pt x="128" y="624"/>
                </a:lnTo>
                <a:lnTo>
                  <a:pt x="136" y="622"/>
                </a:lnTo>
                <a:lnTo>
                  <a:pt x="144" y="622"/>
                </a:lnTo>
                <a:lnTo>
                  <a:pt x="154" y="626"/>
                </a:lnTo>
                <a:lnTo>
                  <a:pt x="166" y="630"/>
                </a:lnTo>
                <a:lnTo>
                  <a:pt x="166" y="630"/>
                </a:lnTo>
                <a:lnTo>
                  <a:pt x="172" y="636"/>
                </a:lnTo>
                <a:lnTo>
                  <a:pt x="176" y="646"/>
                </a:lnTo>
                <a:lnTo>
                  <a:pt x="178" y="656"/>
                </a:lnTo>
                <a:lnTo>
                  <a:pt x="180" y="668"/>
                </a:lnTo>
                <a:lnTo>
                  <a:pt x="176" y="692"/>
                </a:lnTo>
                <a:lnTo>
                  <a:pt x="172" y="714"/>
                </a:lnTo>
                <a:lnTo>
                  <a:pt x="48" y="928"/>
                </a:lnTo>
                <a:lnTo>
                  <a:pt x="178" y="1152"/>
                </a:lnTo>
                <a:lnTo>
                  <a:pt x="178" y="1152"/>
                </a:lnTo>
                <a:lnTo>
                  <a:pt x="184" y="1174"/>
                </a:lnTo>
                <a:lnTo>
                  <a:pt x="186" y="1200"/>
                </a:lnTo>
                <a:lnTo>
                  <a:pt x="186" y="1212"/>
                </a:lnTo>
                <a:lnTo>
                  <a:pt x="184" y="1222"/>
                </a:lnTo>
                <a:lnTo>
                  <a:pt x="178" y="1230"/>
                </a:lnTo>
                <a:lnTo>
                  <a:pt x="172" y="1236"/>
                </a:lnTo>
                <a:lnTo>
                  <a:pt x="172" y="1236"/>
                </a:lnTo>
                <a:lnTo>
                  <a:pt x="162" y="1242"/>
                </a:lnTo>
                <a:lnTo>
                  <a:pt x="152" y="1244"/>
                </a:lnTo>
                <a:lnTo>
                  <a:pt x="142" y="1246"/>
                </a:lnTo>
                <a:lnTo>
                  <a:pt x="134" y="1244"/>
                </a:lnTo>
                <a:lnTo>
                  <a:pt x="118" y="1238"/>
                </a:lnTo>
                <a:lnTo>
                  <a:pt x="104" y="1230"/>
                </a:lnTo>
                <a:lnTo>
                  <a:pt x="90" y="1222"/>
                </a:lnTo>
                <a:lnTo>
                  <a:pt x="74" y="1216"/>
                </a:lnTo>
                <a:lnTo>
                  <a:pt x="66" y="1214"/>
                </a:lnTo>
                <a:lnTo>
                  <a:pt x="56" y="1216"/>
                </a:lnTo>
                <a:lnTo>
                  <a:pt x="48" y="1218"/>
                </a:lnTo>
                <a:lnTo>
                  <a:pt x="36" y="1222"/>
                </a:lnTo>
                <a:lnTo>
                  <a:pt x="36" y="1222"/>
                </a:lnTo>
                <a:lnTo>
                  <a:pt x="28" y="1228"/>
                </a:lnTo>
                <a:lnTo>
                  <a:pt x="20" y="1236"/>
                </a:lnTo>
                <a:lnTo>
                  <a:pt x="14" y="1246"/>
                </a:lnTo>
                <a:lnTo>
                  <a:pt x="10" y="1256"/>
                </a:lnTo>
                <a:lnTo>
                  <a:pt x="8" y="1266"/>
                </a:lnTo>
                <a:lnTo>
                  <a:pt x="6" y="1278"/>
                </a:lnTo>
                <a:lnTo>
                  <a:pt x="6" y="1302"/>
                </a:lnTo>
                <a:lnTo>
                  <a:pt x="12" y="1328"/>
                </a:lnTo>
                <a:lnTo>
                  <a:pt x="18" y="1350"/>
                </a:lnTo>
                <a:lnTo>
                  <a:pt x="26" y="1372"/>
                </a:lnTo>
                <a:lnTo>
                  <a:pt x="36" y="1390"/>
                </a:lnTo>
                <a:lnTo>
                  <a:pt x="36" y="1390"/>
                </a:lnTo>
                <a:lnTo>
                  <a:pt x="46" y="1406"/>
                </a:lnTo>
                <a:lnTo>
                  <a:pt x="60" y="1424"/>
                </a:lnTo>
                <a:lnTo>
                  <a:pt x="78" y="1442"/>
                </a:lnTo>
                <a:lnTo>
                  <a:pt x="96" y="1458"/>
                </a:lnTo>
                <a:lnTo>
                  <a:pt x="118" y="1470"/>
                </a:lnTo>
                <a:lnTo>
                  <a:pt x="128" y="1474"/>
                </a:lnTo>
                <a:lnTo>
                  <a:pt x="138" y="1478"/>
                </a:lnTo>
                <a:lnTo>
                  <a:pt x="150" y="1480"/>
                </a:lnTo>
                <a:lnTo>
                  <a:pt x="160" y="1480"/>
                </a:lnTo>
                <a:lnTo>
                  <a:pt x="170" y="1476"/>
                </a:lnTo>
                <a:lnTo>
                  <a:pt x="180" y="1472"/>
                </a:lnTo>
                <a:lnTo>
                  <a:pt x="180" y="1472"/>
                </a:lnTo>
                <a:lnTo>
                  <a:pt x="190" y="1466"/>
                </a:lnTo>
                <a:lnTo>
                  <a:pt x="196" y="1458"/>
                </a:lnTo>
                <a:lnTo>
                  <a:pt x="202" y="1450"/>
                </a:lnTo>
                <a:lnTo>
                  <a:pt x="204" y="1442"/>
                </a:lnTo>
                <a:lnTo>
                  <a:pt x="208" y="1426"/>
                </a:lnTo>
                <a:lnTo>
                  <a:pt x="208" y="1410"/>
                </a:lnTo>
                <a:lnTo>
                  <a:pt x="208" y="1392"/>
                </a:lnTo>
                <a:lnTo>
                  <a:pt x="210" y="1376"/>
                </a:lnTo>
                <a:lnTo>
                  <a:pt x="214" y="1368"/>
                </a:lnTo>
                <a:lnTo>
                  <a:pt x="218" y="1362"/>
                </a:lnTo>
                <a:lnTo>
                  <a:pt x="226" y="1354"/>
                </a:lnTo>
                <a:lnTo>
                  <a:pt x="236" y="1348"/>
                </a:lnTo>
                <a:lnTo>
                  <a:pt x="236" y="1348"/>
                </a:lnTo>
                <a:lnTo>
                  <a:pt x="244" y="1344"/>
                </a:lnTo>
                <a:lnTo>
                  <a:pt x="254" y="1346"/>
                </a:lnTo>
                <a:lnTo>
                  <a:pt x="264" y="1348"/>
                </a:lnTo>
                <a:lnTo>
                  <a:pt x="276" y="1354"/>
                </a:lnTo>
                <a:lnTo>
                  <a:pt x="296" y="1368"/>
                </a:lnTo>
                <a:lnTo>
                  <a:pt x="312" y="1384"/>
                </a:lnTo>
                <a:lnTo>
                  <a:pt x="448" y="1620"/>
                </a:lnTo>
                <a:lnTo>
                  <a:pt x="712" y="1620"/>
                </a:lnTo>
                <a:lnTo>
                  <a:pt x="712" y="1620"/>
                </a:lnTo>
                <a:lnTo>
                  <a:pt x="734" y="1628"/>
                </a:lnTo>
                <a:lnTo>
                  <a:pt x="756" y="1638"/>
                </a:lnTo>
                <a:lnTo>
                  <a:pt x="766" y="1644"/>
                </a:lnTo>
                <a:lnTo>
                  <a:pt x="774" y="1652"/>
                </a:lnTo>
                <a:lnTo>
                  <a:pt x="780" y="1660"/>
                </a:lnTo>
                <a:lnTo>
                  <a:pt x="782" y="1668"/>
                </a:lnTo>
                <a:lnTo>
                  <a:pt x="782" y="1668"/>
                </a:lnTo>
                <a:lnTo>
                  <a:pt x="782" y="1680"/>
                </a:lnTo>
                <a:lnTo>
                  <a:pt x="778" y="1690"/>
                </a:lnTo>
                <a:lnTo>
                  <a:pt x="776" y="1698"/>
                </a:lnTo>
                <a:lnTo>
                  <a:pt x="770" y="1704"/>
                </a:lnTo>
                <a:lnTo>
                  <a:pt x="758" y="1716"/>
                </a:lnTo>
                <a:lnTo>
                  <a:pt x="742" y="1724"/>
                </a:lnTo>
                <a:lnTo>
                  <a:pt x="728" y="1732"/>
                </a:lnTo>
                <a:lnTo>
                  <a:pt x="716" y="1742"/>
                </a:lnTo>
                <a:lnTo>
                  <a:pt x="710" y="1750"/>
                </a:lnTo>
                <a:lnTo>
                  <a:pt x="706" y="1758"/>
                </a:lnTo>
                <a:lnTo>
                  <a:pt x="704" y="1766"/>
                </a:lnTo>
                <a:lnTo>
                  <a:pt x="702" y="1778"/>
                </a:lnTo>
                <a:lnTo>
                  <a:pt x="702" y="1778"/>
                </a:lnTo>
                <a:lnTo>
                  <a:pt x="704" y="1790"/>
                </a:lnTo>
                <a:lnTo>
                  <a:pt x="706" y="1800"/>
                </a:lnTo>
                <a:lnTo>
                  <a:pt x="712" y="1810"/>
                </a:lnTo>
                <a:lnTo>
                  <a:pt x="718" y="1818"/>
                </a:lnTo>
                <a:lnTo>
                  <a:pt x="726" y="1826"/>
                </a:lnTo>
                <a:lnTo>
                  <a:pt x="736" y="1832"/>
                </a:lnTo>
                <a:lnTo>
                  <a:pt x="756" y="1844"/>
                </a:lnTo>
                <a:lnTo>
                  <a:pt x="780" y="1852"/>
                </a:lnTo>
                <a:lnTo>
                  <a:pt x="804" y="1858"/>
                </a:lnTo>
                <a:lnTo>
                  <a:pt x="828" y="1862"/>
                </a:lnTo>
                <a:lnTo>
                  <a:pt x="846" y="1862"/>
                </a:lnTo>
                <a:lnTo>
                  <a:pt x="846" y="1862"/>
                </a:lnTo>
                <a:lnTo>
                  <a:pt x="866" y="1862"/>
                </a:lnTo>
                <a:lnTo>
                  <a:pt x="888" y="1858"/>
                </a:lnTo>
                <a:lnTo>
                  <a:pt x="912" y="1852"/>
                </a:lnTo>
                <a:lnTo>
                  <a:pt x="936" y="1844"/>
                </a:lnTo>
                <a:lnTo>
                  <a:pt x="958" y="1832"/>
                </a:lnTo>
                <a:lnTo>
                  <a:pt x="966" y="1826"/>
                </a:lnTo>
                <a:lnTo>
                  <a:pt x="974" y="1818"/>
                </a:lnTo>
                <a:lnTo>
                  <a:pt x="982" y="1810"/>
                </a:lnTo>
                <a:lnTo>
                  <a:pt x="986" y="1800"/>
                </a:lnTo>
                <a:lnTo>
                  <a:pt x="990" y="1790"/>
                </a:lnTo>
                <a:lnTo>
                  <a:pt x="990" y="1778"/>
                </a:lnTo>
                <a:lnTo>
                  <a:pt x="990" y="1778"/>
                </a:lnTo>
                <a:lnTo>
                  <a:pt x="990" y="1766"/>
                </a:lnTo>
                <a:lnTo>
                  <a:pt x="986" y="1758"/>
                </a:lnTo>
                <a:lnTo>
                  <a:pt x="982" y="1750"/>
                </a:lnTo>
                <a:lnTo>
                  <a:pt x="978" y="1742"/>
                </a:lnTo>
                <a:lnTo>
                  <a:pt x="964" y="1732"/>
                </a:lnTo>
                <a:lnTo>
                  <a:pt x="950" y="1724"/>
                </a:lnTo>
                <a:lnTo>
                  <a:pt x="936" y="1716"/>
                </a:lnTo>
                <a:lnTo>
                  <a:pt x="922" y="1704"/>
                </a:lnTo>
                <a:lnTo>
                  <a:pt x="918" y="1698"/>
                </a:lnTo>
                <a:lnTo>
                  <a:pt x="914" y="1690"/>
                </a:lnTo>
                <a:lnTo>
                  <a:pt x="912" y="1680"/>
                </a:lnTo>
                <a:lnTo>
                  <a:pt x="910" y="1668"/>
                </a:lnTo>
                <a:lnTo>
                  <a:pt x="910" y="1668"/>
                </a:lnTo>
                <a:lnTo>
                  <a:pt x="912" y="1660"/>
                </a:lnTo>
                <a:lnTo>
                  <a:pt x="918" y="1652"/>
                </a:lnTo>
                <a:lnTo>
                  <a:pt x="926" y="1644"/>
                </a:lnTo>
                <a:lnTo>
                  <a:pt x="936" y="1638"/>
                </a:lnTo>
                <a:lnTo>
                  <a:pt x="960" y="1628"/>
                </a:lnTo>
                <a:lnTo>
                  <a:pt x="982" y="1620"/>
                </a:lnTo>
                <a:lnTo>
                  <a:pt x="1248" y="1620"/>
                </a:lnTo>
                <a:lnTo>
                  <a:pt x="1386" y="1380"/>
                </a:lnTo>
                <a:lnTo>
                  <a:pt x="1386" y="1380"/>
                </a:lnTo>
                <a:lnTo>
                  <a:pt x="1402" y="1366"/>
                </a:lnTo>
                <a:lnTo>
                  <a:pt x="1420" y="1354"/>
                </a:lnTo>
                <a:lnTo>
                  <a:pt x="1430" y="1350"/>
                </a:lnTo>
                <a:lnTo>
                  <a:pt x="1440" y="1348"/>
                </a:lnTo>
                <a:lnTo>
                  <a:pt x="1448" y="1348"/>
                </a:lnTo>
                <a:lnTo>
                  <a:pt x="1456" y="1350"/>
                </a:lnTo>
                <a:lnTo>
                  <a:pt x="1456" y="1350"/>
                </a:lnTo>
                <a:lnTo>
                  <a:pt x="1464" y="1356"/>
                </a:lnTo>
                <a:lnTo>
                  <a:pt x="1472" y="1364"/>
                </a:lnTo>
                <a:lnTo>
                  <a:pt x="1478" y="1372"/>
                </a:lnTo>
                <a:lnTo>
                  <a:pt x="1480" y="1380"/>
                </a:lnTo>
                <a:lnTo>
                  <a:pt x="1484" y="1396"/>
                </a:lnTo>
                <a:lnTo>
                  <a:pt x="1484" y="1412"/>
                </a:lnTo>
                <a:lnTo>
                  <a:pt x="1484" y="1430"/>
                </a:lnTo>
                <a:lnTo>
                  <a:pt x="1486" y="1446"/>
                </a:lnTo>
                <a:lnTo>
                  <a:pt x="1490" y="1454"/>
                </a:lnTo>
                <a:lnTo>
                  <a:pt x="1494" y="1460"/>
                </a:lnTo>
                <a:lnTo>
                  <a:pt x="1502" y="1468"/>
                </a:lnTo>
                <a:lnTo>
                  <a:pt x="1510" y="1474"/>
                </a:lnTo>
                <a:lnTo>
                  <a:pt x="1510" y="1474"/>
                </a:lnTo>
                <a:lnTo>
                  <a:pt x="1520" y="1480"/>
                </a:lnTo>
                <a:lnTo>
                  <a:pt x="1530" y="1482"/>
                </a:lnTo>
                <a:lnTo>
                  <a:pt x="1542" y="1482"/>
                </a:lnTo>
                <a:lnTo>
                  <a:pt x="1552" y="1480"/>
                </a:lnTo>
                <a:lnTo>
                  <a:pt x="1564" y="1478"/>
                </a:lnTo>
                <a:lnTo>
                  <a:pt x="1574" y="1474"/>
                </a:lnTo>
                <a:lnTo>
                  <a:pt x="1594" y="1460"/>
                </a:lnTo>
                <a:lnTo>
                  <a:pt x="1614" y="1444"/>
                </a:lnTo>
                <a:lnTo>
                  <a:pt x="1630" y="1426"/>
                </a:lnTo>
                <a:lnTo>
                  <a:pt x="1644" y="1408"/>
                </a:lnTo>
                <a:lnTo>
                  <a:pt x="1656" y="1392"/>
                </a:lnTo>
                <a:lnTo>
                  <a:pt x="1656" y="1392"/>
                </a:lnTo>
                <a:lnTo>
                  <a:pt x="1664" y="1374"/>
                </a:lnTo>
                <a:lnTo>
                  <a:pt x="1672" y="1354"/>
                </a:lnTo>
                <a:lnTo>
                  <a:pt x="1680" y="1330"/>
                </a:lnTo>
                <a:lnTo>
                  <a:pt x="1684" y="1306"/>
                </a:lnTo>
                <a:lnTo>
                  <a:pt x="1684" y="1280"/>
                </a:lnTo>
                <a:lnTo>
                  <a:pt x="1684" y="1270"/>
                </a:lnTo>
                <a:lnTo>
                  <a:pt x="1680" y="1258"/>
                </a:lnTo>
                <a:lnTo>
                  <a:pt x="1676" y="1248"/>
                </a:lnTo>
                <a:lnTo>
                  <a:pt x="1670" y="1240"/>
                </a:lnTo>
                <a:lnTo>
                  <a:pt x="1664" y="1232"/>
                </a:lnTo>
                <a:lnTo>
                  <a:pt x="1654" y="1226"/>
                </a:lnTo>
                <a:lnTo>
                  <a:pt x="1654" y="1226"/>
                </a:lnTo>
                <a:lnTo>
                  <a:pt x="1644" y="1220"/>
                </a:lnTo>
                <a:lnTo>
                  <a:pt x="1634" y="1218"/>
                </a:lnTo>
                <a:lnTo>
                  <a:pt x="1626" y="1218"/>
                </a:lnTo>
                <a:lnTo>
                  <a:pt x="1618" y="1218"/>
                </a:lnTo>
                <a:lnTo>
                  <a:pt x="1602" y="1224"/>
                </a:lnTo>
                <a:lnTo>
                  <a:pt x="1588" y="1234"/>
                </a:lnTo>
                <a:lnTo>
                  <a:pt x="1572" y="1242"/>
                </a:lnTo>
                <a:lnTo>
                  <a:pt x="1558" y="1248"/>
                </a:lnTo>
                <a:lnTo>
                  <a:pt x="1548" y="1248"/>
                </a:lnTo>
                <a:lnTo>
                  <a:pt x="1540" y="1248"/>
                </a:lnTo>
                <a:lnTo>
                  <a:pt x="1530" y="1244"/>
                </a:lnTo>
                <a:lnTo>
                  <a:pt x="1520" y="1240"/>
                </a:lnTo>
                <a:lnTo>
                  <a:pt x="1520" y="1240"/>
                </a:lnTo>
                <a:lnTo>
                  <a:pt x="1514" y="1234"/>
                </a:lnTo>
                <a:lnTo>
                  <a:pt x="1508" y="1226"/>
                </a:lnTo>
                <a:lnTo>
                  <a:pt x="1506" y="1218"/>
                </a:lnTo>
                <a:lnTo>
                  <a:pt x="1506" y="1208"/>
                </a:lnTo>
                <a:lnTo>
                  <a:pt x="1506" y="1186"/>
                </a:lnTo>
                <a:lnTo>
                  <a:pt x="1510" y="1164"/>
                </a:lnTo>
                <a:lnTo>
                  <a:pt x="1648" y="928"/>
                </a:lnTo>
                <a:lnTo>
                  <a:pt x="1516" y="700"/>
                </a:lnTo>
                <a:lnTo>
                  <a:pt x="1516" y="700"/>
                </a:lnTo>
                <a:lnTo>
                  <a:pt x="1512" y="678"/>
                </a:lnTo>
                <a:lnTo>
                  <a:pt x="1510" y="656"/>
                </a:lnTo>
                <a:lnTo>
                  <a:pt x="1510" y="644"/>
                </a:lnTo>
                <a:lnTo>
                  <a:pt x="1512" y="634"/>
                </a:lnTo>
                <a:lnTo>
                  <a:pt x="1518" y="626"/>
                </a:lnTo>
                <a:lnTo>
                  <a:pt x="1524" y="620"/>
                </a:lnTo>
                <a:lnTo>
                  <a:pt x="1524" y="620"/>
                </a:lnTo>
                <a:lnTo>
                  <a:pt x="1534" y="616"/>
                </a:lnTo>
                <a:lnTo>
                  <a:pt x="1544" y="612"/>
                </a:lnTo>
                <a:lnTo>
                  <a:pt x="1552" y="612"/>
                </a:lnTo>
                <a:lnTo>
                  <a:pt x="1562" y="612"/>
                </a:lnTo>
                <a:lnTo>
                  <a:pt x="1576" y="618"/>
                </a:lnTo>
                <a:lnTo>
                  <a:pt x="1592" y="626"/>
                </a:lnTo>
                <a:lnTo>
                  <a:pt x="1606" y="636"/>
                </a:lnTo>
                <a:lnTo>
                  <a:pt x="1622" y="642"/>
                </a:lnTo>
                <a:lnTo>
                  <a:pt x="1630" y="642"/>
                </a:lnTo>
                <a:lnTo>
                  <a:pt x="1638" y="642"/>
                </a:lnTo>
                <a:lnTo>
                  <a:pt x="1648" y="640"/>
                </a:lnTo>
                <a:lnTo>
                  <a:pt x="1658" y="634"/>
                </a:lnTo>
                <a:lnTo>
                  <a:pt x="1658" y="634"/>
                </a:lnTo>
                <a:lnTo>
                  <a:pt x="1668" y="628"/>
                </a:lnTo>
                <a:lnTo>
                  <a:pt x="1676" y="620"/>
                </a:lnTo>
                <a:lnTo>
                  <a:pt x="1682" y="612"/>
                </a:lnTo>
                <a:lnTo>
                  <a:pt x="1686" y="602"/>
                </a:lnTo>
                <a:lnTo>
                  <a:pt x="1688" y="590"/>
                </a:lnTo>
                <a:lnTo>
                  <a:pt x="1690" y="580"/>
                </a:lnTo>
                <a:lnTo>
                  <a:pt x="1688" y="554"/>
                </a:lnTo>
                <a:lnTo>
                  <a:pt x="1684" y="530"/>
                </a:lnTo>
                <a:lnTo>
                  <a:pt x="1678" y="506"/>
                </a:lnTo>
                <a:lnTo>
                  <a:pt x="1668" y="486"/>
                </a:lnTo>
                <a:lnTo>
                  <a:pt x="1660" y="468"/>
                </a:lnTo>
                <a:lnTo>
                  <a:pt x="1660" y="468"/>
                </a:lnTo>
                <a:lnTo>
                  <a:pt x="1650" y="452"/>
                </a:lnTo>
                <a:lnTo>
                  <a:pt x="1636" y="434"/>
                </a:lnTo>
                <a:lnTo>
                  <a:pt x="1618" y="416"/>
                </a:lnTo>
                <a:lnTo>
                  <a:pt x="1598" y="400"/>
                </a:lnTo>
                <a:lnTo>
                  <a:pt x="1578" y="386"/>
                </a:lnTo>
                <a:lnTo>
                  <a:pt x="1568" y="382"/>
                </a:lnTo>
                <a:lnTo>
                  <a:pt x="1556" y="378"/>
                </a:lnTo>
                <a:lnTo>
                  <a:pt x="1546" y="378"/>
                </a:lnTo>
                <a:lnTo>
                  <a:pt x="1536" y="378"/>
                </a:lnTo>
                <a:lnTo>
                  <a:pt x="1524" y="380"/>
                </a:lnTo>
                <a:lnTo>
                  <a:pt x="1514" y="386"/>
                </a:lnTo>
                <a:lnTo>
                  <a:pt x="1514" y="386"/>
                </a:lnTo>
                <a:lnTo>
                  <a:pt x="1506" y="392"/>
                </a:lnTo>
                <a:lnTo>
                  <a:pt x="1498" y="400"/>
                </a:lnTo>
                <a:lnTo>
                  <a:pt x="1494" y="406"/>
                </a:lnTo>
                <a:lnTo>
                  <a:pt x="1490" y="414"/>
                </a:lnTo>
                <a:lnTo>
                  <a:pt x="1488" y="430"/>
                </a:lnTo>
                <a:lnTo>
                  <a:pt x="1488" y="448"/>
                </a:lnTo>
                <a:lnTo>
                  <a:pt x="1488" y="464"/>
                </a:lnTo>
                <a:lnTo>
                  <a:pt x="1486" y="480"/>
                </a:lnTo>
                <a:lnTo>
                  <a:pt x="1482" y="488"/>
                </a:lnTo>
                <a:lnTo>
                  <a:pt x="1476" y="496"/>
                </a:lnTo>
                <a:lnTo>
                  <a:pt x="1470" y="502"/>
                </a:lnTo>
                <a:lnTo>
                  <a:pt x="1460" y="510"/>
                </a:lnTo>
                <a:lnTo>
                  <a:pt x="1460" y="510"/>
                </a:lnTo>
                <a:lnTo>
                  <a:pt x="1452" y="512"/>
                </a:lnTo>
                <a:lnTo>
                  <a:pt x="1442" y="512"/>
                </a:lnTo>
                <a:lnTo>
                  <a:pt x="1432" y="510"/>
                </a:lnTo>
                <a:lnTo>
                  <a:pt x="1422" y="504"/>
                </a:lnTo>
                <a:lnTo>
                  <a:pt x="1404" y="490"/>
                </a:lnTo>
                <a:lnTo>
                  <a:pt x="1386" y="476"/>
                </a:lnTo>
                <a:lnTo>
                  <a:pt x="1246" y="236"/>
                </a:lnTo>
                <a:lnTo>
                  <a:pt x="982" y="242"/>
                </a:lnTo>
                <a:close/>
              </a:path>
            </a:pathLst>
          </a:custGeom>
          <a:solidFill>
            <a:srgbClr val="F727ED"/>
          </a:solidFill>
          <a:ln w="38100" cap="flat" cmpd="sng">
            <a:solidFill>
              <a:srgbClr val="5F5F5F"/>
            </a:solidFill>
            <a:prstDash val="solid"/>
            <a:round/>
            <a:headEnd type="none" w="med" len="med"/>
            <a:tailEnd type="none" w="med" len="med"/>
          </a:ln>
          <a:effectLst/>
          <a:extLst/>
        </p:spPr>
        <p:txBody>
          <a:bodyPr/>
          <a:lstStyle/>
          <a:p>
            <a:pPr>
              <a:defRPr/>
            </a:pPr>
            <a:endParaRPr lang="en-US" dirty="0">
              <a:cs typeface="+mn-cs"/>
            </a:endParaRPr>
          </a:p>
        </p:txBody>
      </p:sp>
      <p:sp>
        <p:nvSpPr>
          <p:cNvPr id="77827" name="Freeform 3"/>
          <p:cNvSpPr>
            <a:spLocks/>
          </p:cNvSpPr>
          <p:nvPr/>
        </p:nvSpPr>
        <p:spPr bwMode="auto">
          <a:xfrm>
            <a:off x="3556482" y="5009813"/>
            <a:ext cx="2020887" cy="1717675"/>
          </a:xfrm>
          <a:custGeom>
            <a:avLst/>
            <a:gdLst>
              <a:gd name="T0" fmla="*/ 1602 w 1632"/>
              <a:gd name="T1" fmla="*/ 382 h 1386"/>
              <a:gd name="T2" fmla="*/ 1624 w 1632"/>
              <a:gd name="T3" fmla="*/ 360 h 1386"/>
              <a:gd name="T4" fmla="*/ 1632 w 1632"/>
              <a:gd name="T5" fmla="*/ 302 h 1386"/>
              <a:gd name="T6" fmla="*/ 1602 w 1632"/>
              <a:gd name="T7" fmla="*/ 216 h 1386"/>
              <a:gd name="T8" fmla="*/ 1570 w 1632"/>
              <a:gd name="T9" fmla="*/ 172 h 1386"/>
              <a:gd name="T10" fmla="*/ 1504 w 1632"/>
              <a:gd name="T11" fmla="*/ 128 h 1386"/>
              <a:gd name="T12" fmla="*/ 1474 w 1632"/>
              <a:gd name="T13" fmla="*/ 128 h 1386"/>
              <a:gd name="T14" fmla="*/ 1444 w 1632"/>
              <a:gd name="T15" fmla="*/ 148 h 1386"/>
              <a:gd name="T16" fmla="*/ 1434 w 1632"/>
              <a:gd name="T17" fmla="*/ 196 h 1386"/>
              <a:gd name="T18" fmla="*/ 1422 w 1632"/>
              <a:gd name="T19" fmla="*/ 244 h 1386"/>
              <a:gd name="T20" fmla="*/ 1400 w 1632"/>
              <a:gd name="T21" fmla="*/ 260 h 1386"/>
              <a:gd name="T22" fmla="*/ 1376 w 1632"/>
              <a:gd name="T23" fmla="*/ 258 h 1386"/>
              <a:gd name="T24" fmla="*/ 1200 w 1632"/>
              <a:gd name="T25" fmla="*/ 0 h 1386"/>
              <a:gd name="T26" fmla="*/ 890 w 1632"/>
              <a:gd name="T27" fmla="*/ 18 h 1386"/>
              <a:gd name="T28" fmla="*/ 864 w 1632"/>
              <a:gd name="T29" fmla="*/ 48 h 1386"/>
              <a:gd name="T30" fmla="*/ 872 w 1632"/>
              <a:gd name="T31" fmla="*/ 78 h 1386"/>
              <a:gd name="T32" fmla="*/ 918 w 1632"/>
              <a:gd name="T33" fmla="*/ 112 h 1386"/>
              <a:gd name="T34" fmla="*/ 944 w 1632"/>
              <a:gd name="T35" fmla="*/ 146 h 1386"/>
              <a:gd name="T36" fmla="*/ 940 w 1632"/>
              <a:gd name="T37" fmla="*/ 180 h 1386"/>
              <a:gd name="T38" fmla="*/ 912 w 1632"/>
              <a:gd name="T39" fmla="*/ 212 h 1386"/>
              <a:gd name="T40" fmla="*/ 820 w 1632"/>
              <a:gd name="T41" fmla="*/ 242 h 1386"/>
              <a:gd name="T42" fmla="*/ 758 w 1632"/>
              <a:gd name="T43" fmla="*/ 238 h 1386"/>
              <a:gd name="T44" fmla="*/ 680 w 1632"/>
              <a:gd name="T45" fmla="*/ 206 h 1386"/>
              <a:gd name="T46" fmla="*/ 658 w 1632"/>
              <a:gd name="T47" fmla="*/ 170 h 1386"/>
              <a:gd name="T48" fmla="*/ 660 w 1632"/>
              <a:gd name="T49" fmla="*/ 138 h 1386"/>
              <a:gd name="T50" fmla="*/ 696 w 1632"/>
              <a:gd name="T51" fmla="*/ 104 h 1386"/>
              <a:gd name="T52" fmla="*/ 732 w 1632"/>
              <a:gd name="T53" fmla="*/ 70 h 1386"/>
              <a:gd name="T54" fmla="*/ 734 w 1632"/>
              <a:gd name="T55" fmla="*/ 40 h 1386"/>
              <a:gd name="T56" fmla="*/ 688 w 1632"/>
              <a:gd name="T57" fmla="*/ 8 h 1386"/>
              <a:gd name="T58" fmla="*/ 248 w 1632"/>
              <a:gd name="T59" fmla="*/ 268 h 1386"/>
              <a:gd name="T60" fmla="*/ 242 w 1632"/>
              <a:gd name="T61" fmla="*/ 336 h 1386"/>
              <a:gd name="T62" fmla="*/ 264 w 1632"/>
              <a:gd name="T63" fmla="*/ 356 h 1386"/>
              <a:gd name="T64" fmla="*/ 308 w 1632"/>
              <a:gd name="T65" fmla="*/ 352 h 1386"/>
              <a:gd name="T66" fmla="*/ 360 w 1632"/>
              <a:gd name="T67" fmla="*/ 328 h 1386"/>
              <a:gd name="T68" fmla="*/ 390 w 1632"/>
              <a:gd name="T69" fmla="*/ 336 h 1386"/>
              <a:gd name="T70" fmla="*/ 416 w 1632"/>
              <a:gd name="T71" fmla="*/ 368 h 1386"/>
              <a:gd name="T72" fmla="*/ 414 w 1632"/>
              <a:gd name="T73" fmla="*/ 440 h 1386"/>
              <a:gd name="T74" fmla="*/ 390 w 1632"/>
              <a:gd name="T75" fmla="*/ 502 h 1386"/>
              <a:gd name="T76" fmla="*/ 330 w 1632"/>
              <a:gd name="T77" fmla="*/ 570 h 1386"/>
              <a:gd name="T78" fmla="*/ 276 w 1632"/>
              <a:gd name="T79" fmla="*/ 592 h 1386"/>
              <a:gd name="T80" fmla="*/ 246 w 1632"/>
              <a:gd name="T81" fmla="*/ 586 h 1386"/>
              <a:gd name="T82" fmla="*/ 222 w 1632"/>
              <a:gd name="T83" fmla="*/ 556 h 1386"/>
              <a:gd name="T84" fmla="*/ 216 w 1632"/>
              <a:gd name="T85" fmla="*/ 490 h 1386"/>
              <a:gd name="T86" fmla="*/ 190 w 1632"/>
              <a:gd name="T87" fmla="*/ 460 h 1386"/>
              <a:gd name="T88" fmla="*/ 162 w 1632"/>
              <a:gd name="T89" fmla="*/ 462 h 1386"/>
              <a:gd name="T90" fmla="*/ 4 w 1632"/>
              <a:gd name="T91" fmla="*/ 688 h 1386"/>
              <a:gd name="T92" fmla="*/ 1200 w 1632"/>
              <a:gd name="T93" fmla="*/ 1386 h 1386"/>
              <a:gd name="T94" fmla="*/ 1458 w 1632"/>
              <a:gd name="T95" fmla="*/ 448 h 1386"/>
              <a:gd name="T96" fmla="*/ 1456 w 1632"/>
              <a:gd name="T97" fmla="*/ 382 h 1386"/>
              <a:gd name="T98" fmla="*/ 1482 w 1632"/>
              <a:gd name="T99" fmla="*/ 362 h 1386"/>
              <a:gd name="T100" fmla="*/ 1518 w 1632"/>
              <a:gd name="T101" fmla="*/ 364 h 1386"/>
              <a:gd name="T102" fmla="*/ 1576 w 1632"/>
              <a:gd name="T103" fmla="*/ 39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2" h="1386">
                <a:moveTo>
                  <a:pt x="1576" y="390"/>
                </a:moveTo>
                <a:lnTo>
                  <a:pt x="1576" y="390"/>
                </a:lnTo>
                <a:lnTo>
                  <a:pt x="1588" y="388"/>
                </a:lnTo>
                <a:lnTo>
                  <a:pt x="1602" y="382"/>
                </a:lnTo>
                <a:lnTo>
                  <a:pt x="1602" y="382"/>
                </a:lnTo>
                <a:lnTo>
                  <a:pt x="1610" y="376"/>
                </a:lnTo>
                <a:lnTo>
                  <a:pt x="1618" y="368"/>
                </a:lnTo>
                <a:lnTo>
                  <a:pt x="1624" y="360"/>
                </a:lnTo>
                <a:lnTo>
                  <a:pt x="1628" y="350"/>
                </a:lnTo>
                <a:lnTo>
                  <a:pt x="1630" y="338"/>
                </a:lnTo>
                <a:lnTo>
                  <a:pt x="1632" y="328"/>
                </a:lnTo>
                <a:lnTo>
                  <a:pt x="1632" y="302"/>
                </a:lnTo>
                <a:lnTo>
                  <a:pt x="1626" y="278"/>
                </a:lnTo>
                <a:lnTo>
                  <a:pt x="1620" y="254"/>
                </a:lnTo>
                <a:lnTo>
                  <a:pt x="1612" y="234"/>
                </a:lnTo>
                <a:lnTo>
                  <a:pt x="1602" y="216"/>
                </a:lnTo>
                <a:lnTo>
                  <a:pt x="1602" y="216"/>
                </a:lnTo>
                <a:lnTo>
                  <a:pt x="1594" y="202"/>
                </a:lnTo>
                <a:lnTo>
                  <a:pt x="1584" y="188"/>
                </a:lnTo>
                <a:lnTo>
                  <a:pt x="1570" y="172"/>
                </a:lnTo>
                <a:lnTo>
                  <a:pt x="1556" y="158"/>
                </a:lnTo>
                <a:lnTo>
                  <a:pt x="1540" y="146"/>
                </a:lnTo>
                <a:lnTo>
                  <a:pt x="1522" y="136"/>
                </a:lnTo>
                <a:lnTo>
                  <a:pt x="1504" y="128"/>
                </a:lnTo>
                <a:lnTo>
                  <a:pt x="1496" y="126"/>
                </a:lnTo>
                <a:lnTo>
                  <a:pt x="1486" y="126"/>
                </a:lnTo>
                <a:lnTo>
                  <a:pt x="1486" y="126"/>
                </a:lnTo>
                <a:lnTo>
                  <a:pt x="1474" y="128"/>
                </a:lnTo>
                <a:lnTo>
                  <a:pt x="1460" y="134"/>
                </a:lnTo>
                <a:lnTo>
                  <a:pt x="1460" y="134"/>
                </a:lnTo>
                <a:lnTo>
                  <a:pt x="1452" y="140"/>
                </a:lnTo>
                <a:lnTo>
                  <a:pt x="1444" y="148"/>
                </a:lnTo>
                <a:lnTo>
                  <a:pt x="1440" y="154"/>
                </a:lnTo>
                <a:lnTo>
                  <a:pt x="1436" y="162"/>
                </a:lnTo>
                <a:lnTo>
                  <a:pt x="1434" y="178"/>
                </a:lnTo>
                <a:lnTo>
                  <a:pt x="1434" y="196"/>
                </a:lnTo>
                <a:lnTo>
                  <a:pt x="1434" y="212"/>
                </a:lnTo>
                <a:lnTo>
                  <a:pt x="1432" y="228"/>
                </a:lnTo>
                <a:lnTo>
                  <a:pt x="1428" y="236"/>
                </a:lnTo>
                <a:lnTo>
                  <a:pt x="1422" y="244"/>
                </a:lnTo>
                <a:lnTo>
                  <a:pt x="1416" y="250"/>
                </a:lnTo>
                <a:lnTo>
                  <a:pt x="1406" y="258"/>
                </a:lnTo>
                <a:lnTo>
                  <a:pt x="1406" y="258"/>
                </a:lnTo>
                <a:lnTo>
                  <a:pt x="1400" y="260"/>
                </a:lnTo>
                <a:lnTo>
                  <a:pt x="1392" y="260"/>
                </a:lnTo>
                <a:lnTo>
                  <a:pt x="1392" y="260"/>
                </a:lnTo>
                <a:lnTo>
                  <a:pt x="1384" y="260"/>
                </a:lnTo>
                <a:lnTo>
                  <a:pt x="1376" y="258"/>
                </a:lnTo>
                <a:lnTo>
                  <a:pt x="1360" y="248"/>
                </a:lnTo>
                <a:lnTo>
                  <a:pt x="1344" y="236"/>
                </a:lnTo>
                <a:lnTo>
                  <a:pt x="1330" y="224"/>
                </a:lnTo>
                <a:lnTo>
                  <a:pt x="1200" y="0"/>
                </a:lnTo>
                <a:lnTo>
                  <a:pt x="936" y="0"/>
                </a:lnTo>
                <a:lnTo>
                  <a:pt x="936" y="0"/>
                </a:lnTo>
                <a:lnTo>
                  <a:pt x="914" y="8"/>
                </a:lnTo>
                <a:lnTo>
                  <a:pt x="890" y="18"/>
                </a:lnTo>
                <a:lnTo>
                  <a:pt x="880" y="24"/>
                </a:lnTo>
                <a:lnTo>
                  <a:pt x="872" y="32"/>
                </a:lnTo>
                <a:lnTo>
                  <a:pt x="866" y="40"/>
                </a:lnTo>
                <a:lnTo>
                  <a:pt x="864" y="48"/>
                </a:lnTo>
                <a:lnTo>
                  <a:pt x="864" y="48"/>
                </a:lnTo>
                <a:lnTo>
                  <a:pt x="866" y="60"/>
                </a:lnTo>
                <a:lnTo>
                  <a:pt x="868" y="70"/>
                </a:lnTo>
                <a:lnTo>
                  <a:pt x="872" y="78"/>
                </a:lnTo>
                <a:lnTo>
                  <a:pt x="876" y="84"/>
                </a:lnTo>
                <a:lnTo>
                  <a:pt x="890" y="96"/>
                </a:lnTo>
                <a:lnTo>
                  <a:pt x="904" y="104"/>
                </a:lnTo>
                <a:lnTo>
                  <a:pt x="918" y="112"/>
                </a:lnTo>
                <a:lnTo>
                  <a:pt x="932" y="122"/>
                </a:lnTo>
                <a:lnTo>
                  <a:pt x="936" y="130"/>
                </a:lnTo>
                <a:lnTo>
                  <a:pt x="940" y="138"/>
                </a:lnTo>
                <a:lnTo>
                  <a:pt x="944" y="146"/>
                </a:lnTo>
                <a:lnTo>
                  <a:pt x="944" y="158"/>
                </a:lnTo>
                <a:lnTo>
                  <a:pt x="944" y="158"/>
                </a:lnTo>
                <a:lnTo>
                  <a:pt x="944" y="170"/>
                </a:lnTo>
                <a:lnTo>
                  <a:pt x="940" y="180"/>
                </a:lnTo>
                <a:lnTo>
                  <a:pt x="936" y="190"/>
                </a:lnTo>
                <a:lnTo>
                  <a:pt x="928" y="198"/>
                </a:lnTo>
                <a:lnTo>
                  <a:pt x="920" y="206"/>
                </a:lnTo>
                <a:lnTo>
                  <a:pt x="912" y="212"/>
                </a:lnTo>
                <a:lnTo>
                  <a:pt x="890" y="224"/>
                </a:lnTo>
                <a:lnTo>
                  <a:pt x="866" y="232"/>
                </a:lnTo>
                <a:lnTo>
                  <a:pt x="842" y="238"/>
                </a:lnTo>
                <a:lnTo>
                  <a:pt x="820" y="242"/>
                </a:lnTo>
                <a:lnTo>
                  <a:pt x="800" y="242"/>
                </a:lnTo>
                <a:lnTo>
                  <a:pt x="800" y="242"/>
                </a:lnTo>
                <a:lnTo>
                  <a:pt x="782" y="242"/>
                </a:lnTo>
                <a:lnTo>
                  <a:pt x="758" y="238"/>
                </a:lnTo>
                <a:lnTo>
                  <a:pt x="734" y="232"/>
                </a:lnTo>
                <a:lnTo>
                  <a:pt x="710" y="224"/>
                </a:lnTo>
                <a:lnTo>
                  <a:pt x="690" y="212"/>
                </a:lnTo>
                <a:lnTo>
                  <a:pt x="680" y="206"/>
                </a:lnTo>
                <a:lnTo>
                  <a:pt x="672" y="198"/>
                </a:lnTo>
                <a:lnTo>
                  <a:pt x="666" y="190"/>
                </a:lnTo>
                <a:lnTo>
                  <a:pt x="660" y="180"/>
                </a:lnTo>
                <a:lnTo>
                  <a:pt x="658" y="170"/>
                </a:lnTo>
                <a:lnTo>
                  <a:pt x="656" y="158"/>
                </a:lnTo>
                <a:lnTo>
                  <a:pt x="656" y="158"/>
                </a:lnTo>
                <a:lnTo>
                  <a:pt x="658" y="146"/>
                </a:lnTo>
                <a:lnTo>
                  <a:pt x="660" y="138"/>
                </a:lnTo>
                <a:lnTo>
                  <a:pt x="664" y="130"/>
                </a:lnTo>
                <a:lnTo>
                  <a:pt x="670" y="122"/>
                </a:lnTo>
                <a:lnTo>
                  <a:pt x="682" y="112"/>
                </a:lnTo>
                <a:lnTo>
                  <a:pt x="696" y="104"/>
                </a:lnTo>
                <a:lnTo>
                  <a:pt x="712" y="96"/>
                </a:lnTo>
                <a:lnTo>
                  <a:pt x="724" y="84"/>
                </a:lnTo>
                <a:lnTo>
                  <a:pt x="730" y="78"/>
                </a:lnTo>
                <a:lnTo>
                  <a:pt x="732" y="70"/>
                </a:lnTo>
                <a:lnTo>
                  <a:pt x="736" y="60"/>
                </a:lnTo>
                <a:lnTo>
                  <a:pt x="736" y="48"/>
                </a:lnTo>
                <a:lnTo>
                  <a:pt x="736" y="48"/>
                </a:lnTo>
                <a:lnTo>
                  <a:pt x="734" y="40"/>
                </a:lnTo>
                <a:lnTo>
                  <a:pt x="728" y="32"/>
                </a:lnTo>
                <a:lnTo>
                  <a:pt x="720" y="24"/>
                </a:lnTo>
                <a:lnTo>
                  <a:pt x="710" y="18"/>
                </a:lnTo>
                <a:lnTo>
                  <a:pt x="688" y="8"/>
                </a:lnTo>
                <a:lnTo>
                  <a:pt x="666" y="0"/>
                </a:lnTo>
                <a:lnTo>
                  <a:pt x="402" y="0"/>
                </a:lnTo>
                <a:lnTo>
                  <a:pt x="248" y="268"/>
                </a:lnTo>
                <a:lnTo>
                  <a:pt x="248" y="268"/>
                </a:lnTo>
                <a:lnTo>
                  <a:pt x="242" y="290"/>
                </a:lnTo>
                <a:lnTo>
                  <a:pt x="240" y="314"/>
                </a:lnTo>
                <a:lnTo>
                  <a:pt x="240" y="326"/>
                </a:lnTo>
                <a:lnTo>
                  <a:pt x="242" y="336"/>
                </a:lnTo>
                <a:lnTo>
                  <a:pt x="248" y="344"/>
                </a:lnTo>
                <a:lnTo>
                  <a:pt x="254" y="350"/>
                </a:lnTo>
                <a:lnTo>
                  <a:pt x="254" y="350"/>
                </a:lnTo>
                <a:lnTo>
                  <a:pt x="264" y="356"/>
                </a:lnTo>
                <a:lnTo>
                  <a:pt x="274" y="358"/>
                </a:lnTo>
                <a:lnTo>
                  <a:pt x="284" y="358"/>
                </a:lnTo>
                <a:lnTo>
                  <a:pt x="292" y="358"/>
                </a:lnTo>
                <a:lnTo>
                  <a:pt x="308" y="352"/>
                </a:lnTo>
                <a:lnTo>
                  <a:pt x="322" y="344"/>
                </a:lnTo>
                <a:lnTo>
                  <a:pt x="336" y="336"/>
                </a:lnTo>
                <a:lnTo>
                  <a:pt x="352" y="330"/>
                </a:lnTo>
                <a:lnTo>
                  <a:pt x="360" y="328"/>
                </a:lnTo>
                <a:lnTo>
                  <a:pt x="370" y="328"/>
                </a:lnTo>
                <a:lnTo>
                  <a:pt x="378" y="332"/>
                </a:lnTo>
                <a:lnTo>
                  <a:pt x="390" y="336"/>
                </a:lnTo>
                <a:lnTo>
                  <a:pt x="390" y="336"/>
                </a:lnTo>
                <a:lnTo>
                  <a:pt x="398" y="342"/>
                </a:lnTo>
                <a:lnTo>
                  <a:pt x="406" y="350"/>
                </a:lnTo>
                <a:lnTo>
                  <a:pt x="412" y="358"/>
                </a:lnTo>
                <a:lnTo>
                  <a:pt x="416" y="368"/>
                </a:lnTo>
                <a:lnTo>
                  <a:pt x="418" y="380"/>
                </a:lnTo>
                <a:lnTo>
                  <a:pt x="420" y="392"/>
                </a:lnTo>
                <a:lnTo>
                  <a:pt x="418" y="416"/>
                </a:lnTo>
                <a:lnTo>
                  <a:pt x="414" y="440"/>
                </a:lnTo>
                <a:lnTo>
                  <a:pt x="408" y="464"/>
                </a:lnTo>
                <a:lnTo>
                  <a:pt x="400" y="486"/>
                </a:lnTo>
                <a:lnTo>
                  <a:pt x="390" y="502"/>
                </a:lnTo>
                <a:lnTo>
                  <a:pt x="390" y="502"/>
                </a:lnTo>
                <a:lnTo>
                  <a:pt x="380" y="518"/>
                </a:lnTo>
                <a:lnTo>
                  <a:pt x="366" y="536"/>
                </a:lnTo>
                <a:lnTo>
                  <a:pt x="348" y="554"/>
                </a:lnTo>
                <a:lnTo>
                  <a:pt x="330" y="570"/>
                </a:lnTo>
                <a:lnTo>
                  <a:pt x="308" y="584"/>
                </a:lnTo>
                <a:lnTo>
                  <a:pt x="298" y="588"/>
                </a:lnTo>
                <a:lnTo>
                  <a:pt x="288" y="592"/>
                </a:lnTo>
                <a:lnTo>
                  <a:pt x="276" y="592"/>
                </a:lnTo>
                <a:lnTo>
                  <a:pt x="266" y="592"/>
                </a:lnTo>
                <a:lnTo>
                  <a:pt x="256" y="590"/>
                </a:lnTo>
                <a:lnTo>
                  <a:pt x="246" y="586"/>
                </a:lnTo>
                <a:lnTo>
                  <a:pt x="246" y="586"/>
                </a:lnTo>
                <a:lnTo>
                  <a:pt x="236" y="578"/>
                </a:lnTo>
                <a:lnTo>
                  <a:pt x="230" y="572"/>
                </a:lnTo>
                <a:lnTo>
                  <a:pt x="224" y="564"/>
                </a:lnTo>
                <a:lnTo>
                  <a:pt x="222" y="556"/>
                </a:lnTo>
                <a:lnTo>
                  <a:pt x="218" y="540"/>
                </a:lnTo>
                <a:lnTo>
                  <a:pt x="218" y="522"/>
                </a:lnTo>
                <a:lnTo>
                  <a:pt x="218" y="506"/>
                </a:lnTo>
                <a:lnTo>
                  <a:pt x="216" y="490"/>
                </a:lnTo>
                <a:lnTo>
                  <a:pt x="212" y="482"/>
                </a:lnTo>
                <a:lnTo>
                  <a:pt x="206" y="474"/>
                </a:lnTo>
                <a:lnTo>
                  <a:pt x="200" y="468"/>
                </a:lnTo>
                <a:lnTo>
                  <a:pt x="190" y="460"/>
                </a:lnTo>
                <a:lnTo>
                  <a:pt x="190" y="460"/>
                </a:lnTo>
                <a:lnTo>
                  <a:pt x="182" y="458"/>
                </a:lnTo>
                <a:lnTo>
                  <a:pt x="172" y="458"/>
                </a:lnTo>
                <a:lnTo>
                  <a:pt x="162" y="462"/>
                </a:lnTo>
                <a:lnTo>
                  <a:pt x="152" y="466"/>
                </a:lnTo>
                <a:lnTo>
                  <a:pt x="132" y="480"/>
                </a:lnTo>
                <a:lnTo>
                  <a:pt x="116" y="496"/>
                </a:lnTo>
                <a:lnTo>
                  <a:pt x="4" y="688"/>
                </a:lnTo>
                <a:lnTo>
                  <a:pt x="2" y="688"/>
                </a:lnTo>
                <a:lnTo>
                  <a:pt x="0" y="694"/>
                </a:lnTo>
                <a:lnTo>
                  <a:pt x="400" y="1386"/>
                </a:lnTo>
                <a:lnTo>
                  <a:pt x="1200" y="1386"/>
                </a:lnTo>
                <a:lnTo>
                  <a:pt x="1600" y="694"/>
                </a:lnTo>
                <a:lnTo>
                  <a:pt x="1598" y="688"/>
                </a:lnTo>
                <a:lnTo>
                  <a:pt x="1458" y="448"/>
                </a:lnTo>
                <a:lnTo>
                  <a:pt x="1458" y="448"/>
                </a:lnTo>
                <a:lnTo>
                  <a:pt x="1454" y="426"/>
                </a:lnTo>
                <a:lnTo>
                  <a:pt x="1452" y="402"/>
                </a:lnTo>
                <a:lnTo>
                  <a:pt x="1454" y="392"/>
                </a:lnTo>
                <a:lnTo>
                  <a:pt x="1456" y="382"/>
                </a:lnTo>
                <a:lnTo>
                  <a:pt x="1460" y="374"/>
                </a:lnTo>
                <a:lnTo>
                  <a:pt x="1466" y="368"/>
                </a:lnTo>
                <a:lnTo>
                  <a:pt x="1466" y="368"/>
                </a:lnTo>
                <a:lnTo>
                  <a:pt x="1482" y="362"/>
                </a:lnTo>
                <a:lnTo>
                  <a:pt x="1496" y="360"/>
                </a:lnTo>
                <a:lnTo>
                  <a:pt x="1496" y="360"/>
                </a:lnTo>
                <a:lnTo>
                  <a:pt x="1508" y="360"/>
                </a:lnTo>
                <a:lnTo>
                  <a:pt x="1518" y="364"/>
                </a:lnTo>
                <a:lnTo>
                  <a:pt x="1536" y="374"/>
                </a:lnTo>
                <a:lnTo>
                  <a:pt x="1556" y="384"/>
                </a:lnTo>
                <a:lnTo>
                  <a:pt x="1566" y="388"/>
                </a:lnTo>
                <a:lnTo>
                  <a:pt x="1576" y="390"/>
                </a:lnTo>
                <a:lnTo>
                  <a:pt x="1576" y="390"/>
                </a:lnTo>
                <a:close/>
              </a:path>
            </a:pathLst>
          </a:custGeom>
          <a:solidFill>
            <a:schemeClr val="accent6">
              <a:lumMod val="75000"/>
            </a:schemeClr>
          </a:solidFill>
          <a:ln w="38100" cap="flat" cmpd="sng">
            <a:solidFill>
              <a:srgbClr val="5F5F5F"/>
            </a:solidFill>
            <a:prstDash val="solid"/>
            <a:round/>
            <a:headEnd type="none" w="med" len="med"/>
            <a:tailEnd type="none" w="med" len="med"/>
          </a:ln>
          <a:effectLst/>
          <a:extLst/>
        </p:spPr>
        <p:txBody>
          <a:bodyPr/>
          <a:lstStyle/>
          <a:p>
            <a:pPr>
              <a:defRPr/>
            </a:pPr>
            <a:endParaRPr lang="en-US" dirty="0">
              <a:cs typeface="+mn-cs"/>
            </a:endParaRPr>
          </a:p>
        </p:txBody>
      </p:sp>
      <p:sp>
        <p:nvSpPr>
          <p:cNvPr id="77828" name="Freeform 4"/>
          <p:cNvSpPr>
            <a:spLocks/>
          </p:cNvSpPr>
          <p:nvPr/>
        </p:nvSpPr>
        <p:spPr bwMode="auto">
          <a:xfrm>
            <a:off x="1676402" y="3733800"/>
            <a:ext cx="2001837" cy="2005013"/>
          </a:xfrm>
          <a:custGeom>
            <a:avLst/>
            <a:gdLst>
              <a:gd name="T0" fmla="*/ 1358 w 1616"/>
              <a:gd name="T1" fmla="*/ 1392 h 1618"/>
              <a:gd name="T2" fmla="*/ 1396 w 1616"/>
              <a:gd name="T3" fmla="*/ 1398 h 1618"/>
              <a:gd name="T4" fmla="*/ 1414 w 1616"/>
              <a:gd name="T5" fmla="*/ 1452 h 1618"/>
              <a:gd name="T6" fmla="*/ 1432 w 1616"/>
              <a:gd name="T7" fmla="*/ 1508 h 1618"/>
              <a:gd name="T8" fmla="*/ 1472 w 1616"/>
              <a:gd name="T9" fmla="*/ 1522 h 1618"/>
              <a:gd name="T10" fmla="*/ 1544 w 1616"/>
              <a:gd name="T11" fmla="*/ 1484 h 1618"/>
              <a:gd name="T12" fmla="*/ 1596 w 1616"/>
              <a:gd name="T13" fmla="*/ 1416 h 1618"/>
              <a:gd name="T14" fmla="*/ 1614 w 1616"/>
              <a:gd name="T15" fmla="*/ 1310 h 1618"/>
              <a:gd name="T16" fmla="*/ 1586 w 1616"/>
              <a:gd name="T17" fmla="*/ 1266 h 1618"/>
              <a:gd name="T18" fmla="*/ 1548 w 1616"/>
              <a:gd name="T19" fmla="*/ 1260 h 1618"/>
              <a:gd name="T20" fmla="*/ 1480 w 1616"/>
              <a:gd name="T21" fmla="*/ 1288 h 1618"/>
              <a:gd name="T22" fmla="*/ 1444 w 1616"/>
              <a:gd name="T23" fmla="*/ 1274 h 1618"/>
              <a:gd name="T24" fmla="*/ 1444 w 1616"/>
              <a:gd name="T25" fmla="*/ 1198 h 1618"/>
              <a:gd name="T26" fmla="*/ 1462 w 1616"/>
              <a:gd name="T27" fmla="*/ 694 h 1618"/>
              <a:gd name="T28" fmla="*/ 1394 w 1616"/>
              <a:gd name="T29" fmla="*/ 654 h 1618"/>
              <a:gd name="T30" fmla="*/ 1364 w 1616"/>
              <a:gd name="T31" fmla="*/ 678 h 1618"/>
              <a:gd name="T32" fmla="*/ 1354 w 1616"/>
              <a:gd name="T33" fmla="*/ 752 h 1618"/>
              <a:gd name="T34" fmla="*/ 1330 w 1616"/>
              <a:gd name="T35" fmla="*/ 782 h 1618"/>
              <a:gd name="T36" fmla="*/ 1278 w 1616"/>
              <a:gd name="T37" fmla="*/ 784 h 1618"/>
              <a:gd name="T38" fmla="*/ 1196 w 1616"/>
              <a:gd name="T39" fmla="*/ 716 h 1618"/>
              <a:gd name="T40" fmla="*/ 1162 w 1616"/>
              <a:gd name="T41" fmla="*/ 638 h 1618"/>
              <a:gd name="T42" fmla="*/ 1164 w 1616"/>
              <a:gd name="T43" fmla="*/ 556 h 1618"/>
              <a:gd name="T44" fmla="*/ 1198 w 1616"/>
              <a:gd name="T45" fmla="*/ 528 h 1618"/>
              <a:gd name="T46" fmla="*/ 1254 w 1616"/>
              <a:gd name="T47" fmla="*/ 540 h 1618"/>
              <a:gd name="T48" fmla="*/ 1312 w 1616"/>
              <a:gd name="T49" fmla="*/ 552 h 1618"/>
              <a:gd name="T50" fmla="*/ 1336 w 1616"/>
              <a:gd name="T51" fmla="*/ 522 h 1618"/>
              <a:gd name="T52" fmla="*/ 1198 w 1616"/>
              <a:gd name="T53" fmla="*/ 238 h 1618"/>
              <a:gd name="T54" fmla="*/ 902 w 1616"/>
              <a:gd name="T55" fmla="*/ 230 h 1618"/>
              <a:gd name="T56" fmla="*/ 896 w 1616"/>
              <a:gd name="T57" fmla="*/ 226 h 1618"/>
              <a:gd name="T58" fmla="*/ 890 w 1616"/>
              <a:gd name="T59" fmla="*/ 224 h 1618"/>
              <a:gd name="T60" fmla="*/ 886 w 1616"/>
              <a:gd name="T61" fmla="*/ 220 h 1618"/>
              <a:gd name="T62" fmla="*/ 880 w 1616"/>
              <a:gd name="T63" fmla="*/ 216 h 1618"/>
              <a:gd name="T64" fmla="*/ 876 w 1616"/>
              <a:gd name="T65" fmla="*/ 212 h 1618"/>
              <a:gd name="T66" fmla="*/ 874 w 1616"/>
              <a:gd name="T67" fmla="*/ 208 h 1618"/>
              <a:gd name="T68" fmla="*/ 872 w 1616"/>
              <a:gd name="T69" fmla="*/ 206 h 1618"/>
              <a:gd name="T70" fmla="*/ 868 w 1616"/>
              <a:gd name="T71" fmla="*/ 200 h 1618"/>
              <a:gd name="T72" fmla="*/ 868 w 1616"/>
              <a:gd name="T73" fmla="*/ 194 h 1618"/>
              <a:gd name="T74" fmla="*/ 868 w 1616"/>
              <a:gd name="T75" fmla="*/ 194 h 1618"/>
              <a:gd name="T76" fmla="*/ 894 w 1616"/>
              <a:gd name="T77" fmla="*/ 148 h 1618"/>
              <a:gd name="T78" fmla="*/ 944 w 1616"/>
              <a:gd name="T79" fmla="*/ 106 h 1618"/>
              <a:gd name="T80" fmla="*/ 944 w 1616"/>
              <a:gd name="T81" fmla="*/ 64 h 1618"/>
              <a:gd name="T82" fmla="*/ 894 w 1616"/>
              <a:gd name="T83" fmla="*/ 18 h 1618"/>
              <a:gd name="T84" fmla="*/ 804 w 1616"/>
              <a:gd name="T85" fmla="*/ 0 h 1618"/>
              <a:gd name="T86" fmla="*/ 694 w 1616"/>
              <a:gd name="T87" fmla="*/ 30 h 1618"/>
              <a:gd name="T88" fmla="*/ 662 w 1616"/>
              <a:gd name="T89" fmla="*/ 74 h 1618"/>
              <a:gd name="T90" fmla="*/ 668 w 1616"/>
              <a:gd name="T91" fmla="*/ 114 h 1618"/>
              <a:gd name="T92" fmla="*/ 728 w 1616"/>
              <a:gd name="T93" fmla="*/ 158 h 1618"/>
              <a:gd name="T94" fmla="*/ 740 w 1616"/>
              <a:gd name="T95" fmla="*/ 194 h 1618"/>
              <a:gd name="T96" fmla="*/ 740 w 1616"/>
              <a:gd name="T97" fmla="*/ 194 h 1618"/>
              <a:gd name="T98" fmla="*/ 740 w 1616"/>
              <a:gd name="T99" fmla="*/ 202 h 1618"/>
              <a:gd name="T100" fmla="*/ 738 w 1616"/>
              <a:gd name="T101" fmla="*/ 206 h 1618"/>
              <a:gd name="T102" fmla="*/ 734 w 1616"/>
              <a:gd name="T103" fmla="*/ 210 h 1618"/>
              <a:gd name="T104" fmla="*/ 732 w 1616"/>
              <a:gd name="T105" fmla="*/ 212 h 1618"/>
              <a:gd name="T106" fmla="*/ 726 w 1616"/>
              <a:gd name="T107" fmla="*/ 218 h 1618"/>
              <a:gd name="T108" fmla="*/ 722 w 1616"/>
              <a:gd name="T109" fmla="*/ 220 h 1618"/>
              <a:gd name="T110" fmla="*/ 716 w 1616"/>
              <a:gd name="T111" fmla="*/ 224 h 1618"/>
              <a:gd name="T112" fmla="*/ 712 w 1616"/>
              <a:gd name="T113" fmla="*/ 226 h 1618"/>
              <a:gd name="T114" fmla="*/ 706 w 1616"/>
              <a:gd name="T115" fmla="*/ 230 h 1618"/>
              <a:gd name="T116" fmla="*/ 0 w 1616"/>
              <a:gd name="T117" fmla="*/ 926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6" h="1618">
                <a:moveTo>
                  <a:pt x="1312" y="1426"/>
                </a:moveTo>
                <a:lnTo>
                  <a:pt x="1312" y="1426"/>
                </a:lnTo>
                <a:lnTo>
                  <a:pt x="1328" y="1410"/>
                </a:lnTo>
                <a:lnTo>
                  <a:pt x="1348" y="1396"/>
                </a:lnTo>
                <a:lnTo>
                  <a:pt x="1358" y="1392"/>
                </a:lnTo>
                <a:lnTo>
                  <a:pt x="1368" y="1388"/>
                </a:lnTo>
                <a:lnTo>
                  <a:pt x="1378" y="1388"/>
                </a:lnTo>
                <a:lnTo>
                  <a:pt x="1386" y="1390"/>
                </a:lnTo>
                <a:lnTo>
                  <a:pt x="1386" y="1390"/>
                </a:lnTo>
                <a:lnTo>
                  <a:pt x="1396" y="1398"/>
                </a:lnTo>
                <a:lnTo>
                  <a:pt x="1402" y="1404"/>
                </a:lnTo>
                <a:lnTo>
                  <a:pt x="1408" y="1412"/>
                </a:lnTo>
                <a:lnTo>
                  <a:pt x="1412" y="1420"/>
                </a:lnTo>
                <a:lnTo>
                  <a:pt x="1414" y="1436"/>
                </a:lnTo>
                <a:lnTo>
                  <a:pt x="1414" y="1452"/>
                </a:lnTo>
                <a:lnTo>
                  <a:pt x="1414" y="1470"/>
                </a:lnTo>
                <a:lnTo>
                  <a:pt x="1418" y="1486"/>
                </a:lnTo>
                <a:lnTo>
                  <a:pt x="1420" y="1494"/>
                </a:lnTo>
                <a:lnTo>
                  <a:pt x="1426" y="1502"/>
                </a:lnTo>
                <a:lnTo>
                  <a:pt x="1432" y="1508"/>
                </a:lnTo>
                <a:lnTo>
                  <a:pt x="1442" y="1516"/>
                </a:lnTo>
                <a:lnTo>
                  <a:pt x="1442" y="1516"/>
                </a:lnTo>
                <a:lnTo>
                  <a:pt x="1452" y="1520"/>
                </a:lnTo>
                <a:lnTo>
                  <a:pt x="1462" y="1522"/>
                </a:lnTo>
                <a:lnTo>
                  <a:pt x="1472" y="1522"/>
                </a:lnTo>
                <a:lnTo>
                  <a:pt x="1484" y="1522"/>
                </a:lnTo>
                <a:lnTo>
                  <a:pt x="1494" y="1518"/>
                </a:lnTo>
                <a:lnTo>
                  <a:pt x="1504" y="1514"/>
                </a:lnTo>
                <a:lnTo>
                  <a:pt x="1526" y="1500"/>
                </a:lnTo>
                <a:lnTo>
                  <a:pt x="1544" y="1484"/>
                </a:lnTo>
                <a:lnTo>
                  <a:pt x="1562" y="1466"/>
                </a:lnTo>
                <a:lnTo>
                  <a:pt x="1576" y="1448"/>
                </a:lnTo>
                <a:lnTo>
                  <a:pt x="1586" y="1432"/>
                </a:lnTo>
                <a:lnTo>
                  <a:pt x="1586" y="1432"/>
                </a:lnTo>
                <a:lnTo>
                  <a:pt x="1596" y="1416"/>
                </a:lnTo>
                <a:lnTo>
                  <a:pt x="1604" y="1394"/>
                </a:lnTo>
                <a:lnTo>
                  <a:pt x="1610" y="1370"/>
                </a:lnTo>
                <a:lnTo>
                  <a:pt x="1614" y="1346"/>
                </a:lnTo>
                <a:lnTo>
                  <a:pt x="1616" y="1322"/>
                </a:lnTo>
                <a:lnTo>
                  <a:pt x="1614" y="1310"/>
                </a:lnTo>
                <a:lnTo>
                  <a:pt x="1612" y="1298"/>
                </a:lnTo>
                <a:lnTo>
                  <a:pt x="1608" y="1288"/>
                </a:lnTo>
                <a:lnTo>
                  <a:pt x="1602" y="1280"/>
                </a:lnTo>
                <a:lnTo>
                  <a:pt x="1594" y="1272"/>
                </a:lnTo>
                <a:lnTo>
                  <a:pt x="1586" y="1266"/>
                </a:lnTo>
                <a:lnTo>
                  <a:pt x="1586" y="1266"/>
                </a:lnTo>
                <a:lnTo>
                  <a:pt x="1574" y="1262"/>
                </a:lnTo>
                <a:lnTo>
                  <a:pt x="1566" y="1258"/>
                </a:lnTo>
                <a:lnTo>
                  <a:pt x="1556" y="1258"/>
                </a:lnTo>
                <a:lnTo>
                  <a:pt x="1548" y="1260"/>
                </a:lnTo>
                <a:lnTo>
                  <a:pt x="1532" y="1266"/>
                </a:lnTo>
                <a:lnTo>
                  <a:pt x="1518" y="1274"/>
                </a:lnTo>
                <a:lnTo>
                  <a:pt x="1504" y="1282"/>
                </a:lnTo>
                <a:lnTo>
                  <a:pt x="1488" y="1288"/>
                </a:lnTo>
                <a:lnTo>
                  <a:pt x="1480" y="1288"/>
                </a:lnTo>
                <a:lnTo>
                  <a:pt x="1470" y="1288"/>
                </a:lnTo>
                <a:lnTo>
                  <a:pt x="1460" y="1286"/>
                </a:lnTo>
                <a:lnTo>
                  <a:pt x="1450" y="1280"/>
                </a:lnTo>
                <a:lnTo>
                  <a:pt x="1450" y="1280"/>
                </a:lnTo>
                <a:lnTo>
                  <a:pt x="1444" y="1274"/>
                </a:lnTo>
                <a:lnTo>
                  <a:pt x="1438" y="1266"/>
                </a:lnTo>
                <a:lnTo>
                  <a:pt x="1436" y="1256"/>
                </a:lnTo>
                <a:lnTo>
                  <a:pt x="1436" y="1244"/>
                </a:lnTo>
                <a:lnTo>
                  <a:pt x="1438" y="1220"/>
                </a:lnTo>
                <a:lnTo>
                  <a:pt x="1444" y="1198"/>
                </a:lnTo>
                <a:lnTo>
                  <a:pt x="1598" y="930"/>
                </a:lnTo>
                <a:lnTo>
                  <a:pt x="1600" y="926"/>
                </a:lnTo>
                <a:lnTo>
                  <a:pt x="1596" y="926"/>
                </a:lnTo>
                <a:lnTo>
                  <a:pt x="1462" y="694"/>
                </a:lnTo>
                <a:lnTo>
                  <a:pt x="1462" y="694"/>
                </a:lnTo>
                <a:lnTo>
                  <a:pt x="1446" y="678"/>
                </a:lnTo>
                <a:lnTo>
                  <a:pt x="1426" y="664"/>
                </a:lnTo>
                <a:lnTo>
                  <a:pt x="1414" y="658"/>
                </a:lnTo>
                <a:lnTo>
                  <a:pt x="1404" y="656"/>
                </a:lnTo>
                <a:lnTo>
                  <a:pt x="1394" y="654"/>
                </a:lnTo>
                <a:lnTo>
                  <a:pt x="1386" y="658"/>
                </a:lnTo>
                <a:lnTo>
                  <a:pt x="1386" y="658"/>
                </a:lnTo>
                <a:lnTo>
                  <a:pt x="1376" y="664"/>
                </a:lnTo>
                <a:lnTo>
                  <a:pt x="1368" y="672"/>
                </a:lnTo>
                <a:lnTo>
                  <a:pt x="1364" y="678"/>
                </a:lnTo>
                <a:lnTo>
                  <a:pt x="1360" y="686"/>
                </a:lnTo>
                <a:lnTo>
                  <a:pt x="1358" y="702"/>
                </a:lnTo>
                <a:lnTo>
                  <a:pt x="1358" y="720"/>
                </a:lnTo>
                <a:lnTo>
                  <a:pt x="1358" y="736"/>
                </a:lnTo>
                <a:lnTo>
                  <a:pt x="1354" y="752"/>
                </a:lnTo>
                <a:lnTo>
                  <a:pt x="1352" y="760"/>
                </a:lnTo>
                <a:lnTo>
                  <a:pt x="1346" y="768"/>
                </a:lnTo>
                <a:lnTo>
                  <a:pt x="1340" y="776"/>
                </a:lnTo>
                <a:lnTo>
                  <a:pt x="1330" y="782"/>
                </a:lnTo>
                <a:lnTo>
                  <a:pt x="1330" y="782"/>
                </a:lnTo>
                <a:lnTo>
                  <a:pt x="1320" y="786"/>
                </a:lnTo>
                <a:lnTo>
                  <a:pt x="1310" y="790"/>
                </a:lnTo>
                <a:lnTo>
                  <a:pt x="1300" y="790"/>
                </a:lnTo>
                <a:lnTo>
                  <a:pt x="1288" y="788"/>
                </a:lnTo>
                <a:lnTo>
                  <a:pt x="1278" y="784"/>
                </a:lnTo>
                <a:lnTo>
                  <a:pt x="1268" y="780"/>
                </a:lnTo>
                <a:lnTo>
                  <a:pt x="1246" y="768"/>
                </a:lnTo>
                <a:lnTo>
                  <a:pt x="1228" y="752"/>
                </a:lnTo>
                <a:lnTo>
                  <a:pt x="1210" y="734"/>
                </a:lnTo>
                <a:lnTo>
                  <a:pt x="1196" y="716"/>
                </a:lnTo>
                <a:lnTo>
                  <a:pt x="1186" y="700"/>
                </a:lnTo>
                <a:lnTo>
                  <a:pt x="1186" y="700"/>
                </a:lnTo>
                <a:lnTo>
                  <a:pt x="1176" y="682"/>
                </a:lnTo>
                <a:lnTo>
                  <a:pt x="1168" y="660"/>
                </a:lnTo>
                <a:lnTo>
                  <a:pt x="1162" y="638"/>
                </a:lnTo>
                <a:lnTo>
                  <a:pt x="1156" y="612"/>
                </a:lnTo>
                <a:lnTo>
                  <a:pt x="1156" y="588"/>
                </a:lnTo>
                <a:lnTo>
                  <a:pt x="1158" y="576"/>
                </a:lnTo>
                <a:lnTo>
                  <a:pt x="1160" y="566"/>
                </a:lnTo>
                <a:lnTo>
                  <a:pt x="1164" y="556"/>
                </a:lnTo>
                <a:lnTo>
                  <a:pt x="1170" y="546"/>
                </a:lnTo>
                <a:lnTo>
                  <a:pt x="1178" y="538"/>
                </a:lnTo>
                <a:lnTo>
                  <a:pt x="1186" y="532"/>
                </a:lnTo>
                <a:lnTo>
                  <a:pt x="1186" y="532"/>
                </a:lnTo>
                <a:lnTo>
                  <a:pt x="1198" y="528"/>
                </a:lnTo>
                <a:lnTo>
                  <a:pt x="1206" y="526"/>
                </a:lnTo>
                <a:lnTo>
                  <a:pt x="1216" y="524"/>
                </a:lnTo>
                <a:lnTo>
                  <a:pt x="1224" y="526"/>
                </a:lnTo>
                <a:lnTo>
                  <a:pt x="1240" y="532"/>
                </a:lnTo>
                <a:lnTo>
                  <a:pt x="1254" y="540"/>
                </a:lnTo>
                <a:lnTo>
                  <a:pt x="1268" y="548"/>
                </a:lnTo>
                <a:lnTo>
                  <a:pt x="1284" y="554"/>
                </a:lnTo>
                <a:lnTo>
                  <a:pt x="1292" y="556"/>
                </a:lnTo>
                <a:lnTo>
                  <a:pt x="1302" y="554"/>
                </a:lnTo>
                <a:lnTo>
                  <a:pt x="1312" y="552"/>
                </a:lnTo>
                <a:lnTo>
                  <a:pt x="1322" y="546"/>
                </a:lnTo>
                <a:lnTo>
                  <a:pt x="1322" y="546"/>
                </a:lnTo>
                <a:lnTo>
                  <a:pt x="1328" y="540"/>
                </a:lnTo>
                <a:lnTo>
                  <a:pt x="1334" y="532"/>
                </a:lnTo>
                <a:lnTo>
                  <a:pt x="1336" y="522"/>
                </a:lnTo>
                <a:lnTo>
                  <a:pt x="1336" y="510"/>
                </a:lnTo>
                <a:lnTo>
                  <a:pt x="1334" y="484"/>
                </a:lnTo>
                <a:lnTo>
                  <a:pt x="1328" y="462"/>
                </a:lnTo>
                <a:lnTo>
                  <a:pt x="1198" y="238"/>
                </a:lnTo>
                <a:lnTo>
                  <a:pt x="1198" y="238"/>
                </a:lnTo>
                <a:lnTo>
                  <a:pt x="924" y="238"/>
                </a:lnTo>
                <a:lnTo>
                  <a:pt x="924" y="238"/>
                </a:lnTo>
                <a:lnTo>
                  <a:pt x="902" y="230"/>
                </a:lnTo>
                <a:lnTo>
                  <a:pt x="902" y="230"/>
                </a:lnTo>
                <a:lnTo>
                  <a:pt x="902" y="230"/>
                </a:lnTo>
                <a:lnTo>
                  <a:pt x="902" y="230"/>
                </a:lnTo>
                <a:lnTo>
                  <a:pt x="898" y="228"/>
                </a:lnTo>
                <a:lnTo>
                  <a:pt x="898" y="228"/>
                </a:lnTo>
                <a:lnTo>
                  <a:pt x="896" y="226"/>
                </a:lnTo>
                <a:lnTo>
                  <a:pt x="896" y="226"/>
                </a:lnTo>
                <a:lnTo>
                  <a:pt x="894" y="226"/>
                </a:lnTo>
                <a:lnTo>
                  <a:pt x="894" y="226"/>
                </a:lnTo>
                <a:lnTo>
                  <a:pt x="892" y="224"/>
                </a:lnTo>
                <a:lnTo>
                  <a:pt x="892" y="224"/>
                </a:lnTo>
                <a:lnTo>
                  <a:pt x="890" y="224"/>
                </a:lnTo>
                <a:lnTo>
                  <a:pt x="890" y="224"/>
                </a:lnTo>
                <a:lnTo>
                  <a:pt x="888" y="222"/>
                </a:lnTo>
                <a:lnTo>
                  <a:pt x="888" y="222"/>
                </a:lnTo>
                <a:lnTo>
                  <a:pt x="886" y="220"/>
                </a:lnTo>
                <a:lnTo>
                  <a:pt x="886" y="220"/>
                </a:lnTo>
                <a:lnTo>
                  <a:pt x="884" y="220"/>
                </a:lnTo>
                <a:lnTo>
                  <a:pt x="884" y="220"/>
                </a:lnTo>
                <a:lnTo>
                  <a:pt x="882" y="218"/>
                </a:lnTo>
                <a:lnTo>
                  <a:pt x="882" y="218"/>
                </a:lnTo>
                <a:lnTo>
                  <a:pt x="880" y="216"/>
                </a:lnTo>
                <a:lnTo>
                  <a:pt x="880" y="216"/>
                </a:lnTo>
                <a:lnTo>
                  <a:pt x="878" y="214"/>
                </a:lnTo>
                <a:lnTo>
                  <a:pt x="878" y="214"/>
                </a:lnTo>
                <a:lnTo>
                  <a:pt x="876" y="212"/>
                </a:lnTo>
                <a:lnTo>
                  <a:pt x="876" y="212"/>
                </a:lnTo>
                <a:lnTo>
                  <a:pt x="876" y="212"/>
                </a:lnTo>
                <a:lnTo>
                  <a:pt x="876" y="212"/>
                </a:lnTo>
                <a:lnTo>
                  <a:pt x="874" y="210"/>
                </a:lnTo>
                <a:lnTo>
                  <a:pt x="874" y="210"/>
                </a:lnTo>
                <a:lnTo>
                  <a:pt x="874" y="208"/>
                </a:lnTo>
                <a:lnTo>
                  <a:pt x="874" y="208"/>
                </a:lnTo>
                <a:lnTo>
                  <a:pt x="872" y="206"/>
                </a:lnTo>
                <a:lnTo>
                  <a:pt x="872" y="206"/>
                </a:lnTo>
                <a:lnTo>
                  <a:pt x="872" y="206"/>
                </a:lnTo>
                <a:lnTo>
                  <a:pt x="872" y="206"/>
                </a:lnTo>
                <a:lnTo>
                  <a:pt x="870" y="204"/>
                </a:lnTo>
                <a:lnTo>
                  <a:pt x="870" y="204"/>
                </a:lnTo>
                <a:lnTo>
                  <a:pt x="870" y="202"/>
                </a:lnTo>
                <a:lnTo>
                  <a:pt x="870" y="202"/>
                </a:lnTo>
                <a:lnTo>
                  <a:pt x="868" y="200"/>
                </a:lnTo>
                <a:lnTo>
                  <a:pt x="868" y="200"/>
                </a:lnTo>
                <a:lnTo>
                  <a:pt x="868" y="198"/>
                </a:lnTo>
                <a:lnTo>
                  <a:pt x="868" y="198"/>
                </a:lnTo>
                <a:lnTo>
                  <a:pt x="868" y="194"/>
                </a:lnTo>
                <a:lnTo>
                  <a:pt x="868" y="194"/>
                </a:lnTo>
                <a:lnTo>
                  <a:pt x="868" y="194"/>
                </a:lnTo>
                <a:lnTo>
                  <a:pt x="868" y="194"/>
                </a:lnTo>
                <a:lnTo>
                  <a:pt x="868" y="194"/>
                </a:lnTo>
                <a:lnTo>
                  <a:pt x="868" y="194"/>
                </a:lnTo>
                <a:lnTo>
                  <a:pt x="868" y="194"/>
                </a:lnTo>
                <a:lnTo>
                  <a:pt x="870" y="182"/>
                </a:lnTo>
                <a:lnTo>
                  <a:pt x="872" y="172"/>
                </a:lnTo>
                <a:lnTo>
                  <a:pt x="876" y="164"/>
                </a:lnTo>
                <a:lnTo>
                  <a:pt x="880" y="158"/>
                </a:lnTo>
                <a:lnTo>
                  <a:pt x="894" y="148"/>
                </a:lnTo>
                <a:lnTo>
                  <a:pt x="908" y="138"/>
                </a:lnTo>
                <a:lnTo>
                  <a:pt x="922" y="130"/>
                </a:lnTo>
                <a:lnTo>
                  <a:pt x="936" y="120"/>
                </a:lnTo>
                <a:lnTo>
                  <a:pt x="940" y="114"/>
                </a:lnTo>
                <a:lnTo>
                  <a:pt x="944" y="106"/>
                </a:lnTo>
                <a:lnTo>
                  <a:pt x="948" y="96"/>
                </a:lnTo>
                <a:lnTo>
                  <a:pt x="948" y="84"/>
                </a:lnTo>
                <a:lnTo>
                  <a:pt x="948" y="84"/>
                </a:lnTo>
                <a:lnTo>
                  <a:pt x="948" y="74"/>
                </a:lnTo>
                <a:lnTo>
                  <a:pt x="944" y="64"/>
                </a:lnTo>
                <a:lnTo>
                  <a:pt x="940" y="54"/>
                </a:lnTo>
                <a:lnTo>
                  <a:pt x="932" y="46"/>
                </a:lnTo>
                <a:lnTo>
                  <a:pt x="924" y="38"/>
                </a:lnTo>
                <a:lnTo>
                  <a:pt x="916" y="30"/>
                </a:lnTo>
                <a:lnTo>
                  <a:pt x="894" y="18"/>
                </a:lnTo>
                <a:lnTo>
                  <a:pt x="870" y="10"/>
                </a:lnTo>
                <a:lnTo>
                  <a:pt x="846" y="4"/>
                </a:lnTo>
                <a:lnTo>
                  <a:pt x="824" y="2"/>
                </a:lnTo>
                <a:lnTo>
                  <a:pt x="804" y="0"/>
                </a:lnTo>
                <a:lnTo>
                  <a:pt x="804" y="0"/>
                </a:lnTo>
                <a:lnTo>
                  <a:pt x="786" y="2"/>
                </a:lnTo>
                <a:lnTo>
                  <a:pt x="762" y="4"/>
                </a:lnTo>
                <a:lnTo>
                  <a:pt x="738" y="10"/>
                </a:lnTo>
                <a:lnTo>
                  <a:pt x="714" y="18"/>
                </a:lnTo>
                <a:lnTo>
                  <a:pt x="694" y="30"/>
                </a:lnTo>
                <a:lnTo>
                  <a:pt x="684" y="38"/>
                </a:lnTo>
                <a:lnTo>
                  <a:pt x="676" y="46"/>
                </a:lnTo>
                <a:lnTo>
                  <a:pt x="670" y="54"/>
                </a:lnTo>
                <a:lnTo>
                  <a:pt x="664" y="64"/>
                </a:lnTo>
                <a:lnTo>
                  <a:pt x="662" y="74"/>
                </a:lnTo>
                <a:lnTo>
                  <a:pt x="660" y="84"/>
                </a:lnTo>
                <a:lnTo>
                  <a:pt x="660" y="84"/>
                </a:lnTo>
                <a:lnTo>
                  <a:pt x="662" y="96"/>
                </a:lnTo>
                <a:lnTo>
                  <a:pt x="664" y="106"/>
                </a:lnTo>
                <a:lnTo>
                  <a:pt x="668" y="114"/>
                </a:lnTo>
                <a:lnTo>
                  <a:pt x="674" y="120"/>
                </a:lnTo>
                <a:lnTo>
                  <a:pt x="686" y="130"/>
                </a:lnTo>
                <a:lnTo>
                  <a:pt x="700" y="138"/>
                </a:lnTo>
                <a:lnTo>
                  <a:pt x="716" y="148"/>
                </a:lnTo>
                <a:lnTo>
                  <a:pt x="728" y="158"/>
                </a:lnTo>
                <a:lnTo>
                  <a:pt x="734" y="164"/>
                </a:lnTo>
                <a:lnTo>
                  <a:pt x="736" y="172"/>
                </a:lnTo>
                <a:lnTo>
                  <a:pt x="740" y="182"/>
                </a:lnTo>
                <a:lnTo>
                  <a:pt x="740" y="194"/>
                </a:lnTo>
                <a:lnTo>
                  <a:pt x="740" y="194"/>
                </a:lnTo>
                <a:lnTo>
                  <a:pt x="740" y="194"/>
                </a:lnTo>
                <a:lnTo>
                  <a:pt x="740" y="194"/>
                </a:lnTo>
                <a:lnTo>
                  <a:pt x="740" y="194"/>
                </a:lnTo>
                <a:lnTo>
                  <a:pt x="740" y="194"/>
                </a:lnTo>
                <a:lnTo>
                  <a:pt x="740" y="194"/>
                </a:lnTo>
                <a:lnTo>
                  <a:pt x="740" y="198"/>
                </a:lnTo>
                <a:lnTo>
                  <a:pt x="740" y="198"/>
                </a:lnTo>
                <a:lnTo>
                  <a:pt x="740" y="200"/>
                </a:lnTo>
                <a:lnTo>
                  <a:pt x="740" y="200"/>
                </a:lnTo>
                <a:lnTo>
                  <a:pt x="740" y="202"/>
                </a:lnTo>
                <a:lnTo>
                  <a:pt x="740" y="202"/>
                </a:lnTo>
                <a:lnTo>
                  <a:pt x="738" y="204"/>
                </a:lnTo>
                <a:lnTo>
                  <a:pt x="738" y="204"/>
                </a:lnTo>
                <a:lnTo>
                  <a:pt x="738" y="206"/>
                </a:lnTo>
                <a:lnTo>
                  <a:pt x="738" y="206"/>
                </a:lnTo>
                <a:lnTo>
                  <a:pt x="736" y="206"/>
                </a:lnTo>
                <a:lnTo>
                  <a:pt x="736" y="206"/>
                </a:lnTo>
                <a:lnTo>
                  <a:pt x="736" y="208"/>
                </a:lnTo>
                <a:lnTo>
                  <a:pt x="736" y="208"/>
                </a:lnTo>
                <a:lnTo>
                  <a:pt x="734" y="210"/>
                </a:lnTo>
                <a:lnTo>
                  <a:pt x="734" y="210"/>
                </a:lnTo>
                <a:lnTo>
                  <a:pt x="734" y="212"/>
                </a:lnTo>
                <a:lnTo>
                  <a:pt x="734" y="212"/>
                </a:lnTo>
                <a:lnTo>
                  <a:pt x="732" y="212"/>
                </a:lnTo>
                <a:lnTo>
                  <a:pt x="732" y="212"/>
                </a:lnTo>
                <a:lnTo>
                  <a:pt x="730" y="214"/>
                </a:lnTo>
                <a:lnTo>
                  <a:pt x="730" y="214"/>
                </a:lnTo>
                <a:lnTo>
                  <a:pt x="730" y="216"/>
                </a:lnTo>
                <a:lnTo>
                  <a:pt x="730" y="216"/>
                </a:lnTo>
                <a:lnTo>
                  <a:pt x="726" y="218"/>
                </a:lnTo>
                <a:lnTo>
                  <a:pt x="726" y="218"/>
                </a:lnTo>
                <a:lnTo>
                  <a:pt x="724" y="220"/>
                </a:lnTo>
                <a:lnTo>
                  <a:pt x="724" y="220"/>
                </a:lnTo>
                <a:lnTo>
                  <a:pt x="722" y="220"/>
                </a:lnTo>
                <a:lnTo>
                  <a:pt x="722" y="220"/>
                </a:lnTo>
                <a:lnTo>
                  <a:pt x="720" y="222"/>
                </a:lnTo>
                <a:lnTo>
                  <a:pt x="720" y="222"/>
                </a:lnTo>
                <a:lnTo>
                  <a:pt x="718" y="224"/>
                </a:lnTo>
                <a:lnTo>
                  <a:pt x="718" y="224"/>
                </a:lnTo>
                <a:lnTo>
                  <a:pt x="716" y="224"/>
                </a:lnTo>
                <a:lnTo>
                  <a:pt x="716" y="224"/>
                </a:lnTo>
                <a:lnTo>
                  <a:pt x="714" y="226"/>
                </a:lnTo>
                <a:lnTo>
                  <a:pt x="714" y="226"/>
                </a:lnTo>
                <a:lnTo>
                  <a:pt x="712" y="226"/>
                </a:lnTo>
                <a:lnTo>
                  <a:pt x="712" y="226"/>
                </a:lnTo>
                <a:lnTo>
                  <a:pt x="710" y="228"/>
                </a:lnTo>
                <a:lnTo>
                  <a:pt x="710" y="228"/>
                </a:lnTo>
                <a:lnTo>
                  <a:pt x="708" y="230"/>
                </a:lnTo>
                <a:lnTo>
                  <a:pt x="708" y="230"/>
                </a:lnTo>
                <a:lnTo>
                  <a:pt x="706" y="230"/>
                </a:lnTo>
                <a:lnTo>
                  <a:pt x="706" y="230"/>
                </a:lnTo>
                <a:lnTo>
                  <a:pt x="684" y="238"/>
                </a:lnTo>
                <a:lnTo>
                  <a:pt x="400" y="238"/>
                </a:lnTo>
                <a:lnTo>
                  <a:pt x="398" y="236"/>
                </a:lnTo>
                <a:lnTo>
                  <a:pt x="0" y="926"/>
                </a:lnTo>
                <a:lnTo>
                  <a:pt x="400" y="1618"/>
                </a:lnTo>
                <a:lnTo>
                  <a:pt x="1198" y="1618"/>
                </a:lnTo>
                <a:lnTo>
                  <a:pt x="1200" y="1618"/>
                </a:lnTo>
                <a:lnTo>
                  <a:pt x="1312" y="1426"/>
                </a:lnTo>
                <a:close/>
              </a:path>
            </a:pathLst>
          </a:custGeom>
          <a:solidFill>
            <a:srgbClr val="50EC20"/>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dirty="0">
              <a:cs typeface="+mn-cs"/>
            </a:endParaRPr>
          </a:p>
        </p:txBody>
      </p:sp>
      <p:sp>
        <p:nvSpPr>
          <p:cNvPr id="77829" name="Freeform 5"/>
          <p:cNvSpPr>
            <a:spLocks/>
          </p:cNvSpPr>
          <p:nvPr/>
        </p:nvSpPr>
        <p:spPr bwMode="auto">
          <a:xfrm>
            <a:off x="1676402" y="1905001"/>
            <a:ext cx="1997075" cy="1717675"/>
          </a:xfrm>
          <a:custGeom>
            <a:avLst/>
            <a:gdLst>
              <a:gd name="T0" fmla="*/ 694 w 1612"/>
              <a:gd name="T1" fmla="*/ 1382 h 1386"/>
              <a:gd name="T2" fmla="*/ 710 w 1612"/>
              <a:gd name="T3" fmla="*/ 1376 h 1386"/>
              <a:gd name="T4" fmla="*/ 714 w 1612"/>
              <a:gd name="T5" fmla="*/ 1374 h 1386"/>
              <a:gd name="T6" fmla="*/ 720 w 1612"/>
              <a:gd name="T7" fmla="*/ 1370 h 1386"/>
              <a:gd name="T8" fmla="*/ 724 w 1612"/>
              <a:gd name="T9" fmla="*/ 1368 h 1386"/>
              <a:gd name="T10" fmla="*/ 730 w 1612"/>
              <a:gd name="T11" fmla="*/ 1362 h 1386"/>
              <a:gd name="T12" fmla="*/ 734 w 1612"/>
              <a:gd name="T13" fmla="*/ 1360 h 1386"/>
              <a:gd name="T14" fmla="*/ 736 w 1612"/>
              <a:gd name="T15" fmla="*/ 1354 h 1386"/>
              <a:gd name="T16" fmla="*/ 738 w 1612"/>
              <a:gd name="T17" fmla="*/ 1352 h 1386"/>
              <a:gd name="T18" fmla="*/ 740 w 1612"/>
              <a:gd name="T19" fmla="*/ 1346 h 1386"/>
              <a:gd name="T20" fmla="*/ 740 w 1612"/>
              <a:gd name="T21" fmla="*/ 1342 h 1386"/>
              <a:gd name="T22" fmla="*/ 716 w 1612"/>
              <a:gd name="T23" fmla="*/ 1296 h 1386"/>
              <a:gd name="T24" fmla="*/ 664 w 1612"/>
              <a:gd name="T25" fmla="*/ 1254 h 1386"/>
              <a:gd name="T26" fmla="*/ 660 w 1612"/>
              <a:gd name="T27" fmla="*/ 1232 h 1386"/>
              <a:gd name="T28" fmla="*/ 676 w 1612"/>
              <a:gd name="T29" fmla="*/ 1194 h 1386"/>
              <a:gd name="T30" fmla="*/ 762 w 1612"/>
              <a:gd name="T31" fmla="*/ 1152 h 1386"/>
              <a:gd name="T32" fmla="*/ 846 w 1612"/>
              <a:gd name="T33" fmla="*/ 1152 h 1386"/>
              <a:gd name="T34" fmla="*/ 932 w 1612"/>
              <a:gd name="T35" fmla="*/ 1194 h 1386"/>
              <a:gd name="T36" fmla="*/ 948 w 1612"/>
              <a:gd name="T37" fmla="*/ 1232 h 1386"/>
              <a:gd name="T38" fmla="*/ 944 w 1612"/>
              <a:gd name="T39" fmla="*/ 1254 h 1386"/>
              <a:gd name="T40" fmla="*/ 894 w 1612"/>
              <a:gd name="T41" fmla="*/ 1296 h 1386"/>
              <a:gd name="T42" fmla="*/ 868 w 1612"/>
              <a:gd name="T43" fmla="*/ 1342 h 1386"/>
              <a:gd name="T44" fmla="*/ 868 w 1612"/>
              <a:gd name="T45" fmla="*/ 1346 h 1386"/>
              <a:gd name="T46" fmla="*/ 870 w 1612"/>
              <a:gd name="T47" fmla="*/ 1352 h 1386"/>
              <a:gd name="T48" fmla="*/ 872 w 1612"/>
              <a:gd name="T49" fmla="*/ 1354 h 1386"/>
              <a:gd name="T50" fmla="*/ 876 w 1612"/>
              <a:gd name="T51" fmla="*/ 1360 h 1386"/>
              <a:gd name="T52" fmla="*/ 878 w 1612"/>
              <a:gd name="T53" fmla="*/ 1362 h 1386"/>
              <a:gd name="T54" fmla="*/ 884 w 1612"/>
              <a:gd name="T55" fmla="*/ 1368 h 1386"/>
              <a:gd name="T56" fmla="*/ 888 w 1612"/>
              <a:gd name="T57" fmla="*/ 1370 h 1386"/>
              <a:gd name="T58" fmla="*/ 894 w 1612"/>
              <a:gd name="T59" fmla="*/ 1374 h 1386"/>
              <a:gd name="T60" fmla="*/ 898 w 1612"/>
              <a:gd name="T61" fmla="*/ 1376 h 1386"/>
              <a:gd name="T62" fmla="*/ 914 w 1612"/>
              <a:gd name="T63" fmla="*/ 1382 h 1386"/>
              <a:gd name="T64" fmla="*/ 1322 w 1612"/>
              <a:gd name="T65" fmla="*/ 1172 h 1386"/>
              <a:gd name="T66" fmla="*/ 1326 w 1612"/>
              <a:gd name="T67" fmla="*/ 1104 h 1386"/>
              <a:gd name="T68" fmla="*/ 1294 w 1612"/>
              <a:gd name="T69" fmla="*/ 1080 h 1386"/>
              <a:gd name="T70" fmla="*/ 1232 w 1612"/>
              <a:gd name="T71" fmla="*/ 1104 h 1386"/>
              <a:gd name="T72" fmla="*/ 1180 w 1612"/>
              <a:gd name="T73" fmla="*/ 1102 h 1386"/>
              <a:gd name="T74" fmla="*/ 1154 w 1612"/>
              <a:gd name="T75" fmla="*/ 1070 h 1386"/>
              <a:gd name="T76" fmla="*/ 1162 w 1612"/>
              <a:gd name="T77" fmla="*/ 974 h 1386"/>
              <a:gd name="T78" fmla="*/ 1204 w 1612"/>
              <a:gd name="T79" fmla="*/ 902 h 1386"/>
              <a:gd name="T80" fmla="*/ 1282 w 1612"/>
              <a:gd name="T81" fmla="*/ 848 h 1386"/>
              <a:gd name="T82" fmla="*/ 1324 w 1612"/>
              <a:gd name="T83" fmla="*/ 854 h 1386"/>
              <a:gd name="T84" fmla="*/ 1350 w 1612"/>
              <a:gd name="T85" fmla="*/ 900 h 1386"/>
              <a:gd name="T86" fmla="*/ 1362 w 1612"/>
              <a:gd name="T87" fmla="*/ 964 h 1386"/>
              <a:gd name="T88" fmla="*/ 1398 w 1612"/>
              <a:gd name="T89" fmla="*/ 980 h 1386"/>
              <a:gd name="T90" fmla="*/ 1598 w 1612"/>
              <a:gd name="T91" fmla="*/ 696 h 1386"/>
              <a:gd name="T92" fmla="*/ 1432 w 1612"/>
              <a:gd name="T93" fmla="*/ 382 h 1386"/>
              <a:gd name="T94" fmla="*/ 1446 w 1612"/>
              <a:gd name="T95" fmla="*/ 342 h 1386"/>
              <a:gd name="T96" fmla="*/ 1500 w 1612"/>
              <a:gd name="T97" fmla="*/ 340 h 1386"/>
              <a:gd name="T98" fmla="*/ 1562 w 1612"/>
              <a:gd name="T99" fmla="*/ 364 h 1386"/>
              <a:gd name="T100" fmla="*/ 1596 w 1612"/>
              <a:gd name="T101" fmla="*/ 346 h 1386"/>
              <a:gd name="T102" fmla="*/ 1612 w 1612"/>
              <a:gd name="T103" fmla="*/ 296 h 1386"/>
              <a:gd name="T104" fmla="*/ 1582 w 1612"/>
              <a:gd name="T105" fmla="*/ 198 h 1386"/>
              <a:gd name="T106" fmla="*/ 1500 w 1612"/>
              <a:gd name="T107" fmla="*/ 116 h 1386"/>
              <a:gd name="T108" fmla="*/ 1448 w 1612"/>
              <a:gd name="T109" fmla="*/ 110 h 1386"/>
              <a:gd name="T110" fmla="*/ 1416 w 1612"/>
              <a:gd name="T111" fmla="*/ 138 h 1386"/>
              <a:gd name="T112" fmla="*/ 1412 w 1612"/>
              <a:gd name="T113" fmla="*/ 182 h 1386"/>
              <a:gd name="T114" fmla="*/ 1392 w 1612"/>
              <a:gd name="T115" fmla="*/ 234 h 1386"/>
              <a:gd name="T116" fmla="*/ 1360 w 1612"/>
              <a:gd name="T117" fmla="*/ 240 h 1386"/>
              <a:gd name="T118" fmla="*/ 400 w 1612"/>
              <a:gd name="T119"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12" h="1386">
                <a:moveTo>
                  <a:pt x="674" y="1382"/>
                </a:moveTo>
                <a:lnTo>
                  <a:pt x="674" y="1382"/>
                </a:lnTo>
                <a:lnTo>
                  <a:pt x="670" y="1382"/>
                </a:lnTo>
                <a:lnTo>
                  <a:pt x="694" y="1382"/>
                </a:lnTo>
                <a:lnTo>
                  <a:pt x="694" y="1382"/>
                </a:lnTo>
                <a:lnTo>
                  <a:pt x="706" y="1378"/>
                </a:lnTo>
                <a:lnTo>
                  <a:pt x="706" y="1378"/>
                </a:lnTo>
                <a:lnTo>
                  <a:pt x="708" y="1378"/>
                </a:lnTo>
                <a:lnTo>
                  <a:pt x="708" y="1378"/>
                </a:lnTo>
                <a:lnTo>
                  <a:pt x="710" y="1376"/>
                </a:lnTo>
                <a:lnTo>
                  <a:pt x="710" y="1376"/>
                </a:lnTo>
                <a:lnTo>
                  <a:pt x="712" y="1374"/>
                </a:lnTo>
                <a:lnTo>
                  <a:pt x="712" y="1374"/>
                </a:lnTo>
                <a:lnTo>
                  <a:pt x="714" y="1374"/>
                </a:lnTo>
                <a:lnTo>
                  <a:pt x="714" y="1374"/>
                </a:lnTo>
                <a:lnTo>
                  <a:pt x="716" y="1372"/>
                </a:lnTo>
                <a:lnTo>
                  <a:pt x="716" y="1372"/>
                </a:lnTo>
                <a:lnTo>
                  <a:pt x="718" y="1372"/>
                </a:lnTo>
                <a:lnTo>
                  <a:pt x="718" y="1372"/>
                </a:lnTo>
                <a:lnTo>
                  <a:pt x="720" y="1370"/>
                </a:lnTo>
                <a:lnTo>
                  <a:pt x="720" y="1370"/>
                </a:lnTo>
                <a:lnTo>
                  <a:pt x="722" y="1368"/>
                </a:lnTo>
                <a:lnTo>
                  <a:pt x="722" y="1368"/>
                </a:lnTo>
                <a:lnTo>
                  <a:pt x="724" y="1368"/>
                </a:lnTo>
                <a:lnTo>
                  <a:pt x="724" y="1368"/>
                </a:lnTo>
                <a:lnTo>
                  <a:pt x="726" y="1366"/>
                </a:lnTo>
                <a:lnTo>
                  <a:pt x="726" y="1366"/>
                </a:lnTo>
                <a:lnTo>
                  <a:pt x="730" y="1364"/>
                </a:lnTo>
                <a:lnTo>
                  <a:pt x="730" y="1364"/>
                </a:lnTo>
                <a:lnTo>
                  <a:pt x="730" y="1362"/>
                </a:lnTo>
                <a:lnTo>
                  <a:pt x="730" y="1362"/>
                </a:lnTo>
                <a:lnTo>
                  <a:pt x="732" y="1360"/>
                </a:lnTo>
                <a:lnTo>
                  <a:pt x="732" y="1360"/>
                </a:lnTo>
                <a:lnTo>
                  <a:pt x="734" y="1360"/>
                </a:lnTo>
                <a:lnTo>
                  <a:pt x="734" y="1360"/>
                </a:lnTo>
                <a:lnTo>
                  <a:pt x="734" y="1358"/>
                </a:lnTo>
                <a:lnTo>
                  <a:pt x="734" y="1358"/>
                </a:lnTo>
                <a:lnTo>
                  <a:pt x="736" y="1356"/>
                </a:lnTo>
                <a:lnTo>
                  <a:pt x="736" y="1356"/>
                </a:lnTo>
                <a:lnTo>
                  <a:pt x="736" y="1354"/>
                </a:lnTo>
                <a:lnTo>
                  <a:pt x="736" y="1354"/>
                </a:lnTo>
                <a:lnTo>
                  <a:pt x="738" y="1354"/>
                </a:lnTo>
                <a:lnTo>
                  <a:pt x="738" y="1354"/>
                </a:lnTo>
                <a:lnTo>
                  <a:pt x="738" y="1352"/>
                </a:lnTo>
                <a:lnTo>
                  <a:pt x="738" y="1352"/>
                </a:lnTo>
                <a:lnTo>
                  <a:pt x="740" y="1350"/>
                </a:lnTo>
                <a:lnTo>
                  <a:pt x="740" y="1350"/>
                </a:lnTo>
                <a:lnTo>
                  <a:pt x="740" y="1348"/>
                </a:lnTo>
                <a:lnTo>
                  <a:pt x="740" y="1348"/>
                </a:lnTo>
                <a:lnTo>
                  <a:pt x="740" y="1346"/>
                </a:lnTo>
                <a:lnTo>
                  <a:pt x="740" y="1346"/>
                </a:lnTo>
                <a:lnTo>
                  <a:pt x="740" y="1342"/>
                </a:lnTo>
                <a:lnTo>
                  <a:pt x="740" y="1342"/>
                </a:lnTo>
                <a:lnTo>
                  <a:pt x="740" y="1342"/>
                </a:lnTo>
                <a:lnTo>
                  <a:pt x="740" y="1342"/>
                </a:lnTo>
                <a:lnTo>
                  <a:pt x="740" y="1330"/>
                </a:lnTo>
                <a:lnTo>
                  <a:pt x="736" y="1320"/>
                </a:lnTo>
                <a:lnTo>
                  <a:pt x="734" y="1312"/>
                </a:lnTo>
                <a:lnTo>
                  <a:pt x="728" y="1306"/>
                </a:lnTo>
                <a:lnTo>
                  <a:pt x="716" y="1296"/>
                </a:lnTo>
                <a:lnTo>
                  <a:pt x="700" y="1286"/>
                </a:lnTo>
                <a:lnTo>
                  <a:pt x="686" y="1278"/>
                </a:lnTo>
                <a:lnTo>
                  <a:pt x="674" y="1268"/>
                </a:lnTo>
                <a:lnTo>
                  <a:pt x="668" y="1262"/>
                </a:lnTo>
                <a:lnTo>
                  <a:pt x="664" y="1254"/>
                </a:lnTo>
                <a:lnTo>
                  <a:pt x="662" y="1244"/>
                </a:lnTo>
                <a:lnTo>
                  <a:pt x="660" y="1232"/>
                </a:lnTo>
                <a:lnTo>
                  <a:pt x="660" y="1232"/>
                </a:lnTo>
                <a:lnTo>
                  <a:pt x="660" y="1232"/>
                </a:lnTo>
                <a:lnTo>
                  <a:pt x="660" y="1232"/>
                </a:lnTo>
                <a:lnTo>
                  <a:pt x="660" y="1232"/>
                </a:lnTo>
                <a:lnTo>
                  <a:pt x="662" y="1222"/>
                </a:lnTo>
                <a:lnTo>
                  <a:pt x="664" y="1212"/>
                </a:lnTo>
                <a:lnTo>
                  <a:pt x="670" y="1202"/>
                </a:lnTo>
                <a:lnTo>
                  <a:pt x="676" y="1194"/>
                </a:lnTo>
                <a:lnTo>
                  <a:pt x="684" y="1186"/>
                </a:lnTo>
                <a:lnTo>
                  <a:pt x="694" y="1178"/>
                </a:lnTo>
                <a:lnTo>
                  <a:pt x="714" y="1166"/>
                </a:lnTo>
                <a:lnTo>
                  <a:pt x="738" y="1158"/>
                </a:lnTo>
                <a:lnTo>
                  <a:pt x="762" y="1152"/>
                </a:lnTo>
                <a:lnTo>
                  <a:pt x="786" y="1150"/>
                </a:lnTo>
                <a:lnTo>
                  <a:pt x="804" y="1148"/>
                </a:lnTo>
                <a:lnTo>
                  <a:pt x="804" y="1148"/>
                </a:lnTo>
                <a:lnTo>
                  <a:pt x="824" y="1150"/>
                </a:lnTo>
                <a:lnTo>
                  <a:pt x="846" y="1152"/>
                </a:lnTo>
                <a:lnTo>
                  <a:pt x="870" y="1158"/>
                </a:lnTo>
                <a:lnTo>
                  <a:pt x="894" y="1166"/>
                </a:lnTo>
                <a:lnTo>
                  <a:pt x="916" y="1178"/>
                </a:lnTo>
                <a:lnTo>
                  <a:pt x="924" y="1186"/>
                </a:lnTo>
                <a:lnTo>
                  <a:pt x="932" y="1194"/>
                </a:lnTo>
                <a:lnTo>
                  <a:pt x="940" y="1202"/>
                </a:lnTo>
                <a:lnTo>
                  <a:pt x="944" y="1212"/>
                </a:lnTo>
                <a:lnTo>
                  <a:pt x="948" y="1222"/>
                </a:lnTo>
                <a:lnTo>
                  <a:pt x="948" y="1232"/>
                </a:lnTo>
                <a:lnTo>
                  <a:pt x="948" y="1232"/>
                </a:lnTo>
                <a:lnTo>
                  <a:pt x="948" y="1232"/>
                </a:lnTo>
                <a:lnTo>
                  <a:pt x="948" y="1232"/>
                </a:lnTo>
                <a:lnTo>
                  <a:pt x="948" y="1232"/>
                </a:lnTo>
                <a:lnTo>
                  <a:pt x="948" y="1244"/>
                </a:lnTo>
                <a:lnTo>
                  <a:pt x="944" y="1254"/>
                </a:lnTo>
                <a:lnTo>
                  <a:pt x="940" y="1262"/>
                </a:lnTo>
                <a:lnTo>
                  <a:pt x="936" y="1268"/>
                </a:lnTo>
                <a:lnTo>
                  <a:pt x="922" y="1278"/>
                </a:lnTo>
                <a:lnTo>
                  <a:pt x="908" y="1286"/>
                </a:lnTo>
                <a:lnTo>
                  <a:pt x="894" y="1296"/>
                </a:lnTo>
                <a:lnTo>
                  <a:pt x="880" y="1306"/>
                </a:lnTo>
                <a:lnTo>
                  <a:pt x="876" y="1312"/>
                </a:lnTo>
                <a:lnTo>
                  <a:pt x="872" y="1320"/>
                </a:lnTo>
                <a:lnTo>
                  <a:pt x="870" y="1330"/>
                </a:lnTo>
                <a:lnTo>
                  <a:pt x="868" y="1342"/>
                </a:lnTo>
                <a:lnTo>
                  <a:pt x="868" y="1342"/>
                </a:lnTo>
                <a:lnTo>
                  <a:pt x="868" y="1342"/>
                </a:lnTo>
                <a:lnTo>
                  <a:pt x="868" y="1342"/>
                </a:lnTo>
                <a:lnTo>
                  <a:pt x="868" y="1346"/>
                </a:lnTo>
                <a:lnTo>
                  <a:pt x="868" y="1346"/>
                </a:lnTo>
                <a:lnTo>
                  <a:pt x="868" y="1348"/>
                </a:lnTo>
                <a:lnTo>
                  <a:pt x="868" y="1348"/>
                </a:lnTo>
                <a:lnTo>
                  <a:pt x="870" y="1350"/>
                </a:lnTo>
                <a:lnTo>
                  <a:pt x="870" y="1350"/>
                </a:lnTo>
                <a:lnTo>
                  <a:pt x="870" y="1352"/>
                </a:lnTo>
                <a:lnTo>
                  <a:pt x="870" y="1352"/>
                </a:lnTo>
                <a:lnTo>
                  <a:pt x="872" y="1354"/>
                </a:lnTo>
                <a:lnTo>
                  <a:pt x="872" y="1354"/>
                </a:lnTo>
                <a:lnTo>
                  <a:pt x="872" y="1354"/>
                </a:lnTo>
                <a:lnTo>
                  <a:pt x="872" y="1354"/>
                </a:lnTo>
                <a:lnTo>
                  <a:pt x="874" y="1356"/>
                </a:lnTo>
                <a:lnTo>
                  <a:pt x="874" y="1356"/>
                </a:lnTo>
                <a:lnTo>
                  <a:pt x="874" y="1358"/>
                </a:lnTo>
                <a:lnTo>
                  <a:pt x="874" y="1358"/>
                </a:lnTo>
                <a:lnTo>
                  <a:pt x="876" y="1360"/>
                </a:lnTo>
                <a:lnTo>
                  <a:pt x="876" y="1360"/>
                </a:lnTo>
                <a:lnTo>
                  <a:pt x="876" y="1360"/>
                </a:lnTo>
                <a:lnTo>
                  <a:pt x="876" y="1360"/>
                </a:lnTo>
                <a:lnTo>
                  <a:pt x="878" y="1362"/>
                </a:lnTo>
                <a:lnTo>
                  <a:pt x="878" y="1362"/>
                </a:lnTo>
                <a:lnTo>
                  <a:pt x="880" y="1364"/>
                </a:lnTo>
                <a:lnTo>
                  <a:pt x="880" y="1364"/>
                </a:lnTo>
                <a:lnTo>
                  <a:pt x="882" y="1366"/>
                </a:lnTo>
                <a:lnTo>
                  <a:pt x="882" y="1366"/>
                </a:lnTo>
                <a:lnTo>
                  <a:pt x="884" y="1368"/>
                </a:lnTo>
                <a:lnTo>
                  <a:pt x="884" y="1368"/>
                </a:lnTo>
                <a:lnTo>
                  <a:pt x="886" y="1368"/>
                </a:lnTo>
                <a:lnTo>
                  <a:pt x="886" y="1368"/>
                </a:lnTo>
                <a:lnTo>
                  <a:pt x="888" y="1370"/>
                </a:lnTo>
                <a:lnTo>
                  <a:pt x="888" y="1370"/>
                </a:lnTo>
                <a:lnTo>
                  <a:pt x="890" y="1372"/>
                </a:lnTo>
                <a:lnTo>
                  <a:pt x="890" y="1372"/>
                </a:lnTo>
                <a:lnTo>
                  <a:pt x="892" y="1372"/>
                </a:lnTo>
                <a:lnTo>
                  <a:pt x="892" y="1372"/>
                </a:lnTo>
                <a:lnTo>
                  <a:pt x="894" y="1374"/>
                </a:lnTo>
                <a:lnTo>
                  <a:pt x="894" y="1374"/>
                </a:lnTo>
                <a:lnTo>
                  <a:pt x="896" y="1374"/>
                </a:lnTo>
                <a:lnTo>
                  <a:pt x="896" y="1374"/>
                </a:lnTo>
                <a:lnTo>
                  <a:pt x="898" y="1376"/>
                </a:lnTo>
                <a:lnTo>
                  <a:pt x="898" y="1376"/>
                </a:lnTo>
                <a:lnTo>
                  <a:pt x="902" y="1378"/>
                </a:lnTo>
                <a:lnTo>
                  <a:pt x="902" y="1378"/>
                </a:lnTo>
                <a:lnTo>
                  <a:pt x="902" y="1378"/>
                </a:lnTo>
                <a:lnTo>
                  <a:pt x="902" y="1378"/>
                </a:lnTo>
                <a:lnTo>
                  <a:pt x="914" y="1382"/>
                </a:lnTo>
                <a:lnTo>
                  <a:pt x="940" y="1382"/>
                </a:lnTo>
                <a:lnTo>
                  <a:pt x="940" y="1382"/>
                </a:lnTo>
                <a:lnTo>
                  <a:pt x="934" y="1382"/>
                </a:lnTo>
                <a:lnTo>
                  <a:pt x="1198" y="1386"/>
                </a:lnTo>
                <a:lnTo>
                  <a:pt x="1322" y="1172"/>
                </a:lnTo>
                <a:lnTo>
                  <a:pt x="1322" y="1172"/>
                </a:lnTo>
                <a:lnTo>
                  <a:pt x="1326" y="1150"/>
                </a:lnTo>
                <a:lnTo>
                  <a:pt x="1330" y="1126"/>
                </a:lnTo>
                <a:lnTo>
                  <a:pt x="1328" y="1114"/>
                </a:lnTo>
                <a:lnTo>
                  <a:pt x="1326" y="1104"/>
                </a:lnTo>
                <a:lnTo>
                  <a:pt x="1322" y="1094"/>
                </a:lnTo>
                <a:lnTo>
                  <a:pt x="1316" y="1088"/>
                </a:lnTo>
                <a:lnTo>
                  <a:pt x="1316" y="1088"/>
                </a:lnTo>
                <a:lnTo>
                  <a:pt x="1304" y="1084"/>
                </a:lnTo>
                <a:lnTo>
                  <a:pt x="1294" y="1080"/>
                </a:lnTo>
                <a:lnTo>
                  <a:pt x="1286" y="1080"/>
                </a:lnTo>
                <a:lnTo>
                  <a:pt x="1278" y="1082"/>
                </a:lnTo>
                <a:lnTo>
                  <a:pt x="1262" y="1086"/>
                </a:lnTo>
                <a:lnTo>
                  <a:pt x="1248" y="1096"/>
                </a:lnTo>
                <a:lnTo>
                  <a:pt x="1232" y="1104"/>
                </a:lnTo>
                <a:lnTo>
                  <a:pt x="1218" y="1110"/>
                </a:lnTo>
                <a:lnTo>
                  <a:pt x="1208" y="1110"/>
                </a:lnTo>
                <a:lnTo>
                  <a:pt x="1200" y="1110"/>
                </a:lnTo>
                <a:lnTo>
                  <a:pt x="1190" y="1108"/>
                </a:lnTo>
                <a:lnTo>
                  <a:pt x="1180" y="1102"/>
                </a:lnTo>
                <a:lnTo>
                  <a:pt x="1180" y="1102"/>
                </a:lnTo>
                <a:lnTo>
                  <a:pt x="1170" y="1096"/>
                </a:lnTo>
                <a:lnTo>
                  <a:pt x="1164" y="1088"/>
                </a:lnTo>
                <a:lnTo>
                  <a:pt x="1158" y="1080"/>
                </a:lnTo>
                <a:lnTo>
                  <a:pt x="1154" y="1070"/>
                </a:lnTo>
                <a:lnTo>
                  <a:pt x="1152" y="1060"/>
                </a:lnTo>
                <a:lnTo>
                  <a:pt x="1150" y="1048"/>
                </a:lnTo>
                <a:lnTo>
                  <a:pt x="1150" y="1024"/>
                </a:lnTo>
                <a:lnTo>
                  <a:pt x="1154" y="998"/>
                </a:lnTo>
                <a:lnTo>
                  <a:pt x="1162" y="974"/>
                </a:lnTo>
                <a:lnTo>
                  <a:pt x="1170" y="954"/>
                </a:lnTo>
                <a:lnTo>
                  <a:pt x="1180" y="936"/>
                </a:lnTo>
                <a:lnTo>
                  <a:pt x="1180" y="936"/>
                </a:lnTo>
                <a:lnTo>
                  <a:pt x="1190" y="920"/>
                </a:lnTo>
                <a:lnTo>
                  <a:pt x="1204" y="902"/>
                </a:lnTo>
                <a:lnTo>
                  <a:pt x="1220" y="884"/>
                </a:lnTo>
                <a:lnTo>
                  <a:pt x="1240" y="868"/>
                </a:lnTo>
                <a:lnTo>
                  <a:pt x="1260" y="856"/>
                </a:lnTo>
                <a:lnTo>
                  <a:pt x="1272" y="850"/>
                </a:lnTo>
                <a:lnTo>
                  <a:pt x="1282" y="848"/>
                </a:lnTo>
                <a:lnTo>
                  <a:pt x="1292" y="846"/>
                </a:lnTo>
                <a:lnTo>
                  <a:pt x="1304" y="846"/>
                </a:lnTo>
                <a:lnTo>
                  <a:pt x="1314" y="848"/>
                </a:lnTo>
                <a:lnTo>
                  <a:pt x="1324" y="854"/>
                </a:lnTo>
                <a:lnTo>
                  <a:pt x="1324" y="854"/>
                </a:lnTo>
                <a:lnTo>
                  <a:pt x="1334" y="860"/>
                </a:lnTo>
                <a:lnTo>
                  <a:pt x="1340" y="868"/>
                </a:lnTo>
                <a:lnTo>
                  <a:pt x="1346" y="874"/>
                </a:lnTo>
                <a:lnTo>
                  <a:pt x="1348" y="882"/>
                </a:lnTo>
                <a:lnTo>
                  <a:pt x="1350" y="900"/>
                </a:lnTo>
                <a:lnTo>
                  <a:pt x="1350" y="916"/>
                </a:lnTo>
                <a:lnTo>
                  <a:pt x="1350" y="932"/>
                </a:lnTo>
                <a:lnTo>
                  <a:pt x="1354" y="948"/>
                </a:lnTo>
                <a:lnTo>
                  <a:pt x="1358" y="956"/>
                </a:lnTo>
                <a:lnTo>
                  <a:pt x="1362" y="964"/>
                </a:lnTo>
                <a:lnTo>
                  <a:pt x="1370" y="972"/>
                </a:lnTo>
                <a:lnTo>
                  <a:pt x="1380" y="978"/>
                </a:lnTo>
                <a:lnTo>
                  <a:pt x="1380" y="978"/>
                </a:lnTo>
                <a:lnTo>
                  <a:pt x="1388" y="980"/>
                </a:lnTo>
                <a:lnTo>
                  <a:pt x="1398" y="980"/>
                </a:lnTo>
                <a:lnTo>
                  <a:pt x="1408" y="976"/>
                </a:lnTo>
                <a:lnTo>
                  <a:pt x="1418" y="972"/>
                </a:lnTo>
                <a:lnTo>
                  <a:pt x="1438" y="958"/>
                </a:lnTo>
                <a:lnTo>
                  <a:pt x="1456" y="942"/>
                </a:lnTo>
                <a:lnTo>
                  <a:pt x="1598" y="696"/>
                </a:lnTo>
                <a:lnTo>
                  <a:pt x="1436" y="418"/>
                </a:lnTo>
                <a:lnTo>
                  <a:pt x="1436" y="418"/>
                </a:lnTo>
                <a:lnTo>
                  <a:pt x="1434" y="400"/>
                </a:lnTo>
                <a:lnTo>
                  <a:pt x="1432" y="382"/>
                </a:lnTo>
                <a:lnTo>
                  <a:pt x="1432" y="382"/>
                </a:lnTo>
                <a:lnTo>
                  <a:pt x="1432" y="370"/>
                </a:lnTo>
                <a:lnTo>
                  <a:pt x="1434" y="358"/>
                </a:lnTo>
                <a:lnTo>
                  <a:pt x="1440" y="348"/>
                </a:lnTo>
                <a:lnTo>
                  <a:pt x="1446" y="342"/>
                </a:lnTo>
                <a:lnTo>
                  <a:pt x="1446" y="342"/>
                </a:lnTo>
                <a:lnTo>
                  <a:pt x="1456" y="338"/>
                </a:lnTo>
                <a:lnTo>
                  <a:pt x="1466" y="334"/>
                </a:lnTo>
                <a:lnTo>
                  <a:pt x="1476" y="334"/>
                </a:lnTo>
                <a:lnTo>
                  <a:pt x="1484" y="334"/>
                </a:lnTo>
                <a:lnTo>
                  <a:pt x="1500" y="340"/>
                </a:lnTo>
                <a:lnTo>
                  <a:pt x="1514" y="348"/>
                </a:lnTo>
                <a:lnTo>
                  <a:pt x="1528" y="358"/>
                </a:lnTo>
                <a:lnTo>
                  <a:pt x="1544" y="364"/>
                </a:lnTo>
                <a:lnTo>
                  <a:pt x="1552" y="364"/>
                </a:lnTo>
                <a:lnTo>
                  <a:pt x="1562" y="364"/>
                </a:lnTo>
                <a:lnTo>
                  <a:pt x="1572" y="362"/>
                </a:lnTo>
                <a:lnTo>
                  <a:pt x="1582" y="356"/>
                </a:lnTo>
                <a:lnTo>
                  <a:pt x="1582" y="356"/>
                </a:lnTo>
                <a:lnTo>
                  <a:pt x="1590" y="352"/>
                </a:lnTo>
                <a:lnTo>
                  <a:pt x="1596" y="346"/>
                </a:lnTo>
                <a:lnTo>
                  <a:pt x="1600" y="340"/>
                </a:lnTo>
                <a:lnTo>
                  <a:pt x="1604" y="332"/>
                </a:lnTo>
                <a:lnTo>
                  <a:pt x="1610" y="316"/>
                </a:lnTo>
                <a:lnTo>
                  <a:pt x="1612" y="296"/>
                </a:lnTo>
                <a:lnTo>
                  <a:pt x="1612" y="296"/>
                </a:lnTo>
                <a:lnTo>
                  <a:pt x="1608" y="268"/>
                </a:lnTo>
                <a:lnTo>
                  <a:pt x="1602" y="242"/>
                </a:lnTo>
                <a:lnTo>
                  <a:pt x="1592" y="218"/>
                </a:lnTo>
                <a:lnTo>
                  <a:pt x="1582" y="198"/>
                </a:lnTo>
                <a:lnTo>
                  <a:pt x="1582" y="198"/>
                </a:lnTo>
                <a:lnTo>
                  <a:pt x="1572" y="182"/>
                </a:lnTo>
                <a:lnTo>
                  <a:pt x="1558" y="164"/>
                </a:lnTo>
                <a:lnTo>
                  <a:pt x="1542" y="146"/>
                </a:lnTo>
                <a:lnTo>
                  <a:pt x="1522" y="130"/>
                </a:lnTo>
                <a:lnTo>
                  <a:pt x="1500" y="116"/>
                </a:lnTo>
                <a:lnTo>
                  <a:pt x="1490" y="112"/>
                </a:lnTo>
                <a:lnTo>
                  <a:pt x="1480" y="108"/>
                </a:lnTo>
                <a:lnTo>
                  <a:pt x="1468" y="108"/>
                </a:lnTo>
                <a:lnTo>
                  <a:pt x="1458" y="108"/>
                </a:lnTo>
                <a:lnTo>
                  <a:pt x="1448" y="110"/>
                </a:lnTo>
                <a:lnTo>
                  <a:pt x="1438" y="116"/>
                </a:lnTo>
                <a:lnTo>
                  <a:pt x="1438" y="116"/>
                </a:lnTo>
                <a:lnTo>
                  <a:pt x="1430" y="120"/>
                </a:lnTo>
                <a:lnTo>
                  <a:pt x="1424" y="126"/>
                </a:lnTo>
                <a:lnTo>
                  <a:pt x="1416" y="138"/>
                </a:lnTo>
                <a:lnTo>
                  <a:pt x="1412" y="150"/>
                </a:lnTo>
                <a:lnTo>
                  <a:pt x="1410" y="164"/>
                </a:lnTo>
                <a:lnTo>
                  <a:pt x="1410" y="164"/>
                </a:lnTo>
                <a:lnTo>
                  <a:pt x="1412" y="182"/>
                </a:lnTo>
                <a:lnTo>
                  <a:pt x="1412" y="182"/>
                </a:lnTo>
                <a:lnTo>
                  <a:pt x="1410" y="198"/>
                </a:lnTo>
                <a:lnTo>
                  <a:pt x="1408" y="212"/>
                </a:lnTo>
                <a:lnTo>
                  <a:pt x="1404" y="220"/>
                </a:lnTo>
                <a:lnTo>
                  <a:pt x="1398" y="226"/>
                </a:lnTo>
                <a:lnTo>
                  <a:pt x="1392" y="234"/>
                </a:lnTo>
                <a:lnTo>
                  <a:pt x="1382" y="240"/>
                </a:lnTo>
                <a:lnTo>
                  <a:pt x="1382" y="240"/>
                </a:lnTo>
                <a:lnTo>
                  <a:pt x="1376" y="242"/>
                </a:lnTo>
                <a:lnTo>
                  <a:pt x="1368" y="242"/>
                </a:lnTo>
                <a:lnTo>
                  <a:pt x="1360" y="240"/>
                </a:lnTo>
                <a:lnTo>
                  <a:pt x="1352" y="238"/>
                </a:lnTo>
                <a:lnTo>
                  <a:pt x="1334" y="228"/>
                </a:lnTo>
                <a:lnTo>
                  <a:pt x="1320" y="216"/>
                </a:lnTo>
                <a:lnTo>
                  <a:pt x="1198" y="0"/>
                </a:lnTo>
                <a:lnTo>
                  <a:pt x="400" y="0"/>
                </a:lnTo>
                <a:lnTo>
                  <a:pt x="0" y="694"/>
                </a:lnTo>
                <a:lnTo>
                  <a:pt x="398" y="1384"/>
                </a:lnTo>
                <a:lnTo>
                  <a:pt x="400" y="1382"/>
                </a:lnTo>
                <a:lnTo>
                  <a:pt x="674" y="1382"/>
                </a:lnTo>
                <a:close/>
              </a:path>
            </a:pathLst>
          </a:custGeom>
          <a:solidFill>
            <a:srgbClr val="8B3DCF"/>
          </a:solidFill>
          <a:ln w="38100" cap="flat" cmpd="sng">
            <a:solidFill>
              <a:srgbClr val="5F5F5F"/>
            </a:solidFill>
            <a:prstDash val="solid"/>
            <a:round/>
            <a:headEnd type="none" w="med" len="med"/>
            <a:tailEnd type="none" w="med" len="med"/>
          </a:ln>
          <a:effectLst/>
          <a:extLst/>
        </p:spPr>
        <p:txBody>
          <a:bodyPr/>
          <a:lstStyle/>
          <a:p>
            <a:pPr>
              <a:defRPr/>
            </a:pPr>
            <a:endParaRPr lang="en-US" dirty="0">
              <a:cs typeface="+mn-cs"/>
            </a:endParaRPr>
          </a:p>
        </p:txBody>
      </p:sp>
      <p:sp>
        <p:nvSpPr>
          <p:cNvPr id="77830" name="Freeform 6"/>
          <p:cNvSpPr>
            <a:spLocks/>
          </p:cNvSpPr>
          <p:nvPr/>
        </p:nvSpPr>
        <p:spPr bwMode="auto">
          <a:xfrm>
            <a:off x="5486400" y="4071939"/>
            <a:ext cx="1981200" cy="1711325"/>
          </a:xfrm>
          <a:custGeom>
            <a:avLst/>
            <a:gdLst>
              <a:gd name="T0" fmla="*/ 908 w 1600"/>
              <a:gd name="T1" fmla="*/ 4 h 1382"/>
              <a:gd name="T2" fmla="*/ 892 w 1600"/>
              <a:gd name="T3" fmla="*/ 10 h 1382"/>
              <a:gd name="T4" fmla="*/ 884 w 1600"/>
              <a:gd name="T5" fmla="*/ 14 h 1382"/>
              <a:gd name="T6" fmla="*/ 876 w 1600"/>
              <a:gd name="T7" fmla="*/ 18 h 1382"/>
              <a:gd name="T8" fmla="*/ 870 w 1600"/>
              <a:gd name="T9" fmla="*/ 22 h 1382"/>
              <a:gd name="T10" fmla="*/ 862 w 1600"/>
              <a:gd name="T11" fmla="*/ 28 h 1382"/>
              <a:gd name="T12" fmla="*/ 858 w 1600"/>
              <a:gd name="T13" fmla="*/ 34 h 1382"/>
              <a:gd name="T14" fmla="*/ 856 w 1600"/>
              <a:gd name="T15" fmla="*/ 40 h 1382"/>
              <a:gd name="T16" fmla="*/ 854 w 1600"/>
              <a:gd name="T17" fmla="*/ 46 h 1382"/>
              <a:gd name="T18" fmla="*/ 856 w 1600"/>
              <a:gd name="T19" fmla="*/ 58 h 1382"/>
              <a:gd name="T20" fmla="*/ 856 w 1600"/>
              <a:gd name="T21" fmla="*/ 64 h 1382"/>
              <a:gd name="T22" fmla="*/ 866 w 1600"/>
              <a:gd name="T23" fmla="*/ 82 h 1382"/>
              <a:gd name="T24" fmla="*/ 906 w 1600"/>
              <a:gd name="T25" fmla="*/ 110 h 1382"/>
              <a:gd name="T26" fmla="*/ 914 w 1600"/>
              <a:gd name="T27" fmla="*/ 114 h 1382"/>
              <a:gd name="T28" fmla="*/ 924 w 1600"/>
              <a:gd name="T29" fmla="*/ 124 h 1382"/>
              <a:gd name="T30" fmla="*/ 928 w 1600"/>
              <a:gd name="T31" fmla="*/ 130 h 1382"/>
              <a:gd name="T32" fmla="*/ 934 w 1600"/>
              <a:gd name="T33" fmla="*/ 146 h 1382"/>
              <a:gd name="T34" fmla="*/ 934 w 1600"/>
              <a:gd name="T35" fmla="*/ 156 h 1382"/>
              <a:gd name="T36" fmla="*/ 910 w 1600"/>
              <a:gd name="T37" fmla="*/ 204 h 1382"/>
              <a:gd name="T38" fmla="*/ 790 w 1600"/>
              <a:gd name="T39" fmla="*/ 240 h 1382"/>
              <a:gd name="T40" fmla="*/ 680 w 1600"/>
              <a:gd name="T41" fmla="*/ 210 h 1382"/>
              <a:gd name="T42" fmla="*/ 646 w 1600"/>
              <a:gd name="T43" fmla="*/ 156 h 1382"/>
              <a:gd name="T44" fmla="*/ 648 w 1600"/>
              <a:gd name="T45" fmla="*/ 148 h 1382"/>
              <a:gd name="T46" fmla="*/ 650 w 1600"/>
              <a:gd name="T47" fmla="*/ 138 h 1382"/>
              <a:gd name="T48" fmla="*/ 656 w 1600"/>
              <a:gd name="T49" fmla="*/ 124 h 1382"/>
              <a:gd name="T50" fmla="*/ 662 w 1600"/>
              <a:gd name="T51" fmla="*/ 118 h 1382"/>
              <a:gd name="T52" fmla="*/ 672 w 1600"/>
              <a:gd name="T53" fmla="*/ 110 h 1382"/>
              <a:gd name="T54" fmla="*/ 702 w 1600"/>
              <a:gd name="T55" fmla="*/ 92 h 1382"/>
              <a:gd name="T56" fmla="*/ 724 w 1600"/>
              <a:gd name="T57" fmla="*/ 64 h 1382"/>
              <a:gd name="T58" fmla="*/ 726 w 1600"/>
              <a:gd name="T59" fmla="*/ 58 h 1382"/>
              <a:gd name="T60" fmla="*/ 726 w 1600"/>
              <a:gd name="T61" fmla="*/ 46 h 1382"/>
              <a:gd name="T62" fmla="*/ 726 w 1600"/>
              <a:gd name="T63" fmla="*/ 40 h 1382"/>
              <a:gd name="T64" fmla="*/ 722 w 1600"/>
              <a:gd name="T65" fmla="*/ 34 h 1382"/>
              <a:gd name="T66" fmla="*/ 718 w 1600"/>
              <a:gd name="T67" fmla="*/ 28 h 1382"/>
              <a:gd name="T68" fmla="*/ 710 w 1600"/>
              <a:gd name="T69" fmla="*/ 22 h 1382"/>
              <a:gd name="T70" fmla="*/ 704 w 1600"/>
              <a:gd name="T71" fmla="*/ 18 h 1382"/>
              <a:gd name="T72" fmla="*/ 696 w 1600"/>
              <a:gd name="T73" fmla="*/ 14 h 1382"/>
              <a:gd name="T74" fmla="*/ 688 w 1600"/>
              <a:gd name="T75" fmla="*/ 10 h 1382"/>
              <a:gd name="T76" fmla="*/ 674 w 1600"/>
              <a:gd name="T77" fmla="*/ 4 h 1382"/>
              <a:gd name="T78" fmla="*/ 402 w 1600"/>
              <a:gd name="T79" fmla="*/ 2 h 1382"/>
              <a:gd name="T80" fmla="*/ 262 w 1600"/>
              <a:gd name="T81" fmla="*/ 300 h 1382"/>
              <a:gd name="T82" fmla="*/ 302 w 1600"/>
              <a:gd name="T83" fmla="*/ 322 h 1382"/>
              <a:gd name="T84" fmla="*/ 380 w 1600"/>
              <a:gd name="T85" fmla="*/ 292 h 1382"/>
              <a:gd name="T86" fmla="*/ 424 w 1600"/>
              <a:gd name="T87" fmla="*/ 314 h 1382"/>
              <a:gd name="T88" fmla="*/ 434 w 1600"/>
              <a:gd name="T89" fmla="*/ 404 h 1382"/>
              <a:gd name="T90" fmla="*/ 384 w 1600"/>
              <a:gd name="T91" fmla="*/ 500 h 1382"/>
              <a:gd name="T92" fmla="*/ 296 w 1600"/>
              <a:gd name="T93" fmla="*/ 556 h 1382"/>
              <a:gd name="T94" fmla="*/ 248 w 1600"/>
              <a:gd name="T95" fmla="*/ 534 h 1382"/>
              <a:gd name="T96" fmla="*/ 234 w 1600"/>
              <a:gd name="T97" fmla="*/ 454 h 1382"/>
              <a:gd name="T98" fmla="*/ 202 w 1600"/>
              <a:gd name="T99" fmla="*/ 422 h 1382"/>
              <a:gd name="T100" fmla="*/ 4 w 1600"/>
              <a:gd name="T101" fmla="*/ 690 h 1382"/>
              <a:gd name="T102" fmla="*/ 146 w 1600"/>
              <a:gd name="T103" fmla="*/ 930 h 1382"/>
              <a:gd name="T104" fmla="*/ 198 w 1600"/>
              <a:gd name="T105" fmla="*/ 954 h 1382"/>
              <a:gd name="T106" fmla="*/ 228 w 1600"/>
              <a:gd name="T107" fmla="*/ 922 h 1382"/>
              <a:gd name="T108" fmla="*/ 242 w 1600"/>
              <a:gd name="T109" fmla="*/ 842 h 1382"/>
              <a:gd name="T110" fmla="*/ 286 w 1600"/>
              <a:gd name="T111" fmla="*/ 820 h 1382"/>
              <a:gd name="T112" fmla="*/ 372 w 1600"/>
              <a:gd name="T113" fmla="*/ 866 h 1382"/>
              <a:gd name="T114" fmla="*/ 424 w 1600"/>
              <a:gd name="T115" fmla="*/ 948 h 1382"/>
              <a:gd name="T116" fmla="*/ 428 w 1600"/>
              <a:gd name="T117" fmla="*/ 1054 h 1382"/>
              <a:gd name="T118" fmla="*/ 376 w 1600"/>
              <a:gd name="T119" fmla="*/ 1084 h 1382"/>
              <a:gd name="T120" fmla="*/ 308 w 1600"/>
              <a:gd name="T121" fmla="*/ 1056 h 1382"/>
              <a:gd name="T122" fmla="*/ 264 w 1600"/>
              <a:gd name="T123" fmla="*/ 1068 h 1382"/>
              <a:gd name="T124" fmla="*/ 402 w 1600"/>
              <a:gd name="T125" fmla="*/ 1382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0" h="1382">
                <a:moveTo>
                  <a:pt x="1200" y="2"/>
                </a:moveTo>
                <a:lnTo>
                  <a:pt x="912" y="2"/>
                </a:lnTo>
                <a:lnTo>
                  <a:pt x="912" y="2"/>
                </a:lnTo>
                <a:lnTo>
                  <a:pt x="912" y="2"/>
                </a:lnTo>
                <a:lnTo>
                  <a:pt x="912" y="2"/>
                </a:lnTo>
                <a:lnTo>
                  <a:pt x="908" y="4"/>
                </a:lnTo>
                <a:lnTo>
                  <a:pt x="908" y="4"/>
                </a:lnTo>
                <a:lnTo>
                  <a:pt x="906" y="4"/>
                </a:lnTo>
                <a:lnTo>
                  <a:pt x="906" y="4"/>
                </a:lnTo>
                <a:lnTo>
                  <a:pt x="894" y="8"/>
                </a:lnTo>
                <a:lnTo>
                  <a:pt x="894" y="8"/>
                </a:lnTo>
                <a:lnTo>
                  <a:pt x="892" y="10"/>
                </a:lnTo>
                <a:lnTo>
                  <a:pt x="892" y="10"/>
                </a:lnTo>
                <a:lnTo>
                  <a:pt x="890" y="10"/>
                </a:lnTo>
                <a:lnTo>
                  <a:pt x="890" y="10"/>
                </a:lnTo>
                <a:lnTo>
                  <a:pt x="886" y="12"/>
                </a:lnTo>
                <a:lnTo>
                  <a:pt x="886" y="12"/>
                </a:lnTo>
                <a:lnTo>
                  <a:pt x="884" y="14"/>
                </a:lnTo>
                <a:lnTo>
                  <a:pt x="884" y="14"/>
                </a:lnTo>
                <a:lnTo>
                  <a:pt x="882" y="14"/>
                </a:lnTo>
                <a:lnTo>
                  <a:pt x="882" y="14"/>
                </a:lnTo>
                <a:lnTo>
                  <a:pt x="880" y="16"/>
                </a:lnTo>
                <a:lnTo>
                  <a:pt x="880" y="16"/>
                </a:lnTo>
                <a:lnTo>
                  <a:pt x="876" y="18"/>
                </a:lnTo>
                <a:lnTo>
                  <a:pt x="876" y="18"/>
                </a:lnTo>
                <a:lnTo>
                  <a:pt x="874" y="18"/>
                </a:lnTo>
                <a:lnTo>
                  <a:pt x="874" y="18"/>
                </a:lnTo>
                <a:lnTo>
                  <a:pt x="870" y="22"/>
                </a:lnTo>
                <a:lnTo>
                  <a:pt x="870" y="22"/>
                </a:lnTo>
                <a:lnTo>
                  <a:pt x="870" y="22"/>
                </a:lnTo>
                <a:lnTo>
                  <a:pt x="870" y="22"/>
                </a:lnTo>
                <a:lnTo>
                  <a:pt x="866" y="26"/>
                </a:lnTo>
                <a:lnTo>
                  <a:pt x="866" y="26"/>
                </a:lnTo>
                <a:lnTo>
                  <a:pt x="864" y="26"/>
                </a:lnTo>
                <a:lnTo>
                  <a:pt x="864" y="26"/>
                </a:lnTo>
                <a:lnTo>
                  <a:pt x="862" y="28"/>
                </a:lnTo>
                <a:lnTo>
                  <a:pt x="862" y="28"/>
                </a:lnTo>
                <a:lnTo>
                  <a:pt x="862" y="30"/>
                </a:lnTo>
                <a:lnTo>
                  <a:pt x="862" y="30"/>
                </a:lnTo>
                <a:lnTo>
                  <a:pt x="860" y="32"/>
                </a:lnTo>
                <a:lnTo>
                  <a:pt x="860" y="32"/>
                </a:lnTo>
                <a:lnTo>
                  <a:pt x="858" y="34"/>
                </a:lnTo>
                <a:lnTo>
                  <a:pt x="858" y="34"/>
                </a:lnTo>
                <a:lnTo>
                  <a:pt x="856" y="36"/>
                </a:lnTo>
                <a:lnTo>
                  <a:pt x="856" y="36"/>
                </a:lnTo>
                <a:lnTo>
                  <a:pt x="856" y="38"/>
                </a:lnTo>
                <a:lnTo>
                  <a:pt x="856" y="38"/>
                </a:lnTo>
                <a:lnTo>
                  <a:pt x="856" y="40"/>
                </a:lnTo>
                <a:lnTo>
                  <a:pt x="856" y="40"/>
                </a:lnTo>
                <a:lnTo>
                  <a:pt x="854" y="42"/>
                </a:lnTo>
                <a:lnTo>
                  <a:pt x="854" y="42"/>
                </a:lnTo>
                <a:lnTo>
                  <a:pt x="854" y="46"/>
                </a:lnTo>
                <a:lnTo>
                  <a:pt x="854" y="46"/>
                </a:lnTo>
                <a:lnTo>
                  <a:pt x="854" y="46"/>
                </a:lnTo>
                <a:lnTo>
                  <a:pt x="854" y="46"/>
                </a:lnTo>
                <a:lnTo>
                  <a:pt x="854" y="52"/>
                </a:lnTo>
                <a:lnTo>
                  <a:pt x="854" y="52"/>
                </a:lnTo>
                <a:lnTo>
                  <a:pt x="854" y="54"/>
                </a:lnTo>
                <a:lnTo>
                  <a:pt x="854" y="54"/>
                </a:lnTo>
                <a:lnTo>
                  <a:pt x="856" y="58"/>
                </a:lnTo>
                <a:lnTo>
                  <a:pt x="856" y="58"/>
                </a:lnTo>
                <a:lnTo>
                  <a:pt x="856" y="60"/>
                </a:lnTo>
                <a:lnTo>
                  <a:pt x="856" y="60"/>
                </a:lnTo>
                <a:lnTo>
                  <a:pt x="856" y="64"/>
                </a:lnTo>
                <a:lnTo>
                  <a:pt x="856" y="64"/>
                </a:lnTo>
                <a:lnTo>
                  <a:pt x="856" y="64"/>
                </a:lnTo>
                <a:lnTo>
                  <a:pt x="856" y="64"/>
                </a:lnTo>
                <a:lnTo>
                  <a:pt x="858" y="70"/>
                </a:lnTo>
                <a:lnTo>
                  <a:pt x="858" y="70"/>
                </a:lnTo>
                <a:lnTo>
                  <a:pt x="858" y="70"/>
                </a:lnTo>
                <a:lnTo>
                  <a:pt x="862" y="76"/>
                </a:lnTo>
                <a:lnTo>
                  <a:pt x="866" y="82"/>
                </a:lnTo>
                <a:lnTo>
                  <a:pt x="878" y="92"/>
                </a:lnTo>
                <a:lnTo>
                  <a:pt x="890" y="100"/>
                </a:lnTo>
                <a:lnTo>
                  <a:pt x="904" y="108"/>
                </a:lnTo>
                <a:lnTo>
                  <a:pt x="904" y="108"/>
                </a:lnTo>
                <a:lnTo>
                  <a:pt x="906" y="110"/>
                </a:lnTo>
                <a:lnTo>
                  <a:pt x="906" y="110"/>
                </a:lnTo>
                <a:lnTo>
                  <a:pt x="908" y="110"/>
                </a:lnTo>
                <a:lnTo>
                  <a:pt x="908" y="110"/>
                </a:lnTo>
                <a:lnTo>
                  <a:pt x="912" y="114"/>
                </a:lnTo>
                <a:lnTo>
                  <a:pt x="912" y="114"/>
                </a:lnTo>
                <a:lnTo>
                  <a:pt x="914" y="114"/>
                </a:lnTo>
                <a:lnTo>
                  <a:pt x="914" y="114"/>
                </a:lnTo>
                <a:lnTo>
                  <a:pt x="918" y="118"/>
                </a:lnTo>
                <a:lnTo>
                  <a:pt x="918" y="118"/>
                </a:lnTo>
                <a:lnTo>
                  <a:pt x="920" y="120"/>
                </a:lnTo>
                <a:lnTo>
                  <a:pt x="920" y="120"/>
                </a:lnTo>
                <a:lnTo>
                  <a:pt x="924" y="124"/>
                </a:lnTo>
                <a:lnTo>
                  <a:pt x="924" y="124"/>
                </a:lnTo>
                <a:lnTo>
                  <a:pt x="924" y="124"/>
                </a:lnTo>
                <a:lnTo>
                  <a:pt x="924" y="124"/>
                </a:lnTo>
                <a:lnTo>
                  <a:pt x="928" y="130"/>
                </a:lnTo>
                <a:lnTo>
                  <a:pt x="928" y="130"/>
                </a:lnTo>
                <a:lnTo>
                  <a:pt x="928" y="130"/>
                </a:lnTo>
                <a:lnTo>
                  <a:pt x="928" y="130"/>
                </a:lnTo>
                <a:lnTo>
                  <a:pt x="930" y="138"/>
                </a:lnTo>
                <a:lnTo>
                  <a:pt x="930" y="138"/>
                </a:lnTo>
                <a:lnTo>
                  <a:pt x="932" y="138"/>
                </a:lnTo>
                <a:lnTo>
                  <a:pt x="932" y="138"/>
                </a:lnTo>
                <a:lnTo>
                  <a:pt x="934" y="146"/>
                </a:lnTo>
                <a:lnTo>
                  <a:pt x="934" y="146"/>
                </a:lnTo>
                <a:lnTo>
                  <a:pt x="934" y="148"/>
                </a:lnTo>
                <a:lnTo>
                  <a:pt x="934" y="148"/>
                </a:lnTo>
                <a:lnTo>
                  <a:pt x="934" y="156"/>
                </a:lnTo>
                <a:lnTo>
                  <a:pt x="934" y="156"/>
                </a:lnTo>
                <a:lnTo>
                  <a:pt x="934" y="156"/>
                </a:lnTo>
                <a:lnTo>
                  <a:pt x="934" y="156"/>
                </a:lnTo>
                <a:lnTo>
                  <a:pt x="934" y="156"/>
                </a:lnTo>
                <a:lnTo>
                  <a:pt x="934" y="168"/>
                </a:lnTo>
                <a:lnTo>
                  <a:pt x="930" y="178"/>
                </a:lnTo>
                <a:lnTo>
                  <a:pt x="926" y="188"/>
                </a:lnTo>
                <a:lnTo>
                  <a:pt x="918" y="196"/>
                </a:lnTo>
                <a:lnTo>
                  <a:pt x="910" y="204"/>
                </a:lnTo>
                <a:lnTo>
                  <a:pt x="902" y="210"/>
                </a:lnTo>
                <a:lnTo>
                  <a:pt x="880" y="222"/>
                </a:lnTo>
                <a:lnTo>
                  <a:pt x="856" y="230"/>
                </a:lnTo>
                <a:lnTo>
                  <a:pt x="832" y="236"/>
                </a:lnTo>
                <a:lnTo>
                  <a:pt x="810" y="240"/>
                </a:lnTo>
                <a:lnTo>
                  <a:pt x="790" y="240"/>
                </a:lnTo>
                <a:lnTo>
                  <a:pt x="790" y="240"/>
                </a:lnTo>
                <a:lnTo>
                  <a:pt x="770" y="240"/>
                </a:lnTo>
                <a:lnTo>
                  <a:pt x="748" y="236"/>
                </a:lnTo>
                <a:lnTo>
                  <a:pt x="724" y="230"/>
                </a:lnTo>
                <a:lnTo>
                  <a:pt x="700" y="222"/>
                </a:lnTo>
                <a:lnTo>
                  <a:pt x="680" y="210"/>
                </a:lnTo>
                <a:lnTo>
                  <a:pt x="670" y="204"/>
                </a:lnTo>
                <a:lnTo>
                  <a:pt x="662" y="196"/>
                </a:lnTo>
                <a:lnTo>
                  <a:pt x="656" y="188"/>
                </a:lnTo>
                <a:lnTo>
                  <a:pt x="650" y="178"/>
                </a:lnTo>
                <a:lnTo>
                  <a:pt x="648" y="168"/>
                </a:lnTo>
                <a:lnTo>
                  <a:pt x="646" y="156"/>
                </a:lnTo>
                <a:lnTo>
                  <a:pt x="646" y="156"/>
                </a:lnTo>
                <a:lnTo>
                  <a:pt x="646" y="156"/>
                </a:lnTo>
                <a:lnTo>
                  <a:pt x="646" y="156"/>
                </a:lnTo>
                <a:lnTo>
                  <a:pt x="646" y="156"/>
                </a:lnTo>
                <a:lnTo>
                  <a:pt x="648" y="148"/>
                </a:lnTo>
                <a:lnTo>
                  <a:pt x="648" y="148"/>
                </a:lnTo>
                <a:lnTo>
                  <a:pt x="648" y="146"/>
                </a:lnTo>
                <a:lnTo>
                  <a:pt x="648" y="146"/>
                </a:lnTo>
                <a:lnTo>
                  <a:pt x="650" y="138"/>
                </a:lnTo>
                <a:lnTo>
                  <a:pt x="650" y="138"/>
                </a:lnTo>
                <a:lnTo>
                  <a:pt x="650" y="138"/>
                </a:lnTo>
                <a:lnTo>
                  <a:pt x="650" y="138"/>
                </a:lnTo>
                <a:lnTo>
                  <a:pt x="652" y="130"/>
                </a:lnTo>
                <a:lnTo>
                  <a:pt x="652" y="130"/>
                </a:lnTo>
                <a:lnTo>
                  <a:pt x="652" y="130"/>
                </a:lnTo>
                <a:lnTo>
                  <a:pt x="652" y="130"/>
                </a:lnTo>
                <a:lnTo>
                  <a:pt x="656" y="124"/>
                </a:lnTo>
                <a:lnTo>
                  <a:pt x="656" y="124"/>
                </a:lnTo>
                <a:lnTo>
                  <a:pt x="656" y="124"/>
                </a:lnTo>
                <a:lnTo>
                  <a:pt x="656" y="124"/>
                </a:lnTo>
                <a:lnTo>
                  <a:pt x="660" y="120"/>
                </a:lnTo>
                <a:lnTo>
                  <a:pt x="660" y="120"/>
                </a:lnTo>
                <a:lnTo>
                  <a:pt x="662" y="118"/>
                </a:lnTo>
                <a:lnTo>
                  <a:pt x="662" y="118"/>
                </a:lnTo>
                <a:lnTo>
                  <a:pt x="666" y="114"/>
                </a:lnTo>
                <a:lnTo>
                  <a:pt x="666" y="114"/>
                </a:lnTo>
                <a:lnTo>
                  <a:pt x="668" y="114"/>
                </a:lnTo>
                <a:lnTo>
                  <a:pt x="668" y="114"/>
                </a:lnTo>
                <a:lnTo>
                  <a:pt x="672" y="110"/>
                </a:lnTo>
                <a:lnTo>
                  <a:pt x="672" y="110"/>
                </a:lnTo>
                <a:lnTo>
                  <a:pt x="674" y="110"/>
                </a:lnTo>
                <a:lnTo>
                  <a:pt x="674" y="110"/>
                </a:lnTo>
                <a:lnTo>
                  <a:pt x="676" y="108"/>
                </a:lnTo>
                <a:lnTo>
                  <a:pt x="676" y="108"/>
                </a:lnTo>
                <a:lnTo>
                  <a:pt x="690" y="100"/>
                </a:lnTo>
                <a:lnTo>
                  <a:pt x="702" y="92"/>
                </a:lnTo>
                <a:lnTo>
                  <a:pt x="714" y="82"/>
                </a:lnTo>
                <a:lnTo>
                  <a:pt x="718" y="76"/>
                </a:lnTo>
                <a:lnTo>
                  <a:pt x="722" y="70"/>
                </a:lnTo>
                <a:lnTo>
                  <a:pt x="722" y="70"/>
                </a:lnTo>
                <a:lnTo>
                  <a:pt x="724" y="64"/>
                </a:lnTo>
                <a:lnTo>
                  <a:pt x="724" y="64"/>
                </a:lnTo>
                <a:lnTo>
                  <a:pt x="724" y="64"/>
                </a:lnTo>
                <a:lnTo>
                  <a:pt x="724" y="64"/>
                </a:lnTo>
                <a:lnTo>
                  <a:pt x="724" y="60"/>
                </a:lnTo>
                <a:lnTo>
                  <a:pt x="724" y="60"/>
                </a:lnTo>
                <a:lnTo>
                  <a:pt x="726" y="58"/>
                </a:lnTo>
                <a:lnTo>
                  <a:pt x="726" y="58"/>
                </a:lnTo>
                <a:lnTo>
                  <a:pt x="726" y="54"/>
                </a:lnTo>
                <a:lnTo>
                  <a:pt x="726" y="54"/>
                </a:lnTo>
                <a:lnTo>
                  <a:pt x="726" y="52"/>
                </a:lnTo>
                <a:lnTo>
                  <a:pt x="726" y="52"/>
                </a:lnTo>
                <a:lnTo>
                  <a:pt x="726" y="46"/>
                </a:lnTo>
                <a:lnTo>
                  <a:pt x="726" y="46"/>
                </a:lnTo>
                <a:lnTo>
                  <a:pt x="726" y="46"/>
                </a:lnTo>
                <a:lnTo>
                  <a:pt x="726" y="46"/>
                </a:lnTo>
                <a:lnTo>
                  <a:pt x="726" y="42"/>
                </a:lnTo>
                <a:lnTo>
                  <a:pt x="726" y="42"/>
                </a:lnTo>
                <a:lnTo>
                  <a:pt x="726" y="40"/>
                </a:lnTo>
                <a:lnTo>
                  <a:pt x="726" y="40"/>
                </a:lnTo>
                <a:lnTo>
                  <a:pt x="724" y="38"/>
                </a:lnTo>
                <a:lnTo>
                  <a:pt x="724" y="38"/>
                </a:lnTo>
                <a:lnTo>
                  <a:pt x="724" y="36"/>
                </a:lnTo>
                <a:lnTo>
                  <a:pt x="724" y="36"/>
                </a:lnTo>
                <a:lnTo>
                  <a:pt x="722" y="34"/>
                </a:lnTo>
                <a:lnTo>
                  <a:pt x="722" y="34"/>
                </a:lnTo>
                <a:lnTo>
                  <a:pt x="722" y="32"/>
                </a:lnTo>
                <a:lnTo>
                  <a:pt x="722" y="32"/>
                </a:lnTo>
                <a:lnTo>
                  <a:pt x="720" y="30"/>
                </a:lnTo>
                <a:lnTo>
                  <a:pt x="720" y="30"/>
                </a:lnTo>
                <a:lnTo>
                  <a:pt x="718" y="28"/>
                </a:lnTo>
                <a:lnTo>
                  <a:pt x="718" y="28"/>
                </a:lnTo>
                <a:lnTo>
                  <a:pt x="716" y="26"/>
                </a:lnTo>
                <a:lnTo>
                  <a:pt x="716" y="26"/>
                </a:lnTo>
                <a:lnTo>
                  <a:pt x="714" y="26"/>
                </a:lnTo>
                <a:lnTo>
                  <a:pt x="714" y="26"/>
                </a:lnTo>
                <a:lnTo>
                  <a:pt x="710" y="22"/>
                </a:lnTo>
                <a:lnTo>
                  <a:pt x="710" y="22"/>
                </a:lnTo>
                <a:lnTo>
                  <a:pt x="710" y="22"/>
                </a:lnTo>
                <a:lnTo>
                  <a:pt x="710" y="22"/>
                </a:lnTo>
                <a:lnTo>
                  <a:pt x="706" y="18"/>
                </a:lnTo>
                <a:lnTo>
                  <a:pt x="706" y="18"/>
                </a:lnTo>
                <a:lnTo>
                  <a:pt x="704" y="18"/>
                </a:lnTo>
                <a:lnTo>
                  <a:pt x="704" y="18"/>
                </a:lnTo>
                <a:lnTo>
                  <a:pt x="702" y="16"/>
                </a:lnTo>
                <a:lnTo>
                  <a:pt x="702" y="16"/>
                </a:lnTo>
                <a:lnTo>
                  <a:pt x="700" y="14"/>
                </a:lnTo>
                <a:lnTo>
                  <a:pt x="700" y="14"/>
                </a:lnTo>
                <a:lnTo>
                  <a:pt x="696" y="14"/>
                </a:lnTo>
                <a:lnTo>
                  <a:pt x="696" y="14"/>
                </a:lnTo>
                <a:lnTo>
                  <a:pt x="694" y="12"/>
                </a:lnTo>
                <a:lnTo>
                  <a:pt x="694" y="12"/>
                </a:lnTo>
                <a:lnTo>
                  <a:pt x="692" y="10"/>
                </a:lnTo>
                <a:lnTo>
                  <a:pt x="692" y="10"/>
                </a:lnTo>
                <a:lnTo>
                  <a:pt x="688" y="10"/>
                </a:lnTo>
                <a:lnTo>
                  <a:pt x="688" y="10"/>
                </a:lnTo>
                <a:lnTo>
                  <a:pt x="686" y="8"/>
                </a:lnTo>
                <a:lnTo>
                  <a:pt x="686" y="8"/>
                </a:lnTo>
                <a:lnTo>
                  <a:pt x="674" y="4"/>
                </a:lnTo>
                <a:lnTo>
                  <a:pt x="674" y="4"/>
                </a:lnTo>
                <a:lnTo>
                  <a:pt x="674" y="4"/>
                </a:lnTo>
                <a:lnTo>
                  <a:pt x="674" y="4"/>
                </a:lnTo>
                <a:lnTo>
                  <a:pt x="668" y="2"/>
                </a:lnTo>
                <a:lnTo>
                  <a:pt x="668" y="2"/>
                </a:lnTo>
                <a:lnTo>
                  <a:pt x="668" y="2"/>
                </a:lnTo>
                <a:lnTo>
                  <a:pt x="402" y="2"/>
                </a:lnTo>
                <a:lnTo>
                  <a:pt x="402" y="2"/>
                </a:lnTo>
                <a:lnTo>
                  <a:pt x="402" y="2"/>
                </a:lnTo>
                <a:lnTo>
                  <a:pt x="264" y="238"/>
                </a:lnTo>
                <a:lnTo>
                  <a:pt x="264" y="238"/>
                </a:lnTo>
                <a:lnTo>
                  <a:pt x="260" y="260"/>
                </a:lnTo>
                <a:lnTo>
                  <a:pt x="260" y="282"/>
                </a:lnTo>
                <a:lnTo>
                  <a:pt x="260" y="292"/>
                </a:lnTo>
                <a:lnTo>
                  <a:pt x="262" y="300"/>
                </a:lnTo>
                <a:lnTo>
                  <a:pt x="268" y="308"/>
                </a:lnTo>
                <a:lnTo>
                  <a:pt x="274" y="314"/>
                </a:lnTo>
                <a:lnTo>
                  <a:pt x="274" y="314"/>
                </a:lnTo>
                <a:lnTo>
                  <a:pt x="284" y="318"/>
                </a:lnTo>
                <a:lnTo>
                  <a:pt x="294" y="322"/>
                </a:lnTo>
                <a:lnTo>
                  <a:pt x="302" y="322"/>
                </a:lnTo>
                <a:lnTo>
                  <a:pt x="312" y="322"/>
                </a:lnTo>
                <a:lnTo>
                  <a:pt x="326" y="316"/>
                </a:lnTo>
                <a:lnTo>
                  <a:pt x="342" y="308"/>
                </a:lnTo>
                <a:lnTo>
                  <a:pt x="356" y="298"/>
                </a:lnTo>
                <a:lnTo>
                  <a:pt x="372" y="292"/>
                </a:lnTo>
                <a:lnTo>
                  <a:pt x="380" y="292"/>
                </a:lnTo>
                <a:lnTo>
                  <a:pt x="388" y="292"/>
                </a:lnTo>
                <a:lnTo>
                  <a:pt x="398" y="294"/>
                </a:lnTo>
                <a:lnTo>
                  <a:pt x="408" y="300"/>
                </a:lnTo>
                <a:lnTo>
                  <a:pt x="408" y="300"/>
                </a:lnTo>
                <a:lnTo>
                  <a:pt x="418" y="306"/>
                </a:lnTo>
                <a:lnTo>
                  <a:pt x="424" y="314"/>
                </a:lnTo>
                <a:lnTo>
                  <a:pt x="430" y="322"/>
                </a:lnTo>
                <a:lnTo>
                  <a:pt x="434" y="332"/>
                </a:lnTo>
                <a:lnTo>
                  <a:pt x="438" y="344"/>
                </a:lnTo>
                <a:lnTo>
                  <a:pt x="438" y="354"/>
                </a:lnTo>
                <a:lnTo>
                  <a:pt x="438" y="380"/>
                </a:lnTo>
                <a:lnTo>
                  <a:pt x="434" y="404"/>
                </a:lnTo>
                <a:lnTo>
                  <a:pt x="426" y="428"/>
                </a:lnTo>
                <a:lnTo>
                  <a:pt x="418" y="448"/>
                </a:lnTo>
                <a:lnTo>
                  <a:pt x="410" y="466"/>
                </a:lnTo>
                <a:lnTo>
                  <a:pt x="410" y="466"/>
                </a:lnTo>
                <a:lnTo>
                  <a:pt x="398" y="482"/>
                </a:lnTo>
                <a:lnTo>
                  <a:pt x="384" y="500"/>
                </a:lnTo>
                <a:lnTo>
                  <a:pt x="368" y="518"/>
                </a:lnTo>
                <a:lnTo>
                  <a:pt x="348" y="534"/>
                </a:lnTo>
                <a:lnTo>
                  <a:pt x="328" y="548"/>
                </a:lnTo>
                <a:lnTo>
                  <a:pt x="318" y="552"/>
                </a:lnTo>
                <a:lnTo>
                  <a:pt x="306" y="554"/>
                </a:lnTo>
                <a:lnTo>
                  <a:pt x="296" y="556"/>
                </a:lnTo>
                <a:lnTo>
                  <a:pt x="284" y="556"/>
                </a:lnTo>
                <a:lnTo>
                  <a:pt x="274" y="554"/>
                </a:lnTo>
                <a:lnTo>
                  <a:pt x="264" y="548"/>
                </a:lnTo>
                <a:lnTo>
                  <a:pt x="264" y="548"/>
                </a:lnTo>
                <a:lnTo>
                  <a:pt x="256" y="542"/>
                </a:lnTo>
                <a:lnTo>
                  <a:pt x="248" y="534"/>
                </a:lnTo>
                <a:lnTo>
                  <a:pt x="244" y="528"/>
                </a:lnTo>
                <a:lnTo>
                  <a:pt x="240" y="520"/>
                </a:lnTo>
                <a:lnTo>
                  <a:pt x="238" y="504"/>
                </a:lnTo>
                <a:lnTo>
                  <a:pt x="238" y="486"/>
                </a:lnTo>
                <a:lnTo>
                  <a:pt x="238" y="470"/>
                </a:lnTo>
                <a:lnTo>
                  <a:pt x="234" y="454"/>
                </a:lnTo>
                <a:lnTo>
                  <a:pt x="232" y="446"/>
                </a:lnTo>
                <a:lnTo>
                  <a:pt x="226" y="438"/>
                </a:lnTo>
                <a:lnTo>
                  <a:pt x="218" y="430"/>
                </a:lnTo>
                <a:lnTo>
                  <a:pt x="210" y="424"/>
                </a:lnTo>
                <a:lnTo>
                  <a:pt x="210" y="424"/>
                </a:lnTo>
                <a:lnTo>
                  <a:pt x="202" y="422"/>
                </a:lnTo>
                <a:lnTo>
                  <a:pt x="194" y="422"/>
                </a:lnTo>
                <a:lnTo>
                  <a:pt x="184" y="424"/>
                </a:lnTo>
                <a:lnTo>
                  <a:pt x="174" y="428"/>
                </a:lnTo>
                <a:lnTo>
                  <a:pt x="156" y="440"/>
                </a:lnTo>
                <a:lnTo>
                  <a:pt x="140" y="454"/>
                </a:lnTo>
                <a:lnTo>
                  <a:pt x="4" y="690"/>
                </a:lnTo>
                <a:lnTo>
                  <a:pt x="0" y="690"/>
                </a:lnTo>
                <a:lnTo>
                  <a:pt x="2" y="694"/>
                </a:lnTo>
                <a:lnTo>
                  <a:pt x="4" y="694"/>
                </a:lnTo>
                <a:lnTo>
                  <a:pt x="132" y="918"/>
                </a:lnTo>
                <a:lnTo>
                  <a:pt x="132" y="918"/>
                </a:lnTo>
                <a:lnTo>
                  <a:pt x="146" y="930"/>
                </a:lnTo>
                <a:lnTo>
                  <a:pt x="160" y="942"/>
                </a:lnTo>
                <a:lnTo>
                  <a:pt x="176" y="950"/>
                </a:lnTo>
                <a:lnTo>
                  <a:pt x="184" y="954"/>
                </a:lnTo>
                <a:lnTo>
                  <a:pt x="192" y="954"/>
                </a:lnTo>
                <a:lnTo>
                  <a:pt x="192" y="954"/>
                </a:lnTo>
                <a:lnTo>
                  <a:pt x="198" y="954"/>
                </a:lnTo>
                <a:lnTo>
                  <a:pt x="202" y="952"/>
                </a:lnTo>
                <a:lnTo>
                  <a:pt x="202" y="952"/>
                </a:lnTo>
                <a:lnTo>
                  <a:pt x="212" y="944"/>
                </a:lnTo>
                <a:lnTo>
                  <a:pt x="220" y="938"/>
                </a:lnTo>
                <a:lnTo>
                  <a:pt x="224" y="930"/>
                </a:lnTo>
                <a:lnTo>
                  <a:pt x="228" y="922"/>
                </a:lnTo>
                <a:lnTo>
                  <a:pt x="230" y="906"/>
                </a:lnTo>
                <a:lnTo>
                  <a:pt x="230" y="890"/>
                </a:lnTo>
                <a:lnTo>
                  <a:pt x="230" y="872"/>
                </a:lnTo>
                <a:lnTo>
                  <a:pt x="234" y="856"/>
                </a:lnTo>
                <a:lnTo>
                  <a:pt x="236" y="848"/>
                </a:lnTo>
                <a:lnTo>
                  <a:pt x="242" y="842"/>
                </a:lnTo>
                <a:lnTo>
                  <a:pt x="248" y="834"/>
                </a:lnTo>
                <a:lnTo>
                  <a:pt x="258" y="828"/>
                </a:lnTo>
                <a:lnTo>
                  <a:pt x="258" y="828"/>
                </a:lnTo>
                <a:lnTo>
                  <a:pt x="272" y="822"/>
                </a:lnTo>
                <a:lnTo>
                  <a:pt x="286" y="820"/>
                </a:lnTo>
                <a:lnTo>
                  <a:pt x="286" y="820"/>
                </a:lnTo>
                <a:lnTo>
                  <a:pt x="296" y="820"/>
                </a:lnTo>
                <a:lnTo>
                  <a:pt x="304" y="822"/>
                </a:lnTo>
                <a:lnTo>
                  <a:pt x="322" y="828"/>
                </a:lnTo>
                <a:lnTo>
                  <a:pt x="340" y="838"/>
                </a:lnTo>
                <a:lnTo>
                  <a:pt x="358" y="852"/>
                </a:lnTo>
                <a:lnTo>
                  <a:pt x="372" y="866"/>
                </a:lnTo>
                <a:lnTo>
                  <a:pt x="386" y="882"/>
                </a:lnTo>
                <a:lnTo>
                  <a:pt x="398" y="896"/>
                </a:lnTo>
                <a:lnTo>
                  <a:pt x="406" y="910"/>
                </a:lnTo>
                <a:lnTo>
                  <a:pt x="406" y="910"/>
                </a:lnTo>
                <a:lnTo>
                  <a:pt x="414" y="928"/>
                </a:lnTo>
                <a:lnTo>
                  <a:pt x="424" y="948"/>
                </a:lnTo>
                <a:lnTo>
                  <a:pt x="430" y="972"/>
                </a:lnTo>
                <a:lnTo>
                  <a:pt x="434" y="996"/>
                </a:lnTo>
                <a:lnTo>
                  <a:pt x="436" y="1022"/>
                </a:lnTo>
                <a:lnTo>
                  <a:pt x="434" y="1032"/>
                </a:lnTo>
                <a:lnTo>
                  <a:pt x="432" y="1044"/>
                </a:lnTo>
                <a:lnTo>
                  <a:pt x="428" y="1054"/>
                </a:lnTo>
                <a:lnTo>
                  <a:pt x="422" y="1062"/>
                </a:lnTo>
                <a:lnTo>
                  <a:pt x="414" y="1070"/>
                </a:lnTo>
                <a:lnTo>
                  <a:pt x="404" y="1076"/>
                </a:lnTo>
                <a:lnTo>
                  <a:pt x="404" y="1076"/>
                </a:lnTo>
                <a:lnTo>
                  <a:pt x="390" y="1082"/>
                </a:lnTo>
                <a:lnTo>
                  <a:pt x="376" y="1084"/>
                </a:lnTo>
                <a:lnTo>
                  <a:pt x="376" y="1084"/>
                </a:lnTo>
                <a:lnTo>
                  <a:pt x="366" y="1084"/>
                </a:lnTo>
                <a:lnTo>
                  <a:pt x="354" y="1080"/>
                </a:lnTo>
                <a:lnTo>
                  <a:pt x="336" y="1070"/>
                </a:lnTo>
                <a:lnTo>
                  <a:pt x="318" y="1060"/>
                </a:lnTo>
                <a:lnTo>
                  <a:pt x="308" y="1056"/>
                </a:lnTo>
                <a:lnTo>
                  <a:pt x="296" y="1054"/>
                </a:lnTo>
                <a:lnTo>
                  <a:pt x="296" y="1054"/>
                </a:lnTo>
                <a:lnTo>
                  <a:pt x="284" y="1056"/>
                </a:lnTo>
                <a:lnTo>
                  <a:pt x="270" y="1062"/>
                </a:lnTo>
                <a:lnTo>
                  <a:pt x="270" y="1062"/>
                </a:lnTo>
                <a:lnTo>
                  <a:pt x="264" y="1068"/>
                </a:lnTo>
                <a:lnTo>
                  <a:pt x="258" y="1076"/>
                </a:lnTo>
                <a:lnTo>
                  <a:pt x="256" y="1086"/>
                </a:lnTo>
                <a:lnTo>
                  <a:pt x="256" y="1096"/>
                </a:lnTo>
                <a:lnTo>
                  <a:pt x="258" y="1120"/>
                </a:lnTo>
                <a:lnTo>
                  <a:pt x="262" y="1142"/>
                </a:lnTo>
                <a:lnTo>
                  <a:pt x="402" y="1382"/>
                </a:lnTo>
                <a:lnTo>
                  <a:pt x="1200" y="1382"/>
                </a:lnTo>
                <a:lnTo>
                  <a:pt x="1600" y="690"/>
                </a:lnTo>
                <a:lnTo>
                  <a:pt x="1200" y="0"/>
                </a:lnTo>
                <a:lnTo>
                  <a:pt x="1200" y="0"/>
                </a:lnTo>
                <a:lnTo>
                  <a:pt x="1200" y="2"/>
                </a:lnTo>
                <a:close/>
              </a:path>
            </a:pathLst>
          </a:custGeom>
          <a:solidFill>
            <a:srgbClr val="31859C"/>
          </a:solidFill>
          <a:ln w="38100" cap="flat" cmpd="sng">
            <a:solidFill>
              <a:srgbClr val="5F5F5F"/>
            </a:solidFill>
            <a:prstDash val="solid"/>
            <a:round/>
            <a:headEnd type="none" w="med" len="med"/>
            <a:tailEnd type="none" w="med" len="med"/>
          </a:ln>
          <a:effectLst/>
          <a:extLst/>
        </p:spPr>
        <p:txBody>
          <a:bodyPr/>
          <a:lstStyle/>
          <a:p>
            <a:pPr>
              <a:defRPr/>
            </a:pPr>
            <a:endParaRPr lang="en-US" dirty="0">
              <a:cs typeface="+mn-cs"/>
            </a:endParaRPr>
          </a:p>
        </p:txBody>
      </p:sp>
      <p:sp>
        <p:nvSpPr>
          <p:cNvPr id="77831" name="Freeform 7"/>
          <p:cNvSpPr>
            <a:spLocks/>
          </p:cNvSpPr>
          <p:nvPr/>
        </p:nvSpPr>
        <p:spPr bwMode="auto">
          <a:xfrm>
            <a:off x="3582990" y="914401"/>
            <a:ext cx="2027237" cy="1717675"/>
          </a:xfrm>
          <a:custGeom>
            <a:avLst/>
            <a:gdLst>
              <a:gd name="T0" fmla="*/ 198 w 1636"/>
              <a:gd name="T1" fmla="*/ 906 h 1386"/>
              <a:gd name="T2" fmla="*/ 214 w 1636"/>
              <a:gd name="T3" fmla="*/ 868 h 1386"/>
              <a:gd name="T4" fmla="*/ 214 w 1636"/>
              <a:gd name="T5" fmla="*/ 834 h 1386"/>
              <a:gd name="T6" fmla="*/ 232 w 1636"/>
              <a:gd name="T7" fmla="*/ 800 h 1386"/>
              <a:gd name="T8" fmla="*/ 260 w 1636"/>
              <a:gd name="T9" fmla="*/ 786 h 1386"/>
              <a:gd name="T10" fmla="*/ 302 w 1636"/>
              <a:gd name="T11" fmla="*/ 794 h 1386"/>
              <a:gd name="T12" fmla="*/ 374 w 1636"/>
              <a:gd name="T13" fmla="*/ 860 h 1386"/>
              <a:gd name="T14" fmla="*/ 406 w 1636"/>
              <a:gd name="T15" fmla="*/ 924 h 1386"/>
              <a:gd name="T16" fmla="*/ 414 w 1636"/>
              <a:gd name="T17" fmla="*/ 982 h 1386"/>
              <a:gd name="T18" fmla="*/ 404 w 1636"/>
              <a:gd name="T19" fmla="*/ 1032 h 1386"/>
              <a:gd name="T20" fmla="*/ 384 w 1636"/>
              <a:gd name="T21" fmla="*/ 1050 h 1386"/>
              <a:gd name="T22" fmla="*/ 346 w 1636"/>
              <a:gd name="T23" fmla="*/ 1058 h 1386"/>
              <a:gd name="T24" fmla="*/ 286 w 1636"/>
              <a:gd name="T25" fmla="*/ 1028 h 1386"/>
              <a:gd name="T26" fmla="*/ 248 w 1636"/>
              <a:gd name="T27" fmla="*/ 1036 h 1386"/>
              <a:gd name="T28" fmla="*/ 236 w 1636"/>
              <a:gd name="T29" fmla="*/ 1058 h 1386"/>
              <a:gd name="T30" fmla="*/ 240 w 1636"/>
              <a:gd name="T31" fmla="*/ 1102 h 1386"/>
              <a:gd name="T32" fmla="*/ 400 w 1636"/>
              <a:gd name="T33" fmla="*/ 1382 h 1386"/>
              <a:gd name="T34" fmla="*/ 664 w 1636"/>
              <a:gd name="T35" fmla="*/ 1386 h 1386"/>
              <a:gd name="T36" fmla="*/ 726 w 1636"/>
              <a:gd name="T37" fmla="*/ 1356 h 1386"/>
              <a:gd name="T38" fmla="*/ 734 w 1636"/>
              <a:gd name="T39" fmla="*/ 1326 h 1386"/>
              <a:gd name="T40" fmla="*/ 710 w 1636"/>
              <a:gd name="T41" fmla="*/ 1290 h 1386"/>
              <a:gd name="T42" fmla="*/ 662 w 1636"/>
              <a:gd name="T43" fmla="*/ 1256 h 1386"/>
              <a:gd name="T44" fmla="*/ 654 w 1636"/>
              <a:gd name="T45" fmla="*/ 1228 h 1386"/>
              <a:gd name="T46" fmla="*/ 670 w 1636"/>
              <a:gd name="T47" fmla="*/ 1188 h 1386"/>
              <a:gd name="T48" fmla="*/ 732 w 1636"/>
              <a:gd name="T49" fmla="*/ 1154 h 1386"/>
              <a:gd name="T50" fmla="*/ 798 w 1636"/>
              <a:gd name="T51" fmla="*/ 1144 h 1386"/>
              <a:gd name="T52" fmla="*/ 888 w 1636"/>
              <a:gd name="T53" fmla="*/ 1162 h 1386"/>
              <a:gd name="T54" fmla="*/ 934 w 1636"/>
              <a:gd name="T55" fmla="*/ 1198 h 1386"/>
              <a:gd name="T56" fmla="*/ 942 w 1636"/>
              <a:gd name="T57" fmla="*/ 1228 h 1386"/>
              <a:gd name="T58" fmla="*/ 930 w 1636"/>
              <a:gd name="T59" fmla="*/ 1264 h 1386"/>
              <a:gd name="T60" fmla="*/ 874 w 1636"/>
              <a:gd name="T61" fmla="*/ 1302 h 1386"/>
              <a:gd name="T62" fmla="*/ 862 w 1636"/>
              <a:gd name="T63" fmla="*/ 1338 h 1386"/>
              <a:gd name="T64" fmla="*/ 878 w 1636"/>
              <a:gd name="T65" fmla="*/ 1362 h 1386"/>
              <a:gd name="T66" fmla="*/ 1194 w 1636"/>
              <a:gd name="T67" fmla="*/ 1386 h 1386"/>
              <a:gd name="T68" fmla="*/ 1202 w 1636"/>
              <a:gd name="T69" fmla="*/ 1378 h 1386"/>
              <a:gd name="T70" fmla="*/ 1340 w 1636"/>
              <a:gd name="T71" fmla="*/ 1138 h 1386"/>
              <a:gd name="T72" fmla="*/ 1394 w 1636"/>
              <a:gd name="T73" fmla="*/ 1104 h 1386"/>
              <a:gd name="T74" fmla="*/ 1420 w 1636"/>
              <a:gd name="T75" fmla="*/ 1114 h 1386"/>
              <a:gd name="T76" fmla="*/ 1438 w 1636"/>
              <a:gd name="T77" fmla="*/ 1152 h 1386"/>
              <a:gd name="T78" fmla="*/ 1444 w 1636"/>
              <a:gd name="T79" fmla="*/ 1210 h 1386"/>
              <a:gd name="T80" fmla="*/ 1466 w 1636"/>
              <a:gd name="T81" fmla="*/ 1232 h 1386"/>
              <a:gd name="T82" fmla="*/ 1506 w 1636"/>
              <a:gd name="T83" fmla="*/ 1238 h 1386"/>
              <a:gd name="T84" fmla="*/ 1568 w 1636"/>
              <a:gd name="T85" fmla="*/ 1202 h 1386"/>
              <a:gd name="T86" fmla="*/ 1610 w 1636"/>
              <a:gd name="T87" fmla="*/ 1150 h 1386"/>
              <a:gd name="T88" fmla="*/ 1632 w 1636"/>
              <a:gd name="T89" fmla="*/ 1094 h 1386"/>
              <a:gd name="T90" fmla="*/ 1634 w 1636"/>
              <a:gd name="T91" fmla="*/ 1026 h 1386"/>
              <a:gd name="T92" fmla="*/ 1606 w 1636"/>
              <a:gd name="T93" fmla="*/ 990 h 1386"/>
              <a:gd name="T94" fmla="*/ 1570 w 1636"/>
              <a:gd name="T95" fmla="*/ 984 h 1386"/>
              <a:gd name="T96" fmla="*/ 1510 w 1636"/>
              <a:gd name="T97" fmla="*/ 1012 h 1386"/>
              <a:gd name="T98" fmla="*/ 1472 w 1636"/>
              <a:gd name="T99" fmla="*/ 1004 h 1386"/>
              <a:gd name="T100" fmla="*/ 1458 w 1636"/>
              <a:gd name="T101" fmla="*/ 982 h 1386"/>
              <a:gd name="T102" fmla="*/ 1464 w 1636"/>
              <a:gd name="T103" fmla="*/ 926 h 1386"/>
              <a:gd name="T104" fmla="*/ 1582 w 1636"/>
              <a:gd name="T105" fmla="*/ 668 h 1386"/>
              <a:gd name="T106" fmla="*/ 322 w 1636"/>
              <a:gd name="T107" fmla="*/ 132 h 1386"/>
              <a:gd name="T108" fmla="*/ 132 w 1636"/>
              <a:gd name="T109" fmla="*/ 902 h 1386"/>
              <a:gd name="T110" fmla="*/ 176 w 1636"/>
              <a:gd name="T111" fmla="*/ 92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36" h="1386">
                <a:moveTo>
                  <a:pt x="184" y="918"/>
                </a:moveTo>
                <a:lnTo>
                  <a:pt x="184" y="918"/>
                </a:lnTo>
                <a:lnTo>
                  <a:pt x="192" y="912"/>
                </a:lnTo>
                <a:lnTo>
                  <a:pt x="198" y="906"/>
                </a:lnTo>
                <a:lnTo>
                  <a:pt x="204" y="900"/>
                </a:lnTo>
                <a:lnTo>
                  <a:pt x="208" y="894"/>
                </a:lnTo>
                <a:lnTo>
                  <a:pt x="212" y="882"/>
                </a:lnTo>
                <a:lnTo>
                  <a:pt x="214" y="868"/>
                </a:lnTo>
                <a:lnTo>
                  <a:pt x="214" y="868"/>
                </a:lnTo>
                <a:lnTo>
                  <a:pt x="212" y="850"/>
                </a:lnTo>
                <a:lnTo>
                  <a:pt x="212" y="850"/>
                </a:lnTo>
                <a:lnTo>
                  <a:pt x="214" y="834"/>
                </a:lnTo>
                <a:lnTo>
                  <a:pt x="216" y="820"/>
                </a:lnTo>
                <a:lnTo>
                  <a:pt x="220" y="812"/>
                </a:lnTo>
                <a:lnTo>
                  <a:pt x="224" y="806"/>
                </a:lnTo>
                <a:lnTo>
                  <a:pt x="232" y="800"/>
                </a:lnTo>
                <a:lnTo>
                  <a:pt x="240" y="794"/>
                </a:lnTo>
                <a:lnTo>
                  <a:pt x="240" y="794"/>
                </a:lnTo>
                <a:lnTo>
                  <a:pt x="250" y="788"/>
                </a:lnTo>
                <a:lnTo>
                  <a:pt x="260" y="786"/>
                </a:lnTo>
                <a:lnTo>
                  <a:pt x="270" y="786"/>
                </a:lnTo>
                <a:lnTo>
                  <a:pt x="282" y="786"/>
                </a:lnTo>
                <a:lnTo>
                  <a:pt x="292" y="790"/>
                </a:lnTo>
                <a:lnTo>
                  <a:pt x="302" y="794"/>
                </a:lnTo>
                <a:lnTo>
                  <a:pt x="324" y="808"/>
                </a:lnTo>
                <a:lnTo>
                  <a:pt x="344" y="824"/>
                </a:lnTo>
                <a:lnTo>
                  <a:pt x="360" y="842"/>
                </a:lnTo>
                <a:lnTo>
                  <a:pt x="374" y="860"/>
                </a:lnTo>
                <a:lnTo>
                  <a:pt x="384" y="876"/>
                </a:lnTo>
                <a:lnTo>
                  <a:pt x="384" y="876"/>
                </a:lnTo>
                <a:lnTo>
                  <a:pt x="396" y="898"/>
                </a:lnTo>
                <a:lnTo>
                  <a:pt x="406" y="924"/>
                </a:lnTo>
                <a:lnTo>
                  <a:pt x="412" y="954"/>
                </a:lnTo>
                <a:lnTo>
                  <a:pt x="414" y="968"/>
                </a:lnTo>
                <a:lnTo>
                  <a:pt x="414" y="982"/>
                </a:lnTo>
                <a:lnTo>
                  <a:pt x="414" y="982"/>
                </a:lnTo>
                <a:lnTo>
                  <a:pt x="414" y="1004"/>
                </a:lnTo>
                <a:lnTo>
                  <a:pt x="412" y="1014"/>
                </a:lnTo>
                <a:lnTo>
                  <a:pt x="408" y="1022"/>
                </a:lnTo>
                <a:lnTo>
                  <a:pt x="404" y="1032"/>
                </a:lnTo>
                <a:lnTo>
                  <a:pt x="398" y="1038"/>
                </a:lnTo>
                <a:lnTo>
                  <a:pt x="392" y="1046"/>
                </a:lnTo>
                <a:lnTo>
                  <a:pt x="384" y="1050"/>
                </a:lnTo>
                <a:lnTo>
                  <a:pt x="384" y="1050"/>
                </a:lnTo>
                <a:lnTo>
                  <a:pt x="374" y="1056"/>
                </a:lnTo>
                <a:lnTo>
                  <a:pt x="364" y="1058"/>
                </a:lnTo>
                <a:lnTo>
                  <a:pt x="354" y="1058"/>
                </a:lnTo>
                <a:lnTo>
                  <a:pt x="346" y="1058"/>
                </a:lnTo>
                <a:lnTo>
                  <a:pt x="330" y="1052"/>
                </a:lnTo>
                <a:lnTo>
                  <a:pt x="316" y="1042"/>
                </a:lnTo>
                <a:lnTo>
                  <a:pt x="302" y="1034"/>
                </a:lnTo>
                <a:lnTo>
                  <a:pt x="286" y="1028"/>
                </a:lnTo>
                <a:lnTo>
                  <a:pt x="278" y="1028"/>
                </a:lnTo>
                <a:lnTo>
                  <a:pt x="268" y="1028"/>
                </a:lnTo>
                <a:lnTo>
                  <a:pt x="258" y="1032"/>
                </a:lnTo>
                <a:lnTo>
                  <a:pt x="248" y="1036"/>
                </a:lnTo>
                <a:lnTo>
                  <a:pt x="248" y="1036"/>
                </a:lnTo>
                <a:lnTo>
                  <a:pt x="242" y="1042"/>
                </a:lnTo>
                <a:lnTo>
                  <a:pt x="238" y="1048"/>
                </a:lnTo>
                <a:lnTo>
                  <a:pt x="236" y="1058"/>
                </a:lnTo>
                <a:lnTo>
                  <a:pt x="234" y="1068"/>
                </a:lnTo>
                <a:lnTo>
                  <a:pt x="234" y="1068"/>
                </a:lnTo>
                <a:lnTo>
                  <a:pt x="236" y="1086"/>
                </a:lnTo>
                <a:lnTo>
                  <a:pt x="240" y="1102"/>
                </a:lnTo>
                <a:lnTo>
                  <a:pt x="398" y="1378"/>
                </a:lnTo>
                <a:lnTo>
                  <a:pt x="402" y="1378"/>
                </a:lnTo>
                <a:lnTo>
                  <a:pt x="402" y="1380"/>
                </a:lnTo>
                <a:lnTo>
                  <a:pt x="400" y="1382"/>
                </a:lnTo>
                <a:lnTo>
                  <a:pt x="400" y="1382"/>
                </a:lnTo>
                <a:lnTo>
                  <a:pt x="402" y="1386"/>
                </a:lnTo>
                <a:lnTo>
                  <a:pt x="664" y="1386"/>
                </a:lnTo>
                <a:lnTo>
                  <a:pt x="664" y="1386"/>
                </a:lnTo>
                <a:lnTo>
                  <a:pt x="686" y="1380"/>
                </a:lnTo>
                <a:lnTo>
                  <a:pt x="708" y="1368"/>
                </a:lnTo>
                <a:lnTo>
                  <a:pt x="718" y="1362"/>
                </a:lnTo>
                <a:lnTo>
                  <a:pt x="726" y="1356"/>
                </a:lnTo>
                <a:lnTo>
                  <a:pt x="732" y="1346"/>
                </a:lnTo>
                <a:lnTo>
                  <a:pt x="734" y="1338"/>
                </a:lnTo>
                <a:lnTo>
                  <a:pt x="734" y="1338"/>
                </a:lnTo>
                <a:lnTo>
                  <a:pt x="734" y="1326"/>
                </a:lnTo>
                <a:lnTo>
                  <a:pt x="730" y="1316"/>
                </a:lnTo>
                <a:lnTo>
                  <a:pt x="728" y="1308"/>
                </a:lnTo>
                <a:lnTo>
                  <a:pt x="722" y="1302"/>
                </a:lnTo>
                <a:lnTo>
                  <a:pt x="710" y="1290"/>
                </a:lnTo>
                <a:lnTo>
                  <a:pt x="694" y="1282"/>
                </a:lnTo>
                <a:lnTo>
                  <a:pt x="680" y="1274"/>
                </a:lnTo>
                <a:lnTo>
                  <a:pt x="668" y="1264"/>
                </a:lnTo>
                <a:lnTo>
                  <a:pt x="662" y="1256"/>
                </a:lnTo>
                <a:lnTo>
                  <a:pt x="658" y="1248"/>
                </a:lnTo>
                <a:lnTo>
                  <a:pt x="656" y="1240"/>
                </a:lnTo>
                <a:lnTo>
                  <a:pt x="654" y="1228"/>
                </a:lnTo>
                <a:lnTo>
                  <a:pt x="654" y="1228"/>
                </a:lnTo>
                <a:lnTo>
                  <a:pt x="656" y="1216"/>
                </a:lnTo>
                <a:lnTo>
                  <a:pt x="658" y="1206"/>
                </a:lnTo>
                <a:lnTo>
                  <a:pt x="664" y="1198"/>
                </a:lnTo>
                <a:lnTo>
                  <a:pt x="670" y="1188"/>
                </a:lnTo>
                <a:lnTo>
                  <a:pt x="678" y="1180"/>
                </a:lnTo>
                <a:lnTo>
                  <a:pt x="688" y="1174"/>
                </a:lnTo>
                <a:lnTo>
                  <a:pt x="708" y="1162"/>
                </a:lnTo>
                <a:lnTo>
                  <a:pt x="732" y="1154"/>
                </a:lnTo>
                <a:lnTo>
                  <a:pt x="756" y="1148"/>
                </a:lnTo>
                <a:lnTo>
                  <a:pt x="780" y="1144"/>
                </a:lnTo>
                <a:lnTo>
                  <a:pt x="798" y="1144"/>
                </a:lnTo>
                <a:lnTo>
                  <a:pt x="798" y="1144"/>
                </a:lnTo>
                <a:lnTo>
                  <a:pt x="818" y="1144"/>
                </a:lnTo>
                <a:lnTo>
                  <a:pt x="840" y="1148"/>
                </a:lnTo>
                <a:lnTo>
                  <a:pt x="864" y="1154"/>
                </a:lnTo>
                <a:lnTo>
                  <a:pt x="888" y="1162"/>
                </a:lnTo>
                <a:lnTo>
                  <a:pt x="910" y="1174"/>
                </a:lnTo>
                <a:lnTo>
                  <a:pt x="918" y="1180"/>
                </a:lnTo>
                <a:lnTo>
                  <a:pt x="926" y="1188"/>
                </a:lnTo>
                <a:lnTo>
                  <a:pt x="934" y="1198"/>
                </a:lnTo>
                <a:lnTo>
                  <a:pt x="938" y="1206"/>
                </a:lnTo>
                <a:lnTo>
                  <a:pt x="942" y="1216"/>
                </a:lnTo>
                <a:lnTo>
                  <a:pt x="942" y="1228"/>
                </a:lnTo>
                <a:lnTo>
                  <a:pt x="942" y="1228"/>
                </a:lnTo>
                <a:lnTo>
                  <a:pt x="942" y="1240"/>
                </a:lnTo>
                <a:lnTo>
                  <a:pt x="938" y="1248"/>
                </a:lnTo>
                <a:lnTo>
                  <a:pt x="934" y="1256"/>
                </a:lnTo>
                <a:lnTo>
                  <a:pt x="930" y="1264"/>
                </a:lnTo>
                <a:lnTo>
                  <a:pt x="916" y="1274"/>
                </a:lnTo>
                <a:lnTo>
                  <a:pt x="902" y="1282"/>
                </a:lnTo>
                <a:lnTo>
                  <a:pt x="888" y="1290"/>
                </a:lnTo>
                <a:lnTo>
                  <a:pt x="874" y="1302"/>
                </a:lnTo>
                <a:lnTo>
                  <a:pt x="870" y="1308"/>
                </a:lnTo>
                <a:lnTo>
                  <a:pt x="866" y="1316"/>
                </a:lnTo>
                <a:lnTo>
                  <a:pt x="864" y="1326"/>
                </a:lnTo>
                <a:lnTo>
                  <a:pt x="862" y="1338"/>
                </a:lnTo>
                <a:lnTo>
                  <a:pt x="862" y="1338"/>
                </a:lnTo>
                <a:lnTo>
                  <a:pt x="864" y="1346"/>
                </a:lnTo>
                <a:lnTo>
                  <a:pt x="870" y="1356"/>
                </a:lnTo>
                <a:lnTo>
                  <a:pt x="878" y="1362"/>
                </a:lnTo>
                <a:lnTo>
                  <a:pt x="888" y="1368"/>
                </a:lnTo>
                <a:lnTo>
                  <a:pt x="912" y="1380"/>
                </a:lnTo>
                <a:lnTo>
                  <a:pt x="934" y="1386"/>
                </a:lnTo>
                <a:lnTo>
                  <a:pt x="1194" y="1386"/>
                </a:lnTo>
                <a:lnTo>
                  <a:pt x="1198" y="1380"/>
                </a:lnTo>
                <a:lnTo>
                  <a:pt x="1198" y="1380"/>
                </a:lnTo>
                <a:lnTo>
                  <a:pt x="1198" y="1378"/>
                </a:lnTo>
                <a:lnTo>
                  <a:pt x="1202" y="1378"/>
                </a:lnTo>
                <a:lnTo>
                  <a:pt x="1204" y="1372"/>
                </a:lnTo>
                <a:lnTo>
                  <a:pt x="1240" y="1310"/>
                </a:lnTo>
                <a:lnTo>
                  <a:pt x="1340" y="1138"/>
                </a:lnTo>
                <a:lnTo>
                  <a:pt x="1340" y="1138"/>
                </a:lnTo>
                <a:lnTo>
                  <a:pt x="1356" y="1124"/>
                </a:lnTo>
                <a:lnTo>
                  <a:pt x="1376" y="1112"/>
                </a:lnTo>
                <a:lnTo>
                  <a:pt x="1384" y="1108"/>
                </a:lnTo>
                <a:lnTo>
                  <a:pt x="1394" y="1104"/>
                </a:lnTo>
                <a:lnTo>
                  <a:pt x="1402" y="1104"/>
                </a:lnTo>
                <a:lnTo>
                  <a:pt x="1410" y="1108"/>
                </a:lnTo>
                <a:lnTo>
                  <a:pt x="1410" y="1108"/>
                </a:lnTo>
                <a:lnTo>
                  <a:pt x="1420" y="1114"/>
                </a:lnTo>
                <a:lnTo>
                  <a:pt x="1426" y="1122"/>
                </a:lnTo>
                <a:lnTo>
                  <a:pt x="1432" y="1128"/>
                </a:lnTo>
                <a:lnTo>
                  <a:pt x="1436" y="1136"/>
                </a:lnTo>
                <a:lnTo>
                  <a:pt x="1438" y="1152"/>
                </a:lnTo>
                <a:lnTo>
                  <a:pt x="1438" y="1170"/>
                </a:lnTo>
                <a:lnTo>
                  <a:pt x="1438" y="1186"/>
                </a:lnTo>
                <a:lnTo>
                  <a:pt x="1440" y="1202"/>
                </a:lnTo>
                <a:lnTo>
                  <a:pt x="1444" y="1210"/>
                </a:lnTo>
                <a:lnTo>
                  <a:pt x="1448" y="1218"/>
                </a:lnTo>
                <a:lnTo>
                  <a:pt x="1456" y="1226"/>
                </a:lnTo>
                <a:lnTo>
                  <a:pt x="1466" y="1232"/>
                </a:lnTo>
                <a:lnTo>
                  <a:pt x="1466" y="1232"/>
                </a:lnTo>
                <a:lnTo>
                  <a:pt x="1476" y="1236"/>
                </a:lnTo>
                <a:lnTo>
                  <a:pt x="1486" y="1240"/>
                </a:lnTo>
                <a:lnTo>
                  <a:pt x="1496" y="1240"/>
                </a:lnTo>
                <a:lnTo>
                  <a:pt x="1506" y="1238"/>
                </a:lnTo>
                <a:lnTo>
                  <a:pt x="1518" y="1234"/>
                </a:lnTo>
                <a:lnTo>
                  <a:pt x="1528" y="1230"/>
                </a:lnTo>
                <a:lnTo>
                  <a:pt x="1550" y="1218"/>
                </a:lnTo>
                <a:lnTo>
                  <a:pt x="1568" y="1202"/>
                </a:lnTo>
                <a:lnTo>
                  <a:pt x="1586" y="1184"/>
                </a:lnTo>
                <a:lnTo>
                  <a:pt x="1600" y="1166"/>
                </a:lnTo>
                <a:lnTo>
                  <a:pt x="1610" y="1150"/>
                </a:lnTo>
                <a:lnTo>
                  <a:pt x="1610" y="1150"/>
                </a:lnTo>
                <a:lnTo>
                  <a:pt x="1618" y="1132"/>
                </a:lnTo>
                <a:lnTo>
                  <a:pt x="1628" y="1112"/>
                </a:lnTo>
                <a:lnTo>
                  <a:pt x="1628" y="1112"/>
                </a:lnTo>
                <a:lnTo>
                  <a:pt x="1632" y="1094"/>
                </a:lnTo>
                <a:lnTo>
                  <a:pt x="1636" y="1076"/>
                </a:lnTo>
                <a:lnTo>
                  <a:pt x="1636" y="1060"/>
                </a:lnTo>
                <a:lnTo>
                  <a:pt x="1636" y="1042"/>
                </a:lnTo>
                <a:lnTo>
                  <a:pt x="1634" y="1026"/>
                </a:lnTo>
                <a:lnTo>
                  <a:pt x="1628" y="1012"/>
                </a:lnTo>
                <a:lnTo>
                  <a:pt x="1618" y="1000"/>
                </a:lnTo>
                <a:lnTo>
                  <a:pt x="1606" y="990"/>
                </a:lnTo>
                <a:lnTo>
                  <a:pt x="1606" y="990"/>
                </a:lnTo>
                <a:lnTo>
                  <a:pt x="1596" y="986"/>
                </a:lnTo>
                <a:lnTo>
                  <a:pt x="1586" y="984"/>
                </a:lnTo>
                <a:lnTo>
                  <a:pt x="1578" y="982"/>
                </a:lnTo>
                <a:lnTo>
                  <a:pt x="1570" y="984"/>
                </a:lnTo>
                <a:lnTo>
                  <a:pt x="1554" y="990"/>
                </a:lnTo>
                <a:lnTo>
                  <a:pt x="1540" y="998"/>
                </a:lnTo>
                <a:lnTo>
                  <a:pt x="1524" y="1006"/>
                </a:lnTo>
                <a:lnTo>
                  <a:pt x="1510" y="1012"/>
                </a:lnTo>
                <a:lnTo>
                  <a:pt x="1500" y="1014"/>
                </a:lnTo>
                <a:lnTo>
                  <a:pt x="1492" y="1012"/>
                </a:lnTo>
                <a:lnTo>
                  <a:pt x="1482" y="1010"/>
                </a:lnTo>
                <a:lnTo>
                  <a:pt x="1472" y="1004"/>
                </a:lnTo>
                <a:lnTo>
                  <a:pt x="1472" y="1004"/>
                </a:lnTo>
                <a:lnTo>
                  <a:pt x="1464" y="1000"/>
                </a:lnTo>
                <a:lnTo>
                  <a:pt x="1460" y="992"/>
                </a:lnTo>
                <a:lnTo>
                  <a:pt x="1458" y="982"/>
                </a:lnTo>
                <a:lnTo>
                  <a:pt x="1458" y="972"/>
                </a:lnTo>
                <a:lnTo>
                  <a:pt x="1458" y="950"/>
                </a:lnTo>
                <a:lnTo>
                  <a:pt x="1462" y="928"/>
                </a:lnTo>
                <a:lnTo>
                  <a:pt x="1464" y="926"/>
                </a:lnTo>
                <a:lnTo>
                  <a:pt x="1464" y="926"/>
                </a:lnTo>
                <a:lnTo>
                  <a:pt x="1466" y="920"/>
                </a:lnTo>
                <a:lnTo>
                  <a:pt x="1598" y="692"/>
                </a:lnTo>
                <a:lnTo>
                  <a:pt x="1582" y="668"/>
                </a:lnTo>
                <a:lnTo>
                  <a:pt x="1584" y="668"/>
                </a:lnTo>
                <a:lnTo>
                  <a:pt x="1198" y="0"/>
                </a:lnTo>
                <a:lnTo>
                  <a:pt x="398" y="0"/>
                </a:lnTo>
                <a:lnTo>
                  <a:pt x="322" y="132"/>
                </a:lnTo>
                <a:lnTo>
                  <a:pt x="0" y="690"/>
                </a:lnTo>
                <a:lnTo>
                  <a:pt x="116" y="888"/>
                </a:lnTo>
                <a:lnTo>
                  <a:pt x="116" y="888"/>
                </a:lnTo>
                <a:lnTo>
                  <a:pt x="132" y="902"/>
                </a:lnTo>
                <a:lnTo>
                  <a:pt x="150" y="914"/>
                </a:lnTo>
                <a:lnTo>
                  <a:pt x="160" y="918"/>
                </a:lnTo>
                <a:lnTo>
                  <a:pt x="168" y="920"/>
                </a:lnTo>
                <a:lnTo>
                  <a:pt x="176" y="920"/>
                </a:lnTo>
                <a:lnTo>
                  <a:pt x="184" y="918"/>
                </a:lnTo>
                <a:lnTo>
                  <a:pt x="184" y="918"/>
                </a:lnTo>
                <a:close/>
              </a:path>
            </a:pathLst>
          </a:custGeom>
          <a:solidFill>
            <a:srgbClr val="438DEF"/>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dirty="0">
              <a:cs typeface="+mn-cs"/>
            </a:endParaRPr>
          </a:p>
        </p:txBody>
      </p:sp>
      <p:sp>
        <p:nvSpPr>
          <p:cNvPr id="77832" name="Freeform 8"/>
          <p:cNvSpPr>
            <a:spLocks/>
          </p:cNvSpPr>
          <p:nvPr/>
        </p:nvSpPr>
        <p:spPr bwMode="auto">
          <a:xfrm>
            <a:off x="5366495" y="1917181"/>
            <a:ext cx="1981200" cy="2011363"/>
          </a:xfrm>
          <a:custGeom>
            <a:avLst/>
            <a:gdLst>
              <a:gd name="T0" fmla="*/ 262 w 1600"/>
              <a:gd name="T1" fmla="*/ 260 h 1624"/>
              <a:gd name="T2" fmla="*/ 286 w 1600"/>
              <a:gd name="T3" fmla="*/ 316 h 1624"/>
              <a:gd name="T4" fmla="*/ 374 w 1600"/>
              <a:gd name="T5" fmla="*/ 290 h 1624"/>
              <a:gd name="T6" fmla="*/ 424 w 1600"/>
              <a:gd name="T7" fmla="*/ 306 h 1624"/>
              <a:gd name="T8" fmla="*/ 430 w 1600"/>
              <a:gd name="T9" fmla="*/ 426 h 1624"/>
              <a:gd name="T10" fmla="*/ 368 w 1600"/>
              <a:gd name="T11" fmla="*/ 524 h 1624"/>
              <a:gd name="T12" fmla="*/ 274 w 1600"/>
              <a:gd name="T13" fmla="*/ 558 h 1624"/>
              <a:gd name="T14" fmla="*/ 238 w 1600"/>
              <a:gd name="T15" fmla="*/ 508 h 1624"/>
              <a:gd name="T16" fmla="*/ 210 w 1600"/>
              <a:gd name="T17" fmla="*/ 430 h 1624"/>
              <a:gd name="T18" fmla="*/ 140 w 1600"/>
              <a:gd name="T19" fmla="*/ 460 h 1624"/>
              <a:gd name="T20" fmla="*/ 140 w 1600"/>
              <a:gd name="T21" fmla="*/ 934 h 1624"/>
              <a:gd name="T22" fmla="*/ 214 w 1600"/>
              <a:gd name="T23" fmla="*/ 968 h 1624"/>
              <a:gd name="T24" fmla="*/ 242 w 1600"/>
              <a:gd name="T25" fmla="*/ 906 h 1624"/>
              <a:gd name="T26" fmla="*/ 268 w 1600"/>
              <a:gd name="T27" fmla="*/ 844 h 1624"/>
              <a:gd name="T28" fmla="*/ 352 w 1600"/>
              <a:gd name="T29" fmla="*/ 858 h 1624"/>
              <a:gd name="T30" fmla="*/ 432 w 1600"/>
              <a:gd name="T31" fmla="*/ 964 h 1624"/>
              <a:gd name="T32" fmla="*/ 430 w 1600"/>
              <a:gd name="T33" fmla="*/ 1078 h 1624"/>
              <a:gd name="T34" fmla="*/ 376 w 1600"/>
              <a:gd name="T35" fmla="*/ 1100 h 1624"/>
              <a:gd name="T36" fmla="*/ 288 w 1600"/>
              <a:gd name="T37" fmla="*/ 1074 h 1624"/>
              <a:gd name="T38" fmla="*/ 266 w 1600"/>
              <a:gd name="T39" fmla="*/ 1136 h 1624"/>
              <a:gd name="T40" fmla="*/ 668 w 1600"/>
              <a:gd name="T41" fmla="*/ 1386 h 1624"/>
              <a:gd name="T42" fmla="*/ 686 w 1600"/>
              <a:gd name="T43" fmla="*/ 1392 h 1624"/>
              <a:gd name="T44" fmla="*/ 696 w 1600"/>
              <a:gd name="T45" fmla="*/ 1398 h 1624"/>
              <a:gd name="T46" fmla="*/ 704 w 1600"/>
              <a:gd name="T47" fmla="*/ 1402 h 1624"/>
              <a:gd name="T48" fmla="*/ 714 w 1600"/>
              <a:gd name="T49" fmla="*/ 1410 h 1624"/>
              <a:gd name="T50" fmla="*/ 720 w 1600"/>
              <a:gd name="T51" fmla="*/ 1414 h 1624"/>
              <a:gd name="T52" fmla="*/ 724 w 1600"/>
              <a:gd name="T53" fmla="*/ 1422 h 1624"/>
              <a:gd name="T54" fmla="*/ 726 w 1600"/>
              <a:gd name="T55" fmla="*/ 1430 h 1624"/>
              <a:gd name="T56" fmla="*/ 726 w 1600"/>
              <a:gd name="T57" fmla="*/ 1436 h 1624"/>
              <a:gd name="T58" fmla="*/ 724 w 1600"/>
              <a:gd name="T59" fmla="*/ 1448 h 1624"/>
              <a:gd name="T60" fmla="*/ 704 w 1600"/>
              <a:gd name="T61" fmla="*/ 1476 h 1624"/>
              <a:gd name="T62" fmla="*/ 672 w 1600"/>
              <a:gd name="T63" fmla="*/ 1494 h 1624"/>
              <a:gd name="T64" fmla="*/ 660 w 1600"/>
              <a:gd name="T65" fmla="*/ 1504 h 1624"/>
              <a:gd name="T66" fmla="*/ 652 w 1600"/>
              <a:gd name="T67" fmla="*/ 1514 h 1624"/>
              <a:gd name="T68" fmla="*/ 648 w 1600"/>
              <a:gd name="T69" fmla="*/ 1530 h 1624"/>
              <a:gd name="T70" fmla="*/ 650 w 1600"/>
              <a:gd name="T71" fmla="*/ 1562 h 1624"/>
              <a:gd name="T72" fmla="*/ 748 w 1600"/>
              <a:gd name="T73" fmla="*/ 1620 h 1624"/>
              <a:gd name="T74" fmla="*/ 880 w 1600"/>
              <a:gd name="T75" fmla="*/ 1606 h 1624"/>
              <a:gd name="T76" fmla="*/ 934 w 1600"/>
              <a:gd name="T77" fmla="*/ 1540 h 1624"/>
              <a:gd name="T78" fmla="*/ 932 w 1600"/>
              <a:gd name="T79" fmla="*/ 1522 h 1624"/>
              <a:gd name="T80" fmla="*/ 924 w 1600"/>
              <a:gd name="T81" fmla="*/ 1508 h 1624"/>
              <a:gd name="T82" fmla="*/ 918 w 1600"/>
              <a:gd name="T83" fmla="*/ 1502 h 1624"/>
              <a:gd name="T84" fmla="*/ 906 w 1600"/>
              <a:gd name="T85" fmla="*/ 1494 h 1624"/>
              <a:gd name="T86" fmla="*/ 862 w 1600"/>
              <a:gd name="T87" fmla="*/ 1460 h 1624"/>
              <a:gd name="T88" fmla="*/ 856 w 1600"/>
              <a:gd name="T89" fmla="*/ 1448 h 1624"/>
              <a:gd name="T90" fmla="*/ 854 w 1600"/>
              <a:gd name="T91" fmla="*/ 1438 h 1624"/>
              <a:gd name="T92" fmla="*/ 854 w 1600"/>
              <a:gd name="T93" fmla="*/ 1430 h 1624"/>
              <a:gd name="T94" fmla="*/ 856 w 1600"/>
              <a:gd name="T95" fmla="*/ 1422 h 1624"/>
              <a:gd name="T96" fmla="*/ 860 w 1600"/>
              <a:gd name="T97" fmla="*/ 1416 h 1624"/>
              <a:gd name="T98" fmla="*/ 866 w 1600"/>
              <a:gd name="T99" fmla="*/ 1410 h 1624"/>
              <a:gd name="T100" fmla="*/ 874 w 1600"/>
              <a:gd name="T101" fmla="*/ 1402 h 1624"/>
              <a:gd name="T102" fmla="*/ 884 w 1600"/>
              <a:gd name="T103" fmla="*/ 1398 h 1624"/>
              <a:gd name="T104" fmla="*/ 892 w 1600"/>
              <a:gd name="T105" fmla="*/ 1394 h 1624"/>
              <a:gd name="T106" fmla="*/ 912 w 1600"/>
              <a:gd name="T107" fmla="*/ 1386 h 1624"/>
              <a:gd name="T108" fmla="*/ 1200 w 1600"/>
              <a:gd name="T109" fmla="*/ 0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0" h="1624">
                <a:moveTo>
                  <a:pt x="1200" y="0"/>
                </a:moveTo>
                <a:lnTo>
                  <a:pt x="402" y="0"/>
                </a:lnTo>
                <a:lnTo>
                  <a:pt x="400" y="6"/>
                </a:lnTo>
                <a:lnTo>
                  <a:pt x="400" y="8"/>
                </a:lnTo>
                <a:lnTo>
                  <a:pt x="266" y="240"/>
                </a:lnTo>
                <a:lnTo>
                  <a:pt x="266" y="240"/>
                </a:lnTo>
                <a:lnTo>
                  <a:pt x="262" y="260"/>
                </a:lnTo>
                <a:lnTo>
                  <a:pt x="262" y="282"/>
                </a:lnTo>
                <a:lnTo>
                  <a:pt x="264" y="290"/>
                </a:lnTo>
                <a:lnTo>
                  <a:pt x="266" y="298"/>
                </a:lnTo>
                <a:lnTo>
                  <a:pt x="270" y="306"/>
                </a:lnTo>
                <a:lnTo>
                  <a:pt x="276" y="310"/>
                </a:lnTo>
                <a:lnTo>
                  <a:pt x="276" y="310"/>
                </a:lnTo>
                <a:lnTo>
                  <a:pt x="286" y="316"/>
                </a:lnTo>
                <a:lnTo>
                  <a:pt x="296" y="318"/>
                </a:lnTo>
                <a:lnTo>
                  <a:pt x="306" y="320"/>
                </a:lnTo>
                <a:lnTo>
                  <a:pt x="314" y="318"/>
                </a:lnTo>
                <a:lnTo>
                  <a:pt x="330" y="312"/>
                </a:lnTo>
                <a:lnTo>
                  <a:pt x="344" y="304"/>
                </a:lnTo>
                <a:lnTo>
                  <a:pt x="358" y="296"/>
                </a:lnTo>
                <a:lnTo>
                  <a:pt x="374" y="290"/>
                </a:lnTo>
                <a:lnTo>
                  <a:pt x="382" y="288"/>
                </a:lnTo>
                <a:lnTo>
                  <a:pt x="392" y="290"/>
                </a:lnTo>
                <a:lnTo>
                  <a:pt x="400" y="292"/>
                </a:lnTo>
                <a:lnTo>
                  <a:pt x="412" y="296"/>
                </a:lnTo>
                <a:lnTo>
                  <a:pt x="412" y="296"/>
                </a:lnTo>
                <a:lnTo>
                  <a:pt x="418" y="302"/>
                </a:lnTo>
                <a:lnTo>
                  <a:pt x="424" y="306"/>
                </a:lnTo>
                <a:lnTo>
                  <a:pt x="434" y="320"/>
                </a:lnTo>
                <a:lnTo>
                  <a:pt x="438" y="336"/>
                </a:lnTo>
                <a:lnTo>
                  <a:pt x="442" y="352"/>
                </a:lnTo>
                <a:lnTo>
                  <a:pt x="442" y="370"/>
                </a:lnTo>
                <a:lnTo>
                  <a:pt x="438" y="390"/>
                </a:lnTo>
                <a:lnTo>
                  <a:pt x="434" y="408"/>
                </a:lnTo>
                <a:lnTo>
                  <a:pt x="430" y="426"/>
                </a:lnTo>
                <a:lnTo>
                  <a:pt x="430" y="426"/>
                </a:lnTo>
                <a:lnTo>
                  <a:pt x="420" y="450"/>
                </a:lnTo>
                <a:lnTo>
                  <a:pt x="410" y="472"/>
                </a:lnTo>
                <a:lnTo>
                  <a:pt x="410" y="472"/>
                </a:lnTo>
                <a:lnTo>
                  <a:pt x="398" y="488"/>
                </a:lnTo>
                <a:lnTo>
                  <a:pt x="384" y="506"/>
                </a:lnTo>
                <a:lnTo>
                  <a:pt x="368" y="524"/>
                </a:lnTo>
                <a:lnTo>
                  <a:pt x="348" y="540"/>
                </a:lnTo>
                <a:lnTo>
                  <a:pt x="328" y="552"/>
                </a:lnTo>
                <a:lnTo>
                  <a:pt x="318" y="556"/>
                </a:lnTo>
                <a:lnTo>
                  <a:pt x="306" y="560"/>
                </a:lnTo>
                <a:lnTo>
                  <a:pt x="296" y="562"/>
                </a:lnTo>
                <a:lnTo>
                  <a:pt x="284" y="562"/>
                </a:lnTo>
                <a:lnTo>
                  <a:pt x="274" y="558"/>
                </a:lnTo>
                <a:lnTo>
                  <a:pt x="264" y="554"/>
                </a:lnTo>
                <a:lnTo>
                  <a:pt x="264" y="554"/>
                </a:lnTo>
                <a:lnTo>
                  <a:pt x="256" y="548"/>
                </a:lnTo>
                <a:lnTo>
                  <a:pt x="248" y="540"/>
                </a:lnTo>
                <a:lnTo>
                  <a:pt x="244" y="532"/>
                </a:lnTo>
                <a:lnTo>
                  <a:pt x="240" y="524"/>
                </a:lnTo>
                <a:lnTo>
                  <a:pt x="238" y="508"/>
                </a:lnTo>
                <a:lnTo>
                  <a:pt x="238" y="492"/>
                </a:lnTo>
                <a:lnTo>
                  <a:pt x="238" y="474"/>
                </a:lnTo>
                <a:lnTo>
                  <a:pt x="234" y="458"/>
                </a:lnTo>
                <a:lnTo>
                  <a:pt x="232" y="450"/>
                </a:lnTo>
                <a:lnTo>
                  <a:pt x="226" y="444"/>
                </a:lnTo>
                <a:lnTo>
                  <a:pt x="218" y="436"/>
                </a:lnTo>
                <a:lnTo>
                  <a:pt x="210" y="430"/>
                </a:lnTo>
                <a:lnTo>
                  <a:pt x="210" y="430"/>
                </a:lnTo>
                <a:lnTo>
                  <a:pt x="202" y="426"/>
                </a:lnTo>
                <a:lnTo>
                  <a:pt x="192" y="426"/>
                </a:lnTo>
                <a:lnTo>
                  <a:pt x="184" y="430"/>
                </a:lnTo>
                <a:lnTo>
                  <a:pt x="174" y="434"/>
                </a:lnTo>
                <a:lnTo>
                  <a:pt x="156" y="446"/>
                </a:lnTo>
                <a:lnTo>
                  <a:pt x="140" y="460"/>
                </a:lnTo>
                <a:lnTo>
                  <a:pt x="40" y="632"/>
                </a:lnTo>
                <a:lnTo>
                  <a:pt x="4" y="694"/>
                </a:lnTo>
                <a:lnTo>
                  <a:pt x="0" y="694"/>
                </a:lnTo>
                <a:lnTo>
                  <a:pt x="0" y="694"/>
                </a:lnTo>
                <a:lnTo>
                  <a:pt x="2" y="696"/>
                </a:lnTo>
                <a:lnTo>
                  <a:pt x="4" y="696"/>
                </a:lnTo>
                <a:lnTo>
                  <a:pt x="140" y="934"/>
                </a:lnTo>
                <a:lnTo>
                  <a:pt x="140" y="934"/>
                </a:lnTo>
                <a:lnTo>
                  <a:pt x="158" y="948"/>
                </a:lnTo>
                <a:lnTo>
                  <a:pt x="176" y="962"/>
                </a:lnTo>
                <a:lnTo>
                  <a:pt x="186" y="968"/>
                </a:lnTo>
                <a:lnTo>
                  <a:pt x="196" y="970"/>
                </a:lnTo>
                <a:lnTo>
                  <a:pt x="206" y="970"/>
                </a:lnTo>
                <a:lnTo>
                  <a:pt x="214" y="968"/>
                </a:lnTo>
                <a:lnTo>
                  <a:pt x="214" y="968"/>
                </a:lnTo>
                <a:lnTo>
                  <a:pt x="224" y="960"/>
                </a:lnTo>
                <a:lnTo>
                  <a:pt x="230" y="954"/>
                </a:lnTo>
                <a:lnTo>
                  <a:pt x="236" y="946"/>
                </a:lnTo>
                <a:lnTo>
                  <a:pt x="240" y="938"/>
                </a:lnTo>
                <a:lnTo>
                  <a:pt x="242" y="922"/>
                </a:lnTo>
                <a:lnTo>
                  <a:pt x="242" y="906"/>
                </a:lnTo>
                <a:lnTo>
                  <a:pt x="242" y="888"/>
                </a:lnTo>
                <a:lnTo>
                  <a:pt x="244" y="872"/>
                </a:lnTo>
                <a:lnTo>
                  <a:pt x="248" y="864"/>
                </a:lnTo>
                <a:lnTo>
                  <a:pt x="252" y="858"/>
                </a:lnTo>
                <a:lnTo>
                  <a:pt x="260" y="850"/>
                </a:lnTo>
                <a:lnTo>
                  <a:pt x="268" y="844"/>
                </a:lnTo>
                <a:lnTo>
                  <a:pt x="268" y="844"/>
                </a:lnTo>
                <a:lnTo>
                  <a:pt x="278" y="838"/>
                </a:lnTo>
                <a:lnTo>
                  <a:pt x="290" y="836"/>
                </a:lnTo>
                <a:lnTo>
                  <a:pt x="300" y="836"/>
                </a:lnTo>
                <a:lnTo>
                  <a:pt x="310" y="836"/>
                </a:lnTo>
                <a:lnTo>
                  <a:pt x="322" y="840"/>
                </a:lnTo>
                <a:lnTo>
                  <a:pt x="332" y="844"/>
                </a:lnTo>
                <a:lnTo>
                  <a:pt x="352" y="858"/>
                </a:lnTo>
                <a:lnTo>
                  <a:pt x="372" y="874"/>
                </a:lnTo>
                <a:lnTo>
                  <a:pt x="390" y="892"/>
                </a:lnTo>
                <a:lnTo>
                  <a:pt x="404" y="910"/>
                </a:lnTo>
                <a:lnTo>
                  <a:pt x="414" y="926"/>
                </a:lnTo>
                <a:lnTo>
                  <a:pt x="414" y="926"/>
                </a:lnTo>
                <a:lnTo>
                  <a:pt x="422" y="944"/>
                </a:lnTo>
                <a:lnTo>
                  <a:pt x="432" y="964"/>
                </a:lnTo>
                <a:lnTo>
                  <a:pt x="438" y="988"/>
                </a:lnTo>
                <a:lnTo>
                  <a:pt x="442" y="1012"/>
                </a:lnTo>
                <a:lnTo>
                  <a:pt x="444" y="1038"/>
                </a:lnTo>
                <a:lnTo>
                  <a:pt x="442" y="1048"/>
                </a:lnTo>
                <a:lnTo>
                  <a:pt x="440" y="1060"/>
                </a:lnTo>
                <a:lnTo>
                  <a:pt x="436" y="1070"/>
                </a:lnTo>
                <a:lnTo>
                  <a:pt x="430" y="1078"/>
                </a:lnTo>
                <a:lnTo>
                  <a:pt x="422" y="1086"/>
                </a:lnTo>
                <a:lnTo>
                  <a:pt x="412" y="1092"/>
                </a:lnTo>
                <a:lnTo>
                  <a:pt x="412" y="1092"/>
                </a:lnTo>
                <a:lnTo>
                  <a:pt x="402" y="1098"/>
                </a:lnTo>
                <a:lnTo>
                  <a:pt x="392" y="1100"/>
                </a:lnTo>
                <a:lnTo>
                  <a:pt x="384" y="1100"/>
                </a:lnTo>
                <a:lnTo>
                  <a:pt x="376" y="1100"/>
                </a:lnTo>
                <a:lnTo>
                  <a:pt x="360" y="1094"/>
                </a:lnTo>
                <a:lnTo>
                  <a:pt x="346" y="1084"/>
                </a:lnTo>
                <a:lnTo>
                  <a:pt x="330" y="1076"/>
                </a:lnTo>
                <a:lnTo>
                  <a:pt x="316" y="1070"/>
                </a:lnTo>
                <a:lnTo>
                  <a:pt x="306" y="1070"/>
                </a:lnTo>
                <a:lnTo>
                  <a:pt x="298" y="1070"/>
                </a:lnTo>
                <a:lnTo>
                  <a:pt x="288" y="1074"/>
                </a:lnTo>
                <a:lnTo>
                  <a:pt x="278" y="1078"/>
                </a:lnTo>
                <a:lnTo>
                  <a:pt x="278" y="1078"/>
                </a:lnTo>
                <a:lnTo>
                  <a:pt x="272" y="1084"/>
                </a:lnTo>
                <a:lnTo>
                  <a:pt x="266" y="1092"/>
                </a:lnTo>
                <a:lnTo>
                  <a:pt x="264" y="1102"/>
                </a:lnTo>
                <a:lnTo>
                  <a:pt x="264" y="1114"/>
                </a:lnTo>
                <a:lnTo>
                  <a:pt x="266" y="1136"/>
                </a:lnTo>
                <a:lnTo>
                  <a:pt x="270" y="1158"/>
                </a:lnTo>
                <a:lnTo>
                  <a:pt x="402" y="1386"/>
                </a:lnTo>
                <a:lnTo>
                  <a:pt x="402" y="1386"/>
                </a:lnTo>
                <a:lnTo>
                  <a:pt x="402" y="1386"/>
                </a:lnTo>
                <a:lnTo>
                  <a:pt x="668" y="1386"/>
                </a:lnTo>
                <a:lnTo>
                  <a:pt x="668" y="1386"/>
                </a:lnTo>
                <a:lnTo>
                  <a:pt x="668" y="1386"/>
                </a:lnTo>
                <a:lnTo>
                  <a:pt x="668" y="1386"/>
                </a:lnTo>
                <a:lnTo>
                  <a:pt x="674" y="1388"/>
                </a:lnTo>
                <a:lnTo>
                  <a:pt x="674" y="1388"/>
                </a:lnTo>
                <a:lnTo>
                  <a:pt x="674" y="1388"/>
                </a:lnTo>
                <a:lnTo>
                  <a:pt x="674" y="1388"/>
                </a:lnTo>
                <a:lnTo>
                  <a:pt x="686" y="1392"/>
                </a:lnTo>
                <a:lnTo>
                  <a:pt x="686" y="1392"/>
                </a:lnTo>
                <a:lnTo>
                  <a:pt x="688" y="1394"/>
                </a:lnTo>
                <a:lnTo>
                  <a:pt x="688" y="1394"/>
                </a:lnTo>
                <a:lnTo>
                  <a:pt x="692" y="1394"/>
                </a:lnTo>
                <a:lnTo>
                  <a:pt x="692" y="1394"/>
                </a:lnTo>
                <a:lnTo>
                  <a:pt x="694" y="1396"/>
                </a:lnTo>
                <a:lnTo>
                  <a:pt x="694" y="1396"/>
                </a:lnTo>
                <a:lnTo>
                  <a:pt x="696" y="1398"/>
                </a:lnTo>
                <a:lnTo>
                  <a:pt x="696" y="1398"/>
                </a:lnTo>
                <a:lnTo>
                  <a:pt x="700" y="1398"/>
                </a:lnTo>
                <a:lnTo>
                  <a:pt x="700" y="1398"/>
                </a:lnTo>
                <a:lnTo>
                  <a:pt x="702" y="1400"/>
                </a:lnTo>
                <a:lnTo>
                  <a:pt x="702" y="1400"/>
                </a:lnTo>
                <a:lnTo>
                  <a:pt x="704" y="1402"/>
                </a:lnTo>
                <a:lnTo>
                  <a:pt x="704" y="1402"/>
                </a:lnTo>
                <a:lnTo>
                  <a:pt x="706" y="1402"/>
                </a:lnTo>
                <a:lnTo>
                  <a:pt x="706" y="1402"/>
                </a:lnTo>
                <a:lnTo>
                  <a:pt x="710" y="1406"/>
                </a:lnTo>
                <a:lnTo>
                  <a:pt x="710" y="1406"/>
                </a:lnTo>
                <a:lnTo>
                  <a:pt x="710" y="1406"/>
                </a:lnTo>
                <a:lnTo>
                  <a:pt x="710" y="1406"/>
                </a:lnTo>
                <a:lnTo>
                  <a:pt x="714" y="1410"/>
                </a:lnTo>
                <a:lnTo>
                  <a:pt x="714" y="1410"/>
                </a:lnTo>
                <a:lnTo>
                  <a:pt x="716" y="1410"/>
                </a:lnTo>
                <a:lnTo>
                  <a:pt x="716" y="1410"/>
                </a:lnTo>
                <a:lnTo>
                  <a:pt x="718" y="1412"/>
                </a:lnTo>
                <a:lnTo>
                  <a:pt x="718" y="1412"/>
                </a:lnTo>
                <a:lnTo>
                  <a:pt x="720" y="1414"/>
                </a:lnTo>
                <a:lnTo>
                  <a:pt x="720" y="1414"/>
                </a:lnTo>
                <a:lnTo>
                  <a:pt x="722" y="1416"/>
                </a:lnTo>
                <a:lnTo>
                  <a:pt x="722" y="1416"/>
                </a:lnTo>
                <a:lnTo>
                  <a:pt x="722" y="1418"/>
                </a:lnTo>
                <a:lnTo>
                  <a:pt x="722" y="1418"/>
                </a:lnTo>
                <a:lnTo>
                  <a:pt x="724" y="1420"/>
                </a:lnTo>
                <a:lnTo>
                  <a:pt x="724" y="1420"/>
                </a:lnTo>
                <a:lnTo>
                  <a:pt x="724" y="1422"/>
                </a:lnTo>
                <a:lnTo>
                  <a:pt x="724" y="1422"/>
                </a:lnTo>
                <a:lnTo>
                  <a:pt x="726" y="1424"/>
                </a:lnTo>
                <a:lnTo>
                  <a:pt x="726" y="1424"/>
                </a:lnTo>
                <a:lnTo>
                  <a:pt x="726" y="1426"/>
                </a:lnTo>
                <a:lnTo>
                  <a:pt x="726" y="1426"/>
                </a:lnTo>
                <a:lnTo>
                  <a:pt x="726" y="1430"/>
                </a:lnTo>
                <a:lnTo>
                  <a:pt x="726" y="1430"/>
                </a:lnTo>
                <a:lnTo>
                  <a:pt x="726" y="1430"/>
                </a:lnTo>
                <a:lnTo>
                  <a:pt x="726" y="1430"/>
                </a:lnTo>
                <a:lnTo>
                  <a:pt x="726" y="1430"/>
                </a:lnTo>
                <a:lnTo>
                  <a:pt x="726" y="1430"/>
                </a:lnTo>
                <a:lnTo>
                  <a:pt x="726" y="1430"/>
                </a:lnTo>
                <a:lnTo>
                  <a:pt x="726" y="1436"/>
                </a:lnTo>
                <a:lnTo>
                  <a:pt x="726" y="1436"/>
                </a:lnTo>
                <a:lnTo>
                  <a:pt x="726" y="1438"/>
                </a:lnTo>
                <a:lnTo>
                  <a:pt x="726" y="1438"/>
                </a:lnTo>
                <a:lnTo>
                  <a:pt x="726" y="1442"/>
                </a:lnTo>
                <a:lnTo>
                  <a:pt x="726" y="1442"/>
                </a:lnTo>
                <a:lnTo>
                  <a:pt x="724" y="1444"/>
                </a:lnTo>
                <a:lnTo>
                  <a:pt x="724" y="1444"/>
                </a:lnTo>
                <a:lnTo>
                  <a:pt x="724" y="1448"/>
                </a:lnTo>
                <a:lnTo>
                  <a:pt x="724" y="1448"/>
                </a:lnTo>
                <a:lnTo>
                  <a:pt x="724" y="1448"/>
                </a:lnTo>
                <a:lnTo>
                  <a:pt x="724" y="1448"/>
                </a:lnTo>
                <a:lnTo>
                  <a:pt x="720" y="1458"/>
                </a:lnTo>
                <a:lnTo>
                  <a:pt x="716" y="1464"/>
                </a:lnTo>
                <a:lnTo>
                  <a:pt x="710" y="1470"/>
                </a:lnTo>
                <a:lnTo>
                  <a:pt x="704" y="1476"/>
                </a:lnTo>
                <a:lnTo>
                  <a:pt x="690" y="1484"/>
                </a:lnTo>
                <a:lnTo>
                  <a:pt x="676" y="1492"/>
                </a:lnTo>
                <a:lnTo>
                  <a:pt x="676" y="1492"/>
                </a:lnTo>
                <a:lnTo>
                  <a:pt x="674" y="1494"/>
                </a:lnTo>
                <a:lnTo>
                  <a:pt x="674" y="1494"/>
                </a:lnTo>
                <a:lnTo>
                  <a:pt x="672" y="1494"/>
                </a:lnTo>
                <a:lnTo>
                  <a:pt x="672" y="1494"/>
                </a:lnTo>
                <a:lnTo>
                  <a:pt x="668" y="1498"/>
                </a:lnTo>
                <a:lnTo>
                  <a:pt x="668" y="1498"/>
                </a:lnTo>
                <a:lnTo>
                  <a:pt x="666" y="1498"/>
                </a:lnTo>
                <a:lnTo>
                  <a:pt x="666" y="1498"/>
                </a:lnTo>
                <a:lnTo>
                  <a:pt x="662" y="1502"/>
                </a:lnTo>
                <a:lnTo>
                  <a:pt x="662" y="1502"/>
                </a:lnTo>
                <a:lnTo>
                  <a:pt x="660" y="1504"/>
                </a:lnTo>
                <a:lnTo>
                  <a:pt x="660" y="1504"/>
                </a:lnTo>
                <a:lnTo>
                  <a:pt x="656" y="1508"/>
                </a:lnTo>
                <a:lnTo>
                  <a:pt x="656" y="1508"/>
                </a:lnTo>
                <a:lnTo>
                  <a:pt x="656" y="1508"/>
                </a:lnTo>
                <a:lnTo>
                  <a:pt x="656" y="1508"/>
                </a:lnTo>
                <a:lnTo>
                  <a:pt x="652" y="1514"/>
                </a:lnTo>
                <a:lnTo>
                  <a:pt x="652" y="1514"/>
                </a:lnTo>
                <a:lnTo>
                  <a:pt x="652" y="1514"/>
                </a:lnTo>
                <a:lnTo>
                  <a:pt x="652" y="1514"/>
                </a:lnTo>
                <a:lnTo>
                  <a:pt x="650" y="1522"/>
                </a:lnTo>
                <a:lnTo>
                  <a:pt x="650" y="1522"/>
                </a:lnTo>
                <a:lnTo>
                  <a:pt x="650" y="1522"/>
                </a:lnTo>
                <a:lnTo>
                  <a:pt x="650" y="1522"/>
                </a:lnTo>
                <a:lnTo>
                  <a:pt x="648" y="1530"/>
                </a:lnTo>
                <a:lnTo>
                  <a:pt x="648" y="1530"/>
                </a:lnTo>
                <a:lnTo>
                  <a:pt x="648" y="1532"/>
                </a:lnTo>
                <a:lnTo>
                  <a:pt x="648" y="1532"/>
                </a:lnTo>
                <a:lnTo>
                  <a:pt x="646" y="1540"/>
                </a:lnTo>
                <a:lnTo>
                  <a:pt x="646" y="1540"/>
                </a:lnTo>
                <a:lnTo>
                  <a:pt x="648" y="1552"/>
                </a:lnTo>
                <a:lnTo>
                  <a:pt x="650" y="1562"/>
                </a:lnTo>
                <a:lnTo>
                  <a:pt x="656" y="1572"/>
                </a:lnTo>
                <a:lnTo>
                  <a:pt x="662" y="1580"/>
                </a:lnTo>
                <a:lnTo>
                  <a:pt x="670" y="1588"/>
                </a:lnTo>
                <a:lnTo>
                  <a:pt x="680" y="1594"/>
                </a:lnTo>
                <a:lnTo>
                  <a:pt x="700" y="1606"/>
                </a:lnTo>
                <a:lnTo>
                  <a:pt x="724" y="1614"/>
                </a:lnTo>
                <a:lnTo>
                  <a:pt x="748" y="1620"/>
                </a:lnTo>
                <a:lnTo>
                  <a:pt x="770" y="1624"/>
                </a:lnTo>
                <a:lnTo>
                  <a:pt x="790" y="1624"/>
                </a:lnTo>
                <a:lnTo>
                  <a:pt x="790" y="1624"/>
                </a:lnTo>
                <a:lnTo>
                  <a:pt x="810" y="1624"/>
                </a:lnTo>
                <a:lnTo>
                  <a:pt x="832" y="1620"/>
                </a:lnTo>
                <a:lnTo>
                  <a:pt x="856" y="1614"/>
                </a:lnTo>
                <a:lnTo>
                  <a:pt x="880" y="1606"/>
                </a:lnTo>
                <a:lnTo>
                  <a:pt x="902" y="1594"/>
                </a:lnTo>
                <a:lnTo>
                  <a:pt x="910" y="1588"/>
                </a:lnTo>
                <a:lnTo>
                  <a:pt x="918" y="1580"/>
                </a:lnTo>
                <a:lnTo>
                  <a:pt x="926" y="1572"/>
                </a:lnTo>
                <a:lnTo>
                  <a:pt x="930" y="1562"/>
                </a:lnTo>
                <a:lnTo>
                  <a:pt x="934" y="1552"/>
                </a:lnTo>
                <a:lnTo>
                  <a:pt x="934" y="1540"/>
                </a:lnTo>
                <a:lnTo>
                  <a:pt x="934" y="1540"/>
                </a:lnTo>
                <a:lnTo>
                  <a:pt x="934" y="1532"/>
                </a:lnTo>
                <a:lnTo>
                  <a:pt x="934" y="1532"/>
                </a:lnTo>
                <a:lnTo>
                  <a:pt x="934" y="1530"/>
                </a:lnTo>
                <a:lnTo>
                  <a:pt x="934" y="1530"/>
                </a:lnTo>
                <a:lnTo>
                  <a:pt x="932" y="1522"/>
                </a:lnTo>
                <a:lnTo>
                  <a:pt x="932" y="1522"/>
                </a:lnTo>
                <a:lnTo>
                  <a:pt x="930" y="1522"/>
                </a:lnTo>
                <a:lnTo>
                  <a:pt x="930" y="1522"/>
                </a:lnTo>
                <a:lnTo>
                  <a:pt x="928" y="1514"/>
                </a:lnTo>
                <a:lnTo>
                  <a:pt x="928" y="1514"/>
                </a:lnTo>
                <a:lnTo>
                  <a:pt x="928" y="1514"/>
                </a:lnTo>
                <a:lnTo>
                  <a:pt x="928" y="1514"/>
                </a:lnTo>
                <a:lnTo>
                  <a:pt x="924" y="1508"/>
                </a:lnTo>
                <a:lnTo>
                  <a:pt x="924" y="1508"/>
                </a:lnTo>
                <a:lnTo>
                  <a:pt x="924" y="1508"/>
                </a:lnTo>
                <a:lnTo>
                  <a:pt x="924" y="1508"/>
                </a:lnTo>
                <a:lnTo>
                  <a:pt x="920" y="1504"/>
                </a:lnTo>
                <a:lnTo>
                  <a:pt x="920" y="1504"/>
                </a:lnTo>
                <a:lnTo>
                  <a:pt x="918" y="1502"/>
                </a:lnTo>
                <a:lnTo>
                  <a:pt x="918" y="1502"/>
                </a:lnTo>
                <a:lnTo>
                  <a:pt x="914" y="1498"/>
                </a:lnTo>
                <a:lnTo>
                  <a:pt x="914" y="1498"/>
                </a:lnTo>
                <a:lnTo>
                  <a:pt x="912" y="1498"/>
                </a:lnTo>
                <a:lnTo>
                  <a:pt x="912" y="1498"/>
                </a:lnTo>
                <a:lnTo>
                  <a:pt x="908" y="1494"/>
                </a:lnTo>
                <a:lnTo>
                  <a:pt x="908" y="1494"/>
                </a:lnTo>
                <a:lnTo>
                  <a:pt x="906" y="1494"/>
                </a:lnTo>
                <a:lnTo>
                  <a:pt x="906" y="1494"/>
                </a:lnTo>
                <a:lnTo>
                  <a:pt x="904" y="1492"/>
                </a:lnTo>
                <a:lnTo>
                  <a:pt x="904" y="1492"/>
                </a:lnTo>
                <a:lnTo>
                  <a:pt x="890" y="1484"/>
                </a:lnTo>
                <a:lnTo>
                  <a:pt x="878" y="1476"/>
                </a:lnTo>
                <a:lnTo>
                  <a:pt x="866" y="1466"/>
                </a:lnTo>
                <a:lnTo>
                  <a:pt x="862" y="1460"/>
                </a:lnTo>
                <a:lnTo>
                  <a:pt x="858" y="1454"/>
                </a:lnTo>
                <a:lnTo>
                  <a:pt x="858" y="1454"/>
                </a:lnTo>
                <a:lnTo>
                  <a:pt x="858" y="1454"/>
                </a:lnTo>
                <a:lnTo>
                  <a:pt x="858" y="1454"/>
                </a:lnTo>
                <a:lnTo>
                  <a:pt x="856" y="1448"/>
                </a:lnTo>
                <a:lnTo>
                  <a:pt x="856" y="1448"/>
                </a:lnTo>
                <a:lnTo>
                  <a:pt x="856" y="1448"/>
                </a:lnTo>
                <a:lnTo>
                  <a:pt x="856" y="1448"/>
                </a:lnTo>
                <a:lnTo>
                  <a:pt x="856" y="1444"/>
                </a:lnTo>
                <a:lnTo>
                  <a:pt x="856" y="1444"/>
                </a:lnTo>
                <a:lnTo>
                  <a:pt x="856" y="1442"/>
                </a:lnTo>
                <a:lnTo>
                  <a:pt x="856" y="1442"/>
                </a:lnTo>
                <a:lnTo>
                  <a:pt x="854" y="1438"/>
                </a:lnTo>
                <a:lnTo>
                  <a:pt x="854" y="1438"/>
                </a:lnTo>
                <a:lnTo>
                  <a:pt x="854" y="1436"/>
                </a:lnTo>
                <a:lnTo>
                  <a:pt x="854" y="1436"/>
                </a:lnTo>
                <a:lnTo>
                  <a:pt x="854" y="1430"/>
                </a:lnTo>
                <a:lnTo>
                  <a:pt x="854" y="1430"/>
                </a:lnTo>
                <a:lnTo>
                  <a:pt x="854" y="1430"/>
                </a:lnTo>
                <a:lnTo>
                  <a:pt x="854" y="1430"/>
                </a:lnTo>
                <a:lnTo>
                  <a:pt x="854" y="1430"/>
                </a:lnTo>
                <a:lnTo>
                  <a:pt x="854" y="1430"/>
                </a:lnTo>
                <a:lnTo>
                  <a:pt x="854" y="1430"/>
                </a:lnTo>
                <a:lnTo>
                  <a:pt x="854" y="1426"/>
                </a:lnTo>
                <a:lnTo>
                  <a:pt x="854" y="1426"/>
                </a:lnTo>
                <a:lnTo>
                  <a:pt x="856" y="1424"/>
                </a:lnTo>
                <a:lnTo>
                  <a:pt x="856" y="1424"/>
                </a:lnTo>
                <a:lnTo>
                  <a:pt x="856" y="1422"/>
                </a:lnTo>
                <a:lnTo>
                  <a:pt x="856" y="1422"/>
                </a:lnTo>
                <a:lnTo>
                  <a:pt x="856" y="1420"/>
                </a:lnTo>
                <a:lnTo>
                  <a:pt x="856" y="1420"/>
                </a:lnTo>
                <a:lnTo>
                  <a:pt x="858" y="1418"/>
                </a:lnTo>
                <a:lnTo>
                  <a:pt x="858" y="1418"/>
                </a:lnTo>
                <a:lnTo>
                  <a:pt x="860" y="1416"/>
                </a:lnTo>
                <a:lnTo>
                  <a:pt x="860" y="1416"/>
                </a:lnTo>
                <a:lnTo>
                  <a:pt x="862" y="1414"/>
                </a:lnTo>
                <a:lnTo>
                  <a:pt x="862" y="1414"/>
                </a:lnTo>
                <a:lnTo>
                  <a:pt x="862" y="1412"/>
                </a:lnTo>
                <a:lnTo>
                  <a:pt x="862" y="1412"/>
                </a:lnTo>
                <a:lnTo>
                  <a:pt x="864" y="1410"/>
                </a:lnTo>
                <a:lnTo>
                  <a:pt x="864" y="1410"/>
                </a:lnTo>
                <a:lnTo>
                  <a:pt x="866" y="1410"/>
                </a:lnTo>
                <a:lnTo>
                  <a:pt x="866" y="1410"/>
                </a:lnTo>
                <a:lnTo>
                  <a:pt x="870" y="1406"/>
                </a:lnTo>
                <a:lnTo>
                  <a:pt x="870" y="1406"/>
                </a:lnTo>
                <a:lnTo>
                  <a:pt x="870" y="1406"/>
                </a:lnTo>
                <a:lnTo>
                  <a:pt x="870" y="1406"/>
                </a:lnTo>
                <a:lnTo>
                  <a:pt x="874" y="1402"/>
                </a:lnTo>
                <a:lnTo>
                  <a:pt x="874" y="1402"/>
                </a:lnTo>
                <a:lnTo>
                  <a:pt x="876" y="1402"/>
                </a:lnTo>
                <a:lnTo>
                  <a:pt x="876" y="1402"/>
                </a:lnTo>
                <a:lnTo>
                  <a:pt x="880" y="1400"/>
                </a:lnTo>
                <a:lnTo>
                  <a:pt x="880" y="1400"/>
                </a:lnTo>
                <a:lnTo>
                  <a:pt x="882" y="1398"/>
                </a:lnTo>
                <a:lnTo>
                  <a:pt x="882" y="1398"/>
                </a:lnTo>
                <a:lnTo>
                  <a:pt x="884" y="1398"/>
                </a:lnTo>
                <a:lnTo>
                  <a:pt x="884" y="1398"/>
                </a:lnTo>
                <a:lnTo>
                  <a:pt x="886" y="1396"/>
                </a:lnTo>
                <a:lnTo>
                  <a:pt x="886" y="1396"/>
                </a:lnTo>
                <a:lnTo>
                  <a:pt x="890" y="1394"/>
                </a:lnTo>
                <a:lnTo>
                  <a:pt x="890" y="1394"/>
                </a:lnTo>
                <a:lnTo>
                  <a:pt x="892" y="1394"/>
                </a:lnTo>
                <a:lnTo>
                  <a:pt x="892" y="1394"/>
                </a:lnTo>
                <a:lnTo>
                  <a:pt x="894" y="1392"/>
                </a:lnTo>
                <a:lnTo>
                  <a:pt x="894" y="1392"/>
                </a:lnTo>
                <a:lnTo>
                  <a:pt x="906" y="1388"/>
                </a:lnTo>
                <a:lnTo>
                  <a:pt x="906" y="1388"/>
                </a:lnTo>
                <a:lnTo>
                  <a:pt x="908" y="1388"/>
                </a:lnTo>
                <a:lnTo>
                  <a:pt x="908" y="1388"/>
                </a:lnTo>
                <a:lnTo>
                  <a:pt x="912" y="1386"/>
                </a:lnTo>
                <a:lnTo>
                  <a:pt x="912" y="1386"/>
                </a:lnTo>
                <a:lnTo>
                  <a:pt x="912" y="1386"/>
                </a:lnTo>
                <a:lnTo>
                  <a:pt x="1200" y="1386"/>
                </a:lnTo>
                <a:lnTo>
                  <a:pt x="1200" y="1384"/>
                </a:lnTo>
                <a:lnTo>
                  <a:pt x="1200" y="1384"/>
                </a:lnTo>
                <a:lnTo>
                  <a:pt x="1600" y="694"/>
                </a:lnTo>
                <a:lnTo>
                  <a:pt x="1200" y="0"/>
                </a:lnTo>
                <a:close/>
              </a:path>
            </a:pathLst>
          </a:custGeom>
          <a:solidFill>
            <a:srgbClr val="FBFB37"/>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dirty="0">
              <a:cs typeface="+mn-cs"/>
            </a:endParaRPr>
          </a:p>
        </p:txBody>
      </p:sp>
      <p:sp>
        <p:nvSpPr>
          <p:cNvPr id="19" name="Title 1"/>
          <p:cNvSpPr txBox="1">
            <a:spLocks/>
          </p:cNvSpPr>
          <p:nvPr/>
        </p:nvSpPr>
        <p:spPr>
          <a:xfrm>
            <a:off x="152400" y="-51543"/>
            <a:ext cx="8991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200" b="1" kern="1200">
                <a:solidFill>
                  <a:schemeClr val="tx2"/>
                </a:solidFill>
                <a:latin typeface="+mj-lt"/>
                <a:ea typeface="+mj-ea"/>
                <a:cs typeface="Arial" pitchFamily="34" charset="0"/>
              </a:defRPr>
            </a:lvl1pPr>
          </a:lstStyle>
          <a:p>
            <a:r>
              <a:rPr lang="en-US" sz="4400" dirty="0" smtClean="0"/>
              <a:t>Discovery and Innovation Ecosystem</a:t>
            </a:r>
            <a:endParaRPr lang="en-US" sz="4400" dirty="0"/>
          </a:p>
        </p:txBody>
      </p:sp>
      <p:sp>
        <p:nvSpPr>
          <p:cNvPr id="16" name="Text Box 9"/>
          <p:cNvSpPr txBox="1">
            <a:spLocks noChangeArrowheads="1"/>
          </p:cNvSpPr>
          <p:nvPr/>
        </p:nvSpPr>
        <p:spPr bwMode="auto">
          <a:xfrm>
            <a:off x="3848961" y="1295400"/>
            <a:ext cx="145410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smtClean="0"/>
              <a:t>Universities and research labs</a:t>
            </a:r>
            <a:endParaRPr lang="en-US" b="1" dirty="0"/>
          </a:p>
        </p:txBody>
      </p:sp>
      <p:sp>
        <p:nvSpPr>
          <p:cNvPr id="17" name="Text Box 11"/>
          <p:cNvSpPr txBox="1">
            <a:spLocks noChangeArrowheads="1"/>
          </p:cNvSpPr>
          <p:nvPr/>
        </p:nvSpPr>
        <p:spPr bwMode="auto">
          <a:xfrm>
            <a:off x="5715002" y="2133600"/>
            <a:ext cx="146930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smtClean="0"/>
              <a:t>Public-private partnerships</a:t>
            </a:r>
            <a:endParaRPr lang="en-US" b="1" dirty="0"/>
          </a:p>
        </p:txBody>
      </p:sp>
      <p:sp>
        <p:nvSpPr>
          <p:cNvPr id="18" name="Text Box 10"/>
          <p:cNvSpPr txBox="1">
            <a:spLocks noChangeArrowheads="1"/>
          </p:cNvSpPr>
          <p:nvPr/>
        </p:nvSpPr>
        <p:spPr bwMode="auto">
          <a:xfrm>
            <a:off x="3733802" y="3343869"/>
            <a:ext cx="16844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a:t>Scientists </a:t>
            </a:r>
            <a:endParaRPr lang="en-US" b="1" dirty="0" smtClean="0"/>
          </a:p>
          <a:p>
            <a:pPr algn="ctr"/>
            <a:r>
              <a:rPr lang="en-US" b="1" dirty="0" smtClean="0"/>
              <a:t>and </a:t>
            </a:r>
          </a:p>
          <a:p>
            <a:pPr algn="ctr"/>
            <a:r>
              <a:rPr lang="en-US" b="1" dirty="0" smtClean="0"/>
              <a:t>engineers</a:t>
            </a:r>
            <a:endParaRPr lang="en-US" b="1" dirty="0"/>
          </a:p>
        </p:txBody>
      </p:sp>
      <p:sp>
        <p:nvSpPr>
          <p:cNvPr id="21" name="Text Box 13"/>
          <p:cNvSpPr txBox="1">
            <a:spLocks noChangeArrowheads="1"/>
          </p:cNvSpPr>
          <p:nvPr/>
        </p:nvSpPr>
        <p:spPr bwMode="auto">
          <a:xfrm>
            <a:off x="1897124" y="2218731"/>
            <a:ext cx="15518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smtClean="0"/>
              <a:t>Private</a:t>
            </a:r>
          </a:p>
          <a:p>
            <a:pPr algn="ctr"/>
            <a:r>
              <a:rPr lang="en-US" b="1" dirty="0" smtClean="0"/>
              <a:t> sector</a:t>
            </a:r>
            <a:endParaRPr lang="en-US" b="1" dirty="0"/>
          </a:p>
        </p:txBody>
      </p:sp>
      <p:sp>
        <p:nvSpPr>
          <p:cNvPr id="22" name="Text Box 14"/>
          <p:cNvSpPr txBox="1">
            <a:spLocks noChangeArrowheads="1"/>
          </p:cNvSpPr>
          <p:nvPr/>
        </p:nvSpPr>
        <p:spPr bwMode="auto">
          <a:xfrm>
            <a:off x="3809208" y="5602070"/>
            <a:ext cx="15336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b="1" dirty="0" smtClean="0"/>
              <a:t>Government investments</a:t>
            </a:r>
            <a:endParaRPr lang="en-GB" b="1" dirty="0">
              <a:solidFill>
                <a:srgbClr val="000000"/>
              </a:solidFill>
            </a:endParaRPr>
          </a:p>
        </p:txBody>
      </p:sp>
      <p:sp>
        <p:nvSpPr>
          <p:cNvPr id="23" name="Text Box 9"/>
          <p:cNvSpPr txBox="1">
            <a:spLocks noChangeArrowheads="1"/>
          </p:cNvSpPr>
          <p:nvPr/>
        </p:nvSpPr>
        <p:spPr bwMode="auto">
          <a:xfrm>
            <a:off x="5861098" y="4687670"/>
            <a:ext cx="1454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a:t>V</a:t>
            </a:r>
            <a:r>
              <a:rPr lang="en-US" b="1" dirty="0" smtClean="0"/>
              <a:t>enture</a:t>
            </a:r>
          </a:p>
          <a:p>
            <a:pPr algn="ctr"/>
            <a:r>
              <a:rPr lang="en-US" b="1" dirty="0"/>
              <a:t>c</a:t>
            </a:r>
            <a:r>
              <a:rPr lang="en-US" b="1" dirty="0" smtClean="0"/>
              <a:t>apital</a:t>
            </a:r>
          </a:p>
        </p:txBody>
      </p:sp>
      <p:sp>
        <p:nvSpPr>
          <p:cNvPr id="24" name="Text Box 9"/>
          <p:cNvSpPr txBox="1">
            <a:spLocks noChangeArrowheads="1"/>
          </p:cNvSpPr>
          <p:nvPr/>
        </p:nvSpPr>
        <p:spPr bwMode="auto">
          <a:xfrm>
            <a:off x="1896662" y="4736068"/>
            <a:ext cx="1552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smtClean="0"/>
              <a:t>Infrastructure</a:t>
            </a:r>
          </a:p>
        </p:txBody>
      </p:sp>
    </p:spTree>
    <p:extLst>
      <p:ext uri="{BB962C8B-B14F-4D97-AF65-F5344CB8AC3E}">
        <p14:creationId xmlns:p14="http://schemas.microsoft.com/office/powerpoint/2010/main" val="3789328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Freeform 2"/>
          <p:cNvSpPr>
            <a:spLocks/>
          </p:cNvSpPr>
          <p:nvPr/>
        </p:nvSpPr>
        <p:spPr bwMode="auto">
          <a:xfrm>
            <a:off x="3530602" y="2924175"/>
            <a:ext cx="2093913" cy="2306639"/>
          </a:xfrm>
          <a:custGeom>
            <a:avLst/>
            <a:gdLst>
              <a:gd name="T0" fmla="*/ 912 w 1690"/>
              <a:gd name="T1" fmla="*/ 202 h 1862"/>
              <a:gd name="T2" fmla="*/ 936 w 1690"/>
              <a:gd name="T3" fmla="*/ 146 h 1862"/>
              <a:gd name="T4" fmla="*/ 990 w 1690"/>
              <a:gd name="T5" fmla="*/ 84 h 1862"/>
              <a:gd name="T6" fmla="*/ 958 w 1690"/>
              <a:gd name="T7" fmla="*/ 30 h 1862"/>
              <a:gd name="T8" fmla="*/ 828 w 1690"/>
              <a:gd name="T9" fmla="*/ 0 h 1862"/>
              <a:gd name="T10" fmla="*/ 712 w 1690"/>
              <a:gd name="T11" fmla="*/ 54 h 1862"/>
              <a:gd name="T12" fmla="*/ 710 w 1690"/>
              <a:gd name="T13" fmla="*/ 112 h 1862"/>
              <a:gd name="T14" fmla="*/ 778 w 1690"/>
              <a:gd name="T15" fmla="*/ 172 h 1862"/>
              <a:gd name="T16" fmla="*/ 756 w 1690"/>
              <a:gd name="T17" fmla="*/ 224 h 1862"/>
              <a:gd name="T18" fmla="*/ 268 w 1690"/>
              <a:gd name="T19" fmla="*/ 514 h 1862"/>
              <a:gd name="T20" fmla="*/ 212 w 1690"/>
              <a:gd name="T21" fmla="*/ 506 h 1862"/>
              <a:gd name="T22" fmla="*/ 196 w 1690"/>
              <a:gd name="T23" fmla="*/ 416 h 1862"/>
              <a:gd name="T24" fmla="*/ 142 w 1690"/>
              <a:gd name="T25" fmla="*/ 388 h 1862"/>
              <a:gd name="T26" fmla="*/ 40 w 1690"/>
              <a:gd name="T27" fmla="*/ 462 h 1862"/>
              <a:gd name="T28" fmla="*/ 0 w 1690"/>
              <a:gd name="T29" fmla="*/ 590 h 1862"/>
              <a:gd name="T30" fmla="*/ 30 w 1690"/>
              <a:gd name="T31" fmla="*/ 644 h 1862"/>
              <a:gd name="T32" fmla="*/ 112 w 1690"/>
              <a:gd name="T33" fmla="*/ 628 h 1862"/>
              <a:gd name="T34" fmla="*/ 172 w 1690"/>
              <a:gd name="T35" fmla="*/ 636 h 1862"/>
              <a:gd name="T36" fmla="*/ 178 w 1690"/>
              <a:gd name="T37" fmla="*/ 1152 h 1862"/>
              <a:gd name="T38" fmla="*/ 172 w 1690"/>
              <a:gd name="T39" fmla="*/ 1236 h 1862"/>
              <a:gd name="T40" fmla="*/ 104 w 1690"/>
              <a:gd name="T41" fmla="*/ 1230 h 1862"/>
              <a:gd name="T42" fmla="*/ 36 w 1690"/>
              <a:gd name="T43" fmla="*/ 1222 h 1862"/>
              <a:gd name="T44" fmla="*/ 6 w 1690"/>
              <a:gd name="T45" fmla="*/ 1302 h 1862"/>
              <a:gd name="T46" fmla="*/ 60 w 1690"/>
              <a:gd name="T47" fmla="*/ 1424 h 1862"/>
              <a:gd name="T48" fmla="*/ 160 w 1690"/>
              <a:gd name="T49" fmla="*/ 1480 h 1862"/>
              <a:gd name="T50" fmla="*/ 204 w 1690"/>
              <a:gd name="T51" fmla="*/ 1442 h 1862"/>
              <a:gd name="T52" fmla="*/ 226 w 1690"/>
              <a:gd name="T53" fmla="*/ 1354 h 1862"/>
              <a:gd name="T54" fmla="*/ 296 w 1690"/>
              <a:gd name="T55" fmla="*/ 1368 h 1862"/>
              <a:gd name="T56" fmla="*/ 766 w 1690"/>
              <a:gd name="T57" fmla="*/ 1644 h 1862"/>
              <a:gd name="T58" fmla="*/ 776 w 1690"/>
              <a:gd name="T59" fmla="*/ 1698 h 1862"/>
              <a:gd name="T60" fmla="*/ 706 w 1690"/>
              <a:gd name="T61" fmla="*/ 1758 h 1862"/>
              <a:gd name="T62" fmla="*/ 718 w 1690"/>
              <a:gd name="T63" fmla="*/ 1818 h 1862"/>
              <a:gd name="T64" fmla="*/ 846 w 1690"/>
              <a:gd name="T65" fmla="*/ 1862 h 1862"/>
              <a:gd name="T66" fmla="*/ 966 w 1690"/>
              <a:gd name="T67" fmla="*/ 1826 h 1862"/>
              <a:gd name="T68" fmla="*/ 990 w 1690"/>
              <a:gd name="T69" fmla="*/ 1766 h 1862"/>
              <a:gd name="T70" fmla="*/ 922 w 1690"/>
              <a:gd name="T71" fmla="*/ 1704 h 1862"/>
              <a:gd name="T72" fmla="*/ 918 w 1690"/>
              <a:gd name="T73" fmla="*/ 1652 h 1862"/>
              <a:gd name="T74" fmla="*/ 1386 w 1690"/>
              <a:gd name="T75" fmla="*/ 1380 h 1862"/>
              <a:gd name="T76" fmla="*/ 1456 w 1690"/>
              <a:gd name="T77" fmla="*/ 1350 h 1862"/>
              <a:gd name="T78" fmla="*/ 1484 w 1690"/>
              <a:gd name="T79" fmla="*/ 1430 h 1862"/>
              <a:gd name="T80" fmla="*/ 1520 w 1690"/>
              <a:gd name="T81" fmla="*/ 1480 h 1862"/>
              <a:gd name="T82" fmla="*/ 1614 w 1690"/>
              <a:gd name="T83" fmla="*/ 1444 h 1862"/>
              <a:gd name="T84" fmla="*/ 1680 w 1690"/>
              <a:gd name="T85" fmla="*/ 1330 h 1862"/>
              <a:gd name="T86" fmla="*/ 1664 w 1690"/>
              <a:gd name="T87" fmla="*/ 1232 h 1862"/>
              <a:gd name="T88" fmla="*/ 1602 w 1690"/>
              <a:gd name="T89" fmla="*/ 1224 h 1862"/>
              <a:gd name="T90" fmla="*/ 1520 w 1690"/>
              <a:gd name="T91" fmla="*/ 1240 h 1862"/>
              <a:gd name="T92" fmla="*/ 1510 w 1690"/>
              <a:gd name="T93" fmla="*/ 1164 h 1862"/>
              <a:gd name="T94" fmla="*/ 1512 w 1690"/>
              <a:gd name="T95" fmla="*/ 634 h 1862"/>
              <a:gd name="T96" fmla="*/ 1562 w 1690"/>
              <a:gd name="T97" fmla="*/ 612 h 1862"/>
              <a:gd name="T98" fmla="*/ 1648 w 1690"/>
              <a:gd name="T99" fmla="*/ 640 h 1862"/>
              <a:gd name="T100" fmla="*/ 1688 w 1690"/>
              <a:gd name="T101" fmla="*/ 590 h 1862"/>
              <a:gd name="T102" fmla="*/ 1660 w 1690"/>
              <a:gd name="T103" fmla="*/ 468 h 1862"/>
              <a:gd name="T104" fmla="*/ 1556 w 1690"/>
              <a:gd name="T105" fmla="*/ 378 h 1862"/>
              <a:gd name="T106" fmla="*/ 1498 w 1690"/>
              <a:gd name="T107" fmla="*/ 400 h 1862"/>
              <a:gd name="T108" fmla="*/ 1482 w 1690"/>
              <a:gd name="T109" fmla="*/ 488 h 1862"/>
              <a:gd name="T110" fmla="*/ 1432 w 1690"/>
              <a:gd name="T111" fmla="*/ 51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0" h="1862">
                <a:moveTo>
                  <a:pt x="982" y="242"/>
                </a:moveTo>
                <a:lnTo>
                  <a:pt x="982" y="242"/>
                </a:lnTo>
                <a:lnTo>
                  <a:pt x="960" y="236"/>
                </a:lnTo>
                <a:lnTo>
                  <a:pt x="936" y="224"/>
                </a:lnTo>
                <a:lnTo>
                  <a:pt x="926" y="218"/>
                </a:lnTo>
                <a:lnTo>
                  <a:pt x="918" y="212"/>
                </a:lnTo>
                <a:lnTo>
                  <a:pt x="912" y="202"/>
                </a:lnTo>
                <a:lnTo>
                  <a:pt x="910" y="194"/>
                </a:lnTo>
                <a:lnTo>
                  <a:pt x="910" y="194"/>
                </a:lnTo>
                <a:lnTo>
                  <a:pt x="912" y="182"/>
                </a:lnTo>
                <a:lnTo>
                  <a:pt x="914" y="172"/>
                </a:lnTo>
                <a:lnTo>
                  <a:pt x="918" y="164"/>
                </a:lnTo>
                <a:lnTo>
                  <a:pt x="922" y="158"/>
                </a:lnTo>
                <a:lnTo>
                  <a:pt x="936" y="146"/>
                </a:lnTo>
                <a:lnTo>
                  <a:pt x="950" y="138"/>
                </a:lnTo>
                <a:lnTo>
                  <a:pt x="964" y="130"/>
                </a:lnTo>
                <a:lnTo>
                  <a:pt x="978" y="120"/>
                </a:lnTo>
                <a:lnTo>
                  <a:pt x="982" y="112"/>
                </a:lnTo>
                <a:lnTo>
                  <a:pt x="986" y="104"/>
                </a:lnTo>
                <a:lnTo>
                  <a:pt x="990" y="96"/>
                </a:lnTo>
                <a:lnTo>
                  <a:pt x="990" y="84"/>
                </a:lnTo>
                <a:lnTo>
                  <a:pt x="990" y="84"/>
                </a:lnTo>
                <a:lnTo>
                  <a:pt x="990" y="72"/>
                </a:lnTo>
                <a:lnTo>
                  <a:pt x="986" y="62"/>
                </a:lnTo>
                <a:lnTo>
                  <a:pt x="982" y="54"/>
                </a:lnTo>
                <a:lnTo>
                  <a:pt x="974" y="44"/>
                </a:lnTo>
                <a:lnTo>
                  <a:pt x="966" y="36"/>
                </a:lnTo>
                <a:lnTo>
                  <a:pt x="958" y="30"/>
                </a:lnTo>
                <a:lnTo>
                  <a:pt x="936" y="18"/>
                </a:lnTo>
                <a:lnTo>
                  <a:pt x="912" y="10"/>
                </a:lnTo>
                <a:lnTo>
                  <a:pt x="888" y="4"/>
                </a:lnTo>
                <a:lnTo>
                  <a:pt x="866" y="0"/>
                </a:lnTo>
                <a:lnTo>
                  <a:pt x="846" y="0"/>
                </a:lnTo>
                <a:lnTo>
                  <a:pt x="846" y="0"/>
                </a:lnTo>
                <a:lnTo>
                  <a:pt x="828" y="0"/>
                </a:lnTo>
                <a:lnTo>
                  <a:pt x="804" y="4"/>
                </a:lnTo>
                <a:lnTo>
                  <a:pt x="780" y="10"/>
                </a:lnTo>
                <a:lnTo>
                  <a:pt x="756" y="18"/>
                </a:lnTo>
                <a:lnTo>
                  <a:pt x="736" y="30"/>
                </a:lnTo>
                <a:lnTo>
                  <a:pt x="726" y="36"/>
                </a:lnTo>
                <a:lnTo>
                  <a:pt x="718" y="44"/>
                </a:lnTo>
                <a:lnTo>
                  <a:pt x="712" y="54"/>
                </a:lnTo>
                <a:lnTo>
                  <a:pt x="706" y="62"/>
                </a:lnTo>
                <a:lnTo>
                  <a:pt x="704" y="72"/>
                </a:lnTo>
                <a:lnTo>
                  <a:pt x="702" y="84"/>
                </a:lnTo>
                <a:lnTo>
                  <a:pt x="702" y="84"/>
                </a:lnTo>
                <a:lnTo>
                  <a:pt x="704" y="96"/>
                </a:lnTo>
                <a:lnTo>
                  <a:pt x="706" y="104"/>
                </a:lnTo>
                <a:lnTo>
                  <a:pt x="710" y="112"/>
                </a:lnTo>
                <a:lnTo>
                  <a:pt x="716" y="120"/>
                </a:lnTo>
                <a:lnTo>
                  <a:pt x="728" y="130"/>
                </a:lnTo>
                <a:lnTo>
                  <a:pt x="742" y="138"/>
                </a:lnTo>
                <a:lnTo>
                  <a:pt x="758" y="146"/>
                </a:lnTo>
                <a:lnTo>
                  <a:pt x="770" y="158"/>
                </a:lnTo>
                <a:lnTo>
                  <a:pt x="776" y="164"/>
                </a:lnTo>
                <a:lnTo>
                  <a:pt x="778" y="172"/>
                </a:lnTo>
                <a:lnTo>
                  <a:pt x="782" y="182"/>
                </a:lnTo>
                <a:lnTo>
                  <a:pt x="782" y="194"/>
                </a:lnTo>
                <a:lnTo>
                  <a:pt x="782" y="194"/>
                </a:lnTo>
                <a:lnTo>
                  <a:pt x="780" y="202"/>
                </a:lnTo>
                <a:lnTo>
                  <a:pt x="774" y="212"/>
                </a:lnTo>
                <a:lnTo>
                  <a:pt x="766" y="218"/>
                </a:lnTo>
                <a:lnTo>
                  <a:pt x="756" y="224"/>
                </a:lnTo>
                <a:lnTo>
                  <a:pt x="734" y="236"/>
                </a:lnTo>
                <a:lnTo>
                  <a:pt x="712" y="242"/>
                </a:lnTo>
                <a:lnTo>
                  <a:pt x="446" y="238"/>
                </a:lnTo>
                <a:lnTo>
                  <a:pt x="306" y="484"/>
                </a:lnTo>
                <a:lnTo>
                  <a:pt x="306" y="484"/>
                </a:lnTo>
                <a:lnTo>
                  <a:pt x="288" y="500"/>
                </a:lnTo>
                <a:lnTo>
                  <a:pt x="268" y="514"/>
                </a:lnTo>
                <a:lnTo>
                  <a:pt x="258" y="518"/>
                </a:lnTo>
                <a:lnTo>
                  <a:pt x="248" y="522"/>
                </a:lnTo>
                <a:lnTo>
                  <a:pt x="238" y="522"/>
                </a:lnTo>
                <a:lnTo>
                  <a:pt x="230" y="520"/>
                </a:lnTo>
                <a:lnTo>
                  <a:pt x="230" y="520"/>
                </a:lnTo>
                <a:lnTo>
                  <a:pt x="220" y="514"/>
                </a:lnTo>
                <a:lnTo>
                  <a:pt x="212" y="506"/>
                </a:lnTo>
                <a:lnTo>
                  <a:pt x="208" y="498"/>
                </a:lnTo>
                <a:lnTo>
                  <a:pt x="204" y="490"/>
                </a:lnTo>
                <a:lnTo>
                  <a:pt x="200" y="474"/>
                </a:lnTo>
                <a:lnTo>
                  <a:pt x="200" y="458"/>
                </a:lnTo>
                <a:lnTo>
                  <a:pt x="200" y="442"/>
                </a:lnTo>
                <a:lnTo>
                  <a:pt x="198" y="424"/>
                </a:lnTo>
                <a:lnTo>
                  <a:pt x="196" y="416"/>
                </a:lnTo>
                <a:lnTo>
                  <a:pt x="190" y="410"/>
                </a:lnTo>
                <a:lnTo>
                  <a:pt x="184" y="402"/>
                </a:lnTo>
                <a:lnTo>
                  <a:pt x="174" y="396"/>
                </a:lnTo>
                <a:lnTo>
                  <a:pt x="174" y="396"/>
                </a:lnTo>
                <a:lnTo>
                  <a:pt x="164" y="390"/>
                </a:lnTo>
                <a:lnTo>
                  <a:pt x="154" y="388"/>
                </a:lnTo>
                <a:lnTo>
                  <a:pt x="142" y="388"/>
                </a:lnTo>
                <a:lnTo>
                  <a:pt x="132" y="390"/>
                </a:lnTo>
                <a:lnTo>
                  <a:pt x="122" y="392"/>
                </a:lnTo>
                <a:lnTo>
                  <a:pt x="110" y="398"/>
                </a:lnTo>
                <a:lnTo>
                  <a:pt x="90" y="410"/>
                </a:lnTo>
                <a:lnTo>
                  <a:pt x="70" y="426"/>
                </a:lnTo>
                <a:lnTo>
                  <a:pt x="54" y="444"/>
                </a:lnTo>
                <a:lnTo>
                  <a:pt x="40" y="462"/>
                </a:lnTo>
                <a:lnTo>
                  <a:pt x="30" y="478"/>
                </a:lnTo>
                <a:lnTo>
                  <a:pt x="30" y="478"/>
                </a:lnTo>
                <a:lnTo>
                  <a:pt x="20" y="496"/>
                </a:lnTo>
                <a:lnTo>
                  <a:pt x="12" y="516"/>
                </a:lnTo>
                <a:lnTo>
                  <a:pt x="4" y="540"/>
                </a:lnTo>
                <a:lnTo>
                  <a:pt x="0" y="566"/>
                </a:lnTo>
                <a:lnTo>
                  <a:pt x="0" y="590"/>
                </a:lnTo>
                <a:lnTo>
                  <a:pt x="2" y="602"/>
                </a:lnTo>
                <a:lnTo>
                  <a:pt x="4" y="612"/>
                </a:lnTo>
                <a:lnTo>
                  <a:pt x="8" y="622"/>
                </a:lnTo>
                <a:lnTo>
                  <a:pt x="14" y="630"/>
                </a:lnTo>
                <a:lnTo>
                  <a:pt x="20" y="638"/>
                </a:lnTo>
                <a:lnTo>
                  <a:pt x="30" y="644"/>
                </a:lnTo>
                <a:lnTo>
                  <a:pt x="30" y="644"/>
                </a:lnTo>
                <a:lnTo>
                  <a:pt x="40" y="650"/>
                </a:lnTo>
                <a:lnTo>
                  <a:pt x="50" y="652"/>
                </a:lnTo>
                <a:lnTo>
                  <a:pt x="58" y="652"/>
                </a:lnTo>
                <a:lnTo>
                  <a:pt x="68" y="652"/>
                </a:lnTo>
                <a:lnTo>
                  <a:pt x="82" y="646"/>
                </a:lnTo>
                <a:lnTo>
                  <a:pt x="98" y="638"/>
                </a:lnTo>
                <a:lnTo>
                  <a:pt x="112" y="628"/>
                </a:lnTo>
                <a:lnTo>
                  <a:pt x="128" y="624"/>
                </a:lnTo>
                <a:lnTo>
                  <a:pt x="136" y="622"/>
                </a:lnTo>
                <a:lnTo>
                  <a:pt x="144" y="622"/>
                </a:lnTo>
                <a:lnTo>
                  <a:pt x="154" y="626"/>
                </a:lnTo>
                <a:lnTo>
                  <a:pt x="166" y="630"/>
                </a:lnTo>
                <a:lnTo>
                  <a:pt x="166" y="630"/>
                </a:lnTo>
                <a:lnTo>
                  <a:pt x="172" y="636"/>
                </a:lnTo>
                <a:lnTo>
                  <a:pt x="176" y="646"/>
                </a:lnTo>
                <a:lnTo>
                  <a:pt x="178" y="656"/>
                </a:lnTo>
                <a:lnTo>
                  <a:pt x="180" y="668"/>
                </a:lnTo>
                <a:lnTo>
                  <a:pt x="176" y="692"/>
                </a:lnTo>
                <a:lnTo>
                  <a:pt x="172" y="714"/>
                </a:lnTo>
                <a:lnTo>
                  <a:pt x="48" y="928"/>
                </a:lnTo>
                <a:lnTo>
                  <a:pt x="178" y="1152"/>
                </a:lnTo>
                <a:lnTo>
                  <a:pt x="178" y="1152"/>
                </a:lnTo>
                <a:lnTo>
                  <a:pt x="184" y="1174"/>
                </a:lnTo>
                <a:lnTo>
                  <a:pt x="186" y="1200"/>
                </a:lnTo>
                <a:lnTo>
                  <a:pt x="186" y="1212"/>
                </a:lnTo>
                <a:lnTo>
                  <a:pt x="184" y="1222"/>
                </a:lnTo>
                <a:lnTo>
                  <a:pt x="178" y="1230"/>
                </a:lnTo>
                <a:lnTo>
                  <a:pt x="172" y="1236"/>
                </a:lnTo>
                <a:lnTo>
                  <a:pt x="172" y="1236"/>
                </a:lnTo>
                <a:lnTo>
                  <a:pt x="162" y="1242"/>
                </a:lnTo>
                <a:lnTo>
                  <a:pt x="152" y="1244"/>
                </a:lnTo>
                <a:lnTo>
                  <a:pt x="142" y="1246"/>
                </a:lnTo>
                <a:lnTo>
                  <a:pt x="134" y="1244"/>
                </a:lnTo>
                <a:lnTo>
                  <a:pt x="118" y="1238"/>
                </a:lnTo>
                <a:lnTo>
                  <a:pt x="104" y="1230"/>
                </a:lnTo>
                <a:lnTo>
                  <a:pt x="90" y="1222"/>
                </a:lnTo>
                <a:lnTo>
                  <a:pt x="74" y="1216"/>
                </a:lnTo>
                <a:lnTo>
                  <a:pt x="66" y="1214"/>
                </a:lnTo>
                <a:lnTo>
                  <a:pt x="56" y="1216"/>
                </a:lnTo>
                <a:lnTo>
                  <a:pt x="48" y="1218"/>
                </a:lnTo>
                <a:lnTo>
                  <a:pt x="36" y="1222"/>
                </a:lnTo>
                <a:lnTo>
                  <a:pt x="36" y="1222"/>
                </a:lnTo>
                <a:lnTo>
                  <a:pt x="28" y="1228"/>
                </a:lnTo>
                <a:lnTo>
                  <a:pt x="20" y="1236"/>
                </a:lnTo>
                <a:lnTo>
                  <a:pt x="14" y="1246"/>
                </a:lnTo>
                <a:lnTo>
                  <a:pt x="10" y="1256"/>
                </a:lnTo>
                <a:lnTo>
                  <a:pt x="8" y="1266"/>
                </a:lnTo>
                <a:lnTo>
                  <a:pt x="6" y="1278"/>
                </a:lnTo>
                <a:lnTo>
                  <a:pt x="6" y="1302"/>
                </a:lnTo>
                <a:lnTo>
                  <a:pt x="12" y="1328"/>
                </a:lnTo>
                <a:lnTo>
                  <a:pt x="18" y="1350"/>
                </a:lnTo>
                <a:lnTo>
                  <a:pt x="26" y="1372"/>
                </a:lnTo>
                <a:lnTo>
                  <a:pt x="36" y="1390"/>
                </a:lnTo>
                <a:lnTo>
                  <a:pt x="36" y="1390"/>
                </a:lnTo>
                <a:lnTo>
                  <a:pt x="46" y="1406"/>
                </a:lnTo>
                <a:lnTo>
                  <a:pt x="60" y="1424"/>
                </a:lnTo>
                <a:lnTo>
                  <a:pt x="78" y="1442"/>
                </a:lnTo>
                <a:lnTo>
                  <a:pt x="96" y="1458"/>
                </a:lnTo>
                <a:lnTo>
                  <a:pt x="118" y="1470"/>
                </a:lnTo>
                <a:lnTo>
                  <a:pt x="128" y="1474"/>
                </a:lnTo>
                <a:lnTo>
                  <a:pt x="138" y="1478"/>
                </a:lnTo>
                <a:lnTo>
                  <a:pt x="150" y="1480"/>
                </a:lnTo>
                <a:lnTo>
                  <a:pt x="160" y="1480"/>
                </a:lnTo>
                <a:lnTo>
                  <a:pt x="170" y="1476"/>
                </a:lnTo>
                <a:lnTo>
                  <a:pt x="180" y="1472"/>
                </a:lnTo>
                <a:lnTo>
                  <a:pt x="180" y="1472"/>
                </a:lnTo>
                <a:lnTo>
                  <a:pt x="190" y="1466"/>
                </a:lnTo>
                <a:lnTo>
                  <a:pt x="196" y="1458"/>
                </a:lnTo>
                <a:lnTo>
                  <a:pt x="202" y="1450"/>
                </a:lnTo>
                <a:lnTo>
                  <a:pt x="204" y="1442"/>
                </a:lnTo>
                <a:lnTo>
                  <a:pt x="208" y="1426"/>
                </a:lnTo>
                <a:lnTo>
                  <a:pt x="208" y="1410"/>
                </a:lnTo>
                <a:lnTo>
                  <a:pt x="208" y="1392"/>
                </a:lnTo>
                <a:lnTo>
                  <a:pt x="210" y="1376"/>
                </a:lnTo>
                <a:lnTo>
                  <a:pt x="214" y="1368"/>
                </a:lnTo>
                <a:lnTo>
                  <a:pt x="218" y="1362"/>
                </a:lnTo>
                <a:lnTo>
                  <a:pt x="226" y="1354"/>
                </a:lnTo>
                <a:lnTo>
                  <a:pt x="236" y="1348"/>
                </a:lnTo>
                <a:lnTo>
                  <a:pt x="236" y="1348"/>
                </a:lnTo>
                <a:lnTo>
                  <a:pt x="244" y="1344"/>
                </a:lnTo>
                <a:lnTo>
                  <a:pt x="254" y="1346"/>
                </a:lnTo>
                <a:lnTo>
                  <a:pt x="264" y="1348"/>
                </a:lnTo>
                <a:lnTo>
                  <a:pt x="276" y="1354"/>
                </a:lnTo>
                <a:lnTo>
                  <a:pt x="296" y="1368"/>
                </a:lnTo>
                <a:lnTo>
                  <a:pt x="312" y="1384"/>
                </a:lnTo>
                <a:lnTo>
                  <a:pt x="448" y="1620"/>
                </a:lnTo>
                <a:lnTo>
                  <a:pt x="712" y="1620"/>
                </a:lnTo>
                <a:lnTo>
                  <a:pt x="712" y="1620"/>
                </a:lnTo>
                <a:lnTo>
                  <a:pt x="734" y="1628"/>
                </a:lnTo>
                <a:lnTo>
                  <a:pt x="756" y="1638"/>
                </a:lnTo>
                <a:lnTo>
                  <a:pt x="766" y="1644"/>
                </a:lnTo>
                <a:lnTo>
                  <a:pt x="774" y="1652"/>
                </a:lnTo>
                <a:lnTo>
                  <a:pt x="780" y="1660"/>
                </a:lnTo>
                <a:lnTo>
                  <a:pt x="782" y="1668"/>
                </a:lnTo>
                <a:lnTo>
                  <a:pt x="782" y="1668"/>
                </a:lnTo>
                <a:lnTo>
                  <a:pt x="782" y="1680"/>
                </a:lnTo>
                <a:lnTo>
                  <a:pt x="778" y="1690"/>
                </a:lnTo>
                <a:lnTo>
                  <a:pt x="776" y="1698"/>
                </a:lnTo>
                <a:lnTo>
                  <a:pt x="770" y="1704"/>
                </a:lnTo>
                <a:lnTo>
                  <a:pt x="758" y="1716"/>
                </a:lnTo>
                <a:lnTo>
                  <a:pt x="742" y="1724"/>
                </a:lnTo>
                <a:lnTo>
                  <a:pt x="728" y="1732"/>
                </a:lnTo>
                <a:lnTo>
                  <a:pt x="716" y="1742"/>
                </a:lnTo>
                <a:lnTo>
                  <a:pt x="710" y="1750"/>
                </a:lnTo>
                <a:lnTo>
                  <a:pt x="706" y="1758"/>
                </a:lnTo>
                <a:lnTo>
                  <a:pt x="704" y="1766"/>
                </a:lnTo>
                <a:lnTo>
                  <a:pt x="702" y="1778"/>
                </a:lnTo>
                <a:lnTo>
                  <a:pt x="702" y="1778"/>
                </a:lnTo>
                <a:lnTo>
                  <a:pt x="704" y="1790"/>
                </a:lnTo>
                <a:lnTo>
                  <a:pt x="706" y="1800"/>
                </a:lnTo>
                <a:lnTo>
                  <a:pt x="712" y="1810"/>
                </a:lnTo>
                <a:lnTo>
                  <a:pt x="718" y="1818"/>
                </a:lnTo>
                <a:lnTo>
                  <a:pt x="726" y="1826"/>
                </a:lnTo>
                <a:lnTo>
                  <a:pt x="736" y="1832"/>
                </a:lnTo>
                <a:lnTo>
                  <a:pt x="756" y="1844"/>
                </a:lnTo>
                <a:lnTo>
                  <a:pt x="780" y="1852"/>
                </a:lnTo>
                <a:lnTo>
                  <a:pt x="804" y="1858"/>
                </a:lnTo>
                <a:lnTo>
                  <a:pt x="828" y="1862"/>
                </a:lnTo>
                <a:lnTo>
                  <a:pt x="846" y="1862"/>
                </a:lnTo>
                <a:lnTo>
                  <a:pt x="846" y="1862"/>
                </a:lnTo>
                <a:lnTo>
                  <a:pt x="866" y="1862"/>
                </a:lnTo>
                <a:lnTo>
                  <a:pt x="888" y="1858"/>
                </a:lnTo>
                <a:lnTo>
                  <a:pt x="912" y="1852"/>
                </a:lnTo>
                <a:lnTo>
                  <a:pt x="936" y="1844"/>
                </a:lnTo>
                <a:lnTo>
                  <a:pt x="958" y="1832"/>
                </a:lnTo>
                <a:lnTo>
                  <a:pt x="966" y="1826"/>
                </a:lnTo>
                <a:lnTo>
                  <a:pt x="974" y="1818"/>
                </a:lnTo>
                <a:lnTo>
                  <a:pt x="982" y="1810"/>
                </a:lnTo>
                <a:lnTo>
                  <a:pt x="986" y="1800"/>
                </a:lnTo>
                <a:lnTo>
                  <a:pt x="990" y="1790"/>
                </a:lnTo>
                <a:lnTo>
                  <a:pt x="990" y="1778"/>
                </a:lnTo>
                <a:lnTo>
                  <a:pt x="990" y="1778"/>
                </a:lnTo>
                <a:lnTo>
                  <a:pt x="990" y="1766"/>
                </a:lnTo>
                <a:lnTo>
                  <a:pt x="986" y="1758"/>
                </a:lnTo>
                <a:lnTo>
                  <a:pt x="982" y="1750"/>
                </a:lnTo>
                <a:lnTo>
                  <a:pt x="978" y="1742"/>
                </a:lnTo>
                <a:lnTo>
                  <a:pt x="964" y="1732"/>
                </a:lnTo>
                <a:lnTo>
                  <a:pt x="950" y="1724"/>
                </a:lnTo>
                <a:lnTo>
                  <a:pt x="936" y="1716"/>
                </a:lnTo>
                <a:lnTo>
                  <a:pt x="922" y="1704"/>
                </a:lnTo>
                <a:lnTo>
                  <a:pt x="918" y="1698"/>
                </a:lnTo>
                <a:lnTo>
                  <a:pt x="914" y="1690"/>
                </a:lnTo>
                <a:lnTo>
                  <a:pt x="912" y="1680"/>
                </a:lnTo>
                <a:lnTo>
                  <a:pt x="910" y="1668"/>
                </a:lnTo>
                <a:lnTo>
                  <a:pt x="910" y="1668"/>
                </a:lnTo>
                <a:lnTo>
                  <a:pt x="912" y="1660"/>
                </a:lnTo>
                <a:lnTo>
                  <a:pt x="918" y="1652"/>
                </a:lnTo>
                <a:lnTo>
                  <a:pt x="926" y="1644"/>
                </a:lnTo>
                <a:lnTo>
                  <a:pt x="936" y="1638"/>
                </a:lnTo>
                <a:lnTo>
                  <a:pt x="960" y="1628"/>
                </a:lnTo>
                <a:lnTo>
                  <a:pt x="982" y="1620"/>
                </a:lnTo>
                <a:lnTo>
                  <a:pt x="1248" y="1620"/>
                </a:lnTo>
                <a:lnTo>
                  <a:pt x="1386" y="1380"/>
                </a:lnTo>
                <a:lnTo>
                  <a:pt x="1386" y="1380"/>
                </a:lnTo>
                <a:lnTo>
                  <a:pt x="1402" y="1366"/>
                </a:lnTo>
                <a:lnTo>
                  <a:pt x="1420" y="1354"/>
                </a:lnTo>
                <a:lnTo>
                  <a:pt x="1430" y="1350"/>
                </a:lnTo>
                <a:lnTo>
                  <a:pt x="1440" y="1348"/>
                </a:lnTo>
                <a:lnTo>
                  <a:pt x="1448" y="1348"/>
                </a:lnTo>
                <a:lnTo>
                  <a:pt x="1456" y="1350"/>
                </a:lnTo>
                <a:lnTo>
                  <a:pt x="1456" y="1350"/>
                </a:lnTo>
                <a:lnTo>
                  <a:pt x="1464" y="1356"/>
                </a:lnTo>
                <a:lnTo>
                  <a:pt x="1472" y="1364"/>
                </a:lnTo>
                <a:lnTo>
                  <a:pt x="1478" y="1372"/>
                </a:lnTo>
                <a:lnTo>
                  <a:pt x="1480" y="1380"/>
                </a:lnTo>
                <a:lnTo>
                  <a:pt x="1484" y="1396"/>
                </a:lnTo>
                <a:lnTo>
                  <a:pt x="1484" y="1412"/>
                </a:lnTo>
                <a:lnTo>
                  <a:pt x="1484" y="1430"/>
                </a:lnTo>
                <a:lnTo>
                  <a:pt x="1486" y="1446"/>
                </a:lnTo>
                <a:lnTo>
                  <a:pt x="1490" y="1454"/>
                </a:lnTo>
                <a:lnTo>
                  <a:pt x="1494" y="1460"/>
                </a:lnTo>
                <a:lnTo>
                  <a:pt x="1502" y="1468"/>
                </a:lnTo>
                <a:lnTo>
                  <a:pt x="1510" y="1474"/>
                </a:lnTo>
                <a:lnTo>
                  <a:pt x="1510" y="1474"/>
                </a:lnTo>
                <a:lnTo>
                  <a:pt x="1520" y="1480"/>
                </a:lnTo>
                <a:lnTo>
                  <a:pt x="1530" y="1482"/>
                </a:lnTo>
                <a:lnTo>
                  <a:pt x="1542" y="1482"/>
                </a:lnTo>
                <a:lnTo>
                  <a:pt x="1552" y="1480"/>
                </a:lnTo>
                <a:lnTo>
                  <a:pt x="1564" y="1478"/>
                </a:lnTo>
                <a:lnTo>
                  <a:pt x="1574" y="1474"/>
                </a:lnTo>
                <a:lnTo>
                  <a:pt x="1594" y="1460"/>
                </a:lnTo>
                <a:lnTo>
                  <a:pt x="1614" y="1444"/>
                </a:lnTo>
                <a:lnTo>
                  <a:pt x="1630" y="1426"/>
                </a:lnTo>
                <a:lnTo>
                  <a:pt x="1644" y="1408"/>
                </a:lnTo>
                <a:lnTo>
                  <a:pt x="1656" y="1392"/>
                </a:lnTo>
                <a:lnTo>
                  <a:pt x="1656" y="1392"/>
                </a:lnTo>
                <a:lnTo>
                  <a:pt x="1664" y="1374"/>
                </a:lnTo>
                <a:lnTo>
                  <a:pt x="1672" y="1354"/>
                </a:lnTo>
                <a:lnTo>
                  <a:pt x="1680" y="1330"/>
                </a:lnTo>
                <a:lnTo>
                  <a:pt x="1684" y="1306"/>
                </a:lnTo>
                <a:lnTo>
                  <a:pt x="1684" y="1280"/>
                </a:lnTo>
                <a:lnTo>
                  <a:pt x="1684" y="1270"/>
                </a:lnTo>
                <a:lnTo>
                  <a:pt x="1680" y="1258"/>
                </a:lnTo>
                <a:lnTo>
                  <a:pt x="1676" y="1248"/>
                </a:lnTo>
                <a:lnTo>
                  <a:pt x="1670" y="1240"/>
                </a:lnTo>
                <a:lnTo>
                  <a:pt x="1664" y="1232"/>
                </a:lnTo>
                <a:lnTo>
                  <a:pt x="1654" y="1226"/>
                </a:lnTo>
                <a:lnTo>
                  <a:pt x="1654" y="1226"/>
                </a:lnTo>
                <a:lnTo>
                  <a:pt x="1644" y="1220"/>
                </a:lnTo>
                <a:lnTo>
                  <a:pt x="1634" y="1218"/>
                </a:lnTo>
                <a:lnTo>
                  <a:pt x="1626" y="1218"/>
                </a:lnTo>
                <a:lnTo>
                  <a:pt x="1618" y="1218"/>
                </a:lnTo>
                <a:lnTo>
                  <a:pt x="1602" y="1224"/>
                </a:lnTo>
                <a:lnTo>
                  <a:pt x="1588" y="1234"/>
                </a:lnTo>
                <a:lnTo>
                  <a:pt x="1572" y="1242"/>
                </a:lnTo>
                <a:lnTo>
                  <a:pt x="1558" y="1248"/>
                </a:lnTo>
                <a:lnTo>
                  <a:pt x="1548" y="1248"/>
                </a:lnTo>
                <a:lnTo>
                  <a:pt x="1540" y="1248"/>
                </a:lnTo>
                <a:lnTo>
                  <a:pt x="1530" y="1244"/>
                </a:lnTo>
                <a:lnTo>
                  <a:pt x="1520" y="1240"/>
                </a:lnTo>
                <a:lnTo>
                  <a:pt x="1520" y="1240"/>
                </a:lnTo>
                <a:lnTo>
                  <a:pt x="1514" y="1234"/>
                </a:lnTo>
                <a:lnTo>
                  <a:pt x="1508" y="1226"/>
                </a:lnTo>
                <a:lnTo>
                  <a:pt x="1506" y="1218"/>
                </a:lnTo>
                <a:lnTo>
                  <a:pt x="1506" y="1208"/>
                </a:lnTo>
                <a:lnTo>
                  <a:pt x="1506" y="1186"/>
                </a:lnTo>
                <a:lnTo>
                  <a:pt x="1510" y="1164"/>
                </a:lnTo>
                <a:lnTo>
                  <a:pt x="1648" y="928"/>
                </a:lnTo>
                <a:lnTo>
                  <a:pt x="1516" y="700"/>
                </a:lnTo>
                <a:lnTo>
                  <a:pt x="1516" y="700"/>
                </a:lnTo>
                <a:lnTo>
                  <a:pt x="1512" y="678"/>
                </a:lnTo>
                <a:lnTo>
                  <a:pt x="1510" y="656"/>
                </a:lnTo>
                <a:lnTo>
                  <a:pt x="1510" y="644"/>
                </a:lnTo>
                <a:lnTo>
                  <a:pt x="1512" y="634"/>
                </a:lnTo>
                <a:lnTo>
                  <a:pt x="1518" y="626"/>
                </a:lnTo>
                <a:lnTo>
                  <a:pt x="1524" y="620"/>
                </a:lnTo>
                <a:lnTo>
                  <a:pt x="1524" y="620"/>
                </a:lnTo>
                <a:lnTo>
                  <a:pt x="1534" y="616"/>
                </a:lnTo>
                <a:lnTo>
                  <a:pt x="1544" y="612"/>
                </a:lnTo>
                <a:lnTo>
                  <a:pt x="1552" y="612"/>
                </a:lnTo>
                <a:lnTo>
                  <a:pt x="1562" y="612"/>
                </a:lnTo>
                <a:lnTo>
                  <a:pt x="1576" y="618"/>
                </a:lnTo>
                <a:lnTo>
                  <a:pt x="1592" y="626"/>
                </a:lnTo>
                <a:lnTo>
                  <a:pt x="1606" y="636"/>
                </a:lnTo>
                <a:lnTo>
                  <a:pt x="1622" y="642"/>
                </a:lnTo>
                <a:lnTo>
                  <a:pt x="1630" y="642"/>
                </a:lnTo>
                <a:lnTo>
                  <a:pt x="1638" y="642"/>
                </a:lnTo>
                <a:lnTo>
                  <a:pt x="1648" y="640"/>
                </a:lnTo>
                <a:lnTo>
                  <a:pt x="1658" y="634"/>
                </a:lnTo>
                <a:lnTo>
                  <a:pt x="1658" y="634"/>
                </a:lnTo>
                <a:lnTo>
                  <a:pt x="1668" y="628"/>
                </a:lnTo>
                <a:lnTo>
                  <a:pt x="1676" y="620"/>
                </a:lnTo>
                <a:lnTo>
                  <a:pt x="1682" y="612"/>
                </a:lnTo>
                <a:lnTo>
                  <a:pt x="1686" y="602"/>
                </a:lnTo>
                <a:lnTo>
                  <a:pt x="1688" y="590"/>
                </a:lnTo>
                <a:lnTo>
                  <a:pt x="1690" y="580"/>
                </a:lnTo>
                <a:lnTo>
                  <a:pt x="1688" y="554"/>
                </a:lnTo>
                <a:lnTo>
                  <a:pt x="1684" y="530"/>
                </a:lnTo>
                <a:lnTo>
                  <a:pt x="1678" y="506"/>
                </a:lnTo>
                <a:lnTo>
                  <a:pt x="1668" y="486"/>
                </a:lnTo>
                <a:lnTo>
                  <a:pt x="1660" y="468"/>
                </a:lnTo>
                <a:lnTo>
                  <a:pt x="1660" y="468"/>
                </a:lnTo>
                <a:lnTo>
                  <a:pt x="1650" y="452"/>
                </a:lnTo>
                <a:lnTo>
                  <a:pt x="1636" y="434"/>
                </a:lnTo>
                <a:lnTo>
                  <a:pt x="1618" y="416"/>
                </a:lnTo>
                <a:lnTo>
                  <a:pt x="1598" y="400"/>
                </a:lnTo>
                <a:lnTo>
                  <a:pt x="1578" y="386"/>
                </a:lnTo>
                <a:lnTo>
                  <a:pt x="1568" y="382"/>
                </a:lnTo>
                <a:lnTo>
                  <a:pt x="1556" y="378"/>
                </a:lnTo>
                <a:lnTo>
                  <a:pt x="1546" y="378"/>
                </a:lnTo>
                <a:lnTo>
                  <a:pt x="1536" y="378"/>
                </a:lnTo>
                <a:lnTo>
                  <a:pt x="1524" y="380"/>
                </a:lnTo>
                <a:lnTo>
                  <a:pt x="1514" y="386"/>
                </a:lnTo>
                <a:lnTo>
                  <a:pt x="1514" y="386"/>
                </a:lnTo>
                <a:lnTo>
                  <a:pt x="1506" y="392"/>
                </a:lnTo>
                <a:lnTo>
                  <a:pt x="1498" y="400"/>
                </a:lnTo>
                <a:lnTo>
                  <a:pt x="1494" y="406"/>
                </a:lnTo>
                <a:lnTo>
                  <a:pt x="1490" y="414"/>
                </a:lnTo>
                <a:lnTo>
                  <a:pt x="1488" y="430"/>
                </a:lnTo>
                <a:lnTo>
                  <a:pt x="1488" y="448"/>
                </a:lnTo>
                <a:lnTo>
                  <a:pt x="1488" y="464"/>
                </a:lnTo>
                <a:lnTo>
                  <a:pt x="1486" y="480"/>
                </a:lnTo>
                <a:lnTo>
                  <a:pt x="1482" y="488"/>
                </a:lnTo>
                <a:lnTo>
                  <a:pt x="1476" y="496"/>
                </a:lnTo>
                <a:lnTo>
                  <a:pt x="1470" y="502"/>
                </a:lnTo>
                <a:lnTo>
                  <a:pt x="1460" y="510"/>
                </a:lnTo>
                <a:lnTo>
                  <a:pt x="1460" y="510"/>
                </a:lnTo>
                <a:lnTo>
                  <a:pt x="1452" y="512"/>
                </a:lnTo>
                <a:lnTo>
                  <a:pt x="1442" y="512"/>
                </a:lnTo>
                <a:lnTo>
                  <a:pt x="1432" y="510"/>
                </a:lnTo>
                <a:lnTo>
                  <a:pt x="1422" y="504"/>
                </a:lnTo>
                <a:lnTo>
                  <a:pt x="1404" y="490"/>
                </a:lnTo>
                <a:lnTo>
                  <a:pt x="1386" y="476"/>
                </a:lnTo>
                <a:lnTo>
                  <a:pt x="1246" y="236"/>
                </a:lnTo>
                <a:lnTo>
                  <a:pt x="982" y="242"/>
                </a:lnTo>
                <a:close/>
              </a:path>
            </a:pathLst>
          </a:custGeom>
          <a:solidFill>
            <a:srgbClr val="F727ED"/>
          </a:solidFill>
          <a:ln w="38100" cap="flat" cmpd="sng">
            <a:solidFill>
              <a:srgbClr val="5F5F5F"/>
            </a:solidFill>
            <a:prstDash val="solid"/>
            <a:round/>
            <a:headEnd type="none" w="med" len="med"/>
            <a:tailEnd type="none" w="med" len="med"/>
          </a:ln>
          <a:effectLst/>
          <a:extLst/>
        </p:spPr>
        <p:txBody>
          <a:bodyPr/>
          <a:lstStyle/>
          <a:p>
            <a:pPr>
              <a:defRPr/>
            </a:pPr>
            <a:endParaRPr lang="en-US" dirty="0">
              <a:cs typeface="+mn-cs"/>
            </a:endParaRPr>
          </a:p>
        </p:txBody>
      </p:sp>
      <p:sp>
        <p:nvSpPr>
          <p:cNvPr id="77827" name="Freeform 3"/>
          <p:cNvSpPr>
            <a:spLocks/>
          </p:cNvSpPr>
          <p:nvPr/>
        </p:nvSpPr>
        <p:spPr bwMode="auto">
          <a:xfrm>
            <a:off x="3576640" y="4929189"/>
            <a:ext cx="2020887" cy="1717675"/>
          </a:xfrm>
          <a:custGeom>
            <a:avLst/>
            <a:gdLst>
              <a:gd name="T0" fmla="*/ 1602 w 1632"/>
              <a:gd name="T1" fmla="*/ 382 h 1386"/>
              <a:gd name="T2" fmla="*/ 1624 w 1632"/>
              <a:gd name="T3" fmla="*/ 360 h 1386"/>
              <a:gd name="T4" fmla="*/ 1632 w 1632"/>
              <a:gd name="T5" fmla="*/ 302 h 1386"/>
              <a:gd name="T6" fmla="*/ 1602 w 1632"/>
              <a:gd name="T7" fmla="*/ 216 h 1386"/>
              <a:gd name="T8" fmla="*/ 1570 w 1632"/>
              <a:gd name="T9" fmla="*/ 172 h 1386"/>
              <a:gd name="T10" fmla="*/ 1504 w 1632"/>
              <a:gd name="T11" fmla="*/ 128 h 1386"/>
              <a:gd name="T12" fmla="*/ 1474 w 1632"/>
              <a:gd name="T13" fmla="*/ 128 h 1386"/>
              <a:gd name="T14" fmla="*/ 1444 w 1632"/>
              <a:gd name="T15" fmla="*/ 148 h 1386"/>
              <a:gd name="T16" fmla="*/ 1434 w 1632"/>
              <a:gd name="T17" fmla="*/ 196 h 1386"/>
              <a:gd name="T18" fmla="*/ 1422 w 1632"/>
              <a:gd name="T19" fmla="*/ 244 h 1386"/>
              <a:gd name="T20" fmla="*/ 1400 w 1632"/>
              <a:gd name="T21" fmla="*/ 260 h 1386"/>
              <a:gd name="T22" fmla="*/ 1376 w 1632"/>
              <a:gd name="T23" fmla="*/ 258 h 1386"/>
              <a:gd name="T24" fmla="*/ 1200 w 1632"/>
              <a:gd name="T25" fmla="*/ 0 h 1386"/>
              <a:gd name="T26" fmla="*/ 890 w 1632"/>
              <a:gd name="T27" fmla="*/ 18 h 1386"/>
              <a:gd name="T28" fmla="*/ 864 w 1632"/>
              <a:gd name="T29" fmla="*/ 48 h 1386"/>
              <a:gd name="T30" fmla="*/ 872 w 1632"/>
              <a:gd name="T31" fmla="*/ 78 h 1386"/>
              <a:gd name="T32" fmla="*/ 918 w 1632"/>
              <a:gd name="T33" fmla="*/ 112 h 1386"/>
              <a:gd name="T34" fmla="*/ 944 w 1632"/>
              <a:gd name="T35" fmla="*/ 146 h 1386"/>
              <a:gd name="T36" fmla="*/ 940 w 1632"/>
              <a:gd name="T37" fmla="*/ 180 h 1386"/>
              <a:gd name="T38" fmla="*/ 912 w 1632"/>
              <a:gd name="T39" fmla="*/ 212 h 1386"/>
              <a:gd name="T40" fmla="*/ 820 w 1632"/>
              <a:gd name="T41" fmla="*/ 242 h 1386"/>
              <a:gd name="T42" fmla="*/ 758 w 1632"/>
              <a:gd name="T43" fmla="*/ 238 h 1386"/>
              <a:gd name="T44" fmla="*/ 680 w 1632"/>
              <a:gd name="T45" fmla="*/ 206 h 1386"/>
              <a:gd name="T46" fmla="*/ 658 w 1632"/>
              <a:gd name="T47" fmla="*/ 170 h 1386"/>
              <a:gd name="T48" fmla="*/ 660 w 1632"/>
              <a:gd name="T49" fmla="*/ 138 h 1386"/>
              <a:gd name="T50" fmla="*/ 696 w 1632"/>
              <a:gd name="T51" fmla="*/ 104 h 1386"/>
              <a:gd name="T52" fmla="*/ 732 w 1632"/>
              <a:gd name="T53" fmla="*/ 70 h 1386"/>
              <a:gd name="T54" fmla="*/ 734 w 1632"/>
              <a:gd name="T55" fmla="*/ 40 h 1386"/>
              <a:gd name="T56" fmla="*/ 688 w 1632"/>
              <a:gd name="T57" fmla="*/ 8 h 1386"/>
              <a:gd name="T58" fmla="*/ 248 w 1632"/>
              <a:gd name="T59" fmla="*/ 268 h 1386"/>
              <a:gd name="T60" fmla="*/ 242 w 1632"/>
              <a:gd name="T61" fmla="*/ 336 h 1386"/>
              <a:gd name="T62" fmla="*/ 264 w 1632"/>
              <a:gd name="T63" fmla="*/ 356 h 1386"/>
              <a:gd name="T64" fmla="*/ 308 w 1632"/>
              <a:gd name="T65" fmla="*/ 352 h 1386"/>
              <a:gd name="T66" fmla="*/ 360 w 1632"/>
              <a:gd name="T67" fmla="*/ 328 h 1386"/>
              <a:gd name="T68" fmla="*/ 390 w 1632"/>
              <a:gd name="T69" fmla="*/ 336 h 1386"/>
              <a:gd name="T70" fmla="*/ 416 w 1632"/>
              <a:gd name="T71" fmla="*/ 368 h 1386"/>
              <a:gd name="T72" fmla="*/ 414 w 1632"/>
              <a:gd name="T73" fmla="*/ 440 h 1386"/>
              <a:gd name="T74" fmla="*/ 390 w 1632"/>
              <a:gd name="T75" fmla="*/ 502 h 1386"/>
              <a:gd name="T76" fmla="*/ 330 w 1632"/>
              <a:gd name="T77" fmla="*/ 570 h 1386"/>
              <a:gd name="T78" fmla="*/ 276 w 1632"/>
              <a:gd name="T79" fmla="*/ 592 h 1386"/>
              <a:gd name="T80" fmla="*/ 246 w 1632"/>
              <a:gd name="T81" fmla="*/ 586 h 1386"/>
              <a:gd name="T82" fmla="*/ 222 w 1632"/>
              <a:gd name="T83" fmla="*/ 556 h 1386"/>
              <a:gd name="T84" fmla="*/ 216 w 1632"/>
              <a:gd name="T85" fmla="*/ 490 h 1386"/>
              <a:gd name="T86" fmla="*/ 190 w 1632"/>
              <a:gd name="T87" fmla="*/ 460 h 1386"/>
              <a:gd name="T88" fmla="*/ 162 w 1632"/>
              <a:gd name="T89" fmla="*/ 462 h 1386"/>
              <a:gd name="T90" fmla="*/ 4 w 1632"/>
              <a:gd name="T91" fmla="*/ 688 h 1386"/>
              <a:gd name="T92" fmla="*/ 1200 w 1632"/>
              <a:gd name="T93" fmla="*/ 1386 h 1386"/>
              <a:gd name="T94" fmla="*/ 1458 w 1632"/>
              <a:gd name="T95" fmla="*/ 448 h 1386"/>
              <a:gd name="T96" fmla="*/ 1456 w 1632"/>
              <a:gd name="T97" fmla="*/ 382 h 1386"/>
              <a:gd name="T98" fmla="*/ 1482 w 1632"/>
              <a:gd name="T99" fmla="*/ 362 h 1386"/>
              <a:gd name="T100" fmla="*/ 1518 w 1632"/>
              <a:gd name="T101" fmla="*/ 364 h 1386"/>
              <a:gd name="T102" fmla="*/ 1576 w 1632"/>
              <a:gd name="T103" fmla="*/ 39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2" h="1386">
                <a:moveTo>
                  <a:pt x="1576" y="390"/>
                </a:moveTo>
                <a:lnTo>
                  <a:pt x="1576" y="390"/>
                </a:lnTo>
                <a:lnTo>
                  <a:pt x="1588" y="388"/>
                </a:lnTo>
                <a:lnTo>
                  <a:pt x="1602" y="382"/>
                </a:lnTo>
                <a:lnTo>
                  <a:pt x="1602" y="382"/>
                </a:lnTo>
                <a:lnTo>
                  <a:pt x="1610" y="376"/>
                </a:lnTo>
                <a:lnTo>
                  <a:pt x="1618" y="368"/>
                </a:lnTo>
                <a:lnTo>
                  <a:pt x="1624" y="360"/>
                </a:lnTo>
                <a:lnTo>
                  <a:pt x="1628" y="350"/>
                </a:lnTo>
                <a:lnTo>
                  <a:pt x="1630" y="338"/>
                </a:lnTo>
                <a:lnTo>
                  <a:pt x="1632" y="328"/>
                </a:lnTo>
                <a:lnTo>
                  <a:pt x="1632" y="302"/>
                </a:lnTo>
                <a:lnTo>
                  <a:pt x="1626" y="278"/>
                </a:lnTo>
                <a:lnTo>
                  <a:pt x="1620" y="254"/>
                </a:lnTo>
                <a:lnTo>
                  <a:pt x="1612" y="234"/>
                </a:lnTo>
                <a:lnTo>
                  <a:pt x="1602" y="216"/>
                </a:lnTo>
                <a:lnTo>
                  <a:pt x="1602" y="216"/>
                </a:lnTo>
                <a:lnTo>
                  <a:pt x="1594" y="202"/>
                </a:lnTo>
                <a:lnTo>
                  <a:pt x="1584" y="188"/>
                </a:lnTo>
                <a:lnTo>
                  <a:pt x="1570" y="172"/>
                </a:lnTo>
                <a:lnTo>
                  <a:pt x="1556" y="158"/>
                </a:lnTo>
                <a:lnTo>
                  <a:pt x="1540" y="146"/>
                </a:lnTo>
                <a:lnTo>
                  <a:pt x="1522" y="136"/>
                </a:lnTo>
                <a:lnTo>
                  <a:pt x="1504" y="128"/>
                </a:lnTo>
                <a:lnTo>
                  <a:pt x="1496" y="126"/>
                </a:lnTo>
                <a:lnTo>
                  <a:pt x="1486" y="126"/>
                </a:lnTo>
                <a:lnTo>
                  <a:pt x="1486" y="126"/>
                </a:lnTo>
                <a:lnTo>
                  <a:pt x="1474" y="128"/>
                </a:lnTo>
                <a:lnTo>
                  <a:pt x="1460" y="134"/>
                </a:lnTo>
                <a:lnTo>
                  <a:pt x="1460" y="134"/>
                </a:lnTo>
                <a:lnTo>
                  <a:pt x="1452" y="140"/>
                </a:lnTo>
                <a:lnTo>
                  <a:pt x="1444" y="148"/>
                </a:lnTo>
                <a:lnTo>
                  <a:pt x="1440" y="154"/>
                </a:lnTo>
                <a:lnTo>
                  <a:pt x="1436" y="162"/>
                </a:lnTo>
                <a:lnTo>
                  <a:pt x="1434" y="178"/>
                </a:lnTo>
                <a:lnTo>
                  <a:pt x="1434" y="196"/>
                </a:lnTo>
                <a:lnTo>
                  <a:pt x="1434" y="212"/>
                </a:lnTo>
                <a:lnTo>
                  <a:pt x="1432" y="228"/>
                </a:lnTo>
                <a:lnTo>
                  <a:pt x="1428" y="236"/>
                </a:lnTo>
                <a:lnTo>
                  <a:pt x="1422" y="244"/>
                </a:lnTo>
                <a:lnTo>
                  <a:pt x="1416" y="250"/>
                </a:lnTo>
                <a:lnTo>
                  <a:pt x="1406" y="258"/>
                </a:lnTo>
                <a:lnTo>
                  <a:pt x="1406" y="258"/>
                </a:lnTo>
                <a:lnTo>
                  <a:pt x="1400" y="260"/>
                </a:lnTo>
                <a:lnTo>
                  <a:pt x="1392" y="260"/>
                </a:lnTo>
                <a:lnTo>
                  <a:pt x="1392" y="260"/>
                </a:lnTo>
                <a:lnTo>
                  <a:pt x="1384" y="260"/>
                </a:lnTo>
                <a:lnTo>
                  <a:pt x="1376" y="258"/>
                </a:lnTo>
                <a:lnTo>
                  <a:pt x="1360" y="248"/>
                </a:lnTo>
                <a:lnTo>
                  <a:pt x="1344" y="236"/>
                </a:lnTo>
                <a:lnTo>
                  <a:pt x="1330" y="224"/>
                </a:lnTo>
                <a:lnTo>
                  <a:pt x="1200" y="0"/>
                </a:lnTo>
                <a:lnTo>
                  <a:pt x="936" y="0"/>
                </a:lnTo>
                <a:lnTo>
                  <a:pt x="936" y="0"/>
                </a:lnTo>
                <a:lnTo>
                  <a:pt x="914" y="8"/>
                </a:lnTo>
                <a:lnTo>
                  <a:pt x="890" y="18"/>
                </a:lnTo>
                <a:lnTo>
                  <a:pt x="880" y="24"/>
                </a:lnTo>
                <a:lnTo>
                  <a:pt x="872" y="32"/>
                </a:lnTo>
                <a:lnTo>
                  <a:pt x="866" y="40"/>
                </a:lnTo>
                <a:lnTo>
                  <a:pt x="864" y="48"/>
                </a:lnTo>
                <a:lnTo>
                  <a:pt x="864" y="48"/>
                </a:lnTo>
                <a:lnTo>
                  <a:pt x="866" y="60"/>
                </a:lnTo>
                <a:lnTo>
                  <a:pt x="868" y="70"/>
                </a:lnTo>
                <a:lnTo>
                  <a:pt x="872" y="78"/>
                </a:lnTo>
                <a:lnTo>
                  <a:pt x="876" y="84"/>
                </a:lnTo>
                <a:lnTo>
                  <a:pt x="890" y="96"/>
                </a:lnTo>
                <a:lnTo>
                  <a:pt x="904" y="104"/>
                </a:lnTo>
                <a:lnTo>
                  <a:pt x="918" y="112"/>
                </a:lnTo>
                <a:lnTo>
                  <a:pt x="932" y="122"/>
                </a:lnTo>
                <a:lnTo>
                  <a:pt x="936" y="130"/>
                </a:lnTo>
                <a:lnTo>
                  <a:pt x="940" y="138"/>
                </a:lnTo>
                <a:lnTo>
                  <a:pt x="944" y="146"/>
                </a:lnTo>
                <a:lnTo>
                  <a:pt x="944" y="158"/>
                </a:lnTo>
                <a:lnTo>
                  <a:pt x="944" y="158"/>
                </a:lnTo>
                <a:lnTo>
                  <a:pt x="944" y="170"/>
                </a:lnTo>
                <a:lnTo>
                  <a:pt x="940" y="180"/>
                </a:lnTo>
                <a:lnTo>
                  <a:pt x="936" y="190"/>
                </a:lnTo>
                <a:lnTo>
                  <a:pt x="928" y="198"/>
                </a:lnTo>
                <a:lnTo>
                  <a:pt x="920" y="206"/>
                </a:lnTo>
                <a:lnTo>
                  <a:pt x="912" y="212"/>
                </a:lnTo>
                <a:lnTo>
                  <a:pt x="890" y="224"/>
                </a:lnTo>
                <a:lnTo>
                  <a:pt x="866" y="232"/>
                </a:lnTo>
                <a:lnTo>
                  <a:pt x="842" y="238"/>
                </a:lnTo>
                <a:lnTo>
                  <a:pt x="820" y="242"/>
                </a:lnTo>
                <a:lnTo>
                  <a:pt x="800" y="242"/>
                </a:lnTo>
                <a:lnTo>
                  <a:pt x="800" y="242"/>
                </a:lnTo>
                <a:lnTo>
                  <a:pt x="782" y="242"/>
                </a:lnTo>
                <a:lnTo>
                  <a:pt x="758" y="238"/>
                </a:lnTo>
                <a:lnTo>
                  <a:pt x="734" y="232"/>
                </a:lnTo>
                <a:lnTo>
                  <a:pt x="710" y="224"/>
                </a:lnTo>
                <a:lnTo>
                  <a:pt x="690" y="212"/>
                </a:lnTo>
                <a:lnTo>
                  <a:pt x="680" y="206"/>
                </a:lnTo>
                <a:lnTo>
                  <a:pt x="672" y="198"/>
                </a:lnTo>
                <a:lnTo>
                  <a:pt x="666" y="190"/>
                </a:lnTo>
                <a:lnTo>
                  <a:pt x="660" y="180"/>
                </a:lnTo>
                <a:lnTo>
                  <a:pt x="658" y="170"/>
                </a:lnTo>
                <a:lnTo>
                  <a:pt x="656" y="158"/>
                </a:lnTo>
                <a:lnTo>
                  <a:pt x="656" y="158"/>
                </a:lnTo>
                <a:lnTo>
                  <a:pt x="658" y="146"/>
                </a:lnTo>
                <a:lnTo>
                  <a:pt x="660" y="138"/>
                </a:lnTo>
                <a:lnTo>
                  <a:pt x="664" y="130"/>
                </a:lnTo>
                <a:lnTo>
                  <a:pt x="670" y="122"/>
                </a:lnTo>
                <a:lnTo>
                  <a:pt x="682" y="112"/>
                </a:lnTo>
                <a:lnTo>
                  <a:pt x="696" y="104"/>
                </a:lnTo>
                <a:lnTo>
                  <a:pt x="712" y="96"/>
                </a:lnTo>
                <a:lnTo>
                  <a:pt x="724" y="84"/>
                </a:lnTo>
                <a:lnTo>
                  <a:pt x="730" y="78"/>
                </a:lnTo>
                <a:lnTo>
                  <a:pt x="732" y="70"/>
                </a:lnTo>
                <a:lnTo>
                  <a:pt x="736" y="60"/>
                </a:lnTo>
                <a:lnTo>
                  <a:pt x="736" y="48"/>
                </a:lnTo>
                <a:lnTo>
                  <a:pt x="736" y="48"/>
                </a:lnTo>
                <a:lnTo>
                  <a:pt x="734" y="40"/>
                </a:lnTo>
                <a:lnTo>
                  <a:pt x="728" y="32"/>
                </a:lnTo>
                <a:lnTo>
                  <a:pt x="720" y="24"/>
                </a:lnTo>
                <a:lnTo>
                  <a:pt x="710" y="18"/>
                </a:lnTo>
                <a:lnTo>
                  <a:pt x="688" y="8"/>
                </a:lnTo>
                <a:lnTo>
                  <a:pt x="666" y="0"/>
                </a:lnTo>
                <a:lnTo>
                  <a:pt x="402" y="0"/>
                </a:lnTo>
                <a:lnTo>
                  <a:pt x="248" y="268"/>
                </a:lnTo>
                <a:lnTo>
                  <a:pt x="248" y="268"/>
                </a:lnTo>
                <a:lnTo>
                  <a:pt x="242" y="290"/>
                </a:lnTo>
                <a:lnTo>
                  <a:pt x="240" y="314"/>
                </a:lnTo>
                <a:lnTo>
                  <a:pt x="240" y="326"/>
                </a:lnTo>
                <a:lnTo>
                  <a:pt x="242" y="336"/>
                </a:lnTo>
                <a:lnTo>
                  <a:pt x="248" y="344"/>
                </a:lnTo>
                <a:lnTo>
                  <a:pt x="254" y="350"/>
                </a:lnTo>
                <a:lnTo>
                  <a:pt x="254" y="350"/>
                </a:lnTo>
                <a:lnTo>
                  <a:pt x="264" y="356"/>
                </a:lnTo>
                <a:lnTo>
                  <a:pt x="274" y="358"/>
                </a:lnTo>
                <a:lnTo>
                  <a:pt x="284" y="358"/>
                </a:lnTo>
                <a:lnTo>
                  <a:pt x="292" y="358"/>
                </a:lnTo>
                <a:lnTo>
                  <a:pt x="308" y="352"/>
                </a:lnTo>
                <a:lnTo>
                  <a:pt x="322" y="344"/>
                </a:lnTo>
                <a:lnTo>
                  <a:pt x="336" y="336"/>
                </a:lnTo>
                <a:lnTo>
                  <a:pt x="352" y="330"/>
                </a:lnTo>
                <a:lnTo>
                  <a:pt x="360" y="328"/>
                </a:lnTo>
                <a:lnTo>
                  <a:pt x="370" y="328"/>
                </a:lnTo>
                <a:lnTo>
                  <a:pt x="378" y="332"/>
                </a:lnTo>
                <a:lnTo>
                  <a:pt x="390" y="336"/>
                </a:lnTo>
                <a:lnTo>
                  <a:pt x="390" y="336"/>
                </a:lnTo>
                <a:lnTo>
                  <a:pt x="398" y="342"/>
                </a:lnTo>
                <a:lnTo>
                  <a:pt x="406" y="350"/>
                </a:lnTo>
                <a:lnTo>
                  <a:pt x="412" y="358"/>
                </a:lnTo>
                <a:lnTo>
                  <a:pt x="416" y="368"/>
                </a:lnTo>
                <a:lnTo>
                  <a:pt x="418" y="380"/>
                </a:lnTo>
                <a:lnTo>
                  <a:pt x="420" y="392"/>
                </a:lnTo>
                <a:lnTo>
                  <a:pt x="418" y="416"/>
                </a:lnTo>
                <a:lnTo>
                  <a:pt x="414" y="440"/>
                </a:lnTo>
                <a:lnTo>
                  <a:pt x="408" y="464"/>
                </a:lnTo>
                <a:lnTo>
                  <a:pt x="400" y="486"/>
                </a:lnTo>
                <a:lnTo>
                  <a:pt x="390" y="502"/>
                </a:lnTo>
                <a:lnTo>
                  <a:pt x="390" y="502"/>
                </a:lnTo>
                <a:lnTo>
                  <a:pt x="380" y="518"/>
                </a:lnTo>
                <a:lnTo>
                  <a:pt x="366" y="536"/>
                </a:lnTo>
                <a:lnTo>
                  <a:pt x="348" y="554"/>
                </a:lnTo>
                <a:lnTo>
                  <a:pt x="330" y="570"/>
                </a:lnTo>
                <a:lnTo>
                  <a:pt x="308" y="584"/>
                </a:lnTo>
                <a:lnTo>
                  <a:pt x="298" y="588"/>
                </a:lnTo>
                <a:lnTo>
                  <a:pt x="288" y="592"/>
                </a:lnTo>
                <a:lnTo>
                  <a:pt x="276" y="592"/>
                </a:lnTo>
                <a:lnTo>
                  <a:pt x="266" y="592"/>
                </a:lnTo>
                <a:lnTo>
                  <a:pt x="256" y="590"/>
                </a:lnTo>
                <a:lnTo>
                  <a:pt x="246" y="586"/>
                </a:lnTo>
                <a:lnTo>
                  <a:pt x="246" y="586"/>
                </a:lnTo>
                <a:lnTo>
                  <a:pt x="236" y="578"/>
                </a:lnTo>
                <a:lnTo>
                  <a:pt x="230" y="572"/>
                </a:lnTo>
                <a:lnTo>
                  <a:pt x="224" y="564"/>
                </a:lnTo>
                <a:lnTo>
                  <a:pt x="222" y="556"/>
                </a:lnTo>
                <a:lnTo>
                  <a:pt x="218" y="540"/>
                </a:lnTo>
                <a:lnTo>
                  <a:pt x="218" y="522"/>
                </a:lnTo>
                <a:lnTo>
                  <a:pt x="218" y="506"/>
                </a:lnTo>
                <a:lnTo>
                  <a:pt x="216" y="490"/>
                </a:lnTo>
                <a:lnTo>
                  <a:pt x="212" y="482"/>
                </a:lnTo>
                <a:lnTo>
                  <a:pt x="206" y="474"/>
                </a:lnTo>
                <a:lnTo>
                  <a:pt x="200" y="468"/>
                </a:lnTo>
                <a:lnTo>
                  <a:pt x="190" y="460"/>
                </a:lnTo>
                <a:lnTo>
                  <a:pt x="190" y="460"/>
                </a:lnTo>
                <a:lnTo>
                  <a:pt x="182" y="458"/>
                </a:lnTo>
                <a:lnTo>
                  <a:pt x="172" y="458"/>
                </a:lnTo>
                <a:lnTo>
                  <a:pt x="162" y="462"/>
                </a:lnTo>
                <a:lnTo>
                  <a:pt x="152" y="466"/>
                </a:lnTo>
                <a:lnTo>
                  <a:pt x="132" y="480"/>
                </a:lnTo>
                <a:lnTo>
                  <a:pt x="116" y="496"/>
                </a:lnTo>
                <a:lnTo>
                  <a:pt x="4" y="688"/>
                </a:lnTo>
                <a:lnTo>
                  <a:pt x="2" y="688"/>
                </a:lnTo>
                <a:lnTo>
                  <a:pt x="0" y="694"/>
                </a:lnTo>
                <a:lnTo>
                  <a:pt x="400" y="1386"/>
                </a:lnTo>
                <a:lnTo>
                  <a:pt x="1200" y="1386"/>
                </a:lnTo>
                <a:lnTo>
                  <a:pt x="1600" y="694"/>
                </a:lnTo>
                <a:lnTo>
                  <a:pt x="1598" y="688"/>
                </a:lnTo>
                <a:lnTo>
                  <a:pt x="1458" y="448"/>
                </a:lnTo>
                <a:lnTo>
                  <a:pt x="1458" y="448"/>
                </a:lnTo>
                <a:lnTo>
                  <a:pt x="1454" y="426"/>
                </a:lnTo>
                <a:lnTo>
                  <a:pt x="1452" y="402"/>
                </a:lnTo>
                <a:lnTo>
                  <a:pt x="1454" y="392"/>
                </a:lnTo>
                <a:lnTo>
                  <a:pt x="1456" y="382"/>
                </a:lnTo>
                <a:lnTo>
                  <a:pt x="1460" y="374"/>
                </a:lnTo>
                <a:lnTo>
                  <a:pt x="1466" y="368"/>
                </a:lnTo>
                <a:lnTo>
                  <a:pt x="1466" y="368"/>
                </a:lnTo>
                <a:lnTo>
                  <a:pt x="1482" y="362"/>
                </a:lnTo>
                <a:lnTo>
                  <a:pt x="1496" y="360"/>
                </a:lnTo>
                <a:lnTo>
                  <a:pt x="1496" y="360"/>
                </a:lnTo>
                <a:lnTo>
                  <a:pt x="1508" y="360"/>
                </a:lnTo>
                <a:lnTo>
                  <a:pt x="1518" y="364"/>
                </a:lnTo>
                <a:lnTo>
                  <a:pt x="1536" y="374"/>
                </a:lnTo>
                <a:lnTo>
                  <a:pt x="1556" y="384"/>
                </a:lnTo>
                <a:lnTo>
                  <a:pt x="1566" y="388"/>
                </a:lnTo>
                <a:lnTo>
                  <a:pt x="1576" y="390"/>
                </a:lnTo>
                <a:lnTo>
                  <a:pt x="1576" y="390"/>
                </a:lnTo>
                <a:close/>
              </a:path>
            </a:pathLst>
          </a:custGeom>
          <a:solidFill>
            <a:schemeClr val="accent6">
              <a:lumMod val="75000"/>
            </a:schemeClr>
          </a:solidFill>
          <a:ln w="38100" cap="flat" cmpd="sng">
            <a:solidFill>
              <a:srgbClr val="5F5F5F"/>
            </a:solidFill>
            <a:prstDash val="solid"/>
            <a:round/>
            <a:headEnd type="none" w="med" len="med"/>
            <a:tailEnd type="none" w="med" len="med"/>
          </a:ln>
          <a:effectLst/>
          <a:extLst/>
        </p:spPr>
        <p:txBody>
          <a:bodyPr/>
          <a:lstStyle/>
          <a:p>
            <a:pPr>
              <a:defRPr/>
            </a:pPr>
            <a:endParaRPr lang="en-US" dirty="0">
              <a:solidFill>
                <a:srgbClr val="8064A2"/>
              </a:solidFill>
              <a:cs typeface="+mn-cs"/>
            </a:endParaRPr>
          </a:p>
        </p:txBody>
      </p:sp>
      <p:sp>
        <p:nvSpPr>
          <p:cNvPr id="77828" name="Freeform 4"/>
          <p:cNvSpPr>
            <a:spLocks/>
          </p:cNvSpPr>
          <p:nvPr/>
        </p:nvSpPr>
        <p:spPr bwMode="auto">
          <a:xfrm>
            <a:off x="2097090" y="3778251"/>
            <a:ext cx="2001837" cy="2005013"/>
          </a:xfrm>
          <a:custGeom>
            <a:avLst/>
            <a:gdLst>
              <a:gd name="T0" fmla="*/ 1358 w 1616"/>
              <a:gd name="T1" fmla="*/ 1392 h 1618"/>
              <a:gd name="T2" fmla="*/ 1396 w 1616"/>
              <a:gd name="T3" fmla="*/ 1398 h 1618"/>
              <a:gd name="T4" fmla="*/ 1414 w 1616"/>
              <a:gd name="T5" fmla="*/ 1452 h 1618"/>
              <a:gd name="T6" fmla="*/ 1432 w 1616"/>
              <a:gd name="T7" fmla="*/ 1508 h 1618"/>
              <a:gd name="T8" fmla="*/ 1472 w 1616"/>
              <a:gd name="T9" fmla="*/ 1522 h 1618"/>
              <a:gd name="T10" fmla="*/ 1544 w 1616"/>
              <a:gd name="T11" fmla="*/ 1484 h 1618"/>
              <a:gd name="T12" fmla="*/ 1596 w 1616"/>
              <a:gd name="T13" fmla="*/ 1416 h 1618"/>
              <a:gd name="T14" fmla="*/ 1614 w 1616"/>
              <a:gd name="T15" fmla="*/ 1310 h 1618"/>
              <a:gd name="T16" fmla="*/ 1586 w 1616"/>
              <a:gd name="T17" fmla="*/ 1266 h 1618"/>
              <a:gd name="T18" fmla="*/ 1548 w 1616"/>
              <a:gd name="T19" fmla="*/ 1260 h 1618"/>
              <a:gd name="T20" fmla="*/ 1480 w 1616"/>
              <a:gd name="T21" fmla="*/ 1288 h 1618"/>
              <a:gd name="T22" fmla="*/ 1444 w 1616"/>
              <a:gd name="T23" fmla="*/ 1274 h 1618"/>
              <a:gd name="T24" fmla="*/ 1444 w 1616"/>
              <a:gd name="T25" fmla="*/ 1198 h 1618"/>
              <a:gd name="T26" fmla="*/ 1462 w 1616"/>
              <a:gd name="T27" fmla="*/ 694 h 1618"/>
              <a:gd name="T28" fmla="*/ 1394 w 1616"/>
              <a:gd name="T29" fmla="*/ 654 h 1618"/>
              <a:gd name="T30" fmla="*/ 1364 w 1616"/>
              <a:gd name="T31" fmla="*/ 678 h 1618"/>
              <a:gd name="T32" fmla="*/ 1354 w 1616"/>
              <a:gd name="T33" fmla="*/ 752 h 1618"/>
              <a:gd name="T34" fmla="*/ 1330 w 1616"/>
              <a:gd name="T35" fmla="*/ 782 h 1618"/>
              <a:gd name="T36" fmla="*/ 1278 w 1616"/>
              <a:gd name="T37" fmla="*/ 784 h 1618"/>
              <a:gd name="T38" fmla="*/ 1196 w 1616"/>
              <a:gd name="T39" fmla="*/ 716 h 1618"/>
              <a:gd name="T40" fmla="*/ 1162 w 1616"/>
              <a:gd name="T41" fmla="*/ 638 h 1618"/>
              <a:gd name="T42" fmla="*/ 1164 w 1616"/>
              <a:gd name="T43" fmla="*/ 556 h 1618"/>
              <a:gd name="T44" fmla="*/ 1198 w 1616"/>
              <a:gd name="T45" fmla="*/ 528 h 1618"/>
              <a:gd name="T46" fmla="*/ 1254 w 1616"/>
              <a:gd name="T47" fmla="*/ 540 h 1618"/>
              <a:gd name="T48" fmla="*/ 1312 w 1616"/>
              <a:gd name="T49" fmla="*/ 552 h 1618"/>
              <a:gd name="T50" fmla="*/ 1336 w 1616"/>
              <a:gd name="T51" fmla="*/ 522 h 1618"/>
              <a:gd name="T52" fmla="*/ 1198 w 1616"/>
              <a:gd name="T53" fmla="*/ 238 h 1618"/>
              <a:gd name="T54" fmla="*/ 902 w 1616"/>
              <a:gd name="T55" fmla="*/ 230 h 1618"/>
              <a:gd name="T56" fmla="*/ 896 w 1616"/>
              <a:gd name="T57" fmla="*/ 226 h 1618"/>
              <a:gd name="T58" fmla="*/ 890 w 1616"/>
              <a:gd name="T59" fmla="*/ 224 h 1618"/>
              <a:gd name="T60" fmla="*/ 886 w 1616"/>
              <a:gd name="T61" fmla="*/ 220 h 1618"/>
              <a:gd name="T62" fmla="*/ 880 w 1616"/>
              <a:gd name="T63" fmla="*/ 216 h 1618"/>
              <a:gd name="T64" fmla="*/ 876 w 1616"/>
              <a:gd name="T65" fmla="*/ 212 h 1618"/>
              <a:gd name="T66" fmla="*/ 874 w 1616"/>
              <a:gd name="T67" fmla="*/ 208 h 1618"/>
              <a:gd name="T68" fmla="*/ 872 w 1616"/>
              <a:gd name="T69" fmla="*/ 206 h 1618"/>
              <a:gd name="T70" fmla="*/ 868 w 1616"/>
              <a:gd name="T71" fmla="*/ 200 h 1618"/>
              <a:gd name="T72" fmla="*/ 868 w 1616"/>
              <a:gd name="T73" fmla="*/ 194 h 1618"/>
              <a:gd name="T74" fmla="*/ 868 w 1616"/>
              <a:gd name="T75" fmla="*/ 194 h 1618"/>
              <a:gd name="T76" fmla="*/ 894 w 1616"/>
              <a:gd name="T77" fmla="*/ 148 h 1618"/>
              <a:gd name="T78" fmla="*/ 944 w 1616"/>
              <a:gd name="T79" fmla="*/ 106 h 1618"/>
              <a:gd name="T80" fmla="*/ 944 w 1616"/>
              <a:gd name="T81" fmla="*/ 64 h 1618"/>
              <a:gd name="T82" fmla="*/ 894 w 1616"/>
              <a:gd name="T83" fmla="*/ 18 h 1618"/>
              <a:gd name="T84" fmla="*/ 804 w 1616"/>
              <a:gd name="T85" fmla="*/ 0 h 1618"/>
              <a:gd name="T86" fmla="*/ 694 w 1616"/>
              <a:gd name="T87" fmla="*/ 30 h 1618"/>
              <a:gd name="T88" fmla="*/ 662 w 1616"/>
              <a:gd name="T89" fmla="*/ 74 h 1618"/>
              <a:gd name="T90" fmla="*/ 668 w 1616"/>
              <a:gd name="T91" fmla="*/ 114 h 1618"/>
              <a:gd name="T92" fmla="*/ 728 w 1616"/>
              <a:gd name="T93" fmla="*/ 158 h 1618"/>
              <a:gd name="T94" fmla="*/ 740 w 1616"/>
              <a:gd name="T95" fmla="*/ 194 h 1618"/>
              <a:gd name="T96" fmla="*/ 740 w 1616"/>
              <a:gd name="T97" fmla="*/ 194 h 1618"/>
              <a:gd name="T98" fmla="*/ 740 w 1616"/>
              <a:gd name="T99" fmla="*/ 202 h 1618"/>
              <a:gd name="T100" fmla="*/ 738 w 1616"/>
              <a:gd name="T101" fmla="*/ 206 h 1618"/>
              <a:gd name="T102" fmla="*/ 734 w 1616"/>
              <a:gd name="T103" fmla="*/ 210 h 1618"/>
              <a:gd name="T104" fmla="*/ 732 w 1616"/>
              <a:gd name="T105" fmla="*/ 212 h 1618"/>
              <a:gd name="T106" fmla="*/ 726 w 1616"/>
              <a:gd name="T107" fmla="*/ 218 h 1618"/>
              <a:gd name="T108" fmla="*/ 722 w 1616"/>
              <a:gd name="T109" fmla="*/ 220 h 1618"/>
              <a:gd name="T110" fmla="*/ 716 w 1616"/>
              <a:gd name="T111" fmla="*/ 224 h 1618"/>
              <a:gd name="T112" fmla="*/ 712 w 1616"/>
              <a:gd name="T113" fmla="*/ 226 h 1618"/>
              <a:gd name="T114" fmla="*/ 706 w 1616"/>
              <a:gd name="T115" fmla="*/ 230 h 1618"/>
              <a:gd name="T116" fmla="*/ 0 w 1616"/>
              <a:gd name="T117" fmla="*/ 926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6" h="1618">
                <a:moveTo>
                  <a:pt x="1312" y="1426"/>
                </a:moveTo>
                <a:lnTo>
                  <a:pt x="1312" y="1426"/>
                </a:lnTo>
                <a:lnTo>
                  <a:pt x="1328" y="1410"/>
                </a:lnTo>
                <a:lnTo>
                  <a:pt x="1348" y="1396"/>
                </a:lnTo>
                <a:lnTo>
                  <a:pt x="1358" y="1392"/>
                </a:lnTo>
                <a:lnTo>
                  <a:pt x="1368" y="1388"/>
                </a:lnTo>
                <a:lnTo>
                  <a:pt x="1378" y="1388"/>
                </a:lnTo>
                <a:lnTo>
                  <a:pt x="1386" y="1390"/>
                </a:lnTo>
                <a:lnTo>
                  <a:pt x="1386" y="1390"/>
                </a:lnTo>
                <a:lnTo>
                  <a:pt x="1396" y="1398"/>
                </a:lnTo>
                <a:lnTo>
                  <a:pt x="1402" y="1404"/>
                </a:lnTo>
                <a:lnTo>
                  <a:pt x="1408" y="1412"/>
                </a:lnTo>
                <a:lnTo>
                  <a:pt x="1412" y="1420"/>
                </a:lnTo>
                <a:lnTo>
                  <a:pt x="1414" y="1436"/>
                </a:lnTo>
                <a:lnTo>
                  <a:pt x="1414" y="1452"/>
                </a:lnTo>
                <a:lnTo>
                  <a:pt x="1414" y="1470"/>
                </a:lnTo>
                <a:lnTo>
                  <a:pt x="1418" y="1486"/>
                </a:lnTo>
                <a:lnTo>
                  <a:pt x="1420" y="1494"/>
                </a:lnTo>
                <a:lnTo>
                  <a:pt x="1426" y="1502"/>
                </a:lnTo>
                <a:lnTo>
                  <a:pt x="1432" y="1508"/>
                </a:lnTo>
                <a:lnTo>
                  <a:pt x="1442" y="1516"/>
                </a:lnTo>
                <a:lnTo>
                  <a:pt x="1442" y="1516"/>
                </a:lnTo>
                <a:lnTo>
                  <a:pt x="1452" y="1520"/>
                </a:lnTo>
                <a:lnTo>
                  <a:pt x="1462" y="1522"/>
                </a:lnTo>
                <a:lnTo>
                  <a:pt x="1472" y="1522"/>
                </a:lnTo>
                <a:lnTo>
                  <a:pt x="1484" y="1522"/>
                </a:lnTo>
                <a:lnTo>
                  <a:pt x="1494" y="1518"/>
                </a:lnTo>
                <a:lnTo>
                  <a:pt x="1504" y="1514"/>
                </a:lnTo>
                <a:lnTo>
                  <a:pt x="1526" y="1500"/>
                </a:lnTo>
                <a:lnTo>
                  <a:pt x="1544" y="1484"/>
                </a:lnTo>
                <a:lnTo>
                  <a:pt x="1562" y="1466"/>
                </a:lnTo>
                <a:lnTo>
                  <a:pt x="1576" y="1448"/>
                </a:lnTo>
                <a:lnTo>
                  <a:pt x="1586" y="1432"/>
                </a:lnTo>
                <a:lnTo>
                  <a:pt x="1586" y="1432"/>
                </a:lnTo>
                <a:lnTo>
                  <a:pt x="1596" y="1416"/>
                </a:lnTo>
                <a:lnTo>
                  <a:pt x="1604" y="1394"/>
                </a:lnTo>
                <a:lnTo>
                  <a:pt x="1610" y="1370"/>
                </a:lnTo>
                <a:lnTo>
                  <a:pt x="1614" y="1346"/>
                </a:lnTo>
                <a:lnTo>
                  <a:pt x="1616" y="1322"/>
                </a:lnTo>
                <a:lnTo>
                  <a:pt x="1614" y="1310"/>
                </a:lnTo>
                <a:lnTo>
                  <a:pt x="1612" y="1298"/>
                </a:lnTo>
                <a:lnTo>
                  <a:pt x="1608" y="1288"/>
                </a:lnTo>
                <a:lnTo>
                  <a:pt x="1602" y="1280"/>
                </a:lnTo>
                <a:lnTo>
                  <a:pt x="1594" y="1272"/>
                </a:lnTo>
                <a:lnTo>
                  <a:pt x="1586" y="1266"/>
                </a:lnTo>
                <a:lnTo>
                  <a:pt x="1586" y="1266"/>
                </a:lnTo>
                <a:lnTo>
                  <a:pt x="1574" y="1262"/>
                </a:lnTo>
                <a:lnTo>
                  <a:pt x="1566" y="1258"/>
                </a:lnTo>
                <a:lnTo>
                  <a:pt x="1556" y="1258"/>
                </a:lnTo>
                <a:lnTo>
                  <a:pt x="1548" y="1260"/>
                </a:lnTo>
                <a:lnTo>
                  <a:pt x="1532" y="1266"/>
                </a:lnTo>
                <a:lnTo>
                  <a:pt x="1518" y="1274"/>
                </a:lnTo>
                <a:lnTo>
                  <a:pt x="1504" y="1282"/>
                </a:lnTo>
                <a:lnTo>
                  <a:pt x="1488" y="1288"/>
                </a:lnTo>
                <a:lnTo>
                  <a:pt x="1480" y="1288"/>
                </a:lnTo>
                <a:lnTo>
                  <a:pt x="1470" y="1288"/>
                </a:lnTo>
                <a:lnTo>
                  <a:pt x="1460" y="1286"/>
                </a:lnTo>
                <a:lnTo>
                  <a:pt x="1450" y="1280"/>
                </a:lnTo>
                <a:lnTo>
                  <a:pt x="1450" y="1280"/>
                </a:lnTo>
                <a:lnTo>
                  <a:pt x="1444" y="1274"/>
                </a:lnTo>
                <a:lnTo>
                  <a:pt x="1438" y="1266"/>
                </a:lnTo>
                <a:lnTo>
                  <a:pt x="1436" y="1256"/>
                </a:lnTo>
                <a:lnTo>
                  <a:pt x="1436" y="1244"/>
                </a:lnTo>
                <a:lnTo>
                  <a:pt x="1438" y="1220"/>
                </a:lnTo>
                <a:lnTo>
                  <a:pt x="1444" y="1198"/>
                </a:lnTo>
                <a:lnTo>
                  <a:pt x="1598" y="930"/>
                </a:lnTo>
                <a:lnTo>
                  <a:pt x="1600" y="926"/>
                </a:lnTo>
                <a:lnTo>
                  <a:pt x="1596" y="926"/>
                </a:lnTo>
                <a:lnTo>
                  <a:pt x="1462" y="694"/>
                </a:lnTo>
                <a:lnTo>
                  <a:pt x="1462" y="694"/>
                </a:lnTo>
                <a:lnTo>
                  <a:pt x="1446" y="678"/>
                </a:lnTo>
                <a:lnTo>
                  <a:pt x="1426" y="664"/>
                </a:lnTo>
                <a:lnTo>
                  <a:pt x="1414" y="658"/>
                </a:lnTo>
                <a:lnTo>
                  <a:pt x="1404" y="656"/>
                </a:lnTo>
                <a:lnTo>
                  <a:pt x="1394" y="654"/>
                </a:lnTo>
                <a:lnTo>
                  <a:pt x="1386" y="658"/>
                </a:lnTo>
                <a:lnTo>
                  <a:pt x="1386" y="658"/>
                </a:lnTo>
                <a:lnTo>
                  <a:pt x="1376" y="664"/>
                </a:lnTo>
                <a:lnTo>
                  <a:pt x="1368" y="672"/>
                </a:lnTo>
                <a:lnTo>
                  <a:pt x="1364" y="678"/>
                </a:lnTo>
                <a:lnTo>
                  <a:pt x="1360" y="686"/>
                </a:lnTo>
                <a:lnTo>
                  <a:pt x="1358" y="702"/>
                </a:lnTo>
                <a:lnTo>
                  <a:pt x="1358" y="720"/>
                </a:lnTo>
                <a:lnTo>
                  <a:pt x="1358" y="736"/>
                </a:lnTo>
                <a:lnTo>
                  <a:pt x="1354" y="752"/>
                </a:lnTo>
                <a:lnTo>
                  <a:pt x="1352" y="760"/>
                </a:lnTo>
                <a:lnTo>
                  <a:pt x="1346" y="768"/>
                </a:lnTo>
                <a:lnTo>
                  <a:pt x="1340" y="776"/>
                </a:lnTo>
                <a:lnTo>
                  <a:pt x="1330" y="782"/>
                </a:lnTo>
                <a:lnTo>
                  <a:pt x="1330" y="782"/>
                </a:lnTo>
                <a:lnTo>
                  <a:pt x="1320" y="786"/>
                </a:lnTo>
                <a:lnTo>
                  <a:pt x="1310" y="790"/>
                </a:lnTo>
                <a:lnTo>
                  <a:pt x="1300" y="790"/>
                </a:lnTo>
                <a:lnTo>
                  <a:pt x="1288" y="788"/>
                </a:lnTo>
                <a:lnTo>
                  <a:pt x="1278" y="784"/>
                </a:lnTo>
                <a:lnTo>
                  <a:pt x="1268" y="780"/>
                </a:lnTo>
                <a:lnTo>
                  <a:pt x="1246" y="768"/>
                </a:lnTo>
                <a:lnTo>
                  <a:pt x="1228" y="752"/>
                </a:lnTo>
                <a:lnTo>
                  <a:pt x="1210" y="734"/>
                </a:lnTo>
                <a:lnTo>
                  <a:pt x="1196" y="716"/>
                </a:lnTo>
                <a:lnTo>
                  <a:pt x="1186" y="700"/>
                </a:lnTo>
                <a:lnTo>
                  <a:pt x="1186" y="700"/>
                </a:lnTo>
                <a:lnTo>
                  <a:pt x="1176" y="682"/>
                </a:lnTo>
                <a:lnTo>
                  <a:pt x="1168" y="660"/>
                </a:lnTo>
                <a:lnTo>
                  <a:pt x="1162" y="638"/>
                </a:lnTo>
                <a:lnTo>
                  <a:pt x="1156" y="612"/>
                </a:lnTo>
                <a:lnTo>
                  <a:pt x="1156" y="588"/>
                </a:lnTo>
                <a:lnTo>
                  <a:pt x="1158" y="576"/>
                </a:lnTo>
                <a:lnTo>
                  <a:pt x="1160" y="566"/>
                </a:lnTo>
                <a:lnTo>
                  <a:pt x="1164" y="556"/>
                </a:lnTo>
                <a:lnTo>
                  <a:pt x="1170" y="546"/>
                </a:lnTo>
                <a:lnTo>
                  <a:pt x="1178" y="538"/>
                </a:lnTo>
                <a:lnTo>
                  <a:pt x="1186" y="532"/>
                </a:lnTo>
                <a:lnTo>
                  <a:pt x="1186" y="532"/>
                </a:lnTo>
                <a:lnTo>
                  <a:pt x="1198" y="528"/>
                </a:lnTo>
                <a:lnTo>
                  <a:pt x="1206" y="526"/>
                </a:lnTo>
                <a:lnTo>
                  <a:pt x="1216" y="524"/>
                </a:lnTo>
                <a:lnTo>
                  <a:pt x="1224" y="526"/>
                </a:lnTo>
                <a:lnTo>
                  <a:pt x="1240" y="532"/>
                </a:lnTo>
                <a:lnTo>
                  <a:pt x="1254" y="540"/>
                </a:lnTo>
                <a:lnTo>
                  <a:pt x="1268" y="548"/>
                </a:lnTo>
                <a:lnTo>
                  <a:pt x="1284" y="554"/>
                </a:lnTo>
                <a:lnTo>
                  <a:pt x="1292" y="556"/>
                </a:lnTo>
                <a:lnTo>
                  <a:pt x="1302" y="554"/>
                </a:lnTo>
                <a:lnTo>
                  <a:pt x="1312" y="552"/>
                </a:lnTo>
                <a:lnTo>
                  <a:pt x="1322" y="546"/>
                </a:lnTo>
                <a:lnTo>
                  <a:pt x="1322" y="546"/>
                </a:lnTo>
                <a:lnTo>
                  <a:pt x="1328" y="540"/>
                </a:lnTo>
                <a:lnTo>
                  <a:pt x="1334" y="532"/>
                </a:lnTo>
                <a:lnTo>
                  <a:pt x="1336" y="522"/>
                </a:lnTo>
                <a:lnTo>
                  <a:pt x="1336" y="510"/>
                </a:lnTo>
                <a:lnTo>
                  <a:pt x="1334" y="484"/>
                </a:lnTo>
                <a:lnTo>
                  <a:pt x="1328" y="462"/>
                </a:lnTo>
                <a:lnTo>
                  <a:pt x="1198" y="238"/>
                </a:lnTo>
                <a:lnTo>
                  <a:pt x="1198" y="238"/>
                </a:lnTo>
                <a:lnTo>
                  <a:pt x="924" y="238"/>
                </a:lnTo>
                <a:lnTo>
                  <a:pt x="924" y="238"/>
                </a:lnTo>
                <a:lnTo>
                  <a:pt x="902" y="230"/>
                </a:lnTo>
                <a:lnTo>
                  <a:pt x="902" y="230"/>
                </a:lnTo>
                <a:lnTo>
                  <a:pt x="902" y="230"/>
                </a:lnTo>
                <a:lnTo>
                  <a:pt x="902" y="230"/>
                </a:lnTo>
                <a:lnTo>
                  <a:pt x="898" y="228"/>
                </a:lnTo>
                <a:lnTo>
                  <a:pt x="898" y="228"/>
                </a:lnTo>
                <a:lnTo>
                  <a:pt x="896" y="226"/>
                </a:lnTo>
                <a:lnTo>
                  <a:pt x="896" y="226"/>
                </a:lnTo>
                <a:lnTo>
                  <a:pt x="894" y="226"/>
                </a:lnTo>
                <a:lnTo>
                  <a:pt x="894" y="226"/>
                </a:lnTo>
                <a:lnTo>
                  <a:pt x="892" y="224"/>
                </a:lnTo>
                <a:lnTo>
                  <a:pt x="892" y="224"/>
                </a:lnTo>
                <a:lnTo>
                  <a:pt x="890" y="224"/>
                </a:lnTo>
                <a:lnTo>
                  <a:pt x="890" y="224"/>
                </a:lnTo>
                <a:lnTo>
                  <a:pt x="888" y="222"/>
                </a:lnTo>
                <a:lnTo>
                  <a:pt x="888" y="222"/>
                </a:lnTo>
                <a:lnTo>
                  <a:pt x="886" y="220"/>
                </a:lnTo>
                <a:lnTo>
                  <a:pt x="886" y="220"/>
                </a:lnTo>
                <a:lnTo>
                  <a:pt x="884" y="220"/>
                </a:lnTo>
                <a:lnTo>
                  <a:pt x="884" y="220"/>
                </a:lnTo>
                <a:lnTo>
                  <a:pt x="882" y="218"/>
                </a:lnTo>
                <a:lnTo>
                  <a:pt x="882" y="218"/>
                </a:lnTo>
                <a:lnTo>
                  <a:pt x="880" y="216"/>
                </a:lnTo>
                <a:lnTo>
                  <a:pt x="880" y="216"/>
                </a:lnTo>
                <a:lnTo>
                  <a:pt x="878" y="214"/>
                </a:lnTo>
                <a:lnTo>
                  <a:pt x="878" y="214"/>
                </a:lnTo>
                <a:lnTo>
                  <a:pt x="876" y="212"/>
                </a:lnTo>
                <a:lnTo>
                  <a:pt x="876" y="212"/>
                </a:lnTo>
                <a:lnTo>
                  <a:pt x="876" y="212"/>
                </a:lnTo>
                <a:lnTo>
                  <a:pt x="876" y="212"/>
                </a:lnTo>
                <a:lnTo>
                  <a:pt x="874" y="210"/>
                </a:lnTo>
                <a:lnTo>
                  <a:pt x="874" y="210"/>
                </a:lnTo>
                <a:lnTo>
                  <a:pt x="874" y="208"/>
                </a:lnTo>
                <a:lnTo>
                  <a:pt x="874" y="208"/>
                </a:lnTo>
                <a:lnTo>
                  <a:pt x="872" y="206"/>
                </a:lnTo>
                <a:lnTo>
                  <a:pt x="872" y="206"/>
                </a:lnTo>
                <a:lnTo>
                  <a:pt x="872" y="206"/>
                </a:lnTo>
                <a:lnTo>
                  <a:pt x="872" y="206"/>
                </a:lnTo>
                <a:lnTo>
                  <a:pt x="870" y="204"/>
                </a:lnTo>
                <a:lnTo>
                  <a:pt x="870" y="204"/>
                </a:lnTo>
                <a:lnTo>
                  <a:pt x="870" y="202"/>
                </a:lnTo>
                <a:lnTo>
                  <a:pt x="870" y="202"/>
                </a:lnTo>
                <a:lnTo>
                  <a:pt x="868" y="200"/>
                </a:lnTo>
                <a:lnTo>
                  <a:pt x="868" y="200"/>
                </a:lnTo>
                <a:lnTo>
                  <a:pt x="868" y="198"/>
                </a:lnTo>
                <a:lnTo>
                  <a:pt x="868" y="198"/>
                </a:lnTo>
                <a:lnTo>
                  <a:pt x="868" y="194"/>
                </a:lnTo>
                <a:lnTo>
                  <a:pt x="868" y="194"/>
                </a:lnTo>
                <a:lnTo>
                  <a:pt x="868" y="194"/>
                </a:lnTo>
                <a:lnTo>
                  <a:pt x="868" y="194"/>
                </a:lnTo>
                <a:lnTo>
                  <a:pt x="868" y="194"/>
                </a:lnTo>
                <a:lnTo>
                  <a:pt x="868" y="194"/>
                </a:lnTo>
                <a:lnTo>
                  <a:pt x="868" y="194"/>
                </a:lnTo>
                <a:lnTo>
                  <a:pt x="870" y="182"/>
                </a:lnTo>
                <a:lnTo>
                  <a:pt x="872" y="172"/>
                </a:lnTo>
                <a:lnTo>
                  <a:pt x="876" y="164"/>
                </a:lnTo>
                <a:lnTo>
                  <a:pt x="880" y="158"/>
                </a:lnTo>
                <a:lnTo>
                  <a:pt x="894" y="148"/>
                </a:lnTo>
                <a:lnTo>
                  <a:pt x="908" y="138"/>
                </a:lnTo>
                <a:lnTo>
                  <a:pt x="922" y="130"/>
                </a:lnTo>
                <a:lnTo>
                  <a:pt x="936" y="120"/>
                </a:lnTo>
                <a:lnTo>
                  <a:pt x="940" y="114"/>
                </a:lnTo>
                <a:lnTo>
                  <a:pt x="944" y="106"/>
                </a:lnTo>
                <a:lnTo>
                  <a:pt x="948" y="96"/>
                </a:lnTo>
                <a:lnTo>
                  <a:pt x="948" y="84"/>
                </a:lnTo>
                <a:lnTo>
                  <a:pt x="948" y="84"/>
                </a:lnTo>
                <a:lnTo>
                  <a:pt x="948" y="74"/>
                </a:lnTo>
                <a:lnTo>
                  <a:pt x="944" y="64"/>
                </a:lnTo>
                <a:lnTo>
                  <a:pt x="940" y="54"/>
                </a:lnTo>
                <a:lnTo>
                  <a:pt x="932" y="46"/>
                </a:lnTo>
                <a:lnTo>
                  <a:pt x="924" y="38"/>
                </a:lnTo>
                <a:lnTo>
                  <a:pt x="916" y="30"/>
                </a:lnTo>
                <a:lnTo>
                  <a:pt x="894" y="18"/>
                </a:lnTo>
                <a:lnTo>
                  <a:pt x="870" y="10"/>
                </a:lnTo>
                <a:lnTo>
                  <a:pt x="846" y="4"/>
                </a:lnTo>
                <a:lnTo>
                  <a:pt x="824" y="2"/>
                </a:lnTo>
                <a:lnTo>
                  <a:pt x="804" y="0"/>
                </a:lnTo>
                <a:lnTo>
                  <a:pt x="804" y="0"/>
                </a:lnTo>
                <a:lnTo>
                  <a:pt x="786" y="2"/>
                </a:lnTo>
                <a:lnTo>
                  <a:pt x="762" y="4"/>
                </a:lnTo>
                <a:lnTo>
                  <a:pt x="738" y="10"/>
                </a:lnTo>
                <a:lnTo>
                  <a:pt x="714" y="18"/>
                </a:lnTo>
                <a:lnTo>
                  <a:pt x="694" y="30"/>
                </a:lnTo>
                <a:lnTo>
                  <a:pt x="684" y="38"/>
                </a:lnTo>
                <a:lnTo>
                  <a:pt x="676" y="46"/>
                </a:lnTo>
                <a:lnTo>
                  <a:pt x="670" y="54"/>
                </a:lnTo>
                <a:lnTo>
                  <a:pt x="664" y="64"/>
                </a:lnTo>
                <a:lnTo>
                  <a:pt x="662" y="74"/>
                </a:lnTo>
                <a:lnTo>
                  <a:pt x="660" y="84"/>
                </a:lnTo>
                <a:lnTo>
                  <a:pt x="660" y="84"/>
                </a:lnTo>
                <a:lnTo>
                  <a:pt x="662" y="96"/>
                </a:lnTo>
                <a:lnTo>
                  <a:pt x="664" y="106"/>
                </a:lnTo>
                <a:lnTo>
                  <a:pt x="668" y="114"/>
                </a:lnTo>
                <a:lnTo>
                  <a:pt x="674" y="120"/>
                </a:lnTo>
                <a:lnTo>
                  <a:pt x="686" y="130"/>
                </a:lnTo>
                <a:lnTo>
                  <a:pt x="700" y="138"/>
                </a:lnTo>
                <a:lnTo>
                  <a:pt x="716" y="148"/>
                </a:lnTo>
                <a:lnTo>
                  <a:pt x="728" y="158"/>
                </a:lnTo>
                <a:lnTo>
                  <a:pt x="734" y="164"/>
                </a:lnTo>
                <a:lnTo>
                  <a:pt x="736" y="172"/>
                </a:lnTo>
                <a:lnTo>
                  <a:pt x="740" y="182"/>
                </a:lnTo>
                <a:lnTo>
                  <a:pt x="740" y="194"/>
                </a:lnTo>
                <a:lnTo>
                  <a:pt x="740" y="194"/>
                </a:lnTo>
                <a:lnTo>
                  <a:pt x="740" y="194"/>
                </a:lnTo>
                <a:lnTo>
                  <a:pt x="740" y="194"/>
                </a:lnTo>
                <a:lnTo>
                  <a:pt x="740" y="194"/>
                </a:lnTo>
                <a:lnTo>
                  <a:pt x="740" y="194"/>
                </a:lnTo>
                <a:lnTo>
                  <a:pt x="740" y="194"/>
                </a:lnTo>
                <a:lnTo>
                  <a:pt x="740" y="198"/>
                </a:lnTo>
                <a:lnTo>
                  <a:pt x="740" y="198"/>
                </a:lnTo>
                <a:lnTo>
                  <a:pt x="740" y="200"/>
                </a:lnTo>
                <a:lnTo>
                  <a:pt x="740" y="200"/>
                </a:lnTo>
                <a:lnTo>
                  <a:pt x="740" y="202"/>
                </a:lnTo>
                <a:lnTo>
                  <a:pt x="740" y="202"/>
                </a:lnTo>
                <a:lnTo>
                  <a:pt x="738" y="204"/>
                </a:lnTo>
                <a:lnTo>
                  <a:pt x="738" y="204"/>
                </a:lnTo>
                <a:lnTo>
                  <a:pt x="738" y="206"/>
                </a:lnTo>
                <a:lnTo>
                  <a:pt x="738" y="206"/>
                </a:lnTo>
                <a:lnTo>
                  <a:pt x="736" y="206"/>
                </a:lnTo>
                <a:lnTo>
                  <a:pt x="736" y="206"/>
                </a:lnTo>
                <a:lnTo>
                  <a:pt x="736" y="208"/>
                </a:lnTo>
                <a:lnTo>
                  <a:pt x="736" y="208"/>
                </a:lnTo>
                <a:lnTo>
                  <a:pt x="734" y="210"/>
                </a:lnTo>
                <a:lnTo>
                  <a:pt x="734" y="210"/>
                </a:lnTo>
                <a:lnTo>
                  <a:pt x="734" y="212"/>
                </a:lnTo>
                <a:lnTo>
                  <a:pt x="734" y="212"/>
                </a:lnTo>
                <a:lnTo>
                  <a:pt x="732" y="212"/>
                </a:lnTo>
                <a:lnTo>
                  <a:pt x="732" y="212"/>
                </a:lnTo>
                <a:lnTo>
                  <a:pt x="730" y="214"/>
                </a:lnTo>
                <a:lnTo>
                  <a:pt x="730" y="214"/>
                </a:lnTo>
                <a:lnTo>
                  <a:pt x="730" y="216"/>
                </a:lnTo>
                <a:lnTo>
                  <a:pt x="730" y="216"/>
                </a:lnTo>
                <a:lnTo>
                  <a:pt x="726" y="218"/>
                </a:lnTo>
                <a:lnTo>
                  <a:pt x="726" y="218"/>
                </a:lnTo>
                <a:lnTo>
                  <a:pt x="724" y="220"/>
                </a:lnTo>
                <a:lnTo>
                  <a:pt x="724" y="220"/>
                </a:lnTo>
                <a:lnTo>
                  <a:pt x="722" y="220"/>
                </a:lnTo>
                <a:lnTo>
                  <a:pt x="722" y="220"/>
                </a:lnTo>
                <a:lnTo>
                  <a:pt x="720" y="222"/>
                </a:lnTo>
                <a:lnTo>
                  <a:pt x="720" y="222"/>
                </a:lnTo>
                <a:lnTo>
                  <a:pt x="718" y="224"/>
                </a:lnTo>
                <a:lnTo>
                  <a:pt x="718" y="224"/>
                </a:lnTo>
                <a:lnTo>
                  <a:pt x="716" y="224"/>
                </a:lnTo>
                <a:lnTo>
                  <a:pt x="716" y="224"/>
                </a:lnTo>
                <a:lnTo>
                  <a:pt x="714" y="226"/>
                </a:lnTo>
                <a:lnTo>
                  <a:pt x="714" y="226"/>
                </a:lnTo>
                <a:lnTo>
                  <a:pt x="712" y="226"/>
                </a:lnTo>
                <a:lnTo>
                  <a:pt x="712" y="226"/>
                </a:lnTo>
                <a:lnTo>
                  <a:pt x="710" y="228"/>
                </a:lnTo>
                <a:lnTo>
                  <a:pt x="710" y="228"/>
                </a:lnTo>
                <a:lnTo>
                  <a:pt x="708" y="230"/>
                </a:lnTo>
                <a:lnTo>
                  <a:pt x="708" y="230"/>
                </a:lnTo>
                <a:lnTo>
                  <a:pt x="706" y="230"/>
                </a:lnTo>
                <a:lnTo>
                  <a:pt x="706" y="230"/>
                </a:lnTo>
                <a:lnTo>
                  <a:pt x="684" y="238"/>
                </a:lnTo>
                <a:lnTo>
                  <a:pt x="400" y="238"/>
                </a:lnTo>
                <a:lnTo>
                  <a:pt x="398" y="236"/>
                </a:lnTo>
                <a:lnTo>
                  <a:pt x="0" y="926"/>
                </a:lnTo>
                <a:lnTo>
                  <a:pt x="400" y="1618"/>
                </a:lnTo>
                <a:lnTo>
                  <a:pt x="1198" y="1618"/>
                </a:lnTo>
                <a:lnTo>
                  <a:pt x="1200" y="1618"/>
                </a:lnTo>
                <a:lnTo>
                  <a:pt x="1312" y="1426"/>
                </a:lnTo>
                <a:close/>
              </a:path>
            </a:pathLst>
          </a:custGeom>
          <a:solidFill>
            <a:srgbClr val="50EC20"/>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dirty="0">
              <a:cs typeface="+mn-cs"/>
            </a:endParaRPr>
          </a:p>
        </p:txBody>
      </p:sp>
      <p:sp>
        <p:nvSpPr>
          <p:cNvPr id="77829" name="Freeform 5"/>
          <p:cNvSpPr>
            <a:spLocks/>
          </p:cNvSpPr>
          <p:nvPr/>
        </p:nvSpPr>
        <p:spPr bwMode="auto">
          <a:xfrm>
            <a:off x="2097090" y="2360613"/>
            <a:ext cx="1997075" cy="1717675"/>
          </a:xfrm>
          <a:custGeom>
            <a:avLst/>
            <a:gdLst>
              <a:gd name="T0" fmla="*/ 694 w 1612"/>
              <a:gd name="T1" fmla="*/ 1382 h 1386"/>
              <a:gd name="T2" fmla="*/ 710 w 1612"/>
              <a:gd name="T3" fmla="*/ 1376 h 1386"/>
              <a:gd name="T4" fmla="*/ 714 w 1612"/>
              <a:gd name="T5" fmla="*/ 1374 h 1386"/>
              <a:gd name="T6" fmla="*/ 720 w 1612"/>
              <a:gd name="T7" fmla="*/ 1370 h 1386"/>
              <a:gd name="T8" fmla="*/ 724 w 1612"/>
              <a:gd name="T9" fmla="*/ 1368 h 1386"/>
              <a:gd name="T10" fmla="*/ 730 w 1612"/>
              <a:gd name="T11" fmla="*/ 1362 h 1386"/>
              <a:gd name="T12" fmla="*/ 734 w 1612"/>
              <a:gd name="T13" fmla="*/ 1360 h 1386"/>
              <a:gd name="T14" fmla="*/ 736 w 1612"/>
              <a:gd name="T15" fmla="*/ 1354 h 1386"/>
              <a:gd name="T16" fmla="*/ 738 w 1612"/>
              <a:gd name="T17" fmla="*/ 1352 h 1386"/>
              <a:gd name="T18" fmla="*/ 740 w 1612"/>
              <a:gd name="T19" fmla="*/ 1346 h 1386"/>
              <a:gd name="T20" fmla="*/ 740 w 1612"/>
              <a:gd name="T21" fmla="*/ 1342 h 1386"/>
              <a:gd name="T22" fmla="*/ 716 w 1612"/>
              <a:gd name="T23" fmla="*/ 1296 h 1386"/>
              <a:gd name="T24" fmla="*/ 664 w 1612"/>
              <a:gd name="T25" fmla="*/ 1254 h 1386"/>
              <a:gd name="T26" fmla="*/ 660 w 1612"/>
              <a:gd name="T27" fmla="*/ 1232 h 1386"/>
              <a:gd name="T28" fmla="*/ 676 w 1612"/>
              <a:gd name="T29" fmla="*/ 1194 h 1386"/>
              <a:gd name="T30" fmla="*/ 762 w 1612"/>
              <a:gd name="T31" fmla="*/ 1152 h 1386"/>
              <a:gd name="T32" fmla="*/ 846 w 1612"/>
              <a:gd name="T33" fmla="*/ 1152 h 1386"/>
              <a:gd name="T34" fmla="*/ 932 w 1612"/>
              <a:gd name="T35" fmla="*/ 1194 h 1386"/>
              <a:gd name="T36" fmla="*/ 948 w 1612"/>
              <a:gd name="T37" fmla="*/ 1232 h 1386"/>
              <a:gd name="T38" fmla="*/ 944 w 1612"/>
              <a:gd name="T39" fmla="*/ 1254 h 1386"/>
              <a:gd name="T40" fmla="*/ 894 w 1612"/>
              <a:gd name="T41" fmla="*/ 1296 h 1386"/>
              <a:gd name="T42" fmla="*/ 868 w 1612"/>
              <a:gd name="T43" fmla="*/ 1342 h 1386"/>
              <a:gd name="T44" fmla="*/ 868 w 1612"/>
              <a:gd name="T45" fmla="*/ 1346 h 1386"/>
              <a:gd name="T46" fmla="*/ 870 w 1612"/>
              <a:gd name="T47" fmla="*/ 1352 h 1386"/>
              <a:gd name="T48" fmla="*/ 872 w 1612"/>
              <a:gd name="T49" fmla="*/ 1354 h 1386"/>
              <a:gd name="T50" fmla="*/ 876 w 1612"/>
              <a:gd name="T51" fmla="*/ 1360 h 1386"/>
              <a:gd name="T52" fmla="*/ 878 w 1612"/>
              <a:gd name="T53" fmla="*/ 1362 h 1386"/>
              <a:gd name="T54" fmla="*/ 884 w 1612"/>
              <a:gd name="T55" fmla="*/ 1368 h 1386"/>
              <a:gd name="T56" fmla="*/ 888 w 1612"/>
              <a:gd name="T57" fmla="*/ 1370 h 1386"/>
              <a:gd name="T58" fmla="*/ 894 w 1612"/>
              <a:gd name="T59" fmla="*/ 1374 h 1386"/>
              <a:gd name="T60" fmla="*/ 898 w 1612"/>
              <a:gd name="T61" fmla="*/ 1376 h 1386"/>
              <a:gd name="T62" fmla="*/ 914 w 1612"/>
              <a:gd name="T63" fmla="*/ 1382 h 1386"/>
              <a:gd name="T64" fmla="*/ 1322 w 1612"/>
              <a:gd name="T65" fmla="*/ 1172 h 1386"/>
              <a:gd name="T66" fmla="*/ 1326 w 1612"/>
              <a:gd name="T67" fmla="*/ 1104 h 1386"/>
              <a:gd name="T68" fmla="*/ 1294 w 1612"/>
              <a:gd name="T69" fmla="*/ 1080 h 1386"/>
              <a:gd name="T70" fmla="*/ 1232 w 1612"/>
              <a:gd name="T71" fmla="*/ 1104 h 1386"/>
              <a:gd name="T72" fmla="*/ 1180 w 1612"/>
              <a:gd name="T73" fmla="*/ 1102 h 1386"/>
              <a:gd name="T74" fmla="*/ 1154 w 1612"/>
              <a:gd name="T75" fmla="*/ 1070 h 1386"/>
              <a:gd name="T76" fmla="*/ 1162 w 1612"/>
              <a:gd name="T77" fmla="*/ 974 h 1386"/>
              <a:gd name="T78" fmla="*/ 1204 w 1612"/>
              <a:gd name="T79" fmla="*/ 902 h 1386"/>
              <a:gd name="T80" fmla="*/ 1282 w 1612"/>
              <a:gd name="T81" fmla="*/ 848 h 1386"/>
              <a:gd name="T82" fmla="*/ 1324 w 1612"/>
              <a:gd name="T83" fmla="*/ 854 h 1386"/>
              <a:gd name="T84" fmla="*/ 1350 w 1612"/>
              <a:gd name="T85" fmla="*/ 900 h 1386"/>
              <a:gd name="T86" fmla="*/ 1362 w 1612"/>
              <a:gd name="T87" fmla="*/ 964 h 1386"/>
              <a:gd name="T88" fmla="*/ 1398 w 1612"/>
              <a:gd name="T89" fmla="*/ 980 h 1386"/>
              <a:gd name="T90" fmla="*/ 1598 w 1612"/>
              <a:gd name="T91" fmla="*/ 696 h 1386"/>
              <a:gd name="T92" fmla="*/ 1432 w 1612"/>
              <a:gd name="T93" fmla="*/ 382 h 1386"/>
              <a:gd name="T94" fmla="*/ 1446 w 1612"/>
              <a:gd name="T95" fmla="*/ 342 h 1386"/>
              <a:gd name="T96" fmla="*/ 1500 w 1612"/>
              <a:gd name="T97" fmla="*/ 340 h 1386"/>
              <a:gd name="T98" fmla="*/ 1562 w 1612"/>
              <a:gd name="T99" fmla="*/ 364 h 1386"/>
              <a:gd name="T100" fmla="*/ 1596 w 1612"/>
              <a:gd name="T101" fmla="*/ 346 h 1386"/>
              <a:gd name="T102" fmla="*/ 1612 w 1612"/>
              <a:gd name="T103" fmla="*/ 296 h 1386"/>
              <a:gd name="T104" fmla="*/ 1582 w 1612"/>
              <a:gd name="T105" fmla="*/ 198 h 1386"/>
              <a:gd name="T106" fmla="*/ 1500 w 1612"/>
              <a:gd name="T107" fmla="*/ 116 h 1386"/>
              <a:gd name="T108" fmla="*/ 1448 w 1612"/>
              <a:gd name="T109" fmla="*/ 110 h 1386"/>
              <a:gd name="T110" fmla="*/ 1416 w 1612"/>
              <a:gd name="T111" fmla="*/ 138 h 1386"/>
              <a:gd name="T112" fmla="*/ 1412 w 1612"/>
              <a:gd name="T113" fmla="*/ 182 h 1386"/>
              <a:gd name="T114" fmla="*/ 1392 w 1612"/>
              <a:gd name="T115" fmla="*/ 234 h 1386"/>
              <a:gd name="T116" fmla="*/ 1360 w 1612"/>
              <a:gd name="T117" fmla="*/ 240 h 1386"/>
              <a:gd name="T118" fmla="*/ 400 w 1612"/>
              <a:gd name="T119"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12" h="1386">
                <a:moveTo>
                  <a:pt x="674" y="1382"/>
                </a:moveTo>
                <a:lnTo>
                  <a:pt x="674" y="1382"/>
                </a:lnTo>
                <a:lnTo>
                  <a:pt x="670" y="1382"/>
                </a:lnTo>
                <a:lnTo>
                  <a:pt x="694" y="1382"/>
                </a:lnTo>
                <a:lnTo>
                  <a:pt x="694" y="1382"/>
                </a:lnTo>
                <a:lnTo>
                  <a:pt x="706" y="1378"/>
                </a:lnTo>
                <a:lnTo>
                  <a:pt x="706" y="1378"/>
                </a:lnTo>
                <a:lnTo>
                  <a:pt x="708" y="1378"/>
                </a:lnTo>
                <a:lnTo>
                  <a:pt x="708" y="1378"/>
                </a:lnTo>
                <a:lnTo>
                  <a:pt x="710" y="1376"/>
                </a:lnTo>
                <a:lnTo>
                  <a:pt x="710" y="1376"/>
                </a:lnTo>
                <a:lnTo>
                  <a:pt x="712" y="1374"/>
                </a:lnTo>
                <a:lnTo>
                  <a:pt x="712" y="1374"/>
                </a:lnTo>
                <a:lnTo>
                  <a:pt x="714" y="1374"/>
                </a:lnTo>
                <a:lnTo>
                  <a:pt x="714" y="1374"/>
                </a:lnTo>
                <a:lnTo>
                  <a:pt x="716" y="1372"/>
                </a:lnTo>
                <a:lnTo>
                  <a:pt x="716" y="1372"/>
                </a:lnTo>
                <a:lnTo>
                  <a:pt x="718" y="1372"/>
                </a:lnTo>
                <a:lnTo>
                  <a:pt x="718" y="1372"/>
                </a:lnTo>
                <a:lnTo>
                  <a:pt x="720" y="1370"/>
                </a:lnTo>
                <a:lnTo>
                  <a:pt x="720" y="1370"/>
                </a:lnTo>
                <a:lnTo>
                  <a:pt x="722" y="1368"/>
                </a:lnTo>
                <a:lnTo>
                  <a:pt x="722" y="1368"/>
                </a:lnTo>
                <a:lnTo>
                  <a:pt x="724" y="1368"/>
                </a:lnTo>
                <a:lnTo>
                  <a:pt x="724" y="1368"/>
                </a:lnTo>
                <a:lnTo>
                  <a:pt x="726" y="1366"/>
                </a:lnTo>
                <a:lnTo>
                  <a:pt x="726" y="1366"/>
                </a:lnTo>
                <a:lnTo>
                  <a:pt x="730" y="1364"/>
                </a:lnTo>
                <a:lnTo>
                  <a:pt x="730" y="1364"/>
                </a:lnTo>
                <a:lnTo>
                  <a:pt x="730" y="1362"/>
                </a:lnTo>
                <a:lnTo>
                  <a:pt x="730" y="1362"/>
                </a:lnTo>
                <a:lnTo>
                  <a:pt x="732" y="1360"/>
                </a:lnTo>
                <a:lnTo>
                  <a:pt x="732" y="1360"/>
                </a:lnTo>
                <a:lnTo>
                  <a:pt x="734" y="1360"/>
                </a:lnTo>
                <a:lnTo>
                  <a:pt x="734" y="1360"/>
                </a:lnTo>
                <a:lnTo>
                  <a:pt x="734" y="1358"/>
                </a:lnTo>
                <a:lnTo>
                  <a:pt x="734" y="1358"/>
                </a:lnTo>
                <a:lnTo>
                  <a:pt x="736" y="1356"/>
                </a:lnTo>
                <a:lnTo>
                  <a:pt x="736" y="1356"/>
                </a:lnTo>
                <a:lnTo>
                  <a:pt x="736" y="1354"/>
                </a:lnTo>
                <a:lnTo>
                  <a:pt x="736" y="1354"/>
                </a:lnTo>
                <a:lnTo>
                  <a:pt x="738" y="1354"/>
                </a:lnTo>
                <a:lnTo>
                  <a:pt x="738" y="1354"/>
                </a:lnTo>
                <a:lnTo>
                  <a:pt x="738" y="1352"/>
                </a:lnTo>
                <a:lnTo>
                  <a:pt x="738" y="1352"/>
                </a:lnTo>
                <a:lnTo>
                  <a:pt x="740" y="1350"/>
                </a:lnTo>
                <a:lnTo>
                  <a:pt x="740" y="1350"/>
                </a:lnTo>
                <a:lnTo>
                  <a:pt x="740" y="1348"/>
                </a:lnTo>
                <a:lnTo>
                  <a:pt x="740" y="1348"/>
                </a:lnTo>
                <a:lnTo>
                  <a:pt x="740" y="1346"/>
                </a:lnTo>
                <a:lnTo>
                  <a:pt x="740" y="1346"/>
                </a:lnTo>
                <a:lnTo>
                  <a:pt x="740" y="1342"/>
                </a:lnTo>
                <a:lnTo>
                  <a:pt x="740" y="1342"/>
                </a:lnTo>
                <a:lnTo>
                  <a:pt x="740" y="1342"/>
                </a:lnTo>
                <a:lnTo>
                  <a:pt x="740" y="1342"/>
                </a:lnTo>
                <a:lnTo>
                  <a:pt x="740" y="1330"/>
                </a:lnTo>
                <a:lnTo>
                  <a:pt x="736" y="1320"/>
                </a:lnTo>
                <a:lnTo>
                  <a:pt x="734" y="1312"/>
                </a:lnTo>
                <a:lnTo>
                  <a:pt x="728" y="1306"/>
                </a:lnTo>
                <a:lnTo>
                  <a:pt x="716" y="1296"/>
                </a:lnTo>
                <a:lnTo>
                  <a:pt x="700" y="1286"/>
                </a:lnTo>
                <a:lnTo>
                  <a:pt x="686" y="1278"/>
                </a:lnTo>
                <a:lnTo>
                  <a:pt x="674" y="1268"/>
                </a:lnTo>
                <a:lnTo>
                  <a:pt x="668" y="1262"/>
                </a:lnTo>
                <a:lnTo>
                  <a:pt x="664" y="1254"/>
                </a:lnTo>
                <a:lnTo>
                  <a:pt x="662" y="1244"/>
                </a:lnTo>
                <a:lnTo>
                  <a:pt x="660" y="1232"/>
                </a:lnTo>
                <a:lnTo>
                  <a:pt x="660" y="1232"/>
                </a:lnTo>
                <a:lnTo>
                  <a:pt x="660" y="1232"/>
                </a:lnTo>
                <a:lnTo>
                  <a:pt x="660" y="1232"/>
                </a:lnTo>
                <a:lnTo>
                  <a:pt x="660" y="1232"/>
                </a:lnTo>
                <a:lnTo>
                  <a:pt x="662" y="1222"/>
                </a:lnTo>
                <a:lnTo>
                  <a:pt x="664" y="1212"/>
                </a:lnTo>
                <a:lnTo>
                  <a:pt x="670" y="1202"/>
                </a:lnTo>
                <a:lnTo>
                  <a:pt x="676" y="1194"/>
                </a:lnTo>
                <a:lnTo>
                  <a:pt x="684" y="1186"/>
                </a:lnTo>
                <a:lnTo>
                  <a:pt x="694" y="1178"/>
                </a:lnTo>
                <a:lnTo>
                  <a:pt x="714" y="1166"/>
                </a:lnTo>
                <a:lnTo>
                  <a:pt x="738" y="1158"/>
                </a:lnTo>
                <a:lnTo>
                  <a:pt x="762" y="1152"/>
                </a:lnTo>
                <a:lnTo>
                  <a:pt x="786" y="1150"/>
                </a:lnTo>
                <a:lnTo>
                  <a:pt x="804" y="1148"/>
                </a:lnTo>
                <a:lnTo>
                  <a:pt x="804" y="1148"/>
                </a:lnTo>
                <a:lnTo>
                  <a:pt x="824" y="1150"/>
                </a:lnTo>
                <a:lnTo>
                  <a:pt x="846" y="1152"/>
                </a:lnTo>
                <a:lnTo>
                  <a:pt x="870" y="1158"/>
                </a:lnTo>
                <a:lnTo>
                  <a:pt x="894" y="1166"/>
                </a:lnTo>
                <a:lnTo>
                  <a:pt x="916" y="1178"/>
                </a:lnTo>
                <a:lnTo>
                  <a:pt x="924" y="1186"/>
                </a:lnTo>
                <a:lnTo>
                  <a:pt x="932" y="1194"/>
                </a:lnTo>
                <a:lnTo>
                  <a:pt x="940" y="1202"/>
                </a:lnTo>
                <a:lnTo>
                  <a:pt x="944" y="1212"/>
                </a:lnTo>
                <a:lnTo>
                  <a:pt x="948" y="1222"/>
                </a:lnTo>
                <a:lnTo>
                  <a:pt x="948" y="1232"/>
                </a:lnTo>
                <a:lnTo>
                  <a:pt x="948" y="1232"/>
                </a:lnTo>
                <a:lnTo>
                  <a:pt x="948" y="1232"/>
                </a:lnTo>
                <a:lnTo>
                  <a:pt x="948" y="1232"/>
                </a:lnTo>
                <a:lnTo>
                  <a:pt x="948" y="1232"/>
                </a:lnTo>
                <a:lnTo>
                  <a:pt x="948" y="1244"/>
                </a:lnTo>
                <a:lnTo>
                  <a:pt x="944" y="1254"/>
                </a:lnTo>
                <a:lnTo>
                  <a:pt x="940" y="1262"/>
                </a:lnTo>
                <a:lnTo>
                  <a:pt x="936" y="1268"/>
                </a:lnTo>
                <a:lnTo>
                  <a:pt x="922" y="1278"/>
                </a:lnTo>
                <a:lnTo>
                  <a:pt x="908" y="1286"/>
                </a:lnTo>
                <a:lnTo>
                  <a:pt x="894" y="1296"/>
                </a:lnTo>
                <a:lnTo>
                  <a:pt x="880" y="1306"/>
                </a:lnTo>
                <a:lnTo>
                  <a:pt x="876" y="1312"/>
                </a:lnTo>
                <a:lnTo>
                  <a:pt x="872" y="1320"/>
                </a:lnTo>
                <a:lnTo>
                  <a:pt x="870" y="1330"/>
                </a:lnTo>
                <a:lnTo>
                  <a:pt x="868" y="1342"/>
                </a:lnTo>
                <a:lnTo>
                  <a:pt x="868" y="1342"/>
                </a:lnTo>
                <a:lnTo>
                  <a:pt x="868" y="1342"/>
                </a:lnTo>
                <a:lnTo>
                  <a:pt x="868" y="1342"/>
                </a:lnTo>
                <a:lnTo>
                  <a:pt x="868" y="1346"/>
                </a:lnTo>
                <a:lnTo>
                  <a:pt x="868" y="1346"/>
                </a:lnTo>
                <a:lnTo>
                  <a:pt x="868" y="1348"/>
                </a:lnTo>
                <a:lnTo>
                  <a:pt x="868" y="1348"/>
                </a:lnTo>
                <a:lnTo>
                  <a:pt x="870" y="1350"/>
                </a:lnTo>
                <a:lnTo>
                  <a:pt x="870" y="1350"/>
                </a:lnTo>
                <a:lnTo>
                  <a:pt x="870" y="1352"/>
                </a:lnTo>
                <a:lnTo>
                  <a:pt x="870" y="1352"/>
                </a:lnTo>
                <a:lnTo>
                  <a:pt x="872" y="1354"/>
                </a:lnTo>
                <a:lnTo>
                  <a:pt x="872" y="1354"/>
                </a:lnTo>
                <a:lnTo>
                  <a:pt x="872" y="1354"/>
                </a:lnTo>
                <a:lnTo>
                  <a:pt x="872" y="1354"/>
                </a:lnTo>
                <a:lnTo>
                  <a:pt x="874" y="1356"/>
                </a:lnTo>
                <a:lnTo>
                  <a:pt x="874" y="1356"/>
                </a:lnTo>
                <a:lnTo>
                  <a:pt x="874" y="1358"/>
                </a:lnTo>
                <a:lnTo>
                  <a:pt x="874" y="1358"/>
                </a:lnTo>
                <a:lnTo>
                  <a:pt x="876" y="1360"/>
                </a:lnTo>
                <a:lnTo>
                  <a:pt x="876" y="1360"/>
                </a:lnTo>
                <a:lnTo>
                  <a:pt x="876" y="1360"/>
                </a:lnTo>
                <a:lnTo>
                  <a:pt x="876" y="1360"/>
                </a:lnTo>
                <a:lnTo>
                  <a:pt x="878" y="1362"/>
                </a:lnTo>
                <a:lnTo>
                  <a:pt x="878" y="1362"/>
                </a:lnTo>
                <a:lnTo>
                  <a:pt x="880" y="1364"/>
                </a:lnTo>
                <a:lnTo>
                  <a:pt x="880" y="1364"/>
                </a:lnTo>
                <a:lnTo>
                  <a:pt x="882" y="1366"/>
                </a:lnTo>
                <a:lnTo>
                  <a:pt x="882" y="1366"/>
                </a:lnTo>
                <a:lnTo>
                  <a:pt x="884" y="1368"/>
                </a:lnTo>
                <a:lnTo>
                  <a:pt x="884" y="1368"/>
                </a:lnTo>
                <a:lnTo>
                  <a:pt x="886" y="1368"/>
                </a:lnTo>
                <a:lnTo>
                  <a:pt x="886" y="1368"/>
                </a:lnTo>
                <a:lnTo>
                  <a:pt x="888" y="1370"/>
                </a:lnTo>
                <a:lnTo>
                  <a:pt x="888" y="1370"/>
                </a:lnTo>
                <a:lnTo>
                  <a:pt x="890" y="1372"/>
                </a:lnTo>
                <a:lnTo>
                  <a:pt x="890" y="1372"/>
                </a:lnTo>
                <a:lnTo>
                  <a:pt x="892" y="1372"/>
                </a:lnTo>
                <a:lnTo>
                  <a:pt x="892" y="1372"/>
                </a:lnTo>
                <a:lnTo>
                  <a:pt x="894" y="1374"/>
                </a:lnTo>
                <a:lnTo>
                  <a:pt x="894" y="1374"/>
                </a:lnTo>
                <a:lnTo>
                  <a:pt x="896" y="1374"/>
                </a:lnTo>
                <a:lnTo>
                  <a:pt x="896" y="1374"/>
                </a:lnTo>
                <a:lnTo>
                  <a:pt x="898" y="1376"/>
                </a:lnTo>
                <a:lnTo>
                  <a:pt x="898" y="1376"/>
                </a:lnTo>
                <a:lnTo>
                  <a:pt x="902" y="1378"/>
                </a:lnTo>
                <a:lnTo>
                  <a:pt x="902" y="1378"/>
                </a:lnTo>
                <a:lnTo>
                  <a:pt x="902" y="1378"/>
                </a:lnTo>
                <a:lnTo>
                  <a:pt x="902" y="1378"/>
                </a:lnTo>
                <a:lnTo>
                  <a:pt x="914" y="1382"/>
                </a:lnTo>
                <a:lnTo>
                  <a:pt x="940" y="1382"/>
                </a:lnTo>
                <a:lnTo>
                  <a:pt x="940" y="1382"/>
                </a:lnTo>
                <a:lnTo>
                  <a:pt x="934" y="1382"/>
                </a:lnTo>
                <a:lnTo>
                  <a:pt x="1198" y="1386"/>
                </a:lnTo>
                <a:lnTo>
                  <a:pt x="1322" y="1172"/>
                </a:lnTo>
                <a:lnTo>
                  <a:pt x="1322" y="1172"/>
                </a:lnTo>
                <a:lnTo>
                  <a:pt x="1326" y="1150"/>
                </a:lnTo>
                <a:lnTo>
                  <a:pt x="1330" y="1126"/>
                </a:lnTo>
                <a:lnTo>
                  <a:pt x="1328" y="1114"/>
                </a:lnTo>
                <a:lnTo>
                  <a:pt x="1326" y="1104"/>
                </a:lnTo>
                <a:lnTo>
                  <a:pt x="1322" y="1094"/>
                </a:lnTo>
                <a:lnTo>
                  <a:pt x="1316" y="1088"/>
                </a:lnTo>
                <a:lnTo>
                  <a:pt x="1316" y="1088"/>
                </a:lnTo>
                <a:lnTo>
                  <a:pt x="1304" y="1084"/>
                </a:lnTo>
                <a:lnTo>
                  <a:pt x="1294" y="1080"/>
                </a:lnTo>
                <a:lnTo>
                  <a:pt x="1286" y="1080"/>
                </a:lnTo>
                <a:lnTo>
                  <a:pt x="1278" y="1082"/>
                </a:lnTo>
                <a:lnTo>
                  <a:pt x="1262" y="1086"/>
                </a:lnTo>
                <a:lnTo>
                  <a:pt x="1248" y="1096"/>
                </a:lnTo>
                <a:lnTo>
                  <a:pt x="1232" y="1104"/>
                </a:lnTo>
                <a:lnTo>
                  <a:pt x="1218" y="1110"/>
                </a:lnTo>
                <a:lnTo>
                  <a:pt x="1208" y="1110"/>
                </a:lnTo>
                <a:lnTo>
                  <a:pt x="1200" y="1110"/>
                </a:lnTo>
                <a:lnTo>
                  <a:pt x="1190" y="1108"/>
                </a:lnTo>
                <a:lnTo>
                  <a:pt x="1180" y="1102"/>
                </a:lnTo>
                <a:lnTo>
                  <a:pt x="1180" y="1102"/>
                </a:lnTo>
                <a:lnTo>
                  <a:pt x="1170" y="1096"/>
                </a:lnTo>
                <a:lnTo>
                  <a:pt x="1164" y="1088"/>
                </a:lnTo>
                <a:lnTo>
                  <a:pt x="1158" y="1080"/>
                </a:lnTo>
                <a:lnTo>
                  <a:pt x="1154" y="1070"/>
                </a:lnTo>
                <a:lnTo>
                  <a:pt x="1152" y="1060"/>
                </a:lnTo>
                <a:lnTo>
                  <a:pt x="1150" y="1048"/>
                </a:lnTo>
                <a:lnTo>
                  <a:pt x="1150" y="1024"/>
                </a:lnTo>
                <a:lnTo>
                  <a:pt x="1154" y="998"/>
                </a:lnTo>
                <a:lnTo>
                  <a:pt x="1162" y="974"/>
                </a:lnTo>
                <a:lnTo>
                  <a:pt x="1170" y="954"/>
                </a:lnTo>
                <a:lnTo>
                  <a:pt x="1180" y="936"/>
                </a:lnTo>
                <a:lnTo>
                  <a:pt x="1180" y="936"/>
                </a:lnTo>
                <a:lnTo>
                  <a:pt x="1190" y="920"/>
                </a:lnTo>
                <a:lnTo>
                  <a:pt x="1204" y="902"/>
                </a:lnTo>
                <a:lnTo>
                  <a:pt x="1220" y="884"/>
                </a:lnTo>
                <a:lnTo>
                  <a:pt x="1240" y="868"/>
                </a:lnTo>
                <a:lnTo>
                  <a:pt x="1260" y="856"/>
                </a:lnTo>
                <a:lnTo>
                  <a:pt x="1272" y="850"/>
                </a:lnTo>
                <a:lnTo>
                  <a:pt x="1282" y="848"/>
                </a:lnTo>
                <a:lnTo>
                  <a:pt x="1292" y="846"/>
                </a:lnTo>
                <a:lnTo>
                  <a:pt x="1304" y="846"/>
                </a:lnTo>
                <a:lnTo>
                  <a:pt x="1314" y="848"/>
                </a:lnTo>
                <a:lnTo>
                  <a:pt x="1324" y="854"/>
                </a:lnTo>
                <a:lnTo>
                  <a:pt x="1324" y="854"/>
                </a:lnTo>
                <a:lnTo>
                  <a:pt x="1334" y="860"/>
                </a:lnTo>
                <a:lnTo>
                  <a:pt x="1340" y="868"/>
                </a:lnTo>
                <a:lnTo>
                  <a:pt x="1346" y="874"/>
                </a:lnTo>
                <a:lnTo>
                  <a:pt x="1348" y="882"/>
                </a:lnTo>
                <a:lnTo>
                  <a:pt x="1350" y="900"/>
                </a:lnTo>
                <a:lnTo>
                  <a:pt x="1350" y="916"/>
                </a:lnTo>
                <a:lnTo>
                  <a:pt x="1350" y="932"/>
                </a:lnTo>
                <a:lnTo>
                  <a:pt x="1354" y="948"/>
                </a:lnTo>
                <a:lnTo>
                  <a:pt x="1358" y="956"/>
                </a:lnTo>
                <a:lnTo>
                  <a:pt x="1362" y="964"/>
                </a:lnTo>
                <a:lnTo>
                  <a:pt x="1370" y="972"/>
                </a:lnTo>
                <a:lnTo>
                  <a:pt x="1380" y="978"/>
                </a:lnTo>
                <a:lnTo>
                  <a:pt x="1380" y="978"/>
                </a:lnTo>
                <a:lnTo>
                  <a:pt x="1388" y="980"/>
                </a:lnTo>
                <a:lnTo>
                  <a:pt x="1398" y="980"/>
                </a:lnTo>
                <a:lnTo>
                  <a:pt x="1408" y="976"/>
                </a:lnTo>
                <a:lnTo>
                  <a:pt x="1418" y="972"/>
                </a:lnTo>
                <a:lnTo>
                  <a:pt x="1438" y="958"/>
                </a:lnTo>
                <a:lnTo>
                  <a:pt x="1456" y="942"/>
                </a:lnTo>
                <a:lnTo>
                  <a:pt x="1598" y="696"/>
                </a:lnTo>
                <a:lnTo>
                  <a:pt x="1436" y="418"/>
                </a:lnTo>
                <a:lnTo>
                  <a:pt x="1436" y="418"/>
                </a:lnTo>
                <a:lnTo>
                  <a:pt x="1434" y="400"/>
                </a:lnTo>
                <a:lnTo>
                  <a:pt x="1432" y="382"/>
                </a:lnTo>
                <a:lnTo>
                  <a:pt x="1432" y="382"/>
                </a:lnTo>
                <a:lnTo>
                  <a:pt x="1432" y="370"/>
                </a:lnTo>
                <a:lnTo>
                  <a:pt x="1434" y="358"/>
                </a:lnTo>
                <a:lnTo>
                  <a:pt x="1440" y="348"/>
                </a:lnTo>
                <a:lnTo>
                  <a:pt x="1446" y="342"/>
                </a:lnTo>
                <a:lnTo>
                  <a:pt x="1446" y="342"/>
                </a:lnTo>
                <a:lnTo>
                  <a:pt x="1456" y="338"/>
                </a:lnTo>
                <a:lnTo>
                  <a:pt x="1466" y="334"/>
                </a:lnTo>
                <a:lnTo>
                  <a:pt x="1476" y="334"/>
                </a:lnTo>
                <a:lnTo>
                  <a:pt x="1484" y="334"/>
                </a:lnTo>
                <a:lnTo>
                  <a:pt x="1500" y="340"/>
                </a:lnTo>
                <a:lnTo>
                  <a:pt x="1514" y="348"/>
                </a:lnTo>
                <a:lnTo>
                  <a:pt x="1528" y="358"/>
                </a:lnTo>
                <a:lnTo>
                  <a:pt x="1544" y="364"/>
                </a:lnTo>
                <a:lnTo>
                  <a:pt x="1552" y="364"/>
                </a:lnTo>
                <a:lnTo>
                  <a:pt x="1562" y="364"/>
                </a:lnTo>
                <a:lnTo>
                  <a:pt x="1572" y="362"/>
                </a:lnTo>
                <a:lnTo>
                  <a:pt x="1582" y="356"/>
                </a:lnTo>
                <a:lnTo>
                  <a:pt x="1582" y="356"/>
                </a:lnTo>
                <a:lnTo>
                  <a:pt x="1590" y="352"/>
                </a:lnTo>
                <a:lnTo>
                  <a:pt x="1596" y="346"/>
                </a:lnTo>
                <a:lnTo>
                  <a:pt x="1600" y="340"/>
                </a:lnTo>
                <a:lnTo>
                  <a:pt x="1604" y="332"/>
                </a:lnTo>
                <a:lnTo>
                  <a:pt x="1610" y="316"/>
                </a:lnTo>
                <a:lnTo>
                  <a:pt x="1612" y="296"/>
                </a:lnTo>
                <a:lnTo>
                  <a:pt x="1612" y="296"/>
                </a:lnTo>
                <a:lnTo>
                  <a:pt x="1608" y="268"/>
                </a:lnTo>
                <a:lnTo>
                  <a:pt x="1602" y="242"/>
                </a:lnTo>
                <a:lnTo>
                  <a:pt x="1592" y="218"/>
                </a:lnTo>
                <a:lnTo>
                  <a:pt x="1582" y="198"/>
                </a:lnTo>
                <a:lnTo>
                  <a:pt x="1582" y="198"/>
                </a:lnTo>
                <a:lnTo>
                  <a:pt x="1572" y="182"/>
                </a:lnTo>
                <a:lnTo>
                  <a:pt x="1558" y="164"/>
                </a:lnTo>
                <a:lnTo>
                  <a:pt x="1542" y="146"/>
                </a:lnTo>
                <a:lnTo>
                  <a:pt x="1522" y="130"/>
                </a:lnTo>
                <a:lnTo>
                  <a:pt x="1500" y="116"/>
                </a:lnTo>
                <a:lnTo>
                  <a:pt x="1490" y="112"/>
                </a:lnTo>
                <a:lnTo>
                  <a:pt x="1480" y="108"/>
                </a:lnTo>
                <a:lnTo>
                  <a:pt x="1468" y="108"/>
                </a:lnTo>
                <a:lnTo>
                  <a:pt x="1458" y="108"/>
                </a:lnTo>
                <a:lnTo>
                  <a:pt x="1448" y="110"/>
                </a:lnTo>
                <a:lnTo>
                  <a:pt x="1438" y="116"/>
                </a:lnTo>
                <a:lnTo>
                  <a:pt x="1438" y="116"/>
                </a:lnTo>
                <a:lnTo>
                  <a:pt x="1430" y="120"/>
                </a:lnTo>
                <a:lnTo>
                  <a:pt x="1424" y="126"/>
                </a:lnTo>
                <a:lnTo>
                  <a:pt x="1416" y="138"/>
                </a:lnTo>
                <a:lnTo>
                  <a:pt x="1412" y="150"/>
                </a:lnTo>
                <a:lnTo>
                  <a:pt x="1410" y="164"/>
                </a:lnTo>
                <a:lnTo>
                  <a:pt x="1410" y="164"/>
                </a:lnTo>
                <a:lnTo>
                  <a:pt x="1412" y="182"/>
                </a:lnTo>
                <a:lnTo>
                  <a:pt x="1412" y="182"/>
                </a:lnTo>
                <a:lnTo>
                  <a:pt x="1410" y="198"/>
                </a:lnTo>
                <a:lnTo>
                  <a:pt x="1408" y="212"/>
                </a:lnTo>
                <a:lnTo>
                  <a:pt x="1404" y="220"/>
                </a:lnTo>
                <a:lnTo>
                  <a:pt x="1398" y="226"/>
                </a:lnTo>
                <a:lnTo>
                  <a:pt x="1392" y="234"/>
                </a:lnTo>
                <a:lnTo>
                  <a:pt x="1382" y="240"/>
                </a:lnTo>
                <a:lnTo>
                  <a:pt x="1382" y="240"/>
                </a:lnTo>
                <a:lnTo>
                  <a:pt x="1376" y="242"/>
                </a:lnTo>
                <a:lnTo>
                  <a:pt x="1368" y="242"/>
                </a:lnTo>
                <a:lnTo>
                  <a:pt x="1360" y="240"/>
                </a:lnTo>
                <a:lnTo>
                  <a:pt x="1352" y="238"/>
                </a:lnTo>
                <a:lnTo>
                  <a:pt x="1334" y="228"/>
                </a:lnTo>
                <a:lnTo>
                  <a:pt x="1320" y="216"/>
                </a:lnTo>
                <a:lnTo>
                  <a:pt x="1198" y="0"/>
                </a:lnTo>
                <a:lnTo>
                  <a:pt x="400" y="0"/>
                </a:lnTo>
                <a:lnTo>
                  <a:pt x="0" y="694"/>
                </a:lnTo>
                <a:lnTo>
                  <a:pt x="398" y="1384"/>
                </a:lnTo>
                <a:lnTo>
                  <a:pt x="400" y="1382"/>
                </a:lnTo>
                <a:lnTo>
                  <a:pt x="674" y="1382"/>
                </a:lnTo>
                <a:close/>
              </a:path>
            </a:pathLst>
          </a:custGeom>
          <a:solidFill>
            <a:srgbClr val="8B3DCF"/>
          </a:solidFill>
          <a:ln w="38100" cap="flat" cmpd="sng">
            <a:solidFill>
              <a:srgbClr val="5F5F5F"/>
            </a:solidFill>
            <a:prstDash val="solid"/>
            <a:round/>
            <a:headEnd type="none" w="med" len="med"/>
            <a:tailEnd type="none" w="med" len="med"/>
          </a:ln>
          <a:effectLst/>
          <a:extLst/>
        </p:spPr>
        <p:txBody>
          <a:bodyPr/>
          <a:lstStyle/>
          <a:p>
            <a:pPr>
              <a:defRPr/>
            </a:pPr>
            <a:endParaRPr lang="en-US" dirty="0">
              <a:cs typeface="+mn-cs"/>
            </a:endParaRPr>
          </a:p>
        </p:txBody>
      </p:sp>
      <p:sp>
        <p:nvSpPr>
          <p:cNvPr id="77830" name="Freeform 6"/>
          <p:cNvSpPr>
            <a:spLocks/>
          </p:cNvSpPr>
          <p:nvPr/>
        </p:nvSpPr>
        <p:spPr bwMode="auto">
          <a:xfrm>
            <a:off x="5064125" y="4071939"/>
            <a:ext cx="1981200" cy="1711325"/>
          </a:xfrm>
          <a:custGeom>
            <a:avLst/>
            <a:gdLst>
              <a:gd name="T0" fmla="*/ 908 w 1600"/>
              <a:gd name="T1" fmla="*/ 4 h 1382"/>
              <a:gd name="T2" fmla="*/ 892 w 1600"/>
              <a:gd name="T3" fmla="*/ 10 h 1382"/>
              <a:gd name="T4" fmla="*/ 884 w 1600"/>
              <a:gd name="T5" fmla="*/ 14 h 1382"/>
              <a:gd name="T6" fmla="*/ 876 w 1600"/>
              <a:gd name="T7" fmla="*/ 18 h 1382"/>
              <a:gd name="T8" fmla="*/ 870 w 1600"/>
              <a:gd name="T9" fmla="*/ 22 h 1382"/>
              <a:gd name="T10" fmla="*/ 862 w 1600"/>
              <a:gd name="T11" fmla="*/ 28 h 1382"/>
              <a:gd name="T12" fmla="*/ 858 w 1600"/>
              <a:gd name="T13" fmla="*/ 34 h 1382"/>
              <a:gd name="T14" fmla="*/ 856 w 1600"/>
              <a:gd name="T15" fmla="*/ 40 h 1382"/>
              <a:gd name="T16" fmla="*/ 854 w 1600"/>
              <a:gd name="T17" fmla="*/ 46 h 1382"/>
              <a:gd name="T18" fmla="*/ 856 w 1600"/>
              <a:gd name="T19" fmla="*/ 58 h 1382"/>
              <a:gd name="T20" fmla="*/ 856 w 1600"/>
              <a:gd name="T21" fmla="*/ 64 h 1382"/>
              <a:gd name="T22" fmla="*/ 866 w 1600"/>
              <a:gd name="T23" fmla="*/ 82 h 1382"/>
              <a:gd name="T24" fmla="*/ 906 w 1600"/>
              <a:gd name="T25" fmla="*/ 110 h 1382"/>
              <a:gd name="T26" fmla="*/ 914 w 1600"/>
              <a:gd name="T27" fmla="*/ 114 h 1382"/>
              <a:gd name="T28" fmla="*/ 924 w 1600"/>
              <a:gd name="T29" fmla="*/ 124 h 1382"/>
              <a:gd name="T30" fmla="*/ 928 w 1600"/>
              <a:gd name="T31" fmla="*/ 130 h 1382"/>
              <a:gd name="T32" fmla="*/ 934 w 1600"/>
              <a:gd name="T33" fmla="*/ 146 h 1382"/>
              <a:gd name="T34" fmla="*/ 934 w 1600"/>
              <a:gd name="T35" fmla="*/ 156 h 1382"/>
              <a:gd name="T36" fmla="*/ 910 w 1600"/>
              <a:gd name="T37" fmla="*/ 204 h 1382"/>
              <a:gd name="T38" fmla="*/ 790 w 1600"/>
              <a:gd name="T39" fmla="*/ 240 h 1382"/>
              <a:gd name="T40" fmla="*/ 680 w 1600"/>
              <a:gd name="T41" fmla="*/ 210 h 1382"/>
              <a:gd name="T42" fmla="*/ 646 w 1600"/>
              <a:gd name="T43" fmla="*/ 156 h 1382"/>
              <a:gd name="T44" fmla="*/ 648 w 1600"/>
              <a:gd name="T45" fmla="*/ 148 h 1382"/>
              <a:gd name="T46" fmla="*/ 650 w 1600"/>
              <a:gd name="T47" fmla="*/ 138 h 1382"/>
              <a:gd name="T48" fmla="*/ 656 w 1600"/>
              <a:gd name="T49" fmla="*/ 124 h 1382"/>
              <a:gd name="T50" fmla="*/ 662 w 1600"/>
              <a:gd name="T51" fmla="*/ 118 h 1382"/>
              <a:gd name="T52" fmla="*/ 672 w 1600"/>
              <a:gd name="T53" fmla="*/ 110 h 1382"/>
              <a:gd name="T54" fmla="*/ 702 w 1600"/>
              <a:gd name="T55" fmla="*/ 92 h 1382"/>
              <a:gd name="T56" fmla="*/ 724 w 1600"/>
              <a:gd name="T57" fmla="*/ 64 h 1382"/>
              <a:gd name="T58" fmla="*/ 726 w 1600"/>
              <a:gd name="T59" fmla="*/ 58 h 1382"/>
              <a:gd name="T60" fmla="*/ 726 w 1600"/>
              <a:gd name="T61" fmla="*/ 46 h 1382"/>
              <a:gd name="T62" fmla="*/ 726 w 1600"/>
              <a:gd name="T63" fmla="*/ 40 h 1382"/>
              <a:gd name="T64" fmla="*/ 722 w 1600"/>
              <a:gd name="T65" fmla="*/ 34 h 1382"/>
              <a:gd name="T66" fmla="*/ 718 w 1600"/>
              <a:gd name="T67" fmla="*/ 28 h 1382"/>
              <a:gd name="T68" fmla="*/ 710 w 1600"/>
              <a:gd name="T69" fmla="*/ 22 h 1382"/>
              <a:gd name="T70" fmla="*/ 704 w 1600"/>
              <a:gd name="T71" fmla="*/ 18 h 1382"/>
              <a:gd name="T72" fmla="*/ 696 w 1600"/>
              <a:gd name="T73" fmla="*/ 14 h 1382"/>
              <a:gd name="T74" fmla="*/ 688 w 1600"/>
              <a:gd name="T75" fmla="*/ 10 h 1382"/>
              <a:gd name="T76" fmla="*/ 674 w 1600"/>
              <a:gd name="T77" fmla="*/ 4 h 1382"/>
              <a:gd name="T78" fmla="*/ 402 w 1600"/>
              <a:gd name="T79" fmla="*/ 2 h 1382"/>
              <a:gd name="T80" fmla="*/ 262 w 1600"/>
              <a:gd name="T81" fmla="*/ 300 h 1382"/>
              <a:gd name="T82" fmla="*/ 302 w 1600"/>
              <a:gd name="T83" fmla="*/ 322 h 1382"/>
              <a:gd name="T84" fmla="*/ 380 w 1600"/>
              <a:gd name="T85" fmla="*/ 292 h 1382"/>
              <a:gd name="T86" fmla="*/ 424 w 1600"/>
              <a:gd name="T87" fmla="*/ 314 h 1382"/>
              <a:gd name="T88" fmla="*/ 434 w 1600"/>
              <a:gd name="T89" fmla="*/ 404 h 1382"/>
              <a:gd name="T90" fmla="*/ 384 w 1600"/>
              <a:gd name="T91" fmla="*/ 500 h 1382"/>
              <a:gd name="T92" fmla="*/ 296 w 1600"/>
              <a:gd name="T93" fmla="*/ 556 h 1382"/>
              <a:gd name="T94" fmla="*/ 248 w 1600"/>
              <a:gd name="T95" fmla="*/ 534 h 1382"/>
              <a:gd name="T96" fmla="*/ 234 w 1600"/>
              <a:gd name="T97" fmla="*/ 454 h 1382"/>
              <a:gd name="T98" fmla="*/ 202 w 1600"/>
              <a:gd name="T99" fmla="*/ 422 h 1382"/>
              <a:gd name="T100" fmla="*/ 4 w 1600"/>
              <a:gd name="T101" fmla="*/ 690 h 1382"/>
              <a:gd name="T102" fmla="*/ 146 w 1600"/>
              <a:gd name="T103" fmla="*/ 930 h 1382"/>
              <a:gd name="T104" fmla="*/ 198 w 1600"/>
              <a:gd name="T105" fmla="*/ 954 h 1382"/>
              <a:gd name="T106" fmla="*/ 228 w 1600"/>
              <a:gd name="T107" fmla="*/ 922 h 1382"/>
              <a:gd name="T108" fmla="*/ 242 w 1600"/>
              <a:gd name="T109" fmla="*/ 842 h 1382"/>
              <a:gd name="T110" fmla="*/ 286 w 1600"/>
              <a:gd name="T111" fmla="*/ 820 h 1382"/>
              <a:gd name="T112" fmla="*/ 372 w 1600"/>
              <a:gd name="T113" fmla="*/ 866 h 1382"/>
              <a:gd name="T114" fmla="*/ 424 w 1600"/>
              <a:gd name="T115" fmla="*/ 948 h 1382"/>
              <a:gd name="T116" fmla="*/ 428 w 1600"/>
              <a:gd name="T117" fmla="*/ 1054 h 1382"/>
              <a:gd name="T118" fmla="*/ 376 w 1600"/>
              <a:gd name="T119" fmla="*/ 1084 h 1382"/>
              <a:gd name="T120" fmla="*/ 308 w 1600"/>
              <a:gd name="T121" fmla="*/ 1056 h 1382"/>
              <a:gd name="T122" fmla="*/ 264 w 1600"/>
              <a:gd name="T123" fmla="*/ 1068 h 1382"/>
              <a:gd name="T124" fmla="*/ 402 w 1600"/>
              <a:gd name="T125" fmla="*/ 1382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0" h="1382">
                <a:moveTo>
                  <a:pt x="1200" y="2"/>
                </a:moveTo>
                <a:lnTo>
                  <a:pt x="912" y="2"/>
                </a:lnTo>
                <a:lnTo>
                  <a:pt x="912" y="2"/>
                </a:lnTo>
                <a:lnTo>
                  <a:pt x="912" y="2"/>
                </a:lnTo>
                <a:lnTo>
                  <a:pt x="912" y="2"/>
                </a:lnTo>
                <a:lnTo>
                  <a:pt x="908" y="4"/>
                </a:lnTo>
                <a:lnTo>
                  <a:pt x="908" y="4"/>
                </a:lnTo>
                <a:lnTo>
                  <a:pt x="906" y="4"/>
                </a:lnTo>
                <a:lnTo>
                  <a:pt x="906" y="4"/>
                </a:lnTo>
                <a:lnTo>
                  <a:pt x="894" y="8"/>
                </a:lnTo>
                <a:lnTo>
                  <a:pt x="894" y="8"/>
                </a:lnTo>
                <a:lnTo>
                  <a:pt x="892" y="10"/>
                </a:lnTo>
                <a:lnTo>
                  <a:pt x="892" y="10"/>
                </a:lnTo>
                <a:lnTo>
                  <a:pt x="890" y="10"/>
                </a:lnTo>
                <a:lnTo>
                  <a:pt x="890" y="10"/>
                </a:lnTo>
                <a:lnTo>
                  <a:pt x="886" y="12"/>
                </a:lnTo>
                <a:lnTo>
                  <a:pt x="886" y="12"/>
                </a:lnTo>
                <a:lnTo>
                  <a:pt x="884" y="14"/>
                </a:lnTo>
                <a:lnTo>
                  <a:pt x="884" y="14"/>
                </a:lnTo>
                <a:lnTo>
                  <a:pt x="882" y="14"/>
                </a:lnTo>
                <a:lnTo>
                  <a:pt x="882" y="14"/>
                </a:lnTo>
                <a:lnTo>
                  <a:pt x="880" y="16"/>
                </a:lnTo>
                <a:lnTo>
                  <a:pt x="880" y="16"/>
                </a:lnTo>
                <a:lnTo>
                  <a:pt x="876" y="18"/>
                </a:lnTo>
                <a:lnTo>
                  <a:pt x="876" y="18"/>
                </a:lnTo>
                <a:lnTo>
                  <a:pt x="874" y="18"/>
                </a:lnTo>
                <a:lnTo>
                  <a:pt x="874" y="18"/>
                </a:lnTo>
                <a:lnTo>
                  <a:pt x="870" y="22"/>
                </a:lnTo>
                <a:lnTo>
                  <a:pt x="870" y="22"/>
                </a:lnTo>
                <a:lnTo>
                  <a:pt x="870" y="22"/>
                </a:lnTo>
                <a:lnTo>
                  <a:pt x="870" y="22"/>
                </a:lnTo>
                <a:lnTo>
                  <a:pt x="866" y="26"/>
                </a:lnTo>
                <a:lnTo>
                  <a:pt x="866" y="26"/>
                </a:lnTo>
                <a:lnTo>
                  <a:pt x="864" y="26"/>
                </a:lnTo>
                <a:lnTo>
                  <a:pt x="864" y="26"/>
                </a:lnTo>
                <a:lnTo>
                  <a:pt x="862" y="28"/>
                </a:lnTo>
                <a:lnTo>
                  <a:pt x="862" y="28"/>
                </a:lnTo>
                <a:lnTo>
                  <a:pt x="862" y="30"/>
                </a:lnTo>
                <a:lnTo>
                  <a:pt x="862" y="30"/>
                </a:lnTo>
                <a:lnTo>
                  <a:pt x="860" y="32"/>
                </a:lnTo>
                <a:lnTo>
                  <a:pt x="860" y="32"/>
                </a:lnTo>
                <a:lnTo>
                  <a:pt x="858" y="34"/>
                </a:lnTo>
                <a:lnTo>
                  <a:pt x="858" y="34"/>
                </a:lnTo>
                <a:lnTo>
                  <a:pt x="856" y="36"/>
                </a:lnTo>
                <a:lnTo>
                  <a:pt x="856" y="36"/>
                </a:lnTo>
                <a:lnTo>
                  <a:pt x="856" y="38"/>
                </a:lnTo>
                <a:lnTo>
                  <a:pt x="856" y="38"/>
                </a:lnTo>
                <a:lnTo>
                  <a:pt x="856" y="40"/>
                </a:lnTo>
                <a:lnTo>
                  <a:pt x="856" y="40"/>
                </a:lnTo>
                <a:lnTo>
                  <a:pt x="854" y="42"/>
                </a:lnTo>
                <a:lnTo>
                  <a:pt x="854" y="42"/>
                </a:lnTo>
                <a:lnTo>
                  <a:pt x="854" y="46"/>
                </a:lnTo>
                <a:lnTo>
                  <a:pt x="854" y="46"/>
                </a:lnTo>
                <a:lnTo>
                  <a:pt x="854" y="46"/>
                </a:lnTo>
                <a:lnTo>
                  <a:pt x="854" y="46"/>
                </a:lnTo>
                <a:lnTo>
                  <a:pt x="854" y="52"/>
                </a:lnTo>
                <a:lnTo>
                  <a:pt x="854" y="52"/>
                </a:lnTo>
                <a:lnTo>
                  <a:pt x="854" y="54"/>
                </a:lnTo>
                <a:lnTo>
                  <a:pt x="854" y="54"/>
                </a:lnTo>
                <a:lnTo>
                  <a:pt x="856" y="58"/>
                </a:lnTo>
                <a:lnTo>
                  <a:pt x="856" y="58"/>
                </a:lnTo>
                <a:lnTo>
                  <a:pt x="856" y="60"/>
                </a:lnTo>
                <a:lnTo>
                  <a:pt x="856" y="60"/>
                </a:lnTo>
                <a:lnTo>
                  <a:pt x="856" y="64"/>
                </a:lnTo>
                <a:lnTo>
                  <a:pt x="856" y="64"/>
                </a:lnTo>
                <a:lnTo>
                  <a:pt x="856" y="64"/>
                </a:lnTo>
                <a:lnTo>
                  <a:pt x="856" y="64"/>
                </a:lnTo>
                <a:lnTo>
                  <a:pt x="858" y="70"/>
                </a:lnTo>
                <a:lnTo>
                  <a:pt x="858" y="70"/>
                </a:lnTo>
                <a:lnTo>
                  <a:pt x="858" y="70"/>
                </a:lnTo>
                <a:lnTo>
                  <a:pt x="862" y="76"/>
                </a:lnTo>
                <a:lnTo>
                  <a:pt x="866" y="82"/>
                </a:lnTo>
                <a:lnTo>
                  <a:pt x="878" y="92"/>
                </a:lnTo>
                <a:lnTo>
                  <a:pt x="890" y="100"/>
                </a:lnTo>
                <a:lnTo>
                  <a:pt x="904" y="108"/>
                </a:lnTo>
                <a:lnTo>
                  <a:pt x="904" y="108"/>
                </a:lnTo>
                <a:lnTo>
                  <a:pt x="906" y="110"/>
                </a:lnTo>
                <a:lnTo>
                  <a:pt x="906" y="110"/>
                </a:lnTo>
                <a:lnTo>
                  <a:pt x="908" y="110"/>
                </a:lnTo>
                <a:lnTo>
                  <a:pt x="908" y="110"/>
                </a:lnTo>
                <a:lnTo>
                  <a:pt x="912" y="114"/>
                </a:lnTo>
                <a:lnTo>
                  <a:pt x="912" y="114"/>
                </a:lnTo>
                <a:lnTo>
                  <a:pt x="914" y="114"/>
                </a:lnTo>
                <a:lnTo>
                  <a:pt x="914" y="114"/>
                </a:lnTo>
                <a:lnTo>
                  <a:pt x="918" y="118"/>
                </a:lnTo>
                <a:lnTo>
                  <a:pt x="918" y="118"/>
                </a:lnTo>
                <a:lnTo>
                  <a:pt x="920" y="120"/>
                </a:lnTo>
                <a:lnTo>
                  <a:pt x="920" y="120"/>
                </a:lnTo>
                <a:lnTo>
                  <a:pt x="924" y="124"/>
                </a:lnTo>
                <a:lnTo>
                  <a:pt x="924" y="124"/>
                </a:lnTo>
                <a:lnTo>
                  <a:pt x="924" y="124"/>
                </a:lnTo>
                <a:lnTo>
                  <a:pt x="924" y="124"/>
                </a:lnTo>
                <a:lnTo>
                  <a:pt x="928" y="130"/>
                </a:lnTo>
                <a:lnTo>
                  <a:pt x="928" y="130"/>
                </a:lnTo>
                <a:lnTo>
                  <a:pt x="928" y="130"/>
                </a:lnTo>
                <a:lnTo>
                  <a:pt x="928" y="130"/>
                </a:lnTo>
                <a:lnTo>
                  <a:pt x="930" y="138"/>
                </a:lnTo>
                <a:lnTo>
                  <a:pt x="930" y="138"/>
                </a:lnTo>
                <a:lnTo>
                  <a:pt x="932" y="138"/>
                </a:lnTo>
                <a:lnTo>
                  <a:pt x="932" y="138"/>
                </a:lnTo>
                <a:lnTo>
                  <a:pt x="934" y="146"/>
                </a:lnTo>
                <a:lnTo>
                  <a:pt x="934" y="146"/>
                </a:lnTo>
                <a:lnTo>
                  <a:pt x="934" y="148"/>
                </a:lnTo>
                <a:lnTo>
                  <a:pt x="934" y="148"/>
                </a:lnTo>
                <a:lnTo>
                  <a:pt x="934" y="156"/>
                </a:lnTo>
                <a:lnTo>
                  <a:pt x="934" y="156"/>
                </a:lnTo>
                <a:lnTo>
                  <a:pt x="934" y="156"/>
                </a:lnTo>
                <a:lnTo>
                  <a:pt x="934" y="156"/>
                </a:lnTo>
                <a:lnTo>
                  <a:pt x="934" y="156"/>
                </a:lnTo>
                <a:lnTo>
                  <a:pt x="934" y="168"/>
                </a:lnTo>
                <a:lnTo>
                  <a:pt x="930" y="178"/>
                </a:lnTo>
                <a:lnTo>
                  <a:pt x="926" y="188"/>
                </a:lnTo>
                <a:lnTo>
                  <a:pt x="918" y="196"/>
                </a:lnTo>
                <a:lnTo>
                  <a:pt x="910" y="204"/>
                </a:lnTo>
                <a:lnTo>
                  <a:pt x="902" y="210"/>
                </a:lnTo>
                <a:lnTo>
                  <a:pt x="880" y="222"/>
                </a:lnTo>
                <a:lnTo>
                  <a:pt x="856" y="230"/>
                </a:lnTo>
                <a:lnTo>
                  <a:pt x="832" y="236"/>
                </a:lnTo>
                <a:lnTo>
                  <a:pt x="810" y="240"/>
                </a:lnTo>
                <a:lnTo>
                  <a:pt x="790" y="240"/>
                </a:lnTo>
                <a:lnTo>
                  <a:pt x="790" y="240"/>
                </a:lnTo>
                <a:lnTo>
                  <a:pt x="770" y="240"/>
                </a:lnTo>
                <a:lnTo>
                  <a:pt x="748" y="236"/>
                </a:lnTo>
                <a:lnTo>
                  <a:pt x="724" y="230"/>
                </a:lnTo>
                <a:lnTo>
                  <a:pt x="700" y="222"/>
                </a:lnTo>
                <a:lnTo>
                  <a:pt x="680" y="210"/>
                </a:lnTo>
                <a:lnTo>
                  <a:pt x="670" y="204"/>
                </a:lnTo>
                <a:lnTo>
                  <a:pt x="662" y="196"/>
                </a:lnTo>
                <a:lnTo>
                  <a:pt x="656" y="188"/>
                </a:lnTo>
                <a:lnTo>
                  <a:pt x="650" y="178"/>
                </a:lnTo>
                <a:lnTo>
                  <a:pt x="648" y="168"/>
                </a:lnTo>
                <a:lnTo>
                  <a:pt x="646" y="156"/>
                </a:lnTo>
                <a:lnTo>
                  <a:pt x="646" y="156"/>
                </a:lnTo>
                <a:lnTo>
                  <a:pt x="646" y="156"/>
                </a:lnTo>
                <a:lnTo>
                  <a:pt x="646" y="156"/>
                </a:lnTo>
                <a:lnTo>
                  <a:pt x="646" y="156"/>
                </a:lnTo>
                <a:lnTo>
                  <a:pt x="648" y="148"/>
                </a:lnTo>
                <a:lnTo>
                  <a:pt x="648" y="148"/>
                </a:lnTo>
                <a:lnTo>
                  <a:pt x="648" y="146"/>
                </a:lnTo>
                <a:lnTo>
                  <a:pt x="648" y="146"/>
                </a:lnTo>
                <a:lnTo>
                  <a:pt x="650" y="138"/>
                </a:lnTo>
                <a:lnTo>
                  <a:pt x="650" y="138"/>
                </a:lnTo>
                <a:lnTo>
                  <a:pt x="650" y="138"/>
                </a:lnTo>
                <a:lnTo>
                  <a:pt x="650" y="138"/>
                </a:lnTo>
                <a:lnTo>
                  <a:pt x="652" y="130"/>
                </a:lnTo>
                <a:lnTo>
                  <a:pt x="652" y="130"/>
                </a:lnTo>
                <a:lnTo>
                  <a:pt x="652" y="130"/>
                </a:lnTo>
                <a:lnTo>
                  <a:pt x="652" y="130"/>
                </a:lnTo>
                <a:lnTo>
                  <a:pt x="656" y="124"/>
                </a:lnTo>
                <a:lnTo>
                  <a:pt x="656" y="124"/>
                </a:lnTo>
                <a:lnTo>
                  <a:pt x="656" y="124"/>
                </a:lnTo>
                <a:lnTo>
                  <a:pt x="656" y="124"/>
                </a:lnTo>
                <a:lnTo>
                  <a:pt x="660" y="120"/>
                </a:lnTo>
                <a:lnTo>
                  <a:pt x="660" y="120"/>
                </a:lnTo>
                <a:lnTo>
                  <a:pt x="662" y="118"/>
                </a:lnTo>
                <a:lnTo>
                  <a:pt x="662" y="118"/>
                </a:lnTo>
                <a:lnTo>
                  <a:pt x="666" y="114"/>
                </a:lnTo>
                <a:lnTo>
                  <a:pt x="666" y="114"/>
                </a:lnTo>
                <a:lnTo>
                  <a:pt x="668" y="114"/>
                </a:lnTo>
                <a:lnTo>
                  <a:pt x="668" y="114"/>
                </a:lnTo>
                <a:lnTo>
                  <a:pt x="672" y="110"/>
                </a:lnTo>
                <a:lnTo>
                  <a:pt x="672" y="110"/>
                </a:lnTo>
                <a:lnTo>
                  <a:pt x="674" y="110"/>
                </a:lnTo>
                <a:lnTo>
                  <a:pt x="674" y="110"/>
                </a:lnTo>
                <a:lnTo>
                  <a:pt x="676" y="108"/>
                </a:lnTo>
                <a:lnTo>
                  <a:pt x="676" y="108"/>
                </a:lnTo>
                <a:lnTo>
                  <a:pt x="690" y="100"/>
                </a:lnTo>
                <a:lnTo>
                  <a:pt x="702" y="92"/>
                </a:lnTo>
                <a:lnTo>
                  <a:pt x="714" y="82"/>
                </a:lnTo>
                <a:lnTo>
                  <a:pt x="718" y="76"/>
                </a:lnTo>
                <a:lnTo>
                  <a:pt x="722" y="70"/>
                </a:lnTo>
                <a:lnTo>
                  <a:pt x="722" y="70"/>
                </a:lnTo>
                <a:lnTo>
                  <a:pt x="724" y="64"/>
                </a:lnTo>
                <a:lnTo>
                  <a:pt x="724" y="64"/>
                </a:lnTo>
                <a:lnTo>
                  <a:pt x="724" y="64"/>
                </a:lnTo>
                <a:lnTo>
                  <a:pt x="724" y="64"/>
                </a:lnTo>
                <a:lnTo>
                  <a:pt x="724" y="60"/>
                </a:lnTo>
                <a:lnTo>
                  <a:pt x="724" y="60"/>
                </a:lnTo>
                <a:lnTo>
                  <a:pt x="726" y="58"/>
                </a:lnTo>
                <a:lnTo>
                  <a:pt x="726" y="58"/>
                </a:lnTo>
                <a:lnTo>
                  <a:pt x="726" y="54"/>
                </a:lnTo>
                <a:lnTo>
                  <a:pt x="726" y="54"/>
                </a:lnTo>
                <a:lnTo>
                  <a:pt x="726" y="52"/>
                </a:lnTo>
                <a:lnTo>
                  <a:pt x="726" y="52"/>
                </a:lnTo>
                <a:lnTo>
                  <a:pt x="726" y="46"/>
                </a:lnTo>
                <a:lnTo>
                  <a:pt x="726" y="46"/>
                </a:lnTo>
                <a:lnTo>
                  <a:pt x="726" y="46"/>
                </a:lnTo>
                <a:lnTo>
                  <a:pt x="726" y="46"/>
                </a:lnTo>
                <a:lnTo>
                  <a:pt x="726" y="42"/>
                </a:lnTo>
                <a:lnTo>
                  <a:pt x="726" y="42"/>
                </a:lnTo>
                <a:lnTo>
                  <a:pt x="726" y="40"/>
                </a:lnTo>
                <a:lnTo>
                  <a:pt x="726" y="40"/>
                </a:lnTo>
                <a:lnTo>
                  <a:pt x="724" y="38"/>
                </a:lnTo>
                <a:lnTo>
                  <a:pt x="724" y="38"/>
                </a:lnTo>
                <a:lnTo>
                  <a:pt x="724" y="36"/>
                </a:lnTo>
                <a:lnTo>
                  <a:pt x="724" y="36"/>
                </a:lnTo>
                <a:lnTo>
                  <a:pt x="722" y="34"/>
                </a:lnTo>
                <a:lnTo>
                  <a:pt x="722" y="34"/>
                </a:lnTo>
                <a:lnTo>
                  <a:pt x="722" y="32"/>
                </a:lnTo>
                <a:lnTo>
                  <a:pt x="722" y="32"/>
                </a:lnTo>
                <a:lnTo>
                  <a:pt x="720" y="30"/>
                </a:lnTo>
                <a:lnTo>
                  <a:pt x="720" y="30"/>
                </a:lnTo>
                <a:lnTo>
                  <a:pt x="718" y="28"/>
                </a:lnTo>
                <a:lnTo>
                  <a:pt x="718" y="28"/>
                </a:lnTo>
                <a:lnTo>
                  <a:pt x="716" y="26"/>
                </a:lnTo>
                <a:lnTo>
                  <a:pt x="716" y="26"/>
                </a:lnTo>
                <a:lnTo>
                  <a:pt x="714" y="26"/>
                </a:lnTo>
                <a:lnTo>
                  <a:pt x="714" y="26"/>
                </a:lnTo>
                <a:lnTo>
                  <a:pt x="710" y="22"/>
                </a:lnTo>
                <a:lnTo>
                  <a:pt x="710" y="22"/>
                </a:lnTo>
                <a:lnTo>
                  <a:pt x="710" y="22"/>
                </a:lnTo>
                <a:lnTo>
                  <a:pt x="710" y="22"/>
                </a:lnTo>
                <a:lnTo>
                  <a:pt x="706" y="18"/>
                </a:lnTo>
                <a:lnTo>
                  <a:pt x="706" y="18"/>
                </a:lnTo>
                <a:lnTo>
                  <a:pt x="704" y="18"/>
                </a:lnTo>
                <a:lnTo>
                  <a:pt x="704" y="18"/>
                </a:lnTo>
                <a:lnTo>
                  <a:pt x="702" y="16"/>
                </a:lnTo>
                <a:lnTo>
                  <a:pt x="702" y="16"/>
                </a:lnTo>
                <a:lnTo>
                  <a:pt x="700" y="14"/>
                </a:lnTo>
                <a:lnTo>
                  <a:pt x="700" y="14"/>
                </a:lnTo>
                <a:lnTo>
                  <a:pt x="696" y="14"/>
                </a:lnTo>
                <a:lnTo>
                  <a:pt x="696" y="14"/>
                </a:lnTo>
                <a:lnTo>
                  <a:pt x="694" y="12"/>
                </a:lnTo>
                <a:lnTo>
                  <a:pt x="694" y="12"/>
                </a:lnTo>
                <a:lnTo>
                  <a:pt x="692" y="10"/>
                </a:lnTo>
                <a:lnTo>
                  <a:pt x="692" y="10"/>
                </a:lnTo>
                <a:lnTo>
                  <a:pt x="688" y="10"/>
                </a:lnTo>
                <a:lnTo>
                  <a:pt x="688" y="10"/>
                </a:lnTo>
                <a:lnTo>
                  <a:pt x="686" y="8"/>
                </a:lnTo>
                <a:lnTo>
                  <a:pt x="686" y="8"/>
                </a:lnTo>
                <a:lnTo>
                  <a:pt x="674" y="4"/>
                </a:lnTo>
                <a:lnTo>
                  <a:pt x="674" y="4"/>
                </a:lnTo>
                <a:lnTo>
                  <a:pt x="674" y="4"/>
                </a:lnTo>
                <a:lnTo>
                  <a:pt x="674" y="4"/>
                </a:lnTo>
                <a:lnTo>
                  <a:pt x="668" y="2"/>
                </a:lnTo>
                <a:lnTo>
                  <a:pt x="668" y="2"/>
                </a:lnTo>
                <a:lnTo>
                  <a:pt x="668" y="2"/>
                </a:lnTo>
                <a:lnTo>
                  <a:pt x="402" y="2"/>
                </a:lnTo>
                <a:lnTo>
                  <a:pt x="402" y="2"/>
                </a:lnTo>
                <a:lnTo>
                  <a:pt x="402" y="2"/>
                </a:lnTo>
                <a:lnTo>
                  <a:pt x="264" y="238"/>
                </a:lnTo>
                <a:lnTo>
                  <a:pt x="264" y="238"/>
                </a:lnTo>
                <a:lnTo>
                  <a:pt x="260" y="260"/>
                </a:lnTo>
                <a:lnTo>
                  <a:pt x="260" y="282"/>
                </a:lnTo>
                <a:lnTo>
                  <a:pt x="260" y="292"/>
                </a:lnTo>
                <a:lnTo>
                  <a:pt x="262" y="300"/>
                </a:lnTo>
                <a:lnTo>
                  <a:pt x="268" y="308"/>
                </a:lnTo>
                <a:lnTo>
                  <a:pt x="274" y="314"/>
                </a:lnTo>
                <a:lnTo>
                  <a:pt x="274" y="314"/>
                </a:lnTo>
                <a:lnTo>
                  <a:pt x="284" y="318"/>
                </a:lnTo>
                <a:lnTo>
                  <a:pt x="294" y="322"/>
                </a:lnTo>
                <a:lnTo>
                  <a:pt x="302" y="322"/>
                </a:lnTo>
                <a:lnTo>
                  <a:pt x="312" y="322"/>
                </a:lnTo>
                <a:lnTo>
                  <a:pt x="326" y="316"/>
                </a:lnTo>
                <a:lnTo>
                  <a:pt x="342" y="308"/>
                </a:lnTo>
                <a:lnTo>
                  <a:pt x="356" y="298"/>
                </a:lnTo>
                <a:lnTo>
                  <a:pt x="372" y="292"/>
                </a:lnTo>
                <a:lnTo>
                  <a:pt x="380" y="292"/>
                </a:lnTo>
                <a:lnTo>
                  <a:pt x="388" y="292"/>
                </a:lnTo>
                <a:lnTo>
                  <a:pt x="398" y="294"/>
                </a:lnTo>
                <a:lnTo>
                  <a:pt x="408" y="300"/>
                </a:lnTo>
                <a:lnTo>
                  <a:pt x="408" y="300"/>
                </a:lnTo>
                <a:lnTo>
                  <a:pt x="418" y="306"/>
                </a:lnTo>
                <a:lnTo>
                  <a:pt x="424" y="314"/>
                </a:lnTo>
                <a:lnTo>
                  <a:pt x="430" y="322"/>
                </a:lnTo>
                <a:lnTo>
                  <a:pt x="434" y="332"/>
                </a:lnTo>
                <a:lnTo>
                  <a:pt x="438" y="344"/>
                </a:lnTo>
                <a:lnTo>
                  <a:pt x="438" y="354"/>
                </a:lnTo>
                <a:lnTo>
                  <a:pt x="438" y="380"/>
                </a:lnTo>
                <a:lnTo>
                  <a:pt x="434" y="404"/>
                </a:lnTo>
                <a:lnTo>
                  <a:pt x="426" y="428"/>
                </a:lnTo>
                <a:lnTo>
                  <a:pt x="418" y="448"/>
                </a:lnTo>
                <a:lnTo>
                  <a:pt x="410" y="466"/>
                </a:lnTo>
                <a:lnTo>
                  <a:pt x="410" y="466"/>
                </a:lnTo>
                <a:lnTo>
                  <a:pt x="398" y="482"/>
                </a:lnTo>
                <a:lnTo>
                  <a:pt x="384" y="500"/>
                </a:lnTo>
                <a:lnTo>
                  <a:pt x="368" y="518"/>
                </a:lnTo>
                <a:lnTo>
                  <a:pt x="348" y="534"/>
                </a:lnTo>
                <a:lnTo>
                  <a:pt x="328" y="548"/>
                </a:lnTo>
                <a:lnTo>
                  <a:pt x="318" y="552"/>
                </a:lnTo>
                <a:lnTo>
                  <a:pt x="306" y="554"/>
                </a:lnTo>
                <a:lnTo>
                  <a:pt x="296" y="556"/>
                </a:lnTo>
                <a:lnTo>
                  <a:pt x="284" y="556"/>
                </a:lnTo>
                <a:lnTo>
                  <a:pt x="274" y="554"/>
                </a:lnTo>
                <a:lnTo>
                  <a:pt x="264" y="548"/>
                </a:lnTo>
                <a:lnTo>
                  <a:pt x="264" y="548"/>
                </a:lnTo>
                <a:lnTo>
                  <a:pt x="256" y="542"/>
                </a:lnTo>
                <a:lnTo>
                  <a:pt x="248" y="534"/>
                </a:lnTo>
                <a:lnTo>
                  <a:pt x="244" y="528"/>
                </a:lnTo>
                <a:lnTo>
                  <a:pt x="240" y="520"/>
                </a:lnTo>
                <a:lnTo>
                  <a:pt x="238" y="504"/>
                </a:lnTo>
                <a:lnTo>
                  <a:pt x="238" y="486"/>
                </a:lnTo>
                <a:lnTo>
                  <a:pt x="238" y="470"/>
                </a:lnTo>
                <a:lnTo>
                  <a:pt x="234" y="454"/>
                </a:lnTo>
                <a:lnTo>
                  <a:pt x="232" y="446"/>
                </a:lnTo>
                <a:lnTo>
                  <a:pt x="226" y="438"/>
                </a:lnTo>
                <a:lnTo>
                  <a:pt x="218" y="430"/>
                </a:lnTo>
                <a:lnTo>
                  <a:pt x="210" y="424"/>
                </a:lnTo>
                <a:lnTo>
                  <a:pt x="210" y="424"/>
                </a:lnTo>
                <a:lnTo>
                  <a:pt x="202" y="422"/>
                </a:lnTo>
                <a:lnTo>
                  <a:pt x="194" y="422"/>
                </a:lnTo>
                <a:lnTo>
                  <a:pt x="184" y="424"/>
                </a:lnTo>
                <a:lnTo>
                  <a:pt x="174" y="428"/>
                </a:lnTo>
                <a:lnTo>
                  <a:pt x="156" y="440"/>
                </a:lnTo>
                <a:lnTo>
                  <a:pt x="140" y="454"/>
                </a:lnTo>
                <a:lnTo>
                  <a:pt x="4" y="690"/>
                </a:lnTo>
                <a:lnTo>
                  <a:pt x="0" y="690"/>
                </a:lnTo>
                <a:lnTo>
                  <a:pt x="2" y="694"/>
                </a:lnTo>
                <a:lnTo>
                  <a:pt x="4" y="694"/>
                </a:lnTo>
                <a:lnTo>
                  <a:pt x="132" y="918"/>
                </a:lnTo>
                <a:lnTo>
                  <a:pt x="132" y="918"/>
                </a:lnTo>
                <a:lnTo>
                  <a:pt x="146" y="930"/>
                </a:lnTo>
                <a:lnTo>
                  <a:pt x="160" y="942"/>
                </a:lnTo>
                <a:lnTo>
                  <a:pt x="176" y="950"/>
                </a:lnTo>
                <a:lnTo>
                  <a:pt x="184" y="954"/>
                </a:lnTo>
                <a:lnTo>
                  <a:pt x="192" y="954"/>
                </a:lnTo>
                <a:lnTo>
                  <a:pt x="192" y="954"/>
                </a:lnTo>
                <a:lnTo>
                  <a:pt x="198" y="954"/>
                </a:lnTo>
                <a:lnTo>
                  <a:pt x="202" y="952"/>
                </a:lnTo>
                <a:lnTo>
                  <a:pt x="202" y="952"/>
                </a:lnTo>
                <a:lnTo>
                  <a:pt x="212" y="944"/>
                </a:lnTo>
                <a:lnTo>
                  <a:pt x="220" y="938"/>
                </a:lnTo>
                <a:lnTo>
                  <a:pt x="224" y="930"/>
                </a:lnTo>
                <a:lnTo>
                  <a:pt x="228" y="922"/>
                </a:lnTo>
                <a:lnTo>
                  <a:pt x="230" y="906"/>
                </a:lnTo>
                <a:lnTo>
                  <a:pt x="230" y="890"/>
                </a:lnTo>
                <a:lnTo>
                  <a:pt x="230" y="872"/>
                </a:lnTo>
                <a:lnTo>
                  <a:pt x="234" y="856"/>
                </a:lnTo>
                <a:lnTo>
                  <a:pt x="236" y="848"/>
                </a:lnTo>
                <a:lnTo>
                  <a:pt x="242" y="842"/>
                </a:lnTo>
                <a:lnTo>
                  <a:pt x="248" y="834"/>
                </a:lnTo>
                <a:lnTo>
                  <a:pt x="258" y="828"/>
                </a:lnTo>
                <a:lnTo>
                  <a:pt x="258" y="828"/>
                </a:lnTo>
                <a:lnTo>
                  <a:pt x="272" y="822"/>
                </a:lnTo>
                <a:lnTo>
                  <a:pt x="286" y="820"/>
                </a:lnTo>
                <a:lnTo>
                  <a:pt x="286" y="820"/>
                </a:lnTo>
                <a:lnTo>
                  <a:pt x="296" y="820"/>
                </a:lnTo>
                <a:lnTo>
                  <a:pt x="304" y="822"/>
                </a:lnTo>
                <a:lnTo>
                  <a:pt x="322" y="828"/>
                </a:lnTo>
                <a:lnTo>
                  <a:pt x="340" y="838"/>
                </a:lnTo>
                <a:lnTo>
                  <a:pt x="358" y="852"/>
                </a:lnTo>
                <a:lnTo>
                  <a:pt x="372" y="866"/>
                </a:lnTo>
                <a:lnTo>
                  <a:pt x="386" y="882"/>
                </a:lnTo>
                <a:lnTo>
                  <a:pt x="398" y="896"/>
                </a:lnTo>
                <a:lnTo>
                  <a:pt x="406" y="910"/>
                </a:lnTo>
                <a:lnTo>
                  <a:pt x="406" y="910"/>
                </a:lnTo>
                <a:lnTo>
                  <a:pt x="414" y="928"/>
                </a:lnTo>
                <a:lnTo>
                  <a:pt x="424" y="948"/>
                </a:lnTo>
                <a:lnTo>
                  <a:pt x="430" y="972"/>
                </a:lnTo>
                <a:lnTo>
                  <a:pt x="434" y="996"/>
                </a:lnTo>
                <a:lnTo>
                  <a:pt x="436" y="1022"/>
                </a:lnTo>
                <a:lnTo>
                  <a:pt x="434" y="1032"/>
                </a:lnTo>
                <a:lnTo>
                  <a:pt x="432" y="1044"/>
                </a:lnTo>
                <a:lnTo>
                  <a:pt x="428" y="1054"/>
                </a:lnTo>
                <a:lnTo>
                  <a:pt x="422" y="1062"/>
                </a:lnTo>
                <a:lnTo>
                  <a:pt x="414" y="1070"/>
                </a:lnTo>
                <a:lnTo>
                  <a:pt x="404" y="1076"/>
                </a:lnTo>
                <a:lnTo>
                  <a:pt x="404" y="1076"/>
                </a:lnTo>
                <a:lnTo>
                  <a:pt x="390" y="1082"/>
                </a:lnTo>
                <a:lnTo>
                  <a:pt x="376" y="1084"/>
                </a:lnTo>
                <a:lnTo>
                  <a:pt x="376" y="1084"/>
                </a:lnTo>
                <a:lnTo>
                  <a:pt x="366" y="1084"/>
                </a:lnTo>
                <a:lnTo>
                  <a:pt x="354" y="1080"/>
                </a:lnTo>
                <a:lnTo>
                  <a:pt x="336" y="1070"/>
                </a:lnTo>
                <a:lnTo>
                  <a:pt x="318" y="1060"/>
                </a:lnTo>
                <a:lnTo>
                  <a:pt x="308" y="1056"/>
                </a:lnTo>
                <a:lnTo>
                  <a:pt x="296" y="1054"/>
                </a:lnTo>
                <a:lnTo>
                  <a:pt x="296" y="1054"/>
                </a:lnTo>
                <a:lnTo>
                  <a:pt x="284" y="1056"/>
                </a:lnTo>
                <a:lnTo>
                  <a:pt x="270" y="1062"/>
                </a:lnTo>
                <a:lnTo>
                  <a:pt x="270" y="1062"/>
                </a:lnTo>
                <a:lnTo>
                  <a:pt x="264" y="1068"/>
                </a:lnTo>
                <a:lnTo>
                  <a:pt x="258" y="1076"/>
                </a:lnTo>
                <a:lnTo>
                  <a:pt x="256" y="1086"/>
                </a:lnTo>
                <a:lnTo>
                  <a:pt x="256" y="1096"/>
                </a:lnTo>
                <a:lnTo>
                  <a:pt x="258" y="1120"/>
                </a:lnTo>
                <a:lnTo>
                  <a:pt x="262" y="1142"/>
                </a:lnTo>
                <a:lnTo>
                  <a:pt x="402" y="1382"/>
                </a:lnTo>
                <a:lnTo>
                  <a:pt x="1200" y="1382"/>
                </a:lnTo>
                <a:lnTo>
                  <a:pt x="1600" y="690"/>
                </a:lnTo>
                <a:lnTo>
                  <a:pt x="1200" y="0"/>
                </a:lnTo>
                <a:lnTo>
                  <a:pt x="1200" y="0"/>
                </a:lnTo>
                <a:lnTo>
                  <a:pt x="1200" y="2"/>
                </a:lnTo>
                <a:close/>
              </a:path>
            </a:pathLst>
          </a:custGeom>
          <a:solidFill>
            <a:schemeClr val="accent5">
              <a:lumMod val="75000"/>
            </a:schemeClr>
          </a:solidFill>
          <a:ln w="38100" cap="flat" cmpd="sng">
            <a:solidFill>
              <a:srgbClr val="5F5F5F"/>
            </a:solidFill>
            <a:prstDash val="solid"/>
            <a:round/>
            <a:headEnd type="none" w="med" len="med"/>
            <a:tailEnd type="none" w="med" len="med"/>
          </a:ln>
          <a:effectLst/>
          <a:extLst/>
        </p:spPr>
        <p:txBody>
          <a:bodyPr/>
          <a:lstStyle/>
          <a:p>
            <a:pPr>
              <a:defRPr/>
            </a:pPr>
            <a:endParaRPr lang="en-US" dirty="0">
              <a:cs typeface="+mn-cs"/>
            </a:endParaRPr>
          </a:p>
        </p:txBody>
      </p:sp>
      <p:sp>
        <p:nvSpPr>
          <p:cNvPr id="77831" name="Freeform 7"/>
          <p:cNvSpPr>
            <a:spLocks/>
          </p:cNvSpPr>
          <p:nvPr/>
        </p:nvSpPr>
        <p:spPr bwMode="auto">
          <a:xfrm>
            <a:off x="3582990" y="1508125"/>
            <a:ext cx="2027237" cy="1717675"/>
          </a:xfrm>
          <a:custGeom>
            <a:avLst/>
            <a:gdLst>
              <a:gd name="T0" fmla="*/ 198 w 1636"/>
              <a:gd name="T1" fmla="*/ 906 h 1386"/>
              <a:gd name="T2" fmla="*/ 214 w 1636"/>
              <a:gd name="T3" fmla="*/ 868 h 1386"/>
              <a:gd name="T4" fmla="*/ 214 w 1636"/>
              <a:gd name="T5" fmla="*/ 834 h 1386"/>
              <a:gd name="T6" fmla="*/ 232 w 1636"/>
              <a:gd name="T7" fmla="*/ 800 h 1386"/>
              <a:gd name="T8" fmla="*/ 260 w 1636"/>
              <a:gd name="T9" fmla="*/ 786 h 1386"/>
              <a:gd name="T10" fmla="*/ 302 w 1636"/>
              <a:gd name="T11" fmla="*/ 794 h 1386"/>
              <a:gd name="T12" fmla="*/ 374 w 1636"/>
              <a:gd name="T13" fmla="*/ 860 h 1386"/>
              <a:gd name="T14" fmla="*/ 406 w 1636"/>
              <a:gd name="T15" fmla="*/ 924 h 1386"/>
              <a:gd name="T16" fmla="*/ 414 w 1636"/>
              <a:gd name="T17" fmla="*/ 982 h 1386"/>
              <a:gd name="T18" fmla="*/ 404 w 1636"/>
              <a:gd name="T19" fmla="*/ 1032 h 1386"/>
              <a:gd name="T20" fmla="*/ 384 w 1636"/>
              <a:gd name="T21" fmla="*/ 1050 h 1386"/>
              <a:gd name="T22" fmla="*/ 346 w 1636"/>
              <a:gd name="T23" fmla="*/ 1058 h 1386"/>
              <a:gd name="T24" fmla="*/ 286 w 1636"/>
              <a:gd name="T25" fmla="*/ 1028 h 1386"/>
              <a:gd name="T26" fmla="*/ 248 w 1636"/>
              <a:gd name="T27" fmla="*/ 1036 h 1386"/>
              <a:gd name="T28" fmla="*/ 236 w 1636"/>
              <a:gd name="T29" fmla="*/ 1058 h 1386"/>
              <a:gd name="T30" fmla="*/ 240 w 1636"/>
              <a:gd name="T31" fmla="*/ 1102 h 1386"/>
              <a:gd name="T32" fmla="*/ 400 w 1636"/>
              <a:gd name="T33" fmla="*/ 1382 h 1386"/>
              <a:gd name="T34" fmla="*/ 664 w 1636"/>
              <a:gd name="T35" fmla="*/ 1386 h 1386"/>
              <a:gd name="T36" fmla="*/ 726 w 1636"/>
              <a:gd name="T37" fmla="*/ 1356 h 1386"/>
              <a:gd name="T38" fmla="*/ 734 w 1636"/>
              <a:gd name="T39" fmla="*/ 1326 h 1386"/>
              <a:gd name="T40" fmla="*/ 710 w 1636"/>
              <a:gd name="T41" fmla="*/ 1290 h 1386"/>
              <a:gd name="T42" fmla="*/ 662 w 1636"/>
              <a:gd name="T43" fmla="*/ 1256 h 1386"/>
              <a:gd name="T44" fmla="*/ 654 w 1636"/>
              <a:gd name="T45" fmla="*/ 1228 h 1386"/>
              <a:gd name="T46" fmla="*/ 670 w 1636"/>
              <a:gd name="T47" fmla="*/ 1188 h 1386"/>
              <a:gd name="T48" fmla="*/ 732 w 1636"/>
              <a:gd name="T49" fmla="*/ 1154 h 1386"/>
              <a:gd name="T50" fmla="*/ 798 w 1636"/>
              <a:gd name="T51" fmla="*/ 1144 h 1386"/>
              <a:gd name="T52" fmla="*/ 888 w 1636"/>
              <a:gd name="T53" fmla="*/ 1162 h 1386"/>
              <a:gd name="T54" fmla="*/ 934 w 1636"/>
              <a:gd name="T55" fmla="*/ 1198 h 1386"/>
              <a:gd name="T56" fmla="*/ 942 w 1636"/>
              <a:gd name="T57" fmla="*/ 1228 h 1386"/>
              <a:gd name="T58" fmla="*/ 930 w 1636"/>
              <a:gd name="T59" fmla="*/ 1264 h 1386"/>
              <a:gd name="T60" fmla="*/ 874 w 1636"/>
              <a:gd name="T61" fmla="*/ 1302 h 1386"/>
              <a:gd name="T62" fmla="*/ 862 w 1636"/>
              <a:gd name="T63" fmla="*/ 1338 h 1386"/>
              <a:gd name="T64" fmla="*/ 878 w 1636"/>
              <a:gd name="T65" fmla="*/ 1362 h 1386"/>
              <a:gd name="T66" fmla="*/ 1194 w 1636"/>
              <a:gd name="T67" fmla="*/ 1386 h 1386"/>
              <a:gd name="T68" fmla="*/ 1202 w 1636"/>
              <a:gd name="T69" fmla="*/ 1378 h 1386"/>
              <a:gd name="T70" fmla="*/ 1340 w 1636"/>
              <a:gd name="T71" fmla="*/ 1138 h 1386"/>
              <a:gd name="T72" fmla="*/ 1394 w 1636"/>
              <a:gd name="T73" fmla="*/ 1104 h 1386"/>
              <a:gd name="T74" fmla="*/ 1420 w 1636"/>
              <a:gd name="T75" fmla="*/ 1114 h 1386"/>
              <a:gd name="T76" fmla="*/ 1438 w 1636"/>
              <a:gd name="T77" fmla="*/ 1152 h 1386"/>
              <a:gd name="T78" fmla="*/ 1444 w 1636"/>
              <a:gd name="T79" fmla="*/ 1210 h 1386"/>
              <a:gd name="T80" fmla="*/ 1466 w 1636"/>
              <a:gd name="T81" fmla="*/ 1232 h 1386"/>
              <a:gd name="T82" fmla="*/ 1506 w 1636"/>
              <a:gd name="T83" fmla="*/ 1238 h 1386"/>
              <a:gd name="T84" fmla="*/ 1568 w 1636"/>
              <a:gd name="T85" fmla="*/ 1202 h 1386"/>
              <a:gd name="T86" fmla="*/ 1610 w 1636"/>
              <a:gd name="T87" fmla="*/ 1150 h 1386"/>
              <a:gd name="T88" fmla="*/ 1632 w 1636"/>
              <a:gd name="T89" fmla="*/ 1094 h 1386"/>
              <a:gd name="T90" fmla="*/ 1634 w 1636"/>
              <a:gd name="T91" fmla="*/ 1026 h 1386"/>
              <a:gd name="T92" fmla="*/ 1606 w 1636"/>
              <a:gd name="T93" fmla="*/ 990 h 1386"/>
              <a:gd name="T94" fmla="*/ 1570 w 1636"/>
              <a:gd name="T95" fmla="*/ 984 h 1386"/>
              <a:gd name="T96" fmla="*/ 1510 w 1636"/>
              <a:gd name="T97" fmla="*/ 1012 h 1386"/>
              <a:gd name="T98" fmla="*/ 1472 w 1636"/>
              <a:gd name="T99" fmla="*/ 1004 h 1386"/>
              <a:gd name="T100" fmla="*/ 1458 w 1636"/>
              <a:gd name="T101" fmla="*/ 982 h 1386"/>
              <a:gd name="T102" fmla="*/ 1464 w 1636"/>
              <a:gd name="T103" fmla="*/ 926 h 1386"/>
              <a:gd name="T104" fmla="*/ 1582 w 1636"/>
              <a:gd name="T105" fmla="*/ 668 h 1386"/>
              <a:gd name="T106" fmla="*/ 322 w 1636"/>
              <a:gd name="T107" fmla="*/ 132 h 1386"/>
              <a:gd name="T108" fmla="*/ 132 w 1636"/>
              <a:gd name="T109" fmla="*/ 902 h 1386"/>
              <a:gd name="T110" fmla="*/ 176 w 1636"/>
              <a:gd name="T111" fmla="*/ 92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36" h="1386">
                <a:moveTo>
                  <a:pt x="184" y="918"/>
                </a:moveTo>
                <a:lnTo>
                  <a:pt x="184" y="918"/>
                </a:lnTo>
                <a:lnTo>
                  <a:pt x="192" y="912"/>
                </a:lnTo>
                <a:lnTo>
                  <a:pt x="198" y="906"/>
                </a:lnTo>
                <a:lnTo>
                  <a:pt x="204" y="900"/>
                </a:lnTo>
                <a:lnTo>
                  <a:pt x="208" y="894"/>
                </a:lnTo>
                <a:lnTo>
                  <a:pt x="212" y="882"/>
                </a:lnTo>
                <a:lnTo>
                  <a:pt x="214" y="868"/>
                </a:lnTo>
                <a:lnTo>
                  <a:pt x="214" y="868"/>
                </a:lnTo>
                <a:lnTo>
                  <a:pt x="212" y="850"/>
                </a:lnTo>
                <a:lnTo>
                  <a:pt x="212" y="850"/>
                </a:lnTo>
                <a:lnTo>
                  <a:pt x="214" y="834"/>
                </a:lnTo>
                <a:lnTo>
                  <a:pt x="216" y="820"/>
                </a:lnTo>
                <a:lnTo>
                  <a:pt x="220" y="812"/>
                </a:lnTo>
                <a:lnTo>
                  <a:pt x="224" y="806"/>
                </a:lnTo>
                <a:lnTo>
                  <a:pt x="232" y="800"/>
                </a:lnTo>
                <a:lnTo>
                  <a:pt x="240" y="794"/>
                </a:lnTo>
                <a:lnTo>
                  <a:pt x="240" y="794"/>
                </a:lnTo>
                <a:lnTo>
                  <a:pt x="250" y="788"/>
                </a:lnTo>
                <a:lnTo>
                  <a:pt x="260" y="786"/>
                </a:lnTo>
                <a:lnTo>
                  <a:pt x="270" y="786"/>
                </a:lnTo>
                <a:lnTo>
                  <a:pt x="282" y="786"/>
                </a:lnTo>
                <a:lnTo>
                  <a:pt x="292" y="790"/>
                </a:lnTo>
                <a:lnTo>
                  <a:pt x="302" y="794"/>
                </a:lnTo>
                <a:lnTo>
                  <a:pt x="324" y="808"/>
                </a:lnTo>
                <a:lnTo>
                  <a:pt x="344" y="824"/>
                </a:lnTo>
                <a:lnTo>
                  <a:pt x="360" y="842"/>
                </a:lnTo>
                <a:lnTo>
                  <a:pt x="374" y="860"/>
                </a:lnTo>
                <a:lnTo>
                  <a:pt x="384" y="876"/>
                </a:lnTo>
                <a:lnTo>
                  <a:pt x="384" y="876"/>
                </a:lnTo>
                <a:lnTo>
                  <a:pt x="396" y="898"/>
                </a:lnTo>
                <a:lnTo>
                  <a:pt x="406" y="924"/>
                </a:lnTo>
                <a:lnTo>
                  <a:pt x="412" y="954"/>
                </a:lnTo>
                <a:lnTo>
                  <a:pt x="414" y="968"/>
                </a:lnTo>
                <a:lnTo>
                  <a:pt x="414" y="982"/>
                </a:lnTo>
                <a:lnTo>
                  <a:pt x="414" y="982"/>
                </a:lnTo>
                <a:lnTo>
                  <a:pt x="414" y="1004"/>
                </a:lnTo>
                <a:lnTo>
                  <a:pt x="412" y="1014"/>
                </a:lnTo>
                <a:lnTo>
                  <a:pt x="408" y="1022"/>
                </a:lnTo>
                <a:lnTo>
                  <a:pt x="404" y="1032"/>
                </a:lnTo>
                <a:lnTo>
                  <a:pt x="398" y="1038"/>
                </a:lnTo>
                <a:lnTo>
                  <a:pt x="392" y="1046"/>
                </a:lnTo>
                <a:lnTo>
                  <a:pt x="384" y="1050"/>
                </a:lnTo>
                <a:lnTo>
                  <a:pt x="384" y="1050"/>
                </a:lnTo>
                <a:lnTo>
                  <a:pt x="374" y="1056"/>
                </a:lnTo>
                <a:lnTo>
                  <a:pt x="364" y="1058"/>
                </a:lnTo>
                <a:lnTo>
                  <a:pt x="354" y="1058"/>
                </a:lnTo>
                <a:lnTo>
                  <a:pt x="346" y="1058"/>
                </a:lnTo>
                <a:lnTo>
                  <a:pt x="330" y="1052"/>
                </a:lnTo>
                <a:lnTo>
                  <a:pt x="316" y="1042"/>
                </a:lnTo>
                <a:lnTo>
                  <a:pt x="302" y="1034"/>
                </a:lnTo>
                <a:lnTo>
                  <a:pt x="286" y="1028"/>
                </a:lnTo>
                <a:lnTo>
                  <a:pt x="278" y="1028"/>
                </a:lnTo>
                <a:lnTo>
                  <a:pt x="268" y="1028"/>
                </a:lnTo>
                <a:lnTo>
                  <a:pt x="258" y="1032"/>
                </a:lnTo>
                <a:lnTo>
                  <a:pt x="248" y="1036"/>
                </a:lnTo>
                <a:lnTo>
                  <a:pt x="248" y="1036"/>
                </a:lnTo>
                <a:lnTo>
                  <a:pt x="242" y="1042"/>
                </a:lnTo>
                <a:lnTo>
                  <a:pt x="238" y="1048"/>
                </a:lnTo>
                <a:lnTo>
                  <a:pt x="236" y="1058"/>
                </a:lnTo>
                <a:lnTo>
                  <a:pt x="234" y="1068"/>
                </a:lnTo>
                <a:lnTo>
                  <a:pt x="234" y="1068"/>
                </a:lnTo>
                <a:lnTo>
                  <a:pt x="236" y="1086"/>
                </a:lnTo>
                <a:lnTo>
                  <a:pt x="240" y="1102"/>
                </a:lnTo>
                <a:lnTo>
                  <a:pt x="398" y="1378"/>
                </a:lnTo>
                <a:lnTo>
                  <a:pt x="402" y="1378"/>
                </a:lnTo>
                <a:lnTo>
                  <a:pt x="402" y="1380"/>
                </a:lnTo>
                <a:lnTo>
                  <a:pt x="400" y="1382"/>
                </a:lnTo>
                <a:lnTo>
                  <a:pt x="400" y="1382"/>
                </a:lnTo>
                <a:lnTo>
                  <a:pt x="402" y="1386"/>
                </a:lnTo>
                <a:lnTo>
                  <a:pt x="664" y="1386"/>
                </a:lnTo>
                <a:lnTo>
                  <a:pt x="664" y="1386"/>
                </a:lnTo>
                <a:lnTo>
                  <a:pt x="686" y="1380"/>
                </a:lnTo>
                <a:lnTo>
                  <a:pt x="708" y="1368"/>
                </a:lnTo>
                <a:lnTo>
                  <a:pt x="718" y="1362"/>
                </a:lnTo>
                <a:lnTo>
                  <a:pt x="726" y="1356"/>
                </a:lnTo>
                <a:lnTo>
                  <a:pt x="732" y="1346"/>
                </a:lnTo>
                <a:lnTo>
                  <a:pt x="734" y="1338"/>
                </a:lnTo>
                <a:lnTo>
                  <a:pt x="734" y="1338"/>
                </a:lnTo>
                <a:lnTo>
                  <a:pt x="734" y="1326"/>
                </a:lnTo>
                <a:lnTo>
                  <a:pt x="730" y="1316"/>
                </a:lnTo>
                <a:lnTo>
                  <a:pt x="728" y="1308"/>
                </a:lnTo>
                <a:lnTo>
                  <a:pt x="722" y="1302"/>
                </a:lnTo>
                <a:lnTo>
                  <a:pt x="710" y="1290"/>
                </a:lnTo>
                <a:lnTo>
                  <a:pt x="694" y="1282"/>
                </a:lnTo>
                <a:lnTo>
                  <a:pt x="680" y="1274"/>
                </a:lnTo>
                <a:lnTo>
                  <a:pt x="668" y="1264"/>
                </a:lnTo>
                <a:lnTo>
                  <a:pt x="662" y="1256"/>
                </a:lnTo>
                <a:lnTo>
                  <a:pt x="658" y="1248"/>
                </a:lnTo>
                <a:lnTo>
                  <a:pt x="656" y="1240"/>
                </a:lnTo>
                <a:lnTo>
                  <a:pt x="654" y="1228"/>
                </a:lnTo>
                <a:lnTo>
                  <a:pt x="654" y="1228"/>
                </a:lnTo>
                <a:lnTo>
                  <a:pt x="656" y="1216"/>
                </a:lnTo>
                <a:lnTo>
                  <a:pt x="658" y="1206"/>
                </a:lnTo>
                <a:lnTo>
                  <a:pt x="664" y="1198"/>
                </a:lnTo>
                <a:lnTo>
                  <a:pt x="670" y="1188"/>
                </a:lnTo>
                <a:lnTo>
                  <a:pt x="678" y="1180"/>
                </a:lnTo>
                <a:lnTo>
                  <a:pt x="688" y="1174"/>
                </a:lnTo>
                <a:lnTo>
                  <a:pt x="708" y="1162"/>
                </a:lnTo>
                <a:lnTo>
                  <a:pt x="732" y="1154"/>
                </a:lnTo>
                <a:lnTo>
                  <a:pt x="756" y="1148"/>
                </a:lnTo>
                <a:lnTo>
                  <a:pt x="780" y="1144"/>
                </a:lnTo>
                <a:lnTo>
                  <a:pt x="798" y="1144"/>
                </a:lnTo>
                <a:lnTo>
                  <a:pt x="798" y="1144"/>
                </a:lnTo>
                <a:lnTo>
                  <a:pt x="818" y="1144"/>
                </a:lnTo>
                <a:lnTo>
                  <a:pt x="840" y="1148"/>
                </a:lnTo>
                <a:lnTo>
                  <a:pt x="864" y="1154"/>
                </a:lnTo>
                <a:lnTo>
                  <a:pt x="888" y="1162"/>
                </a:lnTo>
                <a:lnTo>
                  <a:pt x="910" y="1174"/>
                </a:lnTo>
                <a:lnTo>
                  <a:pt x="918" y="1180"/>
                </a:lnTo>
                <a:lnTo>
                  <a:pt x="926" y="1188"/>
                </a:lnTo>
                <a:lnTo>
                  <a:pt x="934" y="1198"/>
                </a:lnTo>
                <a:lnTo>
                  <a:pt x="938" y="1206"/>
                </a:lnTo>
                <a:lnTo>
                  <a:pt x="942" y="1216"/>
                </a:lnTo>
                <a:lnTo>
                  <a:pt x="942" y="1228"/>
                </a:lnTo>
                <a:lnTo>
                  <a:pt x="942" y="1228"/>
                </a:lnTo>
                <a:lnTo>
                  <a:pt x="942" y="1240"/>
                </a:lnTo>
                <a:lnTo>
                  <a:pt x="938" y="1248"/>
                </a:lnTo>
                <a:lnTo>
                  <a:pt x="934" y="1256"/>
                </a:lnTo>
                <a:lnTo>
                  <a:pt x="930" y="1264"/>
                </a:lnTo>
                <a:lnTo>
                  <a:pt x="916" y="1274"/>
                </a:lnTo>
                <a:lnTo>
                  <a:pt x="902" y="1282"/>
                </a:lnTo>
                <a:lnTo>
                  <a:pt x="888" y="1290"/>
                </a:lnTo>
                <a:lnTo>
                  <a:pt x="874" y="1302"/>
                </a:lnTo>
                <a:lnTo>
                  <a:pt x="870" y="1308"/>
                </a:lnTo>
                <a:lnTo>
                  <a:pt x="866" y="1316"/>
                </a:lnTo>
                <a:lnTo>
                  <a:pt x="864" y="1326"/>
                </a:lnTo>
                <a:lnTo>
                  <a:pt x="862" y="1338"/>
                </a:lnTo>
                <a:lnTo>
                  <a:pt x="862" y="1338"/>
                </a:lnTo>
                <a:lnTo>
                  <a:pt x="864" y="1346"/>
                </a:lnTo>
                <a:lnTo>
                  <a:pt x="870" y="1356"/>
                </a:lnTo>
                <a:lnTo>
                  <a:pt x="878" y="1362"/>
                </a:lnTo>
                <a:lnTo>
                  <a:pt x="888" y="1368"/>
                </a:lnTo>
                <a:lnTo>
                  <a:pt x="912" y="1380"/>
                </a:lnTo>
                <a:lnTo>
                  <a:pt x="934" y="1386"/>
                </a:lnTo>
                <a:lnTo>
                  <a:pt x="1194" y="1386"/>
                </a:lnTo>
                <a:lnTo>
                  <a:pt x="1198" y="1380"/>
                </a:lnTo>
                <a:lnTo>
                  <a:pt x="1198" y="1380"/>
                </a:lnTo>
                <a:lnTo>
                  <a:pt x="1198" y="1378"/>
                </a:lnTo>
                <a:lnTo>
                  <a:pt x="1202" y="1378"/>
                </a:lnTo>
                <a:lnTo>
                  <a:pt x="1204" y="1372"/>
                </a:lnTo>
                <a:lnTo>
                  <a:pt x="1240" y="1310"/>
                </a:lnTo>
                <a:lnTo>
                  <a:pt x="1340" y="1138"/>
                </a:lnTo>
                <a:lnTo>
                  <a:pt x="1340" y="1138"/>
                </a:lnTo>
                <a:lnTo>
                  <a:pt x="1356" y="1124"/>
                </a:lnTo>
                <a:lnTo>
                  <a:pt x="1376" y="1112"/>
                </a:lnTo>
                <a:lnTo>
                  <a:pt x="1384" y="1108"/>
                </a:lnTo>
                <a:lnTo>
                  <a:pt x="1394" y="1104"/>
                </a:lnTo>
                <a:lnTo>
                  <a:pt x="1402" y="1104"/>
                </a:lnTo>
                <a:lnTo>
                  <a:pt x="1410" y="1108"/>
                </a:lnTo>
                <a:lnTo>
                  <a:pt x="1410" y="1108"/>
                </a:lnTo>
                <a:lnTo>
                  <a:pt x="1420" y="1114"/>
                </a:lnTo>
                <a:lnTo>
                  <a:pt x="1426" y="1122"/>
                </a:lnTo>
                <a:lnTo>
                  <a:pt x="1432" y="1128"/>
                </a:lnTo>
                <a:lnTo>
                  <a:pt x="1436" y="1136"/>
                </a:lnTo>
                <a:lnTo>
                  <a:pt x="1438" y="1152"/>
                </a:lnTo>
                <a:lnTo>
                  <a:pt x="1438" y="1170"/>
                </a:lnTo>
                <a:lnTo>
                  <a:pt x="1438" y="1186"/>
                </a:lnTo>
                <a:lnTo>
                  <a:pt x="1440" y="1202"/>
                </a:lnTo>
                <a:lnTo>
                  <a:pt x="1444" y="1210"/>
                </a:lnTo>
                <a:lnTo>
                  <a:pt x="1448" y="1218"/>
                </a:lnTo>
                <a:lnTo>
                  <a:pt x="1456" y="1226"/>
                </a:lnTo>
                <a:lnTo>
                  <a:pt x="1466" y="1232"/>
                </a:lnTo>
                <a:lnTo>
                  <a:pt x="1466" y="1232"/>
                </a:lnTo>
                <a:lnTo>
                  <a:pt x="1476" y="1236"/>
                </a:lnTo>
                <a:lnTo>
                  <a:pt x="1486" y="1240"/>
                </a:lnTo>
                <a:lnTo>
                  <a:pt x="1496" y="1240"/>
                </a:lnTo>
                <a:lnTo>
                  <a:pt x="1506" y="1238"/>
                </a:lnTo>
                <a:lnTo>
                  <a:pt x="1518" y="1234"/>
                </a:lnTo>
                <a:lnTo>
                  <a:pt x="1528" y="1230"/>
                </a:lnTo>
                <a:lnTo>
                  <a:pt x="1550" y="1218"/>
                </a:lnTo>
                <a:lnTo>
                  <a:pt x="1568" y="1202"/>
                </a:lnTo>
                <a:lnTo>
                  <a:pt x="1586" y="1184"/>
                </a:lnTo>
                <a:lnTo>
                  <a:pt x="1600" y="1166"/>
                </a:lnTo>
                <a:lnTo>
                  <a:pt x="1610" y="1150"/>
                </a:lnTo>
                <a:lnTo>
                  <a:pt x="1610" y="1150"/>
                </a:lnTo>
                <a:lnTo>
                  <a:pt x="1618" y="1132"/>
                </a:lnTo>
                <a:lnTo>
                  <a:pt x="1628" y="1112"/>
                </a:lnTo>
                <a:lnTo>
                  <a:pt x="1628" y="1112"/>
                </a:lnTo>
                <a:lnTo>
                  <a:pt x="1632" y="1094"/>
                </a:lnTo>
                <a:lnTo>
                  <a:pt x="1636" y="1076"/>
                </a:lnTo>
                <a:lnTo>
                  <a:pt x="1636" y="1060"/>
                </a:lnTo>
                <a:lnTo>
                  <a:pt x="1636" y="1042"/>
                </a:lnTo>
                <a:lnTo>
                  <a:pt x="1634" y="1026"/>
                </a:lnTo>
                <a:lnTo>
                  <a:pt x="1628" y="1012"/>
                </a:lnTo>
                <a:lnTo>
                  <a:pt x="1618" y="1000"/>
                </a:lnTo>
                <a:lnTo>
                  <a:pt x="1606" y="990"/>
                </a:lnTo>
                <a:lnTo>
                  <a:pt x="1606" y="990"/>
                </a:lnTo>
                <a:lnTo>
                  <a:pt x="1596" y="986"/>
                </a:lnTo>
                <a:lnTo>
                  <a:pt x="1586" y="984"/>
                </a:lnTo>
                <a:lnTo>
                  <a:pt x="1578" y="982"/>
                </a:lnTo>
                <a:lnTo>
                  <a:pt x="1570" y="984"/>
                </a:lnTo>
                <a:lnTo>
                  <a:pt x="1554" y="990"/>
                </a:lnTo>
                <a:lnTo>
                  <a:pt x="1540" y="998"/>
                </a:lnTo>
                <a:lnTo>
                  <a:pt x="1524" y="1006"/>
                </a:lnTo>
                <a:lnTo>
                  <a:pt x="1510" y="1012"/>
                </a:lnTo>
                <a:lnTo>
                  <a:pt x="1500" y="1014"/>
                </a:lnTo>
                <a:lnTo>
                  <a:pt x="1492" y="1012"/>
                </a:lnTo>
                <a:lnTo>
                  <a:pt x="1482" y="1010"/>
                </a:lnTo>
                <a:lnTo>
                  <a:pt x="1472" y="1004"/>
                </a:lnTo>
                <a:lnTo>
                  <a:pt x="1472" y="1004"/>
                </a:lnTo>
                <a:lnTo>
                  <a:pt x="1464" y="1000"/>
                </a:lnTo>
                <a:lnTo>
                  <a:pt x="1460" y="992"/>
                </a:lnTo>
                <a:lnTo>
                  <a:pt x="1458" y="982"/>
                </a:lnTo>
                <a:lnTo>
                  <a:pt x="1458" y="972"/>
                </a:lnTo>
                <a:lnTo>
                  <a:pt x="1458" y="950"/>
                </a:lnTo>
                <a:lnTo>
                  <a:pt x="1462" y="928"/>
                </a:lnTo>
                <a:lnTo>
                  <a:pt x="1464" y="926"/>
                </a:lnTo>
                <a:lnTo>
                  <a:pt x="1464" y="926"/>
                </a:lnTo>
                <a:lnTo>
                  <a:pt x="1466" y="920"/>
                </a:lnTo>
                <a:lnTo>
                  <a:pt x="1598" y="692"/>
                </a:lnTo>
                <a:lnTo>
                  <a:pt x="1582" y="668"/>
                </a:lnTo>
                <a:lnTo>
                  <a:pt x="1584" y="668"/>
                </a:lnTo>
                <a:lnTo>
                  <a:pt x="1198" y="0"/>
                </a:lnTo>
                <a:lnTo>
                  <a:pt x="398" y="0"/>
                </a:lnTo>
                <a:lnTo>
                  <a:pt x="322" y="132"/>
                </a:lnTo>
                <a:lnTo>
                  <a:pt x="0" y="690"/>
                </a:lnTo>
                <a:lnTo>
                  <a:pt x="116" y="888"/>
                </a:lnTo>
                <a:lnTo>
                  <a:pt x="116" y="888"/>
                </a:lnTo>
                <a:lnTo>
                  <a:pt x="132" y="902"/>
                </a:lnTo>
                <a:lnTo>
                  <a:pt x="150" y="914"/>
                </a:lnTo>
                <a:lnTo>
                  <a:pt x="160" y="918"/>
                </a:lnTo>
                <a:lnTo>
                  <a:pt x="168" y="920"/>
                </a:lnTo>
                <a:lnTo>
                  <a:pt x="176" y="920"/>
                </a:lnTo>
                <a:lnTo>
                  <a:pt x="184" y="918"/>
                </a:lnTo>
                <a:lnTo>
                  <a:pt x="184" y="918"/>
                </a:lnTo>
                <a:close/>
              </a:path>
            </a:pathLst>
          </a:custGeom>
          <a:solidFill>
            <a:srgbClr val="438DEF"/>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dirty="0">
              <a:cs typeface="+mn-cs"/>
            </a:endParaRPr>
          </a:p>
        </p:txBody>
      </p:sp>
      <p:sp>
        <p:nvSpPr>
          <p:cNvPr id="77832" name="Freeform 8"/>
          <p:cNvSpPr>
            <a:spLocks/>
          </p:cNvSpPr>
          <p:nvPr/>
        </p:nvSpPr>
        <p:spPr bwMode="auto">
          <a:xfrm>
            <a:off x="5064125" y="2360613"/>
            <a:ext cx="1981200" cy="2011363"/>
          </a:xfrm>
          <a:custGeom>
            <a:avLst/>
            <a:gdLst>
              <a:gd name="T0" fmla="*/ 262 w 1600"/>
              <a:gd name="T1" fmla="*/ 260 h 1624"/>
              <a:gd name="T2" fmla="*/ 286 w 1600"/>
              <a:gd name="T3" fmla="*/ 316 h 1624"/>
              <a:gd name="T4" fmla="*/ 374 w 1600"/>
              <a:gd name="T5" fmla="*/ 290 h 1624"/>
              <a:gd name="T6" fmla="*/ 424 w 1600"/>
              <a:gd name="T7" fmla="*/ 306 h 1624"/>
              <a:gd name="T8" fmla="*/ 430 w 1600"/>
              <a:gd name="T9" fmla="*/ 426 h 1624"/>
              <a:gd name="T10" fmla="*/ 368 w 1600"/>
              <a:gd name="T11" fmla="*/ 524 h 1624"/>
              <a:gd name="T12" fmla="*/ 274 w 1600"/>
              <a:gd name="T13" fmla="*/ 558 h 1624"/>
              <a:gd name="T14" fmla="*/ 238 w 1600"/>
              <a:gd name="T15" fmla="*/ 508 h 1624"/>
              <a:gd name="T16" fmla="*/ 210 w 1600"/>
              <a:gd name="T17" fmla="*/ 430 h 1624"/>
              <a:gd name="T18" fmla="*/ 140 w 1600"/>
              <a:gd name="T19" fmla="*/ 460 h 1624"/>
              <a:gd name="T20" fmla="*/ 140 w 1600"/>
              <a:gd name="T21" fmla="*/ 934 h 1624"/>
              <a:gd name="T22" fmla="*/ 214 w 1600"/>
              <a:gd name="T23" fmla="*/ 968 h 1624"/>
              <a:gd name="T24" fmla="*/ 242 w 1600"/>
              <a:gd name="T25" fmla="*/ 906 h 1624"/>
              <a:gd name="T26" fmla="*/ 268 w 1600"/>
              <a:gd name="T27" fmla="*/ 844 h 1624"/>
              <a:gd name="T28" fmla="*/ 352 w 1600"/>
              <a:gd name="T29" fmla="*/ 858 h 1624"/>
              <a:gd name="T30" fmla="*/ 432 w 1600"/>
              <a:gd name="T31" fmla="*/ 964 h 1624"/>
              <a:gd name="T32" fmla="*/ 430 w 1600"/>
              <a:gd name="T33" fmla="*/ 1078 h 1624"/>
              <a:gd name="T34" fmla="*/ 376 w 1600"/>
              <a:gd name="T35" fmla="*/ 1100 h 1624"/>
              <a:gd name="T36" fmla="*/ 288 w 1600"/>
              <a:gd name="T37" fmla="*/ 1074 h 1624"/>
              <a:gd name="T38" fmla="*/ 266 w 1600"/>
              <a:gd name="T39" fmla="*/ 1136 h 1624"/>
              <a:gd name="T40" fmla="*/ 668 w 1600"/>
              <a:gd name="T41" fmla="*/ 1386 h 1624"/>
              <a:gd name="T42" fmla="*/ 686 w 1600"/>
              <a:gd name="T43" fmla="*/ 1392 h 1624"/>
              <a:gd name="T44" fmla="*/ 696 w 1600"/>
              <a:gd name="T45" fmla="*/ 1398 h 1624"/>
              <a:gd name="T46" fmla="*/ 704 w 1600"/>
              <a:gd name="T47" fmla="*/ 1402 h 1624"/>
              <a:gd name="T48" fmla="*/ 714 w 1600"/>
              <a:gd name="T49" fmla="*/ 1410 h 1624"/>
              <a:gd name="T50" fmla="*/ 720 w 1600"/>
              <a:gd name="T51" fmla="*/ 1414 h 1624"/>
              <a:gd name="T52" fmla="*/ 724 w 1600"/>
              <a:gd name="T53" fmla="*/ 1422 h 1624"/>
              <a:gd name="T54" fmla="*/ 726 w 1600"/>
              <a:gd name="T55" fmla="*/ 1430 h 1624"/>
              <a:gd name="T56" fmla="*/ 726 w 1600"/>
              <a:gd name="T57" fmla="*/ 1436 h 1624"/>
              <a:gd name="T58" fmla="*/ 724 w 1600"/>
              <a:gd name="T59" fmla="*/ 1448 h 1624"/>
              <a:gd name="T60" fmla="*/ 704 w 1600"/>
              <a:gd name="T61" fmla="*/ 1476 h 1624"/>
              <a:gd name="T62" fmla="*/ 672 w 1600"/>
              <a:gd name="T63" fmla="*/ 1494 h 1624"/>
              <a:gd name="T64" fmla="*/ 660 w 1600"/>
              <a:gd name="T65" fmla="*/ 1504 h 1624"/>
              <a:gd name="T66" fmla="*/ 652 w 1600"/>
              <a:gd name="T67" fmla="*/ 1514 h 1624"/>
              <a:gd name="T68" fmla="*/ 648 w 1600"/>
              <a:gd name="T69" fmla="*/ 1530 h 1624"/>
              <a:gd name="T70" fmla="*/ 650 w 1600"/>
              <a:gd name="T71" fmla="*/ 1562 h 1624"/>
              <a:gd name="T72" fmla="*/ 748 w 1600"/>
              <a:gd name="T73" fmla="*/ 1620 h 1624"/>
              <a:gd name="T74" fmla="*/ 880 w 1600"/>
              <a:gd name="T75" fmla="*/ 1606 h 1624"/>
              <a:gd name="T76" fmla="*/ 934 w 1600"/>
              <a:gd name="T77" fmla="*/ 1540 h 1624"/>
              <a:gd name="T78" fmla="*/ 932 w 1600"/>
              <a:gd name="T79" fmla="*/ 1522 h 1624"/>
              <a:gd name="T80" fmla="*/ 924 w 1600"/>
              <a:gd name="T81" fmla="*/ 1508 h 1624"/>
              <a:gd name="T82" fmla="*/ 918 w 1600"/>
              <a:gd name="T83" fmla="*/ 1502 h 1624"/>
              <a:gd name="T84" fmla="*/ 906 w 1600"/>
              <a:gd name="T85" fmla="*/ 1494 h 1624"/>
              <a:gd name="T86" fmla="*/ 862 w 1600"/>
              <a:gd name="T87" fmla="*/ 1460 h 1624"/>
              <a:gd name="T88" fmla="*/ 856 w 1600"/>
              <a:gd name="T89" fmla="*/ 1448 h 1624"/>
              <a:gd name="T90" fmla="*/ 854 w 1600"/>
              <a:gd name="T91" fmla="*/ 1438 h 1624"/>
              <a:gd name="T92" fmla="*/ 854 w 1600"/>
              <a:gd name="T93" fmla="*/ 1430 h 1624"/>
              <a:gd name="T94" fmla="*/ 856 w 1600"/>
              <a:gd name="T95" fmla="*/ 1422 h 1624"/>
              <a:gd name="T96" fmla="*/ 860 w 1600"/>
              <a:gd name="T97" fmla="*/ 1416 h 1624"/>
              <a:gd name="T98" fmla="*/ 866 w 1600"/>
              <a:gd name="T99" fmla="*/ 1410 h 1624"/>
              <a:gd name="T100" fmla="*/ 874 w 1600"/>
              <a:gd name="T101" fmla="*/ 1402 h 1624"/>
              <a:gd name="T102" fmla="*/ 884 w 1600"/>
              <a:gd name="T103" fmla="*/ 1398 h 1624"/>
              <a:gd name="T104" fmla="*/ 892 w 1600"/>
              <a:gd name="T105" fmla="*/ 1394 h 1624"/>
              <a:gd name="T106" fmla="*/ 912 w 1600"/>
              <a:gd name="T107" fmla="*/ 1386 h 1624"/>
              <a:gd name="T108" fmla="*/ 1200 w 1600"/>
              <a:gd name="T109" fmla="*/ 0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0" h="1624">
                <a:moveTo>
                  <a:pt x="1200" y="0"/>
                </a:moveTo>
                <a:lnTo>
                  <a:pt x="402" y="0"/>
                </a:lnTo>
                <a:lnTo>
                  <a:pt x="400" y="6"/>
                </a:lnTo>
                <a:lnTo>
                  <a:pt x="400" y="8"/>
                </a:lnTo>
                <a:lnTo>
                  <a:pt x="266" y="240"/>
                </a:lnTo>
                <a:lnTo>
                  <a:pt x="266" y="240"/>
                </a:lnTo>
                <a:lnTo>
                  <a:pt x="262" y="260"/>
                </a:lnTo>
                <a:lnTo>
                  <a:pt x="262" y="282"/>
                </a:lnTo>
                <a:lnTo>
                  <a:pt x="264" y="290"/>
                </a:lnTo>
                <a:lnTo>
                  <a:pt x="266" y="298"/>
                </a:lnTo>
                <a:lnTo>
                  <a:pt x="270" y="306"/>
                </a:lnTo>
                <a:lnTo>
                  <a:pt x="276" y="310"/>
                </a:lnTo>
                <a:lnTo>
                  <a:pt x="276" y="310"/>
                </a:lnTo>
                <a:lnTo>
                  <a:pt x="286" y="316"/>
                </a:lnTo>
                <a:lnTo>
                  <a:pt x="296" y="318"/>
                </a:lnTo>
                <a:lnTo>
                  <a:pt x="306" y="320"/>
                </a:lnTo>
                <a:lnTo>
                  <a:pt x="314" y="318"/>
                </a:lnTo>
                <a:lnTo>
                  <a:pt x="330" y="312"/>
                </a:lnTo>
                <a:lnTo>
                  <a:pt x="344" y="304"/>
                </a:lnTo>
                <a:lnTo>
                  <a:pt x="358" y="296"/>
                </a:lnTo>
                <a:lnTo>
                  <a:pt x="374" y="290"/>
                </a:lnTo>
                <a:lnTo>
                  <a:pt x="382" y="288"/>
                </a:lnTo>
                <a:lnTo>
                  <a:pt x="392" y="290"/>
                </a:lnTo>
                <a:lnTo>
                  <a:pt x="400" y="292"/>
                </a:lnTo>
                <a:lnTo>
                  <a:pt x="412" y="296"/>
                </a:lnTo>
                <a:lnTo>
                  <a:pt x="412" y="296"/>
                </a:lnTo>
                <a:lnTo>
                  <a:pt x="418" y="302"/>
                </a:lnTo>
                <a:lnTo>
                  <a:pt x="424" y="306"/>
                </a:lnTo>
                <a:lnTo>
                  <a:pt x="434" y="320"/>
                </a:lnTo>
                <a:lnTo>
                  <a:pt x="438" y="336"/>
                </a:lnTo>
                <a:lnTo>
                  <a:pt x="442" y="352"/>
                </a:lnTo>
                <a:lnTo>
                  <a:pt x="442" y="370"/>
                </a:lnTo>
                <a:lnTo>
                  <a:pt x="438" y="390"/>
                </a:lnTo>
                <a:lnTo>
                  <a:pt x="434" y="408"/>
                </a:lnTo>
                <a:lnTo>
                  <a:pt x="430" y="426"/>
                </a:lnTo>
                <a:lnTo>
                  <a:pt x="430" y="426"/>
                </a:lnTo>
                <a:lnTo>
                  <a:pt x="420" y="450"/>
                </a:lnTo>
                <a:lnTo>
                  <a:pt x="410" y="472"/>
                </a:lnTo>
                <a:lnTo>
                  <a:pt x="410" y="472"/>
                </a:lnTo>
                <a:lnTo>
                  <a:pt x="398" y="488"/>
                </a:lnTo>
                <a:lnTo>
                  <a:pt x="384" y="506"/>
                </a:lnTo>
                <a:lnTo>
                  <a:pt x="368" y="524"/>
                </a:lnTo>
                <a:lnTo>
                  <a:pt x="348" y="540"/>
                </a:lnTo>
                <a:lnTo>
                  <a:pt x="328" y="552"/>
                </a:lnTo>
                <a:lnTo>
                  <a:pt x="318" y="556"/>
                </a:lnTo>
                <a:lnTo>
                  <a:pt x="306" y="560"/>
                </a:lnTo>
                <a:lnTo>
                  <a:pt x="296" y="562"/>
                </a:lnTo>
                <a:lnTo>
                  <a:pt x="284" y="562"/>
                </a:lnTo>
                <a:lnTo>
                  <a:pt x="274" y="558"/>
                </a:lnTo>
                <a:lnTo>
                  <a:pt x="264" y="554"/>
                </a:lnTo>
                <a:lnTo>
                  <a:pt x="264" y="554"/>
                </a:lnTo>
                <a:lnTo>
                  <a:pt x="256" y="548"/>
                </a:lnTo>
                <a:lnTo>
                  <a:pt x="248" y="540"/>
                </a:lnTo>
                <a:lnTo>
                  <a:pt x="244" y="532"/>
                </a:lnTo>
                <a:lnTo>
                  <a:pt x="240" y="524"/>
                </a:lnTo>
                <a:lnTo>
                  <a:pt x="238" y="508"/>
                </a:lnTo>
                <a:lnTo>
                  <a:pt x="238" y="492"/>
                </a:lnTo>
                <a:lnTo>
                  <a:pt x="238" y="474"/>
                </a:lnTo>
                <a:lnTo>
                  <a:pt x="234" y="458"/>
                </a:lnTo>
                <a:lnTo>
                  <a:pt x="232" y="450"/>
                </a:lnTo>
                <a:lnTo>
                  <a:pt x="226" y="444"/>
                </a:lnTo>
                <a:lnTo>
                  <a:pt x="218" y="436"/>
                </a:lnTo>
                <a:lnTo>
                  <a:pt x="210" y="430"/>
                </a:lnTo>
                <a:lnTo>
                  <a:pt x="210" y="430"/>
                </a:lnTo>
                <a:lnTo>
                  <a:pt x="202" y="426"/>
                </a:lnTo>
                <a:lnTo>
                  <a:pt x="192" y="426"/>
                </a:lnTo>
                <a:lnTo>
                  <a:pt x="184" y="430"/>
                </a:lnTo>
                <a:lnTo>
                  <a:pt x="174" y="434"/>
                </a:lnTo>
                <a:lnTo>
                  <a:pt x="156" y="446"/>
                </a:lnTo>
                <a:lnTo>
                  <a:pt x="140" y="460"/>
                </a:lnTo>
                <a:lnTo>
                  <a:pt x="40" y="632"/>
                </a:lnTo>
                <a:lnTo>
                  <a:pt x="4" y="694"/>
                </a:lnTo>
                <a:lnTo>
                  <a:pt x="0" y="694"/>
                </a:lnTo>
                <a:lnTo>
                  <a:pt x="0" y="694"/>
                </a:lnTo>
                <a:lnTo>
                  <a:pt x="2" y="696"/>
                </a:lnTo>
                <a:lnTo>
                  <a:pt x="4" y="696"/>
                </a:lnTo>
                <a:lnTo>
                  <a:pt x="140" y="934"/>
                </a:lnTo>
                <a:lnTo>
                  <a:pt x="140" y="934"/>
                </a:lnTo>
                <a:lnTo>
                  <a:pt x="158" y="948"/>
                </a:lnTo>
                <a:lnTo>
                  <a:pt x="176" y="962"/>
                </a:lnTo>
                <a:lnTo>
                  <a:pt x="186" y="968"/>
                </a:lnTo>
                <a:lnTo>
                  <a:pt x="196" y="970"/>
                </a:lnTo>
                <a:lnTo>
                  <a:pt x="206" y="970"/>
                </a:lnTo>
                <a:lnTo>
                  <a:pt x="214" y="968"/>
                </a:lnTo>
                <a:lnTo>
                  <a:pt x="214" y="968"/>
                </a:lnTo>
                <a:lnTo>
                  <a:pt x="224" y="960"/>
                </a:lnTo>
                <a:lnTo>
                  <a:pt x="230" y="954"/>
                </a:lnTo>
                <a:lnTo>
                  <a:pt x="236" y="946"/>
                </a:lnTo>
                <a:lnTo>
                  <a:pt x="240" y="938"/>
                </a:lnTo>
                <a:lnTo>
                  <a:pt x="242" y="922"/>
                </a:lnTo>
                <a:lnTo>
                  <a:pt x="242" y="906"/>
                </a:lnTo>
                <a:lnTo>
                  <a:pt x="242" y="888"/>
                </a:lnTo>
                <a:lnTo>
                  <a:pt x="244" y="872"/>
                </a:lnTo>
                <a:lnTo>
                  <a:pt x="248" y="864"/>
                </a:lnTo>
                <a:lnTo>
                  <a:pt x="252" y="858"/>
                </a:lnTo>
                <a:lnTo>
                  <a:pt x="260" y="850"/>
                </a:lnTo>
                <a:lnTo>
                  <a:pt x="268" y="844"/>
                </a:lnTo>
                <a:lnTo>
                  <a:pt x="268" y="844"/>
                </a:lnTo>
                <a:lnTo>
                  <a:pt x="278" y="838"/>
                </a:lnTo>
                <a:lnTo>
                  <a:pt x="290" y="836"/>
                </a:lnTo>
                <a:lnTo>
                  <a:pt x="300" y="836"/>
                </a:lnTo>
                <a:lnTo>
                  <a:pt x="310" y="836"/>
                </a:lnTo>
                <a:lnTo>
                  <a:pt x="322" y="840"/>
                </a:lnTo>
                <a:lnTo>
                  <a:pt x="332" y="844"/>
                </a:lnTo>
                <a:lnTo>
                  <a:pt x="352" y="858"/>
                </a:lnTo>
                <a:lnTo>
                  <a:pt x="372" y="874"/>
                </a:lnTo>
                <a:lnTo>
                  <a:pt x="390" y="892"/>
                </a:lnTo>
                <a:lnTo>
                  <a:pt x="404" y="910"/>
                </a:lnTo>
                <a:lnTo>
                  <a:pt x="414" y="926"/>
                </a:lnTo>
                <a:lnTo>
                  <a:pt x="414" y="926"/>
                </a:lnTo>
                <a:lnTo>
                  <a:pt x="422" y="944"/>
                </a:lnTo>
                <a:lnTo>
                  <a:pt x="432" y="964"/>
                </a:lnTo>
                <a:lnTo>
                  <a:pt x="438" y="988"/>
                </a:lnTo>
                <a:lnTo>
                  <a:pt x="442" y="1012"/>
                </a:lnTo>
                <a:lnTo>
                  <a:pt x="444" y="1038"/>
                </a:lnTo>
                <a:lnTo>
                  <a:pt x="442" y="1048"/>
                </a:lnTo>
                <a:lnTo>
                  <a:pt x="440" y="1060"/>
                </a:lnTo>
                <a:lnTo>
                  <a:pt x="436" y="1070"/>
                </a:lnTo>
                <a:lnTo>
                  <a:pt x="430" y="1078"/>
                </a:lnTo>
                <a:lnTo>
                  <a:pt x="422" y="1086"/>
                </a:lnTo>
                <a:lnTo>
                  <a:pt x="412" y="1092"/>
                </a:lnTo>
                <a:lnTo>
                  <a:pt x="412" y="1092"/>
                </a:lnTo>
                <a:lnTo>
                  <a:pt x="402" y="1098"/>
                </a:lnTo>
                <a:lnTo>
                  <a:pt x="392" y="1100"/>
                </a:lnTo>
                <a:lnTo>
                  <a:pt x="384" y="1100"/>
                </a:lnTo>
                <a:lnTo>
                  <a:pt x="376" y="1100"/>
                </a:lnTo>
                <a:lnTo>
                  <a:pt x="360" y="1094"/>
                </a:lnTo>
                <a:lnTo>
                  <a:pt x="346" y="1084"/>
                </a:lnTo>
                <a:lnTo>
                  <a:pt x="330" y="1076"/>
                </a:lnTo>
                <a:lnTo>
                  <a:pt x="316" y="1070"/>
                </a:lnTo>
                <a:lnTo>
                  <a:pt x="306" y="1070"/>
                </a:lnTo>
                <a:lnTo>
                  <a:pt x="298" y="1070"/>
                </a:lnTo>
                <a:lnTo>
                  <a:pt x="288" y="1074"/>
                </a:lnTo>
                <a:lnTo>
                  <a:pt x="278" y="1078"/>
                </a:lnTo>
                <a:lnTo>
                  <a:pt x="278" y="1078"/>
                </a:lnTo>
                <a:lnTo>
                  <a:pt x="272" y="1084"/>
                </a:lnTo>
                <a:lnTo>
                  <a:pt x="266" y="1092"/>
                </a:lnTo>
                <a:lnTo>
                  <a:pt x="264" y="1102"/>
                </a:lnTo>
                <a:lnTo>
                  <a:pt x="264" y="1114"/>
                </a:lnTo>
                <a:lnTo>
                  <a:pt x="266" y="1136"/>
                </a:lnTo>
                <a:lnTo>
                  <a:pt x="270" y="1158"/>
                </a:lnTo>
                <a:lnTo>
                  <a:pt x="402" y="1386"/>
                </a:lnTo>
                <a:lnTo>
                  <a:pt x="402" y="1386"/>
                </a:lnTo>
                <a:lnTo>
                  <a:pt x="402" y="1386"/>
                </a:lnTo>
                <a:lnTo>
                  <a:pt x="668" y="1386"/>
                </a:lnTo>
                <a:lnTo>
                  <a:pt x="668" y="1386"/>
                </a:lnTo>
                <a:lnTo>
                  <a:pt x="668" y="1386"/>
                </a:lnTo>
                <a:lnTo>
                  <a:pt x="668" y="1386"/>
                </a:lnTo>
                <a:lnTo>
                  <a:pt x="674" y="1388"/>
                </a:lnTo>
                <a:lnTo>
                  <a:pt x="674" y="1388"/>
                </a:lnTo>
                <a:lnTo>
                  <a:pt x="674" y="1388"/>
                </a:lnTo>
                <a:lnTo>
                  <a:pt x="674" y="1388"/>
                </a:lnTo>
                <a:lnTo>
                  <a:pt x="686" y="1392"/>
                </a:lnTo>
                <a:lnTo>
                  <a:pt x="686" y="1392"/>
                </a:lnTo>
                <a:lnTo>
                  <a:pt x="688" y="1394"/>
                </a:lnTo>
                <a:lnTo>
                  <a:pt x="688" y="1394"/>
                </a:lnTo>
                <a:lnTo>
                  <a:pt x="692" y="1394"/>
                </a:lnTo>
                <a:lnTo>
                  <a:pt x="692" y="1394"/>
                </a:lnTo>
                <a:lnTo>
                  <a:pt x="694" y="1396"/>
                </a:lnTo>
                <a:lnTo>
                  <a:pt x="694" y="1396"/>
                </a:lnTo>
                <a:lnTo>
                  <a:pt x="696" y="1398"/>
                </a:lnTo>
                <a:lnTo>
                  <a:pt x="696" y="1398"/>
                </a:lnTo>
                <a:lnTo>
                  <a:pt x="700" y="1398"/>
                </a:lnTo>
                <a:lnTo>
                  <a:pt x="700" y="1398"/>
                </a:lnTo>
                <a:lnTo>
                  <a:pt x="702" y="1400"/>
                </a:lnTo>
                <a:lnTo>
                  <a:pt x="702" y="1400"/>
                </a:lnTo>
                <a:lnTo>
                  <a:pt x="704" y="1402"/>
                </a:lnTo>
                <a:lnTo>
                  <a:pt x="704" y="1402"/>
                </a:lnTo>
                <a:lnTo>
                  <a:pt x="706" y="1402"/>
                </a:lnTo>
                <a:lnTo>
                  <a:pt x="706" y="1402"/>
                </a:lnTo>
                <a:lnTo>
                  <a:pt x="710" y="1406"/>
                </a:lnTo>
                <a:lnTo>
                  <a:pt x="710" y="1406"/>
                </a:lnTo>
                <a:lnTo>
                  <a:pt x="710" y="1406"/>
                </a:lnTo>
                <a:lnTo>
                  <a:pt x="710" y="1406"/>
                </a:lnTo>
                <a:lnTo>
                  <a:pt x="714" y="1410"/>
                </a:lnTo>
                <a:lnTo>
                  <a:pt x="714" y="1410"/>
                </a:lnTo>
                <a:lnTo>
                  <a:pt x="716" y="1410"/>
                </a:lnTo>
                <a:lnTo>
                  <a:pt x="716" y="1410"/>
                </a:lnTo>
                <a:lnTo>
                  <a:pt x="718" y="1412"/>
                </a:lnTo>
                <a:lnTo>
                  <a:pt x="718" y="1412"/>
                </a:lnTo>
                <a:lnTo>
                  <a:pt x="720" y="1414"/>
                </a:lnTo>
                <a:lnTo>
                  <a:pt x="720" y="1414"/>
                </a:lnTo>
                <a:lnTo>
                  <a:pt x="722" y="1416"/>
                </a:lnTo>
                <a:lnTo>
                  <a:pt x="722" y="1416"/>
                </a:lnTo>
                <a:lnTo>
                  <a:pt x="722" y="1418"/>
                </a:lnTo>
                <a:lnTo>
                  <a:pt x="722" y="1418"/>
                </a:lnTo>
                <a:lnTo>
                  <a:pt x="724" y="1420"/>
                </a:lnTo>
                <a:lnTo>
                  <a:pt x="724" y="1420"/>
                </a:lnTo>
                <a:lnTo>
                  <a:pt x="724" y="1422"/>
                </a:lnTo>
                <a:lnTo>
                  <a:pt x="724" y="1422"/>
                </a:lnTo>
                <a:lnTo>
                  <a:pt x="726" y="1424"/>
                </a:lnTo>
                <a:lnTo>
                  <a:pt x="726" y="1424"/>
                </a:lnTo>
                <a:lnTo>
                  <a:pt x="726" y="1426"/>
                </a:lnTo>
                <a:lnTo>
                  <a:pt x="726" y="1426"/>
                </a:lnTo>
                <a:lnTo>
                  <a:pt x="726" y="1430"/>
                </a:lnTo>
                <a:lnTo>
                  <a:pt x="726" y="1430"/>
                </a:lnTo>
                <a:lnTo>
                  <a:pt x="726" y="1430"/>
                </a:lnTo>
                <a:lnTo>
                  <a:pt x="726" y="1430"/>
                </a:lnTo>
                <a:lnTo>
                  <a:pt x="726" y="1430"/>
                </a:lnTo>
                <a:lnTo>
                  <a:pt x="726" y="1430"/>
                </a:lnTo>
                <a:lnTo>
                  <a:pt x="726" y="1430"/>
                </a:lnTo>
                <a:lnTo>
                  <a:pt x="726" y="1436"/>
                </a:lnTo>
                <a:lnTo>
                  <a:pt x="726" y="1436"/>
                </a:lnTo>
                <a:lnTo>
                  <a:pt x="726" y="1438"/>
                </a:lnTo>
                <a:lnTo>
                  <a:pt x="726" y="1438"/>
                </a:lnTo>
                <a:lnTo>
                  <a:pt x="726" y="1442"/>
                </a:lnTo>
                <a:lnTo>
                  <a:pt x="726" y="1442"/>
                </a:lnTo>
                <a:lnTo>
                  <a:pt x="724" y="1444"/>
                </a:lnTo>
                <a:lnTo>
                  <a:pt x="724" y="1444"/>
                </a:lnTo>
                <a:lnTo>
                  <a:pt x="724" y="1448"/>
                </a:lnTo>
                <a:lnTo>
                  <a:pt x="724" y="1448"/>
                </a:lnTo>
                <a:lnTo>
                  <a:pt x="724" y="1448"/>
                </a:lnTo>
                <a:lnTo>
                  <a:pt x="724" y="1448"/>
                </a:lnTo>
                <a:lnTo>
                  <a:pt x="720" y="1458"/>
                </a:lnTo>
                <a:lnTo>
                  <a:pt x="716" y="1464"/>
                </a:lnTo>
                <a:lnTo>
                  <a:pt x="710" y="1470"/>
                </a:lnTo>
                <a:lnTo>
                  <a:pt x="704" y="1476"/>
                </a:lnTo>
                <a:lnTo>
                  <a:pt x="690" y="1484"/>
                </a:lnTo>
                <a:lnTo>
                  <a:pt x="676" y="1492"/>
                </a:lnTo>
                <a:lnTo>
                  <a:pt x="676" y="1492"/>
                </a:lnTo>
                <a:lnTo>
                  <a:pt x="674" y="1494"/>
                </a:lnTo>
                <a:lnTo>
                  <a:pt x="674" y="1494"/>
                </a:lnTo>
                <a:lnTo>
                  <a:pt x="672" y="1494"/>
                </a:lnTo>
                <a:lnTo>
                  <a:pt x="672" y="1494"/>
                </a:lnTo>
                <a:lnTo>
                  <a:pt x="668" y="1498"/>
                </a:lnTo>
                <a:lnTo>
                  <a:pt x="668" y="1498"/>
                </a:lnTo>
                <a:lnTo>
                  <a:pt x="666" y="1498"/>
                </a:lnTo>
                <a:lnTo>
                  <a:pt x="666" y="1498"/>
                </a:lnTo>
                <a:lnTo>
                  <a:pt x="662" y="1502"/>
                </a:lnTo>
                <a:lnTo>
                  <a:pt x="662" y="1502"/>
                </a:lnTo>
                <a:lnTo>
                  <a:pt x="660" y="1504"/>
                </a:lnTo>
                <a:lnTo>
                  <a:pt x="660" y="1504"/>
                </a:lnTo>
                <a:lnTo>
                  <a:pt x="656" y="1508"/>
                </a:lnTo>
                <a:lnTo>
                  <a:pt x="656" y="1508"/>
                </a:lnTo>
                <a:lnTo>
                  <a:pt x="656" y="1508"/>
                </a:lnTo>
                <a:lnTo>
                  <a:pt x="656" y="1508"/>
                </a:lnTo>
                <a:lnTo>
                  <a:pt x="652" y="1514"/>
                </a:lnTo>
                <a:lnTo>
                  <a:pt x="652" y="1514"/>
                </a:lnTo>
                <a:lnTo>
                  <a:pt x="652" y="1514"/>
                </a:lnTo>
                <a:lnTo>
                  <a:pt x="652" y="1514"/>
                </a:lnTo>
                <a:lnTo>
                  <a:pt x="650" y="1522"/>
                </a:lnTo>
                <a:lnTo>
                  <a:pt x="650" y="1522"/>
                </a:lnTo>
                <a:lnTo>
                  <a:pt x="650" y="1522"/>
                </a:lnTo>
                <a:lnTo>
                  <a:pt x="650" y="1522"/>
                </a:lnTo>
                <a:lnTo>
                  <a:pt x="648" y="1530"/>
                </a:lnTo>
                <a:lnTo>
                  <a:pt x="648" y="1530"/>
                </a:lnTo>
                <a:lnTo>
                  <a:pt x="648" y="1532"/>
                </a:lnTo>
                <a:lnTo>
                  <a:pt x="648" y="1532"/>
                </a:lnTo>
                <a:lnTo>
                  <a:pt x="646" y="1540"/>
                </a:lnTo>
                <a:lnTo>
                  <a:pt x="646" y="1540"/>
                </a:lnTo>
                <a:lnTo>
                  <a:pt x="648" y="1552"/>
                </a:lnTo>
                <a:lnTo>
                  <a:pt x="650" y="1562"/>
                </a:lnTo>
                <a:lnTo>
                  <a:pt x="656" y="1572"/>
                </a:lnTo>
                <a:lnTo>
                  <a:pt x="662" y="1580"/>
                </a:lnTo>
                <a:lnTo>
                  <a:pt x="670" y="1588"/>
                </a:lnTo>
                <a:lnTo>
                  <a:pt x="680" y="1594"/>
                </a:lnTo>
                <a:lnTo>
                  <a:pt x="700" y="1606"/>
                </a:lnTo>
                <a:lnTo>
                  <a:pt x="724" y="1614"/>
                </a:lnTo>
                <a:lnTo>
                  <a:pt x="748" y="1620"/>
                </a:lnTo>
                <a:lnTo>
                  <a:pt x="770" y="1624"/>
                </a:lnTo>
                <a:lnTo>
                  <a:pt x="790" y="1624"/>
                </a:lnTo>
                <a:lnTo>
                  <a:pt x="790" y="1624"/>
                </a:lnTo>
                <a:lnTo>
                  <a:pt x="810" y="1624"/>
                </a:lnTo>
                <a:lnTo>
                  <a:pt x="832" y="1620"/>
                </a:lnTo>
                <a:lnTo>
                  <a:pt x="856" y="1614"/>
                </a:lnTo>
                <a:lnTo>
                  <a:pt x="880" y="1606"/>
                </a:lnTo>
                <a:lnTo>
                  <a:pt x="902" y="1594"/>
                </a:lnTo>
                <a:lnTo>
                  <a:pt x="910" y="1588"/>
                </a:lnTo>
                <a:lnTo>
                  <a:pt x="918" y="1580"/>
                </a:lnTo>
                <a:lnTo>
                  <a:pt x="926" y="1572"/>
                </a:lnTo>
                <a:lnTo>
                  <a:pt x="930" y="1562"/>
                </a:lnTo>
                <a:lnTo>
                  <a:pt x="934" y="1552"/>
                </a:lnTo>
                <a:lnTo>
                  <a:pt x="934" y="1540"/>
                </a:lnTo>
                <a:lnTo>
                  <a:pt x="934" y="1540"/>
                </a:lnTo>
                <a:lnTo>
                  <a:pt x="934" y="1532"/>
                </a:lnTo>
                <a:lnTo>
                  <a:pt x="934" y="1532"/>
                </a:lnTo>
                <a:lnTo>
                  <a:pt x="934" y="1530"/>
                </a:lnTo>
                <a:lnTo>
                  <a:pt x="934" y="1530"/>
                </a:lnTo>
                <a:lnTo>
                  <a:pt x="932" y="1522"/>
                </a:lnTo>
                <a:lnTo>
                  <a:pt x="932" y="1522"/>
                </a:lnTo>
                <a:lnTo>
                  <a:pt x="930" y="1522"/>
                </a:lnTo>
                <a:lnTo>
                  <a:pt x="930" y="1522"/>
                </a:lnTo>
                <a:lnTo>
                  <a:pt x="928" y="1514"/>
                </a:lnTo>
                <a:lnTo>
                  <a:pt x="928" y="1514"/>
                </a:lnTo>
                <a:lnTo>
                  <a:pt x="928" y="1514"/>
                </a:lnTo>
                <a:lnTo>
                  <a:pt x="928" y="1514"/>
                </a:lnTo>
                <a:lnTo>
                  <a:pt x="924" y="1508"/>
                </a:lnTo>
                <a:lnTo>
                  <a:pt x="924" y="1508"/>
                </a:lnTo>
                <a:lnTo>
                  <a:pt x="924" y="1508"/>
                </a:lnTo>
                <a:lnTo>
                  <a:pt x="924" y="1508"/>
                </a:lnTo>
                <a:lnTo>
                  <a:pt x="920" y="1504"/>
                </a:lnTo>
                <a:lnTo>
                  <a:pt x="920" y="1504"/>
                </a:lnTo>
                <a:lnTo>
                  <a:pt x="918" y="1502"/>
                </a:lnTo>
                <a:lnTo>
                  <a:pt x="918" y="1502"/>
                </a:lnTo>
                <a:lnTo>
                  <a:pt x="914" y="1498"/>
                </a:lnTo>
                <a:lnTo>
                  <a:pt x="914" y="1498"/>
                </a:lnTo>
                <a:lnTo>
                  <a:pt x="912" y="1498"/>
                </a:lnTo>
                <a:lnTo>
                  <a:pt x="912" y="1498"/>
                </a:lnTo>
                <a:lnTo>
                  <a:pt x="908" y="1494"/>
                </a:lnTo>
                <a:lnTo>
                  <a:pt x="908" y="1494"/>
                </a:lnTo>
                <a:lnTo>
                  <a:pt x="906" y="1494"/>
                </a:lnTo>
                <a:lnTo>
                  <a:pt x="906" y="1494"/>
                </a:lnTo>
                <a:lnTo>
                  <a:pt x="904" y="1492"/>
                </a:lnTo>
                <a:lnTo>
                  <a:pt x="904" y="1492"/>
                </a:lnTo>
                <a:lnTo>
                  <a:pt x="890" y="1484"/>
                </a:lnTo>
                <a:lnTo>
                  <a:pt x="878" y="1476"/>
                </a:lnTo>
                <a:lnTo>
                  <a:pt x="866" y="1466"/>
                </a:lnTo>
                <a:lnTo>
                  <a:pt x="862" y="1460"/>
                </a:lnTo>
                <a:lnTo>
                  <a:pt x="858" y="1454"/>
                </a:lnTo>
                <a:lnTo>
                  <a:pt x="858" y="1454"/>
                </a:lnTo>
                <a:lnTo>
                  <a:pt x="858" y="1454"/>
                </a:lnTo>
                <a:lnTo>
                  <a:pt x="858" y="1454"/>
                </a:lnTo>
                <a:lnTo>
                  <a:pt x="856" y="1448"/>
                </a:lnTo>
                <a:lnTo>
                  <a:pt x="856" y="1448"/>
                </a:lnTo>
                <a:lnTo>
                  <a:pt x="856" y="1448"/>
                </a:lnTo>
                <a:lnTo>
                  <a:pt x="856" y="1448"/>
                </a:lnTo>
                <a:lnTo>
                  <a:pt x="856" y="1444"/>
                </a:lnTo>
                <a:lnTo>
                  <a:pt x="856" y="1444"/>
                </a:lnTo>
                <a:lnTo>
                  <a:pt x="856" y="1442"/>
                </a:lnTo>
                <a:lnTo>
                  <a:pt x="856" y="1442"/>
                </a:lnTo>
                <a:lnTo>
                  <a:pt x="854" y="1438"/>
                </a:lnTo>
                <a:lnTo>
                  <a:pt x="854" y="1438"/>
                </a:lnTo>
                <a:lnTo>
                  <a:pt x="854" y="1436"/>
                </a:lnTo>
                <a:lnTo>
                  <a:pt x="854" y="1436"/>
                </a:lnTo>
                <a:lnTo>
                  <a:pt x="854" y="1430"/>
                </a:lnTo>
                <a:lnTo>
                  <a:pt x="854" y="1430"/>
                </a:lnTo>
                <a:lnTo>
                  <a:pt x="854" y="1430"/>
                </a:lnTo>
                <a:lnTo>
                  <a:pt x="854" y="1430"/>
                </a:lnTo>
                <a:lnTo>
                  <a:pt x="854" y="1430"/>
                </a:lnTo>
                <a:lnTo>
                  <a:pt x="854" y="1430"/>
                </a:lnTo>
                <a:lnTo>
                  <a:pt x="854" y="1430"/>
                </a:lnTo>
                <a:lnTo>
                  <a:pt x="854" y="1426"/>
                </a:lnTo>
                <a:lnTo>
                  <a:pt x="854" y="1426"/>
                </a:lnTo>
                <a:lnTo>
                  <a:pt x="856" y="1424"/>
                </a:lnTo>
                <a:lnTo>
                  <a:pt x="856" y="1424"/>
                </a:lnTo>
                <a:lnTo>
                  <a:pt x="856" y="1422"/>
                </a:lnTo>
                <a:lnTo>
                  <a:pt x="856" y="1422"/>
                </a:lnTo>
                <a:lnTo>
                  <a:pt x="856" y="1420"/>
                </a:lnTo>
                <a:lnTo>
                  <a:pt x="856" y="1420"/>
                </a:lnTo>
                <a:lnTo>
                  <a:pt x="858" y="1418"/>
                </a:lnTo>
                <a:lnTo>
                  <a:pt x="858" y="1418"/>
                </a:lnTo>
                <a:lnTo>
                  <a:pt x="860" y="1416"/>
                </a:lnTo>
                <a:lnTo>
                  <a:pt x="860" y="1416"/>
                </a:lnTo>
                <a:lnTo>
                  <a:pt x="862" y="1414"/>
                </a:lnTo>
                <a:lnTo>
                  <a:pt x="862" y="1414"/>
                </a:lnTo>
                <a:lnTo>
                  <a:pt x="862" y="1412"/>
                </a:lnTo>
                <a:lnTo>
                  <a:pt x="862" y="1412"/>
                </a:lnTo>
                <a:lnTo>
                  <a:pt x="864" y="1410"/>
                </a:lnTo>
                <a:lnTo>
                  <a:pt x="864" y="1410"/>
                </a:lnTo>
                <a:lnTo>
                  <a:pt x="866" y="1410"/>
                </a:lnTo>
                <a:lnTo>
                  <a:pt x="866" y="1410"/>
                </a:lnTo>
                <a:lnTo>
                  <a:pt x="870" y="1406"/>
                </a:lnTo>
                <a:lnTo>
                  <a:pt x="870" y="1406"/>
                </a:lnTo>
                <a:lnTo>
                  <a:pt x="870" y="1406"/>
                </a:lnTo>
                <a:lnTo>
                  <a:pt x="870" y="1406"/>
                </a:lnTo>
                <a:lnTo>
                  <a:pt x="874" y="1402"/>
                </a:lnTo>
                <a:lnTo>
                  <a:pt x="874" y="1402"/>
                </a:lnTo>
                <a:lnTo>
                  <a:pt x="876" y="1402"/>
                </a:lnTo>
                <a:lnTo>
                  <a:pt x="876" y="1402"/>
                </a:lnTo>
                <a:lnTo>
                  <a:pt x="880" y="1400"/>
                </a:lnTo>
                <a:lnTo>
                  <a:pt x="880" y="1400"/>
                </a:lnTo>
                <a:lnTo>
                  <a:pt x="882" y="1398"/>
                </a:lnTo>
                <a:lnTo>
                  <a:pt x="882" y="1398"/>
                </a:lnTo>
                <a:lnTo>
                  <a:pt x="884" y="1398"/>
                </a:lnTo>
                <a:lnTo>
                  <a:pt x="884" y="1398"/>
                </a:lnTo>
                <a:lnTo>
                  <a:pt x="886" y="1396"/>
                </a:lnTo>
                <a:lnTo>
                  <a:pt x="886" y="1396"/>
                </a:lnTo>
                <a:lnTo>
                  <a:pt x="890" y="1394"/>
                </a:lnTo>
                <a:lnTo>
                  <a:pt x="890" y="1394"/>
                </a:lnTo>
                <a:lnTo>
                  <a:pt x="892" y="1394"/>
                </a:lnTo>
                <a:lnTo>
                  <a:pt x="892" y="1394"/>
                </a:lnTo>
                <a:lnTo>
                  <a:pt x="894" y="1392"/>
                </a:lnTo>
                <a:lnTo>
                  <a:pt x="894" y="1392"/>
                </a:lnTo>
                <a:lnTo>
                  <a:pt x="906" y="1388"/>
                </a:lnTo>
                <a:lnTo>
                  <a:pt x="906" y="1388"/>
                </a:lnTo>
                <a:lnTo>
                  <a:pt x="908" y="1388"/>
                </a:lnTo>
                <a:lnTo>
                  <a:pt x="908" y="1388"/>
                </a:lnTo>
                <a:lnTo>
                  <a:pt x="912" y="1386"/>
                </a:lnTo>
                <a:lnTo>
                  <a:pt x="912" y="1386"/>
                </a:lnTo>
                <a:lnTo>
                  <a:pt x="912" y="1386"/>
                </a:lnTo>
                <a:lnTo>
                  <a:pt x="1200" y="1386"/>
                </a:lnTo>
                <a:lnTo>
                  <a:pt x="1200" y="1384"/>
                </a:lnTo>
                <a:lnTo>
                  <a:pt x="1200" y="1384"/>
                </a:lnTo>
                <a:lnTo>
                  <a:pt x="1600" y="694"/>
                </a:lnTo>
                <a:lnTo>
                  <a:pt x="1200" y="0"/>
                </a:lnTo>
                <a:close/>
              </a:path>
            </a:pathLst>
          </a:custGeom>
          <a:solidFill>
            <a:srgbClr val="FBFB37"/>
          </a:solidFill>
          <a:ln w="38100" cap="flat"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dirty="0">
              <a:cs typeface="+mn-cs"/>
            </a:endParaRPr>
          </a:p>
        </p:txBody>
      </p:sp>
      <p:sp>
        <p:nvSpPr>
          <p:cNvPr id="77833" name="Text Box 9"/>
          <p:cNvSpPr txBox="1">
            <a:spLocks noChangeArrowheads="1"/>
          </p:cNvSpPr>
          <p:nvPr/>
        </p:nvSpPr>
        <p:spPr bwMode="auto">
          <a:xfrm>
            <a:off x="3876820" y="1828800"/>
            <a:ext cx="145410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smtClean="0"/>
              <a:t>Universities </a:t>
            </a:r>
            <a:r>
              <a:rPr lang="en-US" b="1" dirty="0"/>
              <a:t>and research labs</a:t>
            </a:r>
          </a:p>
        </p:txBody>
      </p:sp>
      <p:sp>
        <p:nvSpPr>
          <p:cNvPr id="77834" name="Text Box 10"/>
          <p:cNvSpPr txBox="1">
            <a:spLocks noChangeArrowheads="1"/>
          </p:cNvSpPr>
          <p:nvPr/>
        </p:nvSpPr>
        <p:spPr bwMode="auto">
          <a:xfrm>
            <a:off x="3761661" y="3601233"/>
            <a:ext cx="16844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a:t>Scientists </a:t>
            </a:r>
            <a:endParaRPr lang="en-US" b="1" dirty="0" smtClean="0"/>
          </a:p>
          <a:p>
            <a:pPr algn="ctr"/>
            <a:r>
              <a:rPr lang="en-US" b="1" dirty="0" smtClean="0"/>
              <a:t>and </a:t>
            </a:r>
          </a:p>
          <a:p>
            <a:pPr algn="ctr"/>
            <a:r>
              <a:rPr lang="en-US" b="1" dirty="0" smtClean="0"/>
              <a:t>engineers</a:t>
            </a:r>
            <a:endParaRPr lang="en-US" b="1" dirty="0"/>
          </a:p>
        </p:txBody>
      </p:sp>
      <p:sp>
        <p:nvSpPr>
          <p:cNvPr id="77835" name="Text Box 11"/>
          <p:cNvSpPr txBox="1">
            <a:spLocks noChangeArrowheads="1"/>
          </p:cNvSpPr>
          <p:nvPr/>
        </p:nvSpPr>
        <p:spPr bwMode="auto">
          <a:xfrm>
            <a:off x="5464901" y="2590800"/>
            <a:ext cx="146930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a:t>Public-private partnerships</a:t>
            </a:r>
          </a:p>
        </p:txBody>
      </p:sp>
      <p:sp>
        <p:nvSpPr>
          <p:cNvPr id="77837" name="Text Box 13"/>
          <p:cNvSpPr txBox="1">
            <a:spLocks noChangeArrowheads="1"/>
          </p:cNvSpPr>
          <p:nvPr/>
        </p:nvSpPr>
        <p:spPr bwMode="auto">
          <a:xfrm>
            <a:off x="2284800" y="2837161"/>
            <a:ext cx="15518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smtClean="0"/>
              <a:t>Private</a:t>
            </a:r>
          </a:p>
          <a:p>
            <a:pPr algn="ctr"/>
            <a:r>
              <a:rPr lang="en-US" b="1" dirty="0" smtClean="0"/>
              <a:t> sector</a:t>
            </a:r>
            <a:endParaRPr lang="en-US" b="1" dirty="0"/>
          </a:p>
        </p:txBody>
      </p:sp>
      <p:sp>
        <p:nvSpPr>
          <p:cNvPr id="77838" name="Text Box 14"/>
          <p:cNvSpPr txBox="1">
            <a:spLocks noChangeArrowheads="1"/>
          </p:cNvSpPr>
          <p:nvPr/>
        </p:nvSpPr>
        <p:spPr bwMode="auto">
          <a:xfrm>
            <a:off x="3837067" y="5525870"/>
            <a:ext cx="15336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b="1" dirty="0"/>
              <a:t>Government </a:t>
            </a:r>
            <a:r>
              <a:rPr lang="en-US" b="1" dirty="0" smtClean="0"/>
              <a:t>investments</a:t>
            </a:r>
            <a:endParaRPr lang="en-GB" b="1" dirty="0">
              <a:solidFill>
                <a:srgbClr val="000000"/>
              </a:solidFill>
            </a:endParaRPr>
          </a:p>
        </p:txBody>
      </p:sp>
      <p:sp>
        <p:nvSpPr>
          <p:cNvPr id="19" name="Title 1"/>
          <p:cNvSpPr txBox="1">
            <a:spLocks/>
          </p:cNvSpPr>
          <p:nvPr/>
        </p:nvSpPr>
        <p:spPr>
          <a:xfrm>
            <a:off x="76200" y="47645"/>
            <a:ext cx="9144000" cy="9446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200" b="1" kern="1200">
                <a:solidFill>
                  <a:schemeClr val="tx2"/>
                </a:solidFill>
                <a:latin typeface="+mj-lt"/>
                <a:ea typeface="+mj-ea"/>
                <a:cs typeface="Arial" pitchFamily="34" charset="0"/>
              </a:defRPr>
            </a:lvl1pPr>
          </a:lstStyle>
          <a:p>
            <a:r>
              <a:rPr lang="en-US" sz="4400" dirty="0" smtClean="0"/>
              <a:t>Discovery and Innovation Ecosystem</a:t>
            </a:r>
            <a:endParaRPr lang="en-US" sz="4400" dirty="0"/>
          </a:p>
        </p:txBody>
      </p:sp>
      <p:sp>
        <p:nvSpPr>
          <p:cNvPr id="16" name="Text Box 9"/>
          <p:cNvSpPr txBox="1">
            <a:spLocks noChangeArrowheads="1"/>
          </p:cNvSpPr>
          <p:nvPr/>
        </p:nvSpPr>
        <p:spPr bwMode="auto">
          <a:xfrm>
            <a:off x="2284800" y="4800600"/>
            <a:ext cx="1552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smtClean="0"/>
              <a:t>Infrastructure</a:t>
            </a:r>
          </a:p>
        </p:txBody>
      </p:sp>
      <p:sp>
        <p:nvSpPr>
          <p:cNvPr id="17" name="Text Box 9"/>
          <p:cNvSpPr txBox="1">
            <a:spLocks noChangeArrowheads="1"/>
          </p:cNvSpPr>
          <p:nvPr/>
        </p:nvSpPr>
        <p:spPr bwMode="auto">
          <a:xfrm>
            <a:off x="5403898" y="4648202"/>
            <a:ext cx="1454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a:t>V</a:t>
            </a:r>
            <a:r>
              <a:rPr lang="en-US" b="1" dirty="0" smtClean="0"/>
              <a:t>enture</a:t>
            </a:r>
          </a:p>
          <a:p>
            <a:pPr algn="ctr"/>
            <a:r>
              <a:rPr lang="en-US" b="1" dirty="0"/>
              <a:t>c</a:t>
            </a:r>
            <a:r>
              <a:rPr lang="en-US" b="1" dirty="0" smtClean="0"/>
              <a:t>apital</a:t>
            </a:r>
          </a:p>
        </p:txBody>
      </p:sp>
    </p:spTree>
    <p:extLst>
      <p:ext uri="{BB962C8B-B14F-4D97-AF65-F5344CB8AC3E}">
        <p14:creationId xmlns:p14="http://schemas.microsoft.com/office/powerpoint/2010/main" val="2382933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763000" cy="990600"/>
          </a:xfrm>
        </p:spPr>
        <p:txBody>
          <a:bodyPr>
            <a:noAutofit/>
          </a:bodyPr>
          <a:lstStyle/>
          <a:p>
            <a:pPr algn="ctr"/>
            <a:r>
              <a:rPr lang="en-US" b="1" dirty="0" smtClean="0"/>
              <a:t>CPS and National Priorities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3910188"/>
              </p:ext>
            </p:extLst>
          </p:nvPr>
        </p:nvGraphicFramePr>
        <p:xfrm>
          <a:off x="228600" y="685800"/>
          <a:ext cx="8763000" cy="652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33400" y="2908756"/>
            <a:ext cx="1600200" cy="215444"/>
          </a:xfrm>
          <a:prstGeom prst="rect">
            <a:avLst/>
          </a:prstGeom>
          <a:noFill/>
        </p:spPr>
        <p:txBody>
          <a:bodyPr wrap="square" rtlCol="0">
            <a:spAutoFit/>
          </a:bodyPr>
          <a:lstStyle/>
          <a:p>
            <a:pPr algn="ctr"/>
            <a:r>
              <a:rPr lang="en-US" sz="800" dirty="0" smtClean="0">
                <a:latin typeface="Arial"/>
                <a:cs typeface="Arial"/>
              </a:rPr>
              <a:t>Image Credit</a:t>
            </a:r>
            <a:r>
              <a:rPr lang="en-US" sz="800" dirty="0">
                <a:latin typeface="Arial"/>
                <a:cs typeface="Arial"/>
              </a:rPr>
              <a:t>: </a:t>
            </a:r>
            <a:r>
              <a:rPr lang="en-US" sz="800" i="1" dirty="0">
                <a:latin typeface="Arial"/>
                <a:cs typeface="Arial"/>
              </a:rPr>
              <a:t>MicroStrain, Inc.</a:t>
            </a:r>
          </a:p>
        </p:txBody>
      </p:sp>
      <p:sp>
        <p:nvSpPr>
          <p:cNvPr id="6" name="Rectangle 5"/>
          <p:cNvSpPr>
            <a:spLocks noChangeArrowheads="1"/>
          </p:cNvSpPr>
          <p:nvPr/>
        </p:nvSpPr>
        <p:spPr bwMode="auto">
          <a:xfrm>
            <a:off x="2514600" y="2908756"/>
            <a:ext cx="1981200" cy="215444"/>
          </a:xfrm>
          <a:prstGeom prst="rect">
            <a:avLst/>
          </a:prstGeom>
          <a:noFill/>
          <a:ln w="9525">
            <a:noFill/>
            <a:miter lim="800000"/>
            <a:headEnd/>
            <a:tailEnd/>
          </a:ln>
        </p:spPr>
        <p:txBody>
          <a:bodyPr wrap="square">
            <a:spAutoFit/>
          </a:bodyPr>
          <a:lstStyle/>
          <a:p>
            <a:pPr algn="ctr"/>
            <a:r>
              <a:rPr lang="en-US" sz="800" dirty="0" smtClean="0">
                <a:solidFill>
                  <a:schemeClr val="bg1"/>
                </a:solidFill>
                <a:latin typeface="Arial"/>
                <a:cs typeface="Arial"/>
              </a:rPr>
              <a:t>Image Credit: </a:t>
            </a:r>
            <a:r>
              <a:rPr lang="en-US" sz="800" i="1" dirty="0" smtClean="0">
                <a:solidFill>
                  <a:schemeClr val="bg1"/>
                </a:solidFill>
                <a:latin typeface="Arial"/>
                <a:cs typeface="Arial"/>
              </a:rPr>
              <a:t>Nicolle </a:t>
            </a:r>
            <a:r>
              <a:rPr lang="en-US" sz="800" i="1" dirty="0">
                <a:solidFill>
                  <a:schemeClr val="bg1"/>
                </a:solidFill>
                <a:latin typeface="Arial"/>
                <a:cs typeface="Arial"/>
              </a:rPr>
              <a:t>Rager Fuller, </a:t>
            </a:r>
            <a:r>
              <a:rPr lang="en-US" sz="800" i="1" dirty="0" smtClean="0">
                <a:solidFill>
                  <a:schemeClr val="bg1"/>
                </a:solidFill>
                <a:latin typeface="Arial"/>
                <a:cs typeface="Arial"/>
              </a:rPr>
              <a:t>NSF</a:t>
            </a:r>
            <a:endParaRPr lang="en-US" sz="800" i="1" dirty="0">
              <a:solidFill>
                <a:schemeClr val="bg1"/>
              </a:solidFill>
              <a:latin typeface="Arial"/>
              <a:cs typeface="Arial"/>
            </a:endParaRPr>
          </a:p>
        </p:txBody>
      </p:sp>
      <p:sp>
        <p:nvSpPr>
          <p:cNvPr id="7" name="Rectangle 6"/>
          <p:cNvSpPr>
            <a:spLocks noChangeArrowheads="1"/>
          </p:cNvSpPr>
          <p:nvPr/>
        </p:nvSpPr>
        <p:spPr bwMode="auto">
          <a:xfrm>
            <a:off x="2514600" y="5270956"/>
            <a:ext cx="1981200" cy="215444"/>
          </a:xfrm>
          <a:prstGeom prst="rect">
            <a:avLst/>
          </a:prstGeom>
          <a:noFill/>
          <a:ln w="9525">
            <a:noFill/>
            <a:miter lim="800000"/>
            <a:headEnd/>
            <a:tailEnd/>
          </a:ln>
        </p:spPr>
        <p:txBody>
          <a:bodyPr wrap="square">
            <a:spAutoFit/>
          </a:bodyPr>
          <a:lstStyle/>
          <a:p>
            <a:r>
              <a:rPr lang="en-US" sz="800" dirty="0" smtClean="0">
                <a:solidFill>
                  <a:schemeClr val="bg1"/>
                </a:solidFill>
                <a:latin typeface="Arial"/>
                <a:cs typeface="Arial"/>
              </a:rPr>
              <a:t>Image Credit: </a:t>
            </a:r>
            <a:r>
              <a:rPr lang="en-US" sz="800" i="1" dirty="0" smtClean="0">
                <a:solidFill>
                  <a:schemeClr val="bg1"/>
                </a:solidFill>
                <a:latin typeface="Arial"/>
                <a:cs typeface="Arial"/>
              </a:rPr>
              <a:t>Nicolle </a:t>
            </a:r>
            <a:r>
              <a:rPr lang="en-US" sz="800" i="1" dirty="0">
                <a:solidFill>
                  <a:schemeClr val="bg1"/>
                </a:solidFill>
                <a:latin typeface="Arial"/>
                <a:cs typeface="Arial"/>
              </a:rPr>
              <a:t>Rager Fuller, </a:t>
            </a:r>
            <a:r>
              <a:rPr lang="en-US" sz="800" i="1" dirty="0" smtClean="0">
                <a:solidFill>
                  <a:schemeClr val="bg1"/>
                </a:solidFill>
                <a:latin typeface="Arial"/>
                <a:cs typeface="Arial"/>
              </a:rPr>
              <a:t>NSF</a:t>
            </a:r>
            <a:endParaRPr lang="en-US" sz="800" i="1" dirty="0">
              <a:solidFill>
                <a:schemeClr val="bg1"/>
              </a:solidFill>
              <a:latin typeface="Arial"/>
              <a:cs typeface="Arial"/>
            </a:endParaRPr>
          </a:p>
        </p:txBody>
      </p:sp>
      <p:sp>
        <p:nvSpPr>
          <p:cNvPr id="8" name="TextBox 7"/>
          <p:cNvSpPr txBox="1"/>
          <p:nvPr/>
        </p:nvSpPr>
        <p:spPr>
          <a:xfrm>
            <a:off x="5029200" y="5270956"/>
            <a:ext cx="1447800" cy="215444"/>
          </a:xfrm>
          <a:prstGeom prst="rect">
            <a:avLst/>
          </a:prstGeom>
          <a:noFill/>
        </p:spPr>
        <p:txBody>
          <a:bodyPr wrap="square" rtlCol="0">
            <a:spAutoFit/>
          </a:bodyPr>
          <a:lstStyle/>
          <a:p>
            <a:pPr algn="ctr"/>
            <a:r>
              <a:rPr lang="en-US" sz="800" kern="1200" dirty="0" smtClean="0">
                <a:solidFill>
                  <a:srgbClr val="FFFFFF"/>
                </a:solidFill>
                <a:latin typeface="Arial"/>
                <a:cs typeface="Arial"/>
              </a:rPr>
              <a:t>Image Credit: </a:t>
            </a:r>
            <a:r>
              <a:rPr lang="en-US" sz="800" i="1" kern="1200" dirty="0" smtClean="0">
                <a:solidFill>
                  <a:srgbClr val="FFFFFF"/>
                </a:solidFill>
                <a:latin typeface="Arial"/>
                <a:cs typeface="Arial"/>
              </a:rPr>
              <a:t>ThinkStock</a:t>
            </a:r>
            <a:endParaRPr lang="en-US" sz="800" i="1" kern="1200" dirty="0">
              <a:solidFill>
                <a:srgbClr val="FFFFFF"/>
              </a:solidFill>
              <a:latin typeface="Arial"/>
              <a:cs typeface="Arial"/>
            </a:endParaRPr>
          </a:p>
        </p:txBody>
      </p:sp>
      <p:sp>
        <p:nvSpPr>
          <p:cNvPr id="9" name="Rectangle 5"/>
          <p:cNvSpPr>
            <a:spLocks noChangeArrowheads="1"/>
          </p:cNvSpPr>
          <p:nvPr/>
        </p:nvSpPr>
        <p:spPr bwMode="auto">
          <a:xfrm>
            <a:off x="661140" y="5270956"/>
            <a:ext cx="1243860" cy="215444"/>
          </a:xfrm>
          <a:prstGeom prst="rect">
            <a:avLst/>
          </a:prstGeom>
          <a:noFill/>
          <a:ln w="9525">
            <a:noFill/>
            <a:miter lim="800000"/>
            <a:headEnd/>
            <a:tailEnd/>
          </a:ln>
        </p:spPr>
        <p:txBody>
          <a:bodyPr wrap="square">
            <a:spAutoFit/>
          </a:bodyPr>
          <a:lstStyle/>
          <a:p>
            <a:pPr algn="ctr"/>
            <a:r>
              <a:rPr lang="en-US" sz="800" dirty="0" smtClean="0">
                <a:solidFill>
                  <a:srgbClr val="FFFFFF"/>
                </a:solidFill>
                <a:latin typeface="Arial"/>
                <a:cs typeface="Arial"/>
              </a:rPr>
              <a:t>Image Credit: </a:t>
            </a:r>
            <a:r>
              <a:rPr lang="en-US" sz="800" i="1" dirty="0">
                <a:solidFill>
                  <a:srgbClr val="FFFFFF"/>
                </a:solidFill>
              </a:rPr>
              <a:t>Cisco, Inc. </a:t>
            </a:r>
            <a:endParaRPr lang="en-US" sz="800" i="1" dirty="0">
              <a:solidFill>
                <a:srgbClr val="FFFFFF"/>
              </a:solidFill>
              <a:latin typeface="Arial"/>
              <a:cs typeface="Arial"/>
            </a:endParaRPr>
          </a:p>
        </p:txBody>
      </p:sp>
      <p:sp>
        <p:nvSpPr>
          <p:cNvPr id="10" name="TextBox 9"/>
          <p:cNvSpPr txBox="1"/>
          <p:nvPr/>
        </p:nvSpPr>
        <p:spPr>
          <a:xfrm>
            <a:off x="6553200" y="5270957"/>
            <a:ext cx="2438400" cy="207749"/>
          </a:xfrm>
          <a:prstGeom prst="rect">
            <a:avLst/>
          </a:prstGeom>
          <a:noFill/>
        </p:spPr>
        <p:txBody>
          <a:bodyPr wrap="square" rtlCol="0">
            <a:spAutoFit/>
          </a:bodyPr>
          <a:lstStyle/>
          <a:p>
            <a:pPr algn="r"/>
            <a:r>
              <a:rPr lang="en-US" sz="750" dirty="0" smtClean="0">
                <a:solidFill>
                  <a:srgbClr val="FFFFFF"/>
                </a:solidFill>
              </a:rPr>
              <a:t>Image Credit: </a:t>
            </a:r>
            <a:r>
              <a:rPr lang="en-US" sz="750" i="1" dirty="0" smtClean="0">
                <a:solidFill>
                  <a:srgbClr val="FFFFFF"/>
                </a:solidFill>
              </a:rPr>
              <a:t>Georgia Computes! Georgia Tech</a:t>
            </a:r>
            <a:endParaRPr lang="en-US" sz="750" i="1" dirty="0">
              <a:solidFill>
                <a:srgbClr val="FFFFFF"/>
              </a:solidFill>
            </a:endParaRPr>
          </a:p>
        </p:txBody>
      </p:sp>
      <p:sp>
        <p:nvSpPr>
          <p:cNvPr id="11" name="TextBox 10"/>
          <p:cNvSpPr txBox="1"/>
          <p:nvPr/>
        </p:nvSpPr>
        <p:spPr>
          <a:xfrm>
            <a:off x="4495800" y="2908756"/>
            <a:ext cx="2362200" cy="215444"/>
          </a:xfrm>
          <a:prstGeom prst="rect">
            <a:avLst/>
          </a:prstGeom>
          <a:noFill/>
        </p:spPr>
        <p:txBody>
          <a:bodyPr wrap="square" rtlCol="0">
            <a:spAutoFit/>
          </a:bodyPr>
          <a:lstStyle/>
          <a:p>
            <a:pPr algn="ctr"/>
            <a:r>
              <a:rPr lang="en-US" sz="800" dirty="0" smtClean="0">
                <a:solidFill>
                  <a:srgbClr val="FFFFFF"/>
                </a:solidFill>
                <a:latin typeface="Arial"/>
                <a:cs typeface="Arial"/>
              </a:rPr>
              <a:t>Image Credits: </a:t>
            </a:r>
            <a:r>
              <a:rPr lang="en-US" sz="800" i="1" dirty="0" smtClean="0">
                <a:solidFill>
                  <a:srgbClr val="FFFFFF"/>
                </a:solidFill>
                <a:latin typeface="Arial"/>
                <a:cs typeface="Arial"/>
              </a:rPr>
              <a:t>Texas </a:t>
            </a:r>
            <a:r>
              <a:rPr lang="en-US" sz="800" i="1" dirty="0">
                <a:solidFill>
                  <a:srgbClr val="FFFFFF"/>
                </a:solidFill>
                <a:latin typeface="Arial"/>
                <a:cs typeface="Arial"/>
              </a:rPr>
              <a:t>A&amp;M </a:t>
            </a:r>
            <a:r>
              <a:rPr lang="en-US" sz="800" i="1" dirty="0" smtClean="0">
                <a:solidFill>
                  <a:srgbClr val="FFFFFF"/>
                </a:solidFill>
                <a:latin typeface="Arial"/>
                <a:cs typeface="Arial"/>
              </a:rPr>
              <a:t>University </a:t>
            </a:r>
            <a:endParaRPr lang="en-US" sz="800" dirty="0">
              <a:solidFill>
                <a:srgbClr val="FFFFFF"/>
              </a:solidFill>
              <a:latin typeface="Arial"/>
              <a:cs typeface="Arial"/>
            </a:endParaRPr>
          </a:p>
        </p:txBody>
      </p:sp>
    </p:spTree>
    <p:extLst>
      <p:ext uri="{BB962C8B-B14F-4D97-AF65-F5344CB8AC3E}">
        <p14:creationId xmlns:p14="http://schemas.microsoft.com/office/powerpoint/2010/main" val="3597878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6"/>
          <p:cNvSpPr>
            <a:spLocks/>
          </p:cNvSpPr>
          <p:nvPr/>
        </p:nvSpPr>
        <p:spPr bwMode="auto">
          <a:xfrm>
            <a:off x="152400" y="3962400"/>
            <a:ext cx="8286750" cy="685800"/>
          </a:xfrm>
          <a:prstGeom prst="rect">
            <a:avLst/>
          </a:prstGeom>
          <a:noFill/>
          <a:ln w="9525">
            <a:noFill/>
            <a:miter lim="800000"/>
            <a:headEnd/>
            <a:tailEnd/>
          </a:ln>
        </p:spPr>
        <p:txBody>
          <a:bodyPr>
            <a:prstTxWarp prst="textNoShape">
              <a:avLst/>
            </a:prstTxWarp>
          </a:bodyPr>
          <a:lstStyle/>
          <a:p>
            <a:pPr algn="ctr">
              <a:lnSpc>
                <a:spcPct val="95000"/>
              </a:lnSpc>
              <a:spcBef>
                <a:spcPct val="35000"/>
              </a:spcBef>
            </a:pPr>
            <a:endParaRPr lang="en-US" sz="2400" dirty="0">
              <a:solidFill>
                <a:schemeClr val="bg1"/>
              </a:solidFill>
              <a:latin typeface="GillSans" pitchFamily="34" charset="0"/>
            </a:endParaRPr>
          </a:p>
        </p:txBody>
      </p:sp>
      <p:pic>
        <p:nvPicPr>
          <p:cNvPr id="10248" name="Picture 5" descr="PCAST NITRD Executive Report-1"/>
          <p:cNvPicPr>
            <a:picLocks noChangeAspect="1" noChangeArrowheads="1"/>
          </p:cNvPicPr>
          <p:nvPr/>
        </p:nvPicPr>
        <p:blipFill>
          <a:blip r:embed="rId3">
            <a:lum bright="-49000" contrast="61000"/>
            <a:alphaModFix amt="76000"/>
            <a:extLst>
              <a:ext uri="{28A0092B-C50C-407E-A947-70E740481C1C}">
                <a14:useLocalDpi xmlns:a14="http://schemas.microsoft.com/office/drawing/2010/main" val="0"/>
              </a:ext>
            </a:extLst>
          </a:blip>
          <a:srcRect/>
          <a:stretch>
            <a:fillRect/>
          </a:stretch>
        </p:blipFill>
        <p:spPr bwMode="auto">
          <a:xfrm>
            <a:off x="1910288" y="2590802"/>
            <a:ext cx="1747312" cy="2316879"/>
          </a:xfrm>
          <a:prstGeom prst="rect">
            <a:avLst/>
          </a:prstGeom>
          <a:noFill/>
          <a:ln w="9525">
            <a:noFill/>
            <a:miter lim="800000"/>
            <a:headEnd/>
            <a:tailEnd/>
          </a:ln>
        </p:spPr>
      </p:pic>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2"/>
                </a:solidFill>
                <a:effectLst/>
                <a:uLnTx/>
                <a:uFillTx/>
                <a:latin typeface="Arial" pitchFamily="34" charset="0"/>
                <a:ea typeface="+mj-ea"/>
                <a:cs typeface="Arial" pitchFamily="34" charset="0"/>
              </a:rPr>
              <a:t>A National Imperative</a:t>
            </a:r>
            <a:endParaRPr kumimoji="0" lang="en-US" sz="3600" b="1" i="0" u="none" strike="noStrike" kern="1200" cap="none" spc="0" normalizeH="0" baseline="0" noProof="0" dirty="0">
              <a:ln>
                <a:noFill/>
              </a:ln>
              <a:solidFill>
                <a:schemeClr val="tx2"/>
              </a:solidFill>
              <a:effectLst/>
              <a:uLnTx/>
              <a:uFillTx/>
              <a:latin typeface="Arial" pitchFamily="34" charset="0"/>
              <a:ea typeface="+mj-ea"/>
              <a:cs typeface="Arial" pitchFamily="34" charset="0"/>
            </a:endParaRPr>
          </a:p>
        </p:txBody>
      </p:sp>
      <p:pic>
        <p:nvPicPr>
          <p:cNvPr id="2" name="Picture 1" descr="NITRD PCAST 2007 report cov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288" y="1066800"/>
            <a:ext cx="1810312" cy="2339480"/>
          </a:xfrm>
          <a:prstGeom prst="rect">
            <a:avLst/>
          </a:prstGeom>
        </p:spPr>
      </p:pic>
      <p:sp>
        <p:nvSpPr>
          <p:cNvPr id="3" name="TextBox 2"/>
          <p:cNvSpPr txBox="1"/>
          <p:nvPr/>
        </p:nvSpPr>
        <p:spPr>
          <a:xfrm>
            <a:off x="3962402" y="1295401"/>
            <a:ext cx="4841357" cy="5170645"/>
          </a:xfrm>
          <a:prstGeom prst="rect">
            <a:avLst/>
          </a:prstGeom>
          <a:noFill/>
        </p:spPr>
        <p:txBody>
          <a:bodyPr wrap="square" rtlCol="0">
            <a:spAutoFit/>
          </a:bodyPr>
          <a:lstStyle/>
          <a:p>
            <a:pPr marL="285750" indent="-285750">
              <a:buFont typeface="Arial"/>
              <a:buChar char="•"/>
            </a:pPr>
            <a:r>
              <a:rPr lang="en-US" sz="2200" b="1" dirty="0" smtClean="0"/>
              <a:t>2007 PCAST NITRD Report </a:t>
            </a:r>
            <a:r>
              <a:rPr lang="en-US" sz="2200" dirty="0"/>
              <a:t>–Recommended </a:t>
            </a:r>
            <a:r>
              <a:rPr lang="en-US" sz="2200" dirty="0" smtClean="0"/>
              <a:t>cross</a:t>
            </a:r>
            <a:r>
              <a:rPr lang="en-US" sz="2200" dirty="0"/>
              <a:t>-disciplinary </a:t>
            </a:r>
            <a:r>
              <a:rPr lang="en-US" sz="2200" dirty="0" smtClean="0"/>
              <a:t>programs </a:t>
            </a:r>
            <a:r>
              <a:rPr lang="en-US" sz="2200" dirty="0"/>
              <a:t>to accelerate work in </a:t>
            </a:r>
            <a:r>
              <a:rPr lang="en-US" sz="2200" dirty="0" smtClean="0"/>
              <a:t>CPS by Federal R&amp;D agencies</a:t>
            </a:r>
            <a:endParaRPr lang="en-US" sz="2200" baseline="30000" dirty="0"/>
          </a:p>
          <a:p>
            <a:endParaRPr lang="en-US" sz="2200" dirty="0" smtClean="0"/>
          </a:p>
          <a:p>
            <a:pPr marL="285750" indent="-285750">
              <a:buFont typeface="Arial"/>
              <a:buChar char="•"/>
            </a:pPr>
            <a:r>
              <a:rPr lang="en-US" sz="2200" b="1" dirty="0" smtClean="0"/>
              <a:t>2010 PCAST NITRD Report </a:t>
            </a:r>
            <a:r>
              <a:rPr lang="en-US" sz="2200" dirty="0"/>
              <a:t>– </a:t>
            </a:r>
            <a:r>
              <a:rPr lang="en-US" sz="2200" dirty="0" smtClean="0"/>
              <a:t>Expanded this recommendation to </a:t>
            </a:r>
            <a:r>
              <a:rPr lang="en-US" sz="2200" dirty="0"/>
              <a:t>energy, transportation, health care, and homeland </a:t>
            </a:r>
            <a:r>
              <a:rPr lang="en-US" sz="2200" dirty="0" smtClean="0"/>
              <a:t>security</a:t>
            </a:r>
          </a:p>
          <a:p>
            <a:endParaRPr lang="en-US" sz="2200" dirty="0" smtClean="0"/>
          </a:p>
          <a:p>
            <a:pPr marL="285750" indent="-285750">
              <a:buFont typeface="Arial"/>
              <a:buChar char="•"/>
            </a:pPr>
            <a:r>
              <a:rPr lang="en-US" sz="2200" b="1" dirty="0" smtClean="0"/>
              <a:t>2011 PCAST Advanced Manufacturing Report </a:t>
            </a:r>
            <a:r>
              <a:rPr lang="en-US" sz="2200" dirty="0" smtClean="0"/>
              <a:t>– Recommended investments to strength US leadership in the  areas of </a:t>
            </a:r>
            <a:r>
              <a:rPr lang="en-US" sz="2200" dirty="0"/>
              <a:t>robotics, cyber-physical systems, and flexible manufacturing</a:t>
            </a:r>
            <a:r>
              <a:rPr lang="en-US" sz="2200" dirty="0" smtClean="0"/>
              <a:t> </a:t>
            </a:r>
            <a:endParaRPr lang="en-US" sz="2200" dirty="0"/>
          </a:p>
        </p:txBody>
      </p:sp>
      <p:pic>
        <p:nvPicPr>
          <p:cNvPr id="7" name="Picture 6" descr="Ad man pcast report cove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484" y="4191000"/>
            <a:ext cx="1720516" cy="2209800"/>
          </a:xfrm>
          <a:prstGeom prst="rect">
            <a:avLst/>
          </a:prstGeom>
          <a:ln>
            <a:solidFill>
              <a:schemeClr val="bg1">
                <a:lumMod val="50000"/>
              </a:schemeClr>
            </a:solidFill>
          </a:ln>
        </p:spPr>
      </p:pic>
    </p:spTree>
    <p:extLst>
      <p:ext uri="{BB962C8B-B14F-4D97-AF65-F5344CB8AC3E}">
        <p14:creationId xmlns:p14="http://schemas.microsoft.com/office/powerpoint/2010/main" val="22673699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pPr lvl="1" algn="ctr" rtl="0">
              <a:lnSpc>
                <a:spcPct val="110000"/>
              </a:lnSpc>
              <a:spcBef>
                <a:spcPct val="0"/>
              </a:spcBef>
            </a:pPr>
            <a:r>
              <a:rPr lang="en-US" sz="3200" b="1" dirty="0" smtClean="0">
                <a:solidFill>
                  <a:srgbClr val="1F497D"/>
                </a:solidFill>
                <a:latin typeface="Arial"/>
                <a:cs typeface="Arial"/>
              </a:rPr>
              <a:t>As the trend towards increasingly </a:t>
            </a:r>
            <a:br>
              <a:rPr lang="en-US" sz="3200" b="1" dirty="0" smtClean="0">
                <a:solidFill>
                  <a:srgbClr val="1F497D"/>
                </a:solidFill>
                <a:latin typeface="Arial"/>
                <a:cs typeface="Arial"/>
              </a:rPr>
            </a:br>
            <a:r>
              <a:rPr lang="en-US" sz="3200" b="1" dirty="0" smtClean="0">
                <a:solidFill>
                  <a:srgbClr val="1F497D"/>
                </a:solidFill>
                <a:latin typeface="Arial"/>
                <a:cs typeface="Arial"/>
              </a:rPr>
              <a:t>cyber-enabled systems grows, so does the need to secure those systems.</a:t>
            </a:r>
            <a:endParaRPr lang="en-US" sz="3200" b="1" dirty="0">
              <a:solidFill>
                <a:srgbClr val="1F497D"/>
              </a:solidFill>
            </a:endParaRPr>
          </a:p>
        </p:txBody>
      </p:sp>
    </p:spTree>
    <p:extLst>
      <p:ext uri="{BB962C8B-B14F-4D97-AF65-F5344CB8AC3E}">
        <p14:creationId xmlns:p14="http://schemas.microsoft.com/office/powerpoint/2010/main" val="1753089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ICD-xray-hires-reducednoise-nolabels.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10200" y="1752601"/>
            <a:ext cx="3073400" cy="3148361"/>
          </a:xfrm>
          <a:prstGeom prst="rect">
            <a:avLst/>
          </a:prstGeom>
        </p:spPr>
      </p:pic>
      <p:sp>
        <p:nvSpPr>
          <p:cNvPr id="2" name="Title 1"/>
          <p:cNvSpPr>
            <a:spLocks noGrp="1"/>
          </p:cNvSpPr>
          <p:nvPr>
            <p:ph type="title"/>
          </p:nvPr>
        </p:nvSpPr>
        <p:spPr>
          <a:xfrm>
            <a:off x="457200" y="-64911"/>
            <a:ext cx="8229600" cy="1143000"/>
          </a:xfrm>
        </p:spPr>
        <p:txBody>
          <a:bodyPr>
            <a:normAutofit/>
          </a:bodyPr>
          <a:lstStyle/>
          <a:p>
            <a:pPr algn="ctr"/>
            <a:r>
              <a:rPr lang="en-US" b="1" dirty="0" smtClean="0"/>
              <a:t>Cyber-Physical Security Risks</a:t>
            </a:r>
            <a:endParaRPr lang="en-US" b="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56952" y="1200327"/>
            <a:ext cx="2572266" cy="385144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61323" y="4261074"/>
            <a:ext cx="3566161" cy="2215927"/>
          </a:xfrm>
          <a:prstGeom prst="rect">
            <a:avLst/>
          </a:prstGeom>
        </p:spPr>
      </p:pic>
      <p:pic>
        <p:nvPicPr>
          <p:cNvPr id="4" name="Picture 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7200" y="4038602"/>
            <a:ext cx="2231826" cy="2206319"/>
          </a:xfrm>
          <a:prstGeom prst="rect">
            <a:avLst/>
          </a:prstGeom>
          <a:noFill/>
          <a:ln w="9525">
            <a:noFill/>
            <a:miter lim="800000"/>
            <a:headEnd/>
            <a:tailEnd/>
          </a:ln>
        </p:spPr>
      </p:pic>
      <p:sp>
        <p:nvSpPr>
          <p:cNvPr id="8" name="Rectangle 7"/>
          <p:cNvSpPr/>
          <p:nvPr/>
        </p:nvSpPr>
        <p:spPr>
          <a:xfrm rot="16200000">
            <a:off x="1888122" y="2954923"/>
            <a:ext cx="3962400" cy="338554"/>
          </a:xfrm>
          <a:prstGeom prst="rect">
            <a:avLst/>
          </a:prstGeom>
          <a:solidFill>
            <a:schemeClr val="bg1"/>
          </a:solidFill>
        </p:spPr>
        <p:txBody>
          <a:bodyPr wrap="square">
            <a:spAutoFit/>
          </a:bodyPr>
          <a:lstStyle/>
          <a:p>
            <a:pPr algn="ctr"/>
            <a:r>
              <a:rPr lang="en-US" sz="1600" b="1" dirty="0" smtClean="0"/>
              <a:t>Law Enforcement Communications</a:t>
            </a:r>
            <a:endParaRPr lang="en-US" sz="1600" dirty="0"/>
          </a:p>
        </p:txBody>
      </p:sp>
      <p:sp>
        <p:nvSpPr>
          <p:cNvPr id="9" name="Rectangle 8"/>
          <p:cNvSpPr/>
          <p:nvPr/>
        </p:nvSpPr>
        <p:spPr>
          <a:xfrm rot="16200000">
            <a:off x="3263841" y="5240924"/>
            <a:ext cx="2286000" cy="338554"/>
          </a:xfrm>
          <a:prstGeom prst="rect">
            <a:avLst/>
          </a:prstGeom>
          <a:solidFill>
            <a:schemeClr val="bg1"/>
          </a:solidFill>
        </p:spPr>
        <p:txBody>
          <a:bodyPr wrap="square">
            <a:spAutoFit/>
          </a:bodyPr>
          <a:lstStyle/>
          <a:p>
            <a:pPr algn="ctr"/>
            <a:r>
              <a:rPr lang="en-US" sz="1600" b="1" dirty="0" smtClean="0"/>
              <a:t>Control Systems</a:t>
            </a:r>
            <a:endParaRPr lang="en-US" sz="1600" dirty="0"/>
          </a:p>
        </p:txBody>
      </p:sp>
      <p:sp>
        <p:nvSpPr>
          <p:cNvPr id="10" name="Rectangle 9"/>
          <p:cNvSpPr/>
          <p:nvPr/>
        </p:nvSpPr>
        <p:spPr>
          <a:xfrm>
            <a:off x="5410200" y="1371600"/>
            <a:ext cx="3048000" cy="338554"/>
          </a:xfrm>
          <a:prstGeom prst="rect">
            <a:avLst/>
          </a:prstGeom>
          <a:solidFill>
            <a:schemeClr val="bg1"/>
          </a:solidFill>
        </p:spPr>
        <p:txBody>
          <a:bodyPr wrap="square">
            <a:spAutoFit/>
          </a:bodyPr>
          <a:lstStyle/>
          <a:p>
            <a:pPr algn="ctr"/>
            <a:r>
              <a:rPr lang="en-US" sz="1600" b="1" dirty="0" smtClean="0"/>
              <a:t>Embedded Medical Devices</a:t>
            </a:r>
            <a:endParaRPr lang="en-US" sz="1600" dirty="0"/>
          </a:p>
        </p:txBody>
      </p:sp>
      <p:sp>
        <p:nvSpPr>
          <p:cNvPr id="11" name="Rectangle 10"/>
          <p:cNvSpPr/>
          <p:nvPr/>
        </p:nvSpPr>
        <p:spPr>
          <a:xfrm>
            <a:off x="457200" y="6092519"/>
            <a:ext cx="2235200" cy="338554"/>
          </a:xfrm>
          <a:prstGeom prst="rect">
            <a:avLst/>
          </a:prstGeom>
          <a:solidFill>
            <a:schemeClr val="bg1"/>
          </a:solidFill>
        </p:spPr>
        <p:txBody>
          <a:bodyPr wrap="square">
            <a:spAutoFit/>
          </a:bodyPr>
          <a:lstStyle/>
          <a:p>
            <a:pPr algn="ctr"/>
            <a:r>
              <a:rPr lang="en-US" sz="1600" b="1" dirty="0" smtClean="0"/>
              <a:t>Automobiles</a:t>
            </a:r>
            <a:endParaRPr lang="en-US" sz="1600" dirty="0"/>
          </a:p>
        </p:txBody>
      </p:sp>
      <p:sp>
        <p:nvSpPr>
          <p:cNvPr id="12" name="TextBox 11"/>
          <p:cNvSpPr txBox="1"/>
          <p:nvPr/>
        </p:nvSpPr>
        <p:spPr>
          <a:xfrm>
            <a:off x="7095067" y="2878667"/>
            <a:ext cx="184666" cy="369332"/>
          </a:xfrm>
          <a:prstGeom prst="rect">
            <a:avLst/>
          </a:prstGeom>
          <a:noFill/>
        </p:spPr>
        <p:txBody>
          <a:bodyPr wrap="none" rtlCol="0">
            <a:spAutoFit/>
          </a:bodyPr>
          <a:lstStyle/>
          <a:p>
            <a:endParaRPr lang="en-US" dirty="0"/>
          </a:p>
        </p:txBody>
      </p:sp>
      <p:sp>
        <p:nvSpPr>
          <p:cNvPr id="13" name="TextBox 12"/>
          <p:cNvSpPr txBox="1"/>
          <p:nvPr/>
        </p:nvSpPr>
        <p:spPr>
          <a:xfrm>
            <a:off x="5410200" y="4038600"/>
            <a:ext cx="2300630" cy="215444"/>
          </a:xfrm>
          <a:prstGeom prst="rect">
            <a:avLst/>
          </a:prstGeom>
          <a:noFill/>
        </p:spPr>
        <p:txBody>
          <a:bodyPr wrap="none" rtlCol="0">
            <a:spAutoFit/>
          </a:bodyPr>
          <a:lstStyle/>
          <a:p>
            <a:r>
              <a:rPr lang="en-US" sz="800" dirty="0" smtClean="0"/>
              <a:t>Credit: Halperin et al., IEEE Sym. Security &amp; Privacy</a:t>
            </a:r>
            <a:endParaRPr lang="en-US" sz="800" dirty="0"/>
          </a:p>
        </p:txBody>
      </p:sp>
      <p:sp>
        <p:nvSpPr>
          <p:cNvPr id="14" name="TextBox 13"/>
          <p:cNvSpPr txBox="1"/>
          <p:nvPr/>
        </p:nvSpPr>
        <p:spPr>
          <a:xfrm>
            <a:off x="457200" y="6400800"/>
            <a:ext cx="1981200" cy="215444"/>
          </a:xfrm>
          <a:prstGeom prst="rect">
            <a:avLst/>
          </a:prstGeom>
          <a:noFill/>
        </p:spPr>
        <p:txBody>
          <a:bodyPr wrap="square" rtlCol="0">
            <a:spAutoFit/>
          </a:bodyPr>
          <a:lstStyle/>
          <a:p>
            <a:r>
              <a:rPr lang="en-US" sz="800" dirty="0" smtClean="0"/>
              <a:t>Credit: Karl </a:t>
            </a:r>
            <a:r>
              <a:rPr lang="en-US" sz="800" dirty="0" err="1" smtClean="0"/>
              <a:t>Koshner</a:t>
            </a:r>
            <a:endParaRPr lang="en-US" sz="800" dirty="0"/>
          </a:p>
        </p:txBody>
      </p:sp>
      <p:sp>
        <p:nvSpPr>
          <p:cNvPr id="15" name="TextBox 14"/>
          <p:cNvSpPr txBox="1"/>
          <p:nvPr/>
        </p:nvSpPr>
        <p:spPr>
          <a:xfrm>
            <a:off x="2743200" y="5029200"/>
            <a:ext cx="1676400" cy="215444"/>
          </a:xfrm>
          <a:prstGeom prst="rect">
            <a:avLst/>
          </a:prstGeom>
          <a:noFill/>
        </p:spPr>
        <p:txBody>
          <a:bodyPr wrap="square" rtlCol="0">
            <a:spAutoFit/>
          </a:bodyPr>
          <a:lstStyle/>
          <a:p>
            <a:r>
              <a:rPr lang="en-US" sz="800" dirty="0" smtClean="0"/>
              <a:t>Credit: Matt Blaze</a:t>
            </a:r>
            <a:endParaRPr lang="en-US" sz="800" dirty="0"/>
          </a:p>
        </p:txBody>
      </p:sp>
    </p:spTree>
    <p:extLst>
      <p:ext uri="{BB962C8B-B14F-4D97-AF65-F5344CB8AC3E}">
        <p14:creationId xmlns:p14="http://schemas.microsoft.com/office/powerpoint/2010/main" val="1092864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2863"/>
            <a:ext cx="8229600" cy="1143000"/>
          </a:xfrm>
        </p:spPr>
        <p:txBody>
          <a:bodyPr>
            <a:noAutofit/>
          </a:bodyPr>
          <a:lstStyle/>
          <a:p>
            <a:pPr algn="ctr"/>
            <a:r>
              <a:rPr lang="en-US" sz="3200" b="1" dirty="0" smtClean="0"/>
              <a:t>Cyber-Physical Systems </a:t>
            </a:r>
            <a:r>
              <a:rPr lang="en-US" sz="3200" dirty="0" smtClean="0"/>
              <a:t>Program</a:t>
            </a:r>
            <a:endParaRPr lang="en-US" sz="3200" b="1" dirty="0"/>
          </a:p>
        </p:txBody>
      </p:sp>
      <p:sp>
        <p:nvSpPr>
          <p:cNvPr id="3" name="Content Placeholder 2"/>
          <p:cNvSpPr>
            <a:spLocks noGrp="1"/>
          </p:cNvSpPr>
          <p:nvPr>
            <p:ph idx="1"/>
          </p:nvPr>
        </p:nvSpPr>
        <p:spPr>
          <a:xfrm>
            <a:off x="533400" y="762000"/>
            <a:ext cx="8077200" cy="838200"/>
          </a:xfrm>
        </p:spPr>
        <p:txBody>
          <a:bodyPr>
            <a:noAutofit/>
          </a:bodyPr>
          <a:lstStyle/>
          <a:p>
            <a:pPr marL="0" indent="0" algn="ctr">
              <a:buNone/>
            </a:pPr>
            <a:r>
              <a:rPr lang="en-US" sz="2000" b="1" i="1" dirty="0" smtClean="0"/>
              <a:t>Deeply integrating </a:t>
            </a:r>
            <a:r>
              <a:rPr lang="en-US" sz="2000" b="1" i="1" dirty="0"/>
              <a:t>computation, communication, and control into physical systems</a:t>
            </a:r>
          </a:p>
          <a:p>
            <a:pPr algn="ctr">
              <a:spcAft>
                <a:spcPts val="600"/>
              </a:spcAft>
              <a:buNone/>
            </a:pPr>
            <a:endParaRPr lang="en-US" sz="2000" dirty="0"/>
          </a:p>
        </p:txBody>
      </p:sp>
      <p:graphicFrame>
        <p:nvGraphicFramePr>
          <p:cNvPr id="7" name="Diagram 6"/>
          <p:cNvGraphicFramePr/>
          <p:nvPr>
            <p:extLst>
              <p:ext uri="{D42A27DB-BD31-4B8C-83A1-F6EECF244321}">
                <p14:modId xmlns:p14="http://schemas.microsoft.com/office/powerpoint/2010/main" val="909736180"/>
              </p:ext>
            </p:extLst>
          </p:nvPr>
        </p:nvGraphicFramePr>
        <p:xfrm>
          <a:off x="3964471" y="1600201"/>
          <a:ext cx="5255731"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16"/>
          <p:cNvSpPr>
            <a:spLocks noChangeArrowheads="1"/>
          </p:cNvSpPr>
          <p:nvPr/>
        </p:nvSpPr>
        <p:spPr bwMode="auto">
          <a:xfrm>
            <a:off x="152400" y="1600201"/>
            <a:ext cx="4419600" cy="2492990"/>
          </a:xfrm>
          <a:prstGeom prst="rect">
            <a:avLst/>
          </a:prstGeom>
          <a:noFill/>
          <a:ln w="9525" algn="ctr">
            <a:noFill/>
            <a:miter lim="800000"/>
            <a:headEnd/>
            <a:tailEnd/>
          </a:ln>
          <a:effectLst/>
        </p:spPr>
        <p:txBody>
          <a:bodyPr wrap="square" anchor="ctr">
            <a:spAutoFit/>
          </a:bodyPr>
          <a:lstStyle/>
          <a:p>
            <a:pPr marL="285750" indent="-285750">
              <a:buFont typeface="Arial"/>
              <a:buChar char="•"/>
            </a:pPr>
            <a:r>
              <a:rPr lang="en-US" sz="2000" dirty="0">
                <a:cs typeface="Arial"/>
              </a:rPr>
              <a:t>Launched in </a:t>
            </a:r>
            <a:r>
              <a:rPr lang="en-US" sz="2000" dirty="0" smtClean="0">
                <a:cs typeface="Arial"/>
              </a:rPr>
              <a:t>2009 </a:t>
            </a:r>
          </a:p>
          <a:p>
            <a:pPr marL="285750" indent="-285750">
              <a:buFont typeface="Arial"/>
              <a:buChar char="•"/>
            </a:pPr>
            <a:r>
              <a:rPr lang="en-US" sz="2000" dirty="0" smtClean="0">
                <a:cs typeface="Arial"/>
              </a:rPr>
              <a:t>Aims </a:t>
            </a:r>
            <a:r>
              <a:rPr lang="en-US" sz="2000" dirty="0" smtClean="0">
                <a:cs typeface="Arial"/>
              </a:rPr>
              <a:t>to develop </a:t>
            </a:r>
            <a:r>
              <a:rPr lang="en-US" sz="2000" dirty="0">
                <a:cs typeface="Arial"/>
              </a:rPr>
              <a:t>the core system science needed to engineer complex </a:t>
            </a:r>
            <a:r>
              <a:rPr lang="en-US" sz="2000" dirty="0" smtClean="0">
                <a:cs typeface="Arial"/>
              </a:rPr>
              <a:t>“smart” cyber</a:t>
            </a:r>
            <a:r>
              <a:rPr lang="en-US" sz="2000" dirty="0">
                <a:cs typeface="Arial"/>
              </a:rPr>
              <a:t>-physical </a:t>
            </a:r>
            <a:r>
              <a:rPr lang="en-US" sz="2000" dirty="0" smtClean="0">
                <a:cs typeface="Arial"/>
              </a:rPr>
              <a:t>systems</a:t>
            </a:r>
          </a:p>
          <a:p>
            <a:pPr marL="285750" indent="-285750">
              <a:buFont typeface="Arial"/>
              <a:buChar char="•"/>
            </a:pPr>
            <a:r>
              <a:rPr lang="en-US" sz="2000" dirty="0" smtClean="0">
                <a:cs typeface="Arial"/>
              </a:rPr>
              <a:t>Serves </a:t>
            </a:r>
            <a:r>
              <a:rPr lang="en-US" sz="2000" dirty="0">
                <a:cs typeface="Arial"/>
              </a:rPr>
              <a:t>key national </a:t>
            </a:r>
            <a:r>
              <a:rPr lang="en-US" sz="2000" dirty="0" smtClean="0">
                <a:cs typeface="Arial"/>
              </a:rPr>
              <a:t>priorities</a:t>
            </a:r>
          </a:p>
          <a:p>
            <a:pPr marL="285750" indent="-285750">
              <a:buFont typeface="Arial"/>
              <a:buChar char="•"/>
            </a:pPr>
            <a:r>
              <a:rPr lang="en-US" sz="2000" dirty="0" smtClean="0">
                <a:cs typeface="Arial"/>
              </a:rPr>
              <a:t>Coordinated across NSF and with </a:t>
            </a:r>
            <a:r>
              <a:rPr lang="en-US" sz="2000" dirty="0">
                <a:cs typeface="Arial"/>
              </a:rPr>
              <a:t>other government </a:t>
            </a:r>
            <a:r>
              <a:rPr lang="en-US" sz="2000" dirty="0" smtClean="0">
                <a:cs typeface="Arial"/>
              </a:rPr>
              <a:t>agencies</a:t>
            </a:r>
            <a:endParaRPr lang="en-US" sz="2000" dirty="0">
              <a:cs typeface="Arial"/>
            </a:endParaRPr>
          </a:p>
          <a:p>
            <a:endParaRPr lang="en-US" sz="1600" dirty="0" smtClean="0">
              <a:cs typeface="Arial"/>
            </a:endParaRPr>
          </a:p>
        </p:txBody>
      </p:sp>
      <p:sp>
        <p:nvSpPr>
          <p:cNvPr id="11" name="Rectangle 10"/>
          <p:cNvSpPr/>
          <p:nvPr/>
        </p:nvSpPr>
        <p:spPr>
          <a:xfrm>
            <a:off x="1371600" y="6488668"/>
            <a:ext cx="6400800" cy="369332"/>
          </a:xfrm>
          <a:prstGeom prst="rect">
            <a:avLst/>
          </a:prstGeom>
        </p:spPr>
        <p:txBody>
          <a:bodyPr wrap="square">
            <a:spAutoFit/>
          </a:bodyPr>
          <a:lstStyle/>
          <a:p>
            <a:pPr algn="ctr">
              <a:spcAft>
                <a:spcPts val="600"/>
              </a:spcAft>
            </a:pPr>
            <a:r>
              <a:rPr lang="en-US" dirty="0"/>
              <a:t>Cross-Directorate </a:t>
            </a:r>
            <a:r>
              <a:rPr lang="en-US" dirty="0" smtClean="0"/>
              <a:t>Effort: CISE</a:t>
            </a:r>
            <a:r>
              <a:rPr lang="en-US" dirty="0"/>
              <a:t> </a:t>
            </a:r>
            <a:r>
              <a:rPr lang="en-US" dirty="0" smtClean="0"/>
              <a:t>and ENG</a:t>
            </a:r>
            <a:endParaRPr lang="en-US" dirty="0"/>
          </a:p>
        </p:txBody>
      </p:sp>
      <p:sp>
        <p:nvSpPr>
          <p:cNvPr id="12" name="TextBox 11"/>
          <p:cNvSpPr txBox="1"/>
          <p:nvPr/>
        </p:nvSpPr>
        <p:spPr>
          <a:xfrm>
            <a:off x="533400" y="3962400"/>
            <a:ext cx="3505200" cy="22467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Arial" pitchFamily="34" charset="0"/>
              <a:buNone/>
            </a:pPr>
            <a:r>
              <a:rPr lang="en-US" sz="2000" b="1" dirty="0" smtClean="0">
                <a:solidFill>
                  <a:srgbClr val="000000"/>
                </a:solidFill>
              </a:rPr>
              <a:t>200+ total awards since 2009:</a:t>
            </a:r>
            <a:endParaRPr lang="en-US" sz="2000" b="1" dirty="0">
              <a:solidFill>
                <a:srgbClr val="000000"/>
              </a:solidFill>
            </a:endParaRPr>
          </a:p>
          <a:p>
            <a:pPr marL="285750" indent="-285750">
              <a:buFont typeface="Arial"/>
              <a:buChar char="•"/>
            </a:pPr>
            <a:r>
              <a:rPr lang="en-US" sz="2000" dirty="0">
                <a:solidFill>
                  <a:srgbClr val="000000"/>
                </a:solidFill>
              </a:rPr>
              <a:t>$140M+ total </a:t>
            </a:r>
            <a:r>
              <a:rPr lang="en-US" sz="2000" dirty="0" smtClean="0">
                <a:solidFill>
                  <a:srgbClr val="000000"/>
                </a:solidFill>
              </a:rPr>
              <a:t>investment</a:t>
            </a:r>
          </a:p>
          <a:p>
            <a:pPr marL="285750" indent="-285750">
              <a:buFont typeface="Arial"/>
              <a:buChar char="•"/>
            </a:pPr>
            <a:r>
              <a:rPr lang="en-US" sz="2000" dirty="0" smtClean="0">
                <a:solidFill>
                  <a:srgbClr val="000000"/>
                </a:solidFill>
              </a:rPr>
              <a:t>350+ PIs and Co-PIs</a:t>
            </a:r>
          </a:p>
          <a:p>
            <a:pPr marL="285750" indent="-285750">
              <a:buFont typeface="Arial"/>
              <a:buChar char="•"/>
            </a:pPr>
            <a:r>
              <a:rPr lang="en-US" sz="2000" dirty="0" smtClean="0">
                <a:solidFill>
                  <a:srgbClr val="000000"/>
                </a:solidFill>
              </a:rPr>
              <a:t>35 states</a:t>
            </a:r>
          </a:p>
          <a:p>
            <a:r>
              <a:rPr lang="en-US" sz="2000" b="1" dirty="0" smtClean="0">
                <a:solidFill>
                  <a:srgbClr val="000000"/>
                </a:solidFill>
              </a:rPr>
              <a:t>FY 12 commitment:</a:t>
            </a:r>
          </a:p>
          <a:p>
            <a:pPr marL="342900" indent="-342900">
              <a:buFont typeface="Arial"/>
              <a:buChar char="•"/>
            </a:pPr>
            <a:r>
              <a:rPr lang="en-US" sz="2000" dirty="0" smtClean="0">
                <a:solidFill>
                  <a:srgbClr val="000000"/>
                </a:solidFill>
              </a:rPr>
              <a:t>45 new awards (29 projects)</a:t>
            </a:r>
          </a:p>
          <a:p>
            <a:pPr marL="342900" indent="-342900">
              <a:buFont typeface="Arial"/>
              <a:buChar char="•"/>
            </a:pPr>
            <a:r>
              <a:rPr lang="en-US" sz="2000" dirty="0" smtClean="0">
                <a:solidFill>
                  <a:srgbClr val="000000"/>
                </a:solidFill>
              </a:rPr>
              <a:t>$30M+ investment</a:t>
            </a:r>
            <a:endParaRPr lang="en-US" sz="2000" dirty="0">
              <a:solidFill>
                <a:srgbClr val="000000"/>
              </a:solidFill>
            </a:endParaRPr>
          </a:p>
        </p:txBody>
      </p:sp>
    </p:spTree>
    <p:extLst>
      <p:ext uri="{BB962C8B-B14F-4D97-AF65-F5344CB8AC3E}">
        <p14:creationId xmlns:p14="http://schemas.microsoft.com/office/powerpoint/2010/main" val="1079535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595719"/>
              </p:ext>
            </p:extLst>
          </p:nvPr>
        </p:nvGraphicFramePr>
        <p:xfrm>
          <a:off x="457200" y="1233333"/>
          <a:ext cx="8077200" cy="5472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pPr algn="ctr"/>
            <a:r>
              <a:rPr lang="en-US" dirty="0" smtClean="0"/>
              <a:t>Three CPS Research Themes</a:t>
            </a:r>
            <a:endParaRPr lang="en-US" dirty="0"/>
          </a:p>
        </p:txBody>
      </p:sp>
    </p:spTree>
    <p:extLst>
      <p:ext uri="{BB962C8B-B14F-4D97-AF65-F5344CB8AC3E}">
        <p14:creationId xmlns:p14="http://schemas.microsoft.com/office/powerpoint/2010/main" val="3785974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13B830BE9964429C57C390578263CA" ma:contentTypeVersion="0" ma:contentTypeDescription="Create a new document." ma:contentTypeScope="" ma:versionID="ac9b8a41ca7b5dccd236a8b6e48af915">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682951-AC84-4C12-AD9F-5FB86252CF22}">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3825BBB5-8706-4132-94E3-AE609C8010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BA0388B4-5C7D-42A6-A8AA-3C528E5F6D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26234</TotalTime>
  <Words>4886</Words>
  <Application>Microsoft Macintosh PowerPoint</Application>
  <PresentationFormat>On-screen Show (4:3)</PresentationFormat>
  <Paragraphs>652</Paragraphs>
  <Slides>32</Slides>
  <Notes>32</Notes>
  <HiddenSlides>16</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2012 CPS PI Meeting</vt:lpstr>
      <vt:lpstr>PowerPoint Presentation</vt:lpstr>
      <vt:lpstr>CPS and National Priorities</vt:lpstr>
      <vt:lpstr>CPS and National Priorities</vt:lpstr>
      <vt:lpstr>PowerPoint Presentation</vt:lpstr>
      <vt:lpstr>As the trend towards increasingly  cyber-enabled systems grows, so does the need to secure those systems.</vt:lpstr>
      <vt:lpstr>Cyber-Physical Security Risks</vt:lpstr>
      <vt:lpstr>Cyber-Physical Systems Program</vt:lpstr>
      <vt:lpstr>Three CPS Research Themes</vt:lpstr>
      <vt:lpstr>CPS Support across NSF</vt:lpstr>
      <vt:lpstr>The National Robotics Initiative (NRI)</vt:lpstr>
      <vt:lpstr>“If you build it, they will come”</vt:lpstr>
      <vt:lpstr>$50M NRI Investment Supports 108 Researchers, 65 Institutions and 22 State</vt:lpstr>
      <vt:lpstr>Smart Health</vt:lpstr>
      <vt:lpstr>Smart Health</vt:lpstr>
      <vt:lpstr>Smart Health</vt:lpstr>
      <vt:lpstr>Thriving CPS Community</vt:lpstr>
      <vt:lpstr>CPS Virtual Organization (VO) </vt:lpstr>
      <vt:lpstr>CPS Virtual Organization</vt:lpstr>
      <vt:lpstr>Enabling Smart Systems for the Future</vt:lpstr>
      <vt:lpstr>We need your help!</vt:lpstr>
      <vt:lpstr>1. Nurture and Support a Culture of Engagement and Service</vt:lpstr>
      <vt:lpstr>Many Opportunities for  Community Engagement</vt:lpstr>
      <vt:lpstr>Recent Rotators from across the US</vt:lpstr>
      <vt:lpstr>2. Embrace a Collaborative Culture  Enabled by Foundational Research </vt:lpstr>
      <vt:lpstr>3. Educate and Empower the  Next Generation</vt:lpstr>
      <vt:lpstr>PowerPoint Presentation</vt:lpstr>
      <vt:lpstr>PowerPoint Presentation</vt:lpstr>
      <vt:lpstr>$47.5M allocated across participating agencies  from FY 2012 soliciation </vt:lpstr>
      <vt:lpstr>Broad distribution of research areas across participating agencies</vt:lpstr>
      <vt:lpstr>PowerPoint Presentation</vt:lpstr>
      <vt:lpstr>PowerPoint Presentation</vt:lpstr>
    </vt:vector>
  </TitlesOfParts>
  <Company>National Science Foundation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CISE FY2012 Request to Congress</dc:title>
  <dc:creator>cwhitson</dc:creator>
  <cp:lastModifiedBy>nsf</cp:lastModifiedBy>
  <cp:revision>652</cp:revision>
  <cp:lastPrinted>2012-10-03T00:00:51Z</cp:lastPrinted>
  <dcterms:created xsi:type="dcterms:W3CDTF">2011-05-26T04:23:17Z</dcterms:created>
  <dcterms:modified xsi:type="dcterms:W3CDTF">2012-10-03T03:52:09Z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0x0101006413B830BE9964429C57C390578263CA</vt:lpwstr>
  </property>
</Properties>
</file>