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handoutMasterIdLst>
    <p:handoutMasterId r:id="rId3"/>
  </p:handoutMasterIdLst>
  <p:sldIdLst>
    <p:sldId id="258" r:id="rId2"/>
  </p:sldIdLst>
  <p:sldSz cx="43891200" cy="43891200"/>
  <p:notesSz cx="6858000" cy="9144000"/>
  <p:defaultTextStyle>
    <a:defPPr>
      <a:defRPr lang="en-US"/>
    </a:defPPr>
    <a:lvl1pPr algn="l" rtl="0" eaLnBrk="0" fontAlgn="base" hangingPunct="0">
      <a:spcBef>
        <a:spcPct val="0"/>
      </a:spcBef>
      <a:spcAft>
        <a:spcPct val="0"/>
      </a:spcAft>
      <a:defRPr sz="12600" kern="1200">
        <a:solidFill>
          <a:schemeClr val="tx1"/>
        </a:solidFill>
        <a:latin typeface="Times"/>
        <a:ea typeface="+mn-ea"/>
        <a:cs typeface="+mn-cs"/>
      </a:defRPr>
    </a:lvl1pPr>
    <a:lvl2pPr marL="2403546" algn="l" rtl="0" eaLnBrk="0" fontAlgn="base" hangingPunct="0">
      <a:spcBef>
        <a:spcPct val="0"/>
      </a:spcBef>
      <a:spcAft>
        <a:spcPct val="0"/>
      </a:spcAft>
      <a:defRPr sz="12600" kern="1200">
        <a:solidFill>
          <a:schemeClr val="tx1"/>
        </a:solidFill>
        <a:latin typeface="Times"/>
        <a:ea typeface="+mn-ea"/>
        <a:cs typeface="+mn-cs"/>
      </a:defRPr>
    </a:lvl2pPr>
    <a:lvl3pPr marL="4807092" algn="l" rtl="0" eaLnBrk="0" fontAlgn="base" hangingPunct="0">
      <a:spcBef>
        <a:spcPct val="0"/>
      </a:spcBef>
      <a:spcAft>
        <a:spcPct val="0"/>
      </a:spcAft>
      <a:defRPr sz="12600" kern="1200">
        <a:solidFill>
          <a:schemeClr val="tx1"/>
        </a:solidFill>
        <a:latin typeface="Times"/>
        <a:ea typeface="+mn-ea"/>
        <a:cs typeface="+mn-cs"/>
      </a:defRPr>
    </a:lvl3pPr>
    <a:lvl4pPr marL="7210638" algn="l" rtl="0" eaLnBrk="0" fontAlgn="base" hangingPunct="0">
      <a:spcBef>
        <a:spcPct val="0"/>
      </a:spcBef>
      <a:spcAft>
        <a:spcPct val="0"/>
      </a:spcAft>
      <a:defRPr sz="12600" kern="1200">
        <a:solidFill>
          <a:schemeClr val="tx1"/>
        </a:solidFill>
        <a:latin typeface="Times"/>
        <a:ea typeface="+mn-ea"/>
        <a:cs typeface="+mn-cs"/>
      </a:defRPr>
    </a:lvl4pPr>
    <a:lvl5pPr marL="9614184" algn="l" rtl="0" eaLnBrk="0" fontAlgn="base" hangingPunct="0">
      <a:spcBef>
        <a:spcPct val="0"/>
      </a:spcBef>
      <a:spcAft>
        <a:spcPct val="0"/>
      </a:spcAft>
      <a:defRPr sz="12600" kern="1200">
        <a:solidFill>
          <a:schemeClr val="tx1"/>
        </a:solidFill>
        <a:latin typeface="Times"/>
        <a:ea typeface="+mn-ea"/>
        <a:cs typeface="+mn-cs"/>
      </a:defRPr>
    </a:lvl5pPr>
    <a:lvl6pPr marL="12017731" algn="l" defTabSz="4807092" rtl="0" eaLnBrk="1" latinLnBrk="0" hangingPunct="1">
      <a:defRPr sz="12600" kern="1200">
        <a:solidFill>
          <a:schemeClr val="tx1"/>
        </a:solidFill>
        <a:latin typeface="Times"/>
        <a:ea typeface="+mn-ea"/>
        <a:cs typeface="+mn-cs"/>
      </a:defRPr>
    </a:lvl6pPr>
    <a:lvl7pPr marL="14421277" algn="l" defTabSz="4807092" rtl="0" eaLnBrk="1" latinLnBrk="0" hangingPunct="1">
      <a:defRPr sz="12600" kern="1200">
        <a:solidFill>
          <a:schemeClr val="tx1"/>
        </a:solidFill>
        <a:latin typeface="Times"/>
        <a:ea typeface="+mn-ea"/>
        <a:cs typeface="+mn-cs"/>
      </a:defRPr>
    </a:lvl7pPr>
    <a:lvl8pPr marL="16824823" algn="l" defTabSz="4807092" rtl="0" eaLnBrk="1" latinLnBrk="0" hangingPunct="1">
      <a:defRPr sz="12600" kern="1200">
        <a:solidFill>
          <a:schemeClr val="tx1"/>
        </a:solidFill>
        <a:latin typeface="Times"/>
        <a:ea typeface="+mn-ea"/>
        <a:cs typeface="+mn-cs"/>
      </a:defRPr>
    </a:lvl8pPr>
    <a:lvl9pPr marL="19228369" algn="l" defTabSz="4807092" rtl="0" eaLnBrk="1" latinLnBrk="0" hangingPunct="1">
      <a:defRPr sz="12600" kern="1200">
        <a:solidFill>
          <a:schemeClr val="tx1"/>
        </a:solidFill>
        <a:latin typeface="Times"/>
        <a:ea typeface="+mn-ea"/>
        <a:cs typeface="+mn-cs"/>
      </a:defRPr>
    </a:lvl9pPr>
  </p:defaultTextStyle>
  <p:extLst>
    <p:ext uri="{EFAFB233-063F-42B5-8137-9DF3F51BA10A}">
      <p15:sldGuideLst xmlns:p15="http://schemas.microsoft.com/office/powerpoint/2012/main">
        <p15:guide id="1" orient="horz" pos="13824">
          <p15:clr>
            <a:srgbClr val="A4A3A4"/>
          </p15:clr>
        </p15:guide>
        <p15:guide id="2" pos="1382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310"/>
    <a:srgbClr val="990033"/>
    <a:srgbClr val="9B0033"/>
    <a:srgbClr val="F2E6F1"/>
    <a:srgbClr val="0021A5"/>
    <a:srgbClr val="660040"/>
    <a:srgbClr val="FFCE36"/>
    <a:srgbClr val="691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03" autoAdjust="0"/>
    <p:restoredTop sz="99821" autoAdjust="0"/>
  </p:normalViewPr>
  <p:slideViewPr>
    <p:cSldViewPr snapToGrid="0">
      <p:cViewPr>
        <p:scale>
          <a:sx n="33" d="100"/>
          <a:sy n="33" d="100"/>
        </p:scale>
        <p:origin x="-1482" y="-5862"/>
      </p:cViewPr>
      <p:guideLst>
        <p:guide orient="horz" pos="13824"/>
        <p:guide pos="138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9" d="100"/>
          <a:sy n="79" d="100"/>
        </p:scale>
        <p:origin x="-204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handoutMaster" Target="handoutMasters/handout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B9595C-61F3-413C-B027-36450575D66D}" type="datetimeFigureOut">
              <a:rPr lang="en-US" smtClean="0"/>
              <a:pPr/>
              <a:t>10/21/2014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0E8B90-02B0-4342-ADEB-2E2D8B2EE085}" type="slidenum">
              <a:rPr lang="en-US" smtClean="0"/>
              <a:pPr/>
              <a:t>‹#›</a:t>
            </a:fld>
            <a:endParaRPr lang="en-US"/>
          </a:p>
        </p:txBody>
      </p:sp>
    </p:spTree>
    <p:extLst>
      <p:ext uri="{BB962C8B-B14F-4D97-AF65-F5344CB8AC3E}">
        <p14:creationId xmlns:p14="http://schemas.microsoft.com/office/powerpoint/2010/main" val="50783115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Master" Target="../slideMasters/slideMaster1.xml"/><Relationship Id="rId4" Type="http://schemas.openxmlformats.org/officeDocument/2006/relationships/image" Target="../media/image5.tif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Rectangle 9"/>
          <p:cNvSpPr>
            <a:spLocks noChangeArrowheads="1"/>
          </p:cNvSpPr>
          <p:nvPr userDrawn="1"/>
        </p:nvSpPr>
        <p:spPr bwMode="auto">
          <a:xfrm flipH="1">
            <a:off x="0" y="0"/>
            <a:ext cx="609600" cy="43891200"/>
          </a:xfrm>
          <a:prstGeom prst="rect">
            <a:avLst/>
          </a:prstGeom>
          <a:solidFill>
            <a:srgbClr val="FFB310"/>
          </a:solidFill>
          <a:ln w="9525">
            <a:noFill/>
            <a:miter lim="800000"/>
            <a:headEnd/>
            <a:tailEnd/>
          </a:ln>
          <a:effectLst/>
        </p:spPr>
        <p:txBody>
          <a:bodyPr wrap="none" lIns="480709" tIns="240355" rIns="480709" bIns="240355" anchor="ctr"/>
          <a:lstStyle/>
          <a:p>
            <a:endParaRPr lang="en-US"/>
          </a:p>
        </p:txBody>
      </p:sp>
      <p:sp>
        <p:nvSpPr>
          <p:cNvPr id="5" name="Rectangle 4"/>
          <p:cNvSpPr/>
          <p:nvPr userDrawn="1"/>
        </p:nvSpPr>
        <p:spPr bwMode="auto">
          <a:xfrm flipV="1">
            <a:off x="1" y="43434000"/>
            <a:ext cx="43891199" cy="502918"/>
          </a:xfrm>
          <a:prstGeom prst="rect">
            <a:avLst/>
          </a:prstGeom>
          <a:solidFill>
            <a:srgbClr val="9B00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7" name="Rectangle 8"/>
          <p:cNvSpPr>
            <a:spLocks noChangeArrowheads="1"/>
          </p:cNvSpPr>
          <p:nvPr userDrawn="1"/>
        </p:nvSpPr>
        <p:spPr bwMode="auto">
          <a:xfrm>
            <a:off x="0" y="2"/>
            <a:ext cx="43891200" cy="5070762"/>
          </a:xfrm>
          <a:prstGeom prst="rect">
            <a:avLst/>
          </a:prstGeom>
          <a:solidFill>
            <a:srgbClr val="FFB310"/>
          </a:solidFill>
          <a:ln w="9525">
            <a:noFill/>
            <a:miter lim="800000"/>
            <a:headEnd/>
            <a:tailEnd/>
          </a:ln>
          <a:effectLst/>
        </p:spPr>
        <p:txBody>
          <a:bodyPr wrap="none" lIns="480709" tIns="240355" rIns="480709" bIns="240355" anchor="ctr"/>
          <a:lstStyle/>
          <a:p>
            <a:endParaRPr lang="en-US"/>
          </a:p>
        </p:txBody>
      </p:sp>
      <p:sp>
        <p:nvSpPr>
          <p:cNvPr id="4" name="Rectangle 3"/>
          <p:cNvSpPr/>
          <p:nvPr userDrawn="1"/>
        </p:nvSpPr>
        <p:spPr bwMode="auto">
          <a:xfrm>
            <a:off x="43462574" y="0"/>
            <a:ext cx="428625" cy="43891200"/>
          </a:xfrm>
          <a:prstGeom prst="rect">
            <a:avLst/>
          </a:prstGeom>
          <a:solidFill>
            <a:srgbClr val="9B00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pic>
        <p:nvPicPr>
          <p:cNvPr id="8" name="Picture 7" descr="nsf1.eps"/>
          <p:cNvPicPr>
            <a:picLocks noChangeAspect="1"/>
          </p:cNvPicPr>
          <p:nvPr userDrawn="1"/>
        </p:nvPicPr>
        <p:blipFill>
          <a:blip r:embed="rId2" cstate="print"/>
          <a:stretch>
            <a:fillRect/>
          </a:stretch>
        </p:blipFill>
        <p:spPr>
          <a:xfrm>
            <a:off x="21632228" y="39565958"/>
            <a:ext cx="2466022" cy="2466022"/>
          </a:xfrm>
          <a:prstGeom prst="rect">
            <a:avLst/>
          </a:prstGeom>
        </p:spPr>
      </p:pic>
      <p:sp>
        <p:nvSpPr>
          <p:cNvPr id="9" name="Rectangle 8"/>
          <p:cNvSpPr/>
          <p:nvPr userDrawn="1"/>
        </p:nvSpPr>
        <p:spPr>
          <a:xfrm>
            <a:off x="15544799" y="42064304"/>
            <a:ext cx="14544676" cy="1400175"/>
          </a:xfrm>
          <a:prstGeom prst="rect">
            <a:avLst/>
          </a:prstGeom>
        </p:spPr>
        <p:txBody>
          <a:bodyPr wrap="square">
            <a:noAutofit/>
          </a:bodyPr>
          <a:lstStyle/>
          <a:p>
            <a:r>
              <a:rPr lang="en-US" sz="2400" dirty="0" smtClean="0">
                <a:latin typeface="Times New Roman" pitchFamily="18" charset="0"/>
                <a:cs typeface="Times New Roman" pitchFamily="18" charset="0"/>
              </a:rPr>
              <a:t>This material is based upon work supported by the National Science Foundation under Grant Number #1239396. Any opinions, findings, and conclusions or recommendations expressed in this material are those of the author(s) and do not necessarily reflect the views of the National Science Foundation.</a:t>
            </a:r>
          </a:p>
          <a:p>
            <a:endParaRPr lang="en-US" sz="2400" dirty="0">
              <a:latin typeface="Times New Roman" pitchFamily="18" charset="0"/>
              <a:cs typeface="Times New Roman" pitchFamily="18" charset="0"/>
            </a:endParaRPr>
          </a:p>
        </p:txBody>
      </p:sp>
      <p:pic>
        <p:nvPicPr>
          <p:cNvPr id="10" name="Picture 9" descr="lwm2_mg.jpg"/>
          <p:cNvPicPr>
            <a:picLocks noChangeAspect="1"/>
          </p:cNvPicPr>
          <p:nvPr userDrawn="1"/>
        </p:nvPicPr>
        <p:blipFill>
          <a:blip r:embed="rId3" cstate="print"/>
          <a:stretch>
            <a:fillRect/>
          </a:stretch>
        </p:blipFill>
        <p:spPr>
          <a:xfrm>
            <a:off x="670560" y="41469426"/>
            <a:ext cx="11587395" cy="1828800"/>
          </a:xfrm>
          <a:prstGeom prst="rect">
            <a:avLst/>
          </a:prstGeom>
        </p:spPr>
      </p:pic>
      <p:pic>
        <p:nvPicPr>
          <p:cNvPr id="11" name="Picture 10" descr="UFsignature.tif"/>
          <p:cNvPicPr>
            <a:picLocks noChangeAspect="1"/>
          </p:cNvPicPr>
          <p:nvPr userDrawn="1"/>
        </p:nvPicPr>
        <p:blipFill>
          <a:blip r:embed="rId4" cstate="print"/>
          <a:stretch>
            <a:fillRect/>
          </a:stretch>
        </p:blipFill>
        <p:spPr>
          <a:xfrm>
            <a:off x="33498131" y="41469426"/>
            <a:ext cx="9966349" cy="18288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3"/>
            <a:ext cx="43891200" cy="3149600"/>
          </a:xfrm>
          <a:prstGeom prst="rect">
            <a:avLst/>
          </a:prstGeom>
          <a:solidFill>
            <a:srgbClr val="FFB310"/>
          </a:solidFill>
          <a:ln w="9525">
            <a:noFill/>
            <a:miter lim="800000"/>
            <a:headEnd/>
            <a:tailEnd/>
          </a:ln>
          <a:effectLst/>
        </p:spPr>
        <p:txBody>
          <a:bodyPr wrap="none" lIns="480709" tIns="240355" rIns="480709" bIns="240355" anchor="ctr"/>
          <a:lstStyle/>
          <a:p>
            <a:endParaRPr lang="en-US"/>
          </a:p>
        </p:txBody>
      </p:sp>
      <p:sp>
        <p:nvSpPr>
          <p:cNvPr id="1033" name="Rectangle 9"/>
          <p:cNvSpPr>
            <a:spLocks noChangeArrowheads="1"/>
          </p:cNvSpPr>
          <p:nvPr/>
        </p:nvSpPr>
        <p:spPr bwMode="auto">
          <a:xfrm>
            <a:off x="-76200" y="0"/>
            <a:ext cx="1844040" cy="43891200"/>
          </a:xfrm>
          <a:prstGeom prst="rect">
            <a:avLst/>
          </a:prstGeom>
          <a:solidFill>
            <a:srgbClr val="FFB310"/>
          </a:solidFill>
          <a:ln w="9525">
            <a:noFill/>
            <a:miter lim="800000"/>
            <a:headEnd/>
            <a:tailEnd/>
          </a:ln>
          <a:effectLst/>
        </p:spPr>
        <p:txBody>
          <a:bodyPr wrap="none" lIns="480709" tIns="240355" rIns="480709" bIns="240355" anchor="ctr"/>
          <a:lstStyle/>
          <a:p>
            <a:endParaRPr lang="en-US"/>
          </a:p>
        </p:txBody>
      </p:sp>
      <p:sp>
        <p:nvSpPr>
          <p:cNvPr id="1035" name="Line 11"/>
          <p:cNvSpPr>
            <a:spLocks noChangeShapeType="1"/>
          </p:cNvSpPr>
          <p:nvPr/>
        </p:nvSpPr>
        <p:spPr bwMode="auto">
          <a:xfrm>
            <a:off x="0" y="3332480"/>
            <a:ext cx="43891200" cy="0"/>
          </a:xfrm>
          <a:prstGeom prst="line">
            <a:avLst/>
          </a:prstGeom>
          <a:noFill/>
          <a:ln w="76200">
            <a:solidFill>
              <a:srgbClr val="FFCE36"/>
            </a:solidFill>
            <a:round/>
            <a:headEnd/>
            <a:tailEnd/>
          </a:ln>
          <a:effectLst/>
        </p:spPr>
        <p:txBody>
          <a:bodyPr wrap="none" lIns="480709" tIns="240355" rIns="480709" bIns="240355" anchor="ctr"/>
          <a:lstStyle/>
          <a:p>
            <a:endParaRPr lang="en-US"/>
          </a:p>
        </p:txBody>
      </p:sp>
      <p:sp>
        <p:nvSpPr>
          <p:cNvPr id="1036" name="AutoShape 12"/>
          <p:cNvSpPr>
            <a:spLocks noChangeArrowheads="1"/>
          </p:cNvSpPr>
          <p:nvPr/>
        </p:nvSpPr>
        <p:spPr bwMode="auto">
          <a:xfrm>
            <a:off x="2072640" y="4389120"/>
            <a:ext cx="12313920" cy="39502080"/>
          </a:xfrm>
          <a:prstGeom prst="roundRect">
            <a:avLst>
              <a:gd name="adj" fmla="val 16667"/>
            </a:avLst>
          </a:prstGeom>
          <a:solidFill>
            <a:schemeClr val="bg1"/>
          </a:solidFill>
          <a:ln w="9525">
            <a:noFill/>
            <a:round/>
            <a:headEnd/>
            <a:tailEnd/>
          </a:ln>
          <a:effectLst/>
        </p:spPr>
        <p:txBody>
          <a:bodyPr wrap="none" lIns="480709" tIns="240355" rIns="480709" bIns="240355" anchor="ctr"/>
          <a:lstStyle/>
          <a:p>
            <a:endParaRPr lang="en-US"/>
          </a:p>
        </p:txBody>
      </p:sp>
      <p:sp>
        <p:nvSpPr>
          <p:cNvPr id="1037" name="Rectangle 13"/>
          <p:cNvSpPr>
            <a:spLocks noChangeArrowheads="1"/>
          </p:cNvSpPr>
          <p:nvPr/>
        </p:nvSpPr>
        <p:spPr bwMode="auto">
          <a:xfrm>
            <a:off x="2072640" y="39014400"/>
            <a:ext cx="2804160" cy="4876800"/>
          </a:xfrm>
          <a:prstGeom prst="rect">
            <a:avLst/>
          </a:prstGeom>
          <a:solidFill>
            <a:schemeClr val="bg1"/>
          </a:solidFill>
          <a:ln w="9525">
            <a:noFill/>
            <a:miter lim="800000"/>
            <a:headEnd/>
            <a:tailEnd/>
          </a:ln>
          <a:effectLst/>
        </p:spPr>
        <p:txBody>
          <a:bodyPr wrap="none" lIns="480709" tIns="240355" rIns="480709" bIns="240355" anchor="ctr"/>
          <a:lstStyle/>
          <a:p>
            <a:endParaRPr lang="en-US"/>
          </a:p>
        </p:txBody>
      </p:sp>
      <p:sp>
        <p:nvSpPr>
          <p:cNvPr id="1026" name="Rectangle 2"/>
          <p:cNvSpPr>
            <a:spLocks noGrp="1" noChangeArrowheads="1"/>
          </p:cNvSpPr>
          <p:nvPr>
            <p:ph type="title"/>
          </p:nvPr>
        </p:nvSpPr>
        <p:spPr bwMode="auto">
          <a:xfrm>
            <a:off x="3291840" y="3901440"/>
            <a:ext cx="37307520" cy="7315200"/>
          </a:xfrm>
          <a:prstGeom prst="rect">
            <a:avLst/>
          </a:prstGeom>
          <a:noFill/>
          <a:ln w="9525">
            <a:noFill/>
            <a:miter lim="800000"/>
            <a:headEnd/>
            <a:tailEnd/>
          </a:ln>
          <a:effectLst/>
        </p:spPr>
        <p:txBody>
          <a:bodyPr vert="horz" wrap="square" lIns="480709" tIns="240355" rIns="480709" bIns="240355"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291840" y="12679680"/>
            <a:ext cx="37307520" cy="26334720"/>
          </a:xfrm>
          <a:prstGeom prst="rect">
            <a:avLst/>
          </a:prstGeom>
          <a:noFill/>
          <a:ln w="9525">
            <a:noFill/>
            <a:miter lim="800000"/>
            <a:headEnd/>
            <a:tailEnd/>
          </a:ln>
          <a:effectLst/>
        </p:spPr>
        <p:txBody>
          <a:bodyPr vert="horz" wrap="square" lIns="480709" tIns="240355" rIns="480709" bIns="240355"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3291840" y="39989760"/>
            <a:ext cx="9144000" cy="2926080"/>
          </a:xfrm>
          <a:prstGeom prst="rect">
            <a:avLst/>
          </a:prstGeom>
          <a:noFill/>
          <a:ln w="9525">
            <a:noFill/>
            <a:miter lim="800000"/>
            <a:headEnd/>
            <a:tailEnd/>
          </a:ln>
          <a:effectLst/>
        </p:spPr>
        <p:txBody>
          <a:bodyPr vert="horz" wrap="square" lIns="480709" tIns="240355" rIns="480709" bIns="240355" numCol="1" anchor="t" anchorCtr="0" compatLnSpc="1">
            <a:prstTxWarp prst="textNoShape">
              <a:avLst/>
            </a:prstTxWarp>
          </a:bodyPr>
          <a:lstStyle>
            <a:lvl1pPr>
              <a:defRPr sz="7400"/>
            </a:lvl1pPr>
          </a:lstStyle>
          <a:p>
            <a:endParaRPr lang="en-US"/>
          </a:p>
        </p:txBody>
      </p:sp>
      <p:pic>
        <p:nvPicPr>
          <p:cNvPr id="15" name="Picture 14" descr="logo_mg.jpg"/>
          <p:cNvPicPr>
            <a:picLocks noChangeAspect="1"/>
          </p:cNvPicPr>
          <p:nvPr userDrawn="1"/>
        </p:nvPicPr>
        <p:blipFill>
          <a:blip r:embed="rId3" cstate="print"/>
          <a:stretch>
            <a:fillRect/>
          </a:stretch>
        </p:blipFill>
        <p:spPr>
          <a:xfrm>
            <a:off x="38013298" y="41441649"/>
            <a:ext cx="2820377" cy="1478001"/>
          </a:xfrm>
          <a:prstGeom prst="rect">
            <a:avLst/>
          </a:prstGeom>
        </p:spPr>
      </p:pic>
      <p:sp>
        <p:nvSpPr>
          <p:cNvPr id="17" name="Rectangle 9"/>
          <p:cNvSpPr>
            <a:spLocks noChangeArrowheads="1"/>
          </p:cNvSpPr>
          <p:nvPr userDrawn="1"/>
        </p:nvSpPr>
        <p:spPr bwMode="auto">
          <a:xfrm>
            <a:off x="43434000" y="0"/>
            <a:ext cx="457199" cy="43891200"/>
          </a:xfrm>
          <a:prstGeom prst="rect">
            <a:avLst/>
          </a:prstGeom>
          <a:solidFill>
            <a:srgbClr val="990033"/>
          </a:solidFill>
          <a:ln w="9525">
            <a:noFill/>
            <a:miter lim="800000"/>
            <a:headEnd/>
            <a:tailEnd/>
          </a:ln>
          <a:effectLst/>
        </p:spPr>
        <p:txBody>
          <a:bodyPr wrap="none" lIns="480709" tIns="240355" rIns="480709" bIns="240355" anchor="ctr"/>
          <a:lstStyle/>
          <a:p>
            <a:endParaRPr lang="en-US"/>
          </a:p>
        </p:txBody>
      </p:sp>
      <p:sp>
        <p:nvSpPr>
          <p:cNvPr id="18" name="Rectangle 9"/>
          <p:cNvSpPr>
            <a:spLocks noChangeArrowheads="1"/>
          </p:cNvSpPr>
          <p:nvPr userDrawn="1"/>
        </p:nvSpPr>
        <p:spPr bwMode="auto">
          <a:xfrm rot="5400000">
            <a:off x="21717000" y="21717000"/>
            <a:ext cx="457200" cy="43891200"/>
          </a:xfrm>
          <a:prstGeom prst="rect">
            <a:avLst/>
          </a:prstGeom>
          <a:solidFill>
            <a:srgbClr val="990033"/>
          </a:solidFill>
          <a:ln w="9525">
            <a:noFill/>
            <a:miter lim="800000"/>
            <a:headEnd/>
            <a:tailEnd/>
          </a:ln>
          <a:effectLst/>
        </p:spPr>
        <p:txBody>
          <a:bodyPr wrap="none" lIns="480709" tIns="240355" rIns="480709" bIns="240355" anchor="ctr"/>
          <a:lstStyle/>
          <a:p>
            <a:endParaRPr lang="en-US"/>
          </a:p>
        </p:txBody>
      </p:sp>
      <p:pic>
        <p:nvPicPr>
          <p:cNvPr id="19" name="Picture 18" descr="Vertical_Signature_Blue.eps"/>
          <p:cNvPicPr>
            <a:picLocks noChangeAspect="1"/>
          </p:cNvPicPr>
          <p:nvPr userDrawn="1"/>
        </p:nvPicPr>
        <p:blipFill>
          <a:blip r:embed="rId4" cstate="print"/>
          <a:stretch>
            <a:fillRect/>
          </a:stretch>
        </p:blipFill>
        <p:spPr>
          <a:xfrm>
            <a:off x="41449942" y="41367075"/>
            <a:ext cx="1685925" cy="1676400"/>
          </a:xfrm>
          <a:prstGeom prst="rect">
            <a:avLst/>
          </a:prstGeom>
        </p:spPr>
      </p:pic>
      <p:cxnSp>
        <p:nvCxnSpPr>
          <p:cNvPr id="21" name="Straight Connector 20"/>
          <p:cNvCxnSpPr/>
          <p:nvPr userDrawn="1"/>
        </p:nvCxnSpPr>
        <p:spPr bwMode="auto">
          <a:xfrm flipH="1">
            <a:off x="40805101" y="41262300"/>
            <a:ext cx="485774" cy="1857375"/>
          </a:xfrm>
          <a:prstGeom prst="line">
            <a:avLst/>
          </a:prstGeom>
          <a:solidFill>
            <a:srgbClr val="69102E"/>
          </a:solidFill>
          <a:ln w="127000" cap="flat" cmpd="sng" algn="ctr">
            <a:solidFill>
              <a:srgbClr val="990033"/>
            </a:solidFill>
            <a:prstDash val="solid"/>
            <a:round/>
            <a:headEnd type="none" w="med" len="med"/>
            <a:tailEnd type="none" w="med" len="med"/>
          </a:ln>
          <a:effectLst/>
        </p:spPr>
      </p:cxnSp>
      <p:cxnSp>
        <p:nvCxnSpPr>
          <p:cNvPr id="23" name="Straight Connector 22"/>
          <p:cNvCxnSpPr/>
          <p:nvPr userDrawn="1"/>
        </p:nvCxnSpPr>
        <p:spPr bwMode="auto">
          <a:xfrm flipH="1">
            <a:off x="40928926" y="41271825"/>
            <a:ext cx="485774" cy="1857375"/>
          </a:xfrm>
          <a:prstGeom prst="line">
            <a:avLst/>
          </a:prstGeom>
          <a:solidFill>
            <a:srgbClr val="69102E"/>
          </a:solidFill>
          <a:ln w="127000" cap="flat" cmpd="sng" algn="ctr">
            <a:solidFill>
              <a:srgbClr val="0021A5"/>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655" r:id="rId1"/>
  </p:sldLayoutIdLst>
  <p:txStyles>
    <p:titleStyle>
      <a:lvl1pPr algn="ctr" rtl="0" eaLnBrk="1" fontAlgn="base" hangingPunct="1">
        <a:spcBef>
          <a:spcPct val="0"/>
        </a:spcBef>
        <a:spcAft>
          <a:spcPct val="0"/>
        </a:spcAft>
        <a:defRPr sz="23100">
          <a:solidFill>
            <a:schemeClr val="tx2"/>
          </a:solidFill>
          <a:latin typeface="+mj-lt"/>
          <a:ea typeface="+mj-ea"/>
          <a:cs typeface="+mj-cs"/>
        </a:defRPr>
      </a:lvl1pPr>
      <a:lvl2pPr algn="ctr" rtl="0" eaLnBrk="1" fontAlgn="base" hangingPunct="1">
        <a:spcBef>
          <a:spcPct val="0"/>
        </a:spcBef>
        <a:spcAft>
          <a:spcPct val="0"/>
        </a:spcAft>
        <a:defRPr sz="23100">
          <a:solidFill>
            <a:schemeClr val="tx2"/>
          </a:solidFill>
          <a:latin typeface="Times"/>
        </a:defRPr>
      </a:lvl2pPr>
      <a:lvl3pPr algn="ctr" rtl="0" eaLnBrk="1" fontAlgn="base" hangingPunct="1">
        <a:spcBef>
          <a:spcPct val="0"/>
        </a:spcBef>
        <a:spcAft>
          <a:spcPct val="0"/>
        </a:spcAft>
        <a:defRPr sz="23100">
          <a:solidFill>
            <a:schemeClr val="tx2"/>
          </a:solidFill>
          <a:latin typeface="Times"/>
        </a:defRPr>
      </a:lvl3pPr>
      <a:lvl4pPr algn="ctr" rtl="0" eaLnBrk="1" fontAlgn="base" hangingPunct="1">
        <a:spcBef>
          <a:spcPct val="0"/>
        </a:spcBef>
        <a:spcAft>
          <a:spcPct val="0"/>
        </a:spcAft>
        <a:defRPr sz="23100">
          <a:solidFill>
            <a:schemeClr val="tx2"/>
          </a:solidFill>
          <a:latin typeface="Times"/>
        </a:defRPr>
      </a:lvl4pPr>
      <a:lvl5pPr algn="ctr" rtl="0" eaLnBrk="1" fontAlgn="base" hangingPunct="1">
        <a:spcBef>
          <a:spcPct val="0"/>
        </a:spcBef>
        <a:spcAft>
          <a:spcPct val="0"/>
        </a:spcAft>
        <a:defRPr sz="23100">
          <a:solidFill>
            <a:schemeClr val="tx2"/>
          </a:solidFill>
          <a:latin typeface="Times"/>
        </a:defRPr>
      </a:lvl5pPr>
      <a:lvl6pPr marL="2403546" algn="ctr" rtl="0" eaLnBrk="1" fontAlgn="base" hangingPunct="1">
        <a:spcBef>
          <a:spcPct val="0"/>
        </a:spcBef>
        <a:spcAft>
          <a:spcPct val="0"/>
        </a:spcAft>
        <a:defRPr sz="23100">
          <a:solidFill>
            <a:schemeClr val="tx2"/>
          </a:solidFill>
          <a:latin typeface="Times"/>
        </a:defRPr>
      </a:lvl6pPr>
      <a:lvl7pPr marL="4807092" algn="ctr" rtl="0" eaLnBrk="1" fontAlgn="base" hangingPunct="1">
        <a:spcBef>
          <a:spcPct val="0"/>
        </a:spcBef>
        <a:spcAft>
          <a:spcPct val="0"/>
        </a:spcAft>
        <a:defRPr sz="23100">
          <a:solidFill>
            <a:schemeClr val="tx2"/>
          </a:solidFill>
          <a:latin typeface="Times"/>
        </a:defRPr>
      </a:lvl7pPr>
      <a:lvl8pPr marL="7210638" algn="ctr" rtl="0" eaLnBrk="1" fontAlgn="base" hangingPunct="1">
        <a:spcBef>
          <a:spcPct val="0"/>
        </a:spcBef>
        <a:spcAft>
          <a:spcPct val="0"/>
        </a:spcAft>
        <a:defRPr sz="23100">
          <a:solidFill>
            <a:schemeClr val="tx2"/>
          </a:solidFill>
          <a:latin typeface="Times"/>
        </a:defRPr>
      </a:lvl8pPr>
      <a:lvl9pPr marL="9614184" algn="ctr" rtl="0" eaLnBrk="1" fontAlgn="base" hangingPunct="1">
        <a:spcBef>
          <a:spcPct val="0"/>
        </a:spcBef>
        <a:spcAft>
          <a:spcPct val="0"/>
        </a:spcAft>
        <a:defRPr sz="23100">
          <a:solidFill>
            <a:schemeClr val="tx2"/>
          </a:solidFill>
          <a:latin typeface="Times"/>
        </a:defRPr>
      </a:lvl9pPr>
    </p:titleStyle>
    <p:bodyStyle>
      <a:lvl1pPr marL="1802660" indent="-1802660" algn="l" rtl="0" eaLnBrk="1" fontAlgn="base" hangingPunct="1">
        <a:spcBef>
          <a:spcPct val="20000"/>
        </a:spcBef>
        <a:spcAft>
          <a:spcPct val="0"/>
        </a:spcAft>
        <a:buChar char="•"/>
        <a:defRPr sz="16800">
          <a:solidFill>
            <a:schemeClr val="tx1"/>
          </a:solidFill>
          <a:latin typeface="+mn-lt"/>
          <a:ea typeface="+mn-ea"/>
          <a:cs typeface="+mn-cs"/>
        </a:defRPr>
      </a:lvl1pPr>
      <a:lvl2pPr marL="3905762" indent="-1502216" algn="l" rtl="0" eaLnBrk="1" fontAlgn="base" hangingPunct="1">
        <a:spcBef>
          <a:spcPct val="20000"/>
        </a:spcBef>
        <a:spcAft>
          <a:spcPct val="0"/>
        </a:spcAft>
        <a:buChar char="–"/>
        <a:defRPr sz="14700">
          <a:solidFill>
            <a:schemeClr val="tx1"/>
          </a:solidFill>
          <a:latin typeface="+mn-lt"/>
        </a:defRPr>
      </a:lvl2pPr>
      <a:lvl3pPr marL="6008865" indent="-1201773" algn="l" rtl="0" eaLnBrk="1" fontAlgn="base" hangingPunct="1">
        <a:spcBef>
          <a:spcPct val="20000"/>
        </a:spcBef>
        <a:spcAft>
          <a:spcPct val="0"/>
        </a:spcAft>
        <a:buChar char="•"/>
        <a:defRPr sz="12600">
          <a:solidFill>
            <a:schemeClr val="tx1"/>
          </a:solidFill>
          <a:latin typeface="+mn-lt"/>
        </a:defRPr>
      </a:lvl3pPr>
      <a:lvl4pPr marL="8412411" indent="-1201773" algn="l" rtl="0" eaLnBrk="1" fontAlgn="base" hangingPunct="1">
        <a:spcBef>
          <a:spcPct val="20000"/>
        </a:spcBef>
        <a:spcAft>
          <a:spcPct val="0"/>
        </a:spcAft>
        <a:buChar char="–"/>
        <a:defRPr sz="10500">
          <a:solidFill>
            <a:schemeClr val="tx1"/>
          </a:solidFill>
          <a:latin typeface="+mn-lt"/>
        </a:defRPr>
      </a:lvl4pPr>
      <a:lvl5pPr marL="10815958" indent="-1201773" algn="l" rtl="0" eaLnBrk="1" fontAlgn="base" hangingPunct="1">
        <a:spcBef>
          <a:spcPct val="20000"/>
        </a:spcBef>
        <a:spcAft>
          <a:spcPct val="0"/>
        </a:spcAft>
        <a:buChar char="»"/>
        <a:defRPr sz="10500">
          <a:solidFill>
            <a:schemeClr val="tx1"/>
          </a:solidFill>
          <a:latin typeface="+mn-lt"/>
        </a:defRPr>
      </a:lvl5pPr>
      <a:lvl6pPr marL="13219504" indent="-1201773" algn="l" rtl="0" eaLnBrk="1" fontAlgn="base" hangingPunct="1">
        <a:spcBef>
          <a:spcPct val="20000"/>
        </a:spcBef>
        <a:spcAft>
          <a:spcPct val="0"/>
        </a:spcAft>
        <a:buChar char="»"/>
        <a:defRPr sz="10500">
          <a:solidFill>
            <a:schemeClr val="tx1"/>
          </a:solidFill>
          <a:latin typeface="+mn-lt"/>
        </a:defRPr>
      </a:lvl6pPr>
      <a:lvl7pPr marL="15623050" indent="-1201773" algn="l" rtl="0" eaLnBrk="1" fontAlgn="base" hangingPunct="1">
        <a:spcBef>
          <a:spcPct val="20000"/>
        </a:spcBef>
        <a:spcAft>
          <a:spcPct val="0"/>
        </a:spcAft>
        <a:buChar char="»"/>
        <a:defRPr sz="10500">
          <a:solidFill>
            <a:schemeClr val="tx1"/>
          </a:solidFill>
          <a:latin typeface="+mn-lt"/>
        </a:defRPr>
      </a:lvl7pPr>
      <a:lvl8pPr marL="18026596" indent="-1201773" algn="l" rtl="0" eaLnBrk="1" fontAlgn="base" hangingPunct="1">
        <a:spcBef>
          <a:spcPct val="20000"/>
        </a:spcBef>
        <a:spcAft>
          <a:spcPct val="0"/>
        </a:spcAft>
        <a:buChar char="»"/>
        <a:defRPr sz="10500">
          <a:solidFill>
            <a:schemeClr val="tx1"/>
          </a:solidFill>
          <a:latin typeface="+mn-lt"/>
        </a:defRPr>
      </a:lvl8pPr>
      <a:lvl9pPr marL="20430142" indent="-1201773" algn="l" rtl="0" eaLnBrk="1" fontAlgn="base" hangingPunct="1">
        <a:spcBef>
          <a:spcPct val="20000"/>
        </a:spcBef>
        <a:spcAft>
          <a:spcPct val="0"/>
        </a:spcAft>
        <a:buChar char="»"/>
        <a:defRPr sz="10500">
          <a:solidFill>
            <a:schemeClr val="tx1"/>
          </a:solidFill>
          <a:latin typeface="+mn-lt"/>
        </a:defRPr>
      </a:lvl9pPr>
    </p:bodyStyle>
    <p:otherStyle>
      <a:defPPr>
        <a:defRPr lang="en-US"/>
      </a:defPPr>
      <a:lvl1pPr marL="0" algn="l" defTabSz="4807092" rtl="0" eaLnBrk="1" latinLnBrk="0" hangingPunct="1">
        <a:defRPr sz="9500" kern="1200">
          <a:solidFill>
            <a:schemeClr val="tx1"/>
          </a:solidFill>
          <a:latin typeface="+mn-lt"/>
          <a:ea typeface="+mn-ea"/>
          <a:cs typeface="+mn-cs"/>
        </a:defRPr>
      </a:lvl1pPr>
      <a:lvl2pPr marL="2403546" algn="l" defTabSz="4807092" rtl="0" eaLnBrk="1" latinLnBrk="0" hangingPunct="1">
        <a:defRPr sz="9500" kern="1200">
          <a:solidFill>
            <a:schemeClr val="tx1"/>
          </a:solidFill>
          <a:latin typeface="+mn-lt"/>
          <a:ea typeface="+mn-ea"/>
          <a:cs typeface="+mn-cs"/>
        </a:defRPr>
      </a:lvl2pPr>
      <a:lvl3pPr marL="4807092" algn="l" defTabSz="4807092" rtl="0" eaLnBrk="1" latinLnBrk="0" hangingPunct="1">
        <a:defRPr sz="9500" kern="1200">
          <a:solidFill>
            <a:schemeClr val="tx1"/>
          </a:solidFill>
          <a:latin typeface="+mn-lt"/>
          <a:ea typeface="+mn-ea"/>
          <a:cs typeface="+mn-cs"/>
        </a:defRPr>
      </a:lvl3pPr>
      <a:lvl4pPr marL="7210638" algn="l" defTabSz="4807092" rtl="0" eaLnBrk="1" latinLnBrk="0" hangingPunct="1">
        <a:defRPr sz="9500" kern="1200">
          <a:solidFill>
            <a:schemeClr val="tx1"/>
          </a:solidFill>
          <a:latin typeface="+mn-lt"/>
          <a:ea typeface="+mn-ea"/>
          <a:cs typeface="+mn-cs"/>
        </a:defRPr>
      </a:lvl4pPr>
      <a:lvl5pPr marL="9614184" algn="l" defTabSz="4807092" rtl="0" eaLnBrk="1" latinLnBrk="0" hangingPunct="1">
        <a:defRPr sz="9500" kern="1200">
          <a:solidFill>
            <a:schemeClr val="tx1"/>
          </a:solidFill>
          <a:latin typeface="+mn-lt"/>
          <a:ea typeface="+mn-ea"/>
          <a:cs typeface="+mn-cs"/>
        </a:defRPr>
      </a:lvl5pPr>
      <a:lvl6pPr marL="12017731" algn="l" defTabSz="4807092" rtl="0" eaLnBrk="1" latinLnBrk="0" hangingPunct="1">
        <a:defRPr sz="9500" kern="1200">
          <a:solidFill>
            <a:schemeClr val="tx1"/>
          </a:solidFill>
          <a:latin typeface="+mn-lt"/>
          <a:ea typeface="+mn-ea"/>
          <a:cs typeface="+mn-cs"/>
        </a:defRPr>
      </a:lvl6pPr>
      <a:lvl7pPr marL="14421277" algn="l" defTabSz="4807092" rtl="0" eaLnBrk="1" latinLnBrk="0" hangingPunct="1">
        <a:defRPr sz="9500" kern="1200">
          <a:solidFill>
            <a:schemeClr val="tx1"/>
          </a:solidFill>
          <a:latin typeface="+mn-lt"/>
          <a:ea typeface="+mn-ea"/>
          <a:cs typeface="+mn-cs"/>
        </a:defRPr>
      </a:lvl7pPr>
      <a:lvl8pPr marL="16824823" algn="l" defTabSz="4807092" rtl="0" eaLnBrk="1" latinLnBrk="0" hangingPunct="1">
        <a:defRPr sz="9500" kern="1200">
          <a:solidFill>
            <a:schemeClr val="tx1"/>
          </a:solidFill>
          <a:latin typeface="+mn-lt"/>
          <a:ea typeface="+mn-ea"/>
          <a:cs typeface="+mn-cs"/>
        </a:defRPr>
      </a:lvl8pPr>
      <a:lvl9pPr marL="19228369" algn="l" defTabSz="4807092" rtl="0" eaLnBrk="1" latinLnBrk="0" hangingPunct="1">
        <a:defRPr sz="9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06293" y="18369803"/>
            <a:ext cx="16475887" cy="9323828"/>
          </a:xfrm>
          <a:prstGeom prst="rect">
            <a:avLst/>
          </a:prstGeom>
        </p:spPr>
      </p:pic>
      <p:sp>
        <p:nvSpPr>
          <p:cNvPr id="67" name="Text Box 7"/>
          <p:cNvSpPr txBox="1">
            <a:spLocks noChangeArrowheads="1"/>
          </p:cNvSpPr>
          <p:nvPr/>
        </p:nvSpPr>
        <p:spPr bwMode="auto">
          <a:xfrm>
            <a:off x="31710106" y="6667617"/>
            <a:ext cx="9144001" cy="5482295"/>
          </a:xfrm>
          <a:prstGeom prst="rect">
            <a:avLst/>
          </a:prstGeom>
          <a:solidFill>
            <a:schemeClr val="bg1"/>
          </a:solidFill>
          <a:ln w="12700">
            <a:solidFill>
              <a:schemeClr val="hlink"/>
            </a:solidFill>
            <a:miter lim="800000"/>
            <a:headEnd/>
            <a:tailEnd/>
          </a:ln>
        </p:spPr>
        <p:txBody>
          <a:bodyPr lIns="914400" tIns="457200" rIns="914400" bIns="914400"/>
          <a:lstStyle/>
          <a:p>
            <a:pPr algn="just">
              <a:spcBef>
                <a:spcPct val="50000"/>
              </a:spcBef>
              <a:tabLst>
                <a:tab pos="500063" algn="l"/>
              </a:tabLst>
              <a:defRPr/>
            </a:pPr>
            <a:r>
              <a:rPr lang="en-US" sz="4400" b="1" dirty="0" smtClean="0">
                <a:solidFill>
                  <a:srgbClr val="990033"/>
                </a:solidFill>
                <a:latin typeface="Arial" pitchFamily="34" charset="0"/>
                <a:cs typeface="Arial" pitchFamily="34" charset="0"/>
              </a:rPr>
              <a:t>Cloud-based Infrastructure</a:t>
            </a:r>
            <a:endParaRPr lang="en-US" sz="4400" b="1" dirty="0">
              <a:solidFill>
                <a:srgbClr val="990033"/>
              </a:solidFill>
              <a:latin typeface="Arial" pitchFamily="34" charset="0"/>
              <a:cs typeface="Arial" pitchFamily="34" charset="0"/>
            </a:endParaRPr>
          </a:p>
          <a:p>
            <a:pPr algn="just">
              <a:spcBef>
                <a:spcPct val="50000"/>
              </a:spcBef>
              <a:tabLst>
                <a:tab pos="500063" algn="l"/>
              </a:tabLst>
              <a:defRPr/>
            </a:pPr>
            <a:r>
              <a:rPr lang="en-US" sz="2200" dirty="0" smtClean="0">
                <a:latin typeface="Arial" pitchFamily="34" charset="0"/>
                <a:cs typeface="Arial" pitchFamily="34" charset="0"/>
              </a:rPr>
              <a:t>The cloud is the backbone of MIDAS, providing a secure and resilient cyber infrastructure to efficiently collect, organize and process data, perform image processing, execute algorithms and interface with the underlying communication system.</a:t>
            </a:r>
          </a:p>
          <a:p>
            <a:pPr algn="just">
              <a:spcBef>
                <a:spcPct val="50000"/>
              </a:spcBef>
              <a:tabLst>
                <a:tab pos="500063" algn="l"/>
              </a:tabLst>
              <a:defRPr/>
            </a:pPr>
            <a:r>
              <a:rPr lang="en-US" sz="2200" dirty="0" smtClean="0">
                <a:latin typeface="Arial" pitchFamily="34" charset="0"/>
                <a:cs typeface="Arial" pitchFamily="34" charset="0"/>
              </a:rPr>
              <a:t>A prototype (</a:t>
            </a:r>
            <a:r>
              <a:rPr lang="en-US" sz="2200" dirty="0" err="1" smtClean="0">
                <a:latin typeface="Arial" pitchFamily="34" charset="0"/>
                <a:cs typeface="Arial" pitchFamily="34" charset="0"/>
              </a:rPr>
              <a:t>MobiCloud</a:t>
            </a:r>
            <a:r>
              <a:rPr lang="en-US" sz="2200" dirty="0" smtClean="0">
                <a:latin typeface="Arial" pitchFamily="34" charset="0"/>
                <a:cs typeface="Arial" pitchFamily="34" charset="0"/>
              </a:rPr>
              <a:t> - mobicloud.asu.edu) has been developed to address the research challenges of maintaining privacy and addressing security requirements during the data collection process and demonstrating methods for the construction of resource provisioning systems for effective and sustainable traffic management.</a:t>
            </a:r>
          </a:p>
          <a:p>
            <a:pPr>
              <a:defRPr/>
            </a:pPr>
            <a:endParaRPr lang="en-US" sz="2400" dirty="0">
              <a:latin typeface="Arial" pitchFamily="34" charset="0"/>
              <a:cs typeface="Arial" pitchFamily="34" charset="0"/>
            </a:endParaRPr>
          </a:p>
          <a:p>
            <a:pPr algn="just">
              <a:spcBef>
                <a:spcPct val="50000"/>
              </a:spcBef>
              <a:tabLst>
                <a:tab pos="500063" algn="l"/>
              </a:tabLst>
              <a:defRPr/>
            </a:pPr>
            <a:r>
              <a:rPr lang="en-US" sz="2400" dirty="0">
                <a:latin typeface="Arial" pitchFamily="34" charset="0"/>
                <a:cs typeface="Arial" pitchFamily="34" charset="0"/>
              </a:rPr>
              <a:t> </a:t>
            </a:r>
          </a:p>
          <a:p>
            <a:pPr algn="just">
              <a:spcBef>
                <a:spcPct val="50000"/>
              </a:spcBef>
              <a:tabLst>
                <a:tab pos="500063" algn="l"/>
              </a:tabLst>
              <a:defRPr/>
            </a:pPr>
            <a:endParaRPr lang="en-US" sz="2400" dirty="0">
              <a:latin typeface="Arial" pitchFamily="34" charset="0"/>
              <a:cs typeface="Arial" pitchFamily="34" charset="0"/>
            </a:endParaRPr>
          </a:p>
        </p:txBody>
      </p:sp>
      <p:sp>
        <p:nvSpPr>
          <p:cNvPr id="20" name="TextBox 19"/>
          <p:cNvSpPr txBox="1"/>
          <p:nvPr/>
        </p:nvSpPr>
        <p:spPr>
          <a:xfrm>
            <a:off x="0" y="166253"/>
            <a:ext cx="43891199" cy="3293209"/>
          </a:xfrm>
          <a:prstGeom prst="rect">
            <a:avLst/>
          </a:prstGeom>
          <a:noFill/>
        </p:spPr>
        <p:txBody>
          <a:bodyPr wrap="square" rtlCol="0">
            <a:spAutoFit/>
          </a:bodyPr>
          <a:lstStyle/>
          <a:p>
            <a:pPr algn="ctr"/>
            <a:r>
              <a:rPr lang="en-US" sz="10400" b="1" dirty="0" smtClean="0">
                <a:latin typeface="Arial" pitchFamily="34" charset="0"/>
                <a:cs typeface="Arial" pitchFamily="34" charset="0"/>
              </a:rPr>
              <a:t>MIDAS: A Cyber Physical System for Proactive Traffic Management</a:t>
            </a:r>
          </a:p>
          <a:p>
            <a:pPr algn="ctr"/>
            <a:r>
              <a:rPr lang="en-US" sz="10400" b="1" dirty="0" smtClean="0">
                <a:latin typeface="Arial" pitchFamily="34" charset="0"/>
                <a:cs typeface="Arial" pitchFamily="34" charset="0"/>
              </a:rPr>
              <a:t> to Enhance Mobility and Sustainability</a:t>
            </a:r>
            <a:endParaRPr lang="en-US" sz="10400" b="1" dirty="0">
              <a:latin typeface="Arial" pitchFamily="34" charset="0"/>
              <a:cs typeface="Arial" pitchFamily="34" charset="0"/>
            </a:endParaRPr>
          </a:p>
        </p:txBody>
      </p:sp>
      <p:sp>
        <p:nvSpPr>
          <p:cNvPr id="21" name="Text Box 7"/>
          <p:cNvSpPr txBox="1">
            <a:spLocks noChangeArrowheads="1"/>
          </p:cNvSpPr>
          <p:nvPr/>
        </p:nvSpPr>
        <p:spPr bwMode="auto">
          <a:xfrm>
            <a:off x="22088475" y="35699792"/>
            <a:ext cx="19802475" cy="3715839"/>
          </a:xfrm>
          <a:prstGeom prst="rect">
            <a:avLst/>
          </a:prstGeom>
          <a:solidFill>
            <a:schemeClr val="bg1"/>
          </a:solidFill>
          <a:ln w="12700">
            <a:solidFill>
              <a:schemeClr val="hlink"/>
            </a:solidFill>
            <a:miter lim="800000"/>
            <a:headEnd/>
            <a:tailEnd/>
          </a:ln>
        </p:spPr>
        <p:txBody>
          <a:bodyPr lIns="914400" tIns="457200" rIns="914400" bIns="914400"/>
          <a:lstStyle/>
          <a:p>
            <a:pPr algn="just">
              <a:spcBef>
                <a:spcPct val="50000"/>
              </a:spcBef>
              <a:tabLst>
                <a:tab pos="500063" algn="l"/>
              </a:tabLst>
              <a:defRPr/>
            </a:pPr>
            <a:r>
              <a:rPr lang="en-US" sz="4400" b="1" dirty="0" smtClean="0">
                <a:solidFill>
                  <a:srgbClr val="990033"/>
                </a:solidFill>
                <a:latin typeface="Arial" pitchFamily="34" charset="0"/>
                <a:cs typeface="Arial" pitchFamily="34" charset="0"/>
              </a:rPr>
              <a:t>PICT (position-image-communication with time stamp) Technology</a:t>
            </a:r>
          </a:p>
          <a:p>
            <a:pPr algn="just">
              <a:spcBef>
                <a:spcPct val="50000"/>
              </a:spcBef>
              <a:tabLst>
                <a:tab pos="500063" algn="l"/>
              </a:tabLst>
              <a:defRPr/>
            </a:pPr>
            <a:r>
              <a:rPr lang="en-US" sz="2200" dirty="0" smtClean="0">
                <a:latin typeface="Arial" pitchFamily="34" charset="0"/>
                <a:cs typeface="Arial" pitchFamily="34" charset="0"/>
              </a:rPr>
              <a:t>Using PICT, </a:t>
            </a:r>
            <a:r>
              <a:rPr lang="en-US" sz="2200" b="1" dirty="0" smtClean="0">
                <a:latin typeface="Arial" pitchFamily="34" charset="0"/>
                <a:cs typeface="Arial" pitchFamily="34" charset="0"/>
              </a:rPr>
              <a:t>MIDAS-CPS</a:t>
            </a:r>
            <a:r>
              <a:rPr lang="en-US" sz="2200" dirty="0" smtClean="0">
                <a:latin typeface="Arial" pitchFamily="34" charset="0"/>
                <a:cs typeface="Arial" pitchFamily="34" charset="0"/>
              </a:rPr>
              <a:t> will monitor, manage and guide drivers through an urban environment, both in regular recurrent congestion conditions and in more complicated non-recurrent conditions. These PICT devices will utilize cellular communications to interact with traffic-management systems and other PICT device-enabled vehicles through a secure cloud-based computing environment to efficiently channelize vehicle flow through the transportation network, using traffic controls, route advisories and augmented reality views of conditions outside of the drivers’ normal limited field of view, while advising/guiding individual drivers on paths that are equitable, trading off individual benefits with societal considerations of energy and environment sustainability.</a:t>
            </a:r>
          </a:p>
          <a:p>
            <a:pPr>
              <a:defRPr/>
            </a:pPr>
            <a:endParaRPr lang="en-US" sz="2800" dirty="0">
              <a:latin typeface="Arial" pitchFamily="34" charset="0"/>
              <a:cs typeface="Arial" pitchFamily="34" charset="0"/>
            </a:endParaRPr>
          </a:p>
          <a:p>
            <a:pPr algn="just">
              <a:spcBef>
                <a:spcPct val="50000"/>
              </a:spcBef>
              <a:tabLst>
                <a:tab pos="500063" algn="l"/>
              </a:tabLst>
              <a:defRPr/>
            </a:pPr>
            <a:r>
              <a:rPr lang="en-US" sz="2800" dirty="0">
                <a:latin typeface="Arial" pitchFamily="34" charset="0"/>
                <a:cs typeface="Arial" pitchFamily="34" charset="0"/>
              </a:rPr>
              <a:t> </a:t>
            </a:r>
          </a:p>
          <a:p>
            <a:pPr algn="just">
              <a:spcBef>
                <a:spcPct val="50000"/>
              </a:spcBef>
              <a:tabLst>
                <a:tab pos="500063" algn="l"/>
              </a:tabLst>
              <a:defRPr/>
            </a:pPr>
            <a:endParaRPr lang="en-US" sz="2800" dirty="0">
              <a:latin typeface="Arial" pitchFamily="34" charset="0"/>
              <a:cs typeface="Arial" pitchFamily="34" charset="0"/>
            </a:endParaRPr>
          </a:p>
        </p:txBody>
      </p:sp>
      <p:sp>
        <p:nvSpPr>
          <p:cNvPr id="85" name="Text Box 7"/>
          <p:cNvSpPr txBox="1">
            <a:spLocks noChangeArrowheads="1"/>
          </p:cNvSpPr>
          <p:nvPr/>
        </p:nvSpPr>
        <p:spPr bwMode="auto">
          <a:xfrm>
            <a:off x="4541413" y="34963388"/>
            <a:ext cx="12982575" cy="4666954"/>
          </a:xfrm>
          <a:prstGeom prst="rect">
            <a:avLst/>
          </a:prstGeom>
          <a:solidFill>
            <a:schemeClr val="bg1"/>
          </a:solidFill>
          <a:ln w="12700">
            <a:solidFill>
              <a:schemeClr val="hlink"/>
            </a:solidFill>
            <a:miter lim="800000"/>
            <a:headEnd/>
            <a:tailEnd/>
          </a:ln>
        </p:spPr>
        <p:txBody>
          <a:bodyPr lIns="914400" tIns="457200" rIns="914400" bIns="914400"/>
          <a:lstStyle/>
          <a:p>
            <a:pPr algn="just">
              <a:spcBef>
                <a:spcPct val="50000"/>
              </a:spcBef>
              <a:tabLst>
                <a:tab pos="500063" algn="l"/>
              </a:tabLst>
              <a:defRPr/>
            </a:pPr>
            <a:r>
              <a:rPr lang="en-US" sz="4400" b="1" dirty="0" smtClean="0">
                <a:solidFill>
                  <a:srgbClr val="990033"/>
                </a:solidFill>
                <a:latin typeface="Arial" pitchFamily="34" charset="0"/>
                <a:cs typeface="Arial" pitchFamily="34" charset="0"/>
              </a:rPr>
              <a:t>Online Traffic Estimation and Prediction</a:t>
            </a:r>
          </a:p>
          <a:p>
            <a:pPr algn="just">
              <a:spcBef>
                <a:spcPct val="50000"/>
              </a:spcBef>
              <a:tabLst>
                <a:tab pos="500063" algn="l"/>
              </a:tabLst>
              <a:defRPr/>
            </a:pPr>
            <a:r>
              <a:rPr lang="en-US" sz="2200" dirty="0" smtClean="0">
                <a:latin typeface="Arial" pitchFamily="34" charset="0"/>
                <a:cs typeface="Arial" pitchFamily="34" charset="0"/>
              </a:rPr>
              <a:t>Real-time traffic state </a:t>
            </a:r>
            <a:r>
              <a:rPr lang="en-US" sz="2200" b="1" dirty="0" smtClean="0">
                <a:latin typeface="Arial" pitchFamily="34" charset="0"/>
                <a:cs typeface="Arial" pitchFamily="34" charset="0"/>
              </a:rPr>
              <a:t>estimation</a:t>
            </a:r>
            <a:r>
              <a:rPr lang="en-US" sz="2200" dirty="0" smtClean="0">
                <a:latin typeface="Arial" pitchFamily="34" charset="0"/>
                <a:cs typeface="Arial" pitchFamily="34" charset="0"/>
              </a:rPr>
              <a:t> is the backbone of any traffic management system as it provides the necessary grounds for further </a:t>
            </a:r>
            <a:r>
              <a:rPr lang="en-US" sz="2200" b="1" dirty="0" smtClean="0">
                <a:latin typeface="Arial" pitchFamily="34" charset="0"/>
                <a:cs typeface="Arial" pitchFamily="34" charset="0"/>
              </a:rPr>
              <a:t>online prediction </a:t>
            </a:r>
            <a:r>
              <a:rPr lang="en-US" sz="2200" dirty="0" smtClean="0">
                <a:latin typeface="Arial" pitchFamily="34" charset="0"/>
                <a:cs typeface="Arial" pitchFamily="34" charset="0"/>
              </a:rPr>
              <a:t>which is essential for proactive traffic management. In our study, we combine a </a:t>
            </a:r>
            <a:r>
              <a:rPr lang="en-US" sz="2200" dirty="0" err="1" smtClean="0">
                <a:latin typeface="Arial" pitchFamily="34" charset="0"/>
                <a:cs typeface="Arial" pitchFamily="34" charset="0"/>
              </a:rPr>
              <a:t>mesoscopic</a:t>
            </a:r>
            <a:r>
              <a:rPr lang="en-US" sz="2200" dirty="0" smtClean="0">
                <a:latin typeface="Arial" pitchFamily="34" charset="0"/>
                <a:cs typeface="Arial" pitchFamily="34" charset="0"/>
              </a:rPr>
              <a:t> traffic model formulated in the </a:t>
            </a:r>
            <a:r>
              <a:rPr lang="en-US" sz="2200" dirty="0" err="1" smtClean="0">
                <a:latin typeface="Arial" pitchFamily="34" charset="0"/>
                <a:cs typeface="Arial" pitchFamily="34" charset="0"/>
              </a:rPr>
              <a:t>Lagrangian</a:t>
            </a:r>
            <a:r>
              <a:rPr lang="en-US" sz="2200" dirty="0" smtClean="0">
                <a:latin typeface="Arial" pitchFamily="34" charset="0"/>
                <a:cs typeface="Arial" pitchFamily="34" charset="0"/>
              </a:rPr>
              <a:t> coordinate system with a recursive correction module that exploits the information provided by the PICT devices and processed in the cloud infrastructure.  The resolution of the traffic model can be adapted so that short, medium and long term predictions can be provided in reasonable time for different traffic management purposes.</a:t>
            </a:r>
            <a:r>
              <a:rPr lang="en-US" sz="2400" dirty="0" smtClean="0">
                <a:latin typeface="Arial" pitchFamily="34" charset="0"/>
                <a:cs typeface="Arial" pitchFamily="34" charset="0"/>
              </a:rPr>
              <a:t> </a:t>
            </a:r>
          </a:p>
          <a:p>
            <a:pPr>
              <a:defRPr/>
            </a:pPr>
            <a:endParaRPr lang="en-US" sz="2400" dirty="0" smtClean="0">
              <a:latin typeface="Arial" pitchFamily="34" charset="0"/>
              <a:cs typeface="Arial" pitchFamily="34" charset="0"/>
            </a:endParaRPr>
          </a:p>
          <a:p>
            <a:pPr>
              <a:defRPr/>
            </a:pPr>
            <a:endParaRPr lang="en-US" sz="2400" dirty="0">
              <a:latin typeface="Arial" pitchFamily="34" charset="0"/>
              <a:cs typeface="Arial" pitchFamily="34" charset="0"/>
            </a:endParaRPr>
          </a:p>
          <a:p>
            <a:pPr algn="just">
              <a:spcBef>
                <a:spcPct val="50000"/>
              </a:spcBef>
              <a:tabLst>
                <a:tab pos="500063" algn="l"/>
              </a:tabLst>
              <a:defRPr/>
            </a:pPr>
            <a:r>
              <a:rPr lang="en-US" sz="2400" dirty="0">
                <a:latin typeface="Arial" pitchFamily="34" charset="0"/>
                <a:cs typeface="Arial" pitchFamily="34" charset="0"/>
              </a:rPr>
              <a:t> </a:t>
            </a:r>
          </a:p>
          <a:p>
            <a:pPr algn="just">
              <a:spcBef>
                <a:spcPct val="50000"/>
              </a:spcBef>
              <a:tabLst>
                <a:tab pos="500063" algn="l"/>
              </a:tabLst>
              <a:defRPr/>
            </a:pPr>
            <a:endParaRPr lang="en-US" sz="2400" dirty="0">
              <a:latin typeface="Arial" pitchFamily="34" charset="0"/>
              <a:cs typeface="Arial" pitchFamily="34" charset="0"/>
            </a:endParaRPr>
          </a:p>
        </p:txBody>
      </p:sp>
      <p:sp>
        <p:nvSpPr>
          <p:cNvPr id="83" name="Text Box 7"/>
          <p:cNvSpPr txBox="1">
            <a:spLocks noChangeArrowheads="1"/>
          </p:cNvSpPr>
          <p:nvPr/>
        </p:nvSpPr>
        <p:spPr bwMode="auto">
          <a:xfrm>
            <a:off x="5430858" y="7269596"/>
            <a:ext cx="9772650" cy="6080464"/>
          </a:xfrm>
          <a:prstGeom prst="rect">
            <a:avLst/>
          </a:prstGeom>
          <a:noFill/>
          <a:ln w="12700">
            <a:solidFill>
              <a:schemeClr val="hlink"/>
            </a:solidFill>
            <a:miter lim="800000"/>
            <a:headEnd/>
            <a:tailEnd/>
          </a:ln>
        </p:spPr>
        <p:txBody>
          <a:bodyPr lIns="914400" tIns="457200" rIns="914400" bIns="914400"/>
          <a:lstStyle/>
          <a:p>
            <a:pPr algn="just">
              <a:spcBef>
                <a:spcPct val="50000"/>
              </a:spcBef>
              <a:tabLst>
                <a:tab pos="500063" algn="l"/>
              </a:tabLst>
              <a:defRPr/>
            </a:pPr>
            <a:r>
              <a:rPr lang="en-US" sz="4400" b="1" dirty="0" smtClean="0">
                <a:solidFill>
                  <a:srgbClr val="9B0033"/>
                </a:solidFill>
                <a:latin typeface="Arial" pitchFamily="34" charset="0"/>
                <a:cs typeface="Arial" pitchFamily="34" charset="0"/>
              </a:rPr>
              <a:t>Proactive Traffic Management</a:t>
            </a:r>
          </a:p>
          <a:p>
            <a:pPr algn="just">
              <a:spcBef>
                <a:spcPct val="50000"/>
              </a:spcBef>
              <a:tabLst>
                <a:tab pos="500063" algn="l"/>
              </a:tabLst>
              <a:defRPr/>
            </a:pPr>
            <a:r>
              <a:rPr lang="en-US" sz="2200" dirty="0" smtClean="0">
                <a:latin typeface="Arial" pitchFamily="34" charset="0"/>
                <a:cs typeface="Arial" pitchFamily="34" charset="0"/>
              </a:rPr>
              <a:t>Utilizing interfaces with various transportation control and communication systems, </a:t>
            </a:r>
            <a:r>
              <a:rPr lang="en-US" sz="2200" b="1" dirty="0" smtClean="0">
                <a:latin typeface="Arial" pitchFamily="34" charset="0"/>
                <a:cs typeface="Arial" pitchFamily="34" charset="0"/>
              </a:rPr>
              <a:t>MIDAS</a:t>
            </a:r>
            <a:r>
              <a:rPr lang="en-US" sz="2200" dirty="0" smtClean="0">
                <a:latin typeface="Arial" pitchFamily="34" charset="0"/>
                <a:cs typeface="Arial" pitchFamily="34" charset="0"/>
              </a:rPr>
              <a:t> will be capable of </a:t>
            </a:r>
            <a:r>
              <a:rPr lang="en-US" sz="2200" b="1" dirty="0" smtClean="0">
                <a:solidFill>
                  <a:srgbClr val="9B0033"/>
                </a:solidFill>
                <a:latin typeface="Arial" pitchFamily="34" charset="0"/>
                <a:cs typeface="Arial" pitchFamily="34" charset="0"/>
              </a:rPr>
              <a:t>M</a:t>
            </a:r>
            <a:r>
              <a:rPr lang="en-US" sz="2200" dirty="0" smtClean="0">
                <a:latin typeface="Arial" pitchFamily="34" charset="0"/>
                <a:cs typeface="Arial" pitchFamily="34" charset="0"/>
              </a:rPr>
              <a:t>anaging </a:t>
            </a:r>
            <a:r>
              <a:rPr lang="en-US" sz="2200" b="1" dirty="0" smtClean="0">
                <a:solidFill>
                  <a:srgbClr val="9B0033"/>
                </a:solidFill>
                <a:latin typeface="Arial" pitchFamily="34" charset="0"/>
                <a:cs typeface="Arial" pitchFamily="34" charset="0"/>
              </a:rPr>
              <a:t>I</a:t>
            </a:r>
            <a:r>
              <a:rPr lang="en-US" sz="2200" dirty="0" smtClean="0">
                <a:latin typeface="Arial" pitchFamily="34" charset="0"/>
                <a:cs typeface="Arial" pitchFamily="34" charset="0"/>
              </a:rPr>
              <a:t>nteracting </a:t>
            </a:r>
            <a:r>
              <a:rPr lang="en-US" sz="2200" b="1" dirty="0" smtClean="0">
                <a:solidFill>
                  <a:srgbClr val="9B0033"/>
                </a:solidFill>
                <a:latin typeface="Arial" pitchFamily="34" charset="0"/>
                <a:cs typeface="Arial" pitchFamily="34" charset="0"/>
              </a:rPr>
              <a:t>D</a:t>
            </a:r>
            <a:r>
              <a:rPr lang="en-US" sz="2200" dirty="0" smtClean="0">
                <a:latin typeface="Arial" pitchFamily="34" charset="0"/>
                <a:cs typeface="Arial" pitchFamily="34" charset="0"/>
              </a:rPr>
              <a:t>emands </a:t>
            </a:r>
            <a:r>
              <a:rPr lang="en-US" sz="2200" b="1" dirty="0" smtClean="0">
                <a:solidFill>
                  <a:srgbClr val="9B0033"/>
                </a:solidFill>
                <a:latin typeface="Arial" pitchFamily="34" charset="0"/>
                <a:cs typeface="Arial" pitchFamily="34" charset="0"/>
              </a:rPr>
              <a:t>a</a:t>
            </a:r>
            <a:r>
              <a:rPr lang="en-US" sz="2200" dirty="0" smtClean="0">
                <a:latin typeface="Arial" pitchFamily="34" charset="0"/>
                <a:cs typeface="Arial" pitchFamily="34" charset="0"/>
              </a:rPr>
              <a:t>nd </a:t>
            </a:r>
            <a:r>
              <a:rPr lang="en-US" sz="2200" b="1" dirty="0" smtClean="0">
                <a:solidFill>
                  <a:srgbClr val="9B0033"/>
                </a:solidFill>
                <a:latin typeface="Arial" pitchFamily="34" charset="0"/>
                <a:cs typeface="Arial" pitchFamily="34" charset="0"/>
              </a:rPr>
              <a:t>S</a:t>
            </a:r>
            <a:r>
              <a:rPr lang="en-US" sz="2200" dirty="0" smtClean="0">
                <a:latin typeface="Arial" pitchFamily="34" charset="0"/>
                <a:cs typeface="Arial" pitchFamily="34" charset="0"/>
              </a:rPr>
              <a:t>upplies in order to provide proactive traffic management.  As detailed in the architectural diagram, MIDAS will bring together data about vehicle location and  routes via PICT devices, as well as connections to geographical databases and traffic management systems for the purpose of providing proactive controls and advisories, allowing drivers to make better route choices, especially in the presence of congestion, whether recurrent or non-recurrent, and with an augmented view of the traffic system,  Appropriate methodologies for congestion pricing or reward systems are also included in this system to influence travel demand.</a:t>
            </a:r>
            <a:endParaRPr lang="en-US" sz="2200" dirty="0">
              <a:latin typeface="Arial" pitchFamily="34" charset="0"/>
              <a:cs typeface="Arial" pitchFamily="34" charset="0"/>
            </a:endParaRPr>
          </a:p>
        </p:txBody>
      </p:sp>
      <p:sp>
        <p:nvSpPr>
          <p:cNvPr id="79" name="TextBox 78"/>
          <p:cNvSpPr txBox="1"/>
          <p:nvPr/>
        </p:nvSpPr>
        <p:spPr>
          <a:xfrm>
            <a:off x="5314950" y="3418089"/>
            <a:ext cx="33547050" cy="1169551"/>
          </a:xfrm>
          <a:prstGeom prst="rect">
            <a:avLst/>
          </a:prstGeom>
          <a:noFill/>
        </p:spPr>
        <p:txBody>
          <a:bodyPr wrap="square" rtlCol="0">
            <a:spAutoFit/>
          </a:bodyPr>
          <a:lstStyle/>
          <a:p>
            <a:r>
              <a:rPr lang="en-US" sz="7000" dirty="0" err="1" smtClean="0">
                <a:latin typeface="Arial" pitchFamily="34" charset="0"/>
                <a:cs typeface="Arial" pitchFamily="34" charset="0"/>
              </a:rPr>
              <a:t>Pitu</a:t>
            </a:r>
            <a:r>
              <a:rPr lang="en-US" sz="7000" dirty="0" smtClean="0">
                <a:latin typeface="Arial" pitchFamily="34" charset="0"/>
                <a:cs typeface="Arial" pitchFamily="34" charset="0"/>
              </a:rPr>
              <a:t> </a:t>
            </a:r>
            <a:r>
              <a:rPr lang="en-US" sz="7000" dirty="0" err="1" smtClean="0">
                <a:latin typeface="Arial" pitchFamily="34" charset="0"/>
                <a:cs typeface="Arial" pitchFamily="34" charset="0"/>
              </a:rPr>
              <a:t>Mirchandani</a:t>
            </a:r>
            <a:r>
              <a:rPr lang="en-US" sz="7000" dirty="0" smtClean="0">
                <a:latin typeface="Arial" pitchFamily="34" charset="0"/>
                <a:cs typeface="Arial" pitchFamily="34" charset="0"/>
              </a:rPr>
              <a:t> (PI, ASU), </a:t>
            </a:r>
            <a:r>
              <a:rPr lang="en-US" sz="7000" dirty="0" err="1" smtClean="0">
                <a:latin typeface="Arial" pitchFamily="34" charset="0"/>
                <a:cs typeface="Arial" pitchFamily="34" charset="0"/>
              </a:rPr>
              <a:t>Dijiang</a:t>
            </a:r>
            <a:r>
              <a:rPr lang="en-US" sz="7000" dirty="0" smtClean="0">
                <a:latin typeface="Arial" pitchFamily="34" charset="0"/>
                <a:cs typeface="Arial" pitchFamily="34" charset="0"/>
              </a:rPr>
              <a:t> Huang (ASU), </a:t>
            </a:r>
            <a:r>
              <a:rPr lang="en-US" sz="7000" dirty="0" err="1" smtClean="0">
                <a:latin typeface="Arial" pitchFamily="34" charset="0"/>
                <a:cs typeface="Arial" pitchFamily="34" charset="0"/>
              </a:rPr>
              <a:t>Baoxin</a:t>
            </a:r>
            <a:r>
              <a:rPr lang="en-US" sz="7000" dirty="0" smtClean="0">
                <a:latin typeface="Arial" pitchFamily="34" charset="0"/>
                <a:cs typeface="Arial" pitchFamily="34" charset="0"/>
              </a:rPr>
              <a:t> Li (ASU), </a:t>
            </a:r>
            <a:r>
              <a:rPr lang="en-US" sz="7000" dirty="0" err="1" smtClean="0">
                <a:latin typeface="Arial" pitchFamily="34" charset="0"/>
                <a:cs typeface="Arial" pitchFamily="34" charset="0"/>
              </a:rPr>
              <a:t>Yafeng</a:t>
            </a:r>
            <a:r>
              <a:rPr lang="en-US" sz="7000" dirty="0" smtClean="0">
                <a:latin typeface="Arial" pitchFamily="34" charset="0"/>
                <a:cs typeface="Arial" pitchFamily="34" charset="0"/>
              </a:rPr>
              <a:t> Yin (UF)</a:t>
            </a:r>
          </a:p>
        </p:txBody>
      </p:sp>
      <p:sp>
        <p:nvSpPr>
          <p:cNvPr id="113" name="Text Box 7"/>
          <p:cNvSpPr txBox="1">
            <a:spLocks noChangeArrowheads="1"/>
          </p:cNvSpPr>
          <p:nvPr/>
        </p:nvSpPr>
        <p:spPr bwMode="auto">
          <a:xfrm>
            <a:off x="32247634" y="21518909"/>
            <a:ext cx="10915650" cy="5981701"/>
          </a:xfrm>
          <a:prstGeom prst="rect">
            <a:avLst/>
          </a:prstGeom>
          <a:solidFill>
            <a:schemeClr val="bg1"/>
          </a:solidFill>
          <a:ln w="12700">
            <a:solidFill>
              <a:schemeClr val="hlink"/>
            </a:solidFill>
            <a:miter lim="800000"/>
            <a:headEnd/>
            <a:tailEnd/>
          </a:ln>
        </p:spPr>
        <p:txBody>
          <a:bodyPr lIns="914400" tIns="457200" rIns="914400" bIns="914400"/>
          <a:lstStyle/>
          <a:p>
            <a:pPr algn="just">
              <a:spcBef>
                <a:spcPct val="50000"/>
              </a:spcBef>
              <a:tabLst>
                <a:tab pos="500063" algn="l"/>
              </a:tabLst>
              <a:defRPr/>
            </a:pPr>
            <a:r>
              <a:rPr lang="en-US" sz="4400" b="1" dirty="0" smtClean="0">
                <a:solidFill>
                  <a:srgbClr val="990033"/>
                </a:solidFill>
                <a:latin typeface="Arial" pitchFamily="34" charset="0"/>
                <a:cs typeface="Arial" pitchFamily="34" charset="0"/>
              </a:rPr>
              <a:t>Visual Computing</a:t>
            </a:r>
            <a:endParaRPr lang="en-US" sz="7200" b="1" dirty="0" smtClean="0">
              <a:solidFill>
                <a:srgbClr val="990033"/>
              </a:solidFill>
              <a:latin typeface="Arial" pitchFamily="34" charset="0"/>
              <a:cs typeface="Arial" pitchFamily="34" charset="0"/>
            </a:endParaRPr>
          </a:p>
          <a:p>
            <a:pPr algn="just">
              <a:spcBef>
                <a:spcPct val="50000"/>
              </a:spcBef>
              <a:tabLst>
                <a:tab pos="500063" algn="l"/>
              </a:tabLst>
              <a:defRPr/>
            </a:pPr>
            <a:r>
              <a:rPr lang="en-US" sz="2200" dirty="0" smtClean="0">
                <a:latin typeface="Arial" pitchFamily="34" charset="0"/>
                <a:cs typeface="Arial" pitchFamily="34" charset="0"/>
              </a:rPr>
              <a:t>Real-time lane and vehicle detection is necessary to identify the lane location of vehicles within the roadway and their proximity to other vehicles in order to place the vehicle at the proper location in the traffic network and make effective use of the imagery and telemetry provided by the PICT devices.  While most algorithms use a process called inverse perspective mapping, which imposes significant limitations on camera mounting and device selection, our lane detection system allows non-rigid positioning of the dashboard camera using a guided filter for lane detection and gradient orientation algorithms plus other methods to remove  false positives.  This results in a system that is fast and reliable that could support a variety of PICT devices. Future work: Real-time determination of vehicle position and abnormal event detection.</a:t>
            </a:r>
          </a:p>
          <a:p>
            <a:pPr algn="just">
              <a:spcBef>
                <a:spcPct val="50000"/>
              </a:spcBef>
              <a:tabLst>
                <a:tab pos="500063" algn="l"/>
              </a:tabLst>
              <a:defRPr/>
            </a:pPr>
            <a:endParaRPr lang="en-US" sz="2400" dirty="0">
              <a:latin typeface="Arial" pitchFamily="34" charset="0"/>
              <a:cs typeface="Arial" pitchFamily="34" charset="0"/>
            </a:endParaRPr>
          </a:p>
        </p:txBody>
      </p:sp>
      <p:pic>
        <p:nvPicPr>
          <p:cNvPr id="16" name="Picture 15"/>
          <p:cNvPicPr>
            <a:picLocks noChangeAspect="1"/>
          </p:cNvPicPr>
          <p:nvPr/>
        </p:nvPicPr>
        <p:blipFill>
          <a:blip r:embed="rId3"/>
          <a:stretch>
            <a:fillRect/>
          </a:stretch>
        </p:blipFill>
        <p:spPr>
          <a:xfrm>
            <a:off x="738820" y="25802329"/>
            <a:ext cx="14311123" cy="8190196"/>
          </a:xfrm>
          <a:prstGeom prst="rect">
            <a:avLst/>
          </a:prstGeom>
        </p:spPr>
      </p:pic>
      <p:pic>
        <p:nvPicPr>
          <p:cNvPr id="17" name="Picture 16" descr="augtablet2.png"/>
          <p:cNvPicPr>
            <a:picLocks noChangeAspect="1"/>
          </p:cNvPicPr>
          <p:nvPr/>
        </p:nvPicPr>
        <p:blipFill>
          <a:blip r:embed="rId4" cstate="print"/>
          <a:stretch>
            <a:fillRect/>
          </a:stretch>
        </p:blipFill>
        <p:spPr>
          <a:xfrm>
            <a:off x="885310" y="7426168"/>
            <a:ext cx="3987946" cy="5711549"/>
          </a:xfrm>
          <a:prstGeom prst="rect">
            <a:avLst/>
          </a:prstGeom>
        </p:spPr>
      </p:pic>
      <p:pic>
        <p:nvPicPr>
          <p:cNvPr id="2" name="Picture 1"/>
          <p:cNvPicPr>
            <a:picLocks noChangeAspect="1"/>
          </p:cNvPicPr>
          <p:nvPr/>
        </p:nvPicPr>
        <p:blipFill>
          <a:blip r:embed="rId5"/>
          <a:stretch>
            <a:fillRect/>
          </a:stretch>
        </p:blipFill>
        <p:spPr>
          <a:xfrm>
            <a:off x="30383948" y="12556957"/>
            <a:ext cx="13817105" cy="8422498"/>
          </a:xfrm>
          <a:prstGeom prst="rect">
            <a:avLst/>
          </a:prstGeom>
        </p:spPr>
      </p:pic>
      <p:sp>
        <p:nvSpPr>
          <p:cNvPr id="40" name="Text Box 7"/>
          <p:cNvSpPr txBox="1">
            <a:spLocks noChangeArrowheads="1"/>
          </p:cNvSpPr>
          <p:nvPr/>
        </p:nvSpPr>
        <p:spPr bwMode="auto">
          <a:xfrm>
            <a:off x="1434431" y="19169514"/>
            <a:ext cx="8377258" cy="5963951"/>
          </a:xfrm>
          <a:prstGeom prst="rect">
            <a:avLst/>
          </a:prstGeom>
          <a:noFill/>
          <a:ln w="12700">
            <a:solidFill>
              <a:schemeClr val="hlink"/>
            </a:solidFill>
            <a:miter lim="800000"/>
            <a:headEnd/>
            <a:tailEnd/>
          </a:ln>
        </p:spPr>
        <p:txBody>
          <a:bodyPr lIns="914400" tIns="457200" rIns="914400" bIns="914400"/>
          <a:lstStyle/>
          <a:p>
            <a:pPr algn="just">
              <a:spcBef>
                <a:spcPct val="50000"/>
              </a:spcBef>
              <a:tabLst>
                <a:tab pos="500063" algn="l"/>
              </a:tabLst>
              <a:defRPr/>
            </a:pPr>
            <a:r>
              <a:rPr lang="en-US" sz="4400" b="1" dirty="0" smtClean="0">
                <a:solidFill>
                  <a:srgbClr val="9B0033"/>
                </a:solidFill>
                <a:latin typeface="Arial" pitchFamily="34" charset="0"/>
                <a:cs typeface="Arial" pitchFamily="34" charset="0"/>
              </a:rPr>
              <a:t>Congestion Pricing</a:t>
            </a:r>
          </a:p>
          <a:p>
            <a:pPr algn="just">
              <a:spcBef>
                <a:spcPct val="50000"/>
              </a:spcBef>
              <a:tabLst>
                <a:tab pos="500063" algn="l"/>
              </a:tabLst>
              <a:defRPr/>
            </a:pPr>
            <a:r>
              <a:rPr lang="en-US" sz="2200" dirty="0">
                <a:latin typeface="Arial" pitchFamily="34" charset="0"/>
                <a:cs typeface="Arial" pitchFamily="34" charset="0"/>
              </a:rPr>
              <a:t>When predicted measures of performance such as heavy delays, emissions, etc., are not acceptable, then tolls/incentives and re-routing guidance may be imposed to move towards more acceptable performance. Through our new PICT technological infrastructure, MIDAS-CPS will provide required congestion prices (or incentives), including but not limited to (a) pricing on routes, (b) pricing on links, (c) pricing for </a:t>
            </a:r>
            <a:r>
              <a:rPr lang="en-US" sz="2200" dirty="0" err="1">
                <a:latin typeface="Arial" pitchFamily="34" charset="0"/>
                <a:cs typeface="Arial" pitchFamily="34" charset="0"/>
              </a:rPr>
              <a:t>subnetworks</a:t>
            </a:r>
            <a:r>
              <a:rPr lang="en-US" sz="2200" dirty="0">
                <a:latin typeface="Arial" pitchFamily="34" charset="0"/>
                <a:cs typeface="Arial" pitchFamily="34" charset="0"/>
              </a:rPr>
              <a:t> in the region, and (d) pricing for parking, the prices/incentives being based on the short-term prediction of congestion levels, traffic demands manifested through the MIDAS-CPS controls, and historical traffic demands.</a:t>
            </a:r>
          </a:p>
        </p:txBody>
      </p:sp>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111133" y="31742731"/>
            <a:ext cx="6735040" cy="3808447"/>
          </a:xfrm>
          <a:prstGeom prst="rect">
            <a:avLst/>
          </a:prstGeom>
        </p:spPr>
      </p:pic>
      <p:pic>
        <p:nvPicPr>
          <p:cNvPr id="43" name="Picture 4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295025" y="29738103"/>
            <a:ext cx="6735040" cy="3808447"/>
          </a:xfrm>
          <a:prstGeom prst="rect">
            <a:avLst/>
          </a:prstGeom>
        </p:spPr>
      </p:pic>
      <p:grpSp>
        <p:nvGrpSpPr>
          <p:cNvPr id="22" name="Group 21"/>
          <p:cNvGrpSpPr/>
          <p:nvPr/>
        </p:nvGrpSpPr>
        <p:grpSpPr>
          <a:xfrm>
            <a:off x="7686617" y="13851042"/>
            <a:ext cx="6410678" cy="4518761"/>
            <a:chOff x="7704357" y="13847429"/>
            <a:chExt cx="6410678" cy="4518761"/>
          </a:xfrm>
        </p:grpSpPr>
        <p:pic>
          <p:nvPicPr>
            <p:cNvPr id="45" name="Picture 44" descr="simtablet.png"/>
            <p:cNvPicPr>
              <a:picLocks noChangeAspect="1"/>
            </p:cNvPicPr>
            <p:nvPr/>
          </p:nvPicPr>
          <p:blipFill>
            <a:blip r:embed="rId8" cstate="print"/>
            <a:stretch>
              <a:fillRect/>
            </a:stretch>
          </p:blipFill>
          <p:spPr>
            <a:xfrm>
              <a:off x="7704357" y="13847429"/>
              <a:ext cx="6410678" cy="4518761"/>
            </a:xfrm>
            <a:prstGeom prst="rect">
              <a:avLst/>
            </a:prstGeom>
          </p:spPr>
        </p:pic>
        <p:grpSp>
          <p:nvGrpSpPr>
            <p:cNvPr id="49" name="Group 48"/>
            <p:cNvGrpSpPr/>
            <p:nvPr/>
          </p:nvGrpSpPr>
          <p:grpSpPr>
            <a:xfrm>
              <a:off x="8503938" y="14540305"/>
              <a:ext cx="4902499" cy="2858316"/>
              <a:chOff x="16979718" y="7019196"/>
              <a:chExt cx="6395587" cy="4648909"/>
            </a:xfrm>
          </p:grpSpPr>
          <p:pic>
            <p:nvPicPr>
              <p:cNvPr id="50" name="Picture 4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979718" y="7019196"/>
                <a:ext cx="6395587" cy="4648909"/>
              </a:xfrm>
              <a:prstGeom prst="rect">
                <a:avLst/>
              </a:prstGeom>
            </p:spPr>
          </p:pic>
          <p:sp>
            <p:nvSpPr>
              <p:cNvPr id="51" name="Rounded Rectangular Callout 50"/>
              <p:cNvSpPr/>
              <p:nvPr/>
            </p:nvSpPr>
            <p:spPr bwMode="auto">
              <a:xfrm>
                <a:off x="17727365" y="8143940"/>
                <a:ext cx="662417" cy="502721"/>
              </a:xfrm>
              <a:prstGeom prst="wedgeRoundRectCallout">
                <a:avLst/>
              </a:prstGeom>
              <a:solidFill>
                <a:srgbClr val="9900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B310"/>
                    </a:solidFill>
                    <a:effectLst/>
                    <a:latin typeface="Times"/>
                  </a:rPr>
                  <a:t>$25</a:t>
                </a:r>
              </a:p>
            </p:txBody>
          </p:sp>
          <p:sp>
            <p:nvSpPr>
              <p:cNvPr id="52" name="Rounded Rectangular Callout 51"/>
              <p:cNvSpPr/>
              <p:nvPr/>
            </p:nvSpPr>
            <p:spPr bwMode="auto">
              <a:xfrm>
                <a:off x="18371488" y="10673301"/>
                <a:ext cx="664425" cy="475886"/>
              </a:xfrm>
              <a:prstGeom prst="wedgeRoundRectCallout">
                <a:avLst/>
              </a:prstGeom>
              <a:solidFill>
                <a:srgbClr val="9900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B310"/>
                    </a:solidFill>
                    <a:effectLst/>
                    <a:latin typeface="Times"/>
                  </a:rPr>
                  <a:t>$15</a:t>
                </a:r>
              </a:p>
            </p:txBody>
          </p:sp>
          <p:sp>
            <p:nvSpPr>
              <p:cNvPr id="53" name="Rounded Rectangular Callout 52"/>
              <p:cNvSpPr/>
              <p:nvPr/>
            </p:nvSpPr>
            <p:spPr bwMode="auto">
              <a:xfrm>
                <a:off x="20605033" y="8193757"/>
                <a:ext cx="668101" cy="479518"/>
              </a:xfrm>
              <a:prstGeom prst="wedgeRoundRectCallout">
                <a:avLst/>
              </a:prstGeom>
              <a:solidFill>
                <a:srgbClr val="9900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B310"/>
                    </a:solidFill>
                    <a:effectLst/>
                    <a:latin typeface="Times"/>
                  </a:rPr>
                  <a:t>$15</a:t>
                </a:r>
              </a:p>
            </p:txBody>
          </p:sp>
          <p:sp>
            <p:nvSpPr>
              <p:cNvPr id="54" name="Rounded Rectangular Callout 53"/>
              <p:cNvSpPr/>
              <p:nvPr/>
            </p:nvSpPr>
            <p:spPr bwMode="auto">
              <a:xfrm>
                <a:off x="19669366" y="9633762"/>
                <a:ext cx="713877" cy="443206"/>
              </a:xfrm>
              <a:prstGeom prst="wedgeRoundRectCallout">
                <a:avLst/>
              </a:prstGeom>
              <a:solidFill>
                <a:srgbClr val="9900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B310"/>
                    </a:solidFill>
                    <a:effectLst/>
                    <a:latin typeface="Times"/>
                  </a:rPr>
                  <a:t>$15</a:t>
                </a:r>
              </a:p>
            </p:txBody>
          </p:sp>
          <p:sp>
            <p:nvSpPr>
              <p:cNvPr id="55" name="Rounded Rectangular Callout 54"/>
              <p:cNvSpPr/>
              <p:nvPr/>
            </p:nvSpPr>
            <p:spPr bwMode="auto">
              <a:xfrm>
                <a:off x="21213035" y="10624444"/>
                <a:ext cx="706430" cy="448772"/>
              </a:xfrm>
              <a:prstGeom prst="wedgeRoundRectCallout">
                <a:avLst/>
              </a:prstGeom>
              <a:solidFill>
                <a:srgbClr val="9900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B310"/>
                    </a:solidFill>
                    <a:effectLst/>
                    <a:latin typeface="Times"/>
                  </a:rPr>
                  <a:t>$15</a:t>
                </a:r>
              </a:p>
            </p:txBody>
          </p:sp>
          <p:sp>
            <p:nvSpPr>
              <p:cNvPr id="56" name="Rounded Rectangular Callout 55"/>
              <p:cNvSpPr/>
              <p:nvPr/>
            </p:nvSpPr>
            <p:spPr bwMode="auto">
              <a:xfrm>
                <a:off x="22267070" y="8315365"/>
                <a:ext cx="677529" cy="450480"/>
              </a:xfrm>
              <a:prstGeom prst="wedgeRoundRectCallout">
                <a:avLst/>
              </a:prstGeom>
              <a:solidFill>
                <a:srgbClr val="9900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B310"/>
                    </a:solidFill>
                    <a:effectLst/>
                    <a:latin typeface="Times"/>
                  </a:rPr>
                  <a:t>$35</a:t>
                </a:r>
              </a:p>
            </p:txBody>
          </p:sp>
          <p:sp>
            <p:nvSpPr>
              <p:cNvPr id="57" name="Rounded Rectangular Callout 56"/>
              <p:cNvSpPr/>
              <p:nvPr/>
            </p:nvSpPr>
            <p:spPr bwMode="auto">
              <a:xfrm>
                <a:off x="17926636" y="9371523"/>
                <a:ext cx="646573" cy="440542"/>
              </a:xfrm>
              <a:prstGeom prst="wedgeRoundRectCallout">
                <a:avLst/>
              </a:prstGeom>
              <a:solidFill>
                <a:srgbClr val="9900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B310"/>
                    </a:solidFill>
                    <a:effectLst/>
                    <a:latin typeface="Times"/>
                  </a:rPr>
                  <a:t>$25</a:t>
                </a:r>
              </a:p>
            </p:txBody>
          </p:sp>
          <p:sp>
            <p:nvSpPr>
              <p:cNvPr id="58" name="Rounded Rectangular Callout 57"/>
              <p:cNvSpPr/>
              <p:nvPr/>
            </p:nvSpPr>
            <p:spPr bwMode="auto">
              <a:xfrm>
                <a:off x="21326721" y="9361585"/>
                <a:ext cx="684166" cy="450480"/>
              </a:xfrm>
              <a:prstGeom prst="wedgeRoundRectCallout">
                <a:avLst/>
              </a:prstGeom>
              <a:solidFill>
                <a:srgbClr val="9900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B310"/>
                    </a:solidFill>
                    <a:effectLst/>
                    <a:latin typeface="Times"/>
                  </a:rPr>
                  <a:t>$15</a:t>
                </a:r>
              </a:p>
            </p:txBody>
          </p:sp>
          <p:sp>
            <p:nvSpPr>
              <p:cNvPr id="59" name="Rounded Rectangular Callout 58"/>
              <p:cNvSpPr/>
              <p:nvPr/>
            </p:nvSpPr>
            <p:spPr bwMode="auto">
              <a:xfrm>
                <a:off x="19126776" y="8792603"/>
                <a:ext cx="638418" cy="450480"/>
              </a:xfrm>
              <a:prstGeom prst="wedgeRoundRectCallout">
                <a:avLst/>
              </a:prstGeom>
              <a:solidFill>
                <a:srgbClr val="9900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B310"/>
                    </a:solidFill>
                    <a:effectLst/>
                    <a:latin typeface="Times"/>
                  </a:rPr>
                  <a:t>$15</a:t>
                </a:r>
              </a:p>
            </p:txBody>
          </p:sp>
        </p:grpSp>
      </p:grpSp>
      <p:grpSp>
        <p:nvGrpSpPr>
          <p:cNvPr id="19" name="Group 18"/>
          <p:cNvGrpSpPr/>
          <p:nvPr/>
        </p:nvGrpSpPr>
        <p:grpSpPr>
          <a:xfrm>
            <a:off x="1563757" y="13895991"/>
            <a:ext cx="6410678" cy="4518761"/>
            <a:chOff x="1358642" y="14890690"/>
            <a:chExt cx="6410678" cy="4518761"/>
          </a:xfrm>
        </p:grpSpPr>
        <p:pic>
          <p:nvPicPr>
            <p:cNvPr id="75" name="Picture 74" descr="simtablet.png"/>
            <p:cNvPicPr>
              <a:picLocks noChangeAspect="1"/>
            </p:cNvPicPr>
            <p:nvPr/>
          </p:nvPicPr>
          <p:blipFill>
            <a:blip r:embed="rId8" cstate="print"/>
            <a:stretch>
              <a:fillRect/>
            </a:stretch>
          </p:blipFill>
          <p:spPr>
            <a:xfrm>
              <a:off x="1358642" y="14890690"/>
              <a:ext cx="6410678" cy="4518761"/>
            </a:xfrm>
            <a:prstGeom prst="rect">
              <a:avLst/>
            </a:prstGeom>
          </p:spPr>
        </p:pic>
        <p:grpSp>
          <p:nvGrpSpPr>
            <p:cNvPr id="15" name="Group 14"/>
            <p:cNvGrpSpPr/>
            <p:nvPr/>
          </p:nvGrpSpPr>
          <p:grpSpPr>
            <a:xfrm>
              <a:off x="2153000" y="15544861"/>
              <a:ext cx="4919504" cy="2926760"/>
              <a:chOff x="2153000" y="15544861"/>
              <a:chExt cx="4919504" cy="2926760"/>
            </a:xfrm>
          </p:grpSpPr>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53000" y="15544861"/>
                <a:ext cx="4919504" cy="2926760"/>
              </a:xfrm>
              <a:prstGeom prst="rect">
                <a:avLst/>
              </a:prstGeom>
            </p:spPr>
          </p:pic>
          <p:sp>
            <p:nvSpPr>
              <p:cNvPr id="46" name="Rectangle 45"/>
              <p:cNvSpPr/>
              <p:nvPr/>
            </p:nvSpPr>
            <p:spPr bwMode="auto">
              <a:xfrm>
                <a:off x="3927333" y="15987573"/>
                <a:ext cx="319883" cy="225425"/>
              </a:xfrm>
              <a:prstGeom prst="rect">
                <a:avLst/>
              </a:prstGeom>
              <a:gradFill flip="none" rotWithShape="1">
                <a:gsLst>
                  <a:gs pos="0">
                    <a:schemeClr val="accent4">
                      <a:lumMod val="67000"/>
                    </a:schemeClr>
                  </a:gs>
                  <a:gs pos="28000">
                    <a:schemeClr val="accent4">
                      <a:lumMod val="97000"/>
                      <a:lumOff val="3000"/>
                    </a:schemeClr>
                  </a:gs>
                  <a:gs pos="100000">
                    <a:schemeClr val="accent4">
                      <a:lumMod val="60000"/>
                      <a:lumOff val="40000"/>
                    </a:schemeClr>
                  </a:gs>
                </a:gsLst>
                <a:lin ang="16200000" scaled="1"/>
                <a:tileRect/>
              </a:gradFill>
              <a:ln>
                <a:noFill/>
                <a:headEnd type="none" w="med" len="med"/>
                <a:tailEnd type="none" w="med" len="med"/>
              </a:ln>
              <a:effectLst>
                <a:softEdge rad="12700"/>
              </a:effec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FFFF00"/>
                    </a:solidFill>
                    <a:effectLst/>
                    <a:latin typeface="Times"/>
                  </a:rPr>
                  <a:t>$</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FFFF00"/>
                    </a:solidFill>
                    <a:effectLst/>
                    <a:latin typeface="Times"/>
                  </a:rPr>
                  <a:t>2.5</a:t>
                </a:r>
              </a:p>
            </p:txBody>
          </p:sp>
          <p:sp>
            <p:nvSpPr>
              <p:cNvPr id="47" name="Rectangle 46"/>
              <p:cNvSpPr/>
              <p:nvPr/>
            </p:nvSpPr>
            <p:spPr bwMode="auto">
              <a:xfrm>
                <a:off x="4622879" y="15986471"/>
                <a:ext cx="319883" cy="225425"/>
              </a:xfrm>
              <a:prstGeom prst="rect">
                <a:avLst/>
              </a:prstGeom>
              <a:gradFill flip="none" rotWithShape="1">
                <a:gsLst>
                  <a:gs pos="0">
                    <a:schemeClr val="accent4">
                      <a:lumMod val="67000"/>
                    </a:schemeClr>
                  </a:gs>
                  <a:gs pos="28000">
                    <a:schemeClr val="accent4">
                      <a:lumMod val="97000"/>
                      <a:lumOff val="3000"/>
                    </a:schemeClr>
                  </a:gs>
                  <a:gs pos="100000">
                    <a:schemeClr val="accent4">
                      <a:lumMod val="60000"/>
                      <a:lumOff val="40000"/>
                    </a:schemeClr>
                  </a:gs>
                </a:gsLst>
                <a:lin ang="16200000" scaled="1"/>
                <a:tileRect/>
              </a:gradFill>
              <a:ln>
                <a:noFill/>
                <a:headEnd type="none" w="med" len="med"/>
                <a:tailEnd type="none" w="med" len="med"/>
              </a:ln>
              <a:effectLst>
                <a:softEdge rad="12700"/>
              </a:effec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FFFF00"/>
                    </a:solidFill>
                    <a:effectLst/>
                    <a:latin typeface="Times"/>
                  </a:rPr>
                  <a:t>$</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FFFF00"/>
                    </a:solidFill>
                    <a:effectLst/>
                    <a:latin typeface="Times"/>
                  </a:rPr>
                  <a:t>10</a:t>
                </a:r>
              </a:p>
            </p:txBody>
          </p:sp>
          <p:sp>
            <p:nvSpPr>
              <p:cNvPr id="48" name="Rectangle 47"/>
              <p:cNvSpPr/>
              <p:nvPr/>
            </p:nvSpPr>
            <p:spPr bwMode="auto">
              <a:xfrm>
                <a:off x="5327143" y="15989160"/>
                <a:ext cx="319883" cy="225425"/>
              </a:xfrm>
              <a:prstGeom prst="rect">
                <a:avLst/>
              </a:prstGeom>
              <a:gradFill flip="none" rotWithShape="1">
                <a:gsLst>
                  <a:gs pos="0">
                    <a:schemeClr val="accent4">
                      <a:lumMod val="67000"/>
                    </a:schemeClr>
                  </a:gs>
                  <a:gs pos="28000">
                    <a:schemeClr val="accent4">
                      <a:lumMod val="97000"/>
                      <a:lumOff val="3000"/>
                    </a:schemeClr>
                  </a:gs>
                  <a:gs pos="100000">
                    <a:schemeClr val="accent4">
                      <a:lumMod val="60000"/>
                      <a:lumOff val="40000"/>
                    </a:schemeClr>
                  </a:gs>
                </a:gsLst>
                <a:lin ang="16200000" scaled="1"/>
                <a:tileRect/>
              </a:gradFill>
              <a:ln>
                <a:noFill/>
                <a:headEnd type="none" w="med" len="med"/>
                <a:tailEnd type="none" w="med" len="med"/>
              </a:ln>
              <a:effectLst>
                <a:softEdge rad="12700"/>
              </a:effec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FFFF00"/>
                    </a:solidFill>
                    <a:effectLst/>
                    <a:latin typeface="Times"/>
                  </a:rPr>
                  <a:t>$</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FFFF00"/>
                    </a:solidFill>
                    <a:effectLst/>
                    <a:latin typeface="Times"/>
                  </a:rPr>
                  <a:t>8</a:t>
                </a:r>
              </a:p>
            </p:txBody>
          </p:sp>
          <p:sp>
            <p:nvSpPr>
              <p:cNvPr id="13" name="Rectangle 12"/>
              <p:cNvSpPr/>
              <p:nvPr/>
            </p:nvSpPr>
            <p:spPr bwMode="auto">
              <a:xfrm>
                <a:off x="3230914" y="15980566"/>
                <a:ext cx="319883" cy="225425"/>
              </a:xfrm>
              <a:prstGeom prst="rect">
                <a:avLst/>
              </a:prstGeom>
              <a:gradFill flip="none" rotWithShape="1">
                <a:gsLst>
                  <a:gs pos="0">
                    <a:schemeClr val="accent4">
                      <a:lumMod val="67000"/>
                    </a:schemeClr>
                  </a:gs>
                  <a:gs pos="28000">
                    <a:schemeClr val="accent4">
                      <a:lumMod val="97000"/>
                      <a:lumOff val="3000"/>
                    </a:schemeClr>
                  </a:gs>
                  <a:gs pos="100000">
                    <a:schemeClr val="accent4">
                      <a:lumMod val="60000"/>
                      <a:lumOff val="40000"/>
                    </a:schemeClr>
                  </a:gs>
                </a:gsLst>
                <a:lin ang="16200000" scaled="1"/>
                <a:tileRect/>
              </a:gradFill>
              <a:ln>
                <a:noFill/>
                <a:headEnd type="none" w="med" len="med"/>
                <a:tailEnd type="none" w="med" len="med"/>
              </a:ln>
              <a:effectLst>
                <a:softEdge rad="12700"/>
              </a:effec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FFFF00"/>
                    </a:solidFill>
                    <a:effectLst/>
                    <a:latin typeface="Times"/>
                  </a:rPr>
                  <a:t>$</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FFFF00"/>
                    </a:solidFill>
                    <a:effectLst/>
                    <a:latin typeface="Times"/>
                  </a:rPr>
                  <a:t>3.2</a:t>
                </a:r>
              </a:p>
            </p:txBody>
          </p:sp>
        </p:grpSp>
      </p:grpSp>
      <p:pic>
        <p:nvPicPr>
          <p:cNvPr id="24" name="Picture 23"/>
          <p:cNvPicPr>
            <a:picLocks noChangeAspect="1"/>
          </p:cNvPicPr>
          <p:nvPr/>
        </p:nvPicPr>
        <p:blipFill>
          <a:blip r:embed="rId11"/>
          <a:stretch>
            <a:fillRect/>
          </a:stretch>
        </p:blipFill>
        <p:spPr>
          <a:xfrm>
            <a:off x="15653534" y="6595420"/>
            <a:ext cx="14867507" cy="7869941"/>
          </a:xfrm>
          <a:prstGeom prst="rect">
            <a:avLst/>
          </a:prstGeom>
        </p:spPr>
      </p:pic>
      <p:pic>
        <p:nvPicPr>
          <p:cNvPr id="5" name="Picture 4"/>
          <p:cNvPicPr>
            <a:picLocks noChangeAspect="1"/>
          </p:cNvPicPr>
          <p:nvPr/>
        </p:nvPicPr>
        <p:blipFill>
          <a:blip r:embed="rId12"/>
          <a:stretch>
            <a:fillRect/>
          </a:stretch>
        </p:blipFill>
        <p:spPr>
          <a:xfrm>
            <a:off x="12923819" y="14465361"/>
            <a:ext cx="18904460" cy="17273190"/>
          </a:xfrm>
          <a:prstGeom prst="rect">
            <a:avLst/>
          </a:prstGeom>
        </p:spPr>
      </p:pic>
      <p:pic>
        <p:nvPicPr>
          <p:cNvPr id="3" name="Picture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449420" y="27723127"/>
            <a:ext cx="6687521" cy="380844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high_contrast">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9102E"/>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rgbClr val="69102E"/>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1607</TotalTime>
  <Words>743</Words>
  <Application>Microsoft Office PowerPoint</Application>
  <PresentationFormat>Custom</PresentationFormat>
  <Paragraphs>40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Times</vt:lpstr>
      <vt:lpstr>Times New Roman</vt:lpstr>
      <vt:lpstr>high_contrast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Ning Wang</dc:creator>
  <cp:lastModifiedBy>Pitu Mirchandani</cp:lastModifiedBy>
  <cp:revision>210</cp:revision>
  <dcterms:created xsi:type="dcterms:W3CDTF">2012-01-09T19:01:47Z</dcterms:created>
  <dcterms:modified xsi:type="dcterms:W3CDTF">2014-10-22T05:22:18Z</dcterms:modified>
</cp:coreProperties>
</file>