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"/>
  </p:notesMasterIdLst>
  <p:sldIdLst>
    <p:sldId id="286" r:id="rId2"/>
  </p:sldIdLst>
  <p:sldSz cx="43891200" cy="32918400"/>
  <p:notesSz cx="6858000" cy="9144000"/>
  <p:defaultTextStyle>
    <a:defPPr>
      <a:defRPr lang="en-US"/>
    </a:defPPr>
    <a:lvl1pPr algn="l" defTabSz="4387850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2193925" indent="-1736725" algn="l" defTabSz="4387850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4387850" indent="-3473450" algn="l" defTabSz="4387850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6581775" indent="-5210175" algn="l" defTabSz="4387850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8775700" indent="-6946900" algn="l" defTabSz="4387850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18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20160">
          <p15:clr>
            <a:srgbClr val="A4A3A4"/>
          </p15:clr>
        </p15:guide>
        <p15:guide id="4" orient="horz">
          <p15:clr>
            <a:srgbClr val="A4A3A4"/>
          </p15:clr>
        </p15:guide>
        <p15:guide id="5" pos="581">
          <p15:clr>
            <a:srgbClr val="A4A3A4"/>
          </p15:clr>
        </p15:guide>
        <p15:guide id="6" pos="270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DFF"/>
    <a:srgbClr val="81DEFF"/>
    <a:srgbClr val="3FCDFF"/>
    <a:srgbClr val="7179C1"/>
    <a:srgbClr val="E3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11" autoAdjust="0"/>
    <p:restoredTop sz="96918" autoAdjust="0"/>
  </p:normalViewPr>
  <p:slideViewPr>
    <p:cSldViewPr snapToGrid="0">
      <p:cViewPr>
        <p:scale>
          <a:sx n="33" d="100"/>
          <a:sy n="33" d="100"/>
        </p:scale>
        <p:origin x="-2204" y="-952"/>
      </p:cViewPr>
      <p:guideLst>
        <p:guide orient="horz" pos="3318"/>
        <p:guide orient="horz" pos="288"/>
        <p:guide orient="horz" pos="20160"/>
        <p:guide orient="horz"/>
        <p:guide pos="581"/>
        <p:guide pos="270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00" d="100"/>
          <a:sy n="100" d="100"/>
        </p:scale>
        <p:origin x="-3600" y="-108"/>
      </p:cViewPr>
      <p:guideLst>
        <p:guide orient="horz" pos="2880"/>
        <p:guide pos="2160"/>
      </p:guideLst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3883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3883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37A9616-3EB4-49AE-9EC6-CD5DE3EED5E0}" type="datetimeFigureOut">
              <a:rPr lang="en-US"/>
              <a:pPr>
                <a:defRPr/>
              </a:pPr>
              <a:t>10/17/2014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3883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3883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E51747-CC05-4925-9F99-DDA7B1C5C1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8952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387850" rtl="0" eaLnBrk="0" fontAlgn="base" hangingPunct="0">
      <a:spcBef>
        <a:spcPct val="30000"/>
      </a:spcBef>
      <a:spcAft>
        <a:spcPct val="0"/>
      </a:spcAft>
      <a:defRPr sz="5700" kern="1200">
        <a:solidFill>
          <a:schemeClr val="tx1"/>
        </a:solidFill>
        <a:latin typeface="+mn-lt"/>
        <a:ea typeface="+mn-ea"/>
        <a:cs typeface="+mn-cs"/>
      </a:defRPr>
    </a:lvl1pPr>
    <a:lvl2pPr marL="2193925" algn="l" defTabSz="4387850" rtl="0" eaLnBrk="0" fontAlgn="base" hangingPunct="0">
      <a:spcBef>
        <a:spcPct val="30000"/>
      </a:spcBef>
      <a:spcAft>
        <a:spcPct val="0"/>
      </a:spcAft>
      <a:defRPr sz="5700" kern="1200">
        <a:solidFill>
          <a:schemeClr val="tx1"/>
        </a:solidFill>
        <a:latin typeface="+mn-lt"/>
        <a:ea typeface="+mn-ea"/>
        <a:cs typeface="+mn-cs"/>
      </a:defRPr>
    </a:lvl2pPr>
    <a:lvl3pPr marL="4387850" algn="l" defTabSz="4387850" rtl="0" eaLnBrk="0" fontAlgn="base" hangingPunct="0">
      <a:spcBef>
        <a:spcPct val="30000"/>
      </a:spcBef>
      <a:spcAft>
        <a:spcPct val="0"/>
      </a:spcAft>
      <a:defRPr sz="5700" kern="1200">
        <a:solidFill>
          <a:schemeClr val="tx1"/>
        </a:solidFill>
        <a:latin typeface="+mn-lt"/>
        <a:ea typeface="+mn-ea"/>
        <a:cs typeface="+mn-cs"/>
      </a:defRPr>
    </a:lvl3pPr>
    <a:lvl4pPr marL="6581775" algn="l" defTabSz="4387850" rtl="0" eaLnBrk="0" fontAlgn="base" hangingPunct="0">
      <a:spcBef>
        <a:spcPct val="30000"/>
      </a:spcBef>
      <a:spcAft>
        <a:spcPct val="0"/>
      </a:spcAft>
      <a:defRPr sz="5700" kern="1200">
        <a:solidFill>
          <a:schemeClr val="tx1"/>
        </a:solidFill>
        <a:latin typeface="+mn-lt"/>
        <a:ea typeface="+mn-ea"/>
        <a:cs typeface="+mn-cs"/>
      </a:defRPr>
    </a:lvl4pPr>
    <a:lvl5pPr marL="8775700" algn="l" defTabSz="4387850" rtl="0" eaLnBrk="0" fontAlgn="base" hangingPunct="0">
      <a:spcBef>
        <a:spcPct val="30000"/>
      </a:spcBef>
      <a:spcAft>
        <a:spcPct val="0"/>
      </a:spcAft>
      <a:defRPr sz="5700" kern="1200">
        <a:solidFill>
          <a:schemeClr val="tx1"/>
        </a:solidFill>
        <a:latin typeface="+mn-lt"/>
        <a:ea typeface="+mn-ea"/>
        <a:cs typeface="+mn-cs"/>
      </a:defRPr>
    </a:lvl5pPr>
    <a:lvl6pPr marL="10970935" algn="l" defTabSz="4388373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6pPr>
    <a:lvl7pPr marL="13165123" algn="l" defTabSz="4388373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7pPr>
    <a:lvl8pPr marL="15359309" algn="l" defTabSz="4388373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8pPr>
    <a:lvl9pPr marL="17553497" algn="l" defTabSz="4388373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8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85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8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85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8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387850" fontAlgn="base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387850" fontAlgn="base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387850" fontAlgn="base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387850" fontAlgn="base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387850" fontAlgn="base">
              <a:spcBef>
                <a:spcPct val="0"/>
              </a:spcBef>
              <a:spcAft>
                <a:spcPct val="0"/>
              </a:spcAft>
              <a:defRPr/>
            </a:pPr>
            <a:fld id="{A64752F6-36C2-423A-9FE8-D6A2F06F671F}" type="slidenum">
              <a:rPr lang="en-US" altLang="en-US" sz="1200" smtClean="0"/>
              <a:pPr defTabSz="4387850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99295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593" y="457202"/>
            <a:ext cx="32009976" cy="1447800"/>
          </a:xfrm>
          <a:prstGeom prst="rect">
            <a:avLst/>
          </a:prstGeom>
        </p:spPr>
        <p:txBody>
          <a:bodyPr lIns="91426" tIns="45711" rIns="91426" bIns="45711" anchor="ctr" anchorCtr="0"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4188" y="6004406"/>
            <a:ext cx="20812812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22341" y="5295417"/>
            <a:ext cx="20794659" cy="73863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14400" y="1143000"/>
            <a:ext cx="4419600" cy="2514600"/>
          </a:xfrm>
          <a:prstGeom prst="rect">
            <a:avLst/>
          </a:prstGeom>
        </p:spPr>
        <p:txBody>
          <a:bodyPr lIns="91426" tIns="45711" rIns="91426" bIns="45711" anchor="ctr"/>
          <a:lstStyle>
            <a:lvl1pPr algn="ctr">
              <a:buNone/>
              <a:defRPr sz="4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38557200" y="1219200"/>
            <a:ext cx="4419600" cy="2514600"/>
          </a:xfrm>
          <a:prstGeom prst="rect">
            <a:avLst/>
          </a:prstGeom>
        </p:spPr>
        <p:txBody>
          <a:bodyPr lIns="91426" tIns="45711" rIns="91426" bIns="45711" anchor="ctr"/>
          <a:lstStyle>
            <a:lvl1pPr algn="ctr">
              <a:buNone/>
              <a:defRPr sz="4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2179995" y="5295417"/>
            <a:ext cx="20791774" cy="73863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22179995" y="6004406"/>
            <a:ext cx="20791774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1" name="Text Placeholder 5"/>
          <p:cNvSpPr>
            <a:spLocks noGrp="1"/>
          </p:cNvSpPr>
          <p:nvPr>
            <p:ph type="body" sz="quarter" idx="95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3" name="Text Placeholder 3"/>
          <p:cNvSpPr>
            <a:spLocks noGrp="1"/>
          </p:cNvSpPr>
          <p:nvPr>
            <p:ph type="body" sz="quarter" idx="107"/>
          </p:nvPr>
        </p:nvSpPr>
        <p:spPr>
          <a:xfrm>
            <a:off x="-10408283" y="22880778"/>
            <a:ext cx="10056813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 baseline="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16"/>
          </p:nvPr>
        </p:nvSpPr>
        <p:spPr>
          <a:xfrm>
            <a:off x="-10408283" y="22880778"/>
            <a:ext cx="10056813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 baseline="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17"/>
          </p:nvPr>
        </p:nvSpPr>
        <p:spPr>
          <a:xfrm>
            <a:off x="-10408283" y="22880778"/>
            <a:ext cx="10056813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 baseline="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18"/>
          </p:nvPr>
        </p:nvSpPr>
        <p:spPr>
          <a:xfrm>
            <a:off x="-10408283" y="22880778"/>
            <a:ext cx="10056813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 baseline="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119"/>
          </p:nvPr>
        </p:nvSpPr>
        <p:spPr>
          <a:xfrm>
            <a:off x="-10408283" y="22880778"/>
            <a:ext cx="10056813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 baseline="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120"/>
          </p:nvPr>
        </p:nvSpPr>
        <p:spPr>
          <a:xfrm>
            <a:off x="-10408283" y="22880778"/>
            <a:ext cx="10056813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 baseline="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121"/>
          </p:nvPr>
        </p:nvSpPr>
        <p:spPr>
          <a:xfrm>
            <a:off x="-10408283" y="22880778"/>
            <a:ext cx="10056813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 baseline="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122"/>
          </p:nvPr>
        </p:nvSpPr>
        <p:spPr>
          <a:xfrm>
            <a:off x="-10408283" y="22880778"/>
            <a:ext cx="10056813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 baseline="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123"/>
          </p:nvPr>
        </p:nvSpPr>
        <p:spPr>
          <a:xfrm>
            <a:off x="-10408283" y="22880778"/>
            <a:ext cx="10056813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 baseline="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124"/>
          </p:nvPr>
        </p:nvSpPr>
        <p:spPr>
          <a:xfrm>
            <a:off x="-10408283" y="22880778"/>
            <a:ext cx="10056813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 baseline="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125"/>
          </p:nvPr>
        </p:nvSpPr>
        <p:spPr>
          <a:xfrm>
            <a:off x="-10408283" y="22880778"/>
            <a:ext cx="10056813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 baseline="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3" name="Picture Placeholder 13"/>
          <p:cNvSpPr>
            <a:spLocks noGrp="1"/>
          </p:cNvSpPr>
          <p:nvPr>
            <p:ph type="pic" sz="quarter" idx="115"/>
          </p:nvPr>
        </p:nvSpPr>
        <p:spPr>
          <a:xfrm>
            <a:off x="-8564879" y="26363092"/>
            <a:ext cx="6837680" cy="4777661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</p:spPr>
        <p:txBody>
          <a:bodyPr lIns="91426" tIns="45711" rIns="91426" bIns="45711" anchor="ctr"/>
          <a:lstStyle>
            <a:lvl1pPr marL="0" indent="0" algn="ctr">
              <a:buNone/>
              <a:defRPr sz="4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4" name="Picture Placeholder 13"/>
          <p:cNvSpPr>
            <a:spLocks noGrp="1"/>
          </p:cNvSpPr>
          <p:nvPr>
            <p:ph type="pic" sz="quarter" idx="126"/>
          </p:nvPr>
        </p:nvSpPr>
        <p:spPr>
          <a:xfrm>
            <a:off x="-8564879" y="26363092"/>
            <a:ext cx="6837680" cy="4777661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</p:spPr>
        <p:txBody>
          <a:bodyPr lIns="91426" tIns="45711" rIns="91426" bIns="45711" anchor="ctr"/>
          <a:lstStyle>
            <a:lvl1pPr marL="0" indent="0" algn="ctr">
              <a:buNone/>
              <a:defRPr sz="4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5" name="Picture Placeholder 13"/>
          <p:cNvSpPr>
            <a:spLocks noGrp="1"/>
          </p:cNvSpPr>
          <p:nvPr>
            <p:ph type="pic" sz="quarter" idx="127"/>
          </p:nvPr>
        </p:nvSpPr>
        <p:spPr>
          <a:xfrm>
            <a:off x="-8564879" y="26363092"/>
            <a:ext cx="6837680" cy="4777661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</p:spPr>
        <p:txBody>
          <a:bodyPr lIns="91426" tIns="45711" rIns="91426" bIns="45711" anchor="ctr"/>
          <a:lstStyle>
            <a:lvl1pPr marL="0" indent="0" algn="ctr">
              <a:buNone/>
              <a:defRPr sz="4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6" name="Picture Placeholder 13"/>
          <p:cNvSpPr>
            <a:spLocks noGrp="1"/>
          </p:cNvSpPr>
          <p:nvPr>
            <p:ph type="pic" sz="quarter" idx="128"/>
          </p:nvPr>
        </p:nvSpPr>
        <p:spPr>
          <a:xfrm>
            <a:off x="-8564879" y="26363092"/>
            <a:ext cx="6837680" cy="4777661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</p:spPr>
        <p:txBody>
          <a:bodyPr lIns="91426" tIns="45711" rIns="91426" bIns="45711" anchor="ctr"/>
          <a:lstStyle>
            <a:lvl1pPr marL="0" indent="0" algn="ctr">
              <a:buNone/>
              <a:defRPr sz="4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7" name="Picture Placeholder 13"/>
          <p:cNvSpPr>
            <a:spLocks noGrp="1"/>
          </p:cNvSpPr>
          <p:nvPr>
            <p:ph type="pic" sz="quarter" idx="129"/>
          </p:nvPr>
        </p:nvSpPr>
        <p:spPr>
          <a:xfrm>
            <a:off x="-8564879" y="26363092"/>
            <a:ext cx="6837680" cy="4777661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</p:spPr>
        <p:txBody>
          <a:bodyPr lIns="91426" tIns="45711" rIns="91426" bIns="45711" anchor="ctr"/>
          <a:lstStyle>
            <a:lvl1pPr marL="0" indent="0" algn="ctr">
              <a:buNone/>
              <a:defRPr sz="4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9" name="Picture Placeholder 13"/>
          <p:cNvSpPr>
            <a:spLocks noGrp="1"/>
          </p:cNvSpPr>
          <p:nvPr>
            <p:ph type="pic" sz="quarter" idx="130"/>
          </p:nvPr>
        </p:nvSpPr>
        <p:spPr>
          <a:xfrm>
            <a:off x="-8564879" y="26363092"/>
            <a:ext cx="6837680" cy="4777661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</p:spPr>
        <p:txBody>
          <a:bodyPr lIns="91426" tIns="45711" rIns="91426" bIns="45711" anchor="ctr"/>
          <a:lstStyle>
            <a:lvl1pPr marL="0" indent="0" algn="ctr">
              <a:buNone/>
              <a:defRPr sz="4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2" name="Picture Placeholder 13"/>
          <p:cNvSpPr>
            <a:spLocks noGrp="1"/>
          </p:cNvSpPr>
          <p:nvPr>
            <p:ph type="pic" sz="quarter" idx="131"/>
          </p:nvPr>
        </p:nvSpPr>
        <p:spPr>
          <a:xfrm>
            <a:off x="-8564879" y="26363092"/>
            <a:ext cx="6837680" cy="4777661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</p:spPr>
        <p:txBody>
          <a:bodyPr lIns="91426" tIns="45711" rIns="91426" bIns="45711" anchor="ctr"/>
          <a:lstStyle>
            <a:lvl1pPr marL="0" indent="0" algn="ctr">
              <a:buNone/>
              <a:defRPr sz="4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5" name="Picture Placeholder 13"/>
          <p:cNvSpPr>
            <a:spLocks noGrp="1"/>
          </p:cNvSpPr>
          <p:nvPr>
            <p:ph type="pic" sz="quarter" idx="132"/>
          </p:nvPr>
        </p:nvSpPr>
        <p:spPr>
          <a:xfrm>
            <a:off x="-8564879" y="26363092"/>
            <a:ext cx="6837680" cy="4777661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</p:spPr>
        <p:txBody>
          <a:bodyPr lIns="91426" tIns="45711" rIns="91426" bIns="45711" anchor="ctr"/>
          <a:lstStyle>
            <a:lvl1pPr marL="0" indent="0" algn="ctr">
              <a:buNone/>
              <a:defRPr sz="4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8" name="Picture Placeholder 13"/>
          <p:cNvSpPr>
            <a:spLocks noGrp="1"/>
          </p:cNvSpPr>
          <p:nvPr>
            <p:ph type="pic" sz="quarter" idx="133"/>
          </p:nvPr>
        </p:nvSpPr>
        <p:spPr>
          <a:xfrm>
            <a:off x="-8564879" y="26363092"/>
            <a:ext cx="6837680" cy="4777661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</p:spPr>
        <p:txBody>
          <a:bodyPr lIns="91426" tIns="45711" rIns="91426" bIns="45711" anchor="ctr"/>
          <a:lstStyle>
            <a:lvl1pPr marL="0" indent="0" algn="ctr">
              <a:buNone/>
              <a:defRPr sz="4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2" name="Picture Placeholder 13"/>
          <p:cNvSpPr>
            <a:spLocks noGrp="1"/>
          </p:cNvSpPr>
          <p:nvPr>
            <p:ph type="pic" sz="quarter" idx="134"/>
          </p:nvPr>
        </p:nvSpPr>
        <p:spPr>
          <a:xfrm>
            <a:off x="-8564879" y="26363092"/>
            <a:ext cx="6837680" cy="4777661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</p:spPr>
        <p:txBody>
          <a:bodyPr lIns="91426" tIns="45711" rIns="91426" bIns="45711" anchor="ctr"/>
          <a:lstStyle>
            <a:lvl1pPr marL="0" indent="0" algn="ctr">
              <a:buNone/>
              <a:defRPr sz="4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1" name="Picture Placeholder 13"/>
          <p:cNvSpPr>
            <a:spLocks noGrp="1"/>
          </p:cNvSpPr>
          <p:nvPr>
            <p:ph type="pic" sz="quarter" idx="135"/>
          </p:nvPr>
        </p:nvSpPr>
        <p:spPr>
          <a:xfrm>
            <a:off x="-8564879" y="26363092"/>
            <a:ext cx="6837680" cy="4777661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</p:spPr>
        <p:txBody>
          <a:bodyPr lIns="91426" tIns="45711" rIns="91426" bIns="45711" anchor="ctr"/>
          <a:lstStyle>
            <a:lvl1pPr marL="0" indent="0" algn="ctr">
              <a:buNone/>
              <a:defRPr sz="4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2" name="Text Placeholder 5"/>
          <p:cNvSpPr>
            <a:spLocks noGrp="1"/>
          </p:cNvSpPr>
          <p:nvPr>
            <p:ph type="body" sz="quarter" idx="136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137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4" name="Text Placeholder 5"/>
          <p:cNvSpPr>
            <a:spLocks noGrp="1"/>
          </p:cNvSpPr>
          <p:nvPr>
            <p:ph type="body" sz="quarter" idx="138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5" name="Text Placeholder 5"/>
          <p:cNvSpPr>
            <a:spLocks noGrp="1"/>
          </p:cNvSpPr>
          <p:nvPr>
            <p:ph type="body" sz="quarter" idx="139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6" name="Text Placeholder 5"/>
          <p:cNvSpPr>
            <a:spLocks noGrp="1"/>
          </p:cNvSpPr>
          <p:nvPr>
            <p:ph type="body" sz="quarter" idx="140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7" name="Text Placeholder 5"/>
          <p:cNvSpPr>
            <a:spLocks noGrp="1"/>
          </p:cNvSpPr>
          <p:nvPr>
            <p:ph type="body" sz="quarter" idx="141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Text Placeholder 5"/>
          <p:cNvSpPr>
            <a:spLocks noGrp="1"/>
          </p:cNvSpPr>
          <p:nvPr>
            <p:ph type="body" sz="quarter" idx="142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9" name="Text Placeholder 5"/>
          <p:cNvSpPr>
            <a:spLocks noGrp="1"/>
          </p:cNvSpPr>
          <p:nvPr>
            <p:ph type="body" sz="quarter" idx="143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0" name="Text Placeholder 5"/>
          <p:cNvSpPr>
            <a:spLocks noGrp="1"/>
          </p:cNvSpPr>
          <p:nvPr>
            <p:ph type="body" sz="quarter" idx="144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" name="Text Placeholder 5"/>
          <p:cNvSpPr>
            <a:spLocks noGrp="1"/>
          </p:cNvSpPr>
          <p:nvPr>
            <p:ph type="body" sz="quarter" idx="145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2" name="Text Placeholder 5"/>
          <p:cNvSpPr>
            <a:spLocks noGrp="1"/>
          </p:cNvSpPr>
          <p:nvPr>
            <p:ph type="body" sz="quarter" idx="146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3" name="Text Placeholder 5"/>
          <p:cNvSpPr>
            <a:spLocks noGrp="1"/>
          </p:cNvSpPr>
          <p:nvPr>
            <p:ph type="body" sz="quarter" idx="147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4" name="Text Placeholder 5"/>
          <p:cNvSpPr>
            <a:spLocks noGrp="1"/>
          </p:cNvSpPr>
          <p:nvPr>
            <p:ph type="body" sz="quarter" idx="148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5" name="Text Placeholder 5"/>
          <p:cNvSpPr>
            <a:spLocks noGrp="1"/>
          </p:cNvSpPr>
          <p:nvPr>
            <p:ph type="body" sz="quarter" idx="149"/>
          </p:nvPr>
        </p:nvSpPr>
        <p:spPr>
          <a:xfrm>
            <a:off x="-10408284" y="19772402"/>
            <a:ext cx="10050463" cy="7386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7" name="Text Placeholder 76"/>
          <p:cNvSpPr>
            <a:spLocks noGrp="1"/>
          </p:cNvSpPr>
          <p:nvPr>
            <p:ph type="body" sz="quarter" idx="150"/>
          </p:nvPr>
        </p:nvSpPr>
        <p:spPr>
          <a:xfrm>
            <a:off x="5932593" y="3185162"/>
            <a:ext cx="31998968" cy="1280160"/>
          </a:xfrm>
          <a:prstGeom prst="rect">
            <a:avLst/>
          </a:prstGeom>
        </p:spPr>
        <p:txBody>
          <a:bodyPr lIns="91428" tIns="45714" rIns="91428" bIns="45714"/>
          <a:lstStyle>
            <a:lvl1pPr algn="ctr">
              <a:buFontTx/>
              <a:buNone/>
              <a:defRPr sz="5500">
                <a:solidFill>
                  <a:schemeClr val="bg1"/>
                </a:solidFill>
              </a:defRPr>
            </a:lvl1pPr>
            <a:lvl2pPr>
              <a:buFontTx/>
              <a:buNone/>
              <a:defRPr sz="7100"/>
            </a:lvl2pPr>
            <a:lvl3pPr>
              <a:buFontTx/>
              <a:buNone/>
              <a:defRPr sz="7100"/>
            </a:lvl3pPr>
            <a:lvl4pPr>
              <a:buFontTx/>
              <a:buNone/>
              <a:defRPr sz="7100"/>
            </a:lvl4pPr>
            <a:lvl5pPr>
              <a:buFontTx/>
              <a:buNone/>
              <a:defRPr sz="7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8" name="Text Placeholder 76"/>
          <p:cNvSpPr>
            <a:spLocks noGrp="1"/>
          </p:cNvSpPr>
          <p:nvPr>
            <p:ph type="body" sz="quarter" idx="151"/>
          </p:nvPr>
        </p:nvSpPr>
        <p:spPr>
          <a:xfrm>
            <a:off x="5932593" y="1905002"/>
            <a:ext cx="31998968" cy="1280160"/>
          </a:xfrm>
          <a:prstGeom prst="rect">
            <a:avLst/>
          </a:prstGeom>
        </p:spPr>
        <p:txBody>
          <a:bodyPr lIns="91428" tIns="45714" rIns="91428" bIns="45714"/>
          <a:lstStyle>
            <a:lvl1pPr algn="ctr">
              <a:buFontTx/>
              <a:buNone/>
              <a:defRPr sz="7100">
                <a:solidFill>
                  <a:schemeClr val="bg1"/>
                </a:solidFill>
              </a:defRPr>
            </a:lvl1pPr>
            <a:lvl2pPr>
              <a:buFontTx/>
              <a:buNone/>
              <a:defRPr sz="7100"/>
            </a:lvl2pPr>
            <a:lvl3pPr>
              <a:buFontTx/>
              <a:buNone/>
              <a:defRPr sz="7100"/>
            </a:lvl3pPr>
            <a:lvl4pPr>
              <a:buFontTx/>
              <a:buNone/>
              <a:defRPr sz="7100"/>
            </a:lvl4pPr>
            <a:lvl5pPr>
              <a:buFontTx/>
              <a:buNone/>
              <a:defRPr sz="7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152"/>
          </p:nvPr>
        </p:nvSpPr>
        <p:spPr>
          <a:xfrm>
            <a:off x="930916" y="25146000"/>
            <a:ext cx="20786084" cy="73863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153"/>
          </p:nvPr>
        </p:nvSpPr>
        <p:spPr>
          <a:xfrm>
            <a:off x="875172" y="26008208"/>
            <a:ext cx="20786084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9" name="Text Placeholder 5"/>
          <p:cNvSpPr>
            <a:spLocks noGrp="1"/>
          </p:cNvSpPr>
          <p:nvPr>
            <p:ph type="body" sz="quarter" idx="154"/>
          </p:nvPr>
        </p:nvSpPr>
        <p:spPr>
          <a:xfrm>
            <a:off x="11430000" y="12801600"/>
            <a:ext cx="21031200" cy="73863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155"/>
          </p:nvPr>
        </p:nvSpPr>
        <p:spPr>
          <a:xfrm>
            <a:off x="11430000" y="13540235"/>
            <a:ext cx="21031200" cy="846307"/>
          </a:xfrm>
          <a:prstGeom prst="rect">
            <a:avLst/>
          </a:prstGeom>
        </p:spPr>
        <p:txBody>
          <a:bodyPr wrap="square" lIns="228561" tIns="228561" rIns="228561" bIns="228561">
            <a:spAutoFit/>
          </a:bodyPr>
          <a:lstStyle>
            <a:lvl1pPr marL="0" indent="0">
              <a:buNone/>
              <a:defRPr sz="2500">
                <a:latin typeface="Trebuchet MS" pitchFamily="34" charset="0"/>
              </a:defRPr>
            </a:lvl1pPr>
            <a:lvl2pPr marL="1485646" indent="-571403">
              <a:defRPr sz="2500">
                <a:latin typeface="Trebuchet MS" pitchFamily="34" charset="0"/>
              </a:defRPr>
            </a:lvl2pPr>
            <a:lvl3pPr marL="2057051" indent="-571403">
              <a:defRPr sz="2500">
                <a:latin typeface="Trebuchet MS" pitchFamily="34" charset="0"/>
              </a:defRPr>
            </a:lvl3pPr>
            <a:lvl4pPr marL="2685593" indent="-628544">
              <a:defRPr sz="2500">
                <a:latin typeface="Trebuchet MS" pitchFamily="34" charset="0"/>
              </a:defRPr>
            </a:lvl4pPr>
            <a:lvl5pPr marL="3142716" indent="-457122">
              <a:defRPr sz="2500"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1" name="Text Placeholder 5"/>
          <p:cNvSpPr>
            <a:spLocks noGrp="1"/>
          </p:cNvSpPr>
          <p:nvPr>
            <p:ph type="body" sz="quarter" idx="156"/>
          </p:nvPr>
        </p:nvSpPr>
        <p:spPr>
          <a:xfrm>
            <a:off x="22179994" y="25146000"/>
            <a:ext cx="20786084" cy="73863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91426" tIns="91426" rIns="91426" bIns="91426" anchor="ctr" anchorCtr="0">
            <a:spAutoFit/>
          </a:bodyPr>
          <a:lstStyle>
            <a:lvl1pPr algn="ct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3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0" y="0"/>
            <a:ext cx="43891200" cy="48006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6" tIns="45711" rIns="91426" bIns="45711" anchor="ctr"/>
          <a:lstStyle/>
          <a:p>
            <a:pPr defTabSz="438837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4805363"/>
            <a:ext cx="43891200" cy="1524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2400">
            <a:noFill/>
            <a:miter lim="800000"/>
            <a:headEnd/>
            <a:tailEnd/>
          </a:ln>
          <a:effectLst/>
        </p:spPr>
        <p:txBody>
          <a:bodyPr wrap="none" lIns="91426" tIns="45711" rIns="91426" bIns="45711" anchor="ctr"/>
          <a:lstStyle/>
          <a:p>
            <a:pPr defTabSz="438837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Rectangle 33"/>
          <p:cNvSpPr>
            <a:spLocks noChangeArrowheads="1"/>
          </p:cNvSpPr>
          <p:nvPr userDrawn="1"/>
        </p:nvSpPr>
        <p:spPr bwMode="auto">
          <a:xfrm>
            <a:off x="22174199" y="5257800"/>
            <a:ext cx="20802599" cy="2674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lIns="91426" tIns="45711" rIns="91426" bIns="45711" anchor="ctr"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20" name="Rectangle 33"/>
          <p:cNvSpPr>
            <a:spLocks noChangeArrowheads="1"/>
          </p:cNvSpPr>
          <p:nvPr userDrawn="1"/>
        </p:nvSpPr>
        <p:spPr bwMode="auto">
          <a:xfrm flipH="1">
            <a:off x="914399" y="5257800"/>
            <a:ext cx="20802601" cy="2674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lIns="91426" tIns="45711" rIns="91426" bIns="45711" anchor="ctr"/>
          <a:lstStyle/>
          <a:p>
            <a:endParaRPr lang="en-US" altLang="en-US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iming>
    <p:tnLst>
      <p:par>
        <p:cTn id="1" dur="indefinite" restart="never" nodeType="tmRoot"/>
      </p:par>
    </p:tnLst>
  </p:timing>
  <p:txStyles>
    <p:titleStyle>
      <a:lvl1pPr algn="ctr" defTabSz="4387850" rtl="0" eaLnBrk="0" fontAlgn="base" hangingPunct="0">
        <a:spcBef>
          <a:spcPct val="0"/>
        </a:spcBef>
        <a:spcAft>
          <a:spcPct val="0"/>
        </a:spcAft>
        <a:defRPr sz="8800" kern="1200">
          <a:solidFill>
            <a:schemeClr val="bg1"/>
          </a:solidFill>
          <a:latin typeface="Trebuchet MS" pitchFamily="34" charset="0"/>
          <a:ea typeface="+mj-ea"/>
          <a:cs typeface="+mj-cs"/>
        </a:defRPr>
      </a:lvl1pPr>
      <a:lvl2pPr algn="ctr" defTabSz="4387850" rtl="0" eaLnBrk="0" fontAlgn="base" hangingPunct="0">
        <a:spcBef>
          <a:spcPct val="0"/>
        </a:spcBef>
        <a:spcAft>
          <a:spcPct val="0"/>
        </a:spcAft>
        <a:defRPr sz="8800">
          <a:solidFill>
            <a:schemeClr val="bg1"/>
          </a:solidFill>
          <a:latin typeface="Trebuchet MS" pitchFamily="34" charset="0"/>
        </a:defRPr>
      </a:lvl2pPr>
      <a:lvl3pPr algn="ctr" defTabSz="4387850" rtl="0" eaLnBrk="0" fontAlgn="base" hangingPunct="0">
        <a:spcBef>
          <a:spcPct val="0"/>
        </a:spcBef>
        <a:spcAft>
          <a:spcPct val="0"/>
        </a:spcAft>
        <a:defRPr sz="8800">
          <a:solidFill>
            <a:schemeClr val="bg1"/>
          </a:solidFill>
          <a:latin typeface="Trebuchet MS" pitchFamily="34" charset="0"/>
        </a:defRPr>
      </a:lvl3pPr>
      <a:lvl4pPr algn="ctr" defTabSz="4387850" rtl="0" eaLnBrk="0" fontAlgn="base" hangingPunct="0">
        <a:spcBef>
          <a:spcPct val="0"/>
        </a:spcBef>
        <a:spcAft>
          <a:spcPct val="0"/>
        </a:spcAft>
        <a:defRPr sz="8800">
          <a:solidFill>
            <a:schemeClr val="bg1"/>
          </a:solidFill>
          <a:latin typeface="Trebuchet MS" pitchFamily="34" charset="0"/>
        </a:defRPr>
      </a:lvl4pPr>
      <a:lvl5pPr algn="ctr" defTabSz="4387850" rtl="0" eaLnBrk="0" fontAlgn="base" hangingPunct="0">
        <a:spcBef>
          <a:spcPct val="0"/>
        </a:spcBef>
        <a:spcAft>
          <a:spcPct val="0"/>
        </a:spcAft>
        <a:defRPr sz="8800">
          <a:solidFill>
            <a:schemeClr val="bg1"/>
          </a:solidFill>
          <a:latin typeface="Trebuchet MS" pitchFamily="34" charset="0"/>
        </a:defRPr>
      </a:lvl5pPr>
      <a:lvl6pPr marL="457200" algn="ctr" defTabSz="4387850" rtl="0" fontAlgn="base">
        <a:spcBef>
          <a:spcPct val="0"/>
        </a:spcBef>
        <a:spcAft>
          <a:spcPct val="0"/>
        </a:spcAft>
        <a:defRPr sz="8800">
          <a:solidFill>
            <a:schemeClr val="bg1"/>
          </a:solidFill>
          <a:latin typeface="Trebuchet MS" pitchFamily="34" charset="0"/>
        </a:defRPr>
      </a:lvl6pPr>
      <a:lvl7pPr marL="914400" algn="ctr" defTabSz="4387850" rtl="0" fontAlgn="base">
        <a:spcBef>
          <a:spcPct val="0"/>
        </a:spcBef>
        <a:spcAft>
          <a:spcPct val="0"/>
        </a:spcAft>
        <a:defRPr sz="8800">
          <a:solidFill>
            <a:schemeClr val="bg1"/>
          </a:solidFill>
          <a:latin typeface="Trebuchet MS" pitchFamily="34" charset="0"/>
        </a:defRPr>
      </a:lvl7pPr>
      <a:lvl8pPr marL="1371600" algn="ctr" defTabSz="4387850" rtl="0" fontAlgn="base">
        <a:spcBef>
          <a:spcPct val="0"/>
        </a:spcBef>
        <a:spcAft>
          <a:spcPct val="0"/>
        </a:spcAft>
        <a:defRPr sz="8800">
          <a:solidFill>
            <a:schemeClr val="bg1"/>
          </a:solidFill>
          <a:latin typeface="Trebuchet MS" pitchFamily="34" charset="0"/>
        </a:defRPr>
      </a:lvl8pPr>
      <a:lvl9pPr marL="1828800" algn="ctr" defTabSz="4387850" rtl="0" fontAlgn="base">
        <a:spcBef>
          <a:spcPct val="0"/>
        </a:spcBef>
        <a:spcAft>
          <a:spcPct val="0"/>
        </a:spcAft>
        <a:defRPr sz="8800">
          <a:solidFill>
            <a:schemeClr val="bg1"/>
          </a:solidFill>
          <a:latin typeface="Trebuchet MS" pitchFamily="34" charset="0"/>
        </a:defRPr>
      </a:lvl9pPr>
    </p:titleStyle>
    <p:bodyStyle>
      <a:lvl1pPr marL="1644650" indent="-1644650" algn="l" defTabSz="43878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25" indent="-1370013" algn="l" defTabSz="43878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4813" indent="-1096963" algn="l" defTabSz="43878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600" kern="1200">
          <a:solidFill>
            <a:schemeClr val="tx1"/>
          </a:solidFill>
          <a:latin typeface="+mn-lt"/>
          <a:ea typeface="+mn-ea"/>
          <a:cs typeface="+mn-cs"/>
        </a:defRPr>
      </a:lvl3pPr>
      <a:lvl4pPr marL="7678738" indent="-1096963" algn="l" defTabSz="43878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700" kern="1200">
          <a:solidFill>
            <a:schemeClr val="tx1"/>
          </a:solidFill>
          <a:latin typeface="+mn-lt"/>
          <a:ea typeface="+mn-ea"/>
          <a:cs typeface="+mn-cs"/>
        </a:defRPr>
      </a:lvl4pPr>
      <a:lvl5pPr marL="9872663" indent="-1096963" algn="l" defTabSz="4387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9700" kern="1200">
          <a:solidFill>
            <a:schemeClr val="tx1"/>
          </a:solidFill>
          <a:latin typeface="+mn-lt"/>
          <a:ea typeface="+mn-ea"/>
          <a:cs typeface="+mn-cs"/>
        </a:defRPr>
      </a:lvl5pPr>
      <a:lvl6pPr marL="12068028" indent="-1097095" algn="l" defTabSz="4388373" rtl="0" eaLnBrk="1" latinLnBrk="0" hangingPunct="1">
        <a:spcBef>
          <a:spcPct val="20000"/>
        </a:spcBef>
        <a:buFont typeface="Arial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2214" indent="-1097095" algn="l" defTabSz="4388373" rtl="0" eaLnBrk="1" latinLnBrk="0" hangingPunct="1">
        <a:spcBef>
          <a:spcPct val="20000"/>
        </a:spcBef>
        <a:buFont typeface="Arial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6402" indent="-1097095" algn="l" defTabSz="4388373" rtl="0" eaLnBrk="1" latinLnBrk="0" hangingPunct="1">
        <a:spcBef>
          <a:spcPct val="20000"/>
        </a:spcBef>
        <a:buFont typeface="Arial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0589" indent="-1097095" algn="l" defTabSz="4388373" rtl="0" eaLnBrk="1" latinLnBrk="0" hangingPunct="1">
        <a:spcBef>
          <a:spcPct val="20000"/>
        </a:spcBef>
        <a:buFont typeface="Arial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8373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188" algn="l" defTabSz="4388373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4388373" algn="l" defTabSz="4388373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6582561" algn="l" defTabSz="4388373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4pPr>
      <a:lvl5pPr marL="8776747" algn="l" defTabSz="4388373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0935" algn="l" defTabSz="4388373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5123" algn="l" defTabSz="4388373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7pPr>
      <a:lvl8pPr marL="15359309" algn="l" defTabSz="4388373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3497" algn="l" defTabSz="4388373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Placeholder 260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b="1438"/>
          <a:stretch/>
        </p:blipFill>
        <p:spPr>
          <a:xfrm rot="20580106">
            <a:off x="6226853" y="18754362"/>
            <a:ext cx="4419600" cy="1542612"/>
          </a:xfrm>
          <a:effectLst>
            <a:outerShdw blurRad="498475" dist="190500" dir="2700000" sx="98000" sy="98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8" name="Picture Placeholder 217"/>
          <p:cNvPicPr>
            <a:picLocks noGrp="1" noChangeAspect="1"/>
          </p:cNvPicPr>
          <p:nvPr>
            <p:ph type="pic" sz="quarter" idx="12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" b="3418"/>
          <a:stretch/>
        </p:blipFill>
        <p:spPr>
          <a:xfrm rot="20580106">
            <a:off x="7318218" y="14801903"/>
            <a:ext cx="3145208" cy="2197637"/>
          </a:xfrm>
          <a:effectLst>
            <a:outerShdw blurRad="498475" dist="190500" dir="2700000" sx="98000" sy="98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1" name="Rectangle 200"/>
          <p:cNvSpPr/>
          <p:nvPr/>
        </p:nvSpPr>
        <p:spPr>
          <a:xfrm>
            <a:off x="11365097" y="15148368"/>
            <a:ext cx="21031200" cy="10934945"/>
          </a:xfrm>
          <a:prstGeom prst="rect">
            <a:avLst/>
          </a:prstGeom>
          <a:solidFill>
            <a:srgbClr val="B9EDFF"/>
          </a:solidFill>
          <a:effectLst>
            <a:outerShdw blurRad="355600" dist="584200" dir="2700000" algn="tl" rotWithShape="0">
              <a:prstClr val="black">
                <a:alpha val="41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itle 95"/>
          <p:cNvSpPr>
            <a:spLocks noGrp="1"/>
          </p:cNvSpPr>
          <p:nvPr>
            <p:ph type="title"/>
          </p:nvPr>
        </p:nvSpPr>
        <p:spPr>
          <a:xfrm>
            <a:off x="5932593" y="418717"/>
            <a:ext cx="32009976" cy="2727959"/>
          </a:xfrm>
        </p:spPr>
        <p:txBody>
          <a:bodyPr/>
          <a:lstStyle/>
          <a:p>
            <a:r>
              <a:rPr lang="en-US" dirty="0" smtClean="0"/>
              <a:t>CPS: Synergy: Integrated modeling, Analysis and Synthesis of Miniature Medical Devices</a:t>
            </a:r>
            <a:endParaRPr lang="en-US" dirty="0"/>
          </a:p>
        </p:txBody>
      </p:sp>
      <p:sp>
        <p:nvSpPr>
          <p:cNvPr id="98" name="Text Placeholder 97"/>
          <p:cNvSpPr>
            <a:spLocks noGrp="1"/>
          </p:cNvSpPr>
          <p:nvPr>
            <p:ph type="body" sz="quarter" idx="11"/>
          </p:nvPr>
        </p:nvSpPr>
        <p:spPr>
          <a:xfrm>
            <a:off x="922341" y="5257317"/>
            <a:ext cx="20794659" cy="738635"/>
          </a:xfrm>
        </p:spPr>
        <p:txBody>
          <a:bodyPr/>
          <a:lstStyle/>
          <a:p>
            <a:r>
              <a:rPr lang="en-US" smtClean="0"/>
              <a:t>BACKGROUND</a:t>
            </a:r>
            <a:endParaRPr lang="en-US" dirty="0"/>
          </a:p>
        </p:txBody>
      </p:sp>
      <p:sp>
        <p:nvSpPr>
          <p:cNvPr id="106" name="Text Placeholder 105"/>
          <p:cNvSpPr>
            <a:spLocks noGrp="1"/>
          </p:cNvSpPr>
          <p:nvPr>
            <p:ph type="body" sz="quarter" idx="25"/>
          </p:nvPr>
        </p:nvSpPr>
        <p:spPr>
          <a:xfrm>
            <a:off x="22179995" y="5257317"/>
            <a:ext cx="20791774" cy="7386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17" name="Picture Placeholder 216"/>
          <p:cNvPicPr>
            <a:picLocks noGrp="1" noChangeAspect="1"/>
          </p:cNvPicPr>
          <p:nvPr>
            <p:ph type="pic" sz="quarter" idx="1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r="1022"/>
          <a:stretch>
            <a:fillRect/>
          </a:stretch>
        </p:blipFill>
        <p:spPr>
          <a:xfrm rot="20580106">
            <a:off x="4946935" y="14159410"/>
            <a:ext cx="3127030" cy="2184937"/>
          </a:xfrm>
          <a:effectLst>
            <a:outerShdw blurRad="498475" dist="190500" dir="2700000" sx="98000" sy="98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0" name="Picture Placeholder 219"/>
          <p:cNvPicPr>
            <a:picLocks noGrp="1" noChangeAspect="1"/>
          </p:cNvPicPr>
          <p:nvPr>
            <p:ph type="pic" sz="quarter" idx="12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 b="13322"/>
          <a:stretch>
            <a:fillRect/>
          </a:stretch>
        </p:blipFill>
        <p:spPr>
          <a:xfrm rot="20580106">
            <a:off x="2873558" y="19232496"/>
            <a:ext cx="3657600" cy="2465761"/>
          </a:xfrm>
          <a:effectLst>
            <a:outerShdw blurRad="498475" dist="190500" dir="2700000" sx="98000" sy="98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2" name="Picture Placeholder 221"/>
          <p:cNvPicPr>
            <a:picLocks noGrp="1" noChangeAspect="1"/>
          </p:cNvPicPr>
          <p:nvPr>
            <p:ph type="pic" sz="quarter" idx="13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 b="2571"/>
          <a:stretch/>
        </p:blipFill>
        <p:spPr>
          <a:xfrm rot="20580106">
            <a:off x="4053983" y="16672851"/>
            <a:ext cx="3657600" cy="2132544"/>
          </a:xfrm>
          <a:effectLst>
            <a:outerShdw blurRad="498475" dist="190500" dir="2700000" sx="98000" sy="98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3" name="Picture Placeholder 222"/>
          <p:cNvPicPr>
            <a:picLocks noGrp="1" noChangeAspect="1"/>
          </p:cNvPicPr>
          <p:nvPr>
            <p:ph type="pic" sz="quarter" idx="13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" b="4903"/>
          <a:stretch/>
        </p:blipFill>
        <p:spPr>
          <a:xfrm rot="20580106">
            <a:off x="2151246" y="14457926"/>
            <a:ext cx="3070225" cy="2145244"/>
          </a:xfrm>
          <a:effectLst>
            <a:outerShdw blurRad="498475" dist="190500" dir="2700000" sx="98000" sy="98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8" name="Text Placeholder 149"/>
          <p:cNvSpPr>
            <a:spLocks noGrp="1"/>
          </p:cNvSpPr>
          <p:nvPr>
            <p:ph type="body" sz="quarter" idx="150"/>
          </p:nvPr>
        </p:nvSpPr>
        <p:spPr>
          <a:xfrm>
            <a:off x="5932593" y="3011983"/>
            <a:ext cx="31998968" cy="1844039"/>
          </a:xfrm>
        </p:spPr>
        <p:txBody>
          <a:bodyPr/>
          <a:lstStyle/>
          <a:p>
            <a:r>
              <a:rPr lang="en-US" altLang="en-US" sz="5400" dirty="0" smtClean="0"/>
              <a:t>Pietro Valdastri, Marco Beccani, Addisu Taddese, Robert J. Webster III, </a:t>
            </a:r>
            <a:r>
              <a:rPr lang="en-US" altLang="en-US" sz="5400" dirty="0"/>
              <a:t>Péter </a:t>
            </a:r>
            <a:r>
              <a:rPr lang="en-US" altLang="en-US" sz="5400" dirty="0" smtClean="0"/>
              <a:t>V</a:t>
            </a:r>
            <a:r>
              <a:rPr lang="en-US" sz="5400" dirty="0"/>
              <a:t>ö</a:t>
            </a:r>
            <a:r>
              <a:rPr lang="en-US" altLang="en-US" sz="5400" dirty="0" smtClean="0"/>
              <a:t>lgyesi, Ákos Lédeczi http://github.com/pillforge</a:t>
            </a:r>
          </a:p>
          <a:p>
            <a:endParaRPr lang="en-US" altLang="en-US" sz="5400" dirty="0" smtClean="0"/>
          </a:p>
        </p:txBody>
      </p:sp>
      <p:sp>
        <p:nvSpPr>
          <p:cNvPr id="192" name="Text Placeholder 191"/>
          <p:cNvSpPr>
            <a:spLocks noGrp="1"/>
          </p:cNvSpPr>
          <p:nvPr>
            <p:ph type="body" sz="quarter" idx="152"/>
          </p:nvPr>
        </p:nvSpPr>
        <p:spPr>
          <a:xfrm>
            <a:off x="980393" y="22394363"/>
            <a:ext cx="10289662" cy="738635"/>
          </a:xfrm>
        </p:spPr>
        <p:txBody>
          <a:bodyPr/>
          <a:lstStyle/>
          <a:p>
            <a:r>
              <a:rPr lang="en-US" dirty="0" smtClean="0"/>
              <a:t>DESIGN CONSIDERATIONS</a:t>
            </a:r>
            <a:endParaRPr lang="en-US" dirty="0"/>
          </a:p>
        </p:txBody>
      </p:sp>
      <p:sp>
        <p:nvSpPr>
          <p:cNvPr id="194" name="Text Placeholder 193"/>
          <p:cNvSpPr>
            <a:spLocks noGrp="1"/>
          </p:cNvSpPr>
          <p:nvPr>
            <p:ph type="body" sz="quarter" idx="154"/>
          </p:nvPr>
        </p:nvSpPr>
        <p:spPr>
          <a:xfrm>
            <a:off x="11357886" y="15158605"/>
            <a:ext cx="21085525" cy="738635"/>
          </a:xfrm>
        </p:spPr>
        <p:txBody>
          <a:bodyPr/>
          <a:lstStyle/>
          <a:p>
            <a:r>
              <a:rPr lang="en-US" dirty="0" smtClean="0"/>
              <a:t>DESIGN ENVIRONMENT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41719" y="1125762"/>
            <a:ext cx="4959862" cy="2691794"/>
            <a:chOff x="38848193" y="1017398"/>
            <a:chExt cx="4959862" cy="2691794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1215" y="1017398"/>
              <a:ext cx="2493818" cy="2011552"/>
            </a:xfrm>
            <a:prstGeom prst="rect">
              <a:avLst/>
            </a:prstGeom>
            <a:noFill/>
          </p:spPr>
        </p:pic>
        <p:sp>
          <p:nvSpPr>
            <p:cNvPr id="104" name="Rectangle 103"/>
            <p:cNvSpPr/>
            <p:nvPr/>
          </p:nvSpPr>
          <p:spPr>
            <a:xfrm>
              <a:off x="38848193" y="3186202"/>
              <a:ext cx="4959862" cy="522990"/>
            </a:xfrm>
            <a:prstGeom prst="rect">
              <a:avLst/>
            </a:prstGeom>
          </p:spPr>
          <p:txBody>
            <a:bodyPr wrap="square" lIns="91181" tIns="45606" rIns="91181" bIns="45606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The </a:t>
              </a:r>
              <a:r>
                <a:rPr lang="en-US" sz="2800" b="1" dirty="0">
                  <a:solidFill>
                    <a:schemeClr val="bg1"/>
                  </a:solidFill>
                </a:rPr>
                <a:t>STORM Lab 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0216080" y="8027003"/>
            <a:ext cx="10176850" cy="4317049"/>
            <a:chOff x="4568864" y="8431566"/>
            <a:chExt cx="8829157" cy="3276600"/>
          </a:xfrm>
        </p:grpSpPr>
        <p:sp>
          <p:nvSpPr>
            <p:cNvPr id="101" name="Rettangolo arrotondato 297"/>
            <p:cNvSpPr/>
            <p:nvPr/>
          </p:nvSpPr>
          <p:spPr>
            <a:xfrm>
              <a:off x="4568864" y="8431566"/>
              <a:ext cx="5334000" cy="3276600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/>
              </a:solidFill>
              <a:prstDash val="sysDot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91411" tIns="45705" rIns="91411" bIns="45705" rtlCol="0" anchor="ctr"/>
            <a:lstStyle/>
            <a:p>
              <a:pPr algn="ctr" defTabSz="914336">
                <a:defRPr/>
              </a:pPr>
              <a:endParaRPr lang="en-GB" sz="1800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</a:endParaRPr>
            </a:p>
          </p:txBody>
        </p:sp>
        <p:sp>
          <p:nvSpPr>
            <p:cNvPr id="105" name="Rettangolo arrotondato 297"/>
            <p:cNvSpPr/>
            <p:nvPr/>
          </p:nvSpPr>
          <p:spPr>
            <a:xfrm>
              <a:off x="5435639" y="8841141"/>
              <a:ext cx="4191000" cy="2333625"/>
            </a:xfrm>
            <a:prstGeom prst="roundRect">
              <a:avLst/>
            </a:prstGeom>
            <a:blipFill>
              <a:blip r:embed="rId10" cstate="print"/>
              <a:tile tx="0" ty="0" sx="100000" sy="100000" flip="none" algn="tl"/>
            </a:blipFill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91411" tIns="45705" rIns="91411" bIns="45705" rtlCol="0" anchor="ctr"/>
            <a:lstStyle/>
            <a:p>
              <a:pPr algn="ctr" defTabSz="914336">
                <a:defRPr/>
              </a:pPr>
              <a:endParaRPr lang="en-GB" sz="1800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</a:endParaRPr>
            </a:p>
          </p:txBody>
        </p:sp>
        <p:sp>
          <p:nvSpPr>
            <p:cNvPr id="108" name="Rettangolo arrotondato 297"/>
            <p:cNvSpPr/>
            <p:nvPr/>
          </p:nvSpPr>
          <p:spPr>
            <a:xfrm>
              <a:off x="5549939" y="8964966"/>
              <a:ext cx="3962400" cy="57150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11" tIns="45705" rIns="91411" bIns="45705" rtlCol="0" anchor="ctr"/>
            <a:lstStyle/>
            <a:p>
              <a:pPr algn="ctr" defTabSz="914336">
                <a:defRPr/>
              </a:pPr>
              <a:r>
                <a:rPr lang="en-GB" sz="24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Calibri"/>
                </a:rPr>
                <a:t>Energy Source</a:t>
              </a:r>
            </a:p>
          </p:txBody>
        </p:sp>
        <p:sp>
          <p:nvSpPr>
            <p:cNvPr id="112" name="Rettangolo arrotondato 297"/>
            <p:cNvSpPr/>
            <p:nvPr/>
          </p:nvSpPr>
          <p:spPr>
            <a:xfrm>
              <a:off x="7997864" y="9616566"/>
              <a:ext cx="1524000" cy="72000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11" tIns="45705" rIns="91411" bIns="45705" rtlCol="0" anchor="ctr"/>
            <a:lstStyle/>
            <a:p>
              <a:pPr algn="ctr" defTabSz="914336">
                <a:defRPr/>
              </a:pPr>
              <a:r>
                <a:rPr lang="en-GB" sz="24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Calibri"/>
                </a:rPr>
                <a:t>Wireless Comm.</a:t>
              </a:r>
            </a:p>
          </p:txBody>
        </p:sp>
        <p:sp>
          <p:nvSpPr>
            <p:cNvPr id="113" name="Rettangolo arrotondato 297"/>
            <p:cNvSpPr/>
            <p:nvPr/>
          </p:nvSpPr>
          <p:spPr>
            <a:xfrm>
              <a:off x="6931064" y="9616566"/>
              <a:ext cx="914400" cy="72000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11" tIns="45705" rIns="91411" bIns="45705" rtlCol="0" anchor="ctr"/>
            <a:lstStyle/>
            <a:p>
              <a:pPr algn="ctr" defTabSz="914336">
                <a:defRPr/>
              </a:pPr>
              <a:r>
                <a:rPr lang="en-GB" sz="24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Calibri"/>
                </a:rPr>
                <a:t>CPU</a:t>
              </a:r>
            </a:p>
          </p:txBody>
        </p:sp>
        <p:sp>
          <p:nvSpPr>
            <p:cNvPr id="114" name="Rettangolo arrotondato 297"/>
            <p:cNvSpPr/>
            <p:nvPr/>
          </p:nvSpPr>
          <p:spPr>
            <a:xfrm>
              <a:off x="6550064" y="10412766"/>
              <a:ext cx="1828800" cy="72000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11" tIns="45705" rIns="91411" bIns="45705" rtlCol="0" anchor="ctr"/>
            <a:lstStyle/>
            <a:p>
              <a:pPr algn="ctr" defTabSz="914336">
                <a:defRPr/>
              </a:pPr>
              <a:r>
                <a:rPr lang="en-GB" sz="24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Calibri"/>
                </a:rPr>
                <a:t>Actuators/</a:t>
              </a:r>
              <a:br>
                <a:rPr lang="en-GB" sz="24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Calibri"/>
                </a:rPr>
              </a:br>
              <a:r>
                <a:rPr lang="en-GB" sz="24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Calibri"/>
                </a:rPr>
                <a:t>Mechanisms</a:t>
              </a:r>
            </a:p>
          </p:txBody>
        </p:sp>
        <p:sp>
          <p:nvSpPr>
            <p:cNvPr id="115" name="Rettangolo arrotondato 297"/>
            <p:cNvSpPr/>
            <p:nvPr/>
          </p:nvSpPr>
          <p:spPr>
            <a:xfrm>
              <a:off x="5559464" y="9616566"/>
              <a:ext cx="1211400" cy="72000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11" tIns="45705" rIns="91411" bIns="45705" rtlCol="0" anchor="ctr"/>
            <a:lstStyle/>
            <a:p>
              <a:pPr algn="ctr" defTabSz="914336">
                <a:defRPr/>
              </a:pPr>
              <a:r>
                <a:rPr lang="en-GB" sz="24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Calibri"/>
                </a:rPr>
                <a:t>Sensors</a:t>
              </a:r>
              <a:endParaRPr lang="en-GB" sz="1800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</a:endParaRPr>
            </a:p>
          </p:txBody>
        </p:sp>
        <p:cxnSp>
          <p:nvCxnSpPr>
            <p:cNvPr id="118" name="Connettore 2 44"/>
            <p:cNvCxnSpPr>
              <a:stCxn id="112" idx="3"/>
              <a:endCxn id="119" idx="1"/>
            </p:cNvCxnSpPr>
            <p:nvPr/>
          </p:nvCxnSpPr>
          <p:spPr>
            <a:xfrm>
              <a:off x="9521864" y="9976566"/>
              <a:ext cx="703380" cy="3032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ysDot"/>
              <a:headEnd type="arrow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19" name="Parentesi graffa aperta 45"/>
            <p:cNvSpPr/>
            <p:nvPr/>
          </p:nvSpPr>
          <p:spPr>
            <a:xfrm>
              <a:off x="10225244" y="8874698"/>
              <a:ext cx="358953" cy="22098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38100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336">
                <a:defRPr/>
              </a:pPr>
              <a:endParaRPr lang="en-US" sz="18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1" name="CasellaDiTesto 46"/>
            <p:cNvSpPr txBox="1"/>
            <p:nvPr/>
          </p:nvSpPr>
          <p:spPr>
            <a:xfrm>
              <a:off x="10830470" y="8453072"/>
              <a:ext cx="2567551" cy="287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7787" indent="-177787" defTabSz="914336">
                <a:buFont typeface="Arial" pitchFamily="34" charset="0"/>
                <a:buChar char="•"/>
                <a:defRPr/>
              </a:pPr>
              <a:r>
                <a:rPr lang="en-US" sz="4000" b="1" kern="0" dirty="0" smtClean="0">
                  <a:solidFill>
                    <a:sysClr val="windowText" lastClr="000000"/>
                  </a:solidFill>
                </a:rPr>
                <a:t> Human </a:t>
              </a:r>
              <a:r>
                <a:rPr lang="en-US" sz="4000" b="1" kern="0" dirty="0">
                  <a:solidFill>
                    <a:sysClr val="windowText" lastClr="000000"/>
                  </a:solidFill>
                </a:rPr>
                <a:t/>
              </a:r>
              <a:br>
                <a:rPr lang="en-US" sz="4000" b="1" kern="0" dirty="0">
                  <a:solidFill>
                    <a:sysClr val="windowText" lastClr="000000"/>
                  </a:solidFill>
                </a:rPr>
              </a:br>
              <a:r>
                <a:rPr lang="en-US" sz="4000" b="1" kern="0" dirty="0" smtClean="0">
                  <a:solidFill>
                    <a:sysClr val="windowText" lastClr="000000"/>
                  </a:solidFill>
                </a:rPr>
                <a:t> machine </a:t>
              </a:r>
              <a:r>
                <a:rPr lang="en-US" sz="4000" b="1" kern="0" dirty="0">
                  <a:solidFill>
                    <a:sysClr val="windowText" lastClr="000000"/>
                  </a:solidFill>
                </a:rPr>
                <a:t/>
              </a:r>
              <a:br>
                <a:rPr lang="en-US" sz="4000" b="1" kern="0" dirty="0">
                  <a:solidFill>
                    <a:sysClr val="windowText" lastClr="000000"/>
                  </a:solidFill>
                </a:rPr>
              </a:br>
              <a:r>
                <a:rPr lang="en-US" sz="4000" b="1" kern="0" dirty="0" smtClean="0">
                  <a:solidFill>
                    <a:sysClr val="windowText" lastClr="000000"/>
                  </a:solidFill>
                </a:rPr>
                <a:t> interface</a:t>
              </a:r>
              <a:endParaRPr lang="en-US" sz="4000" b="1" kern="0" dirty="0">
                <a:solidFill>
                  <a:sysClr val="windowText" lastClr="000000"/>
                </a:solidFill>
              </a:endParaRPr>
            </a:p>
            <a:p>
              <a:pPr marL="177787" indent="-177787" defTabSz="914336">
                <a:buFont typeface="Arial" pitchFamily="34" charset="0"/>
                <a:buChar char="•"/>
                <a:defRPr/>
              </a:pPr>
              <a:r>
                <a:rPr lang="en-US" sz="4000" b="1" kern="0" dirty="0" smtClean="0">
                  <a:solidFill>
                    <a:sysClr val="windowText" lastClr="000000"/>
                  </a:solidFill>
                </a:rPr>
                <a:t> Other </a:t>
              </a:r>
              <a:r>
                <a:rPr lang="en-US" sz="4000" b="1" kern="0" dirty="0">
                  <a:solidFill>
                    <a:sysClr val="windowText" lastClr="000000"/>
                  </a:solidFill>
                </a:rPr>
                <a:t/>
              </a:r>
              <a:br>
                <a:rPr lang="en-US" sz="4000" b="1" kern="0" dirty="0">
                  <a:solidFill>
                    <a:sysClr val="windowText" lastClr="000000"/>
                  </a:solidFill>
                </a:rPr>
              </a:br>
              <a:r>
                <a:rPr lang="en-US" sz="4000" b="1" kern="0" dirty="0" smtClean="0">
                  <a:solidFill>
                    <a:sysClr val="windowText" lastClr="000000"/>
                  </a:solidFill>
                </a:rPr>
                <a:t> miniature </a:t>
              </a:r>
              <a:r>
                <a:rPr lang="en-US" sz="4000" b="1" kern="0" dirty="0">
                  <a:solidFill>
                    <a:sysClr val="windowText" lastClr="000000"/>
                  </a:solidFill>
                </a:rPr>
                <a:t/>
              </a:r>
              <a:br>
                <a:rPr lang="en-US" sz="4000" b="1" kern="0" dirty="0">
                  <a:solidFill>
                    <a:sysClr val="windowText" lastClr="000000"/>
                  </a:solidFill>
                </a:rPr>
              </a:br>
              <a:r>
                <a:rPr lang="en-US" sz="4000" b="1" kern="0" dirty="0" smtClean="0">
                  <a:solidFill>
                    <a:sysClr val="windowText" lastClr="000000"/>
                  </a:solidFill>
                </a:rPr>
                <a:t> devices</a:t>
              </a:r>
              <a:endParaRPr lang="en-US" sz="4000" b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Rettangolo 47"/>
            <p:cNvSpPr/>
            <p:nvPr/>
          </p:nvSpPr>
          <p:spPr>
            <a:xfrm rot="16200000">
              <a:off x="3695829" y="10002187"/>
              <a:ext cx="2133600" cy="3639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36">
                <a:defRPr/>
              </a:pPr>
              <a:r>
                <a:rPr lang="en-GB" sz="240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</a:rPr>
                <a:t>Environment</a:t>
              </a:r>
              <a:endParaRPr lang="en-US" sz="2400" b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Rettangolo 48"/>
            <p:cNvSpPr/>
            <p:nvPr/>
          </p:nvSpPr>
          <p:spPr>
            <a:xfrm>
              <a:off x="5254664" y="8431566"/>
              <a:ext cx="4495800" cy="450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36">
                <a:defRPr/>
              </a:pPr>
              <a:r>
                <a:rPr lang="en-GB" sz="320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</a:rPr>
                <a:t>Miniature Medical Device</a:t>
              </a:r>
              <a:endParaRPr lang="en-US" sz="3200" b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Freccia ad arco 49"/>
            <p:cNvSpPr/>
            <p:nvPr/>
          </p:nvSpPr>
          <p:spPr>
            <a:xfrm rot="10800000">
              <a:off x="4645064" y="10184166"/>
              <a:ext cx="2743199" cy="1524000"/>
            </a:xfrm>
            <a:prstGeom prst="circularArrow">
              <a:avLst>
                <a:gd name="adj1" fmla="val 6448"/>
                <a:gd name="adj2" fmla="val 643678"/>
                <a:gd name="adj3" fmla="val 20296056"/>
                <a:gd name="adj4" fmla="val 11507944"/>
                <a:gd name="adj5" fmla="val 14488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914336">
                <a:defRPr/>
              </a:pPr>
              <a:endParaRPr lang="en-US" sz="18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33" name="Freccia a destra 50"/>
            <p:cNvSpPr/>
            <p:nvPr/>
          </p:nvSpPr>
          <p:spPr>
            <a:xfrm>
              <a:off x="4945397" y="9898416"/>
              <a:ext cx="537867" cy="209550"/>
            </a:xfrm>
            <a:prstGeom prst="rightArrow">
              <a:avLst>
                <a:gd name="adj1" fmla="val 50000"/>
                <a:gd name="adj2" fmla="val 83566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914336">
                <a:defRPr/>
              </a:pPr>
              <a:endParaRPr lang="en-US" sz="18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pic>
        <p:nvPicPr>
          <p:cNvPr id="277" name="Picture 2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442" y="17310996"/>
            <a:ext cx="12344400" cy="7772514"/>
          </a:xfrm>
          <a:prstGeom prst="rect">
            <a:avLst/>
          </a:prstGeom>
        </p:spPr>
      </p:pic>
      <p:sp>
        <p:nvSpPr>
          <p:cNvPr id="282" name="TextBox 281"/>
          <p:cNvSpPr txBox="1"/>
          <p:nvPr/>
        </p:nvSpPr>
        <p:spPr>
          <a:xfrm>
            <a:off x="11854587" y="18363216"/>
            <a:ext cx="39959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versatile </a:t>
            </a:r>
            <a:r>
              <a:rPr lang="en-US" sz="3200" b="1" dirty="0"/>
              <a:t>component model </a:t>
            </a:r>
            <a:r>
              <a:rPr lang="en-US" sz="3200" dirty="0"/>
              <a:t>will provide the structural and semantic </a:t>
            </a:r>
            <a:r>
              <a:rPr lang="en-US" sz="3200" dirty="0" smtClean="0"/>
              <a:t>foundation for </a:t>
            </a:r>
            <a:r>
              <a:rPr lang="en-US" sz="3200" dirty="0"/>
              <a:t>the entire model-based design flow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283" name="Rectangle 282"/>
          <p:cNvSpPr/>
          <p:nvPr/>
        </p:nvSpPr>
        <p:spPr>
          <a:xfrm>
            <a:off x="11791525" y="22199681"/>
            <a:ext cx="41838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 pre-built </a:t>
            </a:r>
            <a:r>
              <a:rPr lang="en-US" sz="3200" b="1" dirty="0" smtClean="0"/>
              <a:t>component library </a:t>
            </a:r>
            <a:r>
              <a:rPr lang="en-US" sz="3200" dirty="0" smtClean="0"/>
              <a:t>will </a:t>
            </a:r>
            <a:r>
              <a:rPr lang="en-US" sz="3200" dirty="0"/>
              <a:t>provide the </a:t>
            </a:r>
            <a:r>
              <a:rPr lang="en-US" sz="3200" dirty="0" smtClean="0"/>
              <a:t>building blocks </a:t>
            </a:r>
            <a:r>
              <a:rPr lang="en-US" sz="3200" dirty="0"/>
              <a:t>for design </a:t>
            </a:r>
            <a:r>
              <a:rPr lang="en-US" sz="3200" dirty="0" smtClean="0"/>
              <a:t>construction</a:t>
            </a:r>
            <a:endParaRPr lang="en-US" sz="3200" dirty="0"/>
          </a:p>
        </p:txBody>
      </p:sp>
      <p:sp>
        <p:nvSpPr>
          <p:cNvPr id="284" name="Rectangle 283"/>
          <p:cNvSpPr/>
          <p:nvPr/>
        </p:nvSpPr>
        <p:spPr>
          <a:xfrm>
            <a:off x="28342666" y="21720521"/>
            <a:ext cx="39913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Static analysis tools </a:t>
            </a:r>
            <a:r>
              <a:rPr lang="en-US" sz="3200" dirty="0"/>
              <a:t>will provide performance and cost </a:t>
            </a:r>
            <a:r>
              <a:rPr lang="en-US" sz="3200" dirty="0" smtClean="0"/>
              <a:t>estimates before system </a:t>
            </a:r>
            <a:r>
              <a:rPr lang="en-US" sz="3200" b="1" dirty="0" smtClean="0"/>
              <a:t>synthesis</a:t>
            </a:r>
            <a:endParaRPr lang="en-US" sz="3200" b="1" dirty="0"/>
          </a:p>
        </p:txBody>
      </p:sp>
      <p:sp>
        <p:nvSpPr>
          <p:cNvPr id="285" name="Rectangle 284"/>
          <p:cNvSpPr/>
          <p:nvPr/>
        </p:nvSpPr>
        <p:spPr>
          <a:xfrm>
            <a:off x="11673466" y="25046996"/>
            <a:ext cx="20414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The goal is to </a:t>
            </a:r>
            <a:r>
              <a:rPr lang="en-US" sz="2800" b="1" dirty="0" smtClean="0"/>
              <a:t>synthesize</a:t>
            </a:r>
            <a:r>
              <a:rPr lang="en-US" sz="2800" dirty="0" smtClean="0"/>
              <a:t> </a:t>
            </a:r>
            <a:r>
              <a:rPr lang="en-US" sz="2800" dirty="0"/>
              <a:t>application software, printed </a:t>
            </a:r>
            <a:r>
              <a:rPr lang="en-US" sz="2800" dirty="0" smtClean="0"/>
              <a:t>circuit board </a:t>
            </a:r>
            <a:r>
              <a:rPr lang="en-US" sz="2800" dirty="0"/>
              <a:t>(PCB), computer aided design (CAD) models, and bill of materials with cost estimates </a:t>
            </a:r>
            <a:r>
              <a:rPr lang="en-US" sz="2800" dirty="0" smtClean="0"/>
              <a:t>with minimal </a:t>
            </a:r>
            <a:r>
              <a:rPr lang="en-US" sz="2800" dirty="0"/>
              <a:t>manual </a:t>
            </a:r>
            <a:r>
              <a:rPr lang="en-US" sz="2800" dirty="0" smtClean="0"/>
              <a:t>guidance</a:t>
            </a:r>
            <a:endParaRPr lang="en-US" sz="2800" dirty="0"/>
          </a:p>
        </p:txBody>
      </p:sp>
      <p:sp>
        <p:nvSpPr>
          <p:cNvPr id="286" name="Rectangle 285"/>
          <p:cNvSpPr/>
          <p:nvPr/>
        </p:nvSpPr>
        <p:spPr>
          <a:xfrm>
            <a:off x="28248842" y="18033566"/>
            <a:ext cx="41790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An integrated </a:t>
            </a:r>
            <a:r>
              <a:rPr lang="en-US" sz="3200" b="1" dirty="0"/>
              <a:t>simulation framework </a:t>
            </a:r>
            <a:r>
              <a:rPr lang="en-US" sz="3200" dirty="0" smtClean="0"/>
              <a:t>will provide </a:t>
            </a:r>
            <a:r>
              <a:rPr lang="en-US" sz="3200" dirty="0"/>
              <a:t>insight </a:t>
            </a:r>
            <a:r>
              <a:rPr lang="en-US" sz="3200" dirty="0" smtClean="0"/>
              <a:t>into the </a:t>
            </a:r>
            <a:r>
              <a:rPr lang="en-US" sz="3200" dirty="0"/>
              <a:t>dynamic behavior of the design before </a:t>
            </a:r>
            <a:r>
              <a:rPr lang="en-US" sz="3200" dirty="0" smtClean="0"/>
              <a:t>manufacturing</a:t>
            </a:r>
            <a:endParaRPr lang="en-US" sz="3200" dirty="0"/>
          </a:p>
        </p:txBody>
      </p:sp>
      <p:pic>
        <p:nvPicPr>
          <p:cNvPr id="215" name="Picture Placeholder 214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r="844"/>
          <a:stretch/>
        </p:blipFill>
        <p:spPr>
          <a:xfrm rot="20580106">
            <a:off x="1484257" y="16873795"/>
            <a:ext cx="2633982" cy="2203071"/>
          </a:xfrm>
          <a:effectLst>
            <a:outerShdw blurRad="498475" dist="190500" dir="2700000" sx="98000" sy="98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18" name="Group 317"/>
          <p:cNvGrpSpPr/>
          <p:nvPr/>
        </p:nvGrpSpPr>
        <p:grpSpPr>
          <a:xfrm>
            <a:off x="2062264" y="27129699"/>
            <a:ext cx="8686017" cy="4091709"/>
            <a:chOff x="27928964" y="18180930"/>
            <a:chExt cx="13453333" cy="5367993"/>
          </a:xfrm>
        </p:grpSpPr>
        <p:sp>
          <p:nvSpPr>
            <p:cNvPr id="319" name="Rounded Rectangle 318"/>
            <p:cNvSpPr/>
            <p:nvPr/>
          </p:nvSpPr>
          <p:spPr>
            <a:xfrm>
              <a:off x="29575029" y="18180930"/>
              <a:ext cx="11468060" cy="2069827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Crosscutting 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Constraints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20" name="Rounded Rectangle 319"/>
            <p:cNvSpPr/>
            <p:nvPr/>
          </p:nvSpPr>
          <p:spPr>
            <a:xfrm>
              <a:off x="37123767" y="19979848"/>
              <a:ext cx="4258530" cy="22512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POWER CONSUMPTION</a:t>
              </a:r>
              <a:endParaRPr lang="en-US" sz="2400" dirty="0"/>
            </a:p>
          </p:txBody>
        </p:sp>
        <p:sp>
          <p:nvSpPr>
            <p:cNvPr id="321" name="Rounded Rectangle 320"/>
            <p:cNvSpPr/>
            <p:nvPr/>
          </p:nvSpPr>
          <p:spPr>
            <a:xfrm>
              <a:off x="32284814" y="20164281"/>
              <a:ext cx="5074082" cy="1957332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WIRELESS COMMUNICATION</a:t>
              </a:r>
              <a:endParaRPr lang="en-US" sz="2400" dirty="0"/>
            </a:p>
          </p:txBody>
        </p:sp>
        <p:sp>
          <p:nvSpPr>
            <p:cNvPr id="322" name="Rounded Rectangle 321"/>
            <p:cNvSpPr/>
            <p:nvPr/>
          </p:nvSpPr>
          <p:spPr>
            <a:xfrm>
              <a:off x="27928964" y="19811087"/>
              <a:ext cx="5638500" cy="810666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FAIL-SAFE OPERATION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23" name="Rounded Rectangle 322"/>
            <p:cNvSpPr/>
            <p:nvPr/>
          </p:nvSpPr>
          <p:spPr>
            <a:xfrm>
              <a:off x="32529054" y="21949319"/>
              <a:ext cx="8320137" cy="1599604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INTERACTION WITH ENVIRONMENT</a:t>
              </a:r>
              <a:endParaRPr lang="en-US" sz="2400" dirty="0"/>
            </a:p>
          </p:txBody>
        </p:sp>
        <p:sp>
          <p:nvSpPr>
            <p:cNvPr id="324" name="Rounded Rectangle 323"/>
            <p:cNvSpPr/>
            <p:nvPr/>
          </p:nvSpPr>
          <p:spPr>
            <a:xfrm>
              <a:off x="29575029" y="20543409"/>
              <a:ext cx="3046104" cy="113952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SIZE</a:t>
              </a:r>
              <a:endParaRPr lang="en-US" sz="2400" dirty="0"/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11592040" y="26965073"/>
            <a:ext cx="8011527" cy="4233506"/>
            <a:chOff x="23163309" y="16031557"/>
            <a:chExt cx="9789509" cy="4994401"/>
          </a:xfrm>
        </p:grpSpPr>
        <p:sp>
          <p:nvSpPr>
            <p:cNvPr id="326" name="Striped Right Arrow 325"/>
            <p:cNvSpPr/>
            <p:nvPr/>
          </p:nvSpPr>
          <p:spPr>
            <a:xfrm rot="5400000">
              <a:off x="24183231" y="16973577"/>
              <a:ext cx="3247047" cy="1363008"/>
            </a:xfrm>
            <a:prstGeom prst="stripedRightArrow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/>
            </a:p>
          </p:txBody>
        </p:sp>
        <p:sp>
          <p:nvSpPr>
            <p:cNvPr id="327" name="Rounded Rectangle 326"/>
            <p:cNvSpPr/>
            <p:nvPr/>
          </p:nvSpPr>
          <p:spPr>
            <a:xfrm>
              <a:off x="24663949" y="17102102"/>
              <a:ext cx="5531350" cy="94921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MODULAR HARDWARE</a:t>
              </a:r>
              <a:endParaRPr lang="en-US" sz="2400" dirty="0"/>
            </a:p>
          </p:txBody>
        </p:sp>
        <p:sp>
          <p:nvSpPr>
            <p:cNvPr id="328" name="Rounded Rectangle 327"/>
            <p:cNvSpPr/>
            <p:nvPr/>
          </p:nvSpPr>
          <p:spPr>
            <a:xfrm>
              <a:off x="23163309" y="19358509"/>
              <a:ext cx="5476899" cy="1588593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MODULAR SOFTWARE ABSTRACTION</a:t>
              </a:r>
              <a:endParaRPr lang="en-US" sz="2400" dirty="0"/>
            </a:p>
          </p:txBody>
        </p:sp>
        <p:sp>
          <p:nvSpPr>
            <p:cNvPr id="329" name="Rounded Rectangle 328"/>
            <p:cNvSpPr/>
            <p:nvPr/>
          </p:nvSpPr>
          <p:spPr>
            <a:xfrm>
              <a:off x="30224082" y="19555310"/>
              <a:ext cx="2728736" cy="1105204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TinyOS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330" name="Striped Right Arrow 329"/>
            <p:cNvSpPr/>
            <p:nvPr/>
          </p:nvSpPr>
          <p:spPr>
            <a:xfrm rot="5400000">
              <a:off x="26763992" y="15973222"/>
              <a:ext cx="1102273" cy="1363008"/>
            </a:xfrm>
            <a:prstGeom prst="stripedRightArrow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/>
            </a:p>
          </p:txBody>
        </p:sp>
        <p:sp>
          <p:nvSpPr>
            <p:cNvPr id="331" name="Notched Right Arrow 330"/>
            <p:cNvSpPr/>
            <p:nvPr/>
          </p:nvSpPr>
          <p:spPr>
            <a:xfrm>
              <a:off x="28457805" y="19278603"/>
              <a:ext cx="1947247" cy="1747355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/>
            </a:p>
          </p:txBody>
        </p:sp>
      </p:grpSp>
      <p:pic>
        <p:nvPicPr>
          <p:cNvPr id="107" name="Picture 61" descr="isis_logo_whit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610" y="776209"/>
            <a:ext cx="42862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3585" y="12514892"/>
            <a:ext cx="2052664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/>
              <a:t>Colorectal cancer strikes more than 170,000 in the USA each year and kills approximately 50,000 [1] with a projected 62% increase by 2030 [32]. If we are successful in promoting the implementation of a painless alternative to traditional colonoscopy, this could have a transformative impact on </a:t>
            </a:r>
            <a:r>
              <a:rPr lang="en-US" sz="2700" dirty="0" smtClean="0"/>
              <a:t>medicine.</a:t>
            </a:r>
            <a:endParaRPr lang="en-US" sz="2700" dirty="0"/>
          </a:p>
        </p:txBody>
      </p:sp>
      <p:sp>
        <p:nvSpPr>
          <p:cNvPr id="6" name="TextBox 5"/>
          <p:cNvSpPr txBox="1"/>
          <p:nvPr/>
        </p:nvSpPr>
        <p:spPr>
          <a:xfrm>
            <a:off x="11720580" y="16110667"/>
            <a:ext cx="20695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objective of this </a:t>
            </a:r>
            <a:r>
              <a:rPr lang="en-US" sz="3600" b="1" dirty="0" smtClean="0"/>
              <a:t>project is to create </a:t>
            </a:r>
            <a:r>
              <a:rPr lang="en-US" sz="3600" b="1" dirty="0"/>
              <a:t>a focused cyber-physical design environment to accelerate the development of miniature </a:t>
            </a:r>
            <a:r>
              <a:rPr lang="en-US" sz="3600" b="1" dirty="0" smtClean="0"/>
              <a:t>medical devices.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49610" y="6114871"/>
            <a:ext cx="20238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Miniature medical devices are classical </a:t>
            </a:r>
            <a:r>
              <a:rPr lang="en-US" sz="3600" dirty="0"/>
              <a:t>CPS that can operate autonomously within the human body to </a:t>
            </a:r>
            <a:r>
              <a:rPr lang="en-US" sz="3600" dirty="0" smtClean="0"/>
              <a:t>augment </a:t>
            </a:r>
            <a:r>
              <a:rPr lang="en-US" sz="3600" dirty="0"/>
              <a:t>surgeons’ ability to diagnose, prevent, monitor, and cure diseases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1757" y="23354734"/>
            <a:ext cx="102722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The CPS design framework must address </a:t>
            </a:r>
            <a:r>
              <a:rPr lang="en-US" sz="2400" dirty="0"/>
              <a:t>crosscutting constraints such as (1) size – ideally, a capsule device should be small enough to swallow or to enter </a:t>
            </a:r>
            <a:r>
              <a:rPr lang="en-US" sz="2400" dirty="0" smtClean="0"/>
              <a:t>natural </a:t>
            </a:r>
            <a:r>
              <a:rPr lang="en-US" sz="2400" dirty="0"/>
              <a:t>orifices without requiring a dedicated incision; (2) power consumption – given the limited space available onboard, </a:t>
            </a:r>
            <a:r>
              <a:rPr lang="en-US" sz="2400" dirty="0" smtClean="0"/>
              <a:t>energy </a:t>
            </a:r>
            <a:r>
              <a:rPr lang="en-US" sz="2400" dirty="0"/>
              <a:t>is limited; (3) communication </a:t>
            </a:r>
            <a:r>
              <a:rPr lang="en-US" sz="2400" dirty="0" smtClean="0"/>
              <a:t>bandwidth </a:t>
            </a:r>
            <a:r>
              <a:rPr lang="en-US" sz="2400" dirty="0"/>
              <a:t>– wireless signals must be </a:t>
            </a:r>
            <a:r>
              <a:rPr lang="en-US" sz="2400" dirty="0" smtClean="0"/>
              <a:t>transmitted </a:t>
            </a:r>
            <a:r>
              <a:rPr lang="en-US" sz="2400" dirty="0"/>
              <a:t>through the human body with a sufficient data rate; (4) fail safe operation – since the device is deep inside the human body, the user has no access to it; and (5) effective interaction with the target site, according to the specific functions the device is required to fulfill</a:t>
            </a:r>
          </a:p>
        </p:txBody>
      </p:sp>
      <p:pic>
        <p:nvPicPr>
          <p:cNvPr id="219" name="Picture Placeholder 218"/>
          <p:cNvPicPr>
            <a:picLocks noGrp="1" noChangeAspect="1"/>
          </p:cNvPicPr>
          <p:nvPr>
            <p:ph type="pic" sz="quarter" idx="127"/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" t="1564" r="149" b="960"/>
          <a:stretch/>
        </p:blipFill>
        <p:spPr>
          <a:xfrm rot="20580106">
            <a:off x="1368609" y="18976450"/>
            <a:ext cx="1538287" cy="2416741"/>
          </a:xfrm>
          <a:effectLst>
            <a:outerShdw blurRad="498475" dist="190500" dir="2700000" sx="98000" sy="98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1" name="Picture Placeholder 220"/>
          <p:cNvPicPr>
            <a:picLocks noGrp="1" noChangeAspect="1"/>
          </p:cNvPicPr>
          <p:nvPr>
            <p:ph type="pic" sz="quarter" idx="129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r="7437"/>
          <a:stretch>
            <a:fillRect/>
          </a:stretch>
        </p:blipFill>
        <p:spPr>
          <a:xfrm rot="20580106">
            <a:off x="7652138" y="16875893"/>
            <a:ext cx="2993960" cy="2091956"/>
          </a:xfrm>
          <a:effectLst>
            <a:outerShdw blurRad="498475" dist="190500" dir="2700000" sx="98000" sy="98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0545160" y="32217616"/>
            <a:ext cx="12657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Sponsor: The National Science Foundation (Award: IIS 1239355)</a:t>
            </a:r>
            <a:endParaRPr lang="en-US" sz="32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1885" y="15296886"/>
            <a:ext cx="9509760" cy="5473360"/>
          </a:xfrm>
          <a:prstGeom prst="rect">
            <a:avLst/>
          </a:prstGeom>
        </p:spPr>
      </p:pic>
      <p:pic>
        <p:nvPicPr>
          <p:cNvPr id="1027" name="Picture 3" descr="C:\Users\beccanm\Dropbox\Capsule Project\Publications\icra_2015\Pics\package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153" y="25881743"/>
            <a:ext cx="4718665" cy="404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86" y="7719138"/>
            <a:ext cx="6400800" cy="4769635"/>
          </a:xfrm>
          <a:prstGeom prst="rect">
            <a:avLst/>
          </a:prstGeom>
        </p:spPr>
      </p:pic>
      <p:pic>
        <p:nvPicPr>
          <p:cNvPr id="1029" name="Picture 5" descr="C:\Users\beccanm\Dropbox\Paper CC2530 - Hardware Software Modularity\Paper\IJARS Submission\Pics\Fig_4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737" y="6102280"/>
            <a:ext cx="4663440" cy="676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eccanm\Dropbox\Capsule Project\Publications\sensys14_tinyos\Images\feedbac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307" y="26614877"/>
            <a:ext cx="8030169" cy="48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884488"/>
              </p:ext>
            </p:extLst>
          </p:nvPr>
        </p:nvGraphicFramePr>
        <p:xfrm>
          <a:off x="27647155" y="6114871"/>
          <a:ext cx="15114492" cy="8961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1856"/>
                <a:gridCol w="3511404"/>
                <a:gridCol w="2453914"/>
                <a:gridCol w="1667436"/>
                <a:gridCol w="2259106"/>
                <a:gridCol w="2850776"/>
              </a:tblGrid>
              <a:tr h="6707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</a:rPr>
                        <a:t>MODULE NAME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</a:rPr>
                        <a:t>FUNCTIONALITY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</a:rPr>
                        <a:t>INTEGRATED</a:t>
                      </a:r>
                      <a:r>
                        <a:rPr lang="en-US" sz="2400" b="1" baseline="0" dirty="0" smtClean="0">
                          <a:latin typeface="+mn-lt"/>
                        </a:rPr>
                        <a:t> CIRCUIT (IC)</a:t>
                      </a:r>
                      <a:endParaRPr lang="en-US" sz="24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</a:rPr>
                        <a:t>DIAMETER (mm)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</a:rPr>
                        <a:t>Thickness</a:t>
                      </a:r>
                      <a:r>
                        <a:rPr lang="en-US" sz="2400" b="1" baseline="0" dirty="0" smtClean="0">
                          <a:latin typeface="+mn-lt"/>
                        </a:rPr>
                        <a:t> (mm)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</a:rPr>
                        <a:t>Max</a:t>
                      </a:r>
                      <a:r>
                        <a:rPr lang="en-US" sz="2400" b="1" baseline="0" dirty="0" smtClean="0">
                          <a:latin typeface="+mn-lt"/>
                        </a:rPr>
                        <a:t> Consumption </a:t>
                      </a:r>
                    </a:p>
                    <a:p>
                      <a:pPr algn="ctr"/>
                      <a:r>
                        <a:rPr lang="en-US" sz="2400" b="1" baseline="0" dirty="0" smtClean="0">
                          <a:latin typeface="+mn-lt"/>
                        </a:rPr>
                        <a:t>(mA)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Wireless CPU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CPU and 2.4</a:t>
                      </a:r>
                      <a:r>
                        <a:rPr lang="en-US" sz="2400" b="1" baseline="0" dirty="0" smtClean="0">
                          <a:latin typeface="+mn-lt"/>
                        </a:rPr>
                        <a:t> GHz Wireless 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CC2530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9.8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36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Microcontroller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CPU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MSP430F5528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10.5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3.84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2.32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433 MHz</a:t>
                      </a:r>
                      <a:r>
                        <a:rPr lang="en-US" sz="2400" b="1" baseline="0" dirty="0" smtClean="0">
                          <a:latin typeface="+mn-lt"/>
                        </a:rPr>
                        <a:t> Radio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Wireless Communication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CC1101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10.5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29.2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3DA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3D Accelerometer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LIS331DLH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9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0.25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3DG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3D Gyroscope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L3GD20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9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6.1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3DM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3D</a:t>
                      </a:r>
                      <a:r>
                        <a:rPr lang="en-US" sz="2400" b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dirty="0" smtClean="0">
                          <a:latin typeface="+mn-lt"/>
                        </a:rPr>
                        <a:t>Magnetometer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LIS3MDL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9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0.27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3DAG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3D</a:t>
                      </a:r>
                      <a:r>
                        <a:rPr lang="en-US" sz="2400" b="1" baseline="0" dirty="0" smtClean="0">
                          <a:latin typeface="+mn-lt"/>
                        </a:rPr>
                        <a:t> Accel. – Gyro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LIS330DLC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10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6.11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3DAM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3D</a:t>
                      </a:r>
                      <a:r>
                        <a:rPr lang="en-US" sz="2400" b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dirty="0" smtClean="0">
                          <a:latin typeface="+mn-lt"/>
                        </a:rPr>
                        <a:t>Accel</a:t>
                      </a:r>
                      <a:r>
                        <a:rPr lang="en-US" sz="2400" b="1" baseline="0" dirty="0" smtClean="0">
                          <a:latin typeface="+mn-lt"/>
                        </a:rPr>
                        <a:t> – Magn. 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LIS303D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3883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</a:rPr>
                        <a:t>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0.3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3DAMG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3D</a:t>
                      </a:r>
                      <a:r>
                        <a:rPr lang="en-US" sz="2400" b="1" baseline="0" dirty="0" smtClean="0">
                          <a:latin typeface="+mn-lt"/>
                        </a:rPr>
                        <a:t> Accel. - Gyro.– Mag.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LSM9DS0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3883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</a:rPr>
                        <a:t>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6.15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PT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Pression</a:t>
                      </a:r>
                      <a:r>
                        <a:rPr lang="en-US" sz="2400" b="1" baseline="0" dirty="0" smtClean="0">
                          <a:latin typeface="+mn-lt"/>
                        </a:rPr>
                        <a:t>  &amp; Temperature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MPL115A1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3883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</a:rPr>
                        <a:t>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0.005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2AF&amp;ADC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2</a:t>
                      </a:r>
                      <a:r>
                        <a:rPr lang="en-US" sz="2400" b="1" baseline="0" dirty="0" smtClean="0">
                          <a:latin typeface="+mn-lt"/>
                        </a:rPr>
                        <a:t> Ch. Front End ADC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AD623</a:t>
                      </a:r>
                      <a:r>
                        <a:rPr lang="en-US" sz="2400" b="1" baseline="0" dirty="0" smtClean="0">
                          <a:latin typeface="+mn-lt"/>
                        </a:rPr>
                        <a:t> – ADS8320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3883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</a:rPr>
                        <a:t>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2.57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8CHADC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baseline="0" dirty="0" smtClean="0">
                          <a:latin typeface="+mn-lt"/>
                        </a:rPr>
                        <a:t>8 Ch. ADC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AD7689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10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3.78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VI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Vision - Illumination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NUD533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3883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</a:rPr>
                        <a:t>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30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18911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BSLDCC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Brushless</a:t>
                      </a:r>
                      <a:r>
                        <a:rPr lang="en-US" sz="2400" b="1" baseline="0" dirty="0" smtClean="0">
                          <a:latin typeface="+mn-lt"/>
                        </a:rPr>
                        <a:t> Motor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BH67172NUX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3883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</a:rPr>
                        <a:t>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4.5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BSDCC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3883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</a:rPr>
                        <a:t>Brushed</a:t>
                      </a:r>
                      <a:r>
                        <a:rPr lang="en-US" sz="2400" b="1" baseline="0" dirty="0" smtClean="0">
                          <a:latin typeface="+mn-lt"/>
                        </a:rPr>
                        <a:t> Motor</a:t>
                      </a:r>
                      <a:endParaRPr lang="en-US" sz="24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A3901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10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800</a:t>
                      </a:r>
                      <a:r>
                        <a:rPr lang="en-US" sz="2400" b="1" baseline="0" dirty="0" smtClean="0">
                          <a:latin typeface="+mn-lt"/>
                        </a:rPr>
                        <a:t> (Max)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PMM1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Power</a:t>
                      </a:r>
                      <a:r>
                        <a:rPr lang="en-US" sz="2400" b="1" baseline="0" dirty="0" smtClean="0">
                          <a:latin typeface="+mn-lt"/>
                        </a:rPr>
                        <a:t> – Battery Monitor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9.8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200 (Max)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PMM2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Power-</a:t>
                      </a:r>
                      <a:r>
                        <a:rPr lang="en-US" sz="2400" b="1" baseline="0" dirty="0" smtClean="0">
                          <a:latin typeface="+mn-lt"/>
                        </a:rPr>
                        <a:t> Battery Monitor - Charger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10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3883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</a:rPr>
                        <a:t>3.84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smtClean="0">
                          <a:latin typeface="+mn-lt"/>
                        </a:rPr>
                        <a:t>500</a:t>
                      </a:r>
                      <a:r>
                        <a:rPr lang="en-US" sz="2400" b="1" baseline="0" dirty="0" smtClean="0">
                          <a:latin typeface="+mn-lt"/>
                        </a:rPr>
                        <a:t> (Max)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33084365" y="21727695"/>
            <a:ext cx="9601200" cy="3796355"/>
            <a:chOff x="33061660" y="23233080"/>
            <a:chExt cx="9601200" cy="379635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1660" y="23233080"/>
              <a:ext cx="9601200" cy="3796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" name="Rounded Rectangle 127"/>
            <p:cNvSpPr/>
            <p:nvPr/>
          </p:nvSpPr>
          <p:spPr>
            <a:xfrm>
              <a:off x="37347591" y="23877291"/>
              <a:ext cx="2671466" cy="8152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001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7" tIns="45719" rIns="91437" bIns="45719" rtlCol="0" anchor="ctr"/>
            <a:lstStyle/>
            <a:p>
              <a:pPr algn="ctr"/>
              <a:r>
                <a:rPr lang="en-US" sz="1600" dirty="0" smtClean="0"/>
                <a:t>WIRELESS COMMUNICATION </a:t>
              </a:r>
            </a:p>
            <a:p>
              <a:pPr algn="ctr"/>
              <a:r>
                <a:rPr lang="en-US" sz="1600" dirty="0" smtClean="0"/>
                <a:t>MODULE</a:t>
              </a:r>
              <a:endParaRPr lang="en-US" sz="1600" dirty="0"/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33205592" y="24187702"/>
              <a:ext cx="1538750" cy="6489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001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7" tIns="45719" rIns="91437" bIns="45719" rtlCol="0" anchor="ctr"/>
            <a:lstStyle/>
            <a:p>
              <a:pPr algn="ctr"/>
              <a:r>
                <a:rPr lang="en-US" sz="1600" dirty="0" smtClean="0"/>
                <a:t>DC MOTORS</a:t>
              </a:r>
              <a:endParaRPr lang="en-US" sz="1600" dirty="0"/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35347660" y="24512167"/>
              <a:ext cx="1538750" cy="6489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001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7" tIns="45719" rIns="91437" bIns="45719" rtlCol="0" anchor="ctr"/>
            <a:lstStyle/>
            <a:p>
              <a:pPr algn="ctr"/>
              <a:r>
                <a:rPr lang="en-US" sz="1600" dirty="0" smtClean="0"/>
                <a:t>ACTUATION</a:t>
              </a:r>
            </a:p>
            <a:p>
              <a:pPr algn="ctr"/>
              <a:r>
                <a:rPr lang="en-US" sz="1600" dirty="0" smtClean="0"/>
                <a:t>MODULE</a:t>
              </a:r>
              <a:endParaRPr lang="en-US" sz="1600" dirty="0"/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36837860" y="25626533"/>
              <a:ext cx="1538750" cy="6489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001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7" tIns="45719" rIns="91437" bIns="45719" rtlCol="0" anchor="ctr"/>
            <a:lstStyle/>
            <a:p>
              <a:pPr algn="ctr"/>
              <a:r>
                <a:rPr lang="en-US" sz="1600" dirty="0" smtClean="0"/>
                <a:t>SENSING</a:t>
              </a:r>
            </a:p>
            <a:p>
              <a:pPr algn="ctr"/>
              <a:r>
                <a:rPr lang="en-US" sz="1600" dirty="0" smtClean="0"/>
                <a:t>MODULE</a:t>
              </a:r>
              <a:endParaRPr lang="en-US" sz="1600" dirty="0"/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40643562" y="24278807"/>
              <a:ext cx="1538750" cy="6489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001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7" tIns="45719" rIns="91437" bIns="45719" rtlCol="0" anchor="ctr"/>
            <a:lstStyle/>
            <a:p>
              <a:pPr algn="ctr"/>
              <a:r>
                <a:rPr lang="en-US" sz="1600" dirty="0" smtClean="0"/>
                <a:t>POWER</a:t>
              </a:r>
            </a:p>
            <a:p>
              <a:pPr algn="ctr"/>
              <a:r>
                <a:rPr lang="en-US" sz="1600" dirty="0" smtClean="0"/>
                <a:t>MODULE</a:t>
              </a:r>
              <a:endParaRPr lang="en-US" sz="1600" dirty="0"/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38683324" y="25612677"/>
              <a:ext cx="2164033" cy="6489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001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7" tIns="45719" rIns="91437" bIns="45719" rtlCol="0" anchor="ctr"/>
            <a:lstStyle/>
            <a:p>
              <a:pPr algn="ctr"/>
              <a:r>
                <a:rPr lang="en-US" sz="1600" dirty="0" smtClean="0"/>
                <a:t>MICROCONTROLLER</a:t>
              </a:r>
            </a:p>
            <a:p>
              <a:pPr algn="ctr"/>
              <a:r>
                <a:rPr lang="en-US" sz="1600" dirty="0" smtClean="0"/>
                <a:t>MODULE</a:t>
              </a:r>
              <a:endParaRPr lang="en-US" sz="16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2575737" y="13253555"/>
            <a:ext cx="4663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The SMAC platform hardware modules</a:t>
            </a:r>
            <a:r>
              <a:rPr lang="en-US" sz="2400" dirty="0" smtClean="0"/>
              <a:t>. [Beccani et al, IJARS, 2014]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37865160" y="29882425"/>
            <a:ext cx="46664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Current consumption of the MCR prototype </a:t>
            </a:r>
            <a:r>
              <a:rPr lang="en-US" sz="2400" b="1" dirty="0" smtClean="0"/>
              <a:t>showing levels </a:t>
            </a:r>
            <a:r>
              <a:rPr lang="en-US" sz="2400" b="1" dirty="0"/>
              <a:t>of current </a:t>
            </a:r>
            <a:r>
              <a:rPr lang="en-US" sz="2400" b="1" dirty="0" smtClean="0"/>
              <a:t>consumed for low power, idle, transmission, reception and motor actuation</a:t>
            </a:r>
            <a:endParaRPr lang="en-US" sz="2400" b="1" dirty="0"/>
          </a:p>
        </p:txBody>
      </p:sp>
      <p:pic>
        <p:nvPicPr>
          <p:cNvPr id="79" name="Immagine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884" y="26397302"/>
            <a:ext cx="6738355" cy="537530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sterPresentations.com-48x72-Template-V2b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PosterPresentations.com-48x72-Template-V2b</Template>
  <TotalTime>3245</TotalTime>
  <Words>623</Words>
  <Application>Microsoft Office PowerPoint</Application>
  <PresentationFormat>Custom</PresentationFormat>
  <Paragraphs>140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Trebuchet MS</vt:lpstr>
      <vt:lpstr>PosterPresentations.com-48x72-Template-V2b</vt:lpstr>
      <vt:lpstr>CPS: Synergy: Integrated modeling, Analysis and Synthesis of Miniature Medical Devices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PosterPresentations.com - 510.649.3001</dc:creator>
  <dc:description>This template is the property of PosterPresentations.com. Call us if you need help with this poster template._x000d_
1-866-649-3004           _x000d_
 (c)PosterPresentations.com</dc:description>
  <cp:lastModifiedBy>Valdastri, Pietro</cp:lastModifiedBy>
  <cp:revision>242</cp:revision>
  <dcterms:created xsi:type="dcterms:W3CDTF">2011-04-21T17:26:56Z</dcterms:created>
  <dcterms:modified xsi:type="dcterms:W3CDTF">2014-10-17T19:59:40Z</dcterms:modified>
</cp:coreProperties>
</file>