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5AE2"/>
    <a:srgbClr val="E3E9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7250" autoAdjust="0"/>
  </p:normalViewPr>
  <p:slideViewPr>
    <p:cSldViewPr snapToGrid="0" snapToObjects="1" showGuides="1">
      <p:cViewPr>
        <p:scale>
          <a:sx n="100" d="100"/>
          <a:sy n="100" d="100"/>
        </p:scale>
        <p:origin x="2604" y="2880"/>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12"/>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pPr/>
              <a:t>‹#›</a:t>
            </a:fld>
            <a:endParaRPr lang="en-US"/>
          </a:p>
        </p:txBody>
      </p:sp>
    </p:spTree>
    <p:extLst>
      <p:ext uri="{BB962C8B-B14F-4D97-AF65-F5344CB8AC3E}">
        <p14:creationId xmlns=""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10/4/2014</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7.bin"/><Relationship Id="rId3" Type="http://schemas.openxmlformats.org/officeDocument/2006/relationships/vmlDrawing" Target="../drawings/vmlDrawing2.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5.bin"/><Relationship Id="rId9" Type="http://schemas.openxmlformats.org/officeDocument/2006/relationships/image" Target="../media/image5.png"/><Relationship Id="rId14"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11.bin"/><Relationship Id="rId3" Type="http://schemas.openxmlformats.org/officeDocument/2006/relationships/vmlDrawing" Target="../drawings/vmlDrawing3.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10.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image" Target="../media/image5.png"/><Relationship Id="rId14"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31" name="Group 30"/>
          <p:cNvGrpSpPr>
            <a:grpSpLocks noChangeAspect="1"/>
          </p:cNvGrpSpPr>
          <p:nvPr userDrawn="1"/>
        </p:nvGrpSpPr>
        <p:grpSpPr>
          <a:xfrm>
            <a:off x="-7233765" y="3"/>
            <a:ext cx="6608534" cy="16459197"/>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cstate="print"/>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5" cstate="print"/>
            <a:stretch>
              <a:fillRect/>
            </a:stretch>
          </p:blipFill>
          <p:spPr>
            <a:xfrm>
              <a:off x="-10736023" y="12354606"/>
              <a:ext cx="9986807" cy="877997"/>
            </a:xfrm>
            <a:prstGeom prst="rect">
              <a:avLst/>
            </a:prstGeom>
          </p:spPr>
        </p:pic>
        <p:grpSp>
          <p:nvGrpSpPr>
            <p:cNvPr id="40" name="Group 39"/>
            <p:cNvGrpSpPr/>
            <p:nvPr userDrawn="1"/>
          </p:nvGrpSpPr>
          <p:grpSpPr>
            <a:xfrm>
              <a:off x="-9844888" y="19920591"/>
              <a:ext cx="7631077" cy="1987421"/>
              <a:chOff x="-4516464" y="11354920"/>
              <a:chExt cx="3516822" cy="1095725"/>
            </a:xfrm>
          </p:grpSpPr>
          <p:grpSp>
            <p:nvGrpSpPr>
              <p:cNvPr id="50" name="Group 49"/>
              <p:cNvGrpSpPr/>
              <p:nvPr userDrawn="1"/>
            </p:nvGrpSpPr>
            <p:grpSpPr>
              <a:xfrm>
                <a:off x="-2783494" y="11354967"/>
                <a:ext cx="624373" cy="894738"/>
                <a:chOff x="-3958698" y="11538812"/>
                <a:chExt cx="779266" cy="1282149"/>
              </a:xfrm>
            </p:grpSpPr>
            <p:pic>
              <p:nvPicPr>
                <p:cNvPr id="56" name="Picture 55"/>
                <p:cNvPicPr>
                  <a:picLocks noChangeAspect="1"/>
                </p:cNvPicPr>
                <p:nvPr userDrawn="1"/>
              </p:nvPicPr>
              <p:blipFill>
                <a:blip r:embed="rId6" cstate="print"/>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51" name="Group 50"/>
              <p:cNvGrpSpPr/>
              <p:nvPr userDrawn="1"/>
            </p:nvGrpSpPr>
            <p:grpSpPr>
              <a:xfrm>
                <a:off x="-2033159" y="11354920"/>
                <a:ext cx="1033517" cy="907668"/>
                <a:chOff x="-2921738" y="11604219"/>
                <a:chExt cx="1420279" cy="1247338"/>
              </a:xfrm>
            </p:grpSpPr>
            <p:pic>
              <p:nvPicPr>
                <p:cNvPr id="54" name="Picture 53"/>
                <p:cNvPicPr>
                  <a:picLocks noChangeAspect="1"/>
                </p:cNvPicPr>
                <p:nvPr userDrawn="1"/>
              </p:nvPicPr>
              <p:blipFill>
                <a:blip r:embed="rId6" cstate="print"/>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52" name="Picture 51"/>
              <p:cNvPicPr>
                <a:picLocks noChangeAspect="1"/>
              </p:cNvPicPr>
              <p:nvPr userDrawn="1"/>
            </p:nvPicPr>
            <p:blipFill>
              <a:blip r:embed="rId7" cstate="print"/>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5" name="Group 44"/>
            <p:cNvGrpSpPr/>
            <p:nvPr userDrawn="1"/>
          </p:nvGrpSpPr>
          <p:grpSpPr>
            <a:xfrm>
              <a:off x="-10453959" y="23717523"/>
              <a:ext cx="9139095" cy="2061267"/>
              <a:chOff x="-4818881" y="13423406"/>
              <a:chExt cx="4211800" cy="1136440"/>
            </a:xfrm>
          </p:grpSpPr>
          <p:graphicFrame>
            <p:nvGraphicFramePr>
              <p:cNvPr id="46" name="Object 45"/>
              <p:cNvGraphicFramePr>
                <a:graphicFrameLocks noChangeAspect="1"/>
              </p:cNvGraphicFramePr>
              <p:nvPr userDrawn="1">
                <p:extLst>
                  <p:ext uri="{D42A27DB-BD31-4B8C-83A1-F6EECF244321}">
                    <p14:modId xmlns="" xmlns:p14="http://schemas.microsoft.com/office/powerpoint/2010/main" val="1264841653"/>
                  </p:ext>
                </p:extLst>
              </p:nvPr>
            </p:nvGraphicFramePr>
            <p:xfrm>
              <a:off x="-4610234" y="13433123"/>
              <a:ext cx="1828800" cy="1117600"/>
            </p:xfrm>
            <a:graphic>
              <a:graphicData uri="http://schemas.openxmlformats.org/presentationml/2006/ole">
                <p:oleObj spid="_x0000_s1058" name="Image" r:id="rId8" imgW="1828571" imgH="1117460" progId="">
                  <p:embed/>
                </p:oleObj>
              </a:graphicData>
            </a:graphic>
          </p:graphicFrame>
          <p:graphicFrame>
            <p:nvGraphicFramePr>
              <p:cNvPr id="47" name="Object 46"/>
              <p:cNvGraphicFramePr>
                <a:graphicFrameLocks noChangeAspect="1"/>
              </p:cNvGraphicFramePr>
              <p:nvPr userDrawn="1">
                <p:extLst>
                  <p:ext uri="{D42A27DB-BD31-4B8C-83A1-F6EECF244321}">
                    <p14:modId xmlns="" xmlns:p14="http://schemas.microsoft.com/office/powerpoint/2010/main" val="1848138043"/>
                  </p:ext>
                </p:extLst>
              </p:nvPr>
            </p:nvGraphicFramePr>
            <p:xfrm>
              <a:off x="-2637523" y="13442246"/>
              <a:ext cx="1828800" cy="1117600"/>
            </p:xfrm>
            <a:graphic>
              <a:graphicData uri="http://schemas.openxmlformats.org/presentationml/2006/ole">
                <p:oleObj spid="_x0000_s1059" name="Image" r:id="rId9" imgW="1828571" imgH="1117460" progId="">
                  <p:embed/>
                </p:oleObj>
              </a:graphicData>
            </a:graphic>
          </p:graphicFrame>
          <p:sp>
            <p:nvSpPr>
              <p:cNvPr id="48" name="TextBox 4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49" name="TextBox 4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58" name="Group 57"/>
          <p:cNvGrpSpPr>
            <a:grpSpLocks noChangeAspect="1"/>
          </p:cNvGrpSpPr>
          <p:nvPr userDrawn="1"/>
        </p:nvGrpSpPr>
        <p:grpSpPr>
          <a:xfrm>
            <a:off x="27893171" y="11218"/>
            <a:ext cx="6632760" cy="16447982"/>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 xmlns:p14="http://schemas.microsoft.com/office/powerpoint/2010/main" val="2202219233"/>
                </p:ext>
              </p:extLst>
            </p:nvPr>
          </p:nvGraphicFramePr>
          <p:xfrm>
            <a:off x="39540164" y="3976767"/>
            <a:ext cx="5586150" cy="1716939"/>
          </p:xfrm>
          <a:graphic>
            <a:graphicData uri="http://schemas.openxmlformats.org/presentationml/2006/ole">
              <p:oleObj spid="_x0000_s1060" name="Image" r:id="rId10" imgW="4571429" imgH="1688889" progId="">
                <p:embed/>
              </p:oleObj>
            </a:graphicData>
          </a:graphic>
        </p:graphicFrame>
        <p:pic>
          <p:nvPicPr>
            <p:cNvPr id="61" name="Picture 60"/>
            <p:cNvPicPr>
              <a:picLocks noChangeAspect="1"/>
            </p:cNvPicPr>
            <p:nvPr userDrawn="1"/>
          </p:nvPicPr>
          <p:blipFill>
            <a:blip r:embed="rId11" cstate="print"/>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 xmlns:p14="http://schemas.microsoft.com/office/powerpoint/2010/main" val="1613568671"/>
                </p:ext>
              </p:extLst>
            </p:nvPr>
          </p:nvGraphicFramePr>
          <p:xfrm>
            <a:off x="37524683" y="12604371"/>
            <a:ext cx="1482265" cy="825421"/>
          </p:xfrm>
          <a:graphic>
            <a:graphicData uri="http://schemas.openxmlformats.org/presentationml/2006/ole">
              <p:oleObj spid="_x0000_s1061" name="Image" r:id="rId12" imgW="1574603" imgH="1053968" progId="">
                <p:embed/>
              </p:oleObj>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4" name="TextBox 63"/>
            <p:cNvSpPr txBox="1"/>
            <p:nvPr userDrawn="1"/>
          </p:nvSpPr>
          <p:spPr>
            <a:xfrm>
              <a:off x="37163425" y="24536528"/>
              <a:ext cx="4118250" cy="2224346"/>
            </a:xfrm>
            <a:prstGeom prst="rect">
              <a:avLst/>
            </a:prstGeom>
            <a:noFill/>
          </p:spPr>
          <p:txBody>
            <a:bodyPr wrap="none" lIns="0" tIns="0" rIns="0" bIns="0" rtlCol="0">
              <a:spAutoFit/>
            </a:bodyPr>
            <a:lstStyle/>
            <a:p>
              <a:pPr>
                <a:lnSpc>
                  <a:spcPts val="2600"/>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600"/>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600"/>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 xmlns:p14="http://schemas.microsoft.com/office/powerpoint/2010/main" val="2202219233"/>
                </p:ext>
              </p:extLst>
            </p:nvPr>
          </p:nvGraphicFramePr>
          <p:xfrm>
            <a:off x="39540164" y="3976767"/>
            <a:ext cx="5586150" cy="1716939"/>
          </p:xfrm>
          <a:graphic>
            <a:graphicData uri="http://schemas.openxmlformats.org/presentationml/2006/ole">
              <p:oleObj spid="_x0000_s2082" name="Image" r:id="rId4" imgW="4571429" imgH="1688889" progId="">
                <p:embed/>
              </p:oleObj>
            </a:graphicData>
          </a:graphic>
        </p:graphicFrame>
        <p:pic>
          <p:nvPicPr>
            <p:cNvPr id="59" name="Picture 58"/>
            <p:cNvPicPr>
              <a:picLocks noChangeAspect="1"/>
            </p:cNvPicPr>
            <p:nvPr userDrawn="1"/>
          </p:nvPicPr>
          <p:blipFill>
            <a:blip r:embed="rId5" cstate="print"/>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 xmlns:p14="http://schemas.microsoft.com/office/powerpoint/2010/main" val="1613568671"/>
                </p:ext>
              </p:extLst>
            </p:nvPr>
          </p:nvGraphicFramePr>
          <p:xfrm>
            <a:off x="37524683" y="12604371"/>
            <a:ext cx="1482265" cy="825421"/>
          </p:xfrm>
          <a:graphic>
            <a:graphicData uri="http://schemas.openxmlformats.org/presentationml/2006/ole">
              <p:oleObj spid="_x0000_s2083" name="Image" r:id="rId6" imgW="1574603" imgH="1053968" progId="">
                <p:embed/>
              </p:oleObj>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2" name="TextBox 61"/>
            <p:cNvSpPr txBox="1"/>
            <p:nvPr userDrawn="1"/>
          </p:nvSpPr>
          <p:spPr>
            <a:xfrm>
              <a:off x="37163425" y="24536528"/>
              <a:ext cx="4118250" cy="2224346"/>
            </a:xfrm>
            <a:prstGeom prst="rect">
              <a:avLst/>
            </a:prstGeom>
            <a:noFill/>
          </p:spPr>
          <p:txBody>
            <a:bodyPr wrap="none" lIns="0" tIns="0" rIns="0" bIns="0" rtlCol="0">
              <a:spAutoFit/>
            </a:bodyPr>
            <a:lstStyle/>
            <a:p>
              <a:pPr>
                <a:lnSpc>
                  <a:spcPts val="2600"/>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600"/>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600"/>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grpSp>
        <p:nvGrpSpPr>
          <p:cNvPr id="38" name="Group 37"/>
          <p:cNvGrpSpPr>
            <a:grpSpLocks noChangeAspect="1"/>
          </p:cNvGrpSpPr>
          <p:nvPr userDrawn="1"/>
        </p:nvGrpSpPr>
        <p:grpSpPr>
          <a:xfrm>
            <a:off x="-7233765" y="3"/>
            <a:ext cx="6608534" cy="16459197"/>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9" cstate="print"/>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0" cstate="print"/>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7"/>
                <a:ext cx="624373" cy="894738"/>
                <a:chOff x="-3958698" y="11538812"/>
                <a:chExt cx="779266" cy="1282149"/>
              </a:xfrm>
            </p:grpSpPr>
            <p:pic>
              <p:nvPicPr>
                <p:cNvPr id="72" name="Picture 71"/>
                <p:cNvPicPr>
                  <a:picLocks noChangeAspect="1"/>
                </p:cNvPicPr>
                <p:nvPr userDrawn="1"/>
              </p:nvPicPr>
              <p:blipFill>
                <a:blip r:embed="rId11" cstate="print"/>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1" cstate="print"/>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8" name="Picture 67"/>
              <p:cNvPicPr>
                <a:picLocks noChangeAspect="1"/>
              </p:cNvPicPr>
              <p:nvPr userDrawn="1"/>
            </p:nvPicPr>
            <p:blipFill>
              <a:blip r:embed="rId12" cstate="print"/>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6" name="Group 45"/>
            <p:cNvGrpSpPr/>
            <p:nvPr userDrawn="1"/>
          </p:nvGrpSpPr>
          <p:grpSpPr>
            <a:xfrm>
              <a:off x="-10453959" y="23717523"/>
              <a:ext cx="9139095" cy="2061267"/>
              <a:chOff x="-4818881" y="13423406"/>
              <a:chExt cx="4211800" cy="1136440"/>
            </a:xfrm>
          </p:grpSpPr>
          <p:graphicFrame>
            <p:nvGraphicFramePr>
              <p:cNvPr id="47" name="Object 46"/>
              <p:cNvGraphicFramePr>
                <a:graphicFrameLocks noChangeAspect="1"/>
              </p:cNvGraphicFramePr>
              <p:nvPr userDrawn="1">
                <p:extLst>
                  <p:ext uri="{D42A27DB-BD31-4B8C-83A1-F6EECF244321}">
                    <p14:modId xmlns="" xmlns:p14="http://schemas.microsoft.com/office/powerpoint/2010/main" val="2097624869"/>
                  </p:ext>
                </p:extLst>
              </p:nvPr>
            </p:nvGraphicFramePr>
            <p:xfrm>
              <a:off x="-4610234" y="13433123"/>
              <a:ext cx="1828800" cy="1117600"/>
            </p:xfrm>
            <a:graphic>
              <a:graphicData uri="http://schemas.openxmlformats.org/presentationml/2006/ole">
                <p:oleObj spid="_x0000_s2084" name="Image" r:id="rId13" imgW="1828571" imgH="1117460" progId="">
                  <p:embed/>
                </p:oleObj>
              </a:graphicData>
            </a:graphic>
          </p:graphicFrame>
          <p:graphicFrame>
            <p:nvGraphicFramePr>
              <p:cNvPr id="48" name="Object 47"/>
              <p:cNvGraphicFramePr>
                <a:graphicFrameLocks noChangeAspect="1"/>
              </p:cNvGraphicFramePr>
              <p:nvPr userDrawn="1">
                <p:extLst>
                  <p:ext uri="{D42A27DB-BD31-4B8C-83A1-F6EECF244321}">
                    <p14:modId xmlns="" xmlns:p14="http://schemas.microsoft.com/office/powerpoint/2010/main" val="1491161796"/>
                  </p:ext>
                </p:extLst>
              </p:nvPr>
            </p:nvGraphicFramePr>
            <p:xfrm>
              <a:off x="-2637523" y="13442246"/>
              <a:ext cx="1828800" cy="1117600"/>
            </p:xfrm>
            <a:graphic>
              <a:graphicData uri="http://schemas.openxmlformats.org/presentationml/2006/ole">
                <p:oleObj spid="_x0000_s2085" name="Image" r:id="rId14" imgW="1828571" imgH="1117460" progId="">
                  <p:embed/>
                </p:oleObj>
              </a:graphicData>
            </a:graphic>
          </p:graphicFrame>
          <p:sp>
            <p:nvSpPr>
              <p:cNvPr id="49" name="TextBox 48"/>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0" name="TextBox 49"/>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 xmlns:p14="http://schemas.microsoft.com/office/powerpoint/2010/main" val="2202219233"/>
                </p:ext>
              </p:extLst>
            </p:nvPr>
          </p:nvGraphicFramePr>
          <p:xfrm>
            <a:off x="39540164" y="3976767"/>
            <a:ext cx="5586150" cy="1716939"/>
          </p:xfrm>
          <a:graphic>
            <a:graphicData uri="http://schemas.openxmlformats.org/presentationml/2006/ole">
              <p:oleObj spid="_x0000_s3106" name="Image" r:id="rId4" imgW="4571429" imgH="1688889" progId="">
                <p:embed/>
              </p:oleObj>
            </a:graphicData>
          </a:graphic>
        </p:graphicFrame>
        <p:pic>
          <p:nvPicPr>
            <p:cNvPr id="59" name="Picture 58"/>
            <p:cNvPicPr>
              <a:picLocks noChangeAspect="1"/>
            </p:cNvPicPr>
            <p:nvPr userDrawn="1"/>
          </p:nvPicPr>
          <p:blipFill>
            <a:blip r:embed="rId5" cstate="print"/>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 xmlns:p14="http://schemas.microsoft.com/office/powerpoint/2010/main" val="1613568671"/>
                </p:ext>
              </p:extLst>
            </p:nvPr>
          </p:nvGraphicFramePr>
          <p:xfrm>
            <a:off x="37524683" y="12604371"/>
            <a:ext cx="1482265" cy="825421"/>
          </p:xfrm>
          <a:graphic>
            <a:graphicData uri="http://schemas.openxmlformats.org/presentationml/2006/ole">
              <p:oleObj spid="_x0000_s3107" name="Image" r:id="rId6" imgW="1574603" imgH="1053968" progId="">
                <p:embed/>
              </p:oleObj>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2" name="TextBox 61"/>
            <p:cNvSpPr txBox="1"/>
            <p:nvPr userDrawn="1"/>
          </p:nvSpPr>
          <p:spPr>
            <a:xfrm>
              <a:off x="37163425" y="24536528"/>
              <a:ext cx="4118250" cy="2224346"/>
            </a:xfrm>
            <a:prstGeom prst="rect">
              <a:avLst/>
            </a:prstGeom>
            <a:noFill/>
          </p:spPr>
          <p:txBody>
            <a:bodyPr wrap="none" lIns="0" tIns="0" rIns="0" bIns="0" rtlCol="0">
              <a:spAutoFit/>
            </a:bodyPr>
            <a:lstStyle/>
            <a:p>
              <a:pPr>
                <a:lnSpc>
                  <a:spcPts val="2600"/>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600"/>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600"/>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grpSp>
        <p:nvGrpSpPr>
          <p:cNvPr id="44" name="Group 43"/>
          <p:cNvGrpSpPr>
            <a:grpSpLocks noChangeAspect="1"/>
          </p:cNvGrpSpPr>
          <p:nvPr userDrawn="1"/>
        </p:nvGrpSpPr>
        <p:grpSpPr>
          <a:xfrm>
            <a:off x="-7233765" y="3"/>
            <a:ext cx="6608534" cy="16459197"/>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9" cstate="print"/>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0" cstate="print"/>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7"/>
                <a:ext cx="624373" cy="894738"/>
                <a:chOff x="-3958698" y="11538812"/>
                <a:chExt cx="779266" cy="1282149"/>
              </a:xfrm>
            </p:grpSpPr>
            <p:pic>
              <p:nvPicPr>
                <p:cNvPr id="76" name="Picture 75"/>
                <p:cNvPicPr>
                  <a:picLocks noChangeAspect="1"/>
                </p:cNvPicPr>
                <p:nvPr userDrawn="1"/>
              </p:nvPicPr>
              <p:blipFill>
                <a:blip r:embed="rId11" cstate="print"/>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1" cstate="print"/>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72" name="Picture 71"/>
              <p:cNvPicPr>
                <a:picLocks noChangeAspect="1"/>
              </p:cNvPicPr>
              <p:nvPr userDrawn="1"/>
            </p:nvPicPr>
            <p:blipFill>
              <a:blip r:embed="rId12" cstate="print"/>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50" name="Group 49"/>
            <p:cNvGrpSpPr/>
            <p:nvPr userDrawn="1"/>
          </p:nvGrpSpPr>
          <p:grpSpPr>
            <a:xfrm>
              <a:off x="-10453959" y="23717523"/>
              <a:ext cx="9139095" cy="2061267"/>
              <a:chOff x="-4818881" y="13423406"/>
              <a:chExt cx="4211800" cy="1136440"/>
            </a:xfrm>
          </p:grpSpPr>
          <p:graphicFrame>
            <p:nvGraphicFramePr>
              <p:cNvPr id="66" name="Object 65"/>
              <p:cNvGraphicFramePr>
                <a:graphicFrameLocks noChangeAspect="1"/>
              </p:cNvGraphicFramePr>
              <p:nvPr userDrawn="1">
                <p:extLst>
                  <p:ext uri="{D42A27DB-BD31-4B8C-83A1-F6EECF244321}">
                    <p14:modId xmlns="" xmlns:p14="http://schemas.microsoft.com/office/powerpoint/2010/main" val="2097624869"/>
                  </p:ext>
                </p:extLst>
              </p:nvPr>
            </p:nvGraphicFramePr>
            <p:xfrm>
              <a:off x="-4610234" y="13433123"/>
              <a:ext cx="1828800" cy="1117600"/>
            </p:xfrm>
            <a:graphic>
              <a:graphicData uri="http://schemas.openxmlformats.org/presentationml/2006/ole">
                <p:oleObj spid="_x0000_s3108" name="Image" r:id="rId13" imgW="1828571" imgH="1117460" progId="">
                  <p:embed/>
                </p:oleObj>
              </a:graphicData>
            </a:graphic>
          </p:graphicFrame>
          <p:graphicFrame>
            <p:nvGraphicFramePr>
              <p:cNvPr id="67" name="Object 66"/>
              <p:cNvGraphicFramePr>
                <a:graphicFrameLocks noChangeAspect="1"/>
              </p:cNvGraphicFramePr>
              <p:nvPr userDrawn="1">
                <p:extLst>
                  <p:ext uri="{D42A27DB-BD31-4B8C-83A1-F6EECF244321}">
                    <p14:modId xmlns="" xmlns:p14="http://schemas.microsoft.com/office/powerpoint/2010/main" val="1491161796"/>
                  </p:ext>
                </p:extLst>
              </p:nvPr>
            </p:nvGraphicFramePr>
            <p:xfrm>
              <a:off x="-2637523" y="13442246"/>
              <a:ext cx="1828800" cy="1117600"/>
            </p:xfrm>
            <a:graphic>
              <a:graphicData uri="http://schemas.openxmlformats.org/presentationml/2006/ole">
                <p:oleObj spid="_x0000_s3109" name="Image" r:id="rId14" imgW="1828571" imgH="1117460" progId="">
                  <p:embed/>
                </p:oleObj>
              </a:graphicData>
            </a:graphic>
          </p:graphicFrame>
          <p:sp>
            <p:nvSpPr>
              <p:cNvPr id="68" name="TextBox 6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69" name="TextBox 6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568308" y="3063160"/>
            <a:ext cx="4571252" cy="1248680"/>
          </a:xfrm>
        </p:spPr>
        <p:txBody>
          <a:bodyPr/>
          <a:lstStyle/>
          <a:p>
            <a:r>
              <a:rPr lang="en-US" sz="1600" dirty="0" smtClean="0"/>
              <a:t>More than one million people are living with lower-limb amputation in the United States, </a:t>
            </a:r>
            <a:r>
              <a:rPr lang="en-US" sz="1600" dirty="0" smtClean="0"/>
              <a:t>including a </a:t>
            </a:r>
            <a:r>
              <a:rPr lang="en-US" sz="1600" dirty="0" smtClean="0"/>
              <a:t>large number of warfighters who lost their limbs in the military missions.</a:t>
            </a:r>
            <a:endParaRPr lang="en-US" sz="1600" dirty="0"/>
          </a:p>
        </p:txBody>
      </p:sp>
      <p:sp>
        <p:nvSpPr>
          <p:cNvPr id="299" name="Text Placeholder 298"/>
          <p:cNvSpPr>
            <a:spLocks noGrp="1"/>
          </p:cNvSpPr>
          <p:nvPr>
            <p:ph type="body" sz="quarter" idx="11"/>
          </p:nvPr>
        </p:nvSpPr>
        <p:spPr>
          <a:xfrm>
            <a:off x="570789" y="2609786"/>
            <a:ext cx="6280547" cy="474850"/>
          </a:xfrm>
        </p:spPr>
        <p:txBody>
          <a:bodyPr/>
          <a:lstStyle/>
          <a:p>
            <a:r>
              <a:rPr lang="en-US" sz="2400" cap="all" dirty="0" smtClean="0"/>
              <a:t>Background</a:t>
            </a:r>
            <a:endParaRPr lang="en-US" sz="2400" cap="all" dirty="0"/>
          </a:p>
        </p:txBody>
      </p:sp>
      <p:sp>
        <p:nvSpPr>
          <p:cNvPr id="302" name="Text Placeholder 301"/>
          <p:cNvSpPr>
            <a:spLocks noGrp="1"/>
          </p:cNvSpPr>
          <p:nvPr>
            <p:ph type="body" sz="quarter" idx="19"/>
          </p:nvPr>
        </p:nvSpPr>
        <p:spPr>
          <a:xfrm>
            <a:off x="583277" y="9380195"/>
            <a:ext cx="6286500" cy="1494901"/>
          </a:xfrm>
        </p:spPr>
        <p:txBody>
          <a:bodyPr/>
          <a:lstStyle/>
          <a:p>
            <a:r>
              <a:rPr lang="en-US" sz="1600" dirty="0" smtClean="0"/>
              <a:t>The objective of this project is to develop Cyber-Physical Systems (CPS) technology for the prosthesis optimization to minimize the user’s energy expenditure and for extending the capacity of </a:t>
            </a:r>
            <a:r>
              <a:rPr lang="en-US" sz="1600" dirty="0" smtClean="0"/>
              <a:t>the prosthesis </a:t>
            </a:r>
            <a:r>
              <a:rPr lang="en-US" sz="1600" dirty="0" smtClean="0"/>
              <a:t>to adapt to dynamic situations and environments.</a:t>
            </a:r>
          </a:p>
        </p:txBody>
      </p:sp>
      <p:sp>
        <p:nvSpPr>
          <p:cNvPr id="303" name="Text Placeholder 302"/>
          <p:cNvSpPr>
            <a:spLocks noGrp="1"/>
          </p:cNvSpPr>
          <p:nvPr>
            <p:ph type="body" sz="quarter" idx="20"/>
          </p:nvPr>
        </p:nvSpPr>
        <p:spPr>
          <a:xfrm>
            <a:off x="583277" y="8994783"/>
            <a:ext cx="6281539" cy="474850"/>
          </a:xfrm>
        </p:spPr>
        <p:txBody>
          <a:bodyPr/>
          <a:lstStyle/>
          <a:p>
            <a:r>
              <a:rPr lang="en-US" sz="2400" cap="all" dirty="0" smtClean="0"/>
              <a:t>Objectives and Specific Aims</a:t>
            </a:r>
            <a:endParaRPr lang="en-US" sz="2400" cap="all" dirty="0"/>
          </a:p>
        </p:txBody>
      </p:sp>
      <p:sp>
        <p:nvSpPr>
          <p:cNvPr id="304" name="Text Placeholder 303"/>
          <p:cNvSpPr>
            <a:spLocks noGrp="1"/>
          </p:cNvSpPr>
          <p:nvPr>
            <p:ph type="body" sz="quarter" idx="21"/>
          </p:nvPr>
        </p:nvSpPr>
        <p:spPr>
          <a:xfrm>
            <a:off x="7229929" y="9380195"/>
            <a:ext cx="12950030" cy="540794"/>
          </a:xfrm>
        </p:spPr>
        <p:txBody>
          <a:bodyPr/>
          <a:lstStyle/>
          <a:p>
            <a:r>
              <a:rPr lang="en-US" sz="1800" b="1" dirty="0" smtClean="0">
                <a:solidFill>
                  <a:schemeClr val="bg2">
                    <a:lumMod val="25000"/>
                  </a:schemeClr>
                </a:solidFill>
              </a:rPr>
              <a:t>B. Proposed Approach for User Control of Prosthesis </a:t>
            </a:r>
            <a:endParaRPr lang="en-US" sz="1800" b="1" dirty="0">
              <a:solidFill>
                <a:schemeClr val="bg2">
                  <a:lumMod val="25000"/>
                </a:schemeClr>
              </a:solidFill>
            </a:endParaRPr>
          </a:p>
        </p:txBody>
      </p:sp>
      <p:sp>
        <p:nvSpPr>
          <p:cNvPr id="305" name="Text Placeholder 304"/>
          <p:cNvSpPr>
            <a:spLocks noGrp="1"/>
          </p:cNvSpPr>
          <p:nvPr>
            <p:ph type="body" sz="quarter" idx="22"/>
          </p:nvPr>
        </p:nvSpPr>
        <p:spPr>
          <a:xfrm>
            <a:off x="7241977" y="2609786"/>
            <a:ext cx="12950031" cy="474850"/>
          </a:xfrm>
        </p:spPr>
        <p:txBody>
          <a:bodyPr/>
          <a:lstStyle/>
          <a:p>
            <a:r>
              <a:rPr lang="en-US" sz="2400" dirty="0" smtClean="0"/>
              <a:t>PROJECT DESIGNS</a:t>
            </a:r>
            <a:endParaRPr lang="en-US" sz="2400" dirty="0"/>
          </a:p>
        </p:txBody>
      </p:sp>
      <p:sp>
        <p:nvSpPr>
          <p:cNvPr id="306" name="Text Placeholder 305"/>
          <p:cNvSpPr>
            <a:spLocks noGrp="1"/>
          </p:cNvSpPr>
          <p:nvPr>
            <p:ph type="body" sz="quarter" idx="23"/>
          </p:nvPr>
        </p:nvSpPr>
        <p:spPr>
          <a:xfrm>
            <a:off x="7740870" y="7826599"/>
            <a:ext cx="12123792" cy="1396413"/>
          </a:xfrm>
        </p:spPr>
        <p:txBody>
          <a:bodyPr/>
          <a:lstStyle/>
          <a:p>
            <a:r>
              <a:rPr lang="en-US" sz="1600" dirty="0" smtClean="0"/>
              <a:t>Task A.1: Design of a low-cost, wireless-enabled, wearable body area sensor </a:t>
            </a:r>
            <a:r>
              <a:rPr lang="en-US" sz="1600" dirty="0" smtClean="0"/>
              <a:t>(BAS) device</a:t>
            </a:r>
            <a:endParaRPr lang="en-US" sz="1600" dirty="0" smtClean="0"/>
          </a:p>
          <a:p>
            <a:r>
              <a:rPr lang="en-US" sz="1600" dirty="0" smtClean="0"/>
              <a:t>Task A.2: Design of physical load and mental effort prediction model and model database using machine learning technology</a:t>
            </a:r>
          </a:p>
          <a:p>
            <a:r>
              <a:rPr lang="en-US" sz="1600" dirty="0" smtClean="0"/>
              <a:t>Task A.3: </a:t>
            </a:r>
            <a:r>
              <a:rPr lang="en-US" sz="1600" dirty="0" smtClean="0"/>
              <a:t>Development of automatic </a:t>
            </a:r>
            <a:r>
              <a:rPr lang="en-US" sz="1600" dirty="0" smtClean="0"/>
              <a:t>prosthesis </a:t>
            </a:r>
            <a:r>
              <a:rPr lang="en-US" sz="1600" dirty="0" smtClean="0"/>
              <a:t>optimization technology </a:t>
            </a:r>
            <a:endParaRPr lang="en-US" sz="1600" dirty="0" smtClean="0"/>
          </a:p>
          <a:p>
            <a:r>
              <a:rPr lang="en-US" sz="1600" dirty="0" smtClean="0"/>
              <a:t>Task A.4: </a:t>
            </a:r>
            <a:r>
              <a:rPr lang="en-US" sz="1600" dirty="0" smtClean="0"/>
              <a:t>EEG/EMG </a:t>
            </a:r>
            <a:r>
              <a:rPr lang="en-US" sz="1600" dirty="0" smtClean="0"/>
              <a:t>enhancement using spatiotemporal/statistical signal processing </a:t>
            </a:r>
            <a:endParaRPr lang="en-US" dirty="0"/>
          </a:p>
        </p:txBody>
      </p:sp>
      <p:sp>
        <p:nvSpPr>
          <p:cNvPr id="308" name="Text Placeholder 307"/>
          <p:cNvSpPr>
            <a:spLocks noGrp="1"/>
          </p:cNvSpPr>
          <p:nvPr>
            <p:ph type="body" sz="quarter" idx="25"/>
          </p:nvPr>
        </p:nvSpPr>
        <p:spPr>
          <a:xfrm>
            <a:off x="20600583" y="2609786"/>
            <a:ext cx="6279386" cy="474850"/>
          </a:xfrm>
        </p:spPr>
        <p:txBody>
          <a:bodyPr/>
          <a:lstStyle/>
          <a:p>
            <a:r>
              <a:rPr lang="en-US" sz="2400" cap="all" dirty="0" smtClean="0"/>
              <a:t>Preliminary </a:t>
            </a:r>
            <a:r>
              <a:rPr lang="en-US" sz="2400" cap="all" dirty="0" smtClean="0"/>
              <a:t>DATA</a:t>
            </a:r>
            <a:endParaRPr lang="en-US" sz="2400" cap="all" dirty="0"/>
          </a:p>
        </p:txBody>
      </p:sp>
      <p:sp>
        <p:nvSpPr>
          <p:cNvPr id="309" name="Text Placeholder 308"/>
          <p:cNvSpPr>
            <a:spLocks noGrp="1"/>
          </p:cNvSpPr>
          <p:nvPr>
            <p:ph type="body" sz="quarter" idx="26"/>
          </p:nvPr>
        </p:nvSpPr>
        <p:spPr>
          <a:xfrm>
            <a:off x="20600583" y="3083481"/>
            <a:ext cx="6279386" cy="694682"/>
          </a:xfrm>
        </p:spPr>
        <p:txBody>
          <a:bodyPr/>
          <a:lstStyle/>
          <a:p>
            <a:r>
              <a:rPr lang="en-US" dirty="0" smtClean="0"/>
              <a:t>EMG Indication of Energy Expenditure related to </a:t>
            </a:r>
            <a:r>
              <a:rPr lang="en-US" dirty="0" smtClean="0"/>
              <a:t>the Tuning  </a:t>
            </a:r>
            <a:r>
              <a:rPr lang="en-US" dirty="0" smtClean="0"/>
              <a:t>of </a:t>
            </a:r>
            <a:r>
              <a:rPr lang="en-US" dirty="0" smtClean="0"/>
              <a:t>Prosthetic </a:t>
            </a:r>
            <a:r>
              <a:rPr lang="en-US" dirty="0" smtClean="0"/>
              <a:t>Control Parameters </a:t>
            </a:r>
            <a:endParaRPr lang="en-US" dirty="0"/>
          </a:p>
        </p:txBody>
      </p:sp>
      <p:sp>
        <p:nvSpPr>
          <p:cNvPr id="310" name="Text Placeholder 309"/>
          <p:cNvSpPr>
            <a:spLocks noGrp="1"/>
          </p:cNvSpPr>
          <p:nvPr>
            <p:ph type="body" sz="quarter" idx="27"/>
          </p:nvPr>
        </p:nvSpPr>
        <p:spPr>
          <a:xfrm>
            <a:off x="20592721" y="9199929"/>
            <a:ext cx="6279386" cy="474850"/>
          </a:xfrm>
        </p:spPr>
        <p:txBody>
          <a:bodyPr/>
          <a:lstStyle/>
          <a:p>
            <a:r>
              <a:rPr lang="en-US" sz="2400" cap="all" dirty="0" smtClean="0"/>
              <a:t>References</a:t>
            </a:r>
            <a:endParaRPr lang="en-US" sz="2400" cap="all" dirty="0"/>
          </a:p>
        </p:txBody>
      </p:sp>
      <p:sp>
        <p:nvSpPr>
          <p:cNvPr id="311" name="Text Placeholder 310"/>
          <p:cNvSpPr>
            <a:spLocks noGrp="1"/>
          </p:cNvSpPr>
          <p:nvPr>
            <p:ph type="body" sz="quarter" idx="28"/>
          </p:nvPr>
        </p:nvSpPr>
        <p:spPr>
          <a:xfrm>
            <a:off x="20592721" y="9571007"/>
            <a:ext cx="6282531" cy="2544420"/>
          </a:xfrm>
        </p:spPr>
        <p:txBody>
          <a:bodyPr/>
          <a:lstStyle/>
          <a:p>
            <a:r>
              <a:rPr lang="en-US" sz="1300" dirty="0" smtClean="0"/>
              <a:t>D. Huang, K. </a:t>
            </a:r>
            <a:r>
              <a:rPr lang="en-US" sz="1300" dirty="0" err="1" smtClean="0"/>
              <a:t>Qian</a:t>
            </a:r>
            <a:r>
              <a:rPr lang="en-US" sz="1300" dirty="0" smtClean="0"/>
              <a:t>, D. Y. </a:t>
            </a:r>
            <a:r>
              <a:rPr lang="en-US" sz="1300" dirty="0" err="1" smtClean="0"/>
              <a:t>Fei</a:t>
            </a:r>
            <a:r>
              <a:rPr lang="en-US" sz="1300" dirty="0" smtClean="0"/>
              <a:t>, W. </a:t>
            </a:r>
            <a:r>
              <a:rPr lang="en-US" sz="1300" dirty="0" err="1" smtClean="0"/>
              <a:t>Jia</a:t>
            </a:r>
            <a:r>
              <a:rPr lang="en-US" sz="1300" dirty="0" smtClean="0"/>
              <a:t>, X. Chen, and O. </a:t>
            </a:r>
            <a:r>
              <a:rPr lang="en-US" sz="1300" dirty="0" err="1" smtClean="0"/>
              <a:t>Bai</a:t>
            </a:r>
            <a:r>
              <a:rPr lang="en-US" sz="1300" dirty="0" smtClean="0"/>
              <a:t>, “Electroencephalography (EEG)-based brain-computer interface (BCI): a 2-D virtual wheelchair control based on event-related </a:t>
            </a:r>
            <a:r>
              <a:rPr lang="en-US" sz="1300" dirty="0" err="1" smtClean="0"/>
              <a:t>desynchronization</a:t>
            </a:r>
            <a:r>
              <a:rPr lang="en-US" sz="1300" dirty="0" smtClean="0"/>
              <a:t>/synchronization and state control,” </a:t>
            </a:r>
            <a:r>
              <a:rPr lang="en-US" sz="1300" i="1" dirty="0" smtClean="0"/>
              <a:t>IEEE Trans Neural </a:t>
            </a:r>
            <a:r>
              <a:rPr lang="en-US" sz="1300" i="1" dirty="0" err="1" smtClean="0"/>
              <a:t>Syst</a:t>
            </a:r>
            <a:r>
              <a:rPr lang="en-US" sz="1300" i="1" dirty="0" smtClean="0"/>
              <a:t> </a:t>
            </a:r>
            <a:r>
              <a:rPr lang="en-US" sz="1300" i="1" dirty="0" err="1" smtClean="0"/>
              <a:t>Rehabil</a:t>
            </a:r>
            <a:r>
              <a:rPr lang="en-US" sz="1300" i="1" dirty="0" smtClean="0"/>
              <a:t> Eng,</a:t>
            </a:r>
            <a:r>
              <a:rPr lang="en-US" sz="1300" dirty="0" smtClean="0"/>
              <a:t> vol. 20, no. 3, pp. 379-88, May, 2012.</a:t>
            </a:r>
          </a:p>
          <a:p>
            <a:r>
              <a:rPr lang="en-US" sz="1300" dirty="0" smtClean="0"/>
              <a:t>K. </a:t>
            </a:r>
            <a:r>
              <a:rPr lang="en-US" sz="1300" dirty="0" err="1" smtClean="0"/>
              <a:t>Qian</a:t>
            </a:r>
            <a:r>
              <a:rPr lang="en-US" sz="1300" dirty="0" smtClean="0"/>
              <a:t>, P. </a:t>
            </a:r>
            <a:r>
              <a:rPr lang="en-US" sz="1300" dirty="0" err="1" smtClean="0"/>
              <a:t>Nikolov</a:t>
            </a:r>
            <a:r>
              <a:rPr lang="en-US" sz="1300" dirty="0" smtClean="0"/>
              <a:t>, D. Huang, D. Y. </a:t>
            </a:r>
            <a:r>
              <a:rPr lang="en-US" sz="1300" dirty="0" err="1" smtClean="0"/>
              <a:t>Fei</a:t>
            </a:r>
            <a:r>
              <a:rPr lang="en-US" sz="1300" dirty="0" smtClean="0"/>
              <a:t>, X. Chen, and O. </a:t>
            </a:r>
            <a:r>
              <a:rPr lang="en-US" sz="1300" dirty="0" err="1" smtClean="0"/>
              <a:t>Bai</a:t>
            </a:r>
            <a:r>
              <a:rPr lang="en-US" sz="1300" dirty="0" smtClean="0"/>
              <a:t>, “A motor imagery-based online interactive brain-controlled switch: paradigm development and preliminary test,” </a:t>
            </a:r>
            <a:r>
              <a:rPr lang="en-US" sz="1300" i="1" dirty="0" err="1" smtClean="0"/>
              <a:t>Clin</a:t>
            </a:r>
            <a:r>
              <a:rPr lang="en-US" sz="1300" i="1" dirty="0" smtClean="0"/>
              <a:t> </a:t>
            </a:r>
            <a:r>
              <a:rPr lang="en-US" sz="1300" i="1" dirty="0" err="1" smtClean="0"/>
              <a:t>Neurophysiol</a:t>
            </a:r>
            <a:r>
              <a:rPr lang="en-US" sz="1300" i="1" dirty="0" smtClean="0"/>
              <a:t>,</a:t>
            </a:r>
            <a:r>
              <a:rPr lang="en-US" sz="1300" dirty="0" smtClean="0"/>
              <a:t> vol. 121, no. 8, pp. 1304-13, Aug, 2010.</a:t>
            </a:r>
          </a:p>
          <a:p>
            <a:r>
              <a:rPr lang="en-US" sz="1300" dirty="0" smtClean="0"/>
              <a:t>S. K. Au, J. Weber, and H. Herr, “Powered Ankle-Foot Prosthesis Improves Walking Metabolic Economy,” </a:t>
            </a:r>
            <a:r>
              <a:rPr lang="en-US" sz="1300" i="1" dirty="0" smtClean="0"/>
              <a:t>IEEE Transactions on Robotics,</a:t>
            </a:r>
            <a:r>
              <a:rPr lang="en-US" sz="1300" dirty="0" smtClean="0"/>
              <a:t> vol. 25, no. 1, pp. 51-66, Feb, 2009.</a:t>
            </a:r>
            <a:endParaRPr lang="en-US" sz="1300" dirty="0"/>
          </a:p>
        </p:txBody>
      </p:sp>
      <p:sp>
        <p:nvSpPr>
          <p:cNvPr id="312" name="Text Placeholder 311"/>
          <p:cNvSpPr>
            <a:spLocks noGrp="1"/>
          </p:cNvSpPr>
          <p:nvPr>
            <p:ph type="body" sz="quarter" idx="29"/>
          </p:nvPr>
        </p:nvSpPr>
        <p:spPr>
          <a:xfrm>
            <a:off x="20592721" y="12223143"/>
            <a:ext cx="6279386" cy="474850"/>
          </a:xfrm>
        </p:spPr>
        <p:txBody>
          <a:bodyPr/>
          <a:lstStyle/>
          <a:p>
            <a:r>
              <a:rPr lang="en-US" sz="2400" cap="all" dirty="0" smtClean="0"/>
              <a:t>Acknowledgment</a:t>
            </a:r>
            <a:endParaRPr lang="en-US" sz="2400" cap="all" dirty="0"/>
          </a:p>
        </p:txBody>
      </p:sp>
      <p:sp>
        <p:nvSpPr>
          <p:cNvPr id="313" name="Text Placeholder 312"/>
          <p:cNvSpPr>
            <a:spLocks noGrp="1"/>
          </p:cNvSpPr>
          <p:nvPr>
            <p:ph type="body" sz="quarter" idx="30"/>
          </p:nvPr>
        </p:nvSpPr>
        <p:spPr>
          <a:xfrm>
            <a:off x="20628372" y="12630018"/>
            <a:ext cx="6282531" cy="756238"/>
          </a:xfrm>
        </p:spPr>
        <p:txBody>
          <a:bodyPr/>
          <a:lstStyle/>
          <a:p>
            <a:r>
              <a:rPr lang="en-US" sz="1600" dirty="0" smtClean="0"/>
              <a:t>The investigators are very grateful for the support from NSF CPS program (Award Number: CNS-1446737).</a:t>
            </a:r>
            <a:endParaRPr lang="en-US" sz="1600" dirty="0"/>
          </a:p>
        </p:txBody>
      </p:sp>
      <p:sp>
        <p:nvSpPr>
          <p:cNvPr id="351" name="Text Placeholder 350"/>
          <p:cNvSpPr>
            <a:spLocks noGrp="1"/>
          </p:cNvSpPr>
          <p:nvPr>
            <p:ph type="body" sz="quarter" idx="150"/>
          </p:nvPr>
        </p:nvSpPr>
        <p:spPr/>
        <p:txBody>
          <a:bodyPr>
            <a:normAutofit lnSpcReduction="10000"/>
          </a:bodyPr>
          <a:lstStyle/>
          <a:p>
            <a:r>
              <a:rPr lang="en-US" dirty="0" err="1" smtClean="0"/>
              <a:t>Ou</a:t>
            </a:r>
            <a:r>
              <a:rPr lang="en-US" dirty="0" smtClean="0"/>
              <a:t> Bai</a:t>
            </a:r>
            <a:r>
              <a:rPr lang="en-US" baseline="30000" dirty="0" smtClean="0"/>
              <a:t>PI,1</a:t>
            </a:r>
            <a:r>
              <a:rPr lang="en-US" dirty="0" smtClean="0"/>
              <a:t>, Douglas Murphy</a:t>
            </a:r>
            <a:r>
              <a:rPr lang="en-US" baseline="30000" dirty="0" smtClean="0"/>
              <a:t>2</a:t>
            </a:r>
            <a:r>
              <a:rPr lang="en-US" dirty="0" smtClean="0"/>
              <a:t>, </a:t>
            </a:r>
            <a:r>
              <a:rPr lang="en-US" dirty="0" err="1" smtClean="0"/>
              <a:t>Ashraf</a:t>
            </a:r>
            <a:r>
              <a:rPr lang="en-US" dirty="0" smtClean="0"/>
              <a:t> Gorgey</a:t>
            </a:r>
            <a:r>
              <a:rPr lang="en-US" baseline="30000" dirty="0" smtClean="0"/>
              <a:t>2</a:t>
            </a:r>
            <a:r>
              <a:rPr lang="en-US" dirty="0" smtClean="0"/>
              <a:t>, Ding-Yu Fei</a:t>
            </a:r>
            <a:r>
              <a:rPr lang="en-US" baseline="30000" dirty="0" smtClean="0"/>
              <a:t>1</a:t>
            </a:r>
            <a:r>
              <a:rPr lang="en-US" dirty="0" smtClean="0"/>
              <a:t>, and </a:t>
            </a:r>
            <a:r>
              <a:rPr lang="en-US" dirty="0" err="1" smtClean="0"/>
              <a:t>Zhixiu</a:t>
            </a:r>
            <a:r>
              <a:rPr lang="en-US" dirty="0" smtClean="0"/>
              <a:t> Han</a:t>
            </a:r>
            <a:r>
              <a:rPr lang="en-US" baseline="30000" dirty="0" smtClean="0"/>
              <a:t>3</a:t>
            </a:r>
            <a:endParaRPr lang="en-US" dirty="0"/>
          </a:p>
        </p:txBody>
      </p:sp>
      <p:sp>
        <p:nvSpPr>
          <p:cNvPr id="352" name="Text Placeholder 351"/>
          <p:cNvSpPr>
            <a:spLocks noGrp="1"/>
          </p:cNvSpPr>
          <p:nvPr>
            <p:ph type="body" sz="quarter" idx="184"/>
          </p:nvPr>
        </p:nvSpPr>
        <p:spPr/>
        <p:txBody>
          <a:bodyPr/>
          <a:lstStyle/>
          <a:p>
            <a:r>
              <a:rPr lang="en-US" baseline="30000" dirty="0" smtClean="0"/>
              <a:t>1</a:t>
            </a:r>
            <a:r>
              <a:rPr lang="en-US" dirty="0" smtClean="0"/>
              <a:t>Virginia Commonwealth University, </a:t>
            </a:r>
            <a:r>
              <a:rPr lang="en-US" baseline="30000" dirty="0" smtClean="0"/>
              <a:t>2</a:t>
            </a:r>
            <a:r>
              <a:rPr lang="en-US" dirty="0" smtClean="0"/>
              <a:t>Hunter Holmes McGuire VA Medical Center, and </a:t>
            </a:r>
            <a:r>
              <a:rPr lang="en-US" baseline="30000" dirty="0" smtClean="0"/>
              <a:t>3</a:t>
            </a:r>
            <a:r>
              <a:rPr lang="en-US" dirty="0" smtClean="0"/>
              <a:t>iWalk Inc.</a:t>
            </a:r>
            <a:endParaRPr lang="en-US" dirty="0"/>
          </a:p>
        </p:txBody>
      </p:sp>
      <p:sp>
        <p:nvSpPr>
          <p:cNvPr id="353" name="Text Placeholder 352"/>
          <p:cNvSpPr>
            <a:spLocks noGrp="1"/>
          </p:cNvSpPr>
          <p:nvPr>
            <p:ph type="body" sz="quarter" idx="185"/>
          </p:nvPr>
        </p:nvSpPr>
        <p:spPr/>
        <p:txBody>
          <a:bodyPr>
            <a:normAutofit fontScale="92500"/>
          </a:bodyPr>
          <a:lstStyle/>
          <a:p>
            <a:r>
              <a:rPr lang="en-US" b="1" dirty="0" smtClean="0"/>
              <a:t>CPS: Synergy: Sensor Network-based Lower-Limb Prosthesis Optimization and Control</a:t>
            </a:r>
            <a:endParaRPr lang="en-US" dirty="0"/>
          </a:p>
        </p:txBody>
      </p:sp>
      <p:pic>
        <p:nvPicPr>
          <p:cNvPr id="8194" name="Picture 2" descr="http://bloximages.newyork1.vip.townnews.com/timesdispatch.com/content/tncms/assets/v3/editorial/8/ff/8ff24722-7d1c-11e2-b8b7-001a4bcf6878/5127b83879b86.image.jpg"/>
          <p:cNvPicPr>
            <a:picLocks noChangeAspect="1" noChangeArrowheads="1"/>
          </p:cNvPicPr>
          <p:nvPr/>
        </p:nvPicPr>
        <p:blipFill>
          <a:blip r:embed="rId3" cstate="print">
            <a:clrChange>
              <a:clrFrom>
                <a:srgbClr val="FFFFFF"/>
              </a:clrFrom>
              <a:clrTo>
                <a:srgbClr val="FFFFFF">
                  <a:alpha val="0"/>
                </a:srgbClr>
              </a:clrTo>
            </a:clrChange>
          </a:blip>
          <a:srcRect l="27594" r="29038"/>
          <a:stretch>
            <a:fillRect/>
          </a:stretch>
        </p:blipFill>
        <p:spPr bwMode="auto">
          <a:xfrm>
            <a:off x="457208" y="230680"/>
            <a:ext cx="1936563" cy="1934996"/>
          </a:xfrm>
          <a:prstGeom prst="rect">
            <a:avLst/>
          </a:prstGeom>
          <a:noFill/>
        </p:spPr>
      </p:pic>
      <p:sp>
        <p:nvSpPr>
          <p:cNvPr id="8196" name="AutoShape 4" descr="data:image/jpeg;base64,/9j/4AAQSkZJRgABAQAAAQABAAD/2wCEAAkGBxQTEhUUExMWFhUXFyAaGRgYGB8ZHBwbHxwYGh8hICAdHCggHiAmGxobIjEhJSorLi4uHyAzODMsNygtMCwBCgoKDg0OGxAQGywmICYsNC80LDAsLCw0NywsLDQsLC80LCwsLCwsLCwsLCwsLCwsLCwsLCwsLCwsLCwsLCwsLP/AABEIAOEA4QMBEQACEQEDEQH/xAAbAAACAgMBAAAAAAAAAAAAAAAABgUHAgMEAf/EAEIQAAIBAgUBBgMGBAQFBAMBAAECEQADBAUSITFBBhMiUWFxMoGRBxQjQlKhscHR8GJygpIkM0OissLS4eJTY/EV/8QAGgEAAgMBAQAAAAAAAAAAAAAAAAQCAwUBBv/EADcRAAICAQMCBAMIAgEEAwEAAAECAAMRBCExEkEFE1FhInGBFDKRobHB0fAj4UIVM1LxYqKycv/aAAwDAQACEQMRAD8AvGiEKIQohCiEKIQohCiEKIQohCiE8JohOXFZlatiXdQPel31VScsJJUZuBOLE9pLCCWJjz0mB6k9BSw8UoOy5J9MS0aaw9ppudqrIAJnSfzSNPpuD+9QHitZ2wcyQ0rmZntLaABYMJ+Y95HShfFqSODn0xD7K83tn1oEBiROwkbfXipr4pQw7/hI/Z7PSbkzeySB3gBPAOx29KuTXUOMhhIGpx2nWlwESCCD1FMhgwyJWdpnUoQohCiEKIQohCiEKIQohCiEKIQohCiEKIQohCiEKIQohCiEKITkv5hbXlvpvStutorOGb9/0k1rZuBFrMe2ttZUk2z0LKf2O6z86QbxC23ahf5jS6Qjdoj5p9oHKsdQPVTBj1EkfvXa/DtVf8RYj5mWM+noYZ3PtIS12qxDjTat3Li8HYmPnvHzP0phvB6VGbbAG/vb+JE60dX+NCZGY/N8VaPduugFQQhOrY8Hn+Ee007pvDdHanUp6u2eJTZrr0f7oHtPcL97NhrwZDZB8UsNm2Hw8g7jbrPrUbKtCLVoKnq7e/vmcTVarp83IxC1jsUFQd4jC98C6wN5jiQF3232munR6MlvhI6eTOrq9QpB2OeJ3Ni8eim3ctFlXcrE6R/oJge9UDTeHWkNW+M7fP8AESQ1OprJLLmYDtbd0BLynkFW4MdIJ3+c11vBai2aXHoQf9TtfiGN3T8P9yayvt0oKs5K9HHn5MI4bzjn6Qld4NqE+Gs59MbSxNVQ65JwY8Zd2rJcJ3gcMAUbofQkcz50r9u1NS/GOOROtpVZepYx4XPrTSDKlfiBHHr7etaKeJUtjO0VfTuslAa0JRPaIQohCiEKIQohCiEKIQohCiEKIQohCiEKIQohOfF41LfxECl79SlIy0mqFuIp592t7uYZAB/iIP7CKyH11156a8j6R2vSbZaVlmvax7mvuEYBdyVLQB5kAxHuBWjp/CACp1DDft3PtIWaxQpFQJPr2i0l65iLiWy5JdwoniWIEmOYmtnyaNKjOi8DP4RFr7byEY7Sd+74e1jDhLllWtkqmslhc1MAQ0gwASeAAI/fNNmot0n2pHPVucbY27Y+Xf1l4SpbfKZduM98yYweXRbxuCuO7KgV0PLaSNQgExIKjbYSfWs67Ulno1aAAnY/PMYrrwrVE7CJWc3EN1u7P4X/AEx+lW8en0hmYR0r0ujVxUPMGG7/AD4zMy7HXtx2k12HxCs13C3PgvoQP8wB/lP+0VneNUsoTUJyh/KMaJgS1R4M5cIi3MfZtqZS26Ip8xb3J/1MGb/VVtrGvQPY2xYEn5t2+gwJxQGvVR22/CSXafEIbt1rOo39bI8wYtrZ0tAHC+Ikk9V9KS8NqYVIluOjGR8y3f3447S/UuOolOf2xN2WZjc+44m+7SSVt2xyqwFUaVOw+L9qjqdMn26qhB6k+pySd4V2saHdvkJzZbhbWJTEX7toBERYCeA94E8UafDud9weRVuput0r1UVvuxOc7jBO3Pp85GtEuDOw2Ej3wLIbQs3HR3uFe7YwUcaYkrsZLDoPXg04L1dXNqgqBnqHcH2Mo6GXARue0m7PaXEYe+v3q0QTs54lfMAbGOdj/GsxvCtNqaidO/yHvHPtligJYuPeOnZ/tJ8YtOHVfGg1bFOq+n8vlFZvmajSMvVn0MZemu1Qykbx4yzNkvBSpgsJAPUVr6fWJccDY+kz7KmTmSFNyqFEIUQhRCFEIUQhRCFEIUQhRCFEIUQkRm+dW7YI7xVbzJG371m6vXivKJktL6qC+8q/tR24jwowYnyEfxJpfR+GW6puuwkD3jVtlemA7n0ihIuPbv4ltVt2KsqN8HhldUcSTMDeA3ERWyqeUrU6cYYDOT333x/eYm9psYPYfhPYdpLXLve4AXbAFtrMrdtpsjKwgkrw20GTP5vKlFQU6/y7viD4Kk8g/Pt6bSbN1UdabY5ETbF0qwZTBUgg+RG4/evRMgdSp4MzlbpIIjDm2cYfEXLd9u8t3VjWqqGVoMiGLCPKSDtHlvj6bR6jTo1K4KnOCTjGfbvHLbq7GDnIPpib8JmONu37t+xYJa4InSSFURABJC9Buf2mrR4VT5CUvnC7+m/r/ErOtYWM47zC32IxbmWW0k9JAH0QED5VooVVekfzFWck5ndh/s/vqQwvorDcFdUg+h2oZlYYYbTgcg5E2YbsNibR1WsSqtESNS7fLpVdi1WL0uMj3EktrKcjmY4zs7mOl11W3DjxFdIZuDuxRT+9UrpNOrKwHHG5x+GcSw6mwgg95H5gmKt4X7tcwhRA2oMknff4jLAzPmOlRTQKNT9oDknGMHH5SR1INXl4m/Ls6tphrdqxc7txdDubkqHAMkBlkAbKN42FZ+o0Nj6lrbl6l6cDG+PocRqq9BWFQ75zvtOvIMsW3euYu9cDpbBPeD4WuNOor+oCYB6k+lK+Ial3pXS1rgnt3wPX58/SW0U4sNrHP6Z9vlDtU9uxbvWXZrt684uyRCoJgRv0Cldv4VLwuuy+1LUAVEHTj1+c5qiqKVY5J3i5l+Gv20OJSURdtR21SQsD9Q8+m3nWvqLdPaw0z7k9vTH6ROkWV/5V7esa8g7Vq9nu2JS8j6rcHY7yRPPnt5H3rB13hbUOLKiSO/rNPT6gahyGwMyz8pz7xKrmVddSN9JB+RkfOq9D4hylx47yq7T43WMaMCAQZB4NbQOd4nPa7CFEIUQhRCFEIUQhRCFEIUQkJnubd2JVlAHJJj+prJ12sK4So7xrT0dZ3EqXtJ2pu33NmzHBLMDAA3kkkCAOT0FT0Xh6qo1GoJ549ZbdcK/8dY39fSQuUYm1hboB7q9bcQXKGVkeTbhZIMx4hv6Vo6mq3WVHHUjL2yMH8O/t2MUrZKn3wQe8kjisAxuW7tpsM5GhwviSeQRp22O4MDb0JpIUeIKFsrcOBuPX3G/4ES4tpzlWHT+kgsozJ8K91LYW6XGgR4kbfnSN224EjkzWtqNIusRC+Vxv7/LPaKV3eSWHP6SVynsNeunXfIsqfyqo1fIDwr/e1O5CjAOfz/OKFi0css7M4axuloFv1P4m/fYfICoFyZyTNRhMgB1pTWWCuliWxtz7y+hSzjbMwBrF0nitmouRHIUd/ePXaRa0Zl3MzitzVWdFTMDg42PvEKU6nAxmYqax9L4q+otRCAvr7/L6x23RrShbn0nsV6DiZkjMzyDD357y0C36h4W+o/nNSDkQxFDNOxN60H+63C6MIa2TpJH/AIt84jpXWFbkFhuJNbHUc7SKx+bC4+rE2f8AiLahAjSEaGnxj4gYJ2mD+xzk0D0ApU2EYkn1G3bt+8cOoSzDONx+clO1N0pgrKEMGuuXKsQSAN9IgAQNSgADgCs/wxA2sdtsIMZ4+u/f1jGpJFIX1MjmyS2uAuXG/wCdbuAGPyz3YKHzgGfQyOhpoa+xtcta/cYfjzv9ZT9nUUFj94TuyftNcsfd7WIUgKwKXOfw28zMEAE7g8bdKW1fhteo6rtOR3yPcS2nU+WOi0HfvLQybPO7Ny28G2jbN+lW3+YBn5e1Z2i17VhanG36S+/TdWHXkxvBr0Ez4UQhRCFEIUQhRCFEIUQkPnmarbBSdyu8cgegFZmv1hr/AMajcj8IxRSXOZS3arO/vF0WbUrL6ZZm5mN5O2/kPrVvh3h5pU6i0ds4l1+oAHlVnfueMe09RbmW3dDoLmGubM2kHVIE7x0M+A7QTzzXc1+J1dSHFi8DJ/T9+0p30zYI+E95vzrA21Nhwts4RYIuSSdMlihBJ1yT4QNxv5Gq9FfaRYhJ809vfsfbHf1k7q1ypx8I7/t/EhsFl93HOEtIFt2xp7xhvpHGtuWaPyjYeg3reooFOWY7nn0z3wJnW2hth2/GWFkXZ2zhR4Bqfrcb4j7eQ9B85qbMTKJLRUYT2iEAKITIVVZTXbjrUHEmrsnBxPYH9is/T+G0oXLKDk7ewjVurdgoBxtCnbNNVaAHXIEXS50+6ZiVFZ+m8JqRmLrnfb5Rq3WuQAp7bwitYDAxETuczwipZhPYrkJHZzklnErF1dwNnGzL7H+R2qSuRO4iBmuAv4EgMBdtCRaf/wDGxHK86GmDG4Mbb8V2aWu3cbE84747H1l1eoK7HeZ5RiUGXtbK9473iVtzzpCMS3kgiSflNZOsqc68OD0qFxn57YHvHaWX7Pg7kniYYjK0azhrlwPcfEvBcNGgtxCxBjeQf0njp1NYwutRCFFY4xz7k87+3rONUGRWbJLflN3ZbP8AublyxedWUoUVxuNQ4Grqp3APtUPEPD1tqF9SkHkj2ktPqGDitzwZbHZrNo7q2x8L2wVPkwAkfMH9vWs/w7VlWNVh+X8S3U08sI1VuxGFEIUQhRCFEIUQnNj8RoQsASegHnS+ptNVZYSSL1HEqL7QO0dyRbQgsxjSPFv8uTMCNx9KzvDdKdTYbbzsO/aP2WfZ6x0j4jx/MXMFkeFuWdRxRW6DDkqdKk8SCAQOmokAn6VpXa3V1W9IqBUjYZ3I9v4iiUVuuev4u8mcVijh1QYhkv4a6pDkeIBwCZH+eAY/VqIIrPrpGpLGkFLFO3yJ/Y/iNowzmsAWbqf1i/l2AbFS5DW8JZk6VliATJCz8TmZLH+gr0tdYoUs27Hk+v8AAHYTLewueleI+LZS7gyuAuBAB4SuxB5gzuGPWd/OoM3mLlTIgdDfGJw9l+0rO/3bFDTeGwYiNZHII4Dj02PT1qrtP3W5lltIHxLxOuxn5GMfDXlCyfwmE79QD6kbg9dx03kLT5nSZE0gp1KZPRV0omQFRZgoJPE6AScCYs1eS1XiNgtfySelvb9Jt1aVSg8wbiZCvR6K2uyleg5x+MytQjK56hCm5SBmYs/lXnvEfEfJuBpbJxgjke009NpQ9Z6x8oIZp3wrUC6rJbLd5RrK+hthtPTWpE+048FmK3bl22vNpgCfUif2Mj5VEMCTiSKEAH1kJh86NzMzaU+BbbLHSQVJP1lflVSv1WEdpcU6agTyZM51jLNq0e/go3h0katU9I9quLhNzKlrLcRDz7JHwLs9sFsNdUow6gNI0k/uG9gfWV1S6hR6g5HzElVaaz7HYyKzLOUOFt4a0H0qxYs8Az4jACkwPEetJ0aBxqW1FuMkYwM4/P5S+y8GoVrn5mQJrUJ7RSWF2Cz83GsYd+bYcKf1LpYwfUD9hXlfGvDynVenfGfb/wBzW0moXoNbcy2ezGZ97aCtOtJUz1CnTP8ACfU1bodUtqBe4Er1FRRvaTVPyiFEIUQhRCeE0QiP23zvu0eX0rwNPPzJ2G/TeawL7G1N/lpuJo6atVHW3A9f2lYZGbeo4m+7qrObdtl3NtiCdR5iBsNuZPrWtqlsVRpqFBIAYj1wePf3i6MHY22HnYe0wzTJsVauC9bc31bi6vikf4+ZEckyCOas02u0tqGmxegj/ifX2ldlNqN1qcj1nJl2XjG4gJZt90mzORO3m25MGSQq+3rWpSj1Lmxuo+vt2H8xO11Y/CMCWxgsElq2tu2oCKIA/r6nk+dcLZMp4iV2ky+5g7v3nCnSGMMv5Z5gjqp39t+NqSsXym6l4j9LC0dLcyOz7EW8ZZGKtDRdQqt5QdweEcHynbV7eVctIcdfcSVQ6G6Dx2nFnGcm/as3ZjEWjDHqdJBR/wB2n1B9Kiz5AbvJLX0kjsY55F2iN/ElD8LWFdR+lgBrE+7/APbTFdhZvpFbagqZ94zg1fFxtPZpW3TJZalh/wCOf0/mXJeVRlHeBO3NR19vk0FwcHt7+0lpk63AIyJgrVnaHxF9VcFbAAHHqYzqNMtNeRuZkdxFaGr0aX19GBzFqLzW2SZrxN8IpY8KJPyq/wAuusdQA29hIZaw4JixlPaBvuV6/caStx1Sevw6ffcn5CoJYRX1GWtUDaFEXOzOa9xhsRfk95duaEB/wrJY+2vf5edVo/QmZbYnW4A4E6vs6w3ivYu4dKKuhSx9ixPsI+ZNTpGB1GQ1DZIUTxsy+/5haSCbKMSBxso1Sfchf2FcVjY+e0Cnl1+8fcWbZHd3NJ7yRoP5tpO3Xam+rBiuMyq8+yJMLiQt3X3DyVZSJj5g7qSJ23G/Wp2NYayasdXvO19PVhuJI5DluGNs4i5ZC2rYIcXCzMWERHwqQQR+WZ2rz+t1Op8waet8sx2xgDHv32+c0qaqivWV2HrF05iwvm/ZUWypDKEWFQbAAxtvsD5k+tbS6dRT5Nhzkd+TEjZ8fWoxiWt2OzUlcJdgePvSwB6SRH1X9hXk2xodY3cDA+k18+fSW9cSyrF4OqspkMAQfQ7ivQKwYAjvM0gg4M2VKchRCFEJH53iAlpvFpJHPOw5/aktfcEqIJ3MtpUs+0pHtdizib64e2DqLgb8+5PsdRjYAVDwupdPU2pfYAbf38o1qyG6aV57/wATeezqXLdyzbs3LN23p8dxjpuCeSRKngmANtqrHibpYtzuHU/8QNx7Ylf2ZWUooII9e8hcys3cJbNgXlfvviS2S2kA/LdjtEbgVqad6tbYLvLI6eCe/wD6i79dC9HVz/fzj/2SyT7rYAI/EaGuH1jj2HHvJ61oO2YhMc17O62Nyxca1dO5KkgMfWP5gj0payondTgxiu4AYYZEX7vaG5b1YfHprQ7F1ADDyJA8LDqCI46naqPMP3LBGPJH36zFXEWu6ukI4KOCuocOrcH6gH0ZfSqD8OQDL/vYJE4bywxnqpP8f5iuDcSRk12OxfdYhLjHwrauEn0Cao+sVZQcNkyi8ZTA7xy7GZxrsIL1ybr3LmkE7mPEY9BJ26cCm6nyozFLkwxxwI0VdF57NUW6aq05dQZbXc6fdM8ApHSeF1Vgl1BOTj5dozdrGYjoO2J6K1IlzFD7QM6Fu13Snxtz6f3/AE86Vvfq+AfWOaavHxGV/mOYkYe3ZXZVkkebEyxP/iPQepqjqzgdhGOnpy3cziuXm7tUJOwgDyBJP1LH+9qCcmSxgYklmGeObaWV8FpB4UHHqzH8xJ336ngUFmYe0Aipv3jT2b7vL7BvXv8AnXhK2/zBORP6ZO5J9OophWFS78xVgbjtx6zZ2Sa7i8W2KufBbBC+WoiIHoFJ+o867SCzdZkbiFUII09ocpXFWGtmA3KHyYcfLofQmm0bBisQMAGxFv7tfvdyuGJL6huVG0TMSh28vEOYrJ1aDR3G+qvqZ9h7H/Y/eaVTG+sIzYA/Mf6koy4e3aRMPZV0xHgZ3MXWGrSSqkajxqB2URNZy/aLbS97kFNwAPhBx3PHt3jHTWigIMg7Tn7E402MRcsO4KolwoZ2LbHw+jL4qY8WpS/TjUgYJxn++0r0jMr+SeMy3eyGM/Ct2W+JbSsP8p/ptUPDtT5imvH3Yaushy/YmMNacVhRCFEIpdrseAG0gakB8R4U/wDumIHNYGvt8y7yx22/GPaVMbniUZbbEXbjXbSXSWMakVjG3GoDmP73r04GmoqFNhGB64/SJPZbdYbFB+kZ8rx+MK93isM12wdma4sFV6kkjcAb77+tYmp0+iLeZprAr9gO59PaN1W2n4bFyJp7DZauJxj3hbC2rR1KgG2rhB6kAaj6gedehQPXUFZsnuT695luQWOBLJYVyQxI/OLd5k/AuBH9QDP+4Ef3yKg4Yj4ZNOkH4pW+dZlidQTFANp2J0BWAPQ6YEf2DWfYzNs3ImjUigZXiRHc6hoUiCZU+h/mIqA2ljcbTmu2yQpJ30tPyLfvRxxOc8zBU06dW4Xp9P3iK6TniAX1nZk2aNYv27sau7DGCYEuG/aWmpo5Q5lT19QxLU7I4y7ewqXL58TliNgPDJ07Dbj9op+vJXeIWhQ2FkzU5VFrtzjzbsgKxBIJ2McbDf3M/KldS+MCOaavOTNWedrltKFQy8CTyAfTz368VGzUdkkqtLvlpWGYYx7jm6x29Tv/ABk1SBgRkk52nC76jvv/AHsP79a7wJHkzIXPEOp5/p/fpXMbSWd50YW5pcNO6mdxO442OxrmSOJ3pB+9J/C5cbv4+Lum3bbfczduf5Qd4/xHbykb1NUUfE5lTWE/DWJM5PjHxWIt28ODaw1khiqkgaQdXi/UzEfx53NXVku22wlLgIvqTLEpqKYlc/aLl3d3kviQl0abmnzHP+5P/E1aPiT3HE6uzTZgMkwiuQ91sTdCatIOldOmRJmBKkAamjcbRXmb9drHTKqK1zjPcnvgc7fKatenqB3bqMh+0N0t3eJt2+50t3QCMCJQAqVZdjsSu2w0xWhoE6erTu3VkdW49djnP9xKbzxYox2lpZHmk3xfTe2/d2VHmHIMj2kfvWBo2bT39B5JOY/aosqwD2zLBr0cy4UQmNxoBPkKixwMwEqD7S8yfu/i0zwvXc8nyMTA52PFY/hqefquqwe/ymi58nTsV54zFzKMDfwtpryXkJCa7mH1bhImT5MFM8fXgu6rUafV2Ct0OM4D+/8AGZRSllSFgR8pozfOrrWdSXi1l0Foqx/E1bsxYAAAxtI2giOsX6TQ0pd0umHB6sjOMdsb/ke8hde5TKnYjHv7x27B4DucJbP5rn4h+fw/9oWtWzc4maDjedd7P1GJ+73D4ioKnoQSYG/JEfP1I3VsY1YYj4e59Pf5S9FFg53kmDV4ORkSk7TgzbKreIWHG/RhyP8A49DtUHrVxgyddrIciVdnWVthmZNviDKd4nfj0IPHnIrOdCrdLTRRwy9QkS94ncDYkwOOqk/uD9a53kxDFXAZP0H7k0LOmcwHh3+Hk+belBO8iNhGbJu2V6ygtSCWcQ1wswRIAgAbwIJ59AKZS4gRaykE5ljZHnVvFKz2g2lXKSwiSADI343ppHDjIij1lDgxS+0TE/iBPJBP1J/uaS1O9mI/pRisn3iA92Sd+d+f4niqwMSwmc3EbzH0FTkJpZt/CZ9TXcesjnfabEby68muSQmxImBvXJITvwYW434twog5hSzH0HSem5AHrxXV6f8AlByxHwx/7I52jOuHwmGK2l3uXGbcbctAgsTsBP0A2ZrfqOFG0StrC7scmO6x1IHqavJxKAMyF7V4MX8LeVfEVXUp/wAS77SN5G0jY6qlW284wxK3ymwl4Ja7q6zMGBZXIDFQWQGQw2ELO0Aikda9mnLWBwBtgEA7H7x5BjlAWwBSDn5/hOjtDlFmwihr1w39O1rULgX3bSsD5f1qnw/WajU2EhB0f+WME/mZPUUJWu7HPp6Rn7AZgLtm1aBg4dnuNvvyWU/Vo+VZfjNb06g3euMfONaN1NRXudpbuR4s3cPauNy6An3IrVocvWrHkiK2oEcqOxndVsrnHm11ltnSJPH1/lSutdlpYrJ1gFgDKO7e3la8lsS7F5cjck/DC+m8Dzj2inwVOlHszgYxk/jmNa04VEPzx7QbO7DXWW9gHS44KHRs7Bto4UyR70fYNQqB6rwQN9+Mjf3kfOrLEMhBkHm+Bsm/atYdXUPpB1zrDOxEEHiBH1rW8Oe9qy1xBOcDHGB3+piepFaEBJcaIAABwBAHoNhV5io4lX/aUCuLVvO0p+jOP5VYv3ZJciTnY7tV3mmzdPj/ACsfz/8A29OvvsULFOk+Ib1n/wCv+v0l+Bd//X6xymmgcjIi+MbRL7WZFeY94jG4szDEnTvO3pPl9OtJ6ipvvDeOUWr93gxG7giFjfdYOx3Mz9KUJ3jomq9B1dC0fTj9zFCzje003/XoefKI4/rXRtDtNDiJ/c/yqYkJK9j86GGxFtm+A+D4iAoYiWIAMwBx5xVyN0nMptXqXAnZ2vxve3XPm23mF6be0b0uX6nJlyr0IBFpySef2/jNWbSJ5nM14hjHPsJqW0hmeMCdzJPsTRO4MyA9Cf2FczDAm+2JHE/w/v51EywTbaI1DXJXqAQD8tiB7kGgQOe0unKhYsYVHVRZtaA51ciQD4upbgeZpx7kqUep4HrM0I1j8/WKuY9pbmIxNiygNu01y2Y4Z1JVgT6EbgV2rTlv8tvPYdh/JljOFXpr/H+8R+VY26fX6k1dFuZWOTrftX8XhcOVVyfCW6BGjbY7lGmfSs7xevT/AOO68EqDjb3G35iP6J7MMiczEdlFRg2KxllfFLLqlm33Ekqd/OKXPjDspXTUN7HGB+Et+xb5sYTb2FuBMRfw0+K6e7Vh5Izav+2T8qPGVe3T13dhufqP5nNGVrtOZdXZK9qsED4UuMi/5REfSYqHhrs2nBaS1a4s+YB/GTdPxaRXaKe62bSJ8R6xBmPXoPfrxWb4p/2d+My/T/f4lK5xiVuZlZ/ItszJ20qstJn/ACyT5k1LRq40FjDfPA/LEv1AUXoudxyZnbyXDtZKLicK7lp7xlUNBBmSHkmd9RnrUDrNQtoZqnVf/EE4z9RxI+QjKfiUn1nPgrLNm1pHbWbegFvMpZBn5sJrY8P6TpQyjAJJx8yYjq8+YQe38S0RV8WlS/aViNWMIH/TRVP7v/6xVg2XMmoithnKtG8HdT68xNCHDFG4P9xBs/eEs7sj2mZm+74iRdBgE7FiOQfJx1HX3+JB0OjOR/2z/wDX/X6S/a8f/L9Y4jzFNggjIixGDgxWz7smLhL2iAeqHYf6T0+f7UpZpc7pG6tVgYaJOZ5S9podSN5g+Y4jzHtSbIU+8I4jq243kTet8fLY8nr8hvXRvJczlvtIPz+XtVgErbie5ThNThzso6nqR0E+VcsbbE5WpLZM25piAXkAdeff0G3WuVrtJO0j1gjj/tn+NWYxKyczAIIruTO4E90+9chiHd+f7/0muZnAPWTGRZJcxF1FVG0kjU+nwhepnccf2amiMxkXsVBzLGv5Ll+BUXXt6j+UMdbMfRT4fnG1SchW8upep/09yZQvXYOpzhf7+MWe2eOvutm5cdALgLJZVg3drOzNBIJYbgn1ECIpjT1CtiTu/c/sPQSLtlcLsv8AeZsyjGvi8ysuU0d2OAIhFVivzgqJ6knjir1+7KWI7SzRUZASs8/sKM0cO5RLi+JgYgNZIJ/3Cq9b1fZiyDLDBA9wZfpiOsAnAmZyHAW7K3mfEvbYwp0xPy0Aweh4NYn/AFHxCy41L0Ajc78fnHzpqFXqYkiaMrxCYfNPAhCsNKLEEG5aXSIPBkgfOmLls1HhnxHJ7n5E5lShU1Ht/qXF2LOjvbI3FvSSfN31Fv5Ul4Q5ZG9M7RjWLw3rGeteJSJ7S6e68RIAMkDkgDj06b//ANrM8UZRUM+sY0wJfaUZndnvcfF1GCC3qKqNyiqzgKB5jwimtE7U6HKEdRON+ASQPy5ndSqvqMdgPxxNj5lhmGhssKpxqUeMDznQDP8AqqA0+oU9a6oFvTO364nPNqb4TWRDsZh9GZlCSxTvBJ5MAqP2rarfrpVgMZGYhYMORLTqMhKZ7bL/AMdiQepU/wDYlWLuCp7yXvPMPnNg4AYZ7KteW7qDBQsr4RDMNyxGoSOgANVVEk4Mm6jGZMYkNmhv4hWKmwgCpG76Z3TgCfiI5BPWRVgYY6cbZkcEHneSnY3tXrizebx8K36v/t/5f5viQdG0ZyMmv/8AP+vbtLwBePRv1juu8RvPEU2HUjqB2ipBBweZvvZELq6boGk9Duf/AINU2WKRjGZaisN84iV2t7AJaw9y8t5yV3IgDwnY8deKSKBdxHUtLHBlf2crtzLF29OBt5x/CoNacYEvWnfee4zFgeFdo+EDaB/fyrirJdQEg7hnn50wNosTmYOYEbifWuzhM9B9P6/WuSXaHB5+u37iic4jn2f7CXL9kXHu91qhkGnXKnz3WPTc0wtIIyYs2oIbAjhmGb2svspYT8S4iAKpPA/U8cTzA3PoKirPefLo4HLHj6ep/Kc6Avx2/hEzMMTbxFkO125dx927pS2q7KkqIABjqSASvXyksIq6f4K+O57n3zIOTYMn8JCYy2qtdUK3xBNbHWEjkSs77QOYFWnA2Tv3kBnbqPHaOH2b2dV69cPKoByTuxkmSSZ8Hn1q20YUCVncywhVEJXXa5Ac0sgqGB7uQeD4iIOxqOpJGlcg42Mu04BsGfWZYXNcddv3DZeyyqsGCTZTmPEVBZtp1CR8qwH0ugpoUWhgx4/8j+B49vWaS23s56MEflInKbzJmdp8TBY3ASRDAllIQjTsRJWI8vStSxUbw9l0+wC7dvmD7xP4vOzZzLn7Guwu30jnS7f4WaQB/sA+YNYvg5OGXsMf7j2sGyt/cRsraiMh+0wTuwX4UyR5gDg+kx71l+KdIrBPOdozpQS+BKM7RZhew+ON4gB2tys7wHDbkeYk7U74fpq9Ro/KbP3t4au01X5XsMCaB23xf61/2L/Sr/8AoWj/APE/iZR9vt9p09isYbmZBzsbneEj1IZv5VoLUKqgg4AxFXfrYsZa8VVmRlQfaLC5gzMDp0oTp2JGkAxIInY0EkfEJYmCMGcHbTKkwuJiy4dHRWWJkflIJ4nWrcExx0qvqOeriSx2kV94OkgNCsRqHPHWPT0q9viHUPrIgbxk7UHB6rf3SBC/iLDyHmT4mkEQYgHaPWuoeolWnCMYI2ljfZjmfeYV3vXF1I5WSdwukGWnqZO/WPOaQagVN0Jwd8enyl5brwx5kng+1tq4zeLSoPhEeIiOWH5Qeg2Pn5CSIH2XmcYldzxIztv2kQYS6E3LKV+IA7mPUnYzAH05HbKiqkmdqcM4xKju4rmIE+nr9KQ6BNItOHEW2Ikb/wBPrVgIB3lLAneRRumYMir8SjJnprkJvtEnYbk7Afyjr7VzEkDjcyyOxHYwqe+xKbgg20JOxGoEspA9IFXKq1jrfiK2WFz0pJDtP2wFubWHIL8Nc5C/5fM+vA9ehXVZq92ytf5t/AgStPO7enYRVx2c4VcCUCm5jLrFmuMFbuxKgieRqC7cncnbUKvdvLbpTYAYwJz746m5nEtlsLdsMx+7M1oMWLAvDbkkRKE8AEbj3Iqa+WRvIfGM4nTkVq/hls3gi3Vum53NpwG2UQbnd/EQVLAeXPlPat8jJwIPt2jN9l51W77edwD6LP8A6qkzdRlbDEeAahIyr+3ON0ZgHEEoqbHg7TH0NTaoWVFD3llbdLdU473aCyMP93sWXt23abhLgsRtIBg8gASegiN6zE8NuOo+0XuGYcbbfh/d944dTWK/LRSAeZn2exyvmOGZLbBV8CoTqM6GAMgD8x1TG254FGs07porAzZJ3J47iQR1a5SBgS5exoYXrwG6D43/AFXSQYHoq7fMVk+EhviP/GP6zHSuef2jbWxiISM7RIhsnvPhBB943g+h4ikPEunyct6y/T9XXhZRX2iYd++t3bhH4qFgvVfESJ9wQRTfgbqa2TvnP4zniC/ECOAMCbMn7I27uE75rpDlWIiNK6SdjtJ433EVTqvGbatX5Krtt8zmdr0StV15kJ2VxXd4uw/TvAD7N4T+zV6F9wZnS7wKUhKk+07fGkf/AKl/i1SX4hiTHEjMP2eD4B8St5Zt3NLoZEAhNOnbc6iZ6bjfzj26ZPkxdVoO/wAxUFbHynSIwW81spgjY7oG4W1rcgHSSyhxLGV1Ii/D1HqamxC4IkVBOY6fZswu4W/ZUAsbgJJ4hgF5iJGltqwvFarH1FbLkAjGffnH1jmlZVB6pP4bslatWQ9z4mY6pbTBLQAN9+nMzV1F9ulw7Dbv6j3+XrJ6gLqGIXtxEft1lF6yVurL4cD4h+U9dXyiDxzxNaWoc3gMDtiJ6YiokHmJougx/frSfTHg+Z0A7H6HeOv71DBlvE58RhgdxyKmrEcyp0B3Ez//AMK8bPfKodBOooZKGT8S8iRvO4g81cFyMiLFgGwY9fZv2XAVMXdENM2oM7EFZIE7mdgIM8idq6XSletz8hIN1WN0KJI9t8yui8uELdwjhZeGYsG4EICYnaBz1NSpqNo867gcL6fP1P5SJYV/AnPr/ET+3mFw+GvC3h7puiCLkMDpYGCogbHnczz6GWftLsN5WKgJhlaYK5iC94mzbVDoA2L3PEVJ8PhE7ydhAHWKLTjDATiA8ZnuV5TfxIdpFwCyC1y489ymrcajsTDsYngNt0IMLz3hu30mWaYy5l127Zw18P4FV3UGN9BYAHbcwNW+x2MzRZYCo23nVU941fZSkYS5tzeP/hboTiV2cx1qUhKX7W4jXi77D9ZA/wBPh/8ATTCjAnRGDOcgwdvBC7bbxwul9ZOskiRpmPM7ARFeY0fiGts1prcfDvtjgeuZq3aalaeoHecn2a2WOLLKNlttLfpmBPvyI9/KnPHrAumwTyRF9Iv+SXN2DSbd24D4HfwjrAHxH1YmfaKS8LUirJjetwGCjkCNFaUTnHm+HV7TqwkRJHtvS+rANLZGcSypirAiUx9omEa7b+9EwBc0Kn+Hif8AcIj3pXwK1Vs6DywzGNenwAD/AI8/WIK4lwpUOwU8qCQp9xwa9O1aFuogZ9Zlh2AwDPLYb4lnwxuBwentxUiw4MjiXvlWLF6zbujh0De0jcfXalGGDCV99rWAIaziANiO7Y+oll+oLfSuE43EmnpFjIMtbEv3a3FTwsQrNGpoB0gR4iSi7ek9BVmxIbM6cgECRWNsaHYHoSDtHFV2AA5EkpyIyZMWxFi3hittkF9JMDvgjFVJG0kDbxHiI6ijGBOHmWn2gzW1leFHcKg1eG0g8+rHqQBuT1MCd6StbbfkRnT1db4PErzD2cbmV6dRuAcs3htoPkIHsBJpXoaya/XVphtLHs5bcw9gG9eW50bbTM7RufEenSfKaKydH7p3Hp7j29pmXdGpbKjBil2h+z/D3la5hwbVyCQF+BjB2Kn4d9torSwjrkRIMyHBlYYfDu15LR2JaCfLkkkegmlWICkx34sgSTxt22BCKABvO5Pz3/lS6dR5jLdKjEluweORMXb1MyqQdWgjcaSQD5iaYqDB9otcVZN4/wCdZfiu9s4nBlb9m2wbuVhGj83JhiQW8iJ45qtqGFnWxyf7tJU21CspjGe80faJgExtu29jV95UeFSCpKnfSwO6sDwDuDPnIfoVukntELWVWAiB2Qy20ly8MXaZ72kpbtECFbfUzA7eDSDz6QSat8pwA3rOFlkPleS3cVcK2tLMpGxMSOpM7qsAmSPOok9WWJ4gMDAxJjJMtxJsYm5h2KWV8ThHjURsFABkjTcaJ8Jg9QKtIVdsbznxH5SAwGYMFdAqw0y3WNoj9+fPpUa7HOV9eYMgJDS3ew+ENrBWgRuwLn/USR/2xUpWxyZKZlixatXLh4RS3vA2+p2roGTOSlBh7jmVR3neVUtJ+Qqb3117MwHzIk1RjwJuXJsRBY2LiqASWZCoAAkmWAHApc6/TZC9YJO2Ac7ywU2EcGNf2eYcraxF5v8AlNpSB8TssnSPSHA+e1Ynj9ilkQfeG/tgxzw9T1Ey4exeEZMMGZgWunvDHAkKAo9lAqzQ1eXSPfeS1bhrNu20nqci08NcMJWfanAJiVxNuNCWUISNgLslh7iRBrBou+z6rzP/AJYxNB06qAvdt5WXZ/BWGS5exLN3dsqNK8szTA8429PfavReIX6gOtOnA6mycnsBM/T11kF7DsJ3X86t3VOFw2EVVu7DfxlvynbyMTJO07ilq9BbSw1OouyV/DHccyxrkYeVWnMafsxzHXYew3xWmkD/AAsSf2bV9RWq++8Rk92nykYrDXLX5iJQ+Tjcf09iarEAcHMpLDXXs3ARqRlMg8FSOv1rldgG3Il7ow5ElcC+FXDXUuWy11jNtwfhIBieNjq48wpPFWMmOOJAGTyYqzl9rDhrP/FJc75LiHUj2mKCdWuPHbDAQIBEwNU1RuQR2lm01dqdWOzA27C60dU7sL0QqLmr0HjLHy4pFwWeadJSujfg/rHTMs2XKcGli2oZjsjdGb87MJmeseoHFW2/CoK8xakedZluIj4DA4zMLhYFrsfE7mEWenkP8qj5Uv0GyaTWV6fjiWXgstOHtor3u8bhtj8o5JPSeo9qXGpGjsKDcdx6H2/iZ9wGp+IDEQO1eD04r7yLRt2xCeMBCzs2gsFJk7Md49etSGrW5sdz6fvJJUVXc8RKewzuiAqC+kDUdK7jSZPSDTVYJ7Tlrd46YHJbGAvKGuC7buKF7+CotsT8LKTAUwPEZg87TTgWypuphtE8pavSp+KWJlltrZiYI/cfX9jMefWpuQ0qXIk3aug7kCfP++KXIwMCTB3i72s7MYG4LmJxKunh8b22YEgRyokNwBweBUlZzhRAheZVWC7OX1Fo2Lg73EE6La3AtzQBqDN4gF23iZ22FNqUQEESB6jvIztDcv4V3wZugqGOpbbDS2qBLeukCNW6iOKqsfqYETqjaSGZZThguGs4Nzeu3FJdp2LFioWIBXTp8hsZ61ZUMZ9JFzLWwlrQir+lQv0EVIymKn2k5jpsrZU+K4ZI/wAK/wBWj6GpoN8zq7xYwuPvYA6RdVlceO2rgsjETwZ0uPYjbesq7TUeI5JQgjgkbEfPuPbmaCWWabvt+k255nV57UreD2HUW94DlwAzkqB4TtB6QwiZ2o0WhoS3DJhwerI4xwMHuPz2luo1DsmQfhO31jRkOHNjCWLQ3vXoaYkWxdIA284I9TBjisrXsNTrCBsMgRnRp019TfPEt/AYRbVtLa/CihR7ARW6ihVCjtM92LMWPedFSkYUQir2jw837a6PAx1u0bEoOD9BWJ4imLA/bH5x7TNhG334H1lK5raaxiblu0n4V5vAjDwspO0GR8LErIIiCPOt7Tump062ucFe45Hr68jmIujU2GsDI9Jty7CXbl1bLXO41H/lWQA+25LRxA/WSfQ0vfdTXUblXrx/ybJH09foJdWrswUnHsB/f1m45kmEzJ7luTbDaX6yDGv3ht/cU34eXfSJ5vOPy7fliL6kAWnplsKwIBBkESCOCOkVbKMSuPtDyo27ouokpdnVtID/AMtQ39waQ1FfS3Wu02dFd5lfltvj9J3ZfkGFzDBM9mz3WJQAMqEhSw3HhPhAcTBEQZ8qsTUOU2MWsoWq34gcGLOU9m3xiXBauk3rURaubSsBfCfyldIEER8I2qVOoJ2aGq06pgpuJu+zwG3jPxLT6rdq4RAMhtl3jePER6VEL1WZUiSditARx359pl2dsjH4thjLxBgs5bZyQY0idhBPltEUulLO3vHLdVXVXhBG3OM7sZWi2ME8sRqhiHUSY1MedRjgdB02m5m6PhKxKqo3nrLCRuO7Q46yr3cRbBVrHga2Vbu3Ph8YkMCSV22A95rOt8NOATnnfPpLBcnX0rwJDtiWaxZ+8ICbdlxcZ42B8SRMEtPg2HnvVPQFdvLPJGMfnGVyRl//AFFbE3cMqK9tC12PEtzUVBjeQSAfSvRl6VUdK/FMYJcxPU23tzJ2xmDrhu8vv8Q2taYaDMDfoRvxxV4s6aupjz2i/l9VoVF47yb7I/aAlrDrbxdu6wQhUuquoFegYkjdeAR0j5oKGC5A2jzgM+M7yezn7ScPZRWtI1xmEqJ0yD1MAx/e1WFNgc8+kpB3IxxIDGZ9czC3ibzIxsWFhbakrbLmYd2J3KyIUCTK7ATUg6VnIP1nVRnPSIu5fl937vcxNq6LRQFfDq1P+oyPgEFU25M+tSNpsQtjA95I0mtwnLGcFrIMVdtPjHRnSfFcLDpA31HUTwODUa2qx1MZyxLOrpxuY5fZzk+lTiWG7SqDyA2J+ZEewPnTHmBxkcSixCjdJ5jvcuBQWYwoBJJ4AFclcqbF5qb2L+9FSbdu4h9kDeEe5gmPMmoagA1moHDMDj8JfTswY8A7zsxnY1n/ABMLcS7abcS0Edd+h/Y+lZVPjIr/AMeoQqw22Gf79I5ZomJLVnInHYy9cRi7Ng3BpVFW5cUyDoUlipPOwCA+gpjz20+le8jGTkA+/H8ytk6rAg7bGWv2cwqXcYqlCLdi3rRTM6gVVWbqTHE77elYfhyeZaXbnn8ZpXk104B52lg1uzLhRCFEJw51hmuWXVPiI26Utq6TbUVEtocJYGMqrt3k7XLFtEUd5hretvOIAcCOTMNHWKR8L1HlallsOFO31l+qTrTzB6xT7N5rZw63b91y195VQBLb7sxJ2EsRz5HzrT8R0l2pZKaxhBuT29hKNPaidTsdzOnAZPcu2LmpFsWT41a4fG1zoSzdDJBMKN9hVVutrouUKxd+CBwF9MD/AHxJLS1iHbA5+snfs6z+R90umGSe7nqBMr7r09PathxkdY4MQ42MdsRZV1KsAykQQeDVJAIwZxWKnIiJatXMqxguKWbDXPCRMmOY35ZTuPMSPOknQUnIG01kY6uvpJ3E39r8svWLq5jgXHdt42I3Ck9T5o3UdDPntBwAepRLKHZx5Nkj8+7R2WuWMdhj3d9WAv2l6mJB/wASkBlLc8TFQO+GEmoKhqmOR2kp2lRr161jsvs6ok3GLIobTHILSSQSpETFXtWdmU/hFa7ekGqwfjIzPsZl+LAxLXWt3hsEs2wsEQRqmS3oykVP4G3zj58ysV21krgEfl+M5Mq7Q3mTuLrsUEuywo/DA31TGqYjcmS1VXXOlZGMsdsn39BJihHfqGwHYSNz3CObBF2FZL+qJPwXkFwADr5kn0A60uF8m/o9vzEYXFqA+8jcswjJ3eKJi0l9ULABmUgB1lTsQRMSYlY22loPnBMraoDKjvJ/OD9/x6pfxSm3pGm6inYQPDo6OTueR6mIqeOp8KfpKv8At1ZZd/Waszvd4/3LA/jJPdKxC6mjYxAgLsfEem+1WPq2K+UBiV16FQfOc5kXmvZO9gz+Ndt2tQ+FX1vHsomNueKjW4UHLQarzG+BSRHB8mxBwCYe3aXDYVPxLt6+YZz8ROhSW5ggEA7KOm9T4I9pZU3Q+QMn0mnJf+MVctsMq21XU97uoLhGUyFLat2P5jUmtRlCgGdFT0ubmxn0mXbXBrZWxl2Euu5JJddU7kgrqA2G5Zj5QDXCc4rUTtX/ACusMbMuwYtWrdpeEULPnA5+Z3p9RgYmUzFmLHvFDt7nRYjCWd2YjvI8z8Ke52J+XmasBCqXbYCCgk4EjLL4nL7a67Vp7Nw+ITq1EjgncDYGIBHNYdg0viVp6WYOo27fhNJfM0y/EoKnmc2Z2sFcsvfs67bAhTZ6FmmPSNidugiATVmmOuruFNuGHPV7D95x1oKF0yPaTnYLL2sYd8U6hDc2S4/ItgblRz4j7SAN6T8c1JaxalO3fHrJ6CnqPVjeWr2Jy8W8OrlSLl3xuzbsZJKz5eEjbpJ9aZ0lQSoYGCYauwtYRnYRhpqLQohCiEKIRN7S4QWO/u6v+cAAPI7gj+B+VYHiOmKMGHBOfr/uaOnfzAExxmVlmeWrlmLQx3tlxMMoJBHyiVMEERsYrYRz4jp2RT0uuB/faIjFD5YZBkQcXisdfURrIMhI/DX1IO0epkn14pjydJoKD29+5P8AfSc8y3UP+3aSWfYHcPbvB8VZUPeKKFGxABEbalkCOSPaCt4fqmXZ16a2OFycn898H9ZZqKQdwcsOY5dkO0y4u3DQLyjxL+ofqX0PUdD8q1XTpiEmcwwSXrbW7ihkbkfzB5BHnVZAIwZ1HZDlYrWcBicDItL96wxM9086kPO2k7g+x9huSuVsr/7fEeFlOo/7uxi12izIXJRMvtYdm6rbYOeu0KPpFLksRgrH6wle4sz9ZB28JeAIOu0h+Iurop+UEtU1qbg7CQsvQfdwx+k6bNllCMinSz6RiLqwBxJRPIDfVufUHarOoVYK7e/eU4a/IbfbgcRozfJrWBewXvaxfe33twwRp1kkjb4Y0nkbL13qh7AdQvoBn6yCAmlh34wJJ/azaZkULa2LooZWEtEkDSNzGoifUUuSW1WO+P1ltHStRJ7SHv4D7rlV63fUd5iWBVZ4K6dIH+WJLcbx5S+1a1Lud5ULHvt+EbCIuX4q5ZuK9uQ6eIFd49/LmOetVL/5CMMFA6Hkic/ZsSuIc6WGx7tRbJXqJg7mdyZP7V3rbq6pw01dBUfnOjPc9t3cSmIsrcBEMy3X7wFlIgCd9MAcmh2BbIEKq2CdBO3tGLGfaBbu4Y27y3brOo1gOLaTM7ES+0AevpU2tUjHTKV0rq2evaQHZLC4m47Lh3NtWA7y5GwAmBvuT6Aj14rlCOTtsJLU2VqB1bmWHlGR2rEsJe43xXH3Y+fsPb96dRAnEzLbms549Jwdru0y4VNKEG8w2H6R+o/yHWrVXMqxEzKnGFbvrypddpDIX/ERW5MEQWYHcTIB3+Ixm6vq1o8qslQNwcbEj8wM/jH6QKPicZ9vSMti3hxhicPaTEWdetkuXAvdbAfmUwAJJkzuSJmsOxtR9pAvco+MZA+9+EeUVeX8I6h6ekWsFlJx94m1at2LCRrJ2UDk7gSzHfaNhHHXde8aCnFthZjxnf8AL2iBXzn+BcCWfkeCXFYpGjvLNkyzMsW5ghVUdSCQd5gDpNYPh9DvZ5jDb9Zp3N5NXTnBPaWLW/MqFEIUQhRCFEJzZhgUvIUuLqU9P6HkGoPWrjDCSR2Q5WI2fZSt58RZvJ4Vtg22I3B3hgfrPtBrDD2aGwsvr+UeZFuqUd95WD5picNabCsGRyQVYCG0mdgeSDMgjjf5eg+xafU2rquR3Hv8vaIi561NY59Z3dksjYDvr2pbYYFLc6WuOsldiRMGYHU+nKnimvQ/4acE43b0Hf8AvaW6WhvvNnHp6zkxll+8N+yncXlux3SmSTp1SoH5gvxJxv6xTOk1HlKK3bqXpz1cY7YPt6GVXVdRLKMHPH9/SPHZXtYmJAR4S/8Ap6N6r/7efen2TG/aKRjioiRnhNdEMTyiESe2uYtfwIZE8P3kgN6KLic+pUn50leVK9RM1NGrJb0r6frMe2uVk4DDOl53QJbi3G2nSDO2+oAftWY1qHV4VdyJfUrBSr9jkmaczzXvMvwboGYrKweSbasvTfcj51VTka4n5Swoprf0Im4YMXUuY7NH1Np8FhNlQD4VO/JJ+HfqTvMbLVlR1MJn12FiK6yfpIX7NsvnEPcjZLcH1LmAPaA23tUtNkkmS13SihBzHPF9l8JcMtYUH/DKf+JFMNWp5ESF9gGAxmu12Swi/wDRHzZj/Fq55Sek79pt/wDIzbhuzmFttrSwgboTLR7apj5VIVqOBItc7DBMlBU5VFftR2tTDg27UPd+qofXzPp9amqZnQIqYLA3e6OYELfYPq0tJgAkF28yCBA4A36QMvV6tHvOiJK5HP7fX/UeppZUF2M+0mtFnFWLtzD2lZ3Ia7ZZoII1SyRw5n4uD5TIrLDX6S5K73IUfdYDO3ofUe3bO0bxXahZBnPIi49vXct4awQHdEt3iCNDMu5MjooHiI5Kkx1OvW3SjX3cAkrnkA/3b5xRjv5ackYPzj3kuRhR9zwzG65l3uOdCD4VJAXnoI3rBsezX39eAAP0mjQi6evqcy08my8WLKWgZCCJiJPJMdJJO1bVadChRM+x+ty3rO2pyEKIQohCiEKIQohI3P8AANessiGGjYn+BpXV6fzkx3EuotFbhjxK87U9nvvK4eyzC3fRIBIncJJBj8p0zInpWbo9W+jucOCV7j9xL7qhapdfWI1zMH1i1irlxLuHJCMo7yTxBBI8X6bk+U9DWydOvSbdMoKvyCcf0eoiwuLHpsOCv9/GdmVYRcFbbF31PeEkWbb/ABb9W9SOT0HqYpTVXPr7BpaT8I+8w/QfKW1KKVNr89hI/PsO33exirnhvXGaYGmR8StA4I8+YKzT2guUaizTV7ooGO+/cSjUITWth5Mlezvb10hMSC68Bx8Q9/1e/PvWo9XcROP+X5hbvrrtOrr6Hce45B9DVBGIYmnPswFjD3Lv6V2/zHYfuRVdjdKkiW0IHsAPEj8iwPeZdaw9+2VAYsQTpY+NmHG67HfrueKoqo+H44zqdSPNLVTozJVR8JaRQED7ADYBVc1kqg/6mfp+kZrJOkZu+P3kTkHZm7du3LLt3drDvqtELOsXDcPMjgADbin69OlV5tI32/KV36g21dKnnY/SLHbDMBdxPc2ASltu7tqPzONmb3LTv5RRYz3PvGNMqaarPePHZfJ/utgId7jHVcI6sensBA+XrWhWgRcTHutNrljJWpymeTRCcOZ5pasDVdcKOg6n2A3NSAJhgxCzvtjdv6kw6sltQSzDdyvEmPgG/Tz5qeFTHWef1kwueJw9m7WEfUl9XZ2HhKmIjooBktG+8zwBPOZ4m2sTD0EADn/ftHNKlL5D5zJvCr9zs9/Yui/YFwSBzoeFYN01BghB25aQJM5VjfbbfKuTofHPuOD9QTG1HkJlTlc/kZDY22pxTJl2tmuAqQsRBgkIei7btMRxtvWnpg506nW4+E5GeduCf2/OKWsquRSTvGjJ8r+5W0VbKtjLggkkM4J/KgAYADidp5O3GNrNY+scoh+DPA7x7SaRVHW0tHs12eTDKWJL3nHjdvrA8lmtPT6ZaRtzF9RqWuPsOBJumIvCiEKIQohCiEKIQohCiEiM4yVLrC6BF1B4SDE87H03I+dKarSrcp9cS6q9kHT2MrnOsrTEriEu2u7vKddtysOOkHqy7Dz524FZWm1V2gZQc47iN36ZLVDLj6esTceL2De3bxVlLwUTZLElY2+EgiV48LDbyFehWqrVKz0OVzzj9/f3mf5rIQLBnHEic7zi5iX1XCNtlVdgo9P605o9DXpE6a/qTyTKrr2tOTJHs3kwu2sRcKa3tqCluSszO/hIJ4MAHc0n4jrWptrrDYBO52P67S3T0BlZiMkdplhsvIK3cNfFtmCwpcqdbfkDD4jtMGIBWZmpDXMhK2oTgncDsP8Al7fv2nDpwcFTz2P6SVftVibMW8bhxcAIILDSZBkGRKNB32HMU1VZTeuamBEpZXrOGGIw4Ht1hH+IvbP+JZH1Wf3ipmthK9pJW8fhLrq4vW2dfh/E42j4SfInpS/2dA/mdO/rLPOs6OgHaSVvEAbq4B8wRVhXqGDKgSDmKeQ9mEwt97z3FYAfhFiJWZ1E9JiBI8zxNV109JJjN+pNqgYkxic/wyfFiLQ9AwJ+gk0xg+kVxIbHdvcMmyB7h9BpH1aD+1SFbGGJDXO1OMxMjD2gijlhvHu7Qo29Jqq66mjAsbc9v9Syupn+6MxXzTDMALrXlulyQxVixBEEAlgORxG2xqdGoFjFekjHr/f1nbKioByDOjsfi2t4kaQCWR1AJgE6SQCfIsoFLeLVCzTHPYg7fMCXaJ8WfOS+c5ZhryNiMNdS0yEa1khNXPgIHPlpBBjaKzNJqtVS66e9CwYbHG+PcfrneMW0I48ysgEfhmRNpHxbqtm2yFgBeuAMVJgFmYLKgSJgcnfrtoHo0dZa1s4+6Nth2G+8XLG1gqDnmPGUZbYsnucJ31zEXBpJabZMSTvpGhRBMT5cmsDUai/XOFxhfSaNGnWgdbyxOyPZwYW2S5D3nMs+7ETHhDN4tIj6kmtTT0Cpcd4vqL/MbbiMNXxeFEIUQhRCFEIUQhRCFEIUQhRCR+d5WMRaKaih6MOR/UHyqjUadbl6Wl1NxqbqERs/y8WLdm3ikW6gMTpldO/nuGC8deN+axXpu0tvWp57iPKtepyAPpEjP+wVwXHOFKvb06ghbxx5CRDDiCTO455OzofHa3Tpu2Pr2mZbpHXdeJyZbntu1fF5g9tlt6GsqvhaBpG5aVGw2IMEcmalqPD7LqPJUhgW6uoncZ52x+8sr1Cq/WdtsYnvY/C6r1zF3RptWw1yY8Orfjzjf5gUeK29NS6Ws5ZsD3xDSplzaeBkzkwuJfFNcFwkWTdF24RO0+BVH1ge0/lq22uvRovl46+npH6kyKM1xPV93Of9Td2iw1mxi7wa3Kd2DbtqSo1EIOV4Ahz61zQ236jSIUbByck7+v8AqFyVpaQRtjYTb2gyrDWH0TcVu57weIEapI0wVneDvNR0Gt1d69exHV08dvXadvopQ4OQcZmGP7O2bZtA3LkXE1zoUhF8O7eIbDUOKlR4lfarnpX4Tjk7n22PpIvpEUgEncZ4nIuRqtkXmFx0Nxlm0B4VUkamkHmDA2G3O9XHxBjb5S9KkAH4u5PbtKxpwF6jnGcbSIzBFW46o2pAx0nzWdj9K0aWZq1LjB7iLuqhiFO0Yc1tfc7eFNsLLprcsobWfCdJJB8IBiBHPnWJpW+3WXC0nY4G+MD1+cdsH2cJ099z/EmgbeHxeGvWhotYpIZeFBIUgx03K7e9Z2LdTpban3as5B77RoBa7FZfut2i72xsqlxba2yndgoDuQyfGpBPXxMCOm1a/g9jPUbC3V1b/I8Hb8Inq1VWwBjEhcsuMt22yLqcMCqgEyQdhA3PsK0r1FlbIxwDtFqyUYMI15b2S1armN7yws7W7duD03+EqojaIJPWOuNqvFV0+K6fiOOSf37xyrSvccnYekc8lym+6W7eCZkw4/6jKqjYwdigZ2JB3HXkishaLtW/XcOff/cf/wAVC4PI7R8ybs7YwxZra+NuXY6mPX5D0EVsU6dKhhRErb3sGGO0lqulMKIQohCiEKIQohCiEKIQohCiEKIQohML1pWBVlDA8giR9DXCAeZ0EjcRax/ZEd6L1lyhA+CJQiIgRGkH5xtttFZ2o8OSwHp2z+sbTWEJ0MMj1ixmmBN5LlnF2LioCSjlfhJ/S8RudxvB3HECs5DqtHhxnbnnEvsqptA6SMmKz9kiLJfB4hjPhuW3iCPWBB2MwV/etVfF6XcDUJ8jE20lleymQ+YYPE4UWrb22tqGLB7LE65AmSCRqgbcbTtTyNp9SzOrhiRjDdpRl6wFxjHpMM9zOzisRbuSyLAD6hMaWJ20zMgx04o0Wku0unevAJOcYPqPf0kr7a7bA2fnMO2GNTEYnXacMpUKJlYjz1ARuTvxU/CqX02n6LFwck+sjrHWyzKnMns9x4uabNq9YNtrIR2N1BpYMpnc6jsOBzPpWToqDVm2xG6gxIGDvsY5c/VhFIwRjOR6yMynHvh1Bw9+2VNxw1u66rsCNLiYIleYPPQ07qqE1LHzqznAIIBO5HH0Morc1D4GBGeDtIXtJft3MTcayPATtAiTAkgepk1o+H12V6dVs5EW1DK1hK8ToOdi5h0sX0Ld2fw3RgGA4gyCCI/gPKqfsLVXm+lgOrkEZHz2k/PVqxW447ib8UmKvPZ02LiKihbQZDpUCIJZ1CngEk7bVFE02nrfrcEtu2/OfYQLvaw6RxxJleyF5mF3GX1upEkW7pYn0krAHt8vOkLPF9Pp16NMu/y2/mXjTW2t/kMnsoyu0xZsvwrrcVYLap2P+JnI3j3pB7dXqzgnKxxNPVpz/k2jZk3ZBntg49muNqnQGAVR0B0Aaj18ulM0eHVr8TDeV2awq2Kdh6xvsWVRQqqFUCAAIAHpWiAAMCJEknJ5myuzkKIQohCiEKIQohCiEKIQohCiEKIQohCiEKIQohMblsMCGAIOxBEgiuEA8wBxxITGdl7JRltKLLH8yD+Incb+lKXaGqwYxiNJq7A2WOfnF/FdnMXbtBbbreIbaIQqOnxGDHuIpB/DHVupT+0ZXU0ux6hj85HZzlQUrdxGCD3Ts0Ww4Ye4kT5dRxxUU+20HpBOJAU0Wk8fXaQmOyPLrd3VcsuFcTo1OujrOmdQ9vp631+K61fhbG3tvIDw9HGV/WasX2WwC+AtcQt8NzXsPRgRA9/lseer4zqsHKjPpI/9PDDIMxs9nsuKlCzi4B8evmATI2C/KPrzXW8Z1XT1BROnw3BE9y7JcBc/BXDO79LiNcYnbqAYH0j24qB8S1tg+DGflJv4clf3j+cncqyp3/Dt5eiqu4drS2ipHBkjxGeog1ArrLxuxEm1Wnpwcj6byZyvs3i2LC/dC2yD4f8AmGffp8yfYVJPDS33/wApF9TUMGsbyTyfsTYsszMTeZhHjAgddhHPqZp2vR1pzv8AOVW6x7BgbfKMGGwqW1020VFHRQFH0FNKoUYEVZixyTN1dnIUQhRCFEIUQhRCFEIUQhRCFEIUQhRCFEIUQhRCFEIUQhRCFEIUQhRCYPaBIJAJHBI4rhAM7kzQ+X2mfWbaF/1FQW+sTXOhc5xOh2AwCcT21gLasWW2iseWCgE/MCaAqjcCBZjsTN6WwOAB7V3EjmZV2EKIQohCiEKIQohCiEKIQohCiEKIQohCiEKIQohCiEKIQohCiEKIQohCiEKIQohCiEKIQohCiEKIQohCiEKIQohCiEKIQohCiEKIQohCiEKIQoh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http://mrpreservation.com/wp-content/uploads/2014/04/va_seal_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23769638" y="350995"/>
            <a:ext cx="1789586" cy="1789586"/>
          </a:xfrm>
          <a:prstGeom prst="rect">
            <a:avLst/>
          </a:prstGeom>
          <a:noFill/>
        </p:spPr>
      </p:pic>
      <p:pic>
        <p:nvPicPr>
          <p:cNvPr id="8200" name="Picture 8" descr="http://www.generalcatalyst.com/system/files/imagecache/sidebar_full/sector/featured/New%20iWalk-logoIllustrator.png"/>
          <p:cNvPicPr>
            <a:picLocks noChangeAspect="1" noChangeArrowheads="1"/>
          </p:cNvPicPr>
          <p:nvPr/>
        </p:nvPicPr>
        <p:blipFill>
          <a:blip r:embed="rId5" cstate="print"/>
          <a:srcRect l="13724" t="6143" r="12180" b="35932"/>
          <a:stretch>
            <a:fillRect/>
          </a:stretch>
        </p:blipFill>
        <p:spPr bwMode="auto">
          <a:xfrm>
            <a:off x="25651327" y="125243"/>
            <a:ext cx="1756610" cy="1062411"/>
          </a:xfrm>
          <a:prstGeom prst="rect">
            <a:avLst/>
          </a:prstGeom>
          <a:noFill/>
        </p:spPr>
      </p:pic>
      <p:pic>
        <p:nvPicPr>
          <p:cNvPr id="8202" name="Picture 10" descr="http://biolabor.hu/wp-content/uploads/amputee-veteran-phantompain-LTC-Gadson_077.jpg"/>
          <p:cNvPicPr>
            <a:picLocks noChangeAspect="1" noChangeArrowheads="1"/>
          </p:cNvPicPr>
          <p:nvPr/>
        </p:nvPicPr>
        <p:blipFill>
          <a:blip r:embed="rId6" cstate="print"/>
          <a:srcRect/>
          <a:stretch>
            <a:fillRect/>
          </a:stretch>
        </p:blipFill>
        <p:spPr bwMode="auto">
          <a:xfrm>
            <a:off x="5091935" y="3263148"/>
            <a:ext cx="1711776" cy="2417884"/>
          </a:xfrm>
          <a:prstGeom prst="rect">
            <a:avLst/>
          </a:prstGeom>
          <a:noFill/>
        </p:spPr>
      </p:pic>
      <p:sp>
        <p:nvSpPr>
          <p:cNvPr id="24" name="TextBox 23"/>
          <p:cNvSpPr txBox="1"/>
          <p:nvPr/>
        </p:nvSpPr>
        <p:spPr>
          <a:xfrm>
            <a:off x="570790" y="4174246"/>
            <a:ext cx="4521146" cy="1384995"/>
          </a:xfrm>
          <a:prstGeom prst="rect">
            <a:avLst/>
          </a:prstGeom>
          <a:noFill/>
        </p:spPr>
        <p:txBody>
          <a:bodyPr wrap="square" rtlCol="0">
            <a:spAutoFit/>
          </a:bodyPr>
          <a:lstStyle/>
          <a:p>
            <a:r>
              <a:rPr lang="en-US" sz="2000" b="1" dirty="0" smtClean="0">
                <a:solidFill>
                  <a:schemeClr val="bg2">
                    <a:lumMod val="25000"/>
                  </a:schemeClr>
                </a:solidFill>
              </a:rPr>
              <a:t>Clinical Barriers:</a:t>
            </a:r>
          </a:p>
          <a:p>
            <a:r>
              <a:rPr lang="en-US" sz="1600" dirty="0" smtClean="0">
                <a:latin typeface="Trebuchet MS" pitchFamily="34" charset="0"/>
              </a:rPr>
              <a:t>Increased </a:t>
            </a:r>
            <a:r>
              <a:rPr lang="en-US" sz="1600" dirty="0" smtClean="0">
                <a:latin typeface="Trebuchet MS" pitchFamily="34" charset="0"/>
              </a:rPr>
              <a:t>energy </a:t>
            </a:r>
            <a:r>
              <a:rPr lang="en-US" sz="1600" dirty="0" smtClean="0">
                <a:latin typeface="Trebuchet MS" pitchFamily="34" charset="0"/>
              </a:rPr>
              <a:t>expenditure may </a:t>
            </a:r>
            <a:r>
              <a:rPr lang="en-US" sz="1600" dirty="0" smtClean="0">
                <a:latin typeface="Trebuchet MS" pitchFamily="34" charset="0"/>
              </a:rPr>
              <a:t>in amputees </a:t>
            </a:r>
            <a:r>
              <a:rPr lang="en-US" sz="1600" dirty="0" smtClean="0">
                <a:latin typeface="Trebuchet MS" pitchFamily="34" charset="0"/>
              </a:rPr>
              <a:t>induced fatigue, </a:t>
            </a:r>
            <a:r>
              <a:rPr lang="en-US" sz="1600" dirty="0" smtClean="0">
                <a:latin typeface="Trebuchet MS" pitchFamily="34" charset="0"/>
              </a:rPr>
              <a:t>secondary </a:t>
            </a:r>
            <a:r>
              <a:rPr lang="en-US" sz="1600" dirty="0" smtClean="0">
                <a:latin typeface="Trebuchet MS" pitchFamily="34" charset="0"/>
              </a:rPr>
              <a:t>body damage, asymmetric joint loading, and increased risk of </a:t>
            </a:r>
            <a:r>
              <a:rPr lang="en-US" sz="1600" dirty="0" smtClean="0">
                <a:latin typeface="Trebuchet MS" pitchFamily="34" charset="0"/>
              </a:rPr>
              <a:t>falls, </a:t>
            </a:r>
            <a:r>
              <a:rPr lang="en-US" sz="1600" dirty="0" smtClean="0">
                <a:latin typeface="Trebuchet MS" pitchFamily="34" charset="0"/>
              </a:rPr>
              <a:t>etc.</a:t>
            </a:r>
            <a:endParaRPr lang="en-US" sz="1600" dirty="0">
              <a:latin typeface="Trebuchet MS" pitchFamily="34" charset="0"/>
            </a:endParaRPr>
          </a:p>
        </p:txBody>
      </p:sp>
      <p:sp>
        <p:nvSpPr>
          <p:cNvPr id="25" name="TextBox 24"/>
          <p:cNvSpPr txBox="1"/>
          <p:nvPr/>
        </p:nvSpPr>
        <p:spPr>
          <a:xfrm>
            <a:off x="583277" y="5478660"/>
            <a:ext cx="4744710" cy="1138773"/>
          </a:xfrm>
          <a:prstGeom prst="rect">
            <a:avLst/>
          </a:prstGeom>
          <a:noFill/>
        </p:spPr>
        <p:txBody>
          <a:bodyPr wrap="square" rtlCol="0">
            <a:spAutoFit/>
          </a:bodyPr>
          <a:lstStyle/>
          <a:p>
            <a:r>
              <a:rPr lang="en-US" sz="2000" b="1" dirty="0" smtClean="0">
                <a:solidFill>
                  <a:schemeClr val="bg2">
                    <a:lumMod val="25000"/>
                  </a:schemeClr>
                </a:solidFill>
              </a:rPr>
              <a:t>Technical Challenges:</a:t>
            </a:r>
          </a:p>
          <a:p>
            <a:r>
              <a:rPr lang="en-US" sz="1600" dirty="0" smtClean="0">
                <a:latin typeface="Trebuchet MS" pitchFamily="34" charset="0"/>
              </a:rPr>
              <a:t>Though state-of-the-art lower-limb </a:t>
            </a:r>
            <a:r>
              <a:rPr lang="en-US" sz="1600" dirty="0" smtClean="0">
                <a:latin typeface="Trebuchet MS" pitchFamily="34" charset="0"/>
              </a:rPr>
              <a:t>prostheses </a:t>
            </a:r>
            <a:r>
              <a:rPr lang="en-US" sz="1600" dirty="0" smtClean="0">
                <a:latin typeface="Trebuchet MS" pitchFamily="34" charset="0"/>
              </a:rPr>
              <a:t>may provide net-positive power to reduce amputees’ energy expenditure, however</a:t>
            </a:r>
          </a:p>
        </p:txBody>
      </p:sp>
      <p:pic>
        <p:nvPicPr>
          <p:cNvPr id="26" name="Picture 25" descr="images.jpg"/>
          <p:cNvPicPr>
            <a:picLocks noChangeAspect="1"/>
          </p:cNvPicPr>
          <p:nvPr/>
        </p:nvPicPr>
        <p:blipFill>
          <a:blip r:embed="rId7" cstate="print"/>
          <a:srcRect r="16976"/>
          <a:stretch>
            <a:fillRect/>
          </a:stretch>
        </p:blipFill>
        <p:spPr>
          <a:xfrm>
            <a:off x="613850" y="7174863"/>
            <a:ext cx="2372402" cy="1600200"/>
          </a:xfrm>
          <a:prstGeom prst="rect">
            <a:avLst/>
          </a:prstGeom>
        </p:spPr>
      </p:pic>
      <p:sp>
        <p:nvSpPr>
          <p:cNvPr id="27" name="TextBox 26"/>
          <p:cNvSpPr txBox="1"/>
          <p:nvPr/>
        </p:nvSpPr>
        <p:spPr>
          <a:xfrm>
            <a:off x="2948152" y="6569808"/>
            <a:ext cx="3903184" cy="2308324"/>
          </a:xfrm>
          <a:prstGeom prst="rect">
            <a:avLst/>
          </a:prstGeom>
          <a:noFill/>
        </p:spPr>
        <p:txBody>
          <a:bodyPr wrap="square" rtlCol="0">
            <a:spAutoFit/>
          </a:bodyPr>
          <a:lstStyle/>
          <a:p>
            <a:pPr marL="236538" indent="-236538">
              <a:buFont typeface="Wingdings" pitchFamily="2" charset="2"/>
              <a:buChar char="§"/>
            </a:pPr>
            <a:r>
              <a:rPr lang="en-US" sz="1600" dirty="0" smtClean="0">
                <a:latin typeface="Trebuchet MS" pitchFamily="34" charset="0"/>
              </a:rPr>
              <a:t>Prostheses </a:t>
            </a:r>
            <a:r>
              <a:rPr lang="en-US" sz="1600" dirty="0" smtClean="0">
                <a:latin typeface="Trebuchet MS" pitchFamily="34" charset="0"/>
              </a:rPr>
              <a:t>may not be </a:t>
            </a:r>
            <a:r>
              <a:rPr lang="en-US" sz="1600" dirty="0" smtClean="0">
                <a:latin typeface="Trebuchet MS" pitchFamily="34" charset="0"/>
              </a:rPr>
              <a:t>tuned to maximally reduce energy expenditure </a:t>
            </a:r>
            <a:r>
              <a:rPr lang="en-US" sz="1600" dirty="0" smtClean="0">
                <a:latin typeface="Trebuchet MS" pitchFamily="34" charset="0"/>
              </a:rPr>
              <a:t>in current </a:t>
            </a:r>
            <a:r>
              <a:rPr lang="en-US" sz="1600" dirty="0" smtClean="0">
                <a:latin typeface="Trebuchet MS" pitchFamily="34" charset="0"/>
              </a:rPr>
              <a:t>clinical prosthetic </a:t>
            </a:r>
            <a:r>
              <a:rPr lang="en-US" sz="1600" dirty="0" smtClean="0">
                <a:latin typeface="Trebuchet MS" pitchFamily="34" charset="0"/>
              </a:rPr>
              <a:t>practice </a:t>
            </a:r>
            <a:r>
              <a:rPr lang="en-US" sz="1600" dirty="0" smtClean="0">
                <a:latin typeface="Trebuchet MS" pitchFamily="34" charset="0"/>
              </a:rPr>
              <a:t>due to the subjective tuning</a:t>
            </a:r>
            <a:r>
              <a:rPr lang="en-US" sz="1600" dirty="0" smtClean="0">
                <a:latin typeface="Trebuchet MS" pitchFamily="34" charset="0"/>
              </a:rPr>
              <a:t>;</a:t>
            </a:r>
          </a:p>
          <a:p>
            <a:pPr marL="236538" indent="-236538">
              <a:buFont typeface="Wingdings" pitchFamily="2" charset="2"/>
              <a:buChar char="§"/>
            </a:pPr>
            <a:r>
              <a:rPr lang="en-US" sz="1600" dirty="0" smtClean="0">
                <a:latin typeface="Trebuchet MS" pitchFamily="34" charset="0"/>
              </a:rPr>
              <a:t>Prostheses are </a:t>
            </a:r>
            <a:r>
              <a:rPr lang="en-US" sz="1600" dirty="0" smtClean="0">
                <a:latin typeface="Trebuchet MS" pitchFamily="34" charset="0"/>
              </a:rPr>
              <a:t>designed </a:t>
            </a:r>
            <a:r>
              <a:rPr lang="en-US" sz="1600" dirty="0" smtClean="0">
                <a:latin typeface="Trebuchet MS" pitchFamily="34" charset="0"/>
              </a:rPr>
              <a:t>and tuned for optimizing the level walking; amputees </a:t>
            </a:r>
            <a:r>
              <a:rPr lang="en-US" sz="1600" dirty="0" smtClean="0">
                <a:latin typeface="Trebuchet MS" pitchFamily="34" charset="0"/>
              </a:rPr>
              <a:t>would have </a:t>
            </a:r>
            <a:r>
              <a:rPr lang="en-US" sz="1600" dirty="0" smtClean="0">
                <a:latin typeface="Trebuchet MS" pitchFamily="34" charset="0"/>
              </a:rPr>
              <a:t>difficulty in slope/stair walking, </a:t>
            </a:r>
            <a:r>
              <a:rPr lang="en-US" sz="1600" dirty="0" smtClean="0">
                <a:latin typeface="Trebuchet MS" pitchFamily="34" charset="0"/>
              </a:rPr>
              <a:t>and/or </a:t>
            </a:r>
            <a:r>
              <a:rPr lang="en-US" sz="1600" dirty="0" smtClean="0">
                <a:latin typeface="Trebuchet MS" pitchFamily="34" charset="0"/>
              </a:rPr>
              <a:t>walking on uneven plain.  </a:t>
            </a:r>
            <a:endParaRPr lang="en-US" sz="1600" dirty="0">
              <a:latin typeface="Trebuchet MS" pitchFamily="34" charset="0"/>
            </a:endParaRPr>
          </a:p>
        </p:txBody>
      </p:sp>
      <p:sp>
        <p:nvSpPr>
          <p:cNvPr id="28" name="Text Placeholder 301"/>
          <p:cNvSpPr txBox="1">
            <a:spLocks/>
          </p:cNvSpPr>
          <p:nvPr/>
        </p:nvSpPr>
        <p:spPr>
          <a:xfrm>
            <a:off x="583277" y="10757753"/>
            <a:ext cx="6286500" cy="2596742"/>
          </a:xfrm>
          <a:prstGeom prst="rect">
            <a:avLst/>
          </a:prstGeom>
        </p:spPr>
        <p:txBody>
          <a:bodyPr wrap="square" lIns="130622" tIns="130622" rIns="130622" bIns="130622">
            <a:spAutoFit/>
          </a:bodyPr>
          <a:lstStyle/>
          <a:p>
            <a:pPr lvl="0">
              <a:spcBef>
                <a:spcPct val="20000"/>
              </a:spcBef>
            </a:pPr>
            <a:r>
              <a:rPr kumimoji="0" lang="en-US" sz="1800" b="1" i="0" u="none" strike="noStrike" kern="1200" cap="none" spc="0" normalizeH="0" baseline="0" noProof="0" dirty="0" smtClean="0">
                <a:ln>
                  <a:noFill/>
                </a:ln>
                <a:solidFill>
                  <a:schemeClr val="bg2">
                    <a:lumMod val="25000"/>
                  </a:schemeClr>
                </a:solidFill>
                <a:effectLst/>
                <a:uLnTx/>
                <a:uFillTx/>
                <a:latin typeface="Trebuchet MS" pitchFamily="34" charset="0"/>
              </a:rPr>
              <a:t>Specific Aim #A:</a:t>
            </a:r>
            <a:r>
              <a:rPr kumimoji="0" lang="en-US" sz="1600" b="0" i="0" u="none" strike="noStrike" kern="1200" cap="none" spc="0" normalizeH="0" baseline="0" noProof="0" dirty="0" smtClean="0">
                <a:ln>
                  <a:noFill/>
                </a:ln>
                <a:solidFill>
                  <a:schemeClr val="bg2">
                    <a:lumMod val="25000"/>
                  </a:schemeClr>
                </a:solidFill>
                <a:effectLst/>
                <a:uLnTx/>
                <a:uFillTx/>
                <a:latin typeface="Trebuchet MS" pitchFamily="34" charset="0"/>
              </a:rPr>
              <a:t> </a:t>
            </a:r>
            <a:r>
              <a:rPr lang="en-US" sz="1600" dirty="0" smtClean="0">
                <a:latin typeface="Trebuchet MS" pitchFamily="34" charset="0"/>
              </a:rPr>
              <a:t>Design of a wearable body area sensor network system and computational algorithms for real-time measurement of the user’s physical load and mental effort to support personalized prosthesis optimization for the goal of maximally reducing the user’s energy </a:t>
            </a:r>
            <a:r>
              <a:rPr lang="en-US" sz="1600" dirty="0" smtClean="0">
                <a:latin typeface="Trebuchet MS" pitchFamily="34" charset="0"/>
              </a:rPr>
              <a:t>expenditure; </a:t>
            </a:r>
            <a:endParaRPr lang="en-US" sz="1600" dirty="0" smtClean="0">
              <a:latin typeface="Trebuchet MS" pitchFamily="34" charset="0"/>
            </a:endParaRPr>
          </a:p>
          <a:p>
            <a:pPr lvl="0">
              <a:spcBef>
                <a:spcPct val="20000"/>
              </a:spcBef>
            </a:pPr>
            <a:r>
              <a:rPr kumimoji="0" lang="en-US" sz="1800" b="1" i="0" u="none" strike="noStrike" kern="1200" cap="none" spc="0" normalizeH="0" baseline="0" noProof="0" dirty="0" smtClean="0">
                <a:ln>
                  <a:noFill/>
                </a:ln>
                <a:solidFill>
                  <a:schemeClr val="bg2">
                    <a:lumMod val="25000"/>
                  </a:schemeClr>
                </a:solidFill>
                <a:effectLst/>
                <a:uLnTx/>
                <a:uFillTx/>
                <a:latin typeface="Trebuchet MS" pitchFamily="34" charset="0"/>
              </a:rPr>
              <a:t>Specific Aim #B:</a:t>
            </a:r>
            <a:r>
              <a:rPr kumimoji="0" lang="en-US" sz="1800" b="0" i="0" u="none" strike="noStrike" kern="1200" cap="none" spc="0" normalizeH="0" baseline="0" noProof="0" dirty="0" smtClean="0">
                <a:ln>
                  <a:noFill/>
                </a:ln>
                <a:solidFill>
                  <a:schemeClr val="bg2">
                    <a:lumMod val="25000"/>
                  </a:schemeClr>
                </a:solidFill>
                <a:effectLst/>
                <a:uLnTx/>
                <a:uFillTx/>
                <a:latin typeface="Trebuchet MS" pitchFamily="34" charset="0"/>
              </a:rPr>
              <a:t> </a:t>
            </a:r>
            <a:r>
              <a:rPr lang="en-US" sz="1600" dirty="0" smtClean="0">
                <a:latin typeface="Trebuchet MS" pitchFamily="34" charset="0"/>
              </a:rPr>
              <a:t>Development of volitional prosthesis control technology for comfortable and effortless user control of prosthesis for the adaptation to altered situations and environments.</a:t>
            </a:r>
            <a:endParaRPr kumimoji="0" lang="en-US" sz="1600" b="0" i="0" u="none" strike="noStrike" kern="1200" cap="none" spc="0" normalizeH="0" baseline="0" noProof="0" dirty="0" smtClean="0">
              <a:ln>
                <a:noFill/>
              </a:ln>
              <a:solidFill>
                <a:schemeClr val="tx1"/>
              </a:solidFill>
              <a:effectLst/>
              <a:uLnTx/>
              <a:uFillTx/>
              <a:latin typeface="Trebuchet MS" pitchFamily="34" charset="0"/>
            </a:endParaRPr>
          </a:p>
        </p:txBody>
      </p:sp>
      <p:sp>
        <p:nvSpPr>
          <p:cNvPr id="29" name="Text Placeholder 302"/>
          <p:cNvSpPr txBox="1">
            <a:spLocks/>
          </p:cNvSpPr>
          <p:nvPr/>
        </p:nvSpPr>
        <p:spPr>
          <a:xfrm>
            <a:off x="588238" y="13292960"/>
            <a:ext cx="6281539" cy="474850"/>
          </a:xfrm>
          <a:prstGeom prst="rect">
            <a:avLst/>
          </a:prstGeom>
          <a:noFill/>
        </p:spPr>
        <p:txBody>
          <a:bodyPr wrap="square" lIns="52249" tIns="52249" rIns="52249" bIns="52249" anchor="ctr" anchorCtr="0">
            <a:spAutoFit/>
          </a:bodyPr>
          <a:lstStyle/>
          <a:p>
            <a:pPr marL="0" marR="0" lvl="0" indent="0" algn="ctr" defTabSz="250794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all" spc="0" normalizeH="0" baseline="0" noProof="0" dirty="0" smtClean="0">
                <a:ln>
                  <a:noFill/>
                </a:ln>
                <a:solidFill>
                  <a:schemeClr val="accent5">
                    <a:lumMod val="50000"/>
                  </a:schemeClr>
                </a:solidFill>
                <a:effectLst/>
                <a:uLnTx/>
                <a:uFillTx/>
                <a:latin typeface="+mn-lt"/>
                <a:ea typeface="+mn-ea"/>
                <a:cs typeface="+mn-cs"/>
              </a:rPr>
              <a:t>Impact</a:t>
            </a:r>
            <a:endParaRPr kumimoji="0" lang="en-US" sz="2400" b="1" i="0" u="sng" strike="noStrike" kern="1200" cap="all" spc="0" normalizeH="0" baseline="0" noProof="0" dirty="0">
              <a:ln>
                <a:noFill/>
              </a:ln>
              <a:solidFill>
                <a:schemeClr val="accent5">
                  <a:lumMod val="50000"/>
                </a:schemeClr>
              </a:solidFill>
              <a:effectLst/>
              <a:uLnTx/>
              <a:uFillTx/>
              <a:latin typeface="+mn-lt"/>
              <a:ea typeface="+mn-ea"/>
              <a:cs typeface="+mn-cs"/>
            </a:endParaRPr>
          </a:p>
        </p:txBody>
      </p:sp>
      <p:sp>
        <p:nvSpPr>
          <p:cNvPr id="30" name="Text Placeholder 301"/>
          <p:cNvSpPr txBox="1">
            <a:spLocks/>
          </p:cNvSpPr>
          <p:nvPr/>
        </p:nvSpPr>
        <p:spPr>
          <a:xfrm>
            <a:off x="588238" y="13679455"/>
            <a:ext cx="6286500" cy="2233565"/>
          </a:xfrm>
          <a:prstGeom prst="rect">
            <a:avLst/>
          </a:prstGeom>
        </p:spPr>
        <p:txBody>
          <a:bodyPr wrap="square" lIns="130622" tIns="130622" rIns="130622" bIns="130622">
            <a:spAutoFit/>
          </a:bodyPr>
          <a:lstStyle/>
          <a:p>
            <a:pPr lvl="0">
              <a:spcBef>
                <a:spcPct val="20000"/>
              </a:spcBef>
            </a:pPr>
            <a:r>
              <a:rPr lang="en-US" sz="1600" dirty="0" smtClean="0">
                <a:latin typeface="Trebuchet MS" pitchFamily="34" charset="0"/>
              </a:rPr>
              <a:t>The prosthesis optimization as well as the user’s control of prosthesis will promote a natural gait and minimize </a:t>
            </a:r>
            <a:r>
              <a:rPr lang="en-US" sz="1600" dirty="0" smtClean="0">
                <a:latin typeface="Trebuchet MS" pitchFamily="34" charset="0"/>
              </a:rPr>
              <a:t>amputee’s </a:t>
            </a:r>
            <a:r>
              <a:rPr lang="en-US" sz="1600" dirty="0" smtClean="0">
                <a:latin typeface="Trebuchet MS" pitchFamily="34" charset="0"/>
              </a:rPr>
              <a:t>energy expenditure in prosthetics use. An optimized prosthesis with user control capability will increase equal force distribution and decrease the risk of damage to the intact limb from the musculoskeletal imbalance or pathologies. Maintenance of health in these areas is essential for the amputee’s quality of life and well-being.</a:t>
            </a:r>
            <a:endParaRPr kumimoji="0" lang="en-US" sz="1600" b="0" i="0" u="none" strike="noStrike" kern="1200" cap="none" spc="0" normalizeH="0" baseline="0" noProof="0" dirty="0" smtClean="0">
              <a:ln>
                <a:noFill/>
              </a:ln>
              <a:solidFill>
                <a:schemeClr val="tx1"/>
              </a:solidFill>
              <a:effectLst/>
              <a:uLnTx/>
              <a:uFillTx/>
              <a:latin typeface="Trebuchet MS" pitchFamily="34" charset="0"/>
            </a:endParaRPr>
          </a:p>
        </p:txBody>
      </p:sp>
      <p:pic>
        <p:nvPicPr>
          <p:cNvPr id="8199" name="Picture 7" descr="C:\Users\Ou.BaiFamilyServer\Dropbox\FileTransfer\Manuscripts\2014NSFCPSPIMeeting\panel4.jpg"/>
          <p:cNvPicPr>
            <a:picLocks noChangeAspect="1" noChangeArrowheads="1"/>
          </p:cNvPicPr>
          <p:nvPr/>
        </p:nvPicPr>
        <p:blipFill>
          <a:blip r:embed="rId8" cstate="print"/>
          <a:srcRect r="33800" b="9004"/>
          <a:stretch>
            <a:fillRect/>
          </a:stretch>
        </p:blipFill>
        <p:spPr bwMode="auto">
          <a:xfrm>
            <a:off x="23486362" y="13386257"/>
            <a:ext cx="2537591" cy="2193047"/>
          </a:xfrm>
          <a:prstGeom prst="rect">
            <a:avLst/>
          </a:prstGeom>
          <a:noFill/>
        </p:spPr>
      </p:pic>
      <p:pic>
        <p:nvPicPr>
          <p:cNvPr id="5" name="Picture 8" descr="C:\Users\Ou.BaiFamilyServer\Dropbox\FileTransfer\Manuscripts\2014NSFCPSPIMeeting\panel2.jpg"/>
          <p:cNvPicPr>
            <a:picLocks noChangeAspect="1" noChangeArrowheads="1"/>
          </p:cNvPicPr>
          <p:nvPr/>
        </p:nvPicPr>
        <p:blipFill>
          <a:blip r:embed="rId9" cstate="print"/>
          <a:srcRect r="41020"/>
          <a:stretch>
            <a:fillRect/>
          </a:stretch>
        </p:blipFill>
        <p:spPr bwMode="auto">
          <a:xfrm>
            <a:off x="21437504" y="13386256"/>
            <a:ext cx="2057285" cy="2193047"/>
          </a:xfrm>
          <a:prstGeom prst="rect">
            <a:avLst/>
          </a:prstGeom>
          <a:noFill/>
        </p:spPr>
      </p:pic>
      <p:sp>
        <p:nvSpPr>
          <p:cNvPr id="31" name="Text Placeholder 311"/>
          <p:cNvSpPr txBox="1">
            <a:spLocks/>
          </p:cNvSpPr>
          <p:nvPr/>
        </p:nvSpPr>
        <p:spPr>
          <a:xfrm>
            <a:off x="21934161" y="15525823"/>
            <a:ext cx="4263209" cy="536406"/>
          </a:xfrm>
          <a:prstGeom prst="rect">
            <a:avLst/>
          </a:prstGeom>
          <a:noFill/>
        </p:spPr>
        <p:txBody>
          <a:bodyPr wrap="square" lIns="52249" tIns="52249" rIns="52249" bIns="52249" anchor="ctr" anchorCtr="0">
            <a:spAutoFit/>
          </a:bodyPr>
          <a:lstStyle/>
          <a:p>
            <a:pPr marL="0" marR="0" lvl="0" indent="0" defTabSz="2507943" rtl="0" eaLnBrk="1" fontAlgn="auto" latinLnBrk="0" hangingPunct="1">
              <a:lnSpc>
                <a:spcPct val="100000"/>
              </a:lnSpc>
              <a:spcBef>
                <a:spcPct val="20000"/>
              </a:spcBef>
              <a:spcAft>
                <a:spcPts val="0"/>
              </a:spcAft>
              <a:buClrTx/>
              <a:buSzTx/>
              <a:buFont typeface="Arial" pitchFamily="34" charset="0"/>
              <a:buNone/>
              <a:tabLst/>
              <a:defRPr/>
            </a:pPr>
            <a:r>
              <a:rPr kumimoji="0" lang="en-US" sz="2800" b="1" i="0" strike="noStrike" kern="1200"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Better &amp; Healthy Walking</a:t>
            </a:r>
            <a:endParaRPr kumimoji="0" lang="en-US" sz="2800" b="1" i="0" strike="noStrike" kern="1200" spc="0" normalizeH="0" baseline="0" noProof="0" dirty="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pic>
        <p:nvPicPr>
          <p:cNvPr id="39" name="Picture 38" descr="stancePhaseControl.jpg"/>
          <p:cNvPicPr/>
          <p:nvPr/>
        </p:nvPicPr>
        <p:blipFill>
          <a:blip r:embed="rId10" cstate="print">
            <a:clrChange>
              <a:clrFrom>
                <a:srgbClr val="FFFFFF"/>
              </a:clrFrom>
              <a:clrTo>
                <a:srgbClr val="FFFFFF">
                  <a:alpha val="0"/>
                </a:srgbClr>
              </a:clrTo>
            </a:clrChange>
          </a:blip>
          <a:stretch>
            <a:fillRect/>
          </a:stretch>
        </p:blipFill>
        <p:spPr>
          <a:xfrm>
            <a:off x="15375122" y="3651863"/>
            <a:ext cx="4489539" cy="1691842"/>
          </a:xfrm>
          <a:prstGeom prst="rect">
            <a:avLst/>
          </a:prstGeom>
        </p:spPr>
      </p:pic>
      <p:sp>
        <p:nvSpPr>
          <p:cNvPr id="40" name="Text Placeholder 303"/>
          <p:cNvSpPr txBox="1">
            <a:spLocks/>
          </p:cNvSpPr>
          <p:nvPr/>
        </p:nvSpPr>
        <p:spPr>
          <a:xfrm>
            <a:off x="7394377" y="3231912"/>
            <a:ext cx="12950030" cy="540794"/>
          </a:xfrm>
          <a:prstGeom prst="rect">
            <a:avLst/>
          </a:prstGeom>
        </p:spPr>
        <p:txBody>
          <a:bodyPr wrap="square" lIns="130622" tIns="130622" rIns="130622" bIns="130622">
            <a:spAutoFit/>
          </a:body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smtClean="0">
                <a:ln>
                  <a:noFill/>
                </a:ln>
                <a:solidFill>
                  <a:schemeClr val="bg2">
                    <a:lumMod val="25000"/>
                  </a:schemeClr>
                </a:solidFill>
                <a:effectLst/>
                <a:uLnTx/>
                <a:uFillTx/>
                <a:latin typeface="Trebuchet MS" pitchFamily="34" charset="0"/>
                <a:ea typeface="+mn-ea"/>
                <a:cs typeface="+mn-cs"/>
              </a:rPr>
              <a:t>A. Proposed Approach for Minimizing Energy Expenditure </a:t>
            </a:r>
            <a:endParaRPr kumimoji="0" lang="en-US" sz="1800" b="1" i="0" u="none" strike="noStrike" kern="1200" cap="none" spc="0" normalizeH="0" baseline="0" noProof="0" dirty="0">
              <a:ln>
                <a:noFill/>
              </a:ln>
              <a:solidFill>
                <a:schemeClr val="bg2">
                  <a:lumMod val="25000"/>
                </a:schemeClr>
              </a:solidFill>
              <a:effectLst/>
              <a:uLnTx/>
              <a:uFillTx/>
              <a:latin typeface="Trebuchet MS" pitchFamily="34" charset="0"/>
              <a:ea typeface="+mn-ea"/>
              <a:cs typeface="+mn-cs"/>
            </a:endParaRPr>
          </a:p>
        </p:txBody>
      </p:sp>
      <p:sp>
        <p:nvSpPr>
          <p:cNvPr id="42" name="Text Placeholder 303"/>
          <p:cNvSpPr txBox="1">
            <a:spLocks/>
          </p:cNvSpPr>
          <p:nvPr/>
        </p:nvSpPr>
        <p:spPr>
          <a:xfrm>
            <a:off x="12502059" y="14046550"/>
            <a:ext cx="2983426" cy="817793"/>
          </a:xfrm>
          <a:prstGeom prst="rect">
            <a:avLst/>
          </a:prstGeom>
        </p:spPr>
        <p:txBody>
          <a:bodyPr wrap="square" lIns="130622" tIns="130622" rIns="130622" bIns="130622">
            <a:spAutoFit/>
          </a:body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bg2">
                    <a:lumMod val="25000"/>
                  </a:schemeClr>
                </a:solidFill>
                <a:effectLst/>
                <a:uLnTx/>
                <a:uFillTx/>
                <a:latin typeface="Trebuchet MS" pitchFamily="34" charset="0"/>
                <a:ea typeface="+mn-ea"/>
                <a:cs typeface="+mn-cs"/>
              </a:rPr>
              <a:t>Evaluation Environment in VA</a:t>
            </a:r>
            <a:r>
              <a:rPr kumimoji="0" lang="en-US" sz="1800" b="1" i="0" u="none" strike="noStrike" kern="1200" cap="none" spc="0" normalizeH="0" noProof="0" dirty="0" smtClean="0">
                <a:ln>
                  <a:noFill/>
                </a:ln>
                <a:solidFill>
                  <a:schemeClr val="bg2">
                    <a:lumMod val="25000"/>
                  </a:schemeClr>
                </a:solidFill>
                <a:effectLst/>
                <a:uLnTx/>
                <a:uFillTx/>
                <a:latin typeface="Trebuchet MS" pitchFamily="34" charset="0"/>
                <a:ea typeface="+mn-ea"/>
                <a:cs typeface="+mn-cs"/>
              </a:rPr>
              <a:t> Medical Center</a:t>
            </a:r>
            <a:endParaRPr kumimoji="0" lang="en-US" sz="1800" b="1" i="0" u="none" strike="noStrike" kern="1200" cap="none" spc="0" normalizeH="0" baseline="0" noProof="0" dirty="0">
              <a:ln>
                <a:noFill/>
              </a:ln>
              <a:solidFill>
                <a:schemeClr val="bg2">
                  <a:lumMod val="25000"/>
                </a:schemeClr>
              </a:solidFill>
              <a:effectLst/>
              <a:uLnTx/>
              <a:uFillTx/>
              <a:latin typeface="Trebuchet MS" pitchFamily="34" charset="0"/>
              <a:ea typeface="+mn-ea"/>
              <a:cs typeface="+mn-cs"/>
            </a:endParaRPr>
          </a:p>
        </p:txBody>
      </p:sp>
      <p:sp>
        <p:nvSpPr>
          <p:cNvPr id="44" name="Text Placeholder 305"/>
          <p:cNvSpPr txBox="1">
            <a:spLocks/>
          </p:cNvSpPr>
          <p:nvPr/>
        </p:nvSpPr>
        <p:spPr>
          <a:xfrm>
            <a:off x="12181491" y="11761105"/>
            <a:ext cx="7683170" cy="1839611"/>
          </a:xfrm>
          <a:prstGeom prst="rect">
            <a:avLst/>
          </a:prstGeom>
        </p:spPr>
        <p:txBody>
          <a:bodyPr wrap="square" lIns="130622" tIns="130622" rIns="130622" bIns="130622">
            <a:spAutoFit/>
          </a:bodyPr>
          <a:lstStyle/>
          <a:p>
            <a:pPr lvl="0">
              <a:spcBef>
                <a:spcPct val="20000"/>
              </a:spcBef>
            </a:pPr>
            <a:r>
              <a:rPr kumimoji="0" lang="en-US" sz="1600" i="0" strike="noStrike" kern="1200" cap="none" spc="0" normalizeH="0" baseline="0" noProof="0" dirty="0" smtClean="0">
                <a:ln>
                  <a:noFill/>
                </a:ln>
                <a:solidFill>
                  <a:schemeClr val="tx1"/>
                </a:solidFill>
                <a:effectLst/>
                <a:uLnTx/>
                <a:uFillTx/>
                <a:latin typeface="Trebuchet MS" pitchFamily="34" charset="0"/>
              </a:rPr>
              <a:t>Task B.1: </a:t>
            </a:r>
            <a:r>
              <a:rPr lang="en-US" sz="1600" dirty="0" smtClean="0">
                <a:latin typeface="Trebuchet MS" pitchFamily="34" charset="0"/>
              </a:rPr>
              <a:t>Automatic recognition of user’s volition to adjust the reflex power gain – Automatic (Binary) Volition Recognition</a:t>
            </a:r>
            <a:endParaRPr kumimoji="0" lang="en-US" sz="1600" i="0" strike="noStrike" kern="1200" cap="none" spc="0" normalizeH="0" baseline="0" noProof="0" dirty="0" smtClean="0">
              <a:ln>
                <a:noFill/>
              </a:ln>
              <a:solidFill>
                <a:schemeClr val="tx1"/>
              </a:solidFill>
              <a:effectLst/>
              <a:uLnTx/>
              <a:uFillTx/>
              <a:latin typeface="Trebuchet MS" pitchFamily="34" charset="0"/>
            </a:endParaRPr>
          </a:p>
          <a:p>
            <a:pPr lvl="0">
              <a:spcBef>
                <a:spcPct val="20000"/>
              </a:spcBef>
            </a:pPr>
            <a:r>
              <a:rPr kumimoji="0" lang="en-US" sz="1600" i="0" strike="noStrike" kern="1200" cap="none" spc="0" normalizeH="0" baseline="0" noProof="0" dirty="0" smtClean="0">
                <a:ln>
                  <a:noFill/>
                </a:ln>
                <a:solidFill>
                  <a:schemeClr val="tx1"/>
                </a:solidFill>
                <a:effectLst/>
                <a:uLnTx/>
                <a:uFillTx/>
                <a:latin typeface="Trebuchet MS" pitchFamily="34" charset="0"/>
              </a:rPr>
              <a:t>Task B.2: </a:t>
            </a:r>
            <a:r>
              <a:rPr lang="en-US" sz="1600" dirty="0" smtClean="0">
                <a:latin typeface="Trebuchet MS" pitchFamily="34" charset="0"/>
              </a:rPr>
              <a:t>Fusion of mental activity-based volition recognition and physical activity-based intent recognition for locomotion mode shifting – Automatic Recognition of Multiple Volitions</a:t>
            </a:r>
            <a:endParaRPr kumimoji="0" lang="en-US" sz="1600" i="0" strike="noStrike" kern="1200" cap="none" spc="0" normalizeH="0" baseline="0" noProof="0" dirty="0" smtClean="0">
              <a:ln>
                <a:noFill/>
              </a:ln>
              <a:solidFill>
                <a:schemeClr val="tx1"/>
              </a:solidFill>
              <a:effectLst/>
              <a:uLnTx/>
              <a:uFillTx/>
              <a:latin typeface="Trebuchet MS" pitchFamily="34" charset="0"/>
            </a:endParaRPr>
          </a:p>
          <a:p>
            <a:pPr lvl="0">
              <a:spcBef>
                <a:spcPct val="20000"/>
              </a:spcBef>
            </a:pPr>
            <a:r>
              <a:rPr kumimoji="0" lang="en-US" sz="1600" i="0" strike="noStrike" kern="1200" cap="none" spc="0" normalizeH="0" baseline="0" noProof="0" dirty="0" smtClean="0">
                <a:ln>
                  <a:noFill/>
                </a:ln>
                <a:solidFill>
                  <a:schemeClr val="tx1"/>
                </a:solidFill>
                <a:effectLst/>
                <a:uLnTx/>
                <a:uFillTx/>
                <a:latin typeface="Trebuchet MS" pitchFamily="34" charset="0"/>
              </a:rPr>
              <a:t>Task B.3: </a:t>
            </a:r>
            <a:r>
              <a:rPr lang="en-US" sz="1600" dirty="0" smtClean="0">
                <a:latin typeface="Trebuchet MS" pitchFamily="34" charset="0"/>
              </a:rPr>
              <a:t>Design of embedded system for volition recognition</a:t>
            </a:r>
            <a:r>
              <a:rPr kumimoji="0" lang="en-US" sz="1600" b="0" i="0" strike="noStrike" kern="1200" cap="none" spc="0" normalizeH="0" baseline="0" noProof="0" dirty="0" smtClean="0">
                <a:ln>
                  <a:noFill/>
                </a:ln>
                <a:solidFill>
                  <a:schemeClr val="tx1"/>
                </a:solidFill>
                <a:effectLst/>
                <a:uLnTx/>
                <a:uFillTx/>
                <a:latin typeface="Trebuchet MS" pitchFamily="34" charset="0"/>
                <a:ea typeface="+mn-ea"/>
                <a:cs typeface="+mn-cs"/>
              </a:rPr>
              <a:t> </a:t>
            </a:r>
            <a:endParaRPr kumimoji="0" lang="en-US" sz="1400" b="0" i="0" strike="noStrike" kern="1200" cap="none" spc="0" normalizeH="0" baseline="0" noProof="0" dirty="0">
              <a:ln>
                <a:noFill/>
              </a:ln>
              <a:solidFill>
                <a:schemeClr val="tx1"/>
              </a:solidFill>
              <a:effectLst/>
              <a:uLnTx/>
              <a:uFillTx/>
              <a:latin typeface="Trebuchet MS" pitchFamily="34" charset="0"/>
              <a:ea typeface="+mn-ea"/>
              <a:cs typeface="+mn-cs"/>
            </a:endParaRPr>
          </a:p>
        </p:txBody>
      </p:sp>
      <p:pic>
        <p:nvPicPr>
          <p:cNvPr id="45" name="Picture 44" descr="2014-05-05 15.17.46.jpg"/>
          <p:cNvPicPr/>
          <p:nvPr/>
        </p:nvPicPr>
        <p:blipFill>
          <a:blip r:embed="rId11" cstate="print"/>
          <a:stretch>
            <a:fillRect/>
          </a:stretch>
        </p:blipFill>
        <p:spPr>
          <a:xfrm>
            <a:off x="15812814" y="13533251"/>
            <a:ext cx="3744448" cy="2046052"/>
          </a:xfrm>
          <a:prstGeom prst="rect">
            <a:avLst/>
          </a:prstGeom>
        </p:spPr>
      </p:pic>
      <p:sp>
        <p:nvSpPr>
          <p:cNvPr id="46" name="Text Placeholder 303"/>
          <p:cNvSpPr txBox="1">
            <a:spLocks/>
          </p:cNvSpPr>
          <p:nvPr/>
        </p:nvSpPr>
        <p:spPr>
          <a:xfrm>
            <a:off x="7877503" y="10334302"/>
            <a:ext cx="4241413" cy="540794"/>
          </a:xfrm>
          <a:prstGeom prst="rect">
            <a:avLst/>
          </a:prstGeom>
        </p:spPr>
        <p:txBody>
          <a:bodyPr wrap="square" lIns="130622" tIns="130622" rIns="130622" bIns="130622">
            <a:spAutoFit/>
          </a:body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bg2">
                    <a:lumMod val="25000"/>
                  </a:schemeClr>
                </a:solidFill>
                <a:effectLst/>
                <a:uLnTx/>
                <a:uFillTx/>
                <a:latin typeface="Trebuchet MS" pitchFamily="34" charset="0"/>
                <a:ea typeface="+mn-ea"/>
                <a:cs typeface="+mn-cs"/>
              </a:rPr>
              <a:t>From Reactive to Proactive</a:t>
            </a:r>
            <a:r>
              <a:rPr kumimoji="0" lang="en-US" sz="1800" b="1" i="0" u="none" strike="noStrike" kern="1200" cap="none" spc="0" normalizeH="0" noProof="0" dirty="0" smtClean="0">
                <a:ln>
                  <a:noFill/>
                </a:ln>
                <a:solidFill>
                  <a:schemeClr val="bg2">
                    <a:lumMod val="25000"/>
                  </a:schemeClr>
                </a:solidFill>
                <a:effectLst/>
                <a:uLnTx/>
                <a:uFillTx/>
                <a:latin typeface="Trebuchet MS" pitchFamily="34" charset="0"/>
                <a:ea typeface="+mn-ea"/>
                <a:cs typeface="+mn-cs"/>
              </a:rPr>
              <a:t> Control</a:t>
            </a:r>
            <a:endParaRPr kumimoji="0" lang="en-US" sz="1800" b="1" i="0" u="none" strike="noStrike" kern="1200" cap="none" spc="0" normalizeH="0" baseline="0" noProof="0" dirty="0">
              <a:ln>
                <a:noFill/>
              </a:ln>
              <a:solidFill>
                <a:schemeClr val="bg2">
                  <a:lumMod val="25000"/>
                </a:schemeClr>
              </a:solidFill>
              <a:effectLst/>
              <a:uLnTx/>
              <a:uFillTx/>
              <a:latin typeface="Trebuchet MS" pitchFamily="34" charset="0"/>
              <a:ea typeface="+mn-ea"/>
              <a:cs typeface="+mn-cs"/>
            </a:endParaRPr>
          </a:p>
        </p:txBody>
      </p:sp>
      <p:sp>
        <p:nvSpPr>
          <p:cNvPr id="49" name="Text Placeholder 308"/>
          <p:cNvSpPr>
            <a:spLocks noGrp="1"/>
          </p:cNvSpPr>
          <p:nvPr>
            <p:ph type="body" sz="quarter" idx="26"/>
          </p:nvPr>
        </p:nvSpPr>
        <p:spPr>
          <a:xfrm>
            <a:off x="20595866" y="5431035"/>
            <a:ext cx="6279386" cy="694682"/>
          </a:xfrm>
        </p:spPr>
        <p:txBody>
          <a:bodyPr/>
          <a:lstStyle/>
          <a:p>
            <a:r>
              <a:rPr lang="en-US" dirty="0" smtClean="0"/>
              <a:t>Light-Weighted, Low-Power Consumption, Battery-Powered and Wireless-enabled Body Area Sensor</a:t>
            </a:r>
            <a:endParaRPr lang="en-US" dirty="0"/>
          </a:p>
        </p:txBody>
      </p:sp>
      <p:pic>
        <p:nvPicPr>
          <p:cNvPr id="50" name="Picture 49" descr="BrainBoradR1.jpg"/>
          <p:cNvPicPr/>
          <p:nvPr/>
        </p:nvPicPr>
        <p:blipFill>
          <a:blip r:embed="rId12" cstate="print"/>
          <a:stretch>
            <a:fillRect/>
          </a:stretch>
        </p:blipFill>
        <p:spPr>
          <a:xfrm>
            <a:off x="20882834" y="6125717"/>
            <a:ext cx="2245180" cy="1427612"/>
          </a:xfrm>
          <a:prstGeom prst="rect">
            <a:avLst/>
          </a:prstGeom>
        </p:spPr>
      </p:pic>
      <p:pic>
        <p:nvPicPr>
          <p:cNvPr id="51" name="Picture 50" descr="2012-06-13 12.23.53_Modified.jpg"/>
          <p:cNvPicPr/>
          <p:nvPr/>
        </p:nvPicPr>
        <p:blipFill>
          <a:blip r:embed="rId13" cstate="print"/>
          <a:srcRect l="22580" t="18579" r="14955" b="13610"/>
          <a:stretch>
            <a:fillRect/>
          </a:stretch>
        </p:blipFill>
        <p:spPr>
          <a:xfrm>
            <a:off x="24119662" y="6125716"/>
            <a:ext cx="2156538" cy="2752415"/>
          </a:xfrm>
          <a:prstGeom prst="rect">
            <a:avLst/>
          </a:prstGeom>
        </p:spPr>
      </p:pic>
      <p:sp>
        <p:nvSpPr>
          <p:cNvPr id="52" name="Text Placeholder 308"/>
          <p:cNvSpPr>
            <a:spLocks noGrp="1"/>
          </p:cNvSpPr>
          <p:nvPr>
            <p:ph type="body" sz="quarter" idx="26"/>
          </p:nvPr>
        </p:nvSpPr>
        <p:spPr>
          <a:xfrm>
            <a:off x="20592721" y="7826599"/>
            <a:ext cx="3526941" cy="910126"/>
          </a:xfrm>
        </p:spPr>
        <p:txBody>
          <a:bodyPr/>
          <a:lstStyle/>
          <a:p>
            <a:r>
              <a:rPr lang="en-US" dirty="0" smtClean="0"/>
              <a:t>User Control of Prosthesis using a Brain-Computer Interface-based Volition-Recognition Technology</a:t>
            </a:r>
            <a:endParaRPr lang="en-US" dirty="0"/>
          </a:p>
        </p:txBody>
      </p:sp>
      <p:sp>
        <p:nvSpPr>
          <p:cNvPr id="53" name="Text Placeholder 303"/>
          <p:cNvSpPr txBox="1">
            <a:spLocks/>
          </p:cNvSpPr>
          <p:nvPr/>
        </p:nvSpPr>
        <p:spPr>
          <a:xfrm>
            <a:off x="15812814" y="6196219"/>
            <a:ext cx="1765830" cy="756238"/>
          </a:xfrm>
          <a:prstGeom prst="rect">
            <a:avLst/>
          </a:prstGeom>
        </p:spPr>
        <p:txBody>
          <a:bodyPr wrap="square" lIns="130622" tIns="130622" rIns="130622" bIns="130622">
            <a:spAutoFit/>
          </a:body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dirty="0" smtClean="0">
                <a:ln>
                  <a:noFill/>
                </a:ln>
                <a:effectLst/>
                <a:uLnTx/>
                <a:uFillTx/>
                <a:latin typeface="Trebuchet MS" pitchFamily="34" charset="0"/>
                <a:ea typeface="+mn-ea"/>
                <a:cs typeface="+mn-cs"/>
              </a:rPr>
              <a:t>Muscular Model for Lower Limbs</a:t>
            </a:r>
            <a:endParaRPr kumimoji="0" lang="en-US" sz="1600" i="0" u="none" strike="noStrike" kern="1200" cap="none" spc="0" normalizeH="0" baseline="0" noProof="0" dirty="0">
              <a:ln>
                <a:noFill/>
              </a:ln>
              <a:effectLst/>
              <a:uLnTx/>
              <a:uFillTx/>
              <a:latin typeface="Trebuchet MS" pitchFamily="34" charset="0"/>
              <a:ea typeface="+mn-ea"/>
              <a:cs typeface="+mn-cs"/>
            </a:endParaRPr>
          </a:p>
        </p:txBody>
      </p:sp>
      <p:pic>
        <p:nvPicPr>
          <p:cNvPr id="6" name="Picture 10" descr="BiOM Logo"/>
          <p:cNvPicPr>
            <a:picLocks noChangeAspect="1" noChangeArrowheads="1"/>
          </p:cNvPicPr>
          <p:nvPr/>
        </p:nvPicPr>
        <p:blipFill>
          <a:blip r:embed="rId14" cstate="print"/>
          <a:srcRect/>
          <a:stretch>
            <a:fillRect/>
          </a:stretch>
        </p:blipFill>
        <p:spPr bwMode="auto">
          <a:xfrm>
            <a:off x="25598187" y="1310184"/>
            <a:ext cx="1809750" cy="1047751"/>
          </a:xfrm>
          <a:prstGeom prst="rect">
            <a:avLst/>
          </a:prstGeom>
          <a:noFill/>
        </p:spPr>
      </p:pic>
      <p:pic>
        <p:nvPicPr>
          <p:cNvPr id="6146" name="Picture 2" descr="C:\Users\Ou.BaiFamilyServer\Dropbox\FileTransfer\Manuscripts\2014NSFCPSPIMeeting\TestPlatform_ModeTransition.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575053" y="11573627"/>
            <a:ext cx="4449762" cy="4117975"/>
          </a:xfrm>
          <a:prstGeom prst="rect">
            <a:avLst/>
          </a:prstGeom>
          <a:noFill/>
        </p:spPr>
      </p:pic>
      <p:pic>
        <p:nvPicPr>
          <p:cNvPr id="6147" name="Picture 3" descr="C:\Users\Ou.BaiFamilyServer\Dropbox\FileTransfer\Manuscripts\2014NSFCPSPIMeeting\BiOMControlArchitecture.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2280007" y="9920990"/>
            <a:ext cx="5856317" cy="1514626"/>
          </a:xfrm>
          <a:prstGeom prst="rect">
            <a:avLst/>
          </a:prstGeom>
          <a:noFill/>
        </p:spPr>
      </p:pic>
      <p:pic>
        <p:nvPicPr>
          <p:cNvPr id="6148" name="Picture 4" descr="C:\Users\Ou.BaiFamilyServer\Dropbox\FileTransfer\ResearchProposals\ProsthesisOptimizationControl_NSF-CPS_2014\EMG_BestWorst.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1036545" y="3772706"/>
            <a:ext cx="4916488" cy="1704857"/>
          </a:xfrm>
          <a:prstGeom prst="rect">
            <a:avLst/>
          </a:prstGeom>
          <a:noFill/>
        </p:spPr>
      </p:pic>
      <p:pic>
        <p:nvPicPr>
          <p:cNvPr id="6149" name="Picture 5" descr="C:\Users\Ou.BaiFamilyServer\Dropbox\FileTransfer\ResearchProposals\ProsthesisOptimizationControl_NSF-CPS_2014\LegMuscle Model.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7578644" y="5379694"/>
            <a:ext cx="2353665" cy="2723678"/>
          </a:xfrm>
          <a:prstGeom prst="rect">
            <a:avLst/>
          </a:prstGeom>
          <a:noFill/>
        </p:spPr>
      </p:pic>
      <p:pic>
        <p:nvPicPr>
          <p:cNvPr id="6150" name="Picture 6" descr="C:\Users\Ou.BaiFamilyServer\Dropbox\FileTransfer\ResearchProposals\ProsthesisOptimizationControl_NSF-CPS_2014\DesignOfMeasures5.jpg"/>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641728" y="3785213"/>
            <a:ext cx="7632700" cy="3736975"/>
          </a:xfrm>
          <a:prstGeom prst="rect">
            <a:avLst/>
          </a:prstGeom>
          <a:noFill/>
        </p:spPr>
      </p:pic>
    </p:spTree>
    <p:extLst>
      <p:ext uri="{BB962C8B-B14F-4D97-AF65-F5344CB8AC3E}">
        <p14:creationId xmlns=""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671</TotalTime>
  <Words>739</Words>
  <Application>Microsoft Office PowerPoint</Application>
  <PresentationFormat>Custom</PresentationFormat>
  <Paragraphs>42</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PosterPresentations.com-36x60-Template-V3</vt:lpstr>
      <vt:lpstr>1_Classic 3 Columns</vt:lpstr>
      <vt:lpstr>Classic - Wide Center</vt:lpstr>
      <vt:lpstr>Image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Ou</cp:lastModifiedBy>
  <cp:revision>63</cp:revision>
  <dcterms:created xsi:type="dcterms:W3CDTF">2012-02-06T18:46:22Z</dcterms:created>
  <dcterms:modified xsi:type="dcterms:W3CDTF">2014-10-04T13:43:59Z</dcterms:modified>
</cp:coreProperties>
</file>