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3" r:id="rId3"/>
    <p:sldId id="455" r:id="rId4"/>
    <p:sldId id="439" r:id="rId5"/>
    <p:sldId id="456" r:id="rId6"/>
    <p:sldId id="440" r:id="rId7"/>
    <p:sldId id="451" r:id="rId8"/>
    <p:sldId id="441" r:id="rId9"/>
    <p:sldId id="426" r:id="rId10"/>
    <p:sldId id="367" r:id="rId11"/>
    <p:sldId id="370" r:id="rId12"/>
    <p:sldId id="457" r:id="rId13"/>
    <p:sldId id="448" r:id="rId14"/>
    <p:sldId id="458" r:id="rId15"/>
    <p:sldId id="459" r:id="rId16"/>
    <p:sldId id="460" r:id="rId17"/>
    <p:sldId id="45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0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hari:TrafficRNA:data:TRNASensorService:htclifetime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hari:TrafficRNA:data:TRNASensorService:htclifetime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htclifetime.csv!$A$6:$A$8</c:f>
              <c:strCache>
                <c:ptCount val="3"/>
                <c:pt idx="0">
                  <c:v>X</c:v>
                </c:pt>
                <c:pt idx="1">
                  <c:v>Y</c:v>
                </c:pt>
                <c:pt idx="2">
                  <c:v>Z</c:v>
                </c:pt>
              </c:strCache>
            </c:strRef>
          </c:cat>
          <c:val>
            <c:numRef>
              <c:f>htclifetime.csv!$B$6:$B$8</c:f>
              <c:numCache>
                <c:formatCode>General</c:formatCode>
                <c:ptCount val="3"/>
                <c:pt idx="0">
                  <c:v>215000.0</c:v>
                </c:pt>
                <c:pt idx="1">
                  <c:v>490000.0</c:v>
                </c:pt>
                <c:pt idx="2">
                  <c:v>1.7E6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111240"/>
        <c:axId val="2098114232"/>
      </c:barChart>
      <c:catAx>
        <c:axId val="2098111240"/>
        <c:scaling>
          <c:orientation val="minMax"/>
        </c:scaling>
        <c:delete val="0"/>
        <c:axPos val="b"/>
        <c:majorTickMark val="out"/>
        <c:minorTickMark val="none"/>
        <c:tickLblPos val="nextTo"/>
        <c:crossAx val="2098114232"/>
        <c:crosses val="autoZero"/>
        <c:auto val="1"/>
        <c:lblAlgn val="ctr"/>
        <c:lblOffset val="100"/>
        <c:noMultiLvlLbl val="0"/>
      </c:catAx>
      <c:valAx>
        <c:axId val="2098114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81112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011878346803"/>
          <c:y val="0.0857142857142857"/>
          <c:w val="0.856988121653197"/>
          <c:h val="0.81739707536557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htclifetime.csv!$A$1:$A$3</c:f>
              <c:strCache>
                <c:ptCount val="3"/>
                <c:pt idx="0">
                  <c:v>GPS-1</c:v>
                </c:pt>
                <c:pt idx="1">
                  <c:v>GPS-180</c:v>
                </c:pt>
                <c:pt idx="2">
                  <c:v>NetLoc</c:v>
                </c:pt>
              </c:strCache>
            </c:strRef>
          </c:cat>
          <c:val>
            <c:numRef>
              <c:f>htclifetime.csv!$B$1:$B$3</c:f>
              <c:numCache>
                <c:formatCode>General</c:formatCode>
                <c:ptCount val="3"/>
                <c:pt idx="0">
                  <c:v>9.8</c:v>
                </c:pt>
                <c:pt idx="1">
                  <c:v>46.0</c:v>
                </c:pt>
                <c:pt idx="2">
                  <c:v>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414104"/>
        <c:axId val="2098411144"/>
      </c:barChart>
      <c:catAx>
        <c:axId val="2098414104"/>
        <c:scaling>
          <c:orientation val="minMax"/>
        </c:scaling>
        <c:delete val="0"/>
        <c:axPos val="b"/>
        <c:majorTickMark val="out"/>
        <c:minorTickMark val="none"/>
        <c:tickLblPos val="nextTo"/>
        <c:crossAx val="2098411144"/>
        <c:crosses val="autoZero"/>
        <c:auto val="1"/>
        <c:lblAlgn val="ctr"/>
        <c:lblOffset val="100"/>
        <c:noMultiLvlLbl val="0"/>
      </c:catAx>
      <c:valAx>
        <c:axId val="2098411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84141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CCBCAE-F869-5D4B-9F7E-CCB0B45F25A9}" type="datetime1">
              <a:rPr lang="en-US"/>
              <a:pPr>
                <a:defRPr/>
              </a:pPr>
              <a:t>10/4/12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6DA177-549C-414E-ACE1-38BD32161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70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5104302-1E44-D346-B745-B8C4CD489115}" type="datetime1">
              <a:rPr lang="en-US"/>
              <a:pPr>
                <a:defRPr/>
              </a:pPr>
              <a:t>10/4/12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C7EBE66-A1C7-584B-8CF2-FCA882F57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28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Page </a:t>
            </a:r>
            <a:fld id="{9BB325D3-5E33-A94D-AA82-CFDB7A036C0B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563" tIns="45282" rIns="90563" bIns="45282"/>
          <a:lstStyle/>
          <a:p>
            <a:pPr eaLnBrk="1" hangingPunct="1"/>
            <a:r>
              <a:rPr lang="en-US" sz="900">
                <a:latin typeface="Times" charset="0"/>
                <a:ea typeface="ＭＳ Ｐゴシック" charset="0"/>
                <a:cs typeface="ＭＳ Ｐゴシック" charset="0"/>
              </a:rPr>
              <a:t>V2I == Vehicle-to-Infrastructure</a:t>
            </a:r>
          </a:p>
          <a:p>
            <a:pPr eaLnBrk="1" hangingPunct="1"/>
            <a:r>
              <a:rPr lang="en-US" sz="900">
                <a:latin typeface="Times" charset="0"/>
                <a:ea typeface="ＭＳ Ｐゴシック" charset="0"/>
                <a:cs typeface="ＭＳ Ｐゴシック" charset="0"/>
              </a:rPr>
              <a:t>V2V  = Vehicle-to-Vehicle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/>
              <a:t>Phone not oriented in fixed position, user can pick up the phone, reorient, etc.</a:t>
            </a:r>
          </a:p>
          <a:p>
            <a:r>
              <a:rPr lang="en-US" sz="1200" dirty="0" smtClean="0"/>
              <a:t>Gravity vector changes depending on hills and orientation</a:t>
            </a:r>
          </a:p>
          <a:p>
            <a:r>
              <a:rPr lang="en-US" sz="1200" dirty="0" smtClean="0"/>
              <a:t>Sensor has drift, sensitive to temperature changes</a:t>
            </a:r>
            <a:endParaRPr lang="ja-JP" alt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77F09D-65ED-6240-9559-308213DA084D}" type="slidenum">
              <a:rPr lang="en-US" altLang="ja-JP" sz="1200">
                <a:latin typeface="Calibri" charset="0"/>
              </a:rPr>
              <a:pPr eaLnBrk="1" hangingPunct="1"/>
              <a:t>8</a:t>
            </a:fld>
            <a:endParaRPr lang="en-US" altLang="ja-JP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 haven’t shown the grid lines here, they are kind of hard to see. Overlay grid on to second picture.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457A46-87D1-D844-AD16-436FAC763C18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A3D037-3ED2-D84C-917F-00F2F29BEC1A}" type="slidenum">
              <a:rPr lang="en-US" sz="1200">
                <a:latin typeface="Times New Roman" charset="0"/>
              </a:rPr>
              <a:pPr eaLnBrk="1" hangingPunct="1"/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</a:rPr>
              <a:t>Page </a:t>
            </a:r>
            <a:fld id="{43F4588D-6E70-6E40-A2A6-A19431972737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32" tIns="45716" rIns="91432" bIns="45716"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4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potholes annoying, scary?</a:t>
            </a:r>
          </a:p>
          <a:p>
            <a:pPr eaLnBrk="1" hangingPunct="1">
              <a:defRPr/>
            </a:pPr>
            <a:endParaRPr lang="en-US" sz="42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4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significant costs to cities, car owners</a:t>
            </a:r>
          </a:p>
          <a:p>
            <a:pPr eaLnBrk="1" hangingPunct="1">
              <a:defRPr/>
            </a:pPr>
            <a:r>
              <a:rPr lang="en-US" sz="4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‘report a pothole’ programs</a:t>
            </a:r>
          </a:p>
          <a:p>
            <a:pPr eaLnBrk="1" hangingPunct="1">
              <a:defRPr/>
            </a:pPr>
            <a:r>
              <a:rPr lang="en-US" sz="42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even lawsuits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14650" y="260350"/>
            <a:ext cx="3649663" cy="2736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xfrm>
            <a:off x="250825" y="3200400"/>
            <a:ext cx="6292850" cy="562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We looked at several different applications.;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This being the general protocol., we discuss four specific Say that our extensive example is the road pricing example  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As one application we show how to compute times over speed limit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8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71A08-79FB-514B-9EE5-0E4A3F4A7E39}" type="datetime1">
              <a:rPr lang="en-US"/>
              <a:pPr>
                <a:defRPr/>
              </a:pPr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70DF-DABD-E34B-849E-0A74B9665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4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D77C-0057-AA44-B88C-AA17DC87BC50}" type="datetime1">
              <a:rPr lang="en-US"/>
              <a:pPr>
                <a:defRPr/>
              </a:pPr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7713-D830-7B47-8B54-64ABA720B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7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2F56-BCB7-724A-8927-D88E71210AAA}" type="datetime1">
              <a:rPr lang="en-US"/>
              <a:pPr>
                <a:defRPr/>
              </a:pPr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75BB-D03D-9143-84F1-3D3591F26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73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Evdokia Nikolova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Reliable Route Planning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D4AA4-C9CD-3340-BBD8-D0D3DA553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6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49BE1-2C3A-5D45-B7B4-8A2364C59B3D}" type="datetime1">
              <a:rPr lang="en-US"/>
              <a:pPr>
                <a:defRPr/>
              </a:pPr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2403-06A8-C649-BC33-28832D0E8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0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CA396-67FC-AC45-8A21-6937A2DE5F49}" type="datetime1">
              <a:rPr lang="en-US"/>
              <a:pPr>
                <a:defRPr/>
              </a:pPr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F4910-ECDC-A54F-914D-AE26F61C3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7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53459-A795-D94F-9463-9332A1670ECD}" type="datetime1">
              <a:rPr lang="en-US"/>
              <a:pPr>
                <a:defRPr/>
              </a:pPr>
              <a:t>10/4/12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DBACD-DDCB-364C-BD6A-2274437D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FCAF-8105-8A4F-9FBD-C6C46B82C98C}" type="datetime1">
              <a:rPr lang="en-US"/>
              <a:pPr>
                <a:defRPr/>
              </a:pPr>
              <a:t>10/4/12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CA37-1CDC-014F-A1F2-8CFF7BAF1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6188-10E2-5640-B8D2-5FDF1A52C214}" type="datetime1">
              <a:rPr lang="en-US"/>
              <a:pPr>
                <a:defRPr/>
              </a:pPr>
              <a:t>10/4/12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F60-66C5-2B40-9B8E-D4FA5E135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4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BF142-A943-7848-8F3D-9C931BC0F444}" type="datetime1">
              <a:rPr lang="en-US"/>
              <a:pPr>
                <a:defRPr/>
              </a:pPr>
              <a:t>10/4/12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614F7-3380-6C4C-96D7-B4AE3D592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7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365FA-725D-4744-BC72-625DDFB4A204}" type="datetime1">
              <a:rPr lang="en-US"/>
              <a:pPr>
                <a:defRPr/>
              </a:pPr>
              <a:t>10/4/12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BCDEC-A9A7-6341-ABCF-455A0F0C0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35D3-496C-EE4D-9052-9630C007F870}" type="datetime1">
              <a:rPr lang="en-US"/>
              <a:pPr>
                <a:defRPr/>
              </a:pPr>
              <a:t>10/4/12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1054-2754-9544-89FA-C06B34382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8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291A2EC-3A65-B141-B7F5-63D34B0FFBFD}" type="datetime1">
              <a:rPr lang="en-US"/>
              <a:pPr>
                <a:defRPr/>
              </a:pPr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DDEEAB5-5DCB-2548-91D5-7223D1341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Gill Sans"/>
          <a:ea typeface="ＭＳ Ｐゴシック" pitchFamily="-112" charset="-128"/>
          <a:cs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Gill Sans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Gill Sans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Gill Sans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Gill Sans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"/>
          <a:ea typeface="ＭＳ Ｐゴシック" pitchFamily="-112" charset="-128"/>
          <a:cs typeface="Gill San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"/>
          <a:ea typeface="ＭＳ Ｐゴシック" pitchFamily="-112" charset="-128"/>
          <a:cs typeface="Gill San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"/>
          <a:ea typeface="ＭＳ Ｐゴシック" pitchFamily="-112" charset="-128"/>
          <a:cs typeface="Gill San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"/>
          <a:ea typeface="ＭＳ Ｐゴシック" pitchFamily="-112" charset="-128"/>
          <a:cs typeface="Gill San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"/>
          <a:ea typeface="ＭＳ Ｐゴシック" pitchFamily="-112" charset="-128"/>
          <a:cs typeface="Gill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8" Type="http://schemas.openxmlformats.org/officeDocument/2006/relationships/image" Target="../media/image42.jpeg"/><Relationship Id="rId9" Type="http://schemas.openxmlformats.org/officeDocument/2006/relationships/image" Target="../media/image43.jpeg"/><Relationship Id="rId10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20" Type="http://schemas.openxmlformats.org/officeDocument/2006/relationships/image" Target="../media/image27.png"/><Relationship Id="rId10" Type="http://schemas.openxmlformats.org/officeDocument/2006/relationships/image" Target="../media/image24.jpeg"/><Relationship Id="rId11" Type="http://schemas.openxmlformats.org/officeDocument/2006/relationships/image" Target="../media/image25.jpeg"/><Relationship Id="rId12" Type="http://schemas.openxmlformats.org/officeDocument/2006/relationships/image" Target="../media/image26.jpeg"/><Relationship Id="rId13" Type="http://schemas.openxmlformats.org/officeDocument/2006/relationships/image" Target="../media/image45.jpe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8" Type="http://schemas.openxmlformats.org/officeDocument/2006/relationships/image" Target="../media/image50.jpeg"/><Relationship Id="rId1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7" Type="http://schemas.openxmlformats.org/officeDocument/2006/relationships/image" Target="../media/image8.emf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jpeg"/><Relationship Id="rId12" Type="http://schemas.openxmlformats.org/officeDocument/2006/relationships/image" Target="../media/image26.jpeg"/><Relationship Id="rId13" Type="http://schemas.openxmlformats.org/officeDocument/2006/relationships/image" Target="../media/image27.png"/><Relationship Id="rId14" Type="http://schemas.openxmlformats.org/officeDocument/2006/relationships/image" Target="../media/image28.emf"/><Relationship Id="rId1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1.png"/><Relationship Id="rId7" Type="http://schemas.openxmlformats.org/officeDocument/2006/relationships/image" Target="../media/image3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685800" y="3025775"/>
            <a:ext cx="7772400" cy="1470025"/>
          </a:xfrm>
        </p:spPr>
        <p:txBody>
          <a:bodyPr/>
          <a:lstStyle/>
          <a:p>
            <a:r>
              <a:rPr lang="en-US" sz="4000" dirty="0" smtClean="0">
                <a:latin typeface="Gill Sans" charset="0"/>
                <a:ea typeface="ＭＳ Ｐゴシック" charset="0"/>
              </a:rPr>
              <a:t>CPS and the Mobile Tsunami</a:t>
            </a:r>
            <a:endParaRPr lang="en-US" sz="4000" dirty="0">
              <a:latin typeface="Gill Sans" charset="0"/>
              <a:ea typeface="ＭＳ Ｐゴシック" charset="0"/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sz="3600" dirty="0">
                <a:latin typeface="Gill Sans" charset="0"/>
                <a:ea typeface="ＭＳ Ｐゴシック" charset="0"/>
              </a:rPr>
              <a:t>Hari Balakrishnan</a:t>
            </a:r>
          </a:p>
          <a:p>
            <a:r>
              <a:rPr lang="en-US" sz="3600" dirty="0">
                <a:latin typeface="Gill Sans" charset="0"/>
                <a:ea typeface="ＭＳ Ｐゴシック" charset="0"/>
              </a:rPr>
              <a:t>M.I.T.</a:t>
            </a:r>
            <a:br>
              <a:rPr lang="en-US" sz="3600" dirty="0">
                <a:latin typeface="Gill Sans" charset="0"/>
                <a:ea typeface="ＭＳ Ｐゴシック" charset="0"/>
              </a:rPr>
            </a:br>
            <a:r>
              <a:rPr lang="en-US" sz="3600" dirty="0" err="1">
                <a:latin typeface="Gill Sans" charset="0"/>
                <a:ea typeface="ＭＳ Ｐゴシック" charset="0"/>
              </a:rPr>
              <a:t>cartel.csail.mit.edu</a:t>
            </a:r>
            <a:endParaRPr lang="en-US" sz="3600" dirty="0">
              <a:latin typeface="Gill Sans" charset="0"/>
              <a:ea typeface="ＭＳ Ｐゴシック" charset="0"/>
            </a:endParaRPr>
          </a:p>
        </p:txBody>
      </p:sp>
      <p:pic>
        <p:nvPicPr>
          <p:cNvPr id="17409" name="Picture 5" descr="worst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1066800"/>
            <a:ext cx="4573588" cy="1747837"/>
          </a:xfrm>
          <a:prstGeom prst="rect">
            <a:avLst/>
          </a:prstGeom>
          <a:solidFill>
            <a:srgbClr val="111D4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2" name="Picture 8" descr="841759416_1f261708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76200"/>
            <a:ext cx="644174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Pothole Patrol (P</a:t>
            </a:r>
            <a:r>
              <a:rPr lang="en-US" baseline="30000">
                <a:latin typeface="Gill Sans" charset="0"/>
                <a:ea typeface="ＭＳ Ｐゴシック" charset="0"/>
              </a:rPr>
              <a:t>2</a:t>
            </a:r>
            <a:r>
              <a:rPr lang="en-US">
                <a:latin typeface="Gill Sans" charset="0"/>
                <a:ea typeface="ＭＳ Ｐゴシック" charset="0"/>
              </a:rPr>
              <a:t>)</a:t>
            </a:r>
          </a:p>
        </p:txBody>
      </p:sp>
      <p:pic>
        <p:nvPicPr>
          <p:cNvPr id="89090" name="Picture 5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085013" cy="54864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1" name="TextBox 4"/>
          <p:cNvSpPr txBox="1">
            <a:spLocks noChangeArrowheads="1"/>
          </p:cNvSpPr>
          <p:nvPr/>
        </p:nvSpPr>
        <p:spPr bwMode="auto">
          <a:xfrm>
            <a:off x="990600" y="838200"/>
            <a:ext cx="7404100" cy="1570038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Road infrastructure degrading rapidly</a:t>
            </a:r>
          </a:p>
          <a:p>
            <a:pPr eaLnBrk="1" hangingPunct="1"/>
            <a:r>
              <a:rPr lang="en-US">
                <a:solidFill>
                  <a:srgbClr val="FFFFFF"/>
                </a:solidFill>
              </a:rPr>
              <a:t>Over 500K pothole-related insurance claims/year</a:t>
            </a:r>
          </a:p>
          <a:p>
            <a:pPr eaLnBrk="1" hangingPunct="1"/>
            <a:r>
              <a:rPr lang="en-US">
                <a:solidFill>
                  <a:srgbClr val="FFFFFF"/>
                </a:solidFill>
              </a:rPr>
              <a:t>Thousands of damage claims per year against states</a:t>
            </a:r>
          </a:p>
          <a:p>
            <a:pPr eaLnBrk="1" hangingPunct="1"/>
            <a:r>
              <a:rPr lang="en-US">
                <a:solidFill>
                  <a:srgbClr val="FFFFFF"/>
                </a:solidFill>
              </a:rPr>
              <a:t>Not enough money to fix every problem</a:t>
            </a:r>
          </a:p>
        </p:txBody>
      </p:sp>
      <p:sp>
        <p:nvSpPr>
          <p:cNvPr id="89092" name="TextBox 47"/>
          <p:cNvSpPr txBox="1">
            <a:spLocks noChangeArrowheads="1"/>
          </p:cNvSpPr>
          <p:nvPr/>
        </p:nvSpPr>
        <p:spPr bwMode="auto">
          <a:xfrm>
            <a:off x="685800" y="6427787"/>
            <a:ext cx="7978775" cy="430213"/>
          </a:xfrm>
          <a:prstGeom prst="rect">
            <a:avLst/>
          </a:prstGeom>
          <a:solidFill>
            <a:srgbClr val="FDE689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dirty="0">
                <a:latin typeface="Gill Sans" charset="0"/>
                <a:cs typeface="Gill Sans" charset="0"/>
              </a:rPr>
              <a:t>J. Eriksson, L. </a:t>
            </a:r>
            <a:r>
              <a:rPr lang="en-US" sz="2200" dirty="0" err="1">
                <a:latin typeface="Gill Sans" charset="0"/>
                <a:cs typeface="Gill Sans" charset="0"/>
              </a:rPr>
              <a:t>Girod</a:t>
            </a:r>
            <a:r>
              <a:rPr lang="en-US" sz="2200" dirty="0">
                <a:latin typeface="Gill Sans" charset="0"/>
                <a:cs typeface="Gill Sans" charset="0"/>
              </a:rPr>
              <a:t>, B. Hull, R. Newton, S. Madden, HB, </a:t>
            </a:r>
            <a:r>
              <a:rPr lang="en-US" sz="2200" dirty="0" err="1">
                <a:latin typeface="Gill Sans" charset="0"/>
                <a:cs typeface="Gill Sans" charset="0"/>
              </a:rPr>
              <a:t>Mobisys</a:t>
            </a:r>
            <a:r>
              <a:rPr lang="en-US" sz="2200" dirty="0">
                <a:latin typeface="Gill Sans" charset="0"/>
                <a:cs typeface="Gill Sans" charset="0"/>
              </a:rPr>
              <a:t> 2008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3965575"/>
            <a:ext cx="3582988" cy="2382838"/>
          </a:xfrm>
          <a:prstGeom prst="rect">
            <a:avLst/>
          </a:prstGeom>
          <a:noFill/>
          <a:ln w="38100">
            <a:solidFill>
              <a:srgbClr val="838383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423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1450" y="388938"/>
            <a:ext cx="3330575" cy="2379662"/>
          </a:xfrm>
          <a:prstGeom prst="rect">
            <a:avLst/>
          </a:prstGeom>
          <a:noFill/>
          <a:ln w="38100">
            <a:solidFill>
              <a:srgbClr val="838383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4239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0888" y="4259263"/>
            <a:ext cx="3009900" cy="2241550"/>
          </a:xfrm>
          <a:prstGeom prst="rect">
            <a:avLst/>
          </a:prstGeom>
          <a:noFill/>
          <a:ln w="38100">
            <a:solidFill>
              <a:srgbClr val="838383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42394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413" y="250825"/>
            <a:ext cx="3108325" cy="1981200"/>
          </a:xfrm>
          <a:prstGeom prst="rect">
            <a:avLst/>
          </a:prstGeom>
          <a:noFill/>
          <a:ln w="38100">
            <a:solidFill>
              <a:srgbClr val="838383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42394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46525" y="2605088"/>
            <a:ext cx="3197225" cy="2127250"/>
          </a:xfrm>
          <a:prstGeom prst="rect">
            <a:avLst/>
          </a:prstGeom>
          <a:noFill/>
          <a:ln w="38100">
            <a:solidFill>
              <a:srgbClr val="838383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42394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6388" y="4929188"/>
            <a:ext cx="2814637" cy="1812925"/>
          </a:xfrm>
          <a:prstGeom prst="rect">
            <a:avLst/>
          </a:prstGeom>
          <a:noFill/>
          <a:ln w="38100">
            <a:solidFill>
              <a:srgbClr val="838383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42394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5600" y="2152650"/>
            <a:ext cx="2501900" cy="1865313"/>
          </a:xfrm>
          <a:prstGeom prst="rect">
            <a:avLst/>
          </a:prstGeom>
          <a:noFill/>
          <a:ln w="38100">
            <a:solidFill>
              <a:srgbClr val="838383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42394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17838" y="857250"/>
            <a:ext cx="2709862" cy="1901825"/>
          </a:xfrm>
          <a:prstGeom prst="rect">
            <a:avLst/>
          </a:prstGeom>
          <a:noFill/>
          <a:ln w="38100">
            <a:solidFill>
              <a:srgbClr val="838383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i="1" dirty="0" smtClean="0"/>
              <a:t>Code In The Air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 smtClean="0"/>
              <a:t>Distributed Tasking &amp; Coordination</a:t>
            </a:r>
            <a:endParaRPr lang="en-US" sz="3600" dirty="0"/>
          </a:p>
        </p:txBody>
      </p:sp>
      <p:pic>
        <p:nvPicPr>
          <p:cNvPr id="4" name="Picture 8" descr="https://encrypted-tbn2.google.com/images?q=tbn:ANd9GcQoeaXSLmBnQQdn0QMF_yO80KF9swSHyhQ8wju4UKUASoMxFyE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83613"/>
            <a:ext cx="1290241" cy="258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:\Users\lenin\Desktop\iphon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21763"/>
            <a:ext cx="2425771" cy="24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https://encrypted-tbn1.google.com/images?q=tbn:ANd9GcQvZ9IlVKddUA6tm6ce_gwyawqrlpaam9eC6Co_rMwkJMNHX0pk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78" y="2684044"/>
            <a:ext cx="522386" cy="7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https://encrypted-tbn2.google.com/images?q=tbn:ANd9GcTGkOdIb9PETENDrwS31ulftzArHjylnzx5-lGHq4RwYm_77y_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47707"/>
            <a:ext cx="790576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" descr="https://encrypted-tbn2.google.com/images?q=tbn:ANd9GcQslE9wAg1kzTFXi34mUCAquw9bCLK5Grv71mM2P94FS8LyHrC4A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0071" y="1495802"/>
            <a:ext cx="561782" cy="5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https://encrypted-tbn1.google.com/images?q=tbn:ANd9GcS7463ickTuivKvElgbyd8U4b45VpTVZ5wlbanYeZnj7gtKDzyt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97" y="3466683"/>
            <a:ext cx="526861" cy="5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7" descr="https://encrypted-tbn1.google.com/images?q=tbn:ANd9GcT7DfED7GFGfK49Qgv5MTjfDpoDBSECoDm1qqfnxHTnYknx1Sd2K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27" y="4814470"/>
            <a:ext cx="635714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1" descr="https://encrypted-tbn3.google.com/images?q=tbn:ANd9GcQ4s8oyqdLnmHgHRkcITuvO8T9oYQVv60rNJfg0lyPDLP7AjTv7v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3" y="5214521"/>
            <a:ext cx="581024" cy="5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3" descr="https://encrypted-tbn0.google.com/images?q=tbn:ANd9GcR7Z-19g3AV0hz9uXMIk7IMfBGH0hzf1zVeqCmkS8A5KNB1uJS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1199"/>
            <a:ext cx="785815" cy="52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5" descr="https://encrypted-tbn3.google.com/images?q=tbn:ANd9GcRo_ZjwOKMrYSaRGOe-rozQQj8a-cnrWWR1rBu3QtH-5M-fSFI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20962" y="5564566"/>
            <a:ext cx="256222" cy="6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7" descr="https://encrypted-tbn2.google.com/images?q=tbn:ANd9GcRVyPogeUIdXvKsbkGcfLDgnpg4FYT9QUzNPg7jUvVcwIbRtz99Y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23" y="2190332"/>
            <a:ext cx="546341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81584" y="1586409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GPS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181584" y="2182474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WiFi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181584" y="2852597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Cell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181584" y="3544232"/>
            <a:ext cx="52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Accl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181584" y="4196417"/>
            <a:ext cx="582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Gyro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181584" y="4944129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Compass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305176" y="566987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Mic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5986046"/>
            <a:ext cx="58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Light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05621" y="5981076"/>
            <a:ext cx="970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Proximity</a:t>
            </a:r>
            <a:endParaRPr lang="en-US" sz="1600" dirty="0"/>
          </a:p>
        </p:txBody>
      </p:sp>
      <p:pic>
        <p:nvPicPr>
          <p:cNvPr id="24" name="Picture 43" descr="https://encrypted-tbn2.google.com/images?q=tbn:ANd9GcQ0eQ9VA7Nz-b8vtD3Buptcmz3a9GrQ7HHaDGNPKXI4o7tTIIrv_Q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24" y="3461922"/>
            <a:ext cx="1339875" cy="70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2" descr="Sitting Stickman Clip 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54" y="1861722"/>
            <a:ext cx="634405" cy="9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51" y="1937921"/>
            <a:ext cx="849860" cy="95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11" y="1866605"/>
            <a:ext cx="513436" cy="113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320" y="3303127"/>
            <a:ext cx="1010867" cy="94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9" descr="https://encrypted-tbn3.google.com/images?q=tbn:ANd9GcTcfVYpCDZKyaB6QPwVARbl6vJlhtCtRcp-QitMWX8zYrEqyYY0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46" y="4931155"/>
            <a:ext cx="1586261" cy="7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4757321"/>
            <a:ext cx="1162202" cy="104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ight Arrow 30"/>
          <p:cNvSpPr/>
          <p:nvPr/>
        </p:nvSpPr>
        <p:spPr>
          <a:xfrm>
            <a:off x="4191000" y="3670116"/>
            <a:ext cx="685800" cy="24709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57800" y="2852321"/>
            <a:ext cx="769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Walking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375405" y="285232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Running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613791" y="2852321"/>
            <a:ext cx="648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Sitting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638800" y="4220944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Biking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7273687" y="4259018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Driving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5153404" y="5781024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Indoors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172200" y="5787694"/>
            <a:ext cx="870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Outdoors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7239000" y="5787694"/>
            <a:ext cx="784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AtHome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8137495" y="5782682"/>
            <a:ext cx="777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AtOffice</a:t>
            </a:r>
            <a:endParaRPr lang="en-US" sz="1400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10200"/>
            <a:ext cx="472068" cy="48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740450" y="5986046"/>
            <a:ext cx="1078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Barometer</a:t>
            </a:r>
            <a:endParaRPr lang="en-US" sz="1600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381000" y="5105400"/>
            <a:ext cx="83058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CITA lowers </a:t>
            </a:r>
            <a:r>
              <a:rPr lang="en-US" dirty="0" smtClean="0"/>
              <a:t>the barrier for programming and executing distributed tasking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CITA Supports Tasking </a:t>
            </a:r>
            <a:r>
              <a:rPr lang="en-US" sz="4000" dirty="0" smtClean="0"/>
              <a:t>&amp; Coordination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1"/>
            <a:ext cx="5562600" cy="358139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Background service </a:t>
            </a:r>
            <a:r>
              <a:rPr lang="en-US" sz="2600" dirty="0" smtClean="0"/>
              <a:t>runs </a:t>
            </a:r>
            <a:r>
              <a:rPr lang="en-US" sz="2600" dirty="0" smtClean="0"/>
              <a:t>continuously, captures sensor data</a:t>
            </a:r>
          </a:p>
          <a:p>
            <a:r>
              <a:rPr lang="en-US" sz="2600" dirty="0" smtClean="0"/>
              <a:t>Apps: server-side scripts only, using </a:t>
            </a:r>
            <a:r>
              <a:rPr lang="en-US" sz="2600" i="1" dirty="0" smtClean="0"/>
              <a:t>activity</a:t>
            </a:r>
            <a:r>
              <a:rPr lang="en-US" sz="2600" dirty="0" smtClean="0"/>
              <a:t> as primitive (no sensing code)</a:t>
            </a:r>
            <a:endParaRPr lang="en-US" sz="2600" dirty="0" smtClean="0"/>
          </a:p>
          <a:p>
            <a:r>
              <a:rPr lang="en-US" sz="2600" dirty="0" smtClean="0"/>
              <a:t>Trigger </a:t>
            </a:r>
            <a:r>
              <a:rPr lang="en-US" sz="2600" dirty="0" smtClean="0">
                <a:solidFill>
                  <a:srgbClr val="0070C0"/>
                </a:solidFill>
              </a:rPr>
              <a:t>actions</a:t>
            </a:r>
            <a:r>
              <a:rPr lang="en-US" sz="2600" dirty="0" smtClean="0"/>
              <a:t> when right </a:t>
            </a:r>
            <a:r>
              <a:rPr lang="en-US" sz="2600" dirty="0" smtClean="0">
                <a:solidFill>
                  <a:srgbClr val="0070C0"/>
                </a:solidFill>
              </a:rPr>
              <a:t>conditions</a:t>
            </a:r>
            <a:r>
              <a:rPr lang="en-US" sz="2600" dirty="0" smtClean="0"/>
              <a:t> are </a:t>
            </a:r>
            <a:r>
              <a:rPr lang="en-US" sz="2600" dirty="0" smtClean="0"/>
              <a:t>met</a:t>
            </a:r>
          </a:p>
          <a:p>
            <a:r>
              <a:rPr lang="en-US" sz="2600" dirty="0" smtClean="0"/>
              <a:t>End-user programming on mobile</a:t>
            </a:r>
            <a:endParaRPr lang="en-US" sz="2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5029200"/>
            <a:ext cx="5105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latin typeface="Gill Sans"/>
                <a:cs typeface="Gill Sans"/>
              </a:rPr>
              <a:t>Support coordination between </a:t>
            </a:r>
            <a:r>
              <a:rPr lang="en-US" sz="2600" dirty="0" smtClean="0">
                <a:solidFill>
                  <a:srgbClr val="0070C0"/>
                </a:solidFill>
                <a:latin typeface="Gill Sans"/>
                <a:cs typeface="Gill Sans"/>
              </a:rPr>
              <a:t>multiple users </a:t>
            </a:r>
            <a:r>
              <a:rPr lang="en-US" sz="2600" dirty="0" smtClean="0">
                <a:latin typeface="Gill Sans"/>
                <a:cs typeface="Gill Sans"/>
              </a:rPr>
              <a:t>or </a:t>
            </a:r>
            <a:r>
              <a:rPr lang="en-US" sz="2600" dirty="0" smtClean="0">
                <a:solidFill>
                  <a:srgbClr val="0070C0"/>
                </a:solidFill>
                <a:latin typeface="Gill Sans"/>
                <a:cs typeface="Gill Sans"/>
              </a:rPr>
              <a:t>devices</a:t>
            </a:r>
            <a:endParaRPr lang="en-US" sz="2200" dirty="0" smtClean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pic>
        <p:nvPicPr>
          <p:cNvPr id="4" name="Picture 3" descr="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60689"/>
            <a:ext cx="3125141" cy="468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1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Changing User </a:t>
            </a:r>
            <a:r>
              <a:rPr lang="en-US" dirty="0" smtClean="0">
                <a:latin typeface="Gill Sans" charset="0"/>
                <a:ea typeface="ＭＳ Ｐゴシック" charset="0"/>
              </a:rPr>
              <a:t>Behavior with</a:t>
            </a:r>
            <a:r>
              <a:rPr lang="en-US" dirty="0">
                <a:latin typeface="Gill Sans" charset="0"/>
                <a:ea typeface="ＭＳ Ｐゴシック" charset="0"/>
              </a:rPr>
              <a:t/>
            </a:r>
            <a:br>
              <a:rPr lang="en-US" dirty="0">
                <a:latin typeface="Gill Sans" charset="0"/>
                <a:ea typeface="ＭＳ Ｐゴシック" charset="0"/>
              </a:rPr>
            </a:br>
            <a:r>
              <a:rPr lang="en-US" dirty="0">
                <a:latin typeface="Gill Sans" charset="0"/>
                <a:ea typeface="ＭＳ Ｐゴシック" charset="0"/>
              </a:rPr>
              <a:t>Smarter Tolling &amp; Insurance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798638"/>
            <a:ext cx="8229600" cy="4525962"/>
          </a:xfrm>
        </p:spPr>
        <p:txBody>
          <a:bodyPr/>
          <a:lstStyle/>
          <a:p>
            <a:r>
              <a:rPr lang="en-US" sz="2800" dirty="0">
                <a:latin typeface="Gill Sans" charset="0"/>
                <a:ea typeface="ＭＳ Ｐゴシック" charset="0"/>
              </a:rPr>
              <a:t>Imagine a system with (almost) no </a:t>
            </a:r>
            <a:br>
              <a:rPr lang="en-US" sz="2800" dirty="0">
                <a:latin typeface="Gill Sans" charset="0"/>
                <a:ea typeface="ＭＳ Ｐゴシック" charset="0"/>
              </a:rPr>
            </a:br>
            <a:r>
              <a:rPr lang="en-US" sz="2800" dirty="0">
                <a:latin typeface="Gill Sans" charset="0"/>
                <a:ea typeface="ＭＳ Ｐゴシック" charset="0"/>
              </a:rPr>
              <a:t>road-side tolling infrastructure</a:t>
            </a:r>
          </a:p>
          <a:p>
            <a:r>
              <a:rPr lang="en-US" sz="2800" dirty="0">
                <a:latin typeface="Gill Sans" charset="0"/>
                <a:ea typeface="ＭＳ Ｐゴシック" charset="0"/>
              </a:rPr>
              <a:t>Software on </a:t>
            </a:r>
            <a:r>
              <a:rPr lang="en-US" sz="2800" dirty="0" smtClean="0">
                <a:latin typeface="Gill Sans" charset="0"/>
                <a:ea typeface="ＭＳ Ｐゴシック" charset="0"/>
              </a:rPr>
              <a:t>mobile</a:t>
            </a:r>
            <a:r>
              <a:rPr lang="en-US" sz="2800" dirty="0">
                <a:latin typeface="Gill Sans" charset="0"/>
                <a:ea typeface="ＭＳ Ｐゴシック" charset="0"/>
              </a:rPr>
              <a:t> </a:t>
            </a:r>
            <a:r>
              <a:rPr lang="en-US" sz="2800" dirty="0" smtClean="0">
                <a:latin typeface="Gill Sans" charset="0"/>
                <a:ea typeface="ＭＳ Ｐゴシック" charset="0"/>
              </a:rPr>
              <a:t>device </a:t>
            </a:r>
            <a:r>
              <a:rPr lang="en-US" sz="2800" dirty="0">
                <a:latin typeface="Gill Sans" charset="0"/>
                <a:ea typeface="ＭＳ Ｐゴシック" charset="0"/>
              </a:rPr>
              <a:t/>
            </a:r>
            <a:br>
              <a:rPr lang="en-US" sz="2800" dirty="0">
                <a:latin typeface="Gill Sans" charset="0"/>
                <a:ea typeface="ＭＳ Ｐゴシック" charset="0"/>
              </a:rPr>
            </a:br>
            <a:r>
              <a:rPr lang="en-US" sz="2800" dirty="0">
                <a:latin typeface="Gill Sans" charset="0"/>
                <a:ea typeface="ＭＳ Ｐゴシック" charset="0"/>
              </a:rPr>
              <a:t>monitors location tracks</a:t>
            </a:r>
          </a:p>
          <a:p>
            <a:r>
              <a:rPr lang="en-US" sz="2800" dirty="0">
                <a:latin typeface="Gill Sans" charset="0"/>
                <a:ea typeface="ＭＳ Ｐゴシック" charset="0"/>
              </a:rPr>
              <a:t>Device and server run protocol to compute </a:t>
            </a:r>
            <a:r>
              <a:rPr lang="en-US" sz="2800" dirty="0" smtClean="0">
                <a:latin typeface="Gill Sans" charset="0"/>
                <a:ea typeface="ＭＳ Ｐゴシック" charset="0"/>
              </a:rPr>
              <a:t>payment or rebate</a:t>
            </a:r>
            <a:endParaRPr lang="en-US" sz="2800" dirty="0">
              <a:latin typeface="Gill Sans" charset="0"/>
              <a:ea typeface="ＭＳ Ｐゴシック" charset="0"/>
            </a:endParaRPr>
          </a:p>
          <a:p>
            <a:r>
              <a:rPr lang="en-US" sz="2800" dirty="0">
                <a:latin typeface="Gill Sans" charset="0"/>
                <a:ea typeface="ＭＳ Ｐゴシック" charset="0"/>
              </a:rPr>
              <a:t>Device (user) does not trust server with </a:t>
            </a:r>
            <a:r>
              <a:rPr lang="en-US" sz="2800" dirty="0" smtClean="0">
                <a:latin typeface="Gill Sans" charset="0"/>
                <a:ea typeface="ＭＳ Ｐゴシック" charset="0"/>
              </a:rPr>
              <a:t>location </a:t>
            </a:r>
            <a:r>
              <a:rPr lang="en-US" sz="2800" dirty="0">
                <a:latin typeface="Gill Sans" charset="0"/>
                <a:ea typeface="ＭＳ Ｐゴシック" charset="0"/>
              </a:rPr>
              <a:t>tracks</a:t>
            </a:r>
          </a:p>
          <a:p>
            <a:r>
              <a:rPr lang="en-US" sz="2800" dirty="0">
                <a:latin typeface="Gill Sans" charset="0"/>
                <a:ea typeface="ＭＳ Ｐゴシック" charset="0"/>
              </a:rPr>
              <a:t>Server does not trust device (tampering)</a:t>
            </a:r>
          </a:p>
        </p:txBody>
      </p:sp>
      <p:pic>
        <p:nvPicPr>
          <p:cNvPr id="31747" name="Picture 3" descr="howit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2670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438900" y="2333625"/>
            <a:ext cx="1333500" cy="333375"/>
          </a:xfrm>
          <a:prstGeom prst="rect">
            <a:avLst/>
          </a:prstGeom>
          <a:solidFill>
            <a:schemeClr val="bg1">
              <a:alpha val="4196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sz="1600" b="1">
                <a:latin typeface="Futura Bk" charset="0"/>
              </a:rPr>
              <a:t>Account ID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8078788" y="1447800"/>
            <a:ext cx="1065212" cy="346075"/>
          </a:xfrm>
          <a:prstGeom prst="rect">
            <a:avLst/>
          </a:prstGeom>
          <a:solidFill>
            <a:schemeClr val="bg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/>
              <a:t>Antenna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705600" y="1447800"/>
            <a:ext cx="2362200" cy="2133600"/>
            <a:chOff x="6705600" y="1447800"/>
            <a:chExt cx="2362200" cy="2133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858000" y="1524000"/>
              <a:ext cx="2209800" cy="1981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 flipV="1">
              <a:off x="6705600" y="1447800"/>
              <a:ext cx="2209800" cy="2133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625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Applications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  <a:latin typeface="Gill Sans" charset="0"/>
                <a:ea typeface="ＭＳ Ｐゴシック" charset="0"/>
              </a:rPr>
              <a:t>Usage-based tolls</a:t>
            </a:r>
          </a:p>
          <a:p>
            <a:endParaRPr lang="en-US" dirty="0" smtClean="0">
              <a:solidFill>
                <a:srgbClr val="FF0000"/>
              </a:solidFill>
              <a:latin typeface="Gill Sans" charset="0"/>
              <a:ea typeface="ＭＳ Ｐゴシック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Speeding </a:t>
            </a:r>
            <a:r>
              <a:rPr lang="en-US" dirty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tickets</a:t>
            </a:r>
          </a:p>
          <a:p>
            <a:pPr lvl="1"/>
            <a:r>
              <a:rPr lang="en-US" dirty="0">
                <a:latin typeface="Gill Sans" charset="0"/>
                <a:ea typeface="ＭＳ Ｐゴシック" charset="0"/>
              </a:rPr>
              <a:t>Did the driver ever travel faster than 70 mph?</a:t>
            </a:r>
          </a:p>
          <a:p>
            <a:endParaRPr lang="en-US" altLang="ja-JP" dirty="0" smtClean="0">
              <a:solidFill>
                <a:srgbClr val="000090"/>
              </a:solidFill>
              <a:latin typeface="Gill Sans" charset="0"/>
              <a:ea typeface="ＭＳ Ｐゴシック" charset="0"/>
            </a:endParaRPr>
          </a:p>
          <a:p>
            <a:r>
              <a:rPr lang="en-US" altLang="ja-JP" dirty="0" smtClean="0">
                <a:solidFill>
                  <a:srgbClr val="000090"/>
                </a:solidFill>
                <a:latin typeface="Gill Sans" charset="0"/>
                <a:ea typeface="ＭＳ Ｐゴシック" charset="0"/>
              </a:rPr>
              <a:t>Usage-based insurance</a:t>
            </a:r>
            <a:endParaRPr lang="en-US" altLang="ja-JP" dirty="0">
              <a:solidFill>
                <a:srgbClr val="000090"/>
              </a:solidFill>
              <a:latin typeface="Gill Sans" charset="0"/>
              <a:ea typeface="ＭＳ Ｐゴシック" charset="0"/>
            </a:endParaRPr>
          </a:p>
          <a:p>
            <a:pPr lvl="1"/>
            <a:r>
              <a:rPr lang="en-US" dirty="0">
                <a:latin typeface="Gill Sans" charset="0"/>
                <a:ea typeface="ＭＳ Ｐゴシック" charset="0"/>
              </a:rPr>
              <a:t>How many </a:t>
            </a:r>
            <a:r>
              <a:rPr lang="en-US" dirty="0" smtClean="0">
                <a:latin typeface="Gill Sans" charset="0"/>
                <a:ea typeface="ＭＳ Ｐゴシック" charset="0"/>
              </a:rPr>
              <a:t>miles this </a:t>
            </a:r>
            <a:r>
              <a:rPr lang="en-US" dirty="0">
                <a:latin typeface="Gill Sans" charset="0"/>
                <a:ea typeface="ＭＳ Ｐゴシック" charset="0"/>
              </a:rPr>
              <a:t>month did the driver travel on </a:t>
            </a:r>
            <a:r>
              <a:rPr lang="en-US" dirty="0" smtClean="0">
                <a:latin typeface="Gill Sans" charset="0"/>
                <a:ea typeface="ＭＳ Ｐゴシック" charset="0"/>
              </a:rPr>
              <a:t>freeways</a:t>
            </a:r>
            <a:r>
              <a:rPr lang="en-US" dirty="0" smtClean="0">
                <a:latin typeface="Gill Sans" charset="0"/>
                <a:ea typeface="ＭＳ Ｐゴシック" charset="0"/>
              </a:rPr>
              <a:t>?</a:t>
            </a:r>
            <a:endParaRPr lang="en-US" dirty="0">
              <a:latin typeface="Gill Sans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Gill Sans" charset="0"/>
                <a:ea typeface="ＭＳ Ｐゴシック" charset="0"/>
              </a:rPr>
              <a:t>How many “hard braking” events?</a:t>
            </a:r>
            <a:endParaRPr lang="en-US" dirty="0"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8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VPriv: Enabling Private Aggregates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r>
              <a:rPr lang="en-US" sz="2800" dirty="0" smtClean="0">
                <a:latin typeface="Gill Sans" charset="0"/>
                <a:ea typeface="ＭＳ Ｐゴシック" charset="0"/>
              </a:rPr>
              <a:t>Calculations </a:t>
            </a:r>
            <a:r>
              <a:rPr lang="en-US" sz="2800" dirty="0">
                <a:latin typeface="Gill Sans" charset="0"/>
                <a:ea typeface="ＭＳ Ｐゴシック" charset="0"/>
              </a:rPr>
              <a:t>for tolling, insurance, and </a:t>
            </a:r>
            <a:r>
              <a:rPr lang="en-US" sz="2800" dirty="0" smtClean="0">
                <a:latin typeface="Gill Sans" charset="0"/>
                <a:ea typeface="ＭＳ Ｐゴシック" charset="0"/>
              </a:rPr>
              <a:t>violations </a:t>
            </a:r>
            <a:r>
              <a:rPr lang="en-US" sz="2800" dirty="0">
                <a:latin typeface="Gill Sans" charset="0"/>
                <a:ea typeface="ＭＳ Ｐゴシック" charset="0"/>
              </a:rPr>
              <a:t>are </a:t>
            </a:r>
            <a:r>
              <a:rPr lang="en-US" sz="2800" i="1" dirty="0">
                <a:latin typeface="Gill Sans" charset="0"/>
                <a:ea typeface="ＭＳ Ｐゴシック" charset="0"/>
              </a:rPr>
              <a:t>functions </a:t>
            </a:r>
            <a:r>
              <a:rPr lang="en-US" sz="2800" dirty="0">
                <a:latin typeface="Gill Sans" charset="0"/>
                <a:ea typeface="ＭＳ Ｐゴシック" charset="0"/>
              </a:rPr>
              <a:t>over</a:t>
            </a:r>
            <a:r>
              <a:rPr lang="en-US" sz="2800" i="1" dirty="0">
                <a:latin typeface="Gill Sans" charset="0"/>
                <a:ea typeface="ＭＳ Ｐゴシック" charset="0"/>
              </a:rPr>
              <a:t> time-location tuples</a:t>
            </a:r>
          </a:p>
          <a:p>
            <a:r>
              <a:rPr lang="en-US" sz="2800" dirty="0">
                <a:solidFill>
                  <a:srgbClr val="CC0000"/>
                </a:solidFill>
                <a:latin typeface="Gill Sans" charset="0"/>
                <a:ea typeface="ＭＳ Ｐゴシック" charset="0"/>
              </a:rPr>
              <a:t>Compute such functions privately in zero-knowledge</a:t>
            </a:r>
            <a:endParaRPr lang="en-US" sz="2800" dirty="0">
              <a:latin typeface="Gill Sans" charset="0"/>
              <a:ea typeface="ＭＳ Ｐゴシック" charset="0"/>
            </a:endParaRPr>
          </a:p>
          <a:p>
            <a:r>
              <a:rPr lang="en-US" sz="2800" dirty="0" err="1" smtClean="0">
                <a:latin typeface="Gill Sans" charset="0"/>
                <a:ea typeface="ＭＳ Ｐゴシック" charset="0"/>
              </a:rPr>
              <a:t>VPriv</a:t>
            </a:r>
            <a:r>
              <a:rPr lang="en-US" sz="2800" dirty="0" smtClean="0">
                <a:latin typeface="Gill Sans" charset="0"/>
                <a:ea typeface="ＭＳ Ｐゴシック" charset="0"/>
              </a:rPr>
              <a:t> </a:t>
            </a:r>
            <a:r>
              <a:rPr lang="en-US" sz="2800" dirty="0">
                <a:latin typeface="Gill Sans" charset="0"/>
                <a:ea typeface="ＭＳ Ｐゴシック" charset="0"/>
              </a:rPr>
              <a:t>designed from scratch; cryptographic commitment protocol w/ </a:t>
            </a:r>
            <a:r>
              <a:rPr lang="en-US" sz="2800" dirty="0" err="1">
                <a:latin typeface="Gill Sans" charset="0"/>
                <a:ea typeface="ＭＳ Ｐゴシック" charset="0"/>
              </a:rPr>
              <a:t>homomorphic</a:t>
            </a:r>
            <a:r>
              <a:rPr lang="en-US" sz="2800" dirty="0">
                <a:latin typeface="Gill Sans" charset="0"/>
                <a:ea typeface="ＭＳ Ｐゴシック" charset="0"/>
              </a:rPr>
              <a:t> encryption</a:t>
            </a:r>
          </a:p>
          <a:p>
            <a:r>
              <a:rPr lang="en-US" sz="2800" dirty="0">
                <a:latin typeface="Gill Sans" charset="0"/>
                <a:ea typeface="ＭＳ Ｐゴシック" charset="0"/>
              </a:rPr>
              <a:t>Applicable to sum of cost functions</a:t>
            </a:r>
          </a:p>
          <a:p>
            <a:r>
              <a:rPr lang="en-US" sz="2800" dirty="0">
                <a:latin typeface="Gill Sans" charset="0"/>
                <a:ea typeface="ＭＳ Ｐゴシック" charset="0"/>
              </a:rPr>
              <a:t>Efficient – 10000x faster than generalized reductions</a:t>
            </a:r>
          </a:p>
        </p:txBody>
      </p:sp>
      <p:sp>
        <p:nvSpPr>
          <p:cNvPr id="34819" name="TextBox 12"/>
          <p:cNvSpPr txBox="1">
            <a:spLocks noChangeArrowheads="1"/>
          </p:cNvSpPr>
          <p:nvPr/>
        </p:nvSpPr>
        <p:spPr bwMode="auto">
          <a:xfrm>
            <a:off x="914400" y="5334000"/>
            <a:ext cx="7259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/>
              <a:t>R. </a:t>
            </a:r>
            <a:r>
              <a:rPr lang="en-US" b="1" dirty="0" err="1"/>
              <a:t>Popa</a:t>
            </a:r>
            <a:r>
              <a:rPr lang="en-US" b="1" dirty="0"/>
              <a:t>, HB, A. Blumberg, </a:t>
            </a:r>
            <a:r>
              <a:rPr lang="en-US" b="1" i="1" dirty="0" err="1"/>
              <a:t>Usenix</a:t>
            </a:r>
            <a:r>
              <a:rPr lang="en-US" b="1" i="1" dirty="0"/>
              <a:t> Security, </a:t>
            </a:r>
            <a:r>
              <a:rPr lang="en-US" b="1" dirty="0"/>
              <a:t>2009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925512" y="5802313"/>
            <a:ext cx="6381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/>
              <a:t>R. </a:t>
            </a:r>
            <a:r>
              <a:rPr lang="en-US" b="1" dirty="0" err="1"/>
              <a:t>Popa</a:t>
            </a:r>
            <a:r>
              <a:rPr lang="en-US" b="1" dirty="0"/>
              <a:t>, HB, A. Blumberg, </a:t>
            </a:r>
            <a:r>
              <a:rPr lang="en-US" b="1" i="1" dirty="0" smtClean="0"/>
              <a:t>ACM CCS</a:t>
            </a:r>
            <a:r>
              <a:rPr lang="en-US" b="1" dirty="0" smtClean="0"/>
              <a:t>, 2011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217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6629400" cy="1142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Vehicular CPS should embrace mobile smartphones and use that as a “hub”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0" y="2492514"/>
            <a:ext cx="9220200" cy="3755886"/>
            <a:chOff x="0" y="2492514"/>
            <a:chExt cx="9220200" cy="3755886"/>
          </a:xfrm>
        </p:grpSpPr>
        <p:sp>
          <p:nvSpPr>
            <p:cNvPr id="5" name="Right Arrow 4"/>
            <p:cNvSpPr/>
            <p:nvPr/>
          </p:nvSpPr>
          <p:spPr>
            <a:xfrm>
              <a:off x="269807" y="3581400"/>
              <a:ext cx="8077200" cy="1371600"/>
            </a:xfrm>
            <a:prstGeom prst="rightArrow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50807" y="3733800"/>
              <a:ext cx="0" cy="1295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76400" y="3733800"/>
              <a:ext cx="0" cy="1295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95600" y="3733800"/>
              <a:ext cx="0" cy="1295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156007" y="3733800"/>
              <a:ext cx="0" cy="1295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527607" y="3733800"/>
              <a:ext cx="0" cy="1295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0" y="2590800"/>
              <a:ext cx="1514407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Real-time</a:t>
              </a:r>
              <a:br>
                <a:rPr lang="en-US" dirty="0" smtClean="0"/>
              </a:br>
              <a:r>
                <a:rPr lang="en-US" dirty="0" smtClean="0"/>
                <a:t>vehicular</a:t>
              </a:r>
              <a:br>
                <a:rPr lang="en-US" dirty="0" smtClean="0"/>
              </a:br>
              <a:r>
                <a:rPr lang="en-US" dirty="0" smtClean="0"/>
                <a:t>control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33407" y="4953000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V2V </a:t>
              </a:r>
              <a:br>
                <a:rPr lang="en-US" dirty="0" smtClean="0"/>
              </a:br>
              <a:r>
                <a:rPr lang="en-US" dirty="0" smtClean="0"/>
                <a:t>comm.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19407" y="4953000"/>
              <a:ext cx="1673355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V2I: traffic,</a:t>
              </a:r>
            </a:p>
            <a:p>
              <a:r>
                <a:rPr lang="en-US" dirty="0" smtClean="0"/>
                <a:t>navigation,</a:t>
              </a:r>
            </a:p>
            <a:p>
              <a:r>
                <a:rPr lang="en-US" dirty="0" smtClean="0"/>
                <a:t>incidents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71607" y="2590800"/>
              <a:ext cx="1433806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In-car</a:t>
              </a:r>
              <a:br>
                <a:rPr lang="en-US" dirty="0" smtClean="0"/>
              </a:br>
              <a:r>
                <a:rPr lang="en-US" dirty="0" smtClean="0"/>
                <a:t>driver</a:t>
              </a:r>
              <a:br>
                <a:rPr lang="en-US" dirty="0" smtClean="0"/>
              </a:br>
              <a:r>
                <a:rPr lang="en-US" dirty="0" smtClean="0"/>
                <a:t>feedback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62407" y="2960131"/>
              <a:ext cx="2254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Driver reports</a:t>
              </a:r>
            </a:p>
            <a:p>
              <a:r>
                <a:rPr lang="en-US" dirty="0" smtClean="0"/>
                <a:t>Safety analysis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5007" y="5029200"/>
              <a:ext cx="1057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Tolling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91207" y="5417403"/>
              <a:ext cx="26312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Usage-based </a:t>
              </a:r>
              <a:br>
                <a:rPr lang="en-US" dirty="0" smtClean="0"/>
              </a:br>
              <a:r>
                <a:rPr lang="en-US" dirty="0" smtClean="0"/>
                <a:t>insurance rebates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000807" y="3733800"/>
              <a:ext cx="0" cy="1295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705600" y="2960131"/>
              <a:ext cx="10056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Fixing </a:t>
              </a:r>
              <a:br>
                <a:rPr lang="en-US" dirty="0" smtClean="0"/>
              </a:br>
              <a:r>
                <a:rPr lang="en-US" dirty="0" smtClean="0"/>
                <a:t>roads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72400" y="2492514"/>
              <a:ext cx="13965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… building</a:t>
              </a:r>
              <a:br>
                <a:rPr lang="en-US" sz="2000" dirty="0" smtClean="0"/>
              </a:br>
              <a:r>
                <a:rPr lang="en-US" sz="2000" dirty="0" smtClean="0"/>
                <a:t>new roads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06017" y="3962400"/>
              <a:ext cx="9141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Gill Sans"/>
                  <a:cs typeface="Gill Sans"/>
                </a:rPr>
                <a:t>Time</a:t>
              </a:r>
              <a:endParaRPr lang="en-US" sz="2800" i="1" dirty="0">
                <a:latin typeface="Gill Sans"/>
                <a:cs typeface="Gill San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3020" y="3810000"/>
              <a:ext cx="14071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m</a:t>
              </a:r>
              <a:r>
                <a:rPr lang="en-US" i="1" dirty="0" err="1" smtClean="0"/>
                <a:t>illi</a:t>
              </a:r>
              <a:r>
                <a:rPr lang="en-US" i="1" dirty="0" smtClean="0"/>
                <a:t/>
              </a:r>
              <a:br>
                <a:rPr lang="en-US" i="1" dirty="0" smtClean="0"/>
              </a:br>
              <a:r>
                <a:rPr lang="en-US" i="1" dirty="0" smtClean="0"/>
                <a:t>seconds</a:t>
              </a:r>
              <a:endParaRPr lang="en-US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31223" y="3810000"/>
              <a:ext cx="12983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w</a:t>
              </a:r>
              <a:r>
                <a:rPr lang="en-US" i="1" dirty="0" smtClean="0"/>
                <a:t>eeks-</a:t>
              </a:r>
              <a:br>
                <a:rPr lang="en-US" i="1" dirty="0" smtClean="0"/>
              </a:br>
              <a:r>
                <a:rPr lang="en-US" i="1" dirty="0" smtClean="0"/>
                <a:t>months</a:t>
              </a:r>
              <a:endParaRPr lang="en-US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93220" y="3810000"/>
              <a:ext cx="14071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m</a:t>
              </a:r>
              <a:r>
                <a:rPr lang="en-US" i="1" dirty="0" smtClean="0"/>
                <a:t>ultiple</a:t>
              </a:r>
              <a:br>
                <a:rPr lang="en-US" i="1" dirty="0" smtClean="0"/>
              </a:br>
              <a:r>
                <a:rPr lang="en-US" i="1" dirty="0" smtClean="0"/>
                <a:t>seconds</a:t>
              </a:r>
              <a:endParaRPr lang="en-US" i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62098" y="3962400"/>
              <a:ext cx="13385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minutes</a:t>
              </a:r>
              <a:endParaRPr lang="en-US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13649" y="3962400"/>
              <a:ext cx="910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days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6231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5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" charset="0"/>
                <a:ea typeface="ＭＳ Ｐゴシック" charset="0"/>
              </a:rPr>
              <a:t>Road Transportation Challenges</a:t>
            </a:r>
            <a:endParaRPr lang="en-US" dirty="0">
              <a:latin typeface="Gill Sans" charset="0"/>
              <a:ea typeface="ＭＳ Ｐゴシック" charset="0"/>
            </a:endParaRPr>
          </a:p>
        </p:txBody>
      </p:sp>
      <p:sp>
        <p:nvSpPr>
          <p:cNvPr id="19458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ill Sans" charset="0"/>
                <a:ea typeface="ＭＳ Ｐゴシック" charset="0"/>
              </a:rPr>
              <a:t>	Accidents </a:t>
            </a:r>
            <a:r>
              <a:rPr lang="en-US" dirty="0">
                <a:latin typeface="Gill Sans" charset="0"/>
                <a:ea typeface="ＭＳ Ｐゴシック" charset="0"/>
              </a:rPr>
              <a:t>&amp; </a:t>
            </a:r>
            <a:r>
              <a:rPr lang="en-US" dirty="0" smtClean="0">
                <a:latin typeface="Gill Sans" charset="0"/>
                <a:ea typeface="ＭＳ Ｐゴシック" charset="0"/>
              </a:rPr>
              <a:t>hazards	  Congestion</a:t>
            </a:r>
          </a:p>
          <a:p>
            <a:pPr marL="0" indent="0">
              <a:buNone/>
            </a:pPr>
            <a:r>
              <a:rPr lang="en-US" dirty="0" smtClean="0">
                <a:latin typeface="Gill Sans" charset="0"/>
                <a:ea typeface="ＭＳ Ｐゴシック" charset="0"/>
              </a:rPr>
              <a:t>	Degrading roads		  Pollution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2438400" cy="40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3352800" cy="285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9968"/>
            <a:ext cx="2819400" cy="381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667000"/>
            <a:ext cx="9080305" cy="954107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80% of world’s population is in places where automobile </a:t>
            </a:r>
            <a:br>
              <a:rPr lang="en-US" sz="28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growth is occurring at &gt;20% per year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581400" y="2851150"/>
          <a:ext cx="2505075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Visio" r:id="rId4" imgW="2806700" imgH="1892300" progId="">
                  <p:embed/>
                </p:oleObj>
              </mc:Choice>
              <mc:Fallback>
                <p:oleObj name="Visio" r:id="rId4" imgW="2806700" imgH="1892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51150"/>
                        <a:ext cx="2505075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4857750" y="2249488"/>
            <a:ext cx="6350" cy="7032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Freeform 21"/>
          <p:cNvSpPr>
            <a:spLocks/>
          </p:cNvSpPr>
          <p:nvPr/>
        </p:nvSpPr>
        <p:spPr bwMode="auto">
          <a:xfrm>
            <a:off x="965200" y="6435725"/>
            <a:ext cx="7988300" cy="371475"/>
          </a:xfrm>
          <a:custGeom>
            <a:avLst/>
            <a:gdLst>
              <a:gd name="T0" fmla="*/ 0 w 4704"/>
              <a:gd name="T1" fmla="*/ 2147483647 h 272"/>
              <a:gd name="T2" fmla="*/ 2147483647 w 4704"/>
              <a:gd name="T3" fmla="*/ 2147483647 h 272"/>
              <a:gd name="T4" fmla="*/ 2147483647 w 4704"/>
              <a:gd name="T5" fmla="*/ 0 h 272"/>
              <a:gd name="T6" fmla="*/ 0 60000 65536"/>
              <a:gd name="T7" fmla="*/ 0 60000 65536"/>
              <a:gd name="T8" fmla="*/ 0 60000 65536"/>
              <a:gd name="T9" fmla="*/ 0 w 4704"/>
              <a:gd name="T10" fmla="*/ 0 h 272"/>
              <a:gd name="T11" fmla="*/ 4704 w 4704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04" h="272">
                <a:moveTo>
                  <a:pt x="0" y="192"/>
                </a:moveTo>
                <a:cubicBezTo>
                  <a:pt x="808" y="232"/>
                  <a:pt x="1616" y="272"/>
                  <a:pt x="2400" y="240"/>
                </a:cubicBezTo>
                <a:cubicBezTo>
                  <a:pt x="3184" y="208"/>
                  <a:pt x="4296" y="0"/>
                  <a:pt x="470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580" name="Freeform 22"/>
          <p:cNvSpPr>
            <a:spLocks/>
          </p:cNvSpPr>
          <p:nvPr/>
        </p:nvSpPr>
        <p:spPr bwMode="auto">
          <a:xfrm>
            <a:off x="965200" y="6042025"/>
            <a:ext cx="7988300" cy="371475"/>
          </a:xfrm>
          <a:custGeom>
            <a:avLst/>
            <a:gdLst>
              <a:gd name="T0" fmla="*/ 0 w 4704"/>
              <a:gd name="T1" fmla="*/ 2147483647 h 272"/>
              <a:gd name="T2" fmla="*/ 2147483647 w 4704"/>
              <a:gd name="T3" fmla="*/ 2147483647 h 272"/>
              <a:gd name="T4" fmla="*/ 2147483647 w 4704"/>
              <a:gd name="T5" fmla="*/ 0 h 272"/>
              <a:gd name="T6" fmla="*/ 0 60000 65536"/>
              <a:gd name="T7" fmla="*/ 0 60000 65536"/>
              <a:gd name="T8" fmla="*/ 0 60000 65536"/>
              <a:gd name="T9" fmla="*/ 0 w 4704"/>
              <a:gd name="T10" fmla="*/ 0 h 272"/>
              <a:gd name="T11" fmla="*/ 4704 w 4704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04" h="272">
                <a:moveTo>
                  <a:pt x="0" y="192"/>
                </a:moveTo>
                <a:cubicBezTo>
                  <a:pt x="808" y="232"/>
                  <a:pt x="1616" y="272"/>
                  <a:pt x="2400" y="240"/>
                </a:cubicBezTo>
                <a:cubicBezTo>
                  <a:pt x="3184" y="208"/>
                  <a:pt x="4296" y="0"/>
                  <a:pt x="4704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Freeform 23"/>
          <p:cNvSpPr>
            <a:spLocks/>
          </p:cNvSpPr>
          <p:nvPr/>
        </p:nvSpPr>
        <p:spPr bwMode="auto">
          <a:xfrm>
            <a:off x="965200" y="5910263"/>
            <a:ext cx="1466850" cy="66675"/>
          </a:xfrm>
          <a:custGeom>
            <a:avLst/>
            <a:gdLst>
              <a:gd name="T0" fmla="*/ 0 w 2064"/>
              <a:gd name="T1" fmla="*/ 0 h 64"/>
              <a:gd name="T2" fmla="*/ 2147483647 w 2064"/>
              <a:gd name="T3" fmla="*/ 2147483647 h 64"/>
              <a:gd name="T4" fmla="*/ 2147483647 w 2064"/>
              <a:gd name="T5" fmla="*/ 2147483647 h 64"/>
              <a:gd name="T6" fmla="*/ 0 60000 65536"/>
              <a:gd name="T7" fmla="*/ 0 60000 65536"/>
              <a:gd name="T8" fmla="*/ 0 60000 65536"/>
              <a:gd name="T9" fmla="*/ 0 w 2064"/>
              <a:gd name="T10" fmla="*/ 0 h 64"/>
              <a:gd name="T11" fmla="*/ 2064 w 2064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64">
                <a:moveTo>
                  <a:pt x="0" y="0"/>
                </a:moveTo>
                <a:cubicBezTo>
                  <a:pt x="356" y="20"/>
                  <a:pt x="712" y="40"/>
                  <a:pt x="1056" y="48"/>
                </a:cubicBezTo>
                <a:cubicBezTo>
                  <a:pt x="1400" y="56"/>
                  <a:pt x="1784" y="64"/>
                  <a:pt x="2064" y="4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Freeform 24"/>
          <p:cNvSpPr>
            <a:spLocks/>
          </p:cNvSpPr>
          <p:nvPr/>
        </p:nvSpPr>
        <p:spPr bwMode="auto">
          <a:xfrm>
            <a:off x="5611813" y="5648325"/>
            <a:ext cx="3178175" cy="261938"/>
          </a:xfrm>
          <a:custGeom>
            <a:avLst/>
            <a:gdLst>
              <a:gd name="T0" fmla="*/ 0 w 1872"/>
              <a:gd name="T1" fmla="*/ 2147483647 h 192"/>
              <a:gd name="T2" fmla="*/ 2147483647 w 1872"/>
              <a:gd name="T3" fmla="*/ 2147483647 h 192"/>
              <a:gd name="T4" fmla="*/ 2147483647 w 1872"/>
              <a:gd name="T5" fmla="*/ 0 h 192"/>
              <a:gd name="T6" fmla="*/ 0 60000 65536"/>
              <a:gd name="T7" fmla="*/ 0 60000 65536"/>
              <a:gd name="T8" fmla="*/ 0 60000 65536"/>
              <a:gd name="T9" fmla="*/ 0 w 1872"/>
              <a:gd name="T10" fmla="*/ 0 h 192"/>
              <a:gd name="T11" fmla="*/ 1872 w 187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192">
                <a:moveTo>
                  <a:pt x="0" y="192"/>
                </a:moveTo>
                <a:cubicBezTo>
                  <a:pt x="252" y="184"/>
                  <a:pt x="504" y="176"/>
                  <a:pt x="816" y="144"/>
                </a:cubicBezTo>
                <a:cubicBezTo>
                  <a:pt x="1128" y="112"/>
                  <a:pt x="1648" y="56"/>
                  <a:pt x="1872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Freeform 25"/>
          <p:cNvSpPr>
            <a:spLocks/>
          </p:cNvSpPr>
          <p:nvPr/>
        </p:nvSpPr>
        <p:spPr bwMode="auto">
          <a:xfrm>
            <a:off x="4932363" y="4665663"/>
            <a:ext cx="760412" cy="1704975"/>
          </a:xfrm>
          <a:custGeom>
            <a:avLst/>
            <a:gdLst>
              <a:gd name="T0" fmla="*/ 2147483647 w 448"/>
              <a:gd name="T1" fmla="*/ 2147483647 h 1152"/>
              <a:gd name="T2" fmla="*/ 2147483647 w 448"/>
              <a:gd name="T3" fmla="*/ 2147483647 h 1152"/>
              <a:gd name="T4" fmla="*/ 2147483647 w 448"/>
              <a:gd name="T5" fmla="*/ 2147483647 h 1152"/>
              <a:gd name="T6" fmla="*/ 2147483647 w 448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1152"/>
              <a:gd name="T14" fmla="*/ 448 w 448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1152">
                <a:moveTo>
                  <a:pt x="64" y="1104"/>
                </a:moveTo>
                <a:cubicBezTo>
                  <a:pt x="64" y="1128"/>
                  <a:pt x="64" y="1152"/>
                  <a:pt x="64" y="1056"/>
                </a:cubicBezTo>
                <a:cubicBezTo>
                  <a:pt x="64" y="960"/>
                  <a:pt x="0" y="704"/>
                  <a:pt x="64" y="528"/>
                </a:cubicBezTo>
                <a:cubicBezTo>
                  <a:pt x="128" y="352"/>
                  <a:pt x="432" y="72"/>
                  <a:pt x="448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Freeform 26"/>
          <p:cNvSpPr>
            <a:spLocks/>
          </p:cNvSpPr>
          <p:nvPr/>
        </p:nvSpPr>
        <p:spPr bwMode="auto">
          <a:xfrm>
            <a:off x="4392613" y="4533900"/>
            <a:ext cx="963612" cy="1443038"/>
          </a:xfrm>
          <a:custGeom>
            <a:avLst/>
            <a:gdLst>
              <a:gd name="T0" fmla="*/ 2147483647 w 568"/>
              <a:gd name="T1" fmla="*/ 2147483647 h 1056"/>
              <a:gd name="T2" fmla="*/ 2147483647 w 568"/>
              <a:gd name="T3" fmla="*/ 2147483647 h 1056"/>
              <a:gd name="T4" fmla="*/ 2147483647 w 568"/>
              <a:gd name="T5" fmla="*/ 0 h 1056"/>
              <a:gd name="T6" fmla="*/ 0 60000 65536"/>
              <a:gd name="T7" fmla="*/ 0 60000 65536"/>
              <a:gd name="T8" fmla="*/ 0 60000 65536"/>
              <a:gd name="T9" fmla="*/ 0 w 568"/>
              <a:gd name="T10" fmla="*/ 0 h 1056"/>
              <a:gd name="T11" fmla="*/ 568 w 56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8" h="1056">
                <a:moveTo>
                  <a:pt x="40" y="1056"/>
                </a:moveTo>
                <a:cubicBezTo>
                  <a:pt x="20" y="904"/>
                  <a:pt x="0" y="752"/>
                  <a:pt x="88" y="576"/>
                </a:cubicBezTo>
                <a:cubicBezTo>
                  <a:pt x="176" y="400"/>
                  <a:pt x="376" y="160"/>
                  <a:pt x="568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Freeform 27"/>
          <p:cNvSpPr>
            <a:spLocks/>
          </p:cNvSpPr>
          <p:nvPr/>
        </p:nvSpPr>
        <p:spPr bwMode="auto">
          <a:xfrm>
            <a:off x="5540375" y="4730750"/>
            <a:ext cx="963613" cy="1189038"/>
          </a:xfrm>
          <a:custGeom>
            <a:avLst/>
            <a:gdLst>
              <a:gd name="T0" fmla="*/ 2147483647 w 568"/>
              <a:gd name="T1" fmla="*/ 2147483647 h 1056"/>
              <a:gd name="T2" fmla="*/ 2147483647 w 568"/>
              <a:gd name="T3" fmla="*/ 2147483647 h 1056"/>
              <a:gd name="T4" fmla="*/ 2147483647 w 568"/>
              <a:gd name="T5" fmla="*/ 0 h 1056"/>
              <a:gd name="T6" fmla="*/ 0 60000 65536"/>
              <a:gd name="T7" fmla="*/ 0 60000 65536"/>
              <a:gd name="T8" fmla="*/ 0 60000 65536"/>
              <a:gd name="T9" fmla="*/ 0 w 568"/>
              <a:gd name="T10" fmla="*/ 0 h 1056"/>
              <a:gd name="T11" fmla="*/ 568 w 56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8" h="1056">
                <a:moveTo>
                  <a:pt x="40" y="1056"/>
                </a:moveTo>
                <a:cubicBezTo>
                  <a:pt x="20" y="904"/>
                  <a:pt x="0" y="752"/>
                  <a:pt x="88" y="576"/>
                </a:cubicBezTo>
                <a:cubicBezTo>
                  <a:pt x="176" y="400"/>
                  <a:pt x="376" y="160"/>
                  <a:pt x="568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6" name="Picture 2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5972175"/>
            <a:ext cx="8667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4875" y="6132513"/>
            <a:ext cx="8651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3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5829">
            <a:off x="5002213" y="5270500"/>
            <a:ext cx="7524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43600"/>
            <a:ext cx="8667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Freeform 32"/>
          <p:cNvSpPr>
            <a:spLocks/>
          </p:cNvSpPr>
          <p:nvPr/>
        </p:nvSpPr>
        <p:spPr bwMode="auto">
          <a:xfrm>
            <a:off x="1943100" y="4862513"/>
            <a:ext cx="571500" cy="1114425"/>
          </a:xfrm>
          <a:custGeom>
            <a:avLst/>
            <a:gdLst>
              <a:gd name="T0" fmla="*/ 2147483647 w 336"/>
              <a:gd name="T1" fmla="*/ 2147483647 h 816"/>
              <a:gd name="T2" fmla="*/ 2147483647 w 336"/>
              <a:gd name="T3" fmla="*/ 2147483647 h 816"/>
              <a:gd name="T4" fmla="*/ 0 w 336"/>
              <a:gd name="T5" fmla="*/ 0 h 816"/>
              <a:gd name="T6" fmla="*/ 0 60000 65536"/>
              <a:gd name="T7" fmla="*/ 0 60000 65536"/>
              <a:gd name="T8" fmla="*/ 0 60000 65536"/>
              <a:gd name="T9" fmla="*/ 0 w 336"/>
              <a:gd name="T10" fmla="*/ 0 h 816"/>
              <a:gd name="T11" fmla="*/ 336 w 336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816">
                <a:moveTo>
                  <a:pt x="288" y="816"/>
                </a:moveTo>
                <a:cubicBezTo>
                  <a:pt x="312" y="668"/>
                  <a:pt x="336" y="520"/>
                  <a:pt x="288" y="384"/>
                </a:cubicBezTo>
                <a:cubicBezTo>
                  <a:pt x="240" y="248"/>
                  <a:pt x="144" y="112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Freeform 33"/>
          <p:cNvSpPr>
            <a:spLocks/>
          </p:cNvSpPr>
          <p:nvPr/>
        </p:nvSpPr>
        <p:spPr bwMode="auto">
          <a:xfrm>
            <a:off x="3003550" y="4795838"/>
            <a:ext cx="474663" cy="1181100"/>
          </a:xfrm>
          <a:custGeom>
            <a:avLst/>
            <a:gdLst>
              <a:gd name="T0" fmla="*/ 2147483647 w 280"/>
              <a:gd name="T1" fmla="*/ 2147483647 h 864"/>
              <a:gd name="T2" fmla="*/ 2147483647 w 280"/>
              <a:gd name="T3" fmla="*/ 2147483647 h 864"/>
              <a:gd name="T4" fmla="*/ 0 w 280"/>
              <a:gd name="T5" fmla="*/ 0 h 864"/>
              <a:gd name="T6" fmla="*/ 0 60000 65536"/>
              <a:gd name="T7" fmla="*/ 0 60000 65536"/>
              <a:gd name="T8" fmla="*/ 0 60000 65536"/>
              <a:gd name="T9" fmla="*/ 0 w 280"/>
              <a:gd name="T10" fmla="*/ 0 h 864"/>
              <a:gd name="T11" fmla="*/ 280 w 28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864">
                <a:moveTo>
                  <a:pt x="240" y="864"/>
                </a:moveTo>
                <a:cubicBezTo>
                  <a:pt x="260" y="744"/>
                  <a:pt x="280" y="624"/>
                  <a:pt x="240" y="480"/>
                </a:cubicBezTo>
                <a:cubicBezTo>
                  <a:pt x="200" y="336"/>
                  <a:pt x="72" y="13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Freeform 34"/>
          <p:cNvSpPr>
            <a:spLocks/>
          </p:cNvSpPr>
          <p:nvPr/>
        </p:nvSpPr>
        <p:spPr bwMode="auto">
          <a:xfrm>
            <a:off x="2514600" y="4795838"/>
            <a:ext cx="474663" cy="1181100"/>
          </a:xfrm>
          <a:custGeom>
            <a:avLst/>
            <a:gdLst>
              <a:gd name="T0" fmla="*/ 2147483647 w 280"/>
              <a:gd name="T1" fmla="*/ 2147483647 h 864"/>
              <a:gd name="T2" fmla="*/ 2147483647 w 280"/>
              <a:gd name="T3" fmla="*/ 2147483647 h 864"/>
              <a:gd name="T4" fmla="*/ 0 w 280"/>
              <a:gd name="T5" fmla="*/ 0 h 864"/>
              <a:gd name="T6" fmla="*/ 0 60000 65536"/>
              <a:gd name="T7" fmla="*/ 0 60000 65536"/>
              <a:gd name="T8" fmla="*/ 0 60000 65536"/>
              <a:gd name="T9" fmla="*/ 0 w 280"/>
              <a:gd name="T10" fmla="*/ 0 h 864"/>
              <a:gd name="T11" fmla="*/ 280 w 28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864">
                <a:moveTo>
                  <a:pt x="240" y="864"/>
                </a:moveTo>
                <a:cubicBezTo>
                  <a:pt x="260" y="744"/>
                  <a:pt x="280" y="624"/>
                  <a:pt x="240" y="480"/>
                </a:cubicBezTo>
                <a:cubicBezTo>
                  <a:pt x="200" y="336"/>
                  <a:pt x="72" y="13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Freeform 35"/>
          <p:cNvSpPr>
            <a:spLocks/>
          </p:cNvSpPr>
          <p:nvPr/>
        </p:nvSpPr>
        <p:spPr bwMode="auto">
          <a:xfrm rot="-284344">
            <a:off x="3409950" y="5959475"/>
            <a:ext cx="1060450" cy="66675"/>
          </a:xfrm>
          <a:custGeom>
            <a:avLst/>
            <a:gdLst>
              <a:gd name="T0" fmla="*/ 0 w 2064"/>
              <a:gd name="T1" fmla="*/ 0 h 64"/>
              <a:gd name="T2" fmla="*/ 2147483647 w 2064"/>
              <a:gd name="T3" fmla="*/ 2147483647 h 64"/>
              <a:gd name="T4" fmla="*/ 2147483647 w 2064"/>
              <a:gd name="T5" fmla="*/ 2147483647 h 64"/>
              <a:gd name="T6" fmla="*/ 0 60000 65536"/>
              <a:gd name="T7" fmla="*/ 0 60000 65536"/>
              <a:gd name="T8" fmla="*/ 0 60000 65536"/>
              <a:gd name="T9" fmla="*/ 0 w 2064"/>
              <a:gd name="T10" fmla="*/ 0 h 64"/>
              <a:gd name="T11" fmla="*/ 2064 w 2064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64">
                <a:moveTo>
                  <a:pt x="0" y="0"/>
                </a:moveTo>
                <a:cubicBezTo>
                  <a:pt x="356" y="20"/>
                  <a:pt x="712" y="40"/>
                  <a:pt x="1056" y="48"/>
                </a:cubicBezTo>
                <a:cubicBezTo>
                  <a:pt x="1400" y="56"/>
                  <a:pt x="1784" y="64"/>
                  <a:pt x="2064" y="4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50" name="Picture 40" descr="MCj0234448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23925"/>
            <a:ext cx="6731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1" name="Picture 41" descr="MCj0234448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063625"/>
            <a:ext cx="7270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56" name="Text Box 59"/>
          <p:cNvSpPr txBox="1">
            <a:spLocks noChangeArrowheads="1"/>
          </p:cNvSpPr>
          <p:nvPr/>
        </p:nvSpPr>
        <p:spPr bwMode="auto">
          <a:xfrm>
            <a:off x="4724400" y="609600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660066"/>
                </a:solidFill>
                <a:latin typeface="Calibri" charset="0"/>
                <a:cs typeface="Calibri" charset="0"/>
              </a:rPr>
              <a:t>Servers</a:t>
            </a:r>
          </a:p>
        </p:txBody>
      </p:sp>
      <p:sp>
        <p:nvSpPr>
          <p:cNvPr id="24597" name="TextBox 53"/>
          <p:cNvSpPr txBox="1">
            <a:spLocks noChangeArrowheads="1"/>
          </p:cNvSpPr>
          <p:nvPr/>
        </p:nvSpPr>
        <p:spPr bwMode="auto">
          <a:xfrm>
            <a:off x="39688" y="4930775"/>
            <a:ext cx="377031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Calibri" charset="0"/>
                <a:cs typeface="Calibri" charset="0"/>
              </a:rPr>
              <a:t>Smartphones or embedded device </a:t>
            </a:r>
            <a:br>
              <a:rPr lang="en-US" sz="2000">
                <a:latin typeface="Calibri" charset="0"/>
                <a:cs typeface="Calibri" charset="0"/>
              </a:rPr>
            </a:br>
            <a:r>
              <a:rPr lang="en-US" sz="2000">
                <a:latin typeface="Calibri" charset="0"/>
                <a:cs typeface="Calibri" charset="0"/>
              </a:rPr>
              <a:t>in vehicles</a:t>
            </a:r>
          </a:p>
        </p:txBody>
      </p:sp>
      <p:pic>
        <p:nvPicPr>
          <p:cNvPr id="56" name="Picture 55" descr="cf-high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2747963"/>
            <a:ext cx="8874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mit-alewife-minexp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3468688"/>
            <a:ext cx="15081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13"/>
          <p:cNvSpPr>
            <a:spLocks/>
          </p:cNvSpPr>
          <p:nvPr/>
        </p:nvSpPr>
        <p:spPr bwMode="auto">
          <a:xfrm flipH="1" flipV="1">
            <a:off x="2238375" y="3962400"/>
            <a:ext cx="2903538" cy="1947863"/>
          </a:xfrm>
          <a:custGeom>
            <a:avLst/>
            <a:gdLst>
              <a:gd name="T0" fmla="*/ 2147483647 w 736"/>
              <a:gd name="T1" fmla="*/ 2147483647 h 1056"/>
              <a:gd name="T2" fmla="*/ 2147483647 w 736"/>
              <a:gd name="T3" fmla="*/ 2147483647 h 1056"/>
              <a:gd name="T4" fmla="*/ 2147483647 w 736"/>
              <a:gd name="T5" fmla="*/ 0 h 1056"/>
              <a:gd name="T6" fmla="*/ 0 60000 65536"/>
              <a:gd name="T7" fmla="*/ 0 60000 65536"/>
              <a:gd name="T8" fmla="*/ 0 60000 65536"/>
              <a:gd name="T9" fmla="*/ 0 w 736"/>
              <a:gd name="T10" fmla="*/ 0 h 1056"/>
              <a:gd name="T11" fmla="*/ 736 w 736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6" h="1056">
                <a:moveTo>
                  <a:pt x="64" y="1056"/>
                </a:moveTo>
                <a:cubicBezTo>
                  <a:pt x="32" y="856"/>
                  <a:pt x="0" y="656"/>
                  <a:pt x="112" y="480"/>
                </a:cubicBezTo>
                <a:cubicBezTo>
                  <a:pt x="224" y="304"/>
                  <a:pt x="480" y="152"/>
                  <a:pt x="736" y="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" name="Picture 41" descr="MCj0234448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1216025"/>
            <a:ext cx="7270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5257800" y="2392363"/>
            <a:ext cx="1981200" cy="923925"/>
          </a:xfrm>
          <a:prstGeom prst="straightConnector1">
            <a:avLst/>
          </a:prstGeom>
          <a:ln w="38100" cmpd="sng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603" name="Group 40"/>
          <p:cNvGrpSpPr>
            <a:grpSpLocks/>
          </p:cNvGrpSpPr>
          <p:nvPr/>
        </p:nvGrpSpPr>
        <p:grpSpPr bwMode="auto">
          <a:xfrm>
            <a:off x="228600" y="5362575"/>
            <a:ext cx="1098550" cy="876300"/>
            <a:chOff x="228600" y="5362665"/>
            <a:chExt cx="1098659" cy="876210"/>
          </a:xfrm>
        </p:grpSpPr>
        <p:sp>
          <p:nvSpPr>
            <p:cNvPr id="39" name="Rectangle 38"/>
            <p:cNvSpPr/>
            <p:nvPr/>
          </p:nvSpPr>
          <p:spPr>
            <a:xfrm>
              <a:off x="228600" y="5362665"/>
              <a:ext cx="1098659" cy="8762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softEdge rad="254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24625" name="Picture 20" descr="iphon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94" y="5486400"/>
              <a:ext cx="752475" cy="52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6" name="Picture 34" descr="android_map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6009" y="5448392"/>
              <a:ext cx="400693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7239000" y="2630488"/>
            <a:ext cx="1066800" cy="838200"/>
            <a:chOff x="228600" y="5362665"/>
            <a:chExt cx="1098659" cy="876210"/>
          </a:xfrm>
        </p:grpSpPr>
        <p:sp>
          <p:nvSpPr>
            <p:cNvPr id="43" name="Rectangle 42"/>
            <p:cNvSpPr/>
            <p:nvPr/>
          </p:nvSpPr>
          <p:spPr>
            <a:xfrm>
              <a:off x="228600" y="5362665"/>
              <a:ext cx="1098659" cy="8762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softEdge rad="254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24620" name="Picture 20" descr="iphon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94" y="5486400"/>
              <a:ext cx="752475" cy="52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1" name="Picture 44" descr="android_map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6009" y="5448392"/>
              <a:ext cx="400693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77788" y="3876675"/>
            <a:ext cx="4646612" cy="954088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Highly granular raw data collection</a:t>
            </a:r>
          </a:p>
          <a:p>
            <a:pPr>
              <a:defRPr/>
            </a:pPr>
            <a:r>
              <a:rPr lang="en-US" sz="180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  Aggregation provides environmental info</a:t>
            </a:r>
          </a:p>
          <a:p>
            <a:pPr>
              <a:defRPr/>
            </a:pPr>
            <a:r>
              <a:rPr lang="en-US" sz="1800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  Details enable personalized service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4800" y="1173163"/>
            <a:ext cx="3810000" cy="400050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Modeling, prediction, analysis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181600" y="1371600"/>
            <a:ext cx="39624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>
                <a:ea typeface="ＭＳ Ｐゴシック" charset="-128"/>
                <a:cs typeface="ＭＳ Ｐゴシック" charset="-128"/>
              </a:rPr>
              <a:t>Location-based vehicular apps</a:t>
            </a:r>
          </a:p>
          <a:p>
            <a:pPr marL="342900" indent="-342900">
              <a:defRPr/>
            </a:pPr>
            <a:r>
              <a:rPr lang="en-US" sz="2000" b="1" dirty="0">
                <a:ea typeface="ＭＳ Ｐゴシック" charset="-128"/>
                <a:cs typeface="ＭＳ Ｐゴシック" charset="-128"/>
              </a:rPr>
              <a:t>  Protect user location privacy</a:t>
            </a:r>
          </a:p>
          <a:p>
            <a:pPr marL="342900" indent="-342900">
              <a:defRPr/>
            </a:pPr>
            <a:r>
              <a:rPr lang="en-US" sz="2000" b="1" dirty="0">
                <a:ea typeface="ＭＳ Ｐゴシック" charset="-128"/>
                <a:cs typeface="ＭＳ Ｐゴシック" charset="-128"/>
              </a:rPr>
              <a:t>  </a:t>
            </a:r>
            <a:r>
              <a:rPr lang="en-US" sz="2000" b="1" dirty="0" smtClean="0">
                <a:ea typeface="ＭＳ Ｐゴシック" charset="-128"/>
                <a:cs typeface="ＭＳ Ｐゴシック" charset="-128"/>
              </a:rPr>
              <a:t>CITA </a:t>
            </a:r>
            <a:r>
              <a:rPr lang="en-US" sz="2000" b="1" dirty="0" err="1" smtClean="0">
                <a:ea typeface="ＭＳ Ｐゴシック" charset="-128"/>
                <a:cs typeface="ＭＳ Ｐゴシック" charset="-128"/>
              </a:rPr>
              <a:t>distrib</a:t>
            </a:r>
            <a:r>
              <a:rPr lang="en-US" sz="2000" b="1" dirty="0">
                <a:ea typeface="ＭＳ Ｐゴシック" charset="-128"/>
                <a:cs typeface="ＭＳ Ｐゴシック" charset="-128"/>
              </a:rPr>
              <a:t>.</a:t>
            </a:r>
            <a:r>
              <a:rPr lang="en-US" sz="2000" b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000" b="1" dirty="0" err="1" smtClean="0">
                <a:ea typeface="ＭＳ Ｐゴシック" charset="-128"/>
                <a:cs typeface="ＭＳ Ｐゴシック" charset="-128"/>
              </a:rPr>
              <a:t>prog</a:t>
            </a:r>
            <a:r>
              <a:rPr lang="en-US" sz="2000" b="1" dirty="0" smtClean="0">
                <a:ea typeface="ＭＳ Ｐゴシック" charset="-128"/>
                <a:cs typeface="ＭＳ Ｐゴシック" charset="-128"/>
              </a:rPr>
              <a:t>. framework</a:t>
            </a:r>
            <a:endParaRPr lang="en-US" sz="2000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" name="Freeform 13"/>
          <p:cNvSpPr>
            <a:spLocks/>
          </p:cNvSpPr>
          <p:nvPr/>
        </p:nvSpPr>
        <p:spPr bwMode="auto">
          <a:xfrm flipH="1" flipV="1">
            <a:off x="2133600" y="6172200"/>
            <a:ext cx="1143000" cy="76200"/>
          </a:xfrm>
          <a:custGeom>
            <a:avLst/>
            <a:gdLst>
              <a:gd name="T0" fmla="*/ 2147483647 w 736"/>
              <a:gd name="T1" fmla="*/ 2147483647 h 1056"/>
              <a:gd name="T2" fmla="*/ 2147483647 w 736"/>
              <a:gd name="T3" fmla="*/ 2147483647 h 1056"/>
              <a:gd name="T4" fmla="*/ 2147483647 w 736"/>
              <a:gd name="T5" fmla="*/ 0 h 1056"/>
              <a:gd name="T6" fmla="*/ 0 60000 65536"/>
              <a:gd name="T7" fmla="*/ 0 60000 65536"/>
              <a:gd name="T8" fmla="*/ 0 60000 65536"/>
              <a:gd name="T9" fmla="*/ 0 w 736"/>
              <a:gd name="T10" fmla="*/ 0 h 1056"/>
              <a:gd name="T11" fmla="*/ 736 w 736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6" h="1056">
                <a:moveTo>
                  <a:pt x="64" y="1056"/>
                </a:moveTo>
                <a:cubicBezTo>
                  <a:pt x="32" y="856"/>
                  <a:pt x="0" y="656"/>
                  <a:pt x="112" y="480"/>
                </a:cubicBezTo>
                <a:cubicBezTo>
                  <a:pt x="224" y="304"/>
                  <a:pt x="480" y="152"/>
                  <a:pt x="736" y="0"/>
                </a:cubicBezTo>
              </a:path>
            </a:pathLst>
          </a:custGeom>
          <a:noFill/>
          <a:ln w="57150">
            <a:solidFill>
              <a:srgbClr val="66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13"/>
          <p:cNvSpPr>
            <a:spLocks/>
          </p:cNvSpPr>
          <p:nvPr/>
        </p:nvSpPr>
        <p:spPr bwMode="auto">
          <a:xfrm rot="10530944" flipH="1" flipV="1">
            <a:off x="3427413" y="5419725"/>
            <a:ext cx="1751012" cy="466725"/>
          </a:xfrm>
          <a:custGeom>
            <a:avLst/>
            <a:gdLst>
              <a:gd name="T0" fmla="*/ 2147483647 w 736"/>
              <a:gd name="T1" fmla="*/ 2147483647 h 1056"/>
              <a:gd name="T2" fmla="*/ 2147483647 w 736"/>
              <a:gd name="T3" fmla="*/ 2147483647 h 1056"/>
              <a:gd name="T4" fmla="*/ 2147483647 w 736"/>
              <a:gd name="T5" fmla="*/ 0 h 1056"/>
              <a:gd name="T6" fmla="*/ 0 60000 65536"/>
              <a:gd name="T7" fmla="*/ 0 60000 65536"/>
              <a:gd name="T8" fmla="*/ 0 60000 65536"/>
              <a:gd name="T9" fmla="*/ 0 w 736"/>
              <a:gd name="T10" fmla="*/ 0 h 1056"/>
              <a:gd name="T11" fmla="*/ 736 w 736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6" h="1056">
                <a:moveTo>
                  <a:pt x="64" y="1056"/>
                </a:moveTo>
                <a:cubicBezTo>
                  <a:pt x="32" y="856"/>
                  <a:pt x="0" y="656"/>
                  <a:pt x="112" y="480"/>
                </a:cubicBezTo>
                <a:cubicBezTo>
                  <a:pt x="224" y="304"/>
                  <a:pt x="480" y="152"/>
                  <a:pt x="736" y="0"/>
                </a:cubicBezTo>
              </a:path>
            </a:pathLst>
          </a:custGeom>
          <a:noFill/>
          <a:ln w="57150">
            <a:solidFill>
              <a:srgbClr val="66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3"/>
          <p:cNvSpPr>
            <a:spLocks/>
          </p:cNvSpPr>
          <p:nvPr/>
        </p:nvSpPr>
        <p:spPr bwMode="auto">
          <a:xfrm rot="20791233" flipH="1">
            <a:off x="5708650" y="5387975"/>
            <a:ext cx="1989138" cy="876300"/>
          </a:xfrm>
          <a:custGeom>
            <a:avLst/>
            <a:gdLst>
              <a:gd name="T0" fmla="*/ 2147483647 w 736"/>
              <a:gd name="T1" fmla="*/ 2147483647 h 1056"/>
              <a:gd name="T2" fmla="*/ 2147483647 w 736"/>
              <a:gd name="T3" fmla="*/ 2147483647 h 1056"/>
              <a:gd name="T4" fmla="*/ 2147483647 w 736"/>
              <a:gd name="T5" fmla="*/ 0 h 1056"/>
              <a:gd name="T6" fmla="*/ 0 60000 65536"/>
              <a:gd name="T7" fmla="*/ 0 60000 65536"/>
              <a:gd name="T8" fmla="*/ 0 60000 65536"/>
              <a:gd name="T9" fmla="*/ 0 w 736"/>
              <a:gd name="T10" fmla="*/ 0 h 1056"/>
              <a:gd name="T11" fmla="*/ 736 w 736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6" h="1056">
                <a:moveTo>
                  <a:pt x="64" y="1056"/>
                </a:moveTo>
                <a:cubicBezTo>
                  <a:pt x="32" y="856"/>
                  <a:pt x="0" y="656"/>
                  <a:pt x="112" y="480"/>
                </a:cubicBezTo>
                <a:cubicBezTo>
                  <a:pt x="224" y="304"/>
                  <a:pt x="480" y="152"/>
                  <a:pt x="736" y="0"/>
                </a:cubicBezTo>
              </a:path>
            </a:pathLst>
          </a:custGeom>
          <a:noFill/>
          <a:ln w="57150">
            <a:solidFill>
              <a:srgbClr val="66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3"/>
          <p:cNvSpPr>
            <a:spLocks/>
          </p:cNvSpPr>
          <p:nvPr/>
        </p:nvSpPr>
        <p:spPr bwMode="auto">
          <a:xfrm rot="-10609346" flipH="1" flipV="1">
            <a:off x="3884613" y="6075363"/>
            <a:ext cx="3505200" cy="152400"/>
          </a:xfrm>
          <a:custGeom>
            <a:avLst/>
            <a:gdLst>
              <a:gd name="T0" fmla="*/ 2147483647 w 736"/>
              <a:gd name="T1" fmla="*/ 2147483647 h 1056"/>
              <a:gd name="T2" fmla="*/ 2147483647 w 736"/>
              <a:gd name="T3" fmla="*/ 2147483647 h 1056"/>
              <a:gd name="T4" fmla="*/ 2147483647 w 736"/>
              <a:gd name="T5" fmla="*/ 0 h 1056"/>
              <a:gd name="T6" fmla="*/ 0 60000 65536"/>
              <a:gd name="T7" fmla="*/ 0 60000 65536"/>
              <a:gd name="T8" fmla="*/ 0 60000 65536"/>
              <a:gd name="T9" fmla="*/ 0 w 736"/>
              <a:gd name="T10" fmla="*/ 0 h 1056"/>
              <a:gd name="T11" fmla="*/ 736 w 736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6" h="1056">
                <a:moveTo>
                  <a:pt x="64" y="1056"/>
                </a:moveTo>
                <a:cubicBezTo>
                  <a:pt x="32" y="856"/>
                  <a:pt x="0" y="656"/>
                  <a:pt x="112" y="480"/>
                </a:cubicBezTo>
                <a:cubicBezTo>
                  <a:pt x="224" y="304"/>
                  <a:pt x="480" y="152"/>
                  <a:pt x="736" y="0"/>
                </a:cubicBezTo>
              </a:path>
            </a:pathLst>
          </a:custGeom>
          <a:noFill/>
          <a:ln w="57150">
            <a:solidFill>
              <a:srgbClr val="66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4" name="TextBox 50"/>
          <p:cNvSpPr txBox="1">
            <a:spLocks noChangeArrowheads="1"/>
          </p:cNvSpPr>
          <p:nvPr/>
        </p:nvSpPr>
        <p:spPr bwMode="auto">
          <a:xfrm>
            <a:off x="6019800" y="5029200"/>
            <a:ext cx="2747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Gill Sans" charset="0"/>
              </a:rPr>
              <a:t>V2V mobile mesh</a:t>
            </a:r>
          </a:p>
        </p:txBody>
      </p:sp>
      <p:sp>
        <p:nvSpPr>
          <p:cNvPr id="21545" name="TextBox 51"/>
          <p:cNvSpPr txBox="1">
            <a:spLocks noChangeArrowheads="1"/>
          </p:cNvSpPr>
          <p:nvPr/>
        </p:nvSpPr>
        <p:spPr bwMode="auto">
          <a:xfrm>
            <a:off x="4981575" y="4038600"/>
            <a:ext cx="809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latin typeface="Gill Sans" charset="0"/>
              </a:rPr>
              <a:t>V2I</a:t>
            </a:r>
          </a:p>
        </p:txBody>
      </p:sp>
      <p:sp>
        <p:nvSpPr>
          <p:cNvPr id="24614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latin typeface="Gill Sans" charset="0"/>
                <a:ea typeface="ＭＳ Ｐゴシック" charset="0"/>
              </a:rPr>
              <a:t>CarTel</a:t>
            </a:r>
            <a:r>
              <a:rPr lang="en-US" sz="4000" dirty="0" smtClean="0">
                <a:latin typeface="Gill Sans" charset="0"/>
                <a:ea typeface="ＭＳ Ｐゴシック" charset="0"/>
              </a:rPr>
              <a:t>:  Vehicular CPS with Mobile Sensing</a:t>
            </a:r>
            <a:endParaRPr lang="en-US" sz="4000" dirty="0">
              <a:latin typeface="Gill Sans" charset="0"/>
              <a:ea typeface="ＭＳ Ｐゴシック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6200" y="1600200"/>
            <a:ext cx="4572000" cy="2246769"/>
          </a:xfrm>
          <a:prstGeom prst="rect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Trajectory &amp; delay </a:t>
            </a:r>
            <a:r>
              <a:rPr lang="en-US" sz="2000" b="1" dirty="0">
                <a:solidFill>
                  <a:schemeClr val="bg1"/>
                </a:solidFill>
              </a:rPr>
              <a:t>estimation </a:t>
            </a:r>
            <a:r>
              <a:rPr lang="en-US" sz="2000" b="1" dirty="0" smtClean="0">
                <a:solidFill>
                  <a:schemeClr val="bg1"/>
                </a:solidFill>
              </a:rPr>
              <a:t>(</a:t>
            </a:r>
            <a:r>
              <a:rPr lang="en-US" sz="2000" b="1" dirty="0" err="1" smtClean="0">
                <a:solidFill>
                  <a:schemeClr val="bg1"/>
                </a:solidFill>
              </a:rPr>
              <a:t>VTrack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CTrack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defRPr/>
            </a:pPr>
            <a:r>
              <a:rPr lang="en-US" sz="2000" b="1" dirty="0">
                <a:solidFill>
                  <a:schemeClr val="bg1"/>
                </a:solidFill>
              </a:rPr>
              <a:t>Traffic-aware stochastic routing</a:t>
            </a:r>
          </a:p>
          <a:p>
            <a:pPr marL="342900" indent="-342900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Usage</a:t>
            </a:r>
            <a:r>
              <a:rPr lang="en-US" sz="2000" b="1" dirty="0">
                <a:solidFill>
                  <a:schemeClr val="bg1"/>
                </a:solidFill>
              </a:rPr>
              <a:t>-based </a:t>
            </a:r>
            <a:r>
              <a:rPr lang="en-US" sz="2000" b="1" dirty="0" smtClean="0">
                <a:solidFill>
                  <a:schemeClr val="bg1"/>
                </a:solidFill>
              </a:rPr>
              <a:t>tolling</a:t>
            </a: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defRPr/>
            </a:pPr>
            <a:r>
              <a:rPr lang="en-US" sz="2000" b="1" dirty="0">
                <a:solidFill>
                  <a:schemeClr val="bg1"/>
                </a:solidFill>
              </a:rPr>
              <a:t>Road surface &amp; hazard monitoring (Pothole Patrol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342900" indent="-342900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Driver safety </a:t>
            </a:r>
            <a:r>
              <a:rPr lang="en-US" sz="2000" b="1" dirty="0" smtClean="0">
                <a:solidFill>
                  <a:schemeClr val="bg1"/>
                </a:solidFill>
              </a:rPr>
              <a:t>scoring &amp; insurance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1" name="Picture 12" descr="cartel-nod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352800"/>
            <a:ext cx="1257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7492" y="6407624"/>
            <a:ext cx="5903930" cy="461665"/>
          </a:xfrm>
          <a:prstGeom prst="rect">
            <a:avLst/>
          </a:prstGeom>
          <a:solidFill>
            <a:srgbClr val="FDE68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Partners: </a:t>
            </a:r>
            <a:r>
              <a:rPr lang="en-US" dirty="0" err="1"/>
              <a:t>PlanetTran</a:t>
            </a:r>
            <a:r>
              <a:rPr lang="en-US" dirty="0"/>
              <a:t>, Ford, </a:t>
            </a:r>
            <a:r>
              <a:rPr lang="en-US" dirty="0" smtClean="0"/>
              <a:t>Insurance Co.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/>
      <p:bldP spid="34856" grpId="0"/>
      <p:bldP spid="32" grpId="0" animBg="1"/>
      <p:bldP spid="34" grpId="0" animBg="1"/>
      <p:bldP spid="36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21544" grpId="0"/>
      <p:bldP spid="21545" grpId="0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Why Smartphones for </a:t>
            </a:r>
            <a:r>
              <a:rPr lang="en-US" dirty="0" smtClean="0"/>
              <a:t>CPS?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143288"/>
              </p:ext>
            </p:extLst>
          </p:nvPr>
        </p:nvGraphicFramePr>
        <p:xfrm>
          <a:off x="1066800" y="1295400"/>
          <a:ext cx="7162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990600" y="6019800"/>
            <a:ext cx="3733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>
                <a:latin typeface="Gill Sans"/>
                <a:cs typeface="Gill Sans"/>
              </a:rPr>
              <a:t>Per day, in Q2 </a:t>
            </a:r>
            <a:r>
              <a:rPr lang="en-US" sz="3200" dirty="0">
                <a:latin typeface="Gill Sans"/>
                <a:cs typeface="Gill Sans"/>
              </a:rPr>
              <a:t>2012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57400" y="4876800"/>
            <a:ext cx="154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Births-deaths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95800" y="4191000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Births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72200" y="1371600"/>
            <a:ext cx="15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Smartphones 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657600" y="1828800"/>
            <a:ext cx="2895600" cy="584776"/>
          </a:xfrm>
          <a:prstGeom prst="rect">
            <a:avLst/>
          </a:prstGeom>
          <a:solidFill>
            <a:srgbClr val="FDE68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>
                <a:latin typeface="Gill Sans"/>
                <a:cs typeface="Gill Sans"/>
              </a:rPr>
              <a:t>Truly </a:t>
            </a:r>
            <a:r>
              <a:rPr lang="en-US" sz="3200" i="1" dirty="0" smtClean="0">
                <a:latin typeface="Gill Sans"/>
                <a:cs typeface="Gill Sans"/>
              </a:rPr>
              <a:t>ubiquitous</a:t>
            </a:r>
            <a:r>
              <a:rPr lang="en-US" sz="3200" dirty="0" smtClean="0">
                <a:latin typeface="Gill Sans"/>
                <a:cs typeface="Gill Sans"/>
              </a:rPr>
              <a:t>!</a:t>
            </a:r>
            <a:endParaRPr lang="en-US" sz="32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6110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Why Smartphones for CPS?</a:t>
            </a:r>
            <a:endParaRPr lang="en-US" dirty="0"/>
          </a:p>
        </p:txBody>
      </p:sp>
      <p:pic>
        <p:nvPicPr>
          <p:cNvPr id="4" name="Picture 8" descr="https://encrypted-tbn2.google.com/images?q=tbn:ANd9GcQoeaXSLmBnQQdn0QMF_yO80KF9swSHyhQ8wju4UKUASoMxFyE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83613"/>
            <a:ext cx="1290241" cy="258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:\Users\lenin\Desktop\iphon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21763"/>
            <a:ext cx="2425771" cy="24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https://encrypted-tbn1.google.com/images?q=tbn:ANd9GcQvZ9IlVKddUA6tm6ce_gwyawqrlpaam9eC6Co_rMwkJMNHX0pk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78" y="2684044"/>
            <a:ext cx="522386" cy="7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https://encrypted-tbn2.google.com/images?q=tbn:ANd9GcTGkOdIb9PETENDrwS31ulftzArHjylnzx5-lGHq4RwYm_77y_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47707"/>
            <a:ext cx="790576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" descr="https://encrypted-tbn2.google.com/images?q=tbn:ANd9GcQslE9wAg1kzTFXi34mUCAquw9bCLK5Grv71mM2P94FS8LyHrC4A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0071" y="1495802"/>
            <a:ext cx="561782" cy="5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https://encrypted-tbn1.google.com/images?q=tbn:ANd9GcS7463ickTuivKvElgbyd8U4b45VpTVZ5wlbanYeZnj7gtKDzyt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97" y="3466683"/>
            <a:ext cx="526861" cy="5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7" descr="https://encrypted-tbn1.google.com/images?q=tbn:ANd9GcT7DfED7GFGfK49Qgv5MTjfDpoDBSECoDm1qqfnxHTnYknx1Sd2K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27" y="4814470"/>
            <a:ext cx="635714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1" descr="https://encrypted-tbn3.google.com/images?q=tbn:ANd9GcQ4s8oyqdLnmHgHRkcITuvO8T9oYQVv60rNJfg0lyPDLP7AjTv7v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3" y="5214521"/>
            <a:ext cx="581024" cy="5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3" descr="https://encrypted-tbn0.google.com/images?q=tbn:ANd9GcR7Z-19g3AV0hz9uXMIk7IMfBGH0hzf1zVeqCmkS8A5KNB1uJS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1199"/>
            <a:ext cx="785815" cy="52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5" descr="https://encrypted-tbn3.google.com/images?q=tbn:ANd9GcRo_ZjwOKMrYSaRGOe-rozQQj8a-cnrWWR1rBu3QtH-5M-fSFI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20962" y="5564566"/>
            <a:ext cx="256222" cy="6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7" descr="https://encrypted-tbn2.google.com/images?q=tbn:ANd9GcRVyPogeUIdXvKsbkGcfLDgnpg4FYT9QUzNPg7jUvVcwIbRtz99Y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23" y="2190332"/>
            <a:ext cx="546341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81584" y="1586409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GPS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181584" y="2182474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WiFi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181584" y="2852597"/>
            <a:ext cx="4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Cell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181584" y="3544232"/>
            <a:ext cx="52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Accl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181584" y="4196417"/>
            <a:ext cx="582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Gyro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181584" y="4944129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Compass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305176" y="566987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Mic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5986046"/>
            <a:ext cx="58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Light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05621" y="5981076"/>
            <a:ext cx="970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Proximity</a:t>
            </a:r>
            <a:endParaRPr lang="en-US" sz="1600" dirty="0"/>
          </a:p>
        </p:txBody>
      </p:sp>
      <p:sp>
        <p:nvSpPr>
          <p:cNvPr id="31" name="Right Arrow 30"/>
          <p:cNvSpPr/>
          <p:nvPr/>
        </p:nvSpPr>
        <p:spPr>
          <a:xfrm>
            <a:off x="4191000" y="3670116"/>
            <a:ext cx="685800" cy="24709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10200"/>
            <a:ext cx="472068" cy="48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740450" y="5986046"/>
            <a:ext cx="1078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Barometer</a:t>
            </a:r>
            <a:endParaRPr lang="en-US" sz="1600" dirty="0"/>
          </a:p>
        </p:txBody>
      </p:sp>
      <p:pic>
        <p:nvPicPr>
          <p:cNvPr id="45" name="Picture 44" descr="speed-zoomed.pdf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1"/>
          <a:stretch/>
        </p:blipFill>
        <p:spPr>
          <a:xfrm>
            <a:off x="4953000" y="1155772"/>
            <a:ext cx="3886200" cy="37210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4" b="24675"/>
          <a:stretch/>
        </p:blipFill>
        <p:spPr>
          <a:xfrm>
            <a:off x="4876800" y="3917950"/>
            <a:ext cx="4484187" cy="2863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2209800"/>
            <a:ext cx="3608680" cy="35394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ill Sans"/>
                <a:cs typeface="Gill Sans"/>
              </a:rPr>
              <a:t>Detailed driving activity</a:t>
            </a:r>
          </a:p>
          <a:p>
            <a:r>
              <a:rPr lang="en-US" sz="2800" dirty="0" smtClean="0">
                <a:latin typeface="Gill Sans"/>
                <a:cs typeface="Gill Sans"/>
              </a:rPr>
              <a:t>   Mileage</a:t>
            </a:r>
            <a:br>
              <a:rPr lang="en-US" sz="2800" dirty="0" smtClean="0">
                <a:latin typeface="Gill Sans"/>
                <a:cs typeface="Gill Sans"/>
              </a:rPr>
            </a:br>
            <a:r>
              <a:rPr lang="en-US" sz="2800" dirty="0" smtClean="0">
                <a:latin typeface="Gill Sans"/>
                <a:cs typeface="Gill Sans"/>
              </a:rPr>
              <a:t>   Road types</a:t>
            </a:r>
          </a:p>
          <a:p>
            <a:r>
              <a:rPr lang="en-US" sz="2800" dirty="0">
                <a:latin typeface="Gill Sans"/>
                <a:cs typeface="Gill Sans"/>
              </a:rPr>
              <a:t> </a:t>
            </a:r>
            <a:r>
              <a:rPr lang="en-US" sz="2800" dirty="0" smtClean="0">
                <a:latin typeface="Gill Sans"/>
                <a:cs typeface="Gill Sans"/>
              </a:rPr>
              <a:t>  Hours</a:t>
            </a:r>
          </a:p>
          <a:p>
            <a:r>
              <a:rPr lang="en-US" sz="2800" dirty="0">
                <a:latin typeface="Gill Sans"/>
                <a:cs typeface="Gill Sans"/>
              </a:rPr>
              <a:t> </a:t>
            </a:r>
            <a:r>
              <a:rPr lang="en-US" sz="2800" dirty="0" smtClean="0">
                <a:latin typeface="Gill Sans"/>
                <a:cs typeface="Gill Sans"/>
              </a:rPr>
              <a:t>  Delays &amp; congestion</a:t>
            </a:r>
          </a:p>
          <a:p>
            <a:r>
              <a:rPr lang="en-US" sz="2800" dirty="0">
                <a:latin typeface="Gill Sans"/>
                <a:cs typeface="Gill Sans"/>
              </a:rPr>
              <a:t> </a:t>
            </a:r>
            <a:r>
              <a:rPr lang="en-US" sz="2800" dirty="0" smtClean="0">
                <a:latin typeface="Gill Sans"/>
                <a:cs typeface="Gill Sans"/>
              </a:rPr>
              <a:t>  Speed profiles</a:t>
            </a:r>
          </a:p>
          <a:p>
            <a:r>
              <a:rPr lang="en-US" sz="2800" dirty="0">
                <a:latin typeface="Gill Sans"/>
                <a:cs typeface="Gill Sans"/>
              </a:rPr>
              <a:t> </a:t>
            </a:r>
            <a:r>
              <a:rPr lang="en-US" sz="2800" dirty="0" smtClean="0">
                <a:latin typeface="Gill Sans"/>
                <a:cs typeface="Gill Sans"/>
              </a:rPr>
              <a:t>  </a:t>
            </a:r>
            <a:r>
              <a:rPr lang="en-US" sz="2800" dirty="0" err="1" smtClean="0">
                <a:latin typeface="Gill Sans"/>
                <a:cs typeface="Gill Sans"/>
              </a:rPr>
              <a:t>Accel</a:t>
            </a:r>
            <a:r>
              <a:rPr lang="en-US" sz="2800" dirty="0" smtClean="0">
                <a:latin typeface="Gill Sans"/>
                <a:cs typeface="Gill Sans"/>
              </a:rPr>
              <a:t> events</a:t>
            </a:r>
          </a:p>
          <a:p>
            <a:r>
              <a:rPr lang="en-US" sz="2800" dirty="0">
                <a:latin typeface="Gill Sans"/>
                <a:cs typeface="Gill Sans"/>
              </a:rPr>
              <a:t> </a:t>
            </a:r>
            <a:r>
              <a:rPr lang="en-US" sz="2800" dirty="0" smtClean="0">
                <a:latin typeface="Gill Sans"/>
                <a:cs typeface="Gill Sans"/>
              </a:rPr>
              <a:t>  Hazards</a:t>
            </a:r>
            <a:endParaRPr lang="en-US" sz="28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3163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315200" cy="38100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ja-JP" dirty="0" smtClean="0">
                <a:solidFill>
                  <a:srgbClr val="800000"/>
                </a:solidFill>
                <a:latin typeface="Calibri" charset="0"/>
                <a:ea typeface="ＭＳ Ｐゴシック" charset="0"/>
              </a:rPr>
              <a:t>Telematics </a:t>
            </a:r>
            <a:r>
              <a:rPr lang="en-US" altLang="ja-JP" dirty="0">
                <a:solidFill>
                  <a:srgbClr val="800000"/>
                </a:solidFill>
                <a:latin typeface="Calibri" charset="0"/>
                <a:ea typeface="ＭＳ Ｐゴシック" charset="0"/>
              </a:rPr>
              <a:t>U</a:t>
            </a:r>
            <a:r>
              <a:rPr lang="en-US" altLang="ja-JP" dirty="0" smtClean="0">
                <a:solidFill>
                  <a:srgbClr val="800000"/>
                </a:solidFill>
                <a:latin typeface="Calibri" charset="0"/>
                <a:ea typeface="ＭＳ Ｐゴシック" charset="0"/>
              </a:rPr>
              <a:t>pdate says (2012):</a:t>
            </a:r>
          </a:p>
          <a:p>
            <a:pPr lvl="1">
              <a:lnSpc>
                <a:spcPct val="90000"/>
              </a:lnSpc>
              <a:defRPr/>
            </a:pPr>
            <a:endParaRPr lang="en-US" altLang="ja-JP" i="1" dirty="0" smtClean="0">
              <a:latin typeface="Goudy Old Style" charset="0"/>
              <a:ea typeface="ＭＳ Ｐゴシック" charset="0"/>
              <a:cs typeface="Goudy Old Style" charset="0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altLang="ja-JP" i="1" dirty="0" smtClean="0">
                <a:solidFill>
                  <a:srgbClr val="008000"/>
                </a:solidFill>
                <a:latin typeface="Goudy Old Style" charset="0"/>
                <a:ea typeface="ＭＳ Ｐゴシック" charset="0"/>
                <a:cs typeface="Goudy Old Style" charset="0"/>
              </a:rPr>
              <a:t>Smartphones </a:t>
            </a:r>
            <a:r>
              <a:rPr lang="en-US" altLang="ja-JP" i="1" dirty="0">
                <a:solidFill>
                  <a:srgbClr val="008000"/>
                </a:solidFill>
                <a:latin typeface="Goudy Old Style" charset="0"/>
                <a:ea typeface="ＭＳ Ｐゴシック" charset="0"/>
                <a:cs typeface="Goudy Old Style" charset="0"/>
              </a:rPr>
              <a:t>may emerge as a way to incentivize the insurance telematics </a:t>
            </a:r>
            <a:r>
              <a:rPr lang="en-US" altLang="ja-JP" i="1" dirty="0" smtClean="0">
                <a:solidFill>
                  <a:srgbClr val="008000"/>
                </a:solidFill>
                <a:latin typeface="Goudy Old Style" charset="0"/>
                <a:ea typeface="ＭＳ Ｐゴシック" charset="0"/>
                <a:cs typeface="Goudy Old Style" charset="0"/>
              </a:rPr>
              <a:t>model</a:t>
            </a:r>
            <a:r>
              <a:rPr lang="en-US" altLang="ja-JP" i="1" dirty="0">
                <a:solidFill>
                  <a:srgbClr val="008000"/>
                </a:solidFill>
                <a:latin typeface="Goudy Old Style" charset="0"/>
                <a:ea typeface="ＭＳ Ｐゴシック" charset="0"/>
                <a:cs typeface="Goudy Old Style" charset="0"/>
              </a:rPr>
              <a:t>.</a:t>
            </a:r>
            <a:endParaRPr lang="en-US" altLang="ja-JP" i="1" dirty="0" smtClean="0">
              <a:solidFill>
                <a:srgbClr val="008000"/>
              </a:solidFill>
              <a:latin typeface="Goudy Old Style" charset="0"/>
              <a:ea typeface="ＭＳ Ｐゴシック" charset="0"/>
              <a:cs typeface="Goudy Old Style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ja-JP" i="1" dirty="0" smtClean="0">
              <a:latin typeface="Goudy Old Style" charset="0"/>
              <a:ea typeface="ＭＳ Ｐゴシック" charset="0"/>
              <a:cs typeface="Goudy Old Style" charset="0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altLang="ja-JP" i="1" dirty="0" smtClean="0">
                <a:solidFill>
                  <a:srgbClr val="0000FF"/>
                </a:solidFill>
                <a:latin typeface="Goudy Old Style" charset="0"/>
                <a:ea typeface="ＭＳ Ｐゴシック" charset="0"/>
                <a:cs typeface="Goudy Old Style" charset="0"/>
              </a:rPr>
              <a:t>Connecting </a:t>
            </a:r>
            <a:r>
              <a:rPr lang="en-US" altLang="ja-JP" i="1" dirty="0">
                <a:solidFill>
                  <a:srgbClr val="0000FF"/>
                </a:solidFill>
                <a:latin typeface="Goudy Old Style" charset="0"/>
                <a:ea typeface="ＭＳ Ｐゴシック" charset="0"/>
                <a:cs typeface="Goudy Old Style" charset="0"/>
              </a:rPr>
              <a:t>insurance telematics solutions to smartphones can provide transparency to drivers and a degree of </a:t>
            </a:r>
            <a:r>
              <a:rPr lang="en-US" altLang="ja-JP" i="1" dirty="0" smtClean="0">
                <a:solidFill>
                  <a:srgbClr val="0000FF"/>
                </a:solidFill>
                <a:latin typeface="Goudy Old Style" charset="0"/>
                <a:ea typeface="ＭＳ Ｐゴシック" charset="0"/>
                <a:cs typeface="Goudy Old Style" charset="0"/>
              </a:rPr>
              <a:t>control.</a:t>
            </a:r>
            <a:endParaRPr lang="en-US" altLang="ja-JP" i="1" dirty="0">
              <a:solidFill>
                <a:srgbClr val="0000FF"/>
              </a:solidFill>
              <a:latin typeface="Calibri" charset="0"/>
              <a:ea typeface="ＭＳ Ｐゴシック" charset="0"/>
            </a:endParaRPr>
          </a:p>
          <a:p>
            <a:pPr marL="0" indent="0">
              <a:lnSpc>
                <a:spcPct val="90000"/>
              </a:lnSpc>
              <a:buFont typeface="Wingdings 2" charset="0"/>
              <a:buNone/>
              <a:defRPr/>
            </a:pPr>
            <a:endParaRPr lang="en-US" dirty="0">
              <a:ea typeface="ＭＳ Ｐゴシック" charset="0"/>
              <a:cs typeface="Calibri"/>
            </a:endParaRPr>
          </a:p>
          <a:p>
            <a:pPr>
              <a:defRPr/>
            </a:pPr>
            <a:endParaRPr lang="en-US" dirty="0" smtClean="0">
              <a:ea typeface="ＭＳ Ｐゴシック" charset="0"/>
              <a:cs typeface="Calibri"/>
            </a:endParaRPr>
          </a:p>
          <a:p>
            <a:pPr lvl="1">
              <a:defRPr/>
            </a:pPr>
            <a:endParaRPr lang="en-US" dirty="0" smtClean="0">
              <a:ea typeface="ＭＳ Ｐゴシック" charset="0"/>
              <a:cs typeface="Calibri"/>
            </a:endParaRPr>
          </a:p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Smartphones</a:t>
            </a:r>
            <a:br>
              <a:rPr lang="en-US" dirty="0" smtClean="0"/>
            </a:br>
            <a:r>
              <a:rPr lang="en-US" i="1" dirty="0" smtClean="0"/>
              <a:t>Key to Mass Adoption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0328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" charset="0"/>
                <a:ea typeface="ＭＳ Ｐゴシック" charset="0"/>
              </a:rPr>
              <a:t>Challenges</a:t>
            </a:r>
            <a:endParaRPr lang="en-US" dirty="0">
              <a:latin typeface="Gill Sans" charset="0"/>
              <a:ea typeface="ＭＳ Ｐゴシック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0000"/>
                </a:solidFill>
                <a:latin typeface="Gill Sans" charset="0"/>
                <a:ea typeface="ＭＳ Ｐゴシック" charset="0"/>
              </a:rPr>
              <a:t>Clean models from noisy data</a:t>
            </a:r>
          </a:p>
          <a:p>
            <a:pPr>
              <a:defRPr/>
            </a:pPr>
            <a:endParaRPr lang="en-US" sz="3600" dirty="0" smtClean="0">
              <a:solidFill>
                <a:srgbClr val="008000"/>
              </a:solidFill>
              <a:latin typeface="Gill Sans" charset="0"/>
              <a:ea typeface="ＭＳ Ｐゴシック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008000"/>
                </a:solidFill>
                <a:latin typeface="Gill Sans" charset="0"/>
                <a:ea typeface="ＭＳ Ｐゴシック" charset="0"/>
              </a:rPr>
              <a:t>Distributed </a:t>
            </a:r>
            <a:r>
              <a:rPr lang="en-US" sz="3600" dirty="0" smtClean="0">
                <a:solidFill>
                  <a:srgbClr val="008000"/>
                </a:solidFill>
                <a:latin typeface="Gill Sans" charset="0"/>
                <a:ea typeface="ＭＳ Ｐゴシック" charset="0"/>
              </a:rPr>
              <a:t>programming </a:t>
            </a:r>
            <a:r>
              <a:rPr lang="en-US" sz="3600" dirty="0" smtClean="0">
                <a:solidFill>
                  <a:srgbClr val="008000"/>
                </a:solidFill>
                <a:latin typeface="Gill Sans" charset="0"/>
                <a:ea typeface="ＭＳ Ｐゴシック" charset="0"/>
              </a:rPr>
              <a:t>framework</a:t>
            </a:r>
            <a:endParaRPr lang="en-US" sz="3600" dirty="0" smtClean="0">
              <a:solidFill>
                <a:srgbClr val="000090"/>
              </a:solidFill>
              <a:latin typeface="Gill Sans" charset="0"/>
              <a:ea typeface="ＭＳ Ｐゴシック" charset="0"/>
            </a:endParaRPr>
          </a:p>
          <a:p>
            <a:pPr>
              <a:defRPr/>
            </a:pPr>
            <a:endParaRPr lang="en-US" sz="3600" dirty="0" smtClean="0">
              <a:solidFill>
                <a:srgbClr val="000090"/>
              </a:solidFill>
              <a:latin typeface="Gill Sans" charset="0"/>
              <a:ea typeface="ＭＳ Ｐゴシック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000090"/>
                </a:solidFill>
                <a:latin typeface="Gill Sans" charset="0"/>
                <a:ea typeface="ＭＳ Ｐゴシック" charset="0"/>
              </a:rPr>
              <a:t>Privacy </a:t>
            </a:r>
            <a:r>
              <a:rPr lang="en-US" sz="3600" dirty="0" smtClean="0">
                <a:solidFill>
                  <a:srgbClr val="000090"/>
                </a:solidFill>
                <a:latin typeface="Gill Sans" charset="0"/>
                <a:ea typeface="ＭＳ Ｐゴシック" charset="0"/>
              </a:rPr>
              <a:t>and security protocols</a:t>
            </a:r>
          </a:p>
          <a:p>
            <a:pPr>
              <a:defRPr/>
            </a:pPr>
            <a:endParaRPr lang="en-US" sz="3600" dirty="0" smtClean="0">
              <a:solidFill>
                <a:srgbClr val="000090"/>
              </a:solidFill>
              <a:latin typeface="Gill Sans" charset="0"/>
              <a:ea typeface="ＭＳ Ｐゴシック" charset="0"/>
            </a:endParaRPr>
          </a:p>
          <a:p>
            <a:pPr>
              <a:defRPr/>
            </a:pPr>
            <a:r>
              <a:rPr lang="en-US" sz="3600" dirty="0" smtClean="0">
                <a:latin typeface="Gill Sans" charset="0"/>
                <a:ea typeface="ＭＳ Ｐゴシック" charset="0"/>
              </a:rPr>
              <a:t>Actuation </a:t>
            </a:r>
            <a:r>
              <a:rPr lang="en-US" sz="3600" dirty="0" smtClean="0">
                <a:latin typeface="Gill Sans" charset="0"/>
                <a:ea typeface="ＭＳ Ｐゴシック" charset="0"/>
              </a:rPr>
              <a:t>&amp; feedback</a:t>
            </a:r>
            <a:endParaRPr lang="en-US" sz="3600" dirty="0">
              <a:latin typeface="Gill Sans" charset="0"/>
              <a:ea typeface="ＭＳ Ｐゴシック" charset="0"/>
            </a:endParaRPr>
          </a:p>
          <a:p>
            <a:pPr>
              <a:defRPr/>
            </a:pPr>
            <a:endParaRPr lang="en-US" sz="3600" dirty="0">
              <a:solidFill>
                <a:srgbClr val="FF0000"/>
              </a:solidFill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2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Noisy Data</a:t>
            </a:r>
            <a:endParaRPr lang="en-US" altLang="ja-JP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045222"/>
              </p:ext>
            </p:extLst>
          </p:nvPr>
        </p:nvGraphicFramePr>
        <p:xfrm>
          <a:off x="533400" y="990600"/>
          <a:ext cx="3429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6" descr="placelab-raw-error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38787"/>
            <a:ext cx="2895600" cy="216161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200260" y="1872195"/>
            <a:ext cx="1005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Hours</a:t>
            </a:r>
            <a:endParaRPr lang="en-US" dirty="0"/>
          </a:p>
        </p:txBody>
      </p:sp>
      <p:pic>
        <p:nvPicPr>
          <p:cNvPr id="8" name="Picture 7" descr="raw-point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06" y="3352800"/>
            <a:ext cx="265958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305" y="3316111"/>
            <a:ext cx="6244095" cy="3465689"/>
            <a:chOff x="4305" y="3316111"/>
            <a:chExt cx="6244095" cy="3465689"/>
          </a:xfrm>
        </p:grpSpPr>
        <p:pic>
          <p:nvPicPr>
            <p:cNvPr id="10" name="Picture 6" descr="Screen shot 2012-05-03 at 6.50.42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" y="3316111"/>
              <a:ext cx="6244095" cy="3465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342463" y="3881735"/>
              <a:ext cx="16105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"/>
                  <a:cs typeface="Gill Sans"/>
                </a:rPr>
                <a:t>3-axis </a:t>
              </a:r>
              <a:r>
                <a:rPr lang="en-US" dirty="0" err="1" smtClean="0">
                  <a:latin typeface="Gill Sans"/>
                  <a:cs typeface="Gill Sans"/>
                </a:rPr>
                <a:t>accel</a:t>
              </a:r>
              <a:endParaRPr lang="en-US" dirty="0">
                <a:latin typeface="Gill Sans"/>
                <a:cs typeface="Gill San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667000" y="5943600"/>
            <a:ext cx="6477000" cy="830997"/>
          </a:xfrm>
          <a:prstGeom prst="rect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solidFill>
                  <a:srgbClr val="FFFF00"/>
                </a:solidFill>
              </a:rPr>
              <a:t>Accurate probabilistic models </a:t>
            </a:r>
            <a:r>
              <a:rPr lang="en-US" dirty="0">
                <a:solidFill>
                  <a:srgbClr val="FFFF00"/>
                </a:solidFill>
              </a:rPr>
              <a:t>from inherently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noisy data, gathered in a </a:t>
            </a:r>
            <a:r>
              <a:rPr lang="en-US" i="1" dirty="0">
                <a:solidFill>
                  <a:srgbClr val="FFFF00"/>
                </a:solidFill>
              </a:rPr>
              <a:t>battery-efficient </a:t>
            </a:r>
            <a:r>
              <a:rPr lang="en-US" dirty="0">
                <a:solidFill>
                  <a:srgbClr val="FFFF00"/>
                </a:solidFill>
              </a:rPr>
              <a:t>way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1752600"/>
            <a:ext cx="1846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Gill Sans"/>
                <a:cs typeface="Gill Sans"/>
              </a:rPr>
              <a:t>Cellular/</a:t>
            </a:r>
            <a:r>
              <a:rPr lang="en-US" dirty="0" err="1" smtClean="0">
                <a:latin typeface="Gill Sans"/>
                <a:cs typeface="Gill Sans"/>
              </a:rPr>
              <a:t>WiFi</a:t>
            </a:r>
            <a:r>
              <a:rPr lang="en-US" dirty="0" smtClean="0">
                <a:latin typeface="Gill Sans"/>
                <a:cs typeface="Gill Sans"/>
              </a:rPr>
              <a:t> </a:t>
            </a:r>
            <a:br>
              <a:rPr lang="en-US" dirty="0" smtClean="0">
                <a:latin typeface="Gill Sans"/>
                <a:cs typeface="Gill Sans"/>
              </a:rPr>
            </a:br>
            <a:r>
              <a:rPr lang="en-US" dirty="0" smtClean="0">
                <a:latin typeface="Gill Sans"/>
                <a:cs typeface="Gill Sans"/>
              </a:rPr>
              <a:t>locations</a:t>
            </a:r>
            <a:endParaRPr lang="en-US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554629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roup 15"/>
          <p:cNvGrpSpPr>
            <a:grpSpLocks/>
          </p:cNvGrpSpPr>
          <p:nvPr/>
        </p:nvGrpSpPr>
        <p:grpSpPr bwMode="auto">
          <a:xfrm>
            <a:off x="4908550" y="219075"/>
            <a:ext cx="4064000" cy="3197225"/>
            <a:chOff x="4800600" y="990600"/>
            <a:chExt cx="3841431" cy="2819400"/>
          </a:xfrm>
        </p:grpSpPr>
        <p:pic>
          <p:nvPicPr>
            <p:cNvPr id="65548" name="Picture 6" descr="sequenced-grids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990600"/>
              <a:ext cx="3757977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9" name="TextBox 10"/>
            <p:cNvSpPr txBox="1">
              <a:spLocks noChangeArrowheads="1"/>
            </p:cNvSpPr>
            <p:nvPr/>
          </p:nvSpPr>
          <p:spPr bwMode="auto">
            <a:xfrm>
              <a:off x="4800600" y="2856075"/>
              <a:ext cx="3841431" cy="949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200" dirty="0">
                  <a:latin typeface="Gill Sans" charset="0"/>
                  <a:cs typeface="Gill Sans" charset="0"/>
                </a:rPr>
                <a:t>HMM </a:t>
              </a:r>
              <a:r>
                <a:rPr lang="en-US" sz="3200" dirty="0" smtClean="0">
                  <a:latin typeface="Gill Sans" charset="0"/>
                  <a:cs typeface="Gill Sans" charset="0"/>
                </a:rPr>
                <a:t>RF fingerprints </a:t>
              </a:r>
              <a:r>
                <a:rPr lang="en-US" sz="3200" dirty="0">
                  <a:latin typeface="Gill Sans" charset="0"/>
                  <a:cs typeface="Gill Sans" charset="0"/>
                </a:rPr>
                <a:t/>
              </a:r>
              <a:br>
                <a:rPr lang="en-US" sz="3200" dirty="0">
                  <a:latin typeface="Gill Sans" charset="0"/>
                  <a:cs typeface="Gill Sans" charset="0"/>
                </a:rPr>
              </a:br>
              <a:r>
                <a:rPr lang="en-US" sz="3200" dirty="0">
                  <a:latin typeface="Gill Sans" charset="0"/>
                  <a:cs typeface="Gill Sans" charset="0"/>
                </a:rPr>
                <a:t>to grid sequence</a:t>
              </a:r>
            </a:p>
          </p:txBody>
        </p:sp>
      </p:grpSp>
      <p:grpSp>
        <p:nvGrpSpPr>
          <p:cNvPr id="65538" name="Group 17"/>
          <p:cNvGrpSpPr>
            <a:grpSpLocks/>
          </p:cNvGrpSpPr>
          <p:nvPr/>
        </p:nvGrpSpPr>
        <p:grpSpPr bwMode="auto">
          <a:xfrm>
            <a:off x="4908707" y="3505200"/>
            <a:ext cx="5073493" cy="3393422"/>
            <a:chOff x="4800600" y="3865814"/>
            <a:chExt cx="4796677" cy="2992186"/>
          </a:xfrm>
        </p:grpSpPr>
        <p:pic>
          <p:nvPicPr>
            <p:cNvPr id="65546" name="Picture 8" descr="mapmatch-output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73636"/>
              <a:ext cx="3962400" cy="298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7" name="TextBox 11"/>
            <p:cNvSpPr txBox="1">
              <a:spLocks noChangeArrowheads="1"/>
            </p:cNvSpPr>
            <p:nvPr/>
          </p:nvSpPr>
          <p:spPr bwMode="auto">
            <a:xfrm>
              <a:off x="5190682" y="3865814"/>
              <a:ext cx="4406595" cy="461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Gill Sans" charset="0"/>
                  <a:cs typeface="Gill Sans" charset="0"/>
                </a:rPr>
                <a:t>HMM smooth grid to map</a:t>
              </a:r>
            </a:p>
          </p:txBody>
        </p:sp>
      </p:grpSp>
      <p:grpSp>
        <p:nvGrpSpPr>
          <p:cNvPr id="65539" name="Group 14"/>
          <p:cNvGrpSpPr>
            <a:grpSpLocks/>
          </p:cNvGrpSpPr>
          <p:nvPr/>
        </p:nvGrpSpPr>
        <p:grpSpPr bwMode="auto">
          <a:xfrm>
            <a:off x="228600" y="247650"/>
            <a:ext cx="4027488" cy="3282950"/>
            <a:chOff x="122387" y="990600"/>
            <a:chExt cx="3807203" cy="2895600"/>
          </a:xfrm>
        </p:grpSpPr>
        <p:pic>
          <p:nvPicPr>
            <p:cNvPr id="65544" name="Picture 7" descr="raw-points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90600"/>
              <a:ext cx="377719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5" name="TextBox 12"/>
            <p:cNvSpPr txBox="1">
              <a:spLocks noChangeArrowheads="1"/>
            </p:cNvSpPr>
            <p:nvPr/>
          </p:nvSpPr>
          <p:spPr bwMode="auto">
            <a:xfrm>
              <a:off x="122387" y="3248460"/>
              <a:ext cx="2050585" cy="51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 dirty="0">
                  <a:latin typeface="Gill Sans" charset="0"/>
                  <a:cs typeface="Gill Sans" charset="0"/>
                </a:rPr>
                <a:t>Raw points </a:t>
              </a:r>
            </a:p>
          </p:txBody>
        </p:sp>
      </p:grpSp>
      <p:grpSp>
        <p:nvGrpSpPr>
          <p:cNvPr id="65540" name="Group 16"/>
          <p:cNvGrpSpPr>
            <a:grpSpLocks/>
          </p:cNvGrpSpPr>
          <p:nvPr/>
        </p:nvGrpSpPr>
        <p:grpSpPr bwMode="auto">
          <a:xfrm>
            <a:off x="260350" y="3470275"/>
            <a:ext cx="4111625" cy="3305175"/>
            <a:chOff x="152400" y="3953777"/>
            <a:chExt cx="3886200" cy="2914497"/>
          </a:xfrm>
        </p:grpSpPr>
        <p:pic>
          <p:nvPicPr>
            <p:cNvPr id="65542" name="Picture 5" descr="smoothed-grids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953777"/>
              <a:ext cx="3886200" cy="2904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3" name="TextBox 13"/>
            <p:cNvSpPr txBox="1">
              <a:spLocks noChangeArrowheads="1"/>
            </p:cNvSpPr>
            <p:nvPr/>
          </p:nvSpPr>
          <p:spPr bwMode="auto">
            <a:xfrm>
              <a:off x="152400" y="5918146"/>
              <a:ext cx="3886200" cy="950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200" dirty="0">
                  <a:latin typeface="Gill Sans" charset="0"/>
                  <a:cs typeface="Gill Sans" charset="0"/>
                </a:rPr>
                <a:t>Smooth + interpolate</a:t>
              </a:r>
              <a:br>
                <a:rPr lang="en-US" sz="3200" dirty="0">
                  <a:latin typeface="Gill Sans" charset="0"/>
                  <a:cs typeface="Gill Sans" charset="0"/>
                </a:rPr>
              </a:br>
              <a:r>
                <a:rPr lang="en-US" sz="3200" dirty="0">
                  <a:latin typeface="Gill Sans" charset="0"/>
                  <a:cs typeface="Gill Sans" charset="0"/>
                </a:rPr>
                <a:t>grid sequence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 rot="5400000">
            <a:off x="3632200" y="-4005263"/>
            <a:ext cx="2819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Gill Sans" charset="0"/>
                <a:ea typeface="ＭＳ Ｐゴシック" charset="0"/>
              </a:rPr>
              <a:t>Accurate Models from Noisy Data</a:t>
            </a:r>
            <a:endParaRPr lang="en-US" sz="3600" dirty="0">
              <a:latin typeface="Gill Sans" charset="0"/>
              <a:ea typeface="ＭＳ Ｐゴシック" charset="0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5715000" y="5867400"/>
            <a:ext cx="4660900" cy="1077218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FF0000"/>
                </a:solidFill>
                <a:latin typeface="Gill Sans" charset="0"/>
                <a:cs typeface="Gill Sans" charset="0"/>
              </a:rPr>
              <a:t>VTrack</a:t>
            </a:r>
            <a:r>
              <a:rPr lang="en-US" sz="3200" dirty="0" smtClean="0">
                <a:solidFill>
                  <a:srgbClr val="FF0000"/>
                </a:solidFill>
                <a:latin typeface="Gill Sans" charset="0"/>
                <a:cs typeface="Gill Sans" charset="0"/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  <a:latin typeface="Gill Sans" charset="0"/>
                <a:cs typeface="Gill Sans" charset="0"/>
              </a:rPr>
              <a:t>SenSys</a:t>
            </a:r>
            <a:r>
              <a:rPr lang="en-US" sz="3200" i="1" dirty="0" smtClean="0">
                <a:solidFill>
                  <a:srgbClr val="FF0000"/>
                </a:solidFill>
                <a:latin typeface="Gill Sans" charset="0"/>
                <a:cs typeface="Gill Sans" charset="0"/>
              </a:rPr>
              <a:t> 2009</a:t>
            </a:r>
          </a:p>
          <a:p>
            <a:pPr eaLnBrk="1" hangingPunct="1"/>
            <a:r>
              <a:rPr lang="en-US" sz="3200" dirty="0" err="1" smtClean="0">
                <a:solidFill>
                  <a:srgbClr val="FF0000"/>
                </a:solidFill>
                <a:latin typeface="Gill Sans" charset="0"/>
                <a:cs typeface="Gill Sans" charset="0"/>
              </a:rPr>
              <a:t>CTrack</a:t>
            </a:r>
            <a:r>
              <a:rPr lang="en-US" sz="3200" i="1" dirty="0" smtClean="0">
                <a:solidFill>
                  <a:srgbClr val="FF0000"/>
                </a:solidFill>
                <a:latin typeface="Gill Sans" charset="0"/>
                <a:cs typeface="Gill Sans" charset="0"/>
              </a:rPr>
              <a:t>, NSDI 2011</a:t>
            </a:r>
            <a:endParaRPr lang="en-US" sz="3200" dirty="0">
              <a:solidFill>
                <a:srgbClr val="FF0000"/>
              </a:solidFill>
              <a:latin typeface="Gill Sans" charset="0"/>
              <a:cs typeface="Gill Sans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1|0.1|0.1"/>
</p:tagLst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wilight">
    <a:dk1>
      <a:sysClr val="windowText" lastClr="000000"/>
    </a:dk1>
    <a:lt1>
      <a:sysClr val="window" lastClr="FFFFFF"/>
    </a:lt1>
    <a:dk2>
      <a:srgbClr val="54638C"/>
    </a:dk2>
    <a:lt2>
      <a:srgbClr val="8D9AB3"/>
    </a:lt2>
    <a:accent1>
      <a:srgbClr val="FFAF03"/>
    </a:accent1>
    <a:accent2>
      <a:srgbClr val="FDE689"/>
    </a:accent2>
    <a:accent3>
      <a:srgbClr val="9E82E7"/>
    </a:accent3>
    <a:accent4>
      <a:srgbClr val="9735BB"/>
    </a:accent4>
    <a:accent5>
      <a:srgbClr val="BF2B2B"/>
    </a:accent5>
    <a:accent6>
      <a:srgbClr val="ED7307"/>
    </a:accent6>
    <a:hlink>
      <a:srgbClr val="FFAF03"/>
    </a:hlink>
    <a:folHlink>
      <a:srgbClr val="FDE689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Twilight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0000"/>
            </a:schemeClr>
          </a:gs>
          <a:gs pos="100000">
            <a:schemeClr val="phClr">
              <a:tint val="100000"/>
              <a:shade val="94000"/>
              <a:satMod val="135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60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19050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a:effectStyle>
      <a:effectStyle>
        <a:effectLst>
          <a:outerShdw blurRad="317500" dist="762000" dir="5400000" sy="45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l"/>
        </a:scene3d>
        <a:sp3d extrusionH="12700" prstMaterial="softEdge">
          <a:bevelT w="38100" h="1270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10000"/>
              <a:satMod val="200000"/>
            </a:schemeClr>
            <a:schemeClr val="phClr">
              <a:tint val="30000"/>
              <a:satMod val="30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20000"/>
              <a:satMod val="200000"/>
            </a:schemeClr>
            <a:schemeClr val="phClr">
              <a:tint val="50000"/>
              <a:satMod val="15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Twilight">
    <a:dk1>
      <a:sysClr val="windowText" lastClr="000000"/>
    </a:dk1>
    <a:lt1>
      <a:sysClr val="window" lastClr="FFFFFF"/>
    </a:lt1>
    <a:dk2>
      <a:srgbClr val="54638C"/>
    </a:dk2>
    <a:lt2>
      <a:srgbClr val="8D9AB3"/>
    </a:lt2>
    <a:accent1>
      <a:srgbClr val="FFAF03"/>
    </a:accent1>
    <a:accent2>
      <a:srgbClr val="FDE689"/>
    </a:accent2>
    <a:accent3>
      <a:srgbClr val="9E82E7"/>
    </a:accent3>
    <a:accent4>
      <a:srgbClr val="9735BB"/>
    </a:accent4>
    <a:accent5>
      <a:srgbClr val="BF2B2B"/>
    </a:accent5>
    <a:accent6>
      <a:srgbClr val="ED7307"/>
    </a:accent6>
    <a:hlink>
      <a:srgbClr val="FFAF03"/>
    </a:hlink>
    <a:folHlink>
      <a:srgbClr val="FDE689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Twilight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0000"/>
            </a:schemeClr>
          </a:gs>
          <a:gs pos="100000">
            <a:schemeClr val="phClr">
              <a:tint val="100000"/>
              <a:shade val="94000"/>
              <a:satMod val="135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60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19050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a:effectStyle>
      <a:effectStyle>
        <a:effectLst>
          <a:outerShdw blurRad="317500" dist="762000" dir="5400000" sy="45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l"/>
        </a:scene3d>
        <a:sp3d extrusionH="12700" prstMaterial="softEdge">
          <a:bevelT w="38100" h="1270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10000"/>
              <a:satMod val="200000"/>
            </a:schemeClr>
            <a:schemeClr val="phClr">
              <a:tint val="30000"/>
              <a:satMod val="30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20000"/>
              <a:satMod val="200000"/>
            </a:schemeClr>
            <a:schemeClr val="phClr">
              <a:tint val="50000"/>
              <a:satMod val="15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30552</TotalTime>
  <Words>715</Words>
  <Application>Microsoft Macintosh PowerPoint</Application>
  <PresentationFormat>On-screen Show (4:3)</PresentationFormat>
  <Paragraphs>174</Paragraphs>
  <Slides>17</Slides>
  <Notes>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Visio</vt:lpstr>
      <vt:lpstr>CPS and the Mobile Tsunami</vt:lpstr>
      <vt:lpstr>Road Transportation Challenges</vt:lpstr>
      <vt:lpstr>CarTel:  Vehicular CPS with Mobile Sensing</vt:lpstr>
      <vt:lpstr>Why Smartphones for CPS?</vt:lpstr>
      <vt:lpstr>Why Smartphones for CPS?</vt:lpstr>
      <vt:lpstr>Smartphones Key to Mass Adoption</vt:lpstr>
      <vt:lpstr>Challenges</vt:lpstr>
      <vt:lpstr>Noisy Data</vt:lpstr>
      <vt:lpstr>Accurate Models from Noisy Data</vt:lpstr>
      <vt:lpstr>Pothole Patrol (P2)</vt:lpstr>
      <vt:lpstr>PowerPoint Presentation</vt:lpstr>
      <vt:lpstr>Code In The Air Distributed Tasking &amp; Coordination</vt:lpstr>
      <vt:lpstr>CITA Supports Tasking &amp; Coordination</vt:lpstr>
      <vt:lpstr>Changing User Behavior with Smarter Tolling &amp; Insurance Models</vt:lpstr>
      <vt:lpstr>Applications</vt:lpstr>
      <vt:lpstr>VPriv: Enabling Private Aggregates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Qstar: Scalable Caching for Database Applications</dc:title>
  <dc:creator/>
  <cp:lastModifiedBy>Hari Balakrishnan</cp:lastModifiedBy>
  <cp:revision>582</cp:revision>
  <cp:lastPrinted>2011-05-31T02:12:57Z</cp:lastPrinted>
  <dcterms:created xsi:type="dcterms:W3CDTF">2010-12-02T01:09:31Z</dcterms:created>
  <dcterms:modified xsi:type="dcterms:W3CDTF">2012-10-04T17:42:47Z</dcterms:modified>
</cp:coreProperties>
</file>