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9002AC-9EA8-41EA-9060-3AF8E7863B49}" v="216" dt="2022-04-06T20:18:13.538"/>
    <p1510:client id="{A5518DBD-5B88-2339-B03A-93F56E879A08}" v="378" dt="2022-04-07T01:35:43.092"/>
    <p1510:client id="{E3F23C2E-D993-ADE0-189D-E54556F2D3DF}" v="49" dt="2022-04-07T02:27:21.751"/>
    <p1510:client id="{E672F6B0-187C-8FA9-B772-DB7CF545550D}" v="200" dt="2022-04-07T02:23:19.2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91" d="100"/>
          <a:sy n="91" d="100"/>
        </p:scale>
        <p:origin x="63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2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80303"/>
            <a:ext cx="10515600" cy="51966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1">
            <a:extLst>
              <a:ext uri="{FF2B5EF4-FFF2-40B4-BE49-F238E27FC236}">
                <a16:creationId xmlns:a16="http://schemas.microsoft.com/office/drawing/2014/main" id="{F609FF9A-4FCE-468E-A86A-C9AB525E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13">
            <a:extLst>
              <a:ext uri="{FF2B5EF4-FFF2-40B4-BE49-F238E27FC236}">
                <a16:creationId xmlns:a16="http://schemas.microsoft.com/office/drawing/2014/main" id="{021E12D4-3A88-428D-8E5E-AF1AFD923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DF289E85-4A9D-FE41-2B0F-F7FD31E3EF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b="22681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7535" y="789962"/>
            <a:ext cx="11314352" cy="188855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cs typeface="Calibri Light"/>
              </a:rPr>
              <a:t>CAREER: Autonomous Live Sketching of Dynamic Environments by Exploiting Spatiotemporal Variations</a:t>
            </a:r>
            <a:br>
              <a:rPr lang="en-US" sz="5200" dirty="0">
                <a:solidFill>
                  <a:srgbClr val="FFFFFF"/>
                </a:solidFill>
                <a:cs typeface="Calibri Light"/>
              </a:rPr>
            </a:br>
            <a:br>
              <a:rPr lang="en-US" sz="2400" dirty="0">
                <a:solidFill>
                  <a:srgbClr val="FFFFFF"/>
                </a:solidFill>
                <a:cs typeface="Calibri Light"/>
              </a:rPr>
            </a:br>
            <a:r>
              <a:rPr lang="en-US" sz="2400" dirty="0">
                <a:solidFill>
                  <a:srgbClr val="FFFFFF"/>
                </a:solidFill>
                <a:cs typeface="Calibri Light"/>
              </a:rPr>
              <a:t>Beyond Uncertainty Minimization: Variability and Outlier Informed Active Sensing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324" y="3103089"/>
            <a:ext cx="10694773" cy="118882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solidFill>
                  <a:srgbClr val="FFFFFF"/>
                </a:solidFill>
                <a:ea typeface="Calibri"/>
                <a:cs typeface="Calibri"/>
              </a:rPr>
              <a:t>Lantao Liu</a:t>
            </a:r>
          </a:p>
          <a:p>
            <a:r>
              <a:rPr lang="en-US" dirty="0">
                <a:solidFill>
                  <a:srgbClr val="FFFFFF"/>
                </a:solidFill>
                <a:cs typeface="Calibri"/>
              </a:rPr>
              <a:t>Vehicle Autonomy and Intelligence Lab</a:t>
            </a:r>
          </a:p>
          <a:p>
            <a:r>
              <a:rPr lang="en-US" dirty="0">
                <a:solidFill>
                  <a:srgbClr val="FFFFFF"/>
                </a:solidFill>
                <a:ea typeface="Calibri"/>
                <a:cs typeface="Calibri"/>
              </a:rPr>
              <a:t>Indiana University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380C6-344F-AED6-8B81-CD815CA6D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Calibri Light"/>
                <a:cs typeface="Calibri Light"/>
              </a:rPr>
              <a:t>Information-Driven Sensing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58D04-F8FF-B739-691F-A16551667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297" y="1238228"/>
            <a:ext cx="10515600" cy="44841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cs typeface="Calibri"/>
              </a:rPr>
              <a:t>Collect the most </a:t>
            </a:r>
            <a:r>
              <a:rPr lang="en-US" b="1" dirty="0">
                <a:cs typeface="Calibri"/>
              </a:rPr>
              <a:t>informative data</a:t>
            </a:r>
            <a:r>
              <a:rPr lang="en-US" dirty="0">
                <a:cs typeface="Calibri"/>
              </a:rPr>
              <a:t> to </a:t>
            </a:r>
            <a:r>
              <a:rPr lang="en-US" b="1" dirty="0">
                <a:cs typeface="Calibri"/>
              </a:rPr>
              <a:t>minimize the uncertainty</a:t>
            </a:r>
            <a:r>
              <a:rPr lang="en-US" dirty="0">
                <a:cs typeface="Calibri"/>
              </a:rPr>
              <a:t> of a model</a:t>
            </a:r>
            <a:endParaRPr lang="en-US" dirty="0"/>
          </a:p>
        </p:txBody>
      </p:sp>
      <p:pic>
        <p:nvPicPr>
          <p:cNvPr id="11" name="Picture 10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A98ABC7-4B42-EF0D-07A7-9771F0A58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792" y="3416719"/>
            <a:ext cx="2290010" cy="12919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C824CB6-28E1-AC88-7E16-A7742870E8C8}"/>
              </a:ext>
            </a:extLst>
          </p:cNvPr>
          <p:cNvGrpSpPr/>
          <p:nvPr/>
        </p:nvGrpSpPr>
        <p:grpSpPr>
          <a:xfrm>
            <a:off x="916016" y="1956826"/>
            <a:ext cx="2286091" cy="3802869"/>
            <a:chOff x="981919" y="2376955"/>
            <a:chExt cx="2286091" cy="38028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F61BC0E-F4B2-A009-61FD-5C4CF0B27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920" y="2376955"/>
              <a:ext cx="2282475" cy="128805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6" name="Picture 5" descr="A picture containing water sport, swimming, ocean floor&#10;&#10;Description automatically generated">
              <a:extLst>
                <a:ext uri="{FF2B5EF4-FFF2-40B4-BE49-F238E27FC236}">
                  <a16:creationId xmlns:a16="http://schemas.microsoft.com/office/drawing/2014/main" id="{47D4CB3F-4D11-A008-7187-866085A64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1919" y="3831137"/>
              <a:ext cx="2286091" cy="1289633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F95BB878-6801-3E5C-807D-974124D8BBB7}"/>
                </a:ext>
              </a:extLst>
            </p:cNvPr>
            <p:cNvSpPr txBox="1"/>
            <p:nvPr/>
          </p:nvSpPr>
          <p:spPr>
            <a:xfrm>
              <a:off x="984584" y="5225717"/>
              <a:ext cx="2281990" cy="95410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/>
                <a:t>[Hitz et al, JFR17]</a:t>
              </a:r>
              <a:endParaRPr lang="en-US" sz="1400">
                <a:cs typeface="Arial"/>
              </a:endParaRPr>
            </a:p>
            <a:p>
              <a:pPr algn="ctr"/>
              <a:r>
                <a:rPr lang="en-US" sz="1400">
                  <a:cs typeface="Arial"/>
                </a:rPr>
                <a:t>[</a:t>
              </a:r>
              <a:r>
                <a:rPr lang="en-US" sz="1400" err="1">
                  <a:cs typeface="Arial"/>
                </a:rPr>
                <a:t>Manjanna</a:t>
              </a:r>
              <a:r>
                <a:rPr lang="en-US" sz="1400">
                  <a:cs typeface="Arial"/>
                </a:rPr>
                <a:t> et al, ICRA18]</a:t>
              </a:r>
            </a:p>
            <a:p>
              <a:pPr algn="ctr"/>
              <a:r>
                <a:rPr lang="en-US" sz="1400">
                  <a:cs typeface="Arial"/>
                </a:rPr>
                <a:t>[</a:t>
              </a:r>
              <a:r>
                <a:rPr lang="en-US" sz="1400" err="1">
                  <a:ea typeface="+mn-lt"/>
                  <a:cs typeface="+mn-lt"/>
                </a:rPr>
                <a:t>Modasshir</a:t>
              </a:r>
              <a:r>
                <a:rPr lang="en-US" sz="1400">
                  <a:ea typeface="+mn-lt"/>
                  <a:cs typeface="+mn-lt"/>
                </a:rPr>
                <a:t> et al, ICRA20]</a:t>
              </a:r>
            </a:p>
            <a:p>
              <a:pPr algn="ctr"/>
              <a:r>
                <a:rPr lang="en-US" sz="1400">
                  <a:cs typeface="Arial"/>
                </a:rPr>
                <a:t>…...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013697A-04E4-90D8-574D-AED2FD562502}"/>
              </a:ext>
            </a:extLst>
          </p:cNvPr>
          <p:cNvGrpSpPr/>
          <p:nvPr/>
        </p:nvGrpSpPr>
        <p:grpSpPr>
          <a:xfrm>
            <a:off x="3481738" y="1958619"/>
            <a:ext cx="2388410" cy="3801076"/>
            <a:chOff x="3547641" y="2378748"/>
            <a:chExt cx="2388410" cy="3801076"/>
          </a:xfrm>
        </p:grpSpPr>
        <p:pic>
          <p:nvPicPr>
            <p:cNvPr id="5" name="Picture 4" descr="A picture containing text, building&#10;&#10;Description automatically generated">
              <a:extLst>
                <a:ext uri="{FF2B5EF4-FFF2-40B4-BE49-F238E27FC236}">
                  <a16:creationId xmlns:a16="http://schemas.microsoft.com/office/drawing/2014/main" id="{5791593A-DFD3-5A12-76F9-F8F729F6E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7641" y="2378748"/>
              <a:ext cx="2292119" cy="128446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4B9A764C-9656-3C2F-BDFB-00544C712EB0}"/>
                </a:ext>
              </a:extLst>
            </p:cNvPr>
            <p:cNvSpPr txBox="1"/>
            <p:nvPr/>
          </p:nvSpPr>
          <p:spPr>
            <a:xfrm>
              <a:off x="3551320" y="5225717"/>
              <a:ext cx="2384731" cy="95410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cs typeface="Arial"/>
                </a:rPr>
                <a:t>[Hollinger et al, IJRR18]</a:t>
              </a:r>
              <a:endParaRPr lang="en-US" sz="1400"/>
            </a:p>
            <a:p>
              <a:pPr algn="ctr"/>
              <a:r>
                <a:rPr lang="en-US" sz="1400"/>
                <a:t>[</a:t>
              </a:r>
              <a:r>
                <a:rPr lang="en-US" sz="1400">
                  <a:ea typeface="+mn-lt"/>
                  <a:cs typeface="+mn-lt"/>
                </a:rPr>
                <a:t>Papachristos </a:t>
              </a:r>
              <a:r>
                <a:rPr lang="en-US" sz="1400"/>
                <a:t>et al, ROS19]</a:t>
              </a:r>
              <a:endParaRPr lang="en-US"/>
            </a:p>
            <a:p>
              <a:pPr algn="ctr"/>
              <a:r>
                <a:rPr lang="en-US" sz="1400">
                  <a:cs typeface="Arial"/>
                </a:rPr>
                <a:t>[</a:t>
              </a:r>
              <a:r>
                <a:rPr lang="en-US" sz="1400">
                  <a:ea typeface="+mn-lt"/>
                  <a:cs typeface="+mn-lt"/>
                </a:rPr>
                <a:t>Schmid et al, RAL20</a:t>
              </a:r>
              <a:r>
                <a:rPr lang="en-US" sz="1400">
                  <a:cs typeface="Arial"/>
                </a:rPr>
                <a:t>]</a:t>
              </a:r>
            </a:p>
            <a:p>
              <a:pPr algn="ctr"/>
              <a:r>
                <a:rPr lang="en-US" sz="1400">
                  <a:cs typeface="Arial"/>
                </a:rPr>
                <a:t>…...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6E91CB4-15D5-75D7-1CFC-C896D1EF3722}"/>
              </a:ext>
            </a:extLst>
          </p:cNvPr>
          <p:cNvGrpSpPr/>
          <p:nvPr/>
        </p:nvGrpSpPr>
        <p:grpSpPr>
          <a:xfrm>
            <a:off x="6064491" y="1961617"/>
            <a:ext cx="2292570" cy="3798077"/>
            <a:chOff x="6130394" y="2381746"/>
            <a:chExt cx="2292570" cy="3798077"/>
          </a:xfrm>
        </p:grpSpPr>
        <p:pic>
          <p:nvPicPr>
            <p:cNvPr id="7" name="Picture 6" descr="A picture containing grass, outdoor, park, plant&#10;&#10;Description automatically generated">
              <a:extLst>
                <a:ext uri="{FF2B5EF4-FFF2-40B4-BE49-F238E27FC236}">
                  <a16:creationId xmlns:a16="http://schemas.microsoft.com/office/drawing/2014/main" id="{979E37A2-234F-3069-3F47-1D22B161D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32653" y="2381746"/>
              <a:ext cx="2290311" cy="128811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8" name="Picture 7" descr="A picture containing indoor, plant&#10;&#10;Description automatically generated">
              <a:extLst>
                <a:ext uri="{FF2B5EF4-FFF2-40B4-BE49-F238E27FC236}">
                  <a16:creationId xmlns:a16="http://schemas.microsoft.com/office/drawing/2014/main" id="{F4AF08B4-E0AD-07DE-0FCE-1337BAD81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30394" y="3838892"/>
              <a:ext cx="2292570" cy="1295073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C6DDA742-0EF5-4995-2EF8-50E5CAD1A680}"/>
                </a:ext>
              </a:extLst>
            </p:cNvPr>
            <p:cNvSpPr txBox="1"/>
            <p:nvPr/>
          </p:nvSpPr>
          <p:spPr>
            <a:xfrm>
              <a:off x="6138110" y="5225716"/>
              <a:ext cx="2281990" cy="95410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cs typeface="Arial"/>
                </a:rPr>
                <a:t>[</a:t>
              </a:r>
              <a:r>
                <a:rPr lang="en-US" sz="1400" err="1">
                  <a:cs typeface="Arial"/>
                </a:rPr>
                <a:t>Tokekar</a:t>
              </a:r>
              <a:r>
                <a:rPr lang="en-US" sz="1400">
                  <a:cs typeface="Arial"/>
                </a:rPr>
                <a:t> et al, TRO16]</a:t>
              </a:r>
              <a:endParaRPr lang="en-US" sz="1400"/>
            </a:p>
            <a:p>
              <a:pPr algn="ctr"/>
              <a:r>
                <a:rPr lang="en-US" sz="1400"/>
                <a:t>[</a:t>
              </a:r>
              <a:r>
                <a:rPr lang="en-US" sz="1400">
                  <a:ea typeface="+mn-lt"/>
                  <a:cs typeface="+mn-lt"/>
                </a:rPr>
                <a:t>Popović</a:t>
              </a:r>
              <a:r>
                <a:rPr lang="en-US" sz="1400"/>
                <a:t> et al, AURO20]</a:t>
              </a:r>
              <a:endParaRPr lang="en-US"/>
            </a:p>
            <a:p>
              <a:pPr algn="ctr"/>
              <a:r>
                <a:rPr lang="en-US" sz="1400">
                  <a:cs typeface="Arial"/>
                </a:rPr>
                <a:t>[</a:t>
              </a:r>
              <a:r>
                <a:rPr lang="en-US" sz="1400">
                  <a:ea typeface="+mn-lt"/>
                  <a:cs typeface="+mn-lt"/>
                </a:rPr>
                <a:t>Sukkar et al, ICRA19</a:t>
              </a:r>
              <a:r>
                <a:rPr lang="en-US" sz="1400">
                  <a:cs typeface="Arial"/>
                </a:rPr>
                <a:t>]</a:t>
              </a:r>
            </a:p>
            <a:p>
              <a:pPr algn="ctr"/>
              <a:r>
                <a:rPr lang="en-US" sz="1400">
                  <a:cs typeface="Arial"/>
                </a:rPr>
                <a:t>…...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3889F38-A5E0-334F-1321-7FCF123DC877}"/>
              </a:ext>
            </a:extLst>
          </p:cNvPr>
          <p:cNvGrpSpPr/>
          <p:nvPr/>
        </p:nvGrpSpPr>
        <p:grpSpPr>
          <a:xfrm>
            <a:off x="8679048" y="1952796"/>
            <a:ext cx="2573091" cy="3591454"/>
            <a:chOff x="8744951" y="2372925"/>
            <a:chExt cx="2573091" cy="359145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D501413-9649-991B-2B2E-5C6DC527F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46604" y="2372925"/>
              <a:ext cx="2289256" cy="129610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0" name="Picture 9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2B9BBBB3-53B6-801B-F0CA-1E0400CAA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46603" y="3835404"/>
              <a:ext cx="2286090" cy="1277317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CCAD40F2-FBBE-5CA4-3D01-421822A2E877}"/>
                </a:ext>
              </a:extLst>
            </p:cNvPr>
            <p:cNvSpPr txBox="1"/>
            <p:nvPr/>
          </p:nvSpPr>
          <p:spPr>
            <a:xfrm>
              <a:off x="8744951" y="5225715"/>
              <a:ext cx="2573091" cy="738664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/>
                <a:t>[</a:t>
              </a:r>
              <a:r>
                <a:rPr lang="en-US" sz="1400">
                  <a:ea typeface="+mn-lt"/>
                  <a:cs typeface="+mn-lt"/>
                </a:rPr>
                <a:t>Buisson-Fenet</a:t>
              </a:r>
              <a:r>
                <a:rPr lang="en-US" sz="1400"/>
                <a:t> et al, L4DC20]</a:t>
              </a:r>
            </a:p>
            <a:p>
              <a:pPr algn="ctr"/>
              <a:r>
                <a:rPr lang="en-US" sz="1400">
                  <a:cs typeface="Arial"/>
                </a:rPr>
                <a:t>[Lew et al, TRO22]</a:t>
              </a:r>
            </a:p>
            <a:p>
              <a:pPr algn="ctr"/>
              <a:r>
                <a:rPr lang="en-US" sz="1400">
                  <a:cs typeface="Arial"/>
                </a:rPr>
                <a:t>…...</a:t>
              </a:r>
            </a:p>
          </p:txBody>
        </p:sp>
      </p:grp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666869A-788E-91F9-B0BC-22B903F00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683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84D9D-36A6-965D-C128-61DFFB972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cs typeface="Calibri Light"/>
              </a:rPr>
              <a:t>Significance</a:t>
            </a:r>
            <a:r>
              <a:rPr lang="en-US" sz="3200" dirty="0">
                <a:cs typeface="Calibri Light"/>
              </a:rPr>
              <a:t>: New Definition of “Information-Driven Sensing”</a:t>
            </a:r>
            <a:endParaRPr lang="en-US" sz="32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F1A258-13C8-84BC-5407-757D91DE206C}"/>
              </a:ext>
            </a:extLst>
          </p:cNvPr>
          <p:cNvGrpSpPr/>
          <p:nvPr/>
        </p:nvGrpSpPr>
        <p:grpSpPr>
          <a:xfrm>
            <a:off x="653919" y="1751513"/>
            <a:ext cx="2743200" cy="1598334"/>
            <a:chOff x="257730" y="2089007"/>
            <a:chExt cx="2743200" cy="1598334"/>
          </a:xfrm>
        </p:grpSpPr>
        <p:pic>
          <p:nvPicPr>
            <p:cNvPr id="42" name="Picture 41" descr="Surface chart&#10;&#10;Description automatically generated">
              <a:extLst>
                <a:ext uri="{FF2B5EF4-FFF2-40B4-BE49-F238E27FC236}">
                  <a16:creationId xmlns:a16="http://schemas.microsoft.com/office/drawing/2014/main" id="{836627FF-40B2-B33E-6476-B6B72A3F3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7730" y="2089007"/>
              <a:ext cx="2743200" cy="917227"/>
            </a:xfrm>
            <a:prstGeom prst="rect">
              <a:avLst/>
            </a:prstGeom>
          </p:spPr>
        </p:pic>
        <p:sp>
          <p:nvSpPr>
            <p:cNvPr id="43" name="TextBox 3">
              <a:extLst>
                <a:ext uri="{FF2B5EF4-FFF2-40B4-BE49-F238E27FC236}">
                  <a16:creationId xmlns:a16="http://schemas.microsoft.com/office/drawing/2014/main" id="{9511C464-F779-4476-5745-DDEFFBE8DBEB}"/>
                </a:ext>
              </a:extLst>
            </p:cNvPr>
            <p:cNvSpPr txBox="1"/>
            <p:nvPr/>
          </p:nvSpPr>
          <p:spPr>
            <a:xfrm>
              <a:off x="859859" y="3041010"/>
              <a:ext cx="1844504" cy="64633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Environment</a:t>
              </a:r>
            </a:p>
            <a:p>
              <a:pPr algn="ctr"/>
              <a:r>
                <a:rPr lang="en-US" dirty="0"/>
                <a:t>(seabed volcano)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139967E-F61D-439E-052E-AA03FC53E9E2}"/>
              </a:ext>
            </a:extLst>
          </p:cNvPr>
          <p:cNvGrpSpPr/>
          <p:nvPr/>
        </p:nvGrpSpPr>
        <p:grpSpPr>
          <a:xfrm>
            <a:off x="3804057" y="1350944"/>
            <a:ext cx="2545832" cy="2420265"/>
            <a:chOff x="3426918" y="1688438"/>
            <a:chExt cx="2545832" cy="2420265"/>
          </a:xfrm>
        </p:grpSpPr>
        <p:pic>
          <p:nvPicPr>
            <p:cNvPr id="34" name="Picture 33" descr="A picture containing text, water, black, boat&#10;&#10;Description automatically generated">
              <a:extLst>
                <a:ext uri="{FF2B5EF4-FFF2-40B4-BE49-F238E27FC236}">
                  <a16:creationId xmlns:a16="http://schemas.microsoft.com/office/drawing/2014/main" id="{4ABA121D-F622-43BD-6CBC-03166EEA6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7594" y="2735795"/>
              <a:ext cx="2434500" cy="1372908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53219B2-BB92-C237-8FCC-AE96ED4D02DF}"/>
                </a:ext>
              </a:extLst>
            </p:cNvPr>
            <p:cNvGrpSpPr/>
            <p:nvPr/>
          </p:nvGrpSpPr>
          <p:grpSpPr>
            <a:xfrm>
              <a:off x="3426918" y="1688438"/>
              <a:ext cx="2545832" cy="1046225"/>
              <a:chOff x="3426918" y="1688438"/>
              <a:chExt cx="2545832" cy="1046225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174BEB5C-E6FA-CC34-BACF-B28CACD18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26918" y="1688438"/>
                <a:ext cx="968543" cy="766600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6E4D0C08-16CE-80AD-EAFC-84E6EAB31B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85697" y="1801543"/>
                <a:ext cx="707985" cy="655495"/>
              </a:xfrm>
              <a:prstGeom prst="rect">
                <a:avLst/>
              </a:prstGeom>
            </p:spPr>
          </p:pic>
          <p:pic>
            <p:nvPicPr>
              <p:cNvPr id="38" name="Picture 37" descr="A picture containing text, electronics&#10;&#10;Description automatically generated">
                <a:extLst>
                  <a:ext uri="{FF2B5EF4-FFF2-40B4-BE49-F238E27FC236}">
                    <a16:creationId xmlns:a16="http://schemas.microsoft.com/office/drawing/2014/main" id="{E1AB5D2C-34B5-0594-65FF-CCEAD80A2A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0208" y="1692056"/>
                <a:ext cx="718160" cy="749474"/>
              </a:xfrm>
              <a:prstGeom prst="rect">
                <a:avLst/>
              </a:prstGeom>
            </p:spPr>
          </p:pic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CB48FDE0-3161-1A59-B9EA-89B938964964}"/>
                  </a:ext>
                </a:extLst>
              </p:cNvPr>
              <p:cNvSpPr txBox="1"/>
              <p:nvPr/>
            </p:nvSpPr>
            <p:spPr>
              <a:xfrm>
                <a:off x="3438318" y="2365331"/>
                <a:ext cx="822542" cy="369332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/>
                  <a:t>Sonar</a:t>
                </a:r>
              </a:p>
            </p:txBody>
          </p:sp>
          <p:sp>
            <p:nvSpPr>
              <p:cNvPr id="40" name="TextBox 11">
                <a:extLst>
                  <a:ext uri="{FF2B5EF4-FFF2-40B4-BE49-F238E27FC236}">
                    <a16:creationId xmlns:a16="http://schemas.microsoft.com/office/drawing/2014/main" id="{26D5E684-75AF-0441-2F04-38377584C5B8}"/>
                  </a:ext>
                </a:extLst>
              </p:cNvPr>
              <p:cNvSpPr txBox="1"/>
              <p:nvPr/>
            </p:nvSpPr>
            <p:spPr>
              <a:xfrm>
                <a:off x="4336017" y="2365330"/>
                <a:ext cx="822542" cy="369332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/>
                  <a:t>GPS</a:t>
                </a:r>
              </a:p>
            </p:txBody>
          </p:sp>
          <p:sp>
            <p:nvSpPr>
              <p:cNvPr id="41" name="TextBox 12">
                <a:extLst>
                  <a:ext uri="{FF2B5EF4-FFF2-40B4-BE49-F238E27FC236}">
                    <a16:creationId xmlns:a16="http://schemas.microsoft.com/office/drawing/2014/main" id="{485FB920-33CA-519E-23FC-01D9FA2A506B}"/>
                  </a:ext>
                </a:extLst>
              </p:cNvPr>
              <p:cNvSpPr txBox="1"/>
              <p:nvPr/>
            </p:nvSpPr>
            <p:spPr>
              <a:xfrm>
                <a:off x="5150208" y="2365330"/>
                <a:ext cx="822542" cy="369332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/>
                  <a:t>IMU</a:t>
                </a:r>
              </a:p>
            </p:txBody>
          </p:sp>
        </p:grp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0EDAA75-826C-74B2-A24F-7667BADCED3B}"/>
              </a:ext>
            </a:extLst>
          </p:cNvPr>
          <p:cNvCxnSpPr/>
          <p:nvPr/>
        </p:nvCxnSpPr>
        <p:spPr>
          <a:xfrm>
            <a:off x="3459635" y="2408643"/>
            <a:ext cx="256710" cy="37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FC21183-CBDD-427D-283B-98D93CCFF4BF}"/>
              </a:ext>
            </a:extLst>
          </p:cNvPr>
          <p:cNvGrpSpPr/>
          <p:nvPr/>
        </p:nvGrpSpPr>
        <p:grpSpPr>
          <a:xfrm>
            <a:off x="9651152" y="1415664"/>
            <a:ext cx="2208491" cy="2402012"/>
            <a:chOff x="9626438" y="1876983"/>
            <a:chExt cx="2208491" cy="240201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3BD757A-11AF-5732-8991-6E71C33119B0}"/>
                </a:ext>
              </a:extLst>
            </p:cNvPr>
            <p:cNvGrpSpPr/>
            <p:nvPr/>
          </p:nvGrpSpPr>
          <p:grpSpPr>
            <a:xfrm>
              <a:off x="9658582" y="1876983"/>
              <a:ext cx="2176347" cy="2402012"/>
              <a:chOff x="9287107" y="1753158"/>
              <a:chExt cx="2176347" cy="2402012"/>
            </a:xfrm>
          </p:grpSpPr>
          <p:sp>
            <p:nvSpPr>
              <p:cNvPr id="11" name="TextBox 19">
                <a:extLst>
                  <a:ext uri="{FF2B5EF4-FFF2-40B4-BE49-F238E27FC236}">
                    <a16:creationId xmlns:a16="http://schemas.microsoft.com/office/drawing/2014/main" id="{A0053779-48C6-A13C-AAB4-D02C7129FC21}"/>
                  </a:ext>
                </a:extLst>
              </p:cNvPr>
              <p:cNvSpPr txBox="1"/>
              <p:nvPr/>
            </p:nvSpPr>
            <p:spPr>
              <a:xfrm>
                <a:off x="9287107" y="3785838"/>
                <a:ext cx="2176347" cy="369332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/>
                  <a:t>Informative Planner</a:t>
                </a: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31DB68B-00D6-1117-6C84-A32B98A0DD44}"/>
                  </a:ext>
                </a:extLst>
              </p:cNvPr>
              <p:cNvGrpSpPr/>
              <p:nvPr/>
            </p:nvGrpSpPr>
            <p:grpSpPr>
              <a:xfrm>
                <a:off x="9455011" y="1753158"/>
                <a:ext cx="1681054" cy="2224312"/>
                <a:chOff x="9455011" y="1753158"/>
                <a:chExt cx="1681054" cy="2224312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652481E9-FAFE-7828-560B-FAF464643A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720000">
                  <a:off x="9594402" y="2420422"/>
                  <a:ext cx="572022" cy="575639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39614D42-0E51-884C-D50D-F93241CBF1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1740000">
                  <a:off x="9464304" y="2206691"/>
                  <a:ext cx="572022" cy="575639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8928FE8-A5E3-332C-3490-F7266BDF87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3540000">
                  <a:off x="9482890" y="1937203"/>
                  <a:ext cx="572022" cy="575639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C1BFF412-21A0-686B-94C7-BB40BC6471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314394" y="3316214"/>
                  <a:ext cx="572022" cy="575639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A4A44239-55CB-11AB-4B97-B9DE125AF3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095189" y="3201391"/>
                  <a:ext cx="572022" cy="575639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17F977F7-5B4D-3712-0845-6BB7C368A6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3120000">
                  <a:off x="10095188" y="2950871"/>
                  <a:ext cx="572022" cy="575639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EE572D7C-C632-4723-9DC8-79C04B6B2F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5400000">
                  <a:off x="10226305" y="2727082"/>
                  <a:ext cx="572022" cy="575639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19E2A9DB-CBF9-CC74-3475-345ED46F2E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720000">
                  <a:off x="9891768" y="2792130"/>
                  <a:ext cx="572022" cy="575639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CB5062D1-06C5-4E8A-7DC9-488D4DA515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1320000">
                  <a:off x="9770963" y="2606276"/>
                  <a:ext cx="572022" cy="575639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2B0B2FAD-36BF-C68B-2B60-0872CDD15F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5640000">
                  <a:off x="9882475" y="2364666"/>
                  <a:ext cx="572022" cy="575639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1BAD115B-DBED-F090-729B-E97D887AC8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6780000">
                  <a:off x="10096207" y="2206690"/>
                  <a:ext cx="572022" cy="575639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C45D10EC-7817-A08B-911A-AFD824DB9C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2820000">
                  <a:off x="10031158" y="1946494"/>
                  <a:ext cx="572022" cy="575639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9AC7D331-7850-83E8-6A33-A0F7C14CFE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20760000">
                  <a:off x="9836011" y="3163836"/>
                  <a:ext cx="572022" cy="575639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6E0B1342-A7CA-A931-5031-B964A87F32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5760000">
                  <a:off x="9631573" y="1751349"/>
                  <a:ext cx="572022" cy="575639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BC784F36-2691-820D-BDAB-F7F2FCFC4A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240000">
                  <a:off x="9622279" y="3015153"/>
                  <a:ext cx="572022" cy="575639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56B6B965-95EF-56A1-91AA-0ADB96918C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19740000">
                  <a:off x="10564043" y="3401831"/>
                  <a:ext cx="572022" cy="575639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45CF6001-0B33-233D-E44D-8F3D7D9C47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1500000">
                  <a:off x="9455011" y="2810713"/>
                  <a:ext cx="572022" cy="575639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D21FCDC-A9EA-B602-6E84-083FCB3C2A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26438" y="3787127"/>
              <a:ext cx="256244" cy="557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B73F8A39-C88D-5F86-748A-A86231B7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4847" y="6304979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3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C8C001-211E-B3D6-4E2D-727D2CF51A2C}"/>
              </a:ext>
            </a:extLst>
          </p:cNvPr>
          <p:cNvGrpSpPr/>
          <p:nvPr/>
        </p:nvGrpSpPr>
        <p:grpSpPr>
          <a:xfrm>
            <a:off x="6449168" y="1220005"/>
            <a:ext cx="3170704" cy="3053979"/>
            <a:chOff x="6424454" y="1681324"/>
            <a:chExt cx="3170704" cy="305397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79066E-153C-C6C0-74F4-1EC1925894B9}"/>
                </a:ext>
              </a:extLst>
            </p:cNvPr>
            <p:cNvGrpSpPr/>
            <p:nvPr/>
          </p:nvGrpSpPr>
          <p:grpSpPr>
            <a:xfrm>
              <a:off x="6763928" y="1813530"/>
              <a:ext cx="2745156" cy="2464573"/>
              <a:chOff x="6392453" y="1689705"/>
              <a:chExt cx="2745156" cy="2464573"/>
            </a:xfrm>
          </p:grpSpPr>
          <p:pic>
            <p:nvPicPr>
              <p:cNvPr id="30" name="Picture 29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674455D8-BA89-B2B5-662C-AC4FC9D7A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04848" y="2900183"/>
                <a:ext cx="2731294" cy="953252"/>
              </a:xfrm>
              <a:prstGeom prst="rect">
                <a:avLst/>
              </a:prstGeom>
            </p:spPr>
          </p:pic>
          <p:pic>
            <p:nvPicPr>
              <p:cNvPr id="31" name="Picture 30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39018D0D-0782-A5C6-A0E4-FA1687FE35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92453" y="1689705"/>
                <a:ext cx="2743200" cy="905046"/>
              </a:xfrm>
              <a:prstGeom prst="rect">
                <a:avLst/>
              </a:prstGeom>
            </p:spPr>
          </p:pic>
          <p:sp>
            <p:nvSpPr>
              <p:cNvPr id="32" name="TextBox 16">
                <a:extLst>
                  <a:ext uri="{FF2B5EF4-FFF2-40B4-BE49-F238E27FC236}">
                    <a16:creationId xmlns:a16="http://schemas.microsoft.com/office/drawing/2014/main" id="{73FD891A-99A2-ACE8-EA9E-F17AFB126449}"/>
                  </a:ext>
                </a:extLst>
              </p:cNvPr>
              <p:cNvSpPr txBox="1"/>
              <p:nvPr/>
            </p:nvSpPr>
            <p:spPr>
              <a:xfrm>
                <a:off x="6394410" y="2532345"/>
                <a:ext cx="2743199" cy="369332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/>
                  <a:t>Prediction</a:t>
                </a:r>
                <a:endParaRPr lang="en-US">
                  <a:cs typeface="Arial"/>
                </a:endParaRPr>
              </a:p>
            </p:txBody>
          </p:sp>
          <p:sp>
            <p:nvSpPr>
              <p:cNvPr id="33" name="TextBox 17">
                <a:extLst>
                  <a:ext uri="{FF2B5EF4-FFF2-40B4-BE49-F238E27FC236}">
                    <a16:creationId xmlns:a16="http://schemas.microsoft.com/office/drawing/2014/main" id="{CA8A2CF2-3DE0-BFC9-73E0-386A8DEDD0D0}"/>
                  </a:ext>
                </a:extLst>
              </p:cNvPr>
              <p:cNvSpPr txBox="1"/>
              <p:nvPr/>
            </p:nvSpPr>
            <p:spPr>
              <a:xfrm>
                <a:off x="6394410" y="3784946"/>
                <a:ext cx="2743199" cy="369332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/>
                  <a:t>Uncertainty</a:t>
                </a:r>
              </a:p>
            </p:txBody>
          </p: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5FB8889-F1EC-1288-CD6B-87E5B638F5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24454" y="2869297"/>
              <a:ext cx="246719" cy="557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6B1C915-E498-B0E2-4268-F48A028D6877}"/>
                </a:ext>
              </a:extLst>
            </p:cNvPr>
            <p:cNvSpPr/>
            <p:nvPr/>
          </p:nvSpPr>
          <p:spPr>
            <a:xfrm>
              <a:off x="6762750" y="1681324"/>
              <a:ext cx="2832408" cy="2639308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17">
              <a:extLst>
                <a:ext uri="{FF2B5EF4-FFF2-40B4-BE49-F238E27FC236}">
                  <a16:creationId xmlns:a16="http://schemas.microsoft.com/office/drawing/2014/main" id="{7F452018-D539-F6EC-B42D-20A7A41DC181}"/>
                </a:ext>
              </a:extLst>
            </p:cNvPr>
            <p:cNvSpPr txBox="1"/>
            <p:nvPr/>
          </p:nvSpPr>
          <p:spPr>
            <a:xfrm>
              <a:off x="6803985" y="4365971"/>
              <a:ext cx="2743199" cy="36933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Probabilistic Model</a:t>
              </a:r>
            </a:p>
          </p:txBody>
        </p:sp>
      </p:grp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FAB36664-5A0E-CA63-CEC2-817E1D63F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161" y="4476207"/>
            <a:ext cx="10515600" cy="137308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ea typeface="Calibri"/>
                <a:cs typeface="Calibri"/>
              </a:rPr>
              <a:t>Existing work typically has strong assumptions of the probabilistic model:</a:t>
            </a:r>
          </a:p>
          <a:p>
            <a:r>
              <a:rPr lang="en-US" dirty="0">
                <a:ea typeface="Calibri"/>
                <a:cs typeface="Calibri"/>
              </a:rPr>
              <a:t>Stationarity: different locations have the same degree of variability</a:t>
            </a:r>
          </a:p>
          <a:p>
            <a:r>
              <a:rPr lang="en-US" dirty="0">
                <a:ea typeface="Calibri"/>
                <a:cs typeface="Calibri"/>
              </a:rPr>
              <a:t>Gaussian observational noise -&gt; sensing outliers are ubiquitous in practice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5574D0BA-23C6-42DC-A250-82C4EE93AFFD}"/>
              </a:ext>
            </a:extLst>
          </p:cNvPr>
          <p:cNvSpPr txBox="1">
            <a:spLocks/>
          </p:cNvSpPr>
          <p:nvPr/>
        </p:nvSpPr>
        <p:spPr>
          <a:xfrm>
            <a:off x="872447" y="5879566"/>
            <a:ext cx="10515600" cy="13730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ea typeface="Calibri"/>
                <a:cs typeface="Calibri"/>
              </a:rPr>
              <a:t>Our work assumes data is of </a:t>
            </a:r>
            <a:r>
              <a:rPr lang="en-US" b="1" dirty="0">
                <a:ea typeface="Calibri"/>
                <a:cs typeface="Calibri"/>
              </a:rPr>
              <a:t>non-stationarity</a:t>
            </a:r>
            <a:r>
              <a:rPr lang="en-US" dirty="0">
                <a:ea typeface="Calibri"/>
                <a:cs typeface="Calibri"/>
              </a:rPr>
              <a:t> and </a:t>
            </a:r>
            <a:r>
              <a:rPr lang="en-US" b="1" dirty="0">
                <a:ea typeface="Calibri"/>
                <a:cs typeface="Calibri"/>
              </a:rPr>
              <a:t>with outliers</a:t>
            </a:r>
          </a:p>
        </p:txBody>
      </p:sp>
    </p:spTree>
    <p:extLst>
      <p:ext uri="{BB962C8B-B14F-4D97-AF65-F5344CB8AC3E}">
        <p14:creationId xmlns:p14="http://schemas.microsoft.com/office/powerpoint/2010/main" val="4025708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84D9D-36A6-965D-C128-61DFFB972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cs typeface="Calibri Light"/>
              </a:rPr>
              <a:t>Field Experiments with Nonstationary Kernel</a:t>
            </a:r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B73F8A39-C88D-5F86-748A-A86231B7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4847" y="6304979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4</a:t>
            </a:fld>
            <a:endParaRPr lang="en-US"/>
          </a:p>
        </p:txBody>
      </p:sp>
      <p:pic>
        <p:nvPicPr>
          <p:cNvPr id="53" name="Picture 53">
            <a:extLst>
              <a:ext uri="{FF2B5EF4-FFF2-40B4-BE49-F238E27FC236}">
                <a16:creationId xmlns:a16="http://schemas.microsoft.com/office/drawing/2014/main" id="{B428A233-8E15-1634-EC9D-03D233207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189" y="897923"/>
            <a:ext cx="9671222" cy="545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66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F22DD-9CB6-470E-7C44-F77B6E747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cs typeface="Calibri Light"/>
              </a:rPr>
              <a:t>Outlier Filtering and Important Location Revisiting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32174-5EF6-D822-30F7-F42441B88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7791" y="6253608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5</a:t>
            </a:fld>
            <a:endParaRPr lang="en-US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09C5862A-2D83-08AC-1EEC-C0BA1499C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943" y="1656338"/>
            <a:ext cx="2743200" cy="2743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F594C4-F669-AF34-0FF2-757774448E56}"/>
              </a:ext>
            </a:extLst>
          </p:cNvPr>
          <p:cNvSpPr txBox="1"/>
          <p:nvPr/>
        </p:nvSpPr>
        <p:spPr>
          <a:xfrm>
            <a:off x="3754704" y="4405925"/>
            <a:ext cx="1553227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Calibri"/>
              </a:rPr>
              <a:t>No Filtering</a:t>
            </a:r>
            <a:endParaRPr lang="en-US" dirty="0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9B5DA6EF-6BBE-20BC-DE07-D8A41A2AE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528" y="1656337"/>
            <a:ext cx="2743200" cy="2743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B59198-A740-EBB2-AEF6-652F6F038A42}"/>
              </a:ext>
            </a:extLst>
          </p:cNvPr>
          <p:cNvSpPr txBox="1"/>
          <p:nvPr/>
        </p:nvSpPr>
        <p:spPr>
          <a:xfrm>
            <a:off x="6537288" y="4405924"/>
            <a:ext cx="1553227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Calibri" panose="020F0502020204030204"/>
              </a:rPr>
              <a:t>Filtering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17F6F60E-698D-DB5D-DE29-BD05BBD8A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9304" y="1656338"/>
            <a:ext cx="2743200" cy="2743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FD10783-042D-433B-FEEC-38CC0A5A2454}"/>
              </a:ext>
            </a:extLst>
          </p:cNvPr>
          <p:cNvSpPr txBox="1"/>
          <p:nvPr/>
        </p:nvSpPr>
        <p:spPr>
          <a:xfrm>
            <a:off x="8977400" y="4405925"/>
            <a:ext cx="2143991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Calibri"/>
              </a:rPr>
              <a:t>Filtering + Revisiting</a:t>
            </a:r>
            <a:endParaRPr lang="en-US" dirty="0"/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4FB8C3F6-7C2A-4BA9-A9B6-7D698C880A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r="25337"/>
          <a:stretch/>
        </p:blipFill>
        <p:spPr>
          <a:xfrm>
            <a:off x="553975" y="1475811"/>
            <a:ext cx="2548958" cy="23593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4F15E48-36BA-FC2D-6F54-250E66EC6F41}"/>
              </a:ext>
            </a:extLst>
          </p:cNvPr>
          <p:cNvGrpSpPr/>
          <p:nvPr/>
        </p:nvGrpSpPr>
        <p:grpSpPr>
          <a:xfrm>
            <a:off x="341263" y="3583057"/>
            <a:ext cx="2743200" cy="1321335"/>
            <a:chOff x="257730" y="2089007"/>
            <a:chExt cx="2743200" cy="1321335"/>
          </a:xfrm>
        </p:grpSpPr>
        <p:pic>
          <p:nvPicPr>
            <p:cNvPr id="18" name="Picture 17" descr="Surface chart&#10;&#10;Description automatically generated">
              <a:extLst>
                <a:ext uri="{FF2B5EF4-FFF2-40B4-BE49-F238E27FC236}">
                  <a16:creationId xmlns:a16="http://schemas.microsoft.com/office/drawing/2014/main" id="{03B373FD-1004-9516-0693-B962314BC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7730" y="2089007"/>
              <a:ext cx="2743200" cy="917227"/>
            </a:xfrm>
            <a:prstGeom prst="rect">
              <a:avLst/>
            </a:prstGeom>
          </p:spPr>
        </p:pic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DC5FDA88-B74D-E001-8B83-CCD2CDBA1C9F}"/>
                </a:ext>
              </a:extLst>
            </p:cNvPr>
            <p:cNvSpPr txBox="1"/>
            <p:nvPr/>
          </p:nvSpPr>
          <p:spPr>
            <a:xfrm>
              <a:off x="859859" y="3041010"/>
              <a:ext cx="1553227" cy="36933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/>
                <a:t>Environment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E42478C-F98A-4ACA-AD32-08AB158CA721}"/>
              </a:ext>
            </a:extLst>
          </p:cNvPr>
          <p:cNvSpPr txBox="1"/>
          <p:nvPr/>
        </p:nvSpPr>
        <p:spPr>
          <a:xfrm>
            <a:off x="4172033" y="5141906"/>
            <a:ext cx="6949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Environment model learned on the fly with streamed sensing data</a:t>
            </a:r>
          </a:p>
        </p:txBody>
      </p:sp>
    </p:spTree>
    <p:extLst>
      <p:ext uri="{BB962C8B-B14F-4D97-AF65-F5344CB8AC3E}">
        <p14:creationId xmlns:p14="http://schemas.microsoft.com/office/powerpoint/2010/main" val="1783763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</TotalTime>
  <Words>224</Words>
  <Application>Microsoft Office PowerPoint</Application>
  <PresentationFormat>Widescreen</PresentationFormat>
  <Paragraphs>46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CAREER: Autonomous Live Sketching of Dynamic Environments by Exploiting Spatiotemporal Variations  Beyond Uncertainty Minimization: Variability and Outlier Informed Active Sensing</vt:lpstr>
      <vt:lpstr>Information-Driven Sensing</vt:lpstr>
      <vt:lpstr>Significance: New Definition of “Information-Driven Sensing”</vt:lpstr>
      <vt:lpstr>Field Experiments with Nonstationary Kernel</vt:lpstr>
      <vt:lpstr>Outlier Filtering and Important Location Revisiting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Lantao</cp:lastModifiedBy>
  <cp:revision>244</cp:revision>
  <dcterms:created xsi:type="dcterms:W3CDTF">2022-04-06T19:27:57Z</dcterms:created>
  <dcterms:modified xsi:type="dcterms:W3CDTF">2022-04-08T02:22:56Z</dcterms:modified>
</cp:coreProperties>
</file>