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792" r:id="rId2"/>
    <p:sldId id="712" r:id="rId3"/>
    <p:sldId id="795" r:id="rId4"/>
  </p:sldIdLst>
  <p:sldSz cx="9144000" cy="6858000" type="screen4x3"/>
  <p:notesSz cx="6992938" cy="9278938"/>
  <p:custDataLst>
    <p:tags r:id="rId7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8"/>
    <a:srgbClr val="0000FF"/>
    <a:srgbClr val="FF3232"/>
    <a:srgbClr val="FF3300"/>
    <a:srgbClr val="FF2121"/>
    <a:srgbClr val="D6061A"/>
    <a:srgbClr val="940412"/>
    <a:srgbClr val="00A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47" autoAdjust="0"/>
    <p:restoredTop sz="91559" autoAdjust="0"/>
  </p:normalViewPr>
  <p:slideViewPr>
    <p:cSldViewPr snapToObjects="1">
      <p:cViewPr>
        <p:scale>
          <a:sx n="66" d="100"/>
          <a:sy n="66" d="100"/>
        </p:scale>
        <p:origin x="-546" y="-90"/>
      </p:cViewPr>
      <p:guideLst>
        <p:guide orient="horz" pos="288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7" d="100"/>
          <a:sy n="57" d="100"/>
        </p:scale>
        <p:origin x="-1680" y="-84"/>
      </p:cViewPr>
      <p:guideLst>
        <p:guide orient="horz" pos="2922"/>
        <p:guide pos="220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8" tIns="46483" rIns="92968" bIns="46483" numCol="1" anchor="t" anchorCtr="0" compatLnSpc="1">
            <a:prstTxWarp prst="textNoShape">
              <a:avLst/>
            </a:prstTxWarp>
          </a:bodyPr>
          <a:lstStyle>
            <a:lvl1pPr algn="l" defTabSz="928688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8" tIns="46483" rIns="92968" bIns="46483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5388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8" tIns="46483" rIns="92968" bIns="46483" numCol="1" anchor="b" anchorCtr="0" compatLnSpc="1">
            <a:prstTxWarp prst="textNoShape">
              <a:avLst/>
            </a:prstTxWarp>
          </a:bodyPr>
          <a:lstStyle>
            <a:lvl1pPr algn="l" defTabSz="928688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5388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8" tIns="46483" rIns="92968" bIns="46483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>
                <a:latin typeface="Times New Roman" pitchFamily="18" charset="0"/>
              </a:defRPr>
            </a:lvl1pPr>
          </a:lstStyle>
          <a:p>
            <a:fld id="{00CCFCB5-1F9E-4792-8722-636196D768A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0211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8" tIns="46483" rIns="92968" bIns="46483" numCol="1" anchor="t" anchorCtr="0" compatLnSpc="1">
            <a:prstTxWarp prst="textNoShape">
              <a:avLst/>
            </a:prstTxWarp>
          </a:bodyPr>
          <a:lstStyle>
            <a:lvl1pPr algn="l" defTabSz="928688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8" tIns="46483" rIns="92968" bIns="46483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6338" y="695325"/>
            <a:ext cx="4640262" cy="3479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6900"/>
            <a:ext cx="5129212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8" tIns="46483" rIns="92968" bIns="464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5388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8" tIns="46483" rIns="92968" bIns="46483" numCol="1" anchor="b" anchorCtr="0" compatLnSpc="1">
            <a:prstTxWarp prst="textNoShape">
              <a:avLst/>
            </a:prstTxWarp>
          </a:bodyPr>
          <a:lstStyle>
            <a:lvl1pPr algn="l" defTabSz="928688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5388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8" tIns="46483" rIns="92968" bIns="46483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>
                <a:latin typeface="Times New Roman" pitchFamily="18" charset="0"/>
              </a:defRPr>
            </a:lvl1pPr>
          </a:lstStyle>
          <a:p>
            <a:fld id="{C7B03190-47B9-42FB-8FAC-9EFB58069B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0739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F7AD4C-1774-425C-AC99-0FAA8D967611}" type="slidenum">
              <a:rPr lang="en-US"/>
              <a:pPr/>
              <a:t>1</a:t>
            </a:fld>
            <a:endParaRPr lang="en-US"/>
          </a:p>
        </p:txBody>
      </p:sp>
      <p:sp>
        <p:nvSpPr>
          <p:cNvPr id="69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/>
              <a:t>Data sources: IATA, FAA ASPM and OPSNET databases, Bureau of Transportation Statistics, Joint Economic Committee, Airline Quality Rating 2008</a:t>
            </a:r>
          </a:p>
          <a:p>
            <a:pPr marL="0" marR="0" lvl="1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800" dirty="0" smtClean="0"/>
          </a:p>
          <a:p>
            <a:r>
              <a:rPr lang="en-US" dirty="0" smtClean="0"/>
              <a:t>More decentralized decision-making</a:t>
            </a:r>
          </a:p>
          <a:p>
            <a:r>
              <a:rPr lang="en-US" dirty="0" smtClean="0"/>
              <a:t>More flexible and dynamic trajectories</a:t>
            </a:r>
          </a:p>
          <a:p>
            <a:r>
              <a:rPr lang="en-US" dirty="0" smtClean="0"/>
              <a:t>Increase efficiency of operations</a:t>
            </a:r>
          </a:p>
          <a:p>
            <a:r>
              <a:rPr lang="en-US" dirty="0" smtClean="0"/>
              <a:t>Increase operational robustness in the presence of weather</a:t>
            </a:r>
          </a:p>
          <a:p>
            <a:r>
              <a:rPr lang="en-US" dirty="0" smtClean="0"/>
              <a:t>Decrease fuel burn and environmental impact</a:t>
            </a:r>
          </a:p>
          <a:p>
            <a:r>
              <a:rPr lang="en-US" dirty="0" smtClean="0"/>
              <a:t>Multi-objective control techniques for balancing tradeoffs</a:t>
            </a:r>
          </a:p>
          <a:p>
            <a:endParaRPr lang="en-US" dirty="0" smtClean="0"/>
          </a:p>
          <a:p>
            <a:pPr marL="0" marR="0" lvl="1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8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03190-47B9-42FB-8FAC-9EFB58069B2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1E9B31-A5F2-4C26-844B-C39528D0B9A8}" type="slidenum">
              <a:rPr lang="en-US"/>
              <a:pPr/>
              <a:t>3</a:t>
            </a:fld>
            <a:endParaRPr lang="en-US"/>
          </a:p>
        </p:txBody>
      </p:sp>
      <p:sp>
        <p:nvSpPr>
          <p:cNvPr id="7761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81" name="Rectangle 9"/>
          <p:cNvSpPr>
            <a:spLocks noChangeArrowheads="1"/>
          </p:cNvSpPr>
          <p:nvPr userDrawn="1"/>
        </p:nvSpPr>
        <p:spPr bwMode="auto">
          <a:xfrm>
            <a:off x="181656" y="1504950"/>
            <a:ext cx="8686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 dirty="0" smtClean="0">
                <a:solidFill>
                  <a:srgbClr val="000068"/>
                </a:solidFill>
              </a:rPr>
              <a:t>Challenges for </a:t>
            </a:r>
            <a:r>
              <a:rPr lang="en-US" sz="3200" b="1" dirty="0" err="1" smtClean="0">
                <a:solidFill>
                  <a:srgbClr val="000068"/>
                </a:solidFill>
              </a:rPr>
              <a:t>NextGen</a:t>
            </a:r>
            <a:r>
              <a:rPr lang="en-US" sz="3200" b="1" dirty="0" smtClean="0">
                <a:solidFill>
                  <a:srgbClr val="000068"/>
                </a:solidFill>
              </a:rPr>
              <a:t> Airspace</a:t>
            </a:r>
            <a:endParaRPr lang="en-US" sz="3200" b="1" dirty="0">
              <a:solidFill>
                <a:srgbClr val="000068"/>
              </a:solidFill>
            </a:endParaRPr>
          </a:p>
          <a:p>
            <a:endParaRPr lang="en-US" sz="4800" b="1" dirty="0">
              <a:solidFill>
                <a:srgbClr val="000068"/>
              </a:solidFill>
            </a:endParaRPr>
          </a:p>
        </p:txBody>
      </p:sp>
      <p:sp>
        <p:nvSpPr>
          <p:cNvPr id="54282" name="Rectangle 10"/>
          <p:cNvSpPr>
            <a:spLocks noChangeArrowheads="1"/>
          </p:cNvSpPr>
          <p:nvPr userDrawn="1"/>
        </p:nvSpPr>
        <p:spPr bwMode="auto">
          <a:xfrm>
            <a:off x="602343" y="2365375"/>
            <a:ext cx="78755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Don</a:t>
            </a:r>
            <a:r>
              <a:rPr lang="en-US" sz="2400" b="1" baseline="0" dirty="0" smtClean="0">
                <a:solidFill>
                  <a:schemeClr val="tx2"/>
                </a:solidFill>
              </a:rPr>
              <a:t> Winter, Bruce Holmes</a:t>
            </a:r>
          </a:p>
          <a:p>
            <a:r>
              <a:rPr lang="en-US" sz="2400" b="1" baseline="0" dirty="0" smtClean="0">
                <a:solidFill>
                  <a:schemeClr val="tx2"/>
                </a:solidFill>
              </a:rPr>
              <a:t>David </a:t>
            </a:r>
            <a:r>
              <a:rPr lang="en-US" sz="2400" b="1" baseline="0" dirty="0" err="1" smtClean="0">
                <a:solidFill>
                  <a:schemeClr val="tx2"/>
                </a:solidFill>
              </a:rPr>
              <a:t>Corman</a:t>
            </a:r>
            <a:r>
              <a:rPr lang="en-US" sz="2400" b="1" baseline="0" dirty="0" smtClean="0">
                <a:solidFill>
                  <a:schemeClr val="tx2"/>
                </a:solidFill>
              </a:rPr>
              <a:t> and </a:t>
            </a:r>
            <a:r>
              <a:rPr lang="en-US" sz="2400" b="1" dirty="0" smtClean="0">
                <a:solidFill>
                  <a:schemeClr val="tx2"/>
                </a:solidFill>
              </a:rPr>
              <a:t>Claire Tomlin (moderators)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54288" name="Text Box 16"/>
          <p:cNvSpPr txBox="1">
            <a:spLocks noChangeArrowheads="1"/>
          </p:cNvSpPr>
          <p:nvPr userDrawn="1"/>
        </p:nvSpPr>
        <p:spPr bwMode="auto">
          <a:xfrm>
            <a:off x="3587021" y="6249988"/>
            <a:ext cx="181831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August 2 2011</a:t>
            </a:r>
            <a:endParaRPr lang="en-US" dirty="0"/>
          </a:p>
        </p:txBody>
      </p:sp>
      <p:pic>
        <p:nvPicPr>
          <p:cNvPr id="54293" name="Picture 21" descr="nsf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5605" y="4389438"/>
            <a:ext cx="1581150" cy="1590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42900"/>
            <a:ext cx="1943100" cy="5753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42900"/>
            <a:ext cx="5676900" cy="5753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429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42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5" name="Line 21"/>
          <p:cNvSpPr>
            <a:spLocks noChangeShapeType="1"/>
          </p:cNvSpPr>
          <p:nvPr userDrawn="1"/>
        </p:nvSpPr>
        <p:spPr bwMode="auto">
          <a:xfrm>
            <a:off x="685800" y="873125"/>
            <a:ext cx="777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rgbClr val="3E0098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rgbClr val="3E0098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rgbClr val="3E0098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rgbClr val="3E0098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rgbClr val="3E0098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3E0098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3E0098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3E0098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3E0098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5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A Feedback View of </a:t>
            </a:r>
            <a:r>
              <a:rPr lang="en-US" sz="2800" dirty="0" err="1" smtClean="0"/>
              <a:t>NextGen</a:t>
            </a:r>
            <a:r>
              <a:rPr lang="en-US" sz="2800" dirty="0" smtClean="0"/>
              <a:t> Airspace</a:t>
            </a:r>
            <a:endParaRPr lang="en-US" sz="2800" dirty="0"/>
          </a:p>
        </p:txBody>
      </p:sp>
      <p:pic>
        <p:nvPicPr>
          <p:cNvPr id="1015812" name="Picture 4" descr="ATC_arc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35063" y="1143000"/>
            <a:ext cx="6461125" cy="3651250"/>
          </a:xfrm>
          <a:prstGeom prst="rect">
            <a:avLst/>
          </a:prstGeom>
          <a:noFill/>
        </p:spPr>
      </p:pic>
      <p:sp>
        <p:nvSpPr>
          <p:cNvPr id="1015813" name="Text Box 5"/>
          <p:cNvSpPr txBox="1">
            <a:spLocks noChangeArrowheads="1"/>
          </p:cNvSpPr>
          <p:nvPr/>
        </p:nvSpPr>
        <p:spPr bwMode="auto">
          <a:xfrm>
            <a:off x="-14515" y="4968424"/>
            <a:ext cx="9144000" cy="1809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85750" indent="-285750" algn="l">
              <a:spcBef>
                <a:spcPct val="30000"/>
              </a:spcBef>
              <a:buFont typeface="Arial" pitchFamily="34" charset="0"/>
              <a:buChar char="•"/>
            </a:pPr>
            <a:r>
              <a:rPr lang="en-US" sz="1800" dirty="0" err="1" smtClean="0"/>
              <a:t>ActionWebs</a:t>
            </a:r>
            <a:r>
              <a:rPr lang="en-US" sz="1800" dirty="0" smtClean="0"/>
              <a:t>  </a:t>
            </a:r>
          </a:p>
          <a:p>
            <a:pPr marL="285750" indent="-285750" algn="l">
              <a:spcBef>
                <a:spcPct val="30000"/>
              </a:spcBef>
              <a:buFont typeface="Arial" pitchFamily="34" charset="0"/>
              <a:buChar char="•"/>
            </a:pPr>
            <a:r>
              <a:rPr lang="en-US" sz="1800" dirty="0" smtClean="0"/>
              <a:t>In </a:t>
            </a:r>
            <a:r>
              <a:rPr lang="en-US" sz="1800" dirty="0" smtClean="0"/>
              <a:t>2007, domestic air traffic delays cost the US economy $41 billion</a:t>
            </a:r>
          </a:p>
          <a:p>
            <a:pPr marL="1371600" lvl="2" indent="-457200" algn="l">
              <a:spcBef>
                <a:spcPct val="30000"/>
              </a:spcBef>
              <a:buFont typeface="Wingdings" pitchFamily="2" charset="2"/>
              <a:buChar char="§"/>
            </a:pPr>
            <a:r>
              <a:rPr lang="en-US" sz="1800" dirty="0" smtClean="0"/>
              <a:t>24% of arrivals at least 15 min late (avg. delay: 46 min)</a:t>
            </a:r>
          </a:p>
          <a:p>
            <a:pPr marL="1371600" lvl="2" indent="-457200" algn="l">
              <a:spcBef>
                <a:spcPct val="30000"/>
              </a:spcBef>
              <a:buFont typeface="Wingdings" pitchFamily="2" charset="2"/>
              <a:buChar char="§"/>
            </a:pPr>
            <a:r>
              <a:rPr lang="en-US" sz="1800" dirty="0" smtClean="0"/>
              <a:t>~20% of total domestic flight time was delay</a:t>
            </a:r>
          </a:p>
          <a:p>
            <a:pPr marL="1371600" lvl="2" indent="-457200" algn="l">
              <a:spcBef>
                <a:spcPct val="30000"/>
              </a:spcBef>
              <a:buFont typeface="Wingdings" pitchFamily="2" charset="2"/>
              <a:buChar char="§"/>
            </a:pPr>
            <a:r>
              <a:rPr lang="en-US" sz="1800" dirty="0" smtClean="0"/>
              <a:t>1,565 flights delayed on the ground (not at gate) for over 3 hours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7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4727" y="304800"/>
            <a:ext cx="8358187" cy="64008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800" b="1" dirty="0" smtClean="0">
                <a:solidFill>
                  <a:srgbClr val="000068"/>
                </a:solidFill>
              </a:rPr>
              <a:t>CPS Features of </a:t>
            </a:r>
            <a:r>
              <a:rPr lang="en-US" sz="2800" b="1" dirty="0" err="1" smtClean="0">
                <a:solidFill>
                  <a:srgbClr val="000068"/>
                </a:solidFill>
              </a:rPr>
              <a:t>NextGen</a:t>
            </a:r>
            <a:r>
              <a:rPr lang="en-US" sz="2800" b="1" dirty="0" smtClean="0">
                <a:solidFill>
                  <a:srgbClr val="000068"/>
                </a:solidFill>
              </a:rPr>
              <a:t> and beyond: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800" dirty="0">
              <a:solidFill>
                <a:srgbClr val="000068"/>
              </a:solidFill>
            </a:endParaRPr>
          </a:p>
          <a:p>
            <a:pPr>
              <a:lnSpc>
                <a:spcPct val="80000"/>
              </a:lnSpc>
            </a:pPr>
            <a:r>
              <a:rPr lang="en-US" dirty="0" smtClean="0"/>
              <a:t>Adaptive </a:t>
            </a:r>
            <a:r>
              <a:rPr lang="en-US" dirty="0"/>
              <a:t>systems:  </a:t>
            </a:r>
            <a:r>
              <a:rPr lang="en-US" dirty="0">
                <a:solidFill>
                  <a:srgbClr val="000068"/>
                </a:solidFill>
              </a:rPr>
              <a:t>“</a:t>
            </a:r>
            <a:r>
              <a:rPr lang="en-US" sz="2000" dirty="0">
                <a:solidFill>
                  <a:srgbClr val="000068"/>
                </a:solidFill>
              </a:rPr>
              <a:t>How to certify adaptive systems?  How do you develop trust in these systems?”</a:t>
            </a:r>
            <a:endParaRPr lang="en-US" dirty="0">
              <a:solidFill>
                <a:srgbClr val="000068"/>
              </a:solidFill>
            </a:endParaRPr>
          </a:p>
          <a:p>
            <a:pPr>
              <a:lnSpc>
                <a:spcPct val="80000"/>
              </a:lnSpc>
            </a:pPr>
            <a:r>
              <a:rPr lang="en-US" dirty="0"/>
              <a:t>Distributed systems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Human interactions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Incorporation of </a:t>
            </a:r>
            <a:r>
              <a:rPr lang="en-US" dirty="0"/>
              <a:t>d</a:t>
            </a:r>
            <a:r>
              <a:rPr lang="en-US" dirty="0" smtClean="0"/>
              <a:t>isruptive technologies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Autonomy, electric aircraft</a:t>
            </a:r>
            <a:endParaRPr lang="en-US" dirty="0"/>
          </a:p>
          <a:p>
            <a:pPr>
              <a:lnSpc>
                <a:spcPct val="80000"/>
              </a:lnSpc>
            </a:pPr>
            <a:r>
              <a:rPr lang="en-US" dirty="0" smtClean="0"/>
              <a:t>Mixed </a:t>
            </a:r>
            <a:r>
              <a:rPr lang="en-US" dirty="0"/>
              <a:t>criticality systems:  </a:t>
            </a:r>
            <a:r>
              <a:rPr lang="en-US" dirty="0">
                <a:solidFill>
                  <a:srgbClr val="000068"/>
                </a:solidFill>
              </a:rPr>
              <a:t>“</a:t>
            </a:r>
            <a:r>
              <a:rPr lang="en-US" sz="2000" dirty="0">
                <a:solidFill>
                  <a:srgbClr val="000068"/>
                </a:solidFill>
              </a:rPr>
              <a:t>Should we certify all 34000 pieces of equipment in the NAS infrastructure the same way we certify the airplane?  What about new systems, like UAVs?”</a:t>
            </a:r>
            <a:endParaRPr lang="en-US" dirty="0">
              <a:solidFill>
                <a:srgbClr val="000068"/>
              </a:solidFill>
            </a:endParaRPr>
          </a:p>
          <a:p>
            <a:pPr>
              <a:lnSpc>
                <a:spcPct val="80000"/>
              </a:lnSpc>
            </a:pPr>
            <a:r>
              <a:rPr lang="en-US" dirty="0" smtClean="0"/>
              <a:t>Security </a:t>
            </a:r>
            <a:r>
              <a:rPr lang="en-US" dirty="0"/>
              <a:t>in the loop:  </a:t>
            </a:r>
            <a:r>
              <a:rPr lang="en-US" sz="2000" dirty="0">
                <a:solidFill>
                  <a:srgbClr val="000068"/>
                </a:solidFill>
              </a:rPr>
              <a:t>“Can we think about incorporating security evaluation into safety certification?”</a:t>
            </a:r>
            <a:endParaRPr lang="en-US" dirty="0">
              <a:solidFill>
                <a:srgbClr val="000068"/>
              </a:solidFill>
            </a:endParaRPr>
          </a:p>
          <a:p>
            <a:pPr>
              <a:lnSpc>
                <a:spcPct val="80000"/>
              </a:lnSpc>
            </a:pPr>
            <a:r>
              <a:rPr lang="en-US" dirty="0"/>
              <a:t>Specification:  </a:t>
            </a:r>
            <a:r>
              <a:rPr lang="en-US" sz="2000" dirty="0">
                <a:solidFill>
                  <a:srgbClr val="000068"/>
                </a:solidFill>
              </a:rPr>
              <a:t>“How to certify non-specified parts of the system?”</a:t>
            </a:r>
          </a:p>
          <a:p>
            <a:pPr>
              <a:lnSpc>
                <a:spcPct val="80000"/>
              </a:lnSpc>
            </a:pPr>
            <a:r>
              <a:rPr lang="en-US" dirty="0"/>
              <a:t>Non-deterministic code</a:t>
            </a:r>
          </a:p>
          <a:p>
            <a:pPr>
              <a:lnSpc>
                <a:spcPct val="80000"/>
              </a:lnSpc>
            </a:pPr>
            <a:r>
              <a:rPr lang="en-US" dirty="0"/>
              <a:t>Increased use of COTS </a:t>
            </a:r>
            <a:r>
              <a:rPr lang="en-US" dirty="0" smtClean="0"/>
              <a:t>components:  integration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Design for certification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Design for re-use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Working in a living laboratory</a:t>
            </a:r>
          </a:p>
          <a:p>
            <a:pPr>
              <a:lnSpc>
                <a:spcPct val="80000"/>
              </a:lnSpc>
            </a:pPr>
            <a:endParaRPr lang="en-US" dirty="0" smtClean="0"/>
          </a:p>
          <a:p>
            <a:pPr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9257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  <p:tag name="DEFAULTWIDTH" val="414"/>
  <p:tag name="DEFAULTHEIGHT" val="274"/>
</p:tagLst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660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660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10462</TotalTime>
  <Words>242</Words>
  <Application>Microsoft Office PowerPoint</Application>
  <PresentationFormat>On-screen Show (4:3)</PresentationFormat>
  <Paragraphs>34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Default Design</vt:lpstr>
      <vt:lpstr>PowerPoint Presentation</vt:lpstr>
      <vt:lpstr>A Feedback View of NextGen Airspace</vt:lpstr>
      <vt:lpstr>PowerPoint Presentation</vt:lpstr>
    </vt:vector>
  </TitlesOfParts>
  <Company>Leland Stanford Junior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Validating a Hamilton-Jacobi Approximation to Hybrid System Reachable Sets</dc:title>
  <dc:creator>Ian Mitchell</dc:creator>
  <cp:lastModifiedBy>tomlin</cp:lastModifiedBy>
  <cp:revision>840</cp:revision>
  <dcterms:created xsi:type="dcterms:W3CDTF">2001-03-08T03:13:46Z</dcterms:created>
  <dcterms:modified xsi:type="dcterms:W3CDTF">2011-08-02T17:02:19Z</dcterms:modified>
</cp:coreProperties>
</file>