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3"/>
  </p:notesMasterIdLst>
  <p:sldIdLst>
    <p:sldId id="256" r:id="rId2"/>
  </p:sldIdLst>
  <p:sldSz cx="43891200" cy="329184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46D2"/>
    <a:srgbClr val="FF0000"/>
    <a:srgbClr val="FF5050"/>
    <a:srgbClr val="A50021"/>
    <a:srgbClr val="EAEAEA"/>
    <a:srgbClr val="C0C0C0"/>
    <a:srgbClr val="698ED9"/>
    <a:srgbClr val="A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705" autoAdjust="0"/>
  </p:normalViewPr>
  <p:slideViewPr>
    <p:cSldViewPr snapToGrid="0">
      <p:cViewPr>
        <p:scale>
          <a:sx n="33" d="100"/>
          <a:sy n="33" d="100"/>
        </p:scale>
        <p:origin x="-126" y="-150"/>
      </p:cViewPr>
      <p:guideLst>
        <p:guide orient="horz" pos="4836"/>
        <p:guide orient="horz" pos="20196"/>
        <p:guide orient="horz" pos="2148"/>
        <p:guide pos="13824"/>
      </p:guideLst>
    </p:cSldViewPr>
  </p:slideViewPr>
  <p:notesTextViewPr>
    <p:cViewPr>
      <p:scale>
        <a:sx n="100" d="100"/>
        <a:sy n="100" d="100"/>
      </p:scale>
      <p:origin x="0" y="12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26" Type="http://schemas.openxmlformats.org/officeDocument/2006/relationships/image" Target="../media/image27.wmf"/><Relationship Id="rId3" Type="http://schemas.openxmlformats.org/officeDocument/2006/relationships/image" Target="../media/image4.wmf"/><Relationship Id="rId21" Type="http://schemas.openxmlformats.org/officeDocument/2006/relationships/image" Target="../media/image22.wmf"/><Relationship Id="rId34" Type="http://schemas.openxmlformats.org/officeDocument/2006/relationships/image" Target="../media/image35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5" Type="http://schemas.openxmlformats.org/officeDocument/2006/relationships/image" Target="../media/image26.wmf"/><Relationship Id="rId33" Type="http://schemas.openxmlformats.org/officeDocument/2006/relationships/image" Target="../media/image34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20" Type="http://schemas.openxmlformats.org/officeDocument/2006/relationships/image" Target="../media/image21.wmf"/><Relationship Id="rId29" Type="http://schemas.openxmlformats.org/officeDocument/2006/relationships/image" Target="../media/image30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24" Type="http://schemas.openxmlformats.org/officeDocument/2006/relationships/image" Target="../media/image25.wmf"/><Relationship Id="rId32" Type="http://schemas.openxmlformats.org/officeDocument/2006/relationships/image" Target="../media/image33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23" Type="http://schemas.openxmlformats.org/officeDocument/2006/relationships/image" Target="../media/image24.wmf"/><Relationship Id="rId28" Type="http://schemas.openxmlformats.org/officeDocument/2006/relationships/image" Target="../media/image29.wmf"/><Relationship Id="rId10" Type="http://schemas.openxmlformats.org/officeDocument/2006/relationships/image" Target="../media/image11.wmf"/><Relationship Id="rId19" Type="http://schemas.openxmlformats.org/officeDocument/2006/relationships/image" Target="../media/image20.wmf"/><Relationship Id="rId31" Type="http://schemas.openxmlformats.org/officeDocument/2006/relationships/image" Target="../media/image32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wmf"/><Relationship Id="rId22" Type="http://schemas.openxmlformats.org/officeDocument/2006/relationships/image" Target="../media/image23.wmf"/><Relationship Id="rId27" Type="http://schemas.openxmlformats.org/officeDocument/2006/relationships/image" Target="../media/image28.wmf"/><Relationship Id="rId30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39" tIns="48470" rIns="96939" bIns="48470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471" y="0"/>
            <a:ext cx="3169920" cy="4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39" tIns="48470" rIns="96939" bIns="48470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2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249"/>
            <a:ext cx="5852160" cy="43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39" tIns="48470" rIns="96939" bIns="484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363"/>
            <a:ext cx="3169920" cy="4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39" tIns="48470" rIns="96939" bIns="48470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471" y="9119363"/>
            <a:ext cx="3169920" cy="4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939" tIns="48470" rIns="96939" bIns="48470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969C9BB-E6C2-4D96-B53F-7D004F92FD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702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>
                <a:solidFill>
                  <a:schemeClr val="tx1"/>
                </a:solidFill>
                <a:latin typeface="Arial" charset="0"/>
              </a:defRPr>
            </a:lvl1pPr>
            <a:lvl2pPr marL="165678" indent="-63722" eaLnBrk="0" hangingPunct="0">
              <a:defRPr sz="1900">
                <a:solidFill>
                  <a:schemeClr val="tx1"/>
                </a:solidFill>
                <a:latin typeface="Arial" charset="0"/>
              </a:defRPr>
            </a:lvl2pPr>
            <a:lvl3pPr marL="254889" indent="-50978" eaLnBrk="0" hangingPunct="0">
              <a:defRPr sz="1900">
                <a:solidFill>
                  <a:schemeClr val="tx1"/>
                </a:solidFill>
                <a:latin typeface="Arial" charset="0"/>
              </a:defRPr>
            </a:lvl3pPr>
            <a:lvl4pPr marL="356845" indent="-50978" eaLnBrk="0" hangingPunct="0">
              <a:defRPr sz="1900">
                <a:solidFill>
                  <a:schemeClr val="tx1"/>
                </a:solidFill>
                <a:latin typeface="Arial" charset="0"/>
              </a:defRPr>
            </a:lvl4pPr>
            <a:lvl5pPr marL="458800" indent="-50978" eaLnBrk="0" hangingPunct="0">
              <a:defRPr sz="1900">
                <a:solidFill>
                  <a:schemeClr val="tx1"/>
                </a:solidFill>
                <a:latin typeface="Arial" charset="0"/>
              </a:defRPr>
            </a:lvl5pPr>
            <a:lvl6pPr marL="560756" indent="-5097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6pPr>
            <a:lvl7pPr marL="662711" indent="-5097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7pPr>
            <a:lvl8pPr marL="764667" indent="-5097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8pPr>
            <a:lvl9pPr marL="866623" indent="-5097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A81F0B-EA3A-4E78-A785-4C571D725A5F}" type="slidenum">
              <a:rPr lang="en-US" sz="1300"/>
              <a:pPr eaLnBrk="1" hangingPunct="1"/>
              <a:t>1</a:t>
            </a:fld>
            <a:endParaRPr lang="en-US" sz="130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3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7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1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5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CEA3F-6ADE-4E54-A377-2DA74A3A7391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D796B-3199-4040-B688-CE629BEA7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36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F413E5-1690-4650-AFE1-1610530C8C6B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882AB-9244-40D5-9266-13CBD654D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0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74"/>
            <a:ext cx="987552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74"/>
            <a:ext cx="2889504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C8009-0391-4EF6-B1FD-026DBEF4E689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D683F-377E-4F01-97C8-C99A515CC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8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2"/>
          <p:cNvGraphicFramePr>
            <a:graphicFrameLocks noChangeAspect="1"/>
          </p:cNvGraphicFramePr>
          <p:nvPr userDrawn="1"/>
        </p:nvGraphicFramePr>
        <p:xfrm>
          <a:off x="35814000" y="32385000"/>
          <a:ext cx="6759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10" name="CorelDRAW" r:id="rId3" imgW="8833104" imgH="310896" progId="">
                  <p:embed/>
                </p:oleObj>
              </mc:Choice>
              <mc:Fallback>
                <p:oleObj name="CorelDRAW" r:id="rId3" imgW="8833104" imgH="310896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0" y="32385000"/>
                        <a:ext cx="6759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464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4FE04-40FF-4ED1-9F10-CE75E0AE0CAB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5C27-4CFB-431D-BC5F-5E3AD857CA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69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3859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7718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1578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543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6928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3146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7005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086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C28D8-82F9-4A79-A060-29125C87D67F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453D0-147B-4305-8FFF-E150630E05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7"/>
            <a:ext cx="19385280" cy="2172462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A843A-40CA-458D-AAFC-13C9C2AE598B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F2F6-BD81-4BD5-B662-B053F16201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03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3859" indent="0">
              <a:buNone/>
              <a:defRPr sz="9600" b="1"/>
            </a:lvl2pPr>
            <a:lvl3pPr marL="4387718" indent="0">
              <a:buNone/>
              <a:defRPr sz="8600" b="1"/>
            </a:lvl3pPr>
            <a:lvl4pPr marL="6581578" indent="0">
              <a:buNone/>
              <a:defRPr sz="7700" b="1"/>
            </a:lvl4pPr>
            <a:lvl5pPr marL="8775432" indent="0">
              <a:buNone/>
              <a:defRPr sz="7700" b="1"/>
            </a:lvl5pPr>
            <a:lvl6pPr marL="10969286" indent="0">
              <a:buNone/>
              <a:defRPr sz="7700" b="1"/>
            </a:lvl6pPr>
            <a:lvl7pPr marL="13163146" indent="0">
              <a:buNone/>
              <a:defRPr sz="7700" b="1"/>
            </a:lvl7pPr>
            <a:lvl8pPr marL="15357005" indent="0">
              <a:buNone/>
              <a:defRPr sz="7700" b="1"/>
            </a:lvl8pPr>
            <a:lvl9pPr marL="17550864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B1C23-46D1-461C-953C-A98D2EDFAAD1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1936D-6F00-4BFF-97B6-B7BA1AC58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D4152-C6FB-46E8-B5CC-D07FF136567B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CC00C-5AD2-4F0D-9501-421207A50E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831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8F730-9C76-4304-A532-FA49AF0BA18F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8B6BA-34A6-429F-BA6A-9A5AF00072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31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682DF-DD41-4839-BD93-133C55A6D600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C1B25-74E7-4C04-9AD0-F5284CB51B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7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3859" indent="0">
              <a:buNone/>
              <a:defRPr sz="13400"/>
            </a:lvl2pPr>
            <a:lvl3pPr marL="4387718" indent="0">
              <a:buNone/>
              <a:defRPr sz="11500"/>
            </a:lvl3pPr>
            <a:lvl4pPr marL="6581578" indent="0">
              <a:buNone/>
              <a:defRPr sz="9600"/>
            </a:lvl4pPr>
            <a:lvl5pPr marL="8775432" indent="0">
              <a:buNone/>
              <a:defRPr sz="9600"/>
            </a:lvl5pPr>
            <a:lvl6pPr marL="10969286" indent="0">
              <a:buNone/>
              <a:defRPr sz="9600"/>
            </a:lvl6pPr>
            <a:lvl7pPr marL="13163146" indent="0">
              <a:buNone/>
              <a:defRPr sz="9600"/>
            </a:lvl7pPr>
            <a:lvl8pPr marL="15357005" indent="0">
              <a:buNone/>
              <a:defRPr sz="9600"/>
            </a:lvl8pPr>
            <a:lvl9pPr marL="17550864" indent="0">
              <a:buNone/>
              <a:defRPr sz="96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3859" indent="0">
              <a:buNone/>
              <a:defRPr sz="5800"/>
            </a:lvl2pPr>
            <a:lvl3pPr marL="4387718" indent="0">
              <a:buNone/>
              <a:defRPr sz="4800"/>
            </a:lvl3pPr>
            <a:lvl4pPr marL="6581578" indent="0">
              <a:buNone/>
              <a:defRPr sz="4300"/>
            </a:lvl4pPr>
            <a:lvl5pPr marL="8775432" indent="0">
              <a:buNone/>
              <a:defRPr sz="4300"/>
            </a:lvl5pPr>
            <a:lvl6pPr marL="10969286" indent="0">
              <a:buNone/>
              <a:defRPr sz="4300"/>
            </a:lvl6pPr>
            <a:lvl7pPr marL="13163146" indent="0">
              <a:buNone/>
              <a:defRPr sz="4300"/>
            </a:lvl7pPr>
            <a:lvl8pPr marL="15357005" indent="0">
              <a:buNone/>
              <a:defRPr sz="4300"/>
            </a:lvl8pPr>
            <a:lvl9pPr marL="17550864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E2E5B3-C0C4-415F-AB00-E053EC1EE4A8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9AB9A-9096-4BF3-8E0D-5D88640D3E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23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768" tIns="219389" rIns="438768" bIns="2193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768" tIns="219389" rIns="438768" bIns="2193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3925" y="30510163"/>
            <a:ext cx="1024255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021AD8-7EAF-4CC9-845C-7569A1168C1C}" type="datetimeFigureOut">
              <a:rPr lang="en-US"/>
              <a:pPr>
                <a:defRPr/>
              </a:pPr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5525" y="30510163"/>
            <a:ext cx="1390015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4725" y="30510163"/>
            <a:ext cx="10242550" cy="1752600"/>
          </a:xfrm>
          <a:prstGeom prst="rect">
            <a:avLst/>
          </a:prstGeom>
        </p:spPr>
        <p:txBody>
          <a:bodyPr vert="horz" lIns="438768" tIns="219389" rIns="438768" bIns="219389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4A4489E-C28C-4988-A04E-BEC129754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aphicFrame>
        <p:nvGraphicFramePr>
          <p:cNvPr id="1031" name="Object 22"/>
          <p:cNvGraphicFramePr>
            <a:graphicFrameLocks noChangeAspect="1"/>
          </p:cNvGraphicFramePr>
          <p:nvPr userDrawn="1"/>
        </p:nvGraphicFramePr>
        <p:xfrm>
          <a:off x="35814000" y="32385000"/>
          <a:ext cx="6759575" cy="21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8" name="CorelDRAW" r:id="rId15" imgW="8833104" imgH="310896" progId="">
                  <p:embed/>
                </p:oleObj>
              </mc:Choice>
              <mc:Fallback>
                <p:oleObj name="CorelDRAW" r:id="rId15" imgW="8833104" imgH="310896" progId="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0" y="32385000"/>
                        <a:ext cx="6759575" cy="21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ctr" defTabSz="4386263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626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626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626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6263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6263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6263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6263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6263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3938" indent="-1370013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3225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7150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1075" indent="-1095375" algn="l" defTabSz="438626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6221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0080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3930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47789" indent="-1096925" algn="l" defTabSz="438771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3859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771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1578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5432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6928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3146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7005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0864" algn="l" defTabSz="4387718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.wmf"/><Relationship Id="rId21" Type="http://schemas.openxmlformats.org/officeDocument/2006/relationships/image" Target="../media/image50.png"/><Relationship Id="rId42" Type="http://schemas.openxmlformats.org/officeDocument/2006/relationships/image" Target="../media/image10.wmf"/><Relationship Id="rId47" Type="http://schemas.openxmlformats.org/officeDocument/2006/relationships/oleObject" Target="../embeddings/oleObject17.bin"/><Relationship Id="rId63" Type="http://schemas.openxmlformats.org/officeDocument/2006/relationships/oleObject" Target="../embeddings/oleObject25.bin"/><Relationship Id="rId68" Type="http://schemas.openxmlformats.org/officeDocument/2006/relationships/oleObject" Target="../embeddings/oleObject28.bin"/><Relationship Id="rId84" Type="http://schemas.openxmlformats.org/officeDocument/2006/relationships/oleObject" Target="../embeddings/oleObject37.bin"/><Relationship Id="rId89" Type="http://schemas.openxmlformats.org/officeDocument/2006/relationships/image" Target="../media/image31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5.jpeg"/><Relationship Id="rId29" Type="http://schemas.openxmlformats.org/officeDocument/2006/relationships/oleObject" Target="../embeddings/oleObject6.bin"/><Relationship Id="rId107" Type="http://schemas.openxmlformats.org/officeDocument/2006/relationships/image" Target="../media/image59.png"/><Relationship Id="rId11" Type="http://schemas.openxmlformats.org/officeDocument/2006/relationships/image" Target="../media/image41.png"/><Relationship Id="rId24" Type="http://schemas.openxmlformats.org/officeDocument/2006/relationships/image" Target="../media/image2.wmf"/><Relationship Id="rId32" Type="http://schemas.openxmlformats.org/officeDocument/2006/relationships/oleObject" Target="../embeddings/oleObject8.bin"/><Relationship Id="rId37" Type="http://schemas.openxmlformats.org/officeDocument/2006/relationships/oleObject" Target="../embeddings/oleObject11.bin"/><Relationship Id="rId40" Type="http://schemas.openxmlformats.org/officeDocument/2006/relationships/image" Target="../media/image9.wmf"/><Relationship Id="rId45" Type="http://schemas.openxmlformats.org/officeDocument/2006/relationships/image" Target="../media/image11.wmf"/><Relationship Id="rId53" Type="http://schemas.openxmlformats.org/officeDocument/2006/relationships/oleObject" Target="../embeddings/oleObject20.bin"/><Relationship Id="rId58" Type="http://schemas.openxmlformats.org/officeDocument/2006/relationships/image" Target="../media/image17.wmf"/><Relationship Id="rId66" Type="http://schemas.openxmlformats.org/officeDocument/2006/relationships/oleObject" Target="../embeddings/oleObject27.bin"/><Relationship Id="rId74" Type="http://schemas.openxmlformats.org/officeDocument/2006/relationships/oleObject" Target="../embeddings/oleObject32.bin"/><Relationship Id="rId79" Type="http://schemas.openxmlformats.org/officeDocument/2006/relationships/image" Target="../media/image26.wmf"/><Relationship Id="rId87" Type="http://schemas.openxmlformats.org/officeDocument/2006/relationships/image" Target="../media/image30.wmf"/><Relationship Id="rId102" Type="http://schemas.openxmlformats.org/officeDocument/2006/relationships/image" Target="../media/image55.png"/><Relationship Id="rId110" Type="http://schemas.openxmlformats.org/officeDocument/2006/relationships/image" Target="../media/image62.png"/><Relationship Id="rId5" Type="http://schemas.openxmlformats.org/officeDocument/2006/relationships/image" Target="../media/image37.png"/><Relationship Id="rId61" Type="http://schemas.openxmlformats.org/officeDocument/2006/relationships/oleObject" Target="../embeddings/oleObject24.bin"/><Relationship Id="rId82" Type="http://schemas.openxmlformats.org/officeDocument/2006/relationships/oleObject" Target="../embeddings/oleObject36.bin"/><Relationship Id="rId90" Type="http://schemas.openxmlformats.org/officeDocument/2006/relationships/oleObject" Target="../embeddings/oleObject40.bin"/><Relationship Id="rId95" Type="http://schemas.openxmlformats.org/officeDocument/2006/relationships/image" Target="../media/image34.wmf"/><Relationship Id="rId19" Type="http://schemas.openxmlformats.org/officeDocument/2006/relationships/image" Target="../media/image48.png"/><Relationship Id="rId14" Type="http://schemas.openxmlformats.org/officeDocument/2006/relationships/image" Target="../media/image44.jpeg"/><Relationship Id="rId22" Type="http://schemas.openxmlformats.org/officeDocument/2006/relationships/image" Target="../media/image51.png"/><Relationship Id="rId27" Type="http://schemas.openxmlformats.org/officeDocument/2006/relationships/oleObject" Target="../embeddings/oleObject5.bin"/><Relationship Id="rId30" Type="http://schemas.openxmlformats.org/officeDocument/2006/relationships/oleObject" Target="../embeddings/oleObject7.bin"/><Relationship Id="rId35" Type="http://schemas.openxmlformats.org/officeDocument/2006/relationships/image" Target="../media/image7.wmf"/><Relationship Id="rId43" Type="http://schemas.openxmlformats.org/officeDocument/2006/relationships/oleObject" Target="../embeddings/oleObject14.bin"/><Relationship Id="rId48" Type="http://schemas.openxmlformats.org/officeDocument/2006/relationships/image" Target="../media/image12.wmf"/><Relationship Id="rId56" Type="http://schemas.openxmlformats.org/officeDocument/2006/relationships/image" Target="../media/image16.wmf"/><Relationship Id="rId64" Type="http://schemas.openxmlformats.org/officeDocument/2006/relationships/oleObject" Target="../embeddings/oleObject26.bin"/><Relationship Id="rId69" Type="http://schemas.openxmlformats.org/officeDocument/2006/relationships/oleObject" Target="../embeddings/oleObject29.bin"/><Relationship Id="rId77" Type="http://schemas.openxmlformats.org/officeDocument/2006/relationships/image" Target="../media/image25.wmf"/><Relationship Id="rId100" Type="http://schemas.openxmlformats.org/officeDocument/2006/relationships/image" Target="../media/image54.png"/><Relationship Id="rId105" Type="http://schemas.openxmlformats.org/officeDocument/2006/relationships/image" Target="../media/image57.png"/><Relationship Id="rId8" Type="http://schemas.openxmlformats.org/officeDocument/2006/relationships/image" Target="../media/image410.png"/><Relationship Id="rId51" Type="http://schemas.openxmlformats.org/officeDocument/2006/relationships/oleObject" Target="../embeddings/oleObject19.bin"/><Relationship Id="rId72" Type="http://schemas.openxmlformats.org/officeDocument/2006/relationships/oleObject" Target="../embeddings/oleObject31.bin"/><Relationship Id="rId80" Type="http://schemas.openxmlformats.org/officeDocument/2006/relationships/oleObject" Target="../embeddings/oleObject35.bin"/><Relationship Id="rId85" Type="http://schemas.openxmlformats.org/officeDocument/2006/relationships/image" Target="../media/image29.wmf"/><Relationship Id="rId93" Type="http://schemas.openxmlformats.org/officeDocument/2006/relationships/image" Target="../media/image33.wmf"/><Relationship Id="rId98" Type="http://schemas.openxmlformats.org/officeDocument/2006/relationships/image" Target="../media/image35.wmf"/><Relationship Id="rId3" Type="http://schemas.openxmlformats.org/officeDocument/2006/relationships/notesSlide" Target="../notesSlides/notesSlide1.xml"/><Relationship Id="rId12" Type="http://schemas.openxmlformats.org/officeDocument/2006/relationships/image" Target="../media/image42.png"/><Relationship Id="rId17" Type="http://schemas.openxmlformats.org/officeDocument/2006/relationships/image" Target="../media/image46.png"/><Relationship Id="rId25" Type="http://schemas.openxmlformats.org/officeDocument/2006/relationships/oleObject" Target="../embeddings/oleObject4.bin"/><Relationship Id="rId33" Type="http://schemas.openxmlformats.org/officeDocument/2006/relationships/image" Target="../media/image6.wmf"/><Relationship Id="rId38" Type="http://schemas.openxmlformats.org/officeDocument/2006/relationships/image" Target="../media/image8.wmf"/><Relationship Id="rId46" Type="http://schemas.openxmlformats.org/officeDocument/2006/relationships/oleObject" Target="../embeddings/oleObject16.bin"/><Relationship Id="rId59" Type="http://schemas.openxmlformats.org/officeDocument/2006/relationships/oleObject" Target="../embeddings/oleObject23.bin"/><Relationship Id="rId67" Type="http://schemas.openxmlformats.org/officeDocument/2006/relationships/image" Target="../media/image21.wmf"/><Relationship Id="rId103" Type="http://schemas.openxmlformats.org/officeDocument/2006/relationships/image" Target="../media/image3.png"/><Relationship Id="rId108" Type="http://schemas.openxmlformats.org/officeDocument/2006/relationships/image" Target="../media/image60.png"/><Relationship Id="rId20" Type="http://schemas.openxmlformats.org/officeDocument/2006/relationships/image" Target="../media/image49.png"/><Relationship Id="rId41" Type="http://schemas.openxmlformats.org/officeDocument/2006/relationships/oleObject" Target="../embeddings/oleObject13.bin"/><Relationship Id="rId54" Type="http://schemas.openxmlformats.org/officeDocument/2006/relationships/image" Target="../media/image15.wmf"/><Relationship Id="rId62" Type="http://schemas.openxmlformats.org/officeDocument/2006/relationships/image" Target="../media/image19.wmf"/><Relationship Id="rId70" Type="http://schemas.openxmlformats.org/officeDocument/2006/relationships/image" Target="../media/image22.wmf"/><Relationship Id="rId75" Type="http://schemas.openxmlformats.org/officeDocument/2006/relationships/image" Target="../media/image24.wmf"/><Relationship Id="rId83" Type="http://schemas.openxmlformats.org/officeDocument/2006/relationships/image" Target="../media/image28.wmf"/><Relationship Id="rId88" Type="http://schemas.openxmlformats.org/officeDocument/2006/relationships/oleObject" Target="../embeddings/oleObject39.bin"/><Relationship Id="rId91" Type="http://schemas.openxmlformats.org/officeDocument/2006/relationships/image" Target="../media/image32.wmf"/><Relationship Id="rId96" Type="http://schemas.openxmlformats.org/officeDocument/2006/relationships/image" Target="../media/image52.png"/><Relationship Id="rId111" Type="http://schemas.openxmlformats.org/officeDocument/2006/relationships/image" Target="../media/image63.jpeg"/><Relationship Id="rId1" Type="http://schemas.openxmlformats.org/officeDocument/2006/relationships/vmlDrawing" Target="../drawings/vmlDrawing3.vml"/><Relationship Id="rId6" Type="http://schemas.microsoft.com/office/2007/relationships/hdphoto" Target="../media/hdphoto1.wdp"/><Relationship Id="rId15" Type="http://schemas.microsoft.com/office/2007/relationships/hdphoto" Target="../media/hdphoto2.wdp"/><Relationship Id="rId23" Type="http://schemas.openxmlformats.org/officeDocument/2006/relationships/oleObject" Target="../embeddings/oleObject3.bin"/><Relationship Id="rId28" Type="http://schemas.openxmlformats.org/officeDocument/2006/relationships/image" Target="../media/image4.wmf"/><Relationship Id="rId36" Type="http://schemas.openxmlformats.org/officeDocument/2006/relationships/oleObject" Target="../embeddings/oleObject10.bin"/><Relationship Id="rId49" Type="http://schemas.openxmlformats.org/officeDocument/2006/relationships/oleObject" Target="../embeddings/oleObject18.bin"/><Relationship Id="rId57" Type="http://schemas.openxmlformats.org/officeDocument/2006/relationships/oleObject" Target="../embeddings/oleObject22.bin"/><Relationship Id="rId106" Type="http://schemas.openxmlformats.org/officeDocument/2006/relationships/image" Target="../media/image58.png"/><Relationship Id="rId10" Type="http://schemas.openxmlformats.org/officeDocument/2006/relationships/image" Target="../media/image40.png"/><Relationship Id="rId31" Type="http://schemas.openxmlformats.org/officeDocument/2006/relationships/image" Target="../media/image5.wmf"/><Relationship Id="rId44" Type="http://schemas.openxmlformats.org/officeDocument/2006/relationships/oleObject" Target="../embeddings/oleObject15.bin"/><Relationship Id="rId52" Type="http://schemas.openxmlformats.org/officeDocument/2006/relationships/image" Target="../media/image14.wmf"/><Relationship Id="rId60" Type="http://schemas.openxmlformats.org/officeDocument/2006/relationships/image" Target="../media/image18.wmf"/><Relationship Id="rId65" Type="http://schemas.openxmlformats.org/officeDocument/2006/relationships/image" Target="../media/image20.wmf"/><Relationship Id="rId73" Type="http://schemas.openxmlformats.org/officeDocument/2006/relationships/image" Target="../media/image23.wmf"/><Relationship Id="rId78" Type="http://schemas.openxmlformats.org/officeDocument/2006/relationships/oleObject" Target="../embeddings/oleObject34.bin"/><Relationship Id="rId81" Type="http://schemas.openxmlformats.org/officeDocument/2006/relationships/image" Target="../media/image27.wmf"/><Relationship Id="rId86" Type="http://schemas.openxmlformats.org/officeDocument/2006/relationships/oleObject" Target="../embeddings/oleObject38.bin"/><Relationship Id="rId94" Type="http://schemas.openxmlformats.org/officeDocument/2006/relationships/oleObject" Target="../embeddings/oleObject42.bin"/><Relationship Id="rId99" Type="http://schemas.openxmlformats.org/officeDocument/2006/relationships/image" Target="../media/image53.png"/><Relationship Id="rId101" Type="http://schemas.openxmlformats.org/officeDocument/2006/relationships/oleObject" Target="../embeddings/oleObject44.bin"/><Relationship Id="rId4" Type="http://schemas.openxmlformats.org/officeDocument/2006/relationships/image" Target="../media/image36.jpeg"/><Relationship Id="rId9" Type="http://schemas.openxmlformats.org/officeDocument/2006/relationships/image" Target="../media/image39.jpeg"/><Relationship Id="rId13" Type="http://schemas.openxmlformats.org/officeDocument/2006/relationships/image" Target="../media/image43.jpeg"/><Relationship Id="rId18" Type="http://schemas.openxmlformats.org/officeDocument/2006/relationships/image" Target="../media/image47.png"/><Relationship Id="rId39" Type="http://schemas.openxmlformats.org/officeDocument/2006/relationships/oleObject" Target="../embeddings/oleObject12.bin"/><Relationship Id="rId109" Type="http://schemas.openxmlformats.org/officeDocument/2006/relationships/image" Target="../media/image61.png"/><Relationship Id="rId34" Type="http://schemas.openxmlformats.org/officeDocument/2006/relationships/oleObject" Target="../embeddings/oleObject9.bin"/><Relationship Id="rId50" Type="http://schemas.openxmlformats.org/officeDocument/2006/relationships/image" Target="../media/image13.wmf"/><Relationship Id="rId55" Type="http://schemas.openxmlformats.org/officeDocument/2006/relationships/oleObject" Target="../embeddings/oleObject21.bin"/><Relationship Id="rId76" Type="http://schemas.openxmlformats.org/officeDocument/2006/relationships/oleObject" Target="../embeddings/oleObject33.bin"/><Relationship Id="rId97" Type="http://schemas.openxmlformats.org/officeDocument/2006/relationships/oleObject" Target="../embeddings/oleObject43.bin"/><Relationship Id="rId104" Type="http://schemas.openxmlformats.org/officeDocument/2006/relationships/image" Target="../media/image56.png"/><Relationship Id="rId7" Type="http://schemas.openxmlformats.org/officeDocument/2006/relationships/image" Target="../media/image38.png"/><Relationship Id="rId71" Type="http://schemas.openxmlformats.org/officeDocument/2006/relationships/oleObject" Target="../embeddings/oleObject30.bin"/><Relationship Id="rId92" Type="http://schemas.openxmlformats.org/officeDocument/2006/relationships/oleObject" Target="../embeddings/oleObject4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5216802" y="-6350"/>
            <a:ext cx="3253077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86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1500" b="1" dirty="0" smtClean="0">
                <a:solidFill>
                  <a:srgbClr val="A50021"/>
                </a:solidFill>
              </a:rPr>
              <a:t>Closed-Loop Formal Verification of ICDs</a:t>
            </a:r>
          </a:p>
          <a:p>
            <a:pPr algn="ctr" eaLnBrk="1" hangingPunct="1"/>
            <a:r>
              <a:rPr lang="en-US" sz="11500" b="1" dirty="0" smtClean="0">
                <a:solidFill>
                  <a:srgbClr val="A50021"/>
                </a:solidFill>
              </a:rPr>
              <a:t>using Cardiac Electrophysiological Models</a:t>
            </a:r>
            <a:endParaRPr lang="en-US" sz="11500" b="1" dirty="0">
              <a:solidFill>
                <a:srgbClr val="A50021"/>
              </a:solidFill>
            </a:endParaRP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4300" dirty="0" smtClean="0"/>
              <a:t>Scott A. Smolka </a:t>
            </a:r>
            <a:r>
              <a:rPr lang="en-US" sz="4300" dirty="0" smtClean="0"/>
              <a:t>and Abhishek </a:t>
            </a:r>
            <a:r>
              <a:rPr lang="en-US" sz="4300" dirty="0" smtClean="0"/>
              <a:t>Murthy</a:t>
            </a:r>
          </a:p>
          <a:p>
            <a:pPr algn="ctr" eaLnBrk="1" hangingPunct="1">
              <a:spcBef>
                <a:spcPts val="600"/>
              </a:spcBef>
              <a:spcAft>
                <a:spcPts val="0"/>
              </a:spcAft>
            </a:pPr>
            <a:r>
              <a:rPr lang="en-US" sz="4300" dirty="0" smtClean="0"/>
              <a:t>Department of Computer Science, Stony Brook University</a:t>
            </a:r>
            <a:endParaRPr lang="en-US" sz="4300" dirty="0"/>
          </a:p>
        </p:txBody>
      </p:sp>
      <p:sp>
        <p:nvSpPr>
          <p:cNvPr id="32" name="Rectangle 31"/>
          <p:cNvSpPr/>
          <p:nvPr/>
        </p:nvSpPr>
        <p:spPr>
          <a:xfrm>
            <a:off x="22078653" y="14409008"/>
            <a:ext cx="10607518" cy="183980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1251318" y="14409008"/>
            <a:ext cx="10525179" cy="18364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2288" y="11111984"/>
            <a:ext cx="10470463" cy="21615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33034512" y="11000324"/>
            <a:ext cx="10396314" cy="217275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99" name="Picture 6" descr="https://encrypted-tbn1.gstatic.com/images?q=tbn:ANd9GcTJFcsucLaIL3pa7hXTB9nSm7mLWS7UH0yeRB5-zIzVZ9XUXuV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676" y="11770571"/>
            <a:ext cx="2194359" cy="176731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0" name="Straight Arrow Connector 199"/>
          <p:cNvCxnSpPr/>
          <p:nvPr/>
        </p:nvCxnSpPr>
        <p:spPr>
          <a:xfrm flipV="1">
            <a:off x="12403208" y="10097679"/>
            <a:ext cx="0" cy="1238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1" name="Picture 24" descr="D:\Dropbox2\Dropbox\NSF FDA SIR Proposal\Project Description\figs\heart_grid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4000"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5913">
            <a:off x="18149334" y="9596202"/>
            <a:ext cx="1110102" cy="1537891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scene3d>
            <a:camera prst="orthographicFront">
              <a:rot lat="0" lon="0" rev="594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2" name="TextBox 201"/>
              <p:cNvSpPr txBox="1"/>
              <p:nvPr/>
            </p:nvSpPr>
            <p:spPr>
              <a:xfrm>
                <a:off x="23952666" y="7296444"/>
                <a:ext cx="14478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smtClean="0">
                          <a:latin typeface="Cambria Math"/>
                          <a:ea typeface="Cambria Math"/>
                        </a:rPr>
                        <m:t>𝝋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>
          <p:sp>
            <p:nvSpPr>
              <p:cNvPr id="202" name="TextBox 2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52666" y="7296444"/>
                <a:ext cx="1447800" cy="9233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3" name="Group 202"/>
          <p:cNvGrpSpPr/>
          <p:nvPr/>
        </p:nvGrpSpPr>
        <p:grpSpPr>
          <a:xfrm>
            <a:off x="20532915" y="6154208"/>
            <a:ext cx="2133600" cy="2167068"/>
            <a:chOff x="3796145" y="-363206"/>
            <a:chExt cx="2133600" cy="21670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4" name="TextBox 203"/>
                <p:cNvSpPr txBox="1"/>
                <p:nvPr/>
              </p:nvSpPr>
              <p:spPr>
                <a:xfrm>
                  <a:off x="3796145" y="-363206"/>
                  <a:ext cx="2133600" cy="21670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3800" b="1" i="1" baseline="-25000" smtClean="0">
                            <a:latin typeface="Cambria Math"/>
                            <a:ea typeface="Cambria Math"/>
                          </a:rPr>
                          <m:t>⊨</m:t>
                        </m:r>
                      </m:oMath>
                    </m:oMathPara>
                  </a14:m>
                  <a:endParaRPr lang="en-US" sz="11500" b="1" baseline="-25000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96145" y="-363206"/>
                  <a:ext cx="2133600" cy="2167068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b="-1915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5" name="TextBox 204"/>
            <p:cNvSpPr txBox="1"/>
            <p:nvPr/>
          </p:nvSpPr>
          <p:spPr>
            <a:xfrm>
              <a:off x="4434410" y="984521"/>
              <a:ext cx="9074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6" name="TextBox 205"/>
          <p:cNvSpPr txBox="1"/>
          <p:nvPr/>
        </p:nvSpPr>
        <p:spPr>
          <a:xfrm>
            <a:off x="22492377" y="8232001"/>
            <a:ext cx="4197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TFL Specifications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8" name="Group 207"/>
          <p:cNvGrpSpPr/>
          <p:nvPr/>
        </p:nvGrpSpPr>
        <p:grpSpPr>
          <a:xfrm>
            <a:off x="17991017" y="7268783"/>
            <a:ext cx="1235795" cy="1621491"/>
            <a:chOff x="2428002" y="3276600"/>
            <a:chExt cx="1151663" cy="1621491"/>
          </a:xfrm>
        </p:grpSpPr>
        <p:sp>
          <p:nvSpPr>
            <p:cNvPr id="209" name="Oval 208"/>
            <p:cNvSpPr/>
            <p:nvPr/>
          </p:nvSpPr>
          <p:spPr>
            <a:xfrm>
              <a:off x="2639288" y="3331509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0" name="Oval 209"/>
            <p:cNvSpPr/>
            <p:nvPr/>
          </p:nvSpPr>
          <p:spPr>
            <a:xfrm>
              <a:off x="2428002" y="3643310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1" name="Oval 210"/>
            <p:cNvSpPr/>
            <p:nvPr/>
          </p:nvSpPr>
          <p:spPr>
            <a:xfrm>
              <a:off x="3016253" y="3276600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2" name="Oval 211"/>
            <p:cNvSpPr/>
            <p:nvPr/>
          </p:nvSpPr>
          <p:spPr>
            <a:xfrm>
              <a:off x="2435792" y="4056677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3" name="Oval 212"/>
            <p:cNvSpPr/>
            <p:nvPr/>
          </p:nvSpPr>
          <p:spPr>
            <a:xfrm>
              <a:off x="2746663" y="3694093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4" name="Oval 213"/>
            <p:cNvSpPr/>
            <p:nvPr/>
          </p:nvSpPr>
          <p:spPr>
            <a:xfrm>
              <a:off x="3141366" y="3619644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5" name="Oval 214"/>
            <p:cNvSpPr/>
            <p:nvPr/>
          </p:nvSpPr>
          <p:spPr>
            <a:xfrm>
              <a:off x="2975533" y="4056676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>
              <a:off x="3121006" y="4379259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7" name="Oval 216"/>
            <p:cNvSpPr/>
            <p:nvPr/>
          </p:nvSpPr>
          <p:spPr>
            <a:xfrm>
              <a:off x="3144819" y="4724400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8" name="Oval 217"/>
            <p:cNvSpPr/>
            <p:nvPr/>
          </p:nvSpPr>
          <p:spPr>
            <a:xfrm>
              <a:off x="2620162" y="4482162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19" name="Oval 218"/>
            <p:cNvSpPr/>
            <p:nvPr/>
          </p:nvSpPr>
          <p:spPr>
            <a:xfrm>
              <a:off x="3434192" y="3883521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20" name="Oval 219"/>
            <p:cNvSpPr/>
            <p:nvPr/>
          </p:nvSpPr>
          <p:spPr>
            <a:xfrm>
              <a:off x="3361455" y="4259369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sp>
          <p:nvSpPr>
            <p:cNvPr id="221" name="Oval 220"/>
            <p:cNvSpPr/>
            <p:nvPr/>
          </p:nvSpPr>
          <p:spPr>
            <a:xfrm>
              <a:off x="2746932" y="4194387"/>
              <a:ext cx="145473" cy="17369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222" name="Straight Connector 221"/>
            <p:cNvCxnSpPr>
              <a:stCxn id="210" idx="0"/>
              <a:endCxn id="209" idx="3"/>
            </p:cNvCxnSpPr>
            <p:nvPr/>
          </p:nvCxnSpPr>
          <p:spPr>
            <a:xfrm flipV="1">
              <a:off x="2500739" y="3479764"/>
              <a:ext cx="159853" cy="16354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endCxn id="211" idx="2"/>
            </p:cNvCxnSpPr>
            <p:nvPr/>
          </p:nvCxnSpPr>
          <p:spPr>
            <a:xfrm flipV="1">
              <a:off x="2755154" y="3363446"/>
              <a:ext cx="261099" cy="54908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endCxn id="213" idx="0"/>
            </p:cNvCxnSpPr>
            <p:nvPr/>
          </p:nvCxnSpPr>
          <p:spPr>
            <a:xfrm>
              <a:off x="2750396" y="3484526"/>
              <a:ext cx="69004" cy="20956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>
              <a:off x="3117646" y="3433743"/>
              <a:ext cx="69004" cy="20956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13" idx="5"/>
              <a:endCxn id="215" idx="1"/>
            </p:cNvCxnSpPr>
            <p:nvPr/>
          </p:nvCxnSpPr>
          <p:spPr>
            <a:xfrm>
              <a:off x="2870832" y="3842348"/>
              <a:ext cx="126005" cy="239764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>
              <a:off x="3077094" y="4212492"/>
              <a:ext cx="128543" cy="23320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2532049" y="4235537"/>
              <a:ext cx="128543" cy="23320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endCxn id="219" idx="1"/>
            </p:cNvCxnSpPr>
            <p:nvPr/>
          </p:nvCxnSpPr>
          <p:spPr>
            <a:xfrm>
              <a:off x="3233626" y="3751182"/>
              <a:ext cx="221870" cy="157775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stCxn id="213" idx="6"/>
              <a:endCxn id="214" idx="2"/>
            </p:cNvCxnSpPr>
            <p:nvPr/>
          </p:nvCxnSpPr>
          <p:spPr>
            <a:xfrm flipV="1">
              <a:off x="2892136" y="3706490"/>
              <a:ext cx="249230" cy="7444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>
              <a:stCxn id="210" idx="4"/>
              <a:endCxn id="212" idx="0"/>
            </p:cNvCxnSpPr>
            <p:nvPr/>
          </p:nvCxnSpPr>
          <p:spPr>
            <a:xfrm>
              <a:off x="2500739" y="3817001"/>
              <a:ext cx="7790" cy="23967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>
              <a:stCxn id="210" idx="6"/>
              <a:endCxn id="213" idx="2"/>
            </p:cNvCxnSpPr>
            <p:nvPr/>
          </p:nvCxnSpPr>
          <p:spPr>
            <a:xfrm>
              <a:off x="2573475" y="3730156"/>
              <a:ext cx="173188" cy="50783"/>
            </a:xfrm>
            <a:prstGeom prst="line">
              <a:avLst/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>
              <a:stCxn id="212" idx="6"/>
              <a:endCxn id="221" idx="1"/>
            </p:cNvCxnSpPr>
            <p:nvPr/>
          </p:nvCxnSpPr>
          <p:spPr>
            <a:xfrm>
              <a:off x="2581265" y="4143523"/>
              <a:ext cx="186971" cy="7630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stCxn id="213" idx="4"/>
              <a:endCxn id="221" idx="0"/>
            </p:cNvCxnSpPr>
            <p:nvPr/>
          </p:nvCxnSpPr>
          <p:spPr>
            <a:xfrm>
              <a:off x="2819400" y="3867784"/>
              <a:ext cx="269" cy="32660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>
              <a:stCxn id="221" idx="4"/>
              <a:endCxn id="216" idx="2"/>
            </p:cNvCxnSpPr>
            <p:nvPr/>
          </p:nvCxnSpPr>
          <p:spPr>
            <a:xfrm>
              <a:off x="2819669" y="4368078"/>
              <a:ext cx="301337" cy="9802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>
              <a:stCxn id="215" idx="7"/>
              <a:endCxn id="214" idx="4"/>
            </p:cNvCxnSpPr>
            <p:nvPr/>
          </p:nvCxnSpPr>
          <p:spPr>
            <a:xfrm flipV="1">
              <a:off x="3099702" y="3793335"/>
              <a:ext cx="114401" cy="288777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Straight Connector 262"/>
            <p:cNvCxnSpPr>
              <a:stCxn id="215" idx="6"/>
              <a:endCxn id="219" idx="3"/>
            </p:cNvCxnSpPr>
            <p:nvPr/>
          </p:nvCxnSpPr>
          <p:spPr>
            <a:xfrm flipV="1">
              <a:off x="3121006" y="4031776"/>
              <a:ext cx="334490" cy="11174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>
              <a:stCxn id="221" idx="3"/>
              <a:endCxn id="218" idx="7"/>
            </p:cNvCxnSpPr>
            <p:nvPr/>
          </p:nvCxnSpPr>
          <p:spPr>
            <a:xfrm flipH="1">
              <a:off x="2744331" y="4342642"/>
              <a:ext cx="23905" cy="164956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>
              <a:stCxn id="218" idx="5"/>
              <a:endCxn id="217" idx="2"/>
            </p:cNvCxnSpPr>
            <p:nvPr/>
          </p:nvCxnSpPr>
          <p:spPr>
            <a:xfrm>
              <a:off x="2744331" y="4630417"/>
              <a:ext cx="400488" cy="180829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>
              <a:stCxn id="219" idx="4"/>
              <a:endCxn id="220" idx="7"/>
            </p:cNvCxnSpPr>
            <p:nvPr/>
          </p:nvCxnSpPr>
          <p:spPr>
            <a:xfrm flipH="1">
              <a:off x="3485624" y="4057212"/>
              <a:ext cx="21305" cy="227593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>
              <a:stCxn id="221" idx="7"/>
              <a:endCxn id="215" idx="2"/>
            </p:cNvCxnSpPr>
            <p:nvPr/>
          </p:nvCxnSpPr>
          <p:spPr>
            <a:xfrm flipV="1">
              <a:off x="2871101" y="4143522"/>
              <a:ext cx="104432" cy="76301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>
              <a:stCxn id="216" idx="7"/>
              <a:endCxn id="220" idx="2"/>
            </p:cNvCxnSpPr>
            <p:nvPr/>
          </p:nvCxnSpPr>
          <p:spPr>
            <a:xfrm flipV="1">
              <a:off x="3245175" y="4346215"/>
              <a:ext cx="116280" cy="5848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>
              <a:stCxn id="217" idx="0"/>
              <a:endCxn id="216" idx="4"/>
            </p:cNvCxnSpPr>
            <p:nvPr/>
          </p:nvCxnSpPr>
          <p:spPr>
            <a:xfrm flipH="1" flipV="1">
              <a:off x="3193743" y="4552950"/>
              <a:ext cx="23813" cy="171450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>
              <a:stCxn id="217" idx="6"/>
              <a:endCxn id="220" idx="5"/>
            </p:cNvCxnSpPr>
            <p:nvPr/>
          </p:nvCxnSpPr>
          <p:spPr>
            <a:xfrm flipV="1">
              <a:off x="3290292" y="4407624"/>
              <a:ext cx="195332" cy="403622"/>
            </a:xfrm>
            <a:prstGeom prst="line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ight Arrow 270"/>
          <p:cNvSpPr/>
          <p:nvPr/>
        </p:nvSpPr>
        <p:spPr>
          <a:xfrm>
            <a:off x="14174771" y="7263149"/>
            <a:ext cx="2423652" cy="759615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ICD Control</a:t>
            </a:r>
            <a:endParaRPr lang="en-US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Rounded Rectangle 271"/>
          <p:cNvSpPr/>
          <p:nvPr/>
        </p:nvSpPr>
        <p:spPr>
          <a:xfrm>
            <a:off x="10558378" y="7087176"/>
            <a:ext cx="8788676" cy="2401289"/>
          </a:xfrm>
          <a:prstGeom prst="roundRect">
            <a:avLst/>
          </a:prstGeom>
          <a:noFill/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3" name="Group 272"/>
          <p:cNvGrpSpPr/>
          <p:nvPr/>
        </p:nvGrpSpPr>
        <p:grpSpPr>
          <a:xfrm>
            <a:off x="10900599" y="7176613"/>
            <a:ext cx="2909637" cy="2031802"/>
            <a:chOff x="-3378869" y="170788"/>
            <a:chExt cx="2909637" cy="2031802"/>
          </a:xfrm>
        </p:grpSpPr>
        <p:sp>
          <p:nvSpPr>
            <p:cNvPr id="274" name="Oval 273"/>
            <p:cNvSpPr/>
            <p:nvPr/>
          </p:nvSpPr>
          <p:spPr>
            <a:xfrm>
              <a:off x="-2209800" y="352079"/>
              <a:ext cx="533400" cy="5747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/>
            <p:nvPr/>
          </p:nvSpPr>
          <p:spPr>
            <a:xfrm>
              <a:off x="-3364832" y="362753"/>
              <a:ext cx="533400" cy="5747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/>
            <p:nvPr/>
          </p:nvSpPr>
          <p:spPr>
            <a:xfrm>
              <a:off x="-1002632" y="320772"/>
              <a:ext cx="533400" cy="5747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/>
            <p:nvPr/>
          </p:nvSpPr>
          <p:spPr>
            <a:xfrm>
              <a:off x="-3378869" y="1627847"/>
              <a:ext cx="533400" cy="57474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8" name="Straight Arrow Connector 277"/>
            <p:cNvCxnSpPr>
              <a:stCxn id="275" idx="3"/>
              <a:endCxn id="277" idx="1"/>
            </p:cNvCxnSpPr>
            <p:nvPr/>
          </p:nvCxnSpPr>
          <p:spPr>
            <a:xfrm flipH="1">
              <a:off x="-3300754" y="853327"/>
              <a:ext cx="14037" cy="8586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Arrow Connector 278"/>
            <p:cNvCxnSpPr>
              <a:stCxn id="277" idx="7"/>
              <a:endCxn id="275" idx="5"/>
            </p:cNvCxnSpPr>
            <p:nvPr/>
          </p:nvCxnSpPr>
          <p:spPr>
            <a:xfrm flipV="1">
              <a:off x="-2923584" y="853327"/>
              <a:ext cx="14037" cy="858689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Arrow Connector 279"/>
            <p:cNvCxnSpPr>
              <a:endCxn id="275" idx="1"/>
            </p:cNvCxnSpPr>
            <p:nvPr/>
          </p:nvCxnSpPr>
          <p:spPr>
            <a:xfrm>
              <a:off x="-3364832" y="170788"/>
              <a:ext cx="78115" cy="27613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Arrow Connector 280"/>
            <p:cNvCxnSpPr>
              <a:stCxn id="275" idx="7"/>
              <a:endCxn id="274" idx="1"/>
            </p:cNvCxnSpPr>
            <p:nvPr/>
          </p:nvCxnSpPr>
          <p:spPr>
            <a:xfrm flipV="1">
              <a:off x="-2909547" y="436248"/>
              <a:ext cx="777862" cy="10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Arrow Connector 281"/>
            <p:cNvCxnSpPr>
              <a:stCxn id="274" idx="3"/>
              <a:endCxn id="275" idx="5"/>
            </p:cNvCxnSpPr>
            <p:nvPr/>
          </p:nvCxnSpPr>
          <p:spPr>
            <a:xfrm flipH="1">
              <a:off x="-2909547" y="842653"/>
              <a:ext cx="777862" cy="106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Arrow Connector 282"/>
            <p:cNvCxnSpPr/>
            <p:nvPr/>
          </p:nvCxnSpPr>
          <p:spPr>
            <a:xfrm>
              <a:off x="-1752600" y="436248"/>
              <a:ext cx="8099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Arrow Connector 283"/>
            <p:cNvCxnSpPr>
              <a:endCxn id="274" idx="5"/>
            </p:cNvCxnSpPr>
            <p:nvPr/>
          </p:nvCxnSpPr>
          <p:spPr>
            <a:xfrm flipH="1">
              <a:off x="-1754515" y="837860"/>
              <a:ext cx="840116" cy="479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Oval 284"/>
            <p:cNvSpPr/>
            <p:nvPr/>
          </p:nvSpPr>
          <p:spPr>
            <a:xfrm>
              <a:off x="-936307" y="389248"/>
              <a:ext cx="400751" cy="431814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Group 285"/>
          <p:cNvGrpSpPr/>
          <p:nvPr/>
        </p:nvGrpSpPr>
        <p:grpSpPr>
          <a:xfrm>
            <a:off x="13977908" y="8523418"/>
            <a:ext cx="2741462" cy="759615"/>
            <a:chOff x="-914402" y="1200075"/>
            <a:chExt cx="2741462" cy="759615"/>
          </a:xfrm>
        </p:grpSpPr>
        <p:sp>
          <p:nvSpPr>
            <p:cNvPr id="287" name="Right Arrow 286"/>
            <p:cNvSpPr/>
            <p:nvPr/>
          </p:nvSpPr>
          <p:spPr>
            <a:xfrm rot="10800000">
              <a:off x="-914402" y="1200075"/>
              <a:ext cx="2488753" cy="759615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88" name="TextBox 287"/>
            <p:cNvSpPr txBox="1"/>
            <p:nvPr/>
          </p:nvSpPr>
          <p:spPr>
            <a:xfrm>
              <a:off x="-357392" y="1342002"/>
              <a:ext cx="21844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Heart State</a:t>
              </a:r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9" name="TextBox 288"/>
          <p:cNvSpPr txBox="1"/>
          <p:nvPr/>
        </p:nvSpPr>
        <p:spPr>
          <a:xfrm>
            <a:off x="24726765" y="8921043"/>
            <a:ext cx="33018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TFL </a:t>
            </a:r>
            <a:r>
              <a:rPr lang="en-US" sz="30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en-US" sz="3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Maximize specificity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0" name="Picture 3" descr="D:\Dropbox2\Dropbox\NSF FDA SIR Proposal\Project Description\figs\icd_image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4856" y="11590140"/>
            <a:ext cx="1559359" cy="1571918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" name="TextBox 290"/>
          <p:cNvSpPr txBox="1"/>
          <p:nvPr/>
        </p:nvSpPr>
        <p:spPr>
          <a:xfrm>
            <a:off x="12447199" y="10365147"/>
            <a:ext cx="1915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Device Modeling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5" name="Group 294"/>
          <p:cNvGrpSpPr/>
          <p:nvPr/>
        </p:nvGrpSpPr>
        <p:grpSpPr>
          <a:xfrm>
            <a:off x="18531656" y="6729097"/>
            <a:ext cx="233805" cy="415962"/>
            <a:chOff x="2261655" y="2208579"/>
            <a:chExt cx="311193" cy="609010"/>
          </a:xfrm>
        </p:grpSpPr>
        <p:cxnSp>
          <p:nvCxnSpPr>
            <p:cNvPr id="296" name="Straight Arrow Connector 295"/>
            <p:cNvCxnSpPr/>
            <p:nvPr/>
          </p:nvCxnSpPr>
          <p:spPr>
            <a:xfrm flipV="1">
              <a:off x="2572848" y="2208579"/>
              <a:ext cx="0" cy="609010"/>
            </a:xfrm>
            <a:prstGeom prst="straightConnector1">
              <a:avLst/>
            </a:prstGeom>
            <a:ln w="38100">
              <a:solidFill>
                <a:srgbClr val="CC0066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Arrow Connector 296"/>
            <p:cNvCxnSpPr/>
            <p:nvPr/>
          </p:nvCxnSpPr>
          <p:spPr>
            <a:xfrm flipV="1">
              <a:off x="2261655" y="2208579"/>
              <a:ext cx="0" cy="609010"/>
            </a:xfrm>
            <a:prstGeom prst="straightConnector1">
              <a:avLst/>
            </a:prstGeom>
            <a:ln w="38100">
              <a:solidFill>
                <a:srgbClr val="0066FF"/>
              </a:solidFill>
              <a:prstDash val="sysDash"/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8" name="Group 297"/>
          <p:cNvGrpSpPr/>
          <p:nvPr/>
        </p:nvGrpSpPr>
        <p:grpSpPr>
          <a:xfrm>
            <a:off x="18672153" y="11293453"/>
            <a:ext cx="193227" cy="415962"/>
            <a:chOff x="2261655" y="2208579"/>
            <a:chExt cx="311193" cy="609010"/>
          </a:xfrm>
        </p:grpSpPr>
        <p:cxnSp>
          <p:nvCxnSpPr>
            <p:cNvPr id="299" name="Straight Arrow Connector 298"/>
            <p:cNvCxnSpPr/>
            <p:nvPr/>
          </p:nvCxnSpPr>
          <p:spPr>
            <a:xfrm flipV="1">
              <a:off x="2572848" y="2208579"/>
              <a:ext cx="0" cy="609010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Arrow Connector 299"/>
            <p:cNvCxnSpPr/>
            <p:nvPr/>
          </p:nvCxnSpPr>
          <p:spPr>
            <a:xfrm flipV="1">
              <a:off x="2261655" y="2208579"/>
              <a:ext cx="0" cy="609010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TextBox 300"/>
          <p:cNvSpPr txBox="1"/>
          <p:nvPr/>
        </p:nvSpPr>
        <p:spPr>
          <a:xfrm>
            <a:off x="15959522" y="6072029"/>
            <a:ext cx="2788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r>
              <a:rPr lang="en-US" sz="3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Refinement</a:t>
            </a:r>
            <a:endParaRPr lang="en-US" sz="3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2" name="TextBox 301"/>
              <p:cNvSpPr txBox="1"/>
              <p:nvPr/>
            </p:nvSpPr>
            <p:spPr>
              <a:xfrm>
                <a:off x="10403993" y="6533178"/>
                <a:ext cx="483633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solidFill>
                      <a:srgbClr val="CC33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Compositionality</a:t>
                </a:r>
                <a:r>
                  <a:rPr lang="en-US" sz="30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30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B050"/>
                        </a:solidFill>
                        <a:latin typeface="Cambria Math"/>
                      </a:rPr>
                      <m:t>𝑯</m:t>
                    </m:r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/>
                      </a:rPr>
                      <m:t>×</m:t>
                    </m:r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/>
                      </a:rPr>
                      <m:t>𝑫</m:t>
                    </m:r>
                  </m:oMath>
                </a14:m>
                <a:endPara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02" name="TextBox 30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993" y="6533178"/>
                <a:ext cx="4836339" cy="553998"/>
              </a:xfrm>
              <a:prstGeom prst="rect">
                <a:avLst/>
              </a:prstGeom>
              <a:blipFill rotWithShape="1">
                <a:blip r:embed="rId10"/>
                <a:stretch>
                  <a:fillRect l="-3026" t="-14286" b="-32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3" name="TextBox 302"/>
              <p:cNvSpPr txBox="1"/>
              <p:nvPr/>
            </p:nvSpPr>
            <p:spPr>
              <a:xfrm>
                <a:off x="16643328" y="8573997"/>
                <a:ext cx="1989614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rgbClr val="00B050"/>
                        </a:solidFill>
                        <a:latin typeface="Cambria Math"/>
                      </a:rPr>
                      <m:t>𝑯</m:t>
                    </m:r>
                  </m:oMath>
                </a14:m>
                <a:r>
                  <a:rPr lang="en-US" sz="3000" b="1" dirty="0" smtClean="0">
                    <a:solidFill>
                      <a:srgbClr val="00B050"/>
                    </a:solidFill>
                  </a:rPr>
                  <a:t>: Heart model</a:t>
                </a:r>
                <a:endParaRPr lang="en-US" sz="3000" b="1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303" name="TextBox 3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43328" y="8573997"/>
                <a:ext cx="1989614" cy="1015663"/>
              </a:xfrm>
              <a:prstGeom prst="rect">
                <a:avLst/>
              </a:prstGeom>
              <a:blipFill rotWithShape="1">
                <a:blip r:embed="rId11"/>
                <a:stretch>
                  <a:fillRect l="-7034" t="-7784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4" name="TextBox 303"/>
              <p:cNvSpPr txBox="1"/>
              <p:nvPr/>
            </p:nvSpPr>
            <p:spPr>
              <a:xfrm>
                <a:off x="11556420" y="8381459"/>
                <a:ext cx="1922949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000" b="1" i="1" smtClean="0">
                        <a:solidFill>
                          <a:schemeClr val="tx1"/>
                        </a:solidFill>
                        <a:latin typeface="Cambria Math"/>
                      </a:rPr>
                      <m:t>𝑫</m:t>
                    </m:r>
                  </m:oMath>
                </a14:m>
                <a:r>
                  <a:rPr lang="en-US" sz="3000" b="1" dirty="0" smtClean="0">
                    <a:solidFill>
                      <a:schemeClr val="tx1"/>
                    </a:solidFill>
                  </a:rPr>
                  <a:t>: ICD model</a:t>
                </a:r>
                <a:endParaRPr lang="en-US" sz="3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04" name="TextBox 30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420" y="8381459"/>
                <a:ext cx="1922949" cy="1015663"/>
              </a:xfrm>
              <a:prstGeom prst="rect">
                <a:avLst/>
              </a:prstGeom>
              <a:blipFill rotWithShape="1">
                <a:blip r:embed="rId12"/>
                <a:stretch>
                  <a:fillRect l="-7619" t="-7784" b="-17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5" name="TextBox 304"/>
          <p:cNvSpPr txBox="1"/>
          <p:nvPr/>
        </p:nvSpPr>
        <p:spPr>
          <a:xfrm>
            <a:off x="19535715" y="5329673"/>
            <a:ext cx="4871829" cy="224676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 Verification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Simulation-based Model Checking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Control Envelopes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6" name="Group 305"/>
          <p:cNvGrpSpPr/>
          <p:nvPr/>
        </p:nvGrpSpPr>
        <p:grpSpPr>
          <a:xfrm>
            <a:off x="26940315" y="9830301"/>
            <a:ext cx="6532116" cy="3654533"/>
            <a:chOff x="6855963" y="5402281"/>
            <a:chExt cx="6007769" cy="3654533"/>
          </a:xfrm>
        </p:grpSpPr>
        <p:sp>
          <p:nvSpPr>
            <p:cNvPr id="308" name="TextBox 307"/>
            <p:cNvSpPr txBox="1"/>
            <p:nvPr/>
          </p:nvSpPr>
          <p:spPr>
            <a:xfrm>
              <a:off x="6855963" y="5402281"/>
              <a:ext cx="58057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Electrogram</a:t>
              </a:r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Features for</a:t>
              </a:r>
            </a:p>
            <a:p>
              <a:pPr algn="ctr"/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TFL Learning</a:t>
              </a:r>
              <a:endParaRPr lang="en-US" sz="3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7184249" y="6656157"/>
              <a:ext cx="5679483" cy="2400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Hear Rate (HR)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Interval Stability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Sudden Onset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900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Atrio</a:t>
              </a:r>
              <a:r>
                <a:rPr lang="en-US" sz="2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-Ventricular HR ratios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9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Template-based Morphology</a:t>
              </a:r>
              <a:endParaRPr lang="en-US" sz="2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9" name="TextBox 308"/>
          <p:cNvSpPr txBox="1"/>
          <p:nvPr/>
        </p:nvSpPr>
        <p:spPr>
          <a:xfrm>
            <a:off x="22432424" y="12579517"/>
            <a:ext cx="47077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Far-field 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 near-field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electrogram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signals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22917760" y="10372167"/>
            <a:ext cx="4130272" cy="2239738"/>
            <a:chOff x="5325777" y="5173896"/>
            <a:chExt cx="3199662" cy="1386596"/>
          </a:xfrm>
        </p:grpSpPr>
        <p:grpSp>
          <p:nvGrpSpPr>
            <p:cNvPr id="311" name="Group 310"/>
            <p:cNvGrpSpPr/>
            <p:nvPr/>
          </p:nvGrpSpPr>
          <p:grpSpPr>
            <a:xfrm>
              <a:off x="5335076" y="5631908"/>
              <a:ext cx="2514601" cy="928584"/>
              <a:chOff x="6565304" y="1679288"/>
              <a:chExt cx="2161904" cy="962025"/>
            </a:xfrm>
          </p:grpSpPr>
          <p:pic>
            <p:nvPicPr>
              <p:cNvPr id="317" name="Picture 45" descr="D:\Dropbox2\Dropbox\NSF FDA SIR Proposal\Project Description\figs\near_field_electrogram.jpg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5304" y="1679288"/>
                <a:ext cx="2047875" cy="9620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8" name="Straight Arrow Connector 317"/>
              <p:cNvCxnSpPr>
                <a:stCxn id="317" idx="1"/>
              </p:cNvCxnSpPr>
              <p:nvPr/>
            </p:nvCxnSpPr>
            <p:spPr>
              <a:xfrm flipV="1">
                <a:off x="6565304" y="2137079"/>
                <a:ext cx="2161904" cy="2322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2" name="Group 311"/>
            <p:cNvGrpSpPr/>
            <p:nvPr/>
          </p:nvGrpSpPr>
          <p:grpSpPr>
            <a:xfrm>
              <a:off x="5325777" y="5173896"/>
              <a:ext cx="2522823" cy="729682"/>
              <a:chOff x="7052252" y="448794"/>
              <a:chExt cx="2308231" cy="561975"/>
            </a:xfrm>
          </p:grpSpPr>
          <p:pic>
            <p:nvPicPr>
              <p:cNvPr id="315" name="Picture 52" descr="D:\Dropbox2\Dropbox\NSF FDA SIR Proposal\Project Description\figs\far_field_electrogram.jpg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sharpenSoften amount="50000"/>
                        </a14:imgEffect>
                        <a14:imgEffect>
                          <a14:brightnessContrast contrast="6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52252" y="448794"/>
                <a:ext cx="2247900" cy="561975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316" name="Straight Arrow Connector 315"/>
              <p:cNvCxnSpPr/>
              <p:nvPr/>
            </p:nvCxnSpPr>
            <p:spPr>
              <a:xfrm flipV="1">
                <a:off x="7067555" y="676266"/>
                <a:ext cx="2292928" cy="2322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3" name="TextBox 312"/>
            <p:cNvSpPr txBox="1"/>
            <p:nvPr/>
          </p:nvSpPr>
          <p:spPr>
            <a:xfrm>
              <a:off x="7763439" y="5419875"/>
              <a:ext cx="762000" cy="28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TextBox 313"/>
            <p:cNvSpPr txBox="1"/>
            <p:nvPr/>
          </p:nvSpPr>
          <p:spPr>
            <a:xfrm>
              <a:off x="7704171" y="6056943"/>
              <a:ext cx="762000" cy="285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Time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9" name="Right Brace 318"/>
          <p:cNvSpPr/>
          <p:nvPr/>
        </p:nvSpPr>
        <p:spPr>
          <a:xfrm>
            <a:off x="26971835" y="11084177"/>
            <a:ext cx="413622" cy="2197396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0" name="Straight Arrow Connector 319"/>
          <p:cNvCxnSpPr/>
          <p:nvPr/>
        </p:nvCxnSpPr>
        <p:spPr>
          <a:xfrm>
            <a:off x="25945050" y="7901340"/>
            <a:ext cx="178503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7876681" y="6091433"/>
            <a:ext cx="4019507" cy="3066355"/>
            <a:chOff x="27938858" y="5864430"/>
            <a:chExt cx="4019507" cy="3066355"/>
          </a:xfrm>
        </p:grpSpPr>
        <p:sp>
          <p:nvSpPr>
            <p:cNvPr id="321" name="Left Brace 320"/>
            <p:cNvSpPr/>
            <p:nvPr/>
          </p:nvSpPr>
          <p:spPr>
            <a:xfrm>
              <a:off x="27938858" y="6651656"/>
              <a:ext cx="571208" cy="2176369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28556922" y="6560357"/>
              <a:ext cx="3401443" cy="2370428"/>
              <a:chOff x="8622209" y="117025"/>
              <a:chExt cx="3401443" cy="2370428"/>
            </a:xfrm>
          </p:grpSpPr>
          <p:sp>
            <p:nvSpPr>
              <p:cNvPr id="323" name="TextBox 322"/>
              <p:cNvSpPr txBox="1"/>
              <p:nvPr/>
            </p:nvSpPr>
            <p:spPr>
              <a:xfrm>
                <a:off x="8622209" y="117025"/>
                <a:ext cx="298807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Defibrillation</a:t>
                </a:r>
                <a:endParaRPr lang="en-US" sz="3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4" name="TextBox 323"/>
              <p:cNvSpPr txBox="1"/>
              <p:nvPr/>
            </p:nvSpPr>
            <p:spPr>
              <a:xfrm>
                <a:off x="8647386" y="816114"/>
                <a:ext cx="33762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VT-SVT Discrimination</a:t>
                </a:r>
                <a:endParaRPr lang="en-US" sz="3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25" name="TextBox 324"/>
              <p:cNvSpPr txBox="1"/>
              <p:nvPr/>
            </p:nvSpPr>
            <p:spPr>
              <a:xfrm>
                <a:off x="8647386" y="1933455"/>
                <a:ext cx="3224293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Electroporation</a:t>
                </a:r>
                <a:endParaRPr lang="en-US" sz="30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26" name="Rectangle 325"/>
            <p:cNvSpPr/>
            <p:nvPr/>
          </p:nvSpPr>
          <p:spPr>
            <a:xfrm>
              <a:off x="28442188" y="5864430"/>
              <a:ext cx="2494594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3000" b="1" i="1" dirty="0" smtClean="0">
                  <a:solidFill>
                    <a:srgbClr val="CC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Applications</a:t>
              </a:r>
              <a:endParaRPr lang="en-US" sz="3000" b="1" i="1" dirty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7" name="Rectangle 326"/>
          <p:cNvSpPr/>
          <p:nvPr/>
        </p:nvSpPr>
        <p:spPr>
          <a:xfrm>
            <a:off x="15212486" y="12412876"/>
            <a:ext cx="30864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000" b="1" i="1" dirty="0" smtClean="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Hierarchy of Cardiac Models</a:t>
            </a:r>
            <a:endParaRPr lang="en-US" sz="3000" b="1" i="1" dirty="0">
              <a:solidFill>
                <a:srgbClr val="CC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D:\Dropbox2\Dropbox\NSF FDA SIR Proposal\d) Project Description\figs\comp_mod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4" y="23703240"/>
            <a:ext cx="8972551" cy="5387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250400" y="15339435"/>
            <a:ext cx="10261599" cy="6572578"/>
            <a:chOff x="33651824" y="5588406"/>
            <a:chExt cx="8944327" cy="8124296"/>
          </a:xfrm>
        </p:grpSpPr>
        <p:pic>
          <p:nvPicPr>
            <p:cNvPr id="328" name="Picture 3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51825" y="5787902"/>
              <a:ext cx="5372101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" name="TextBox 328"/>
            <p:cNvSpPr txBox="1"/>
            <p:nvPr/>
          </p:nvSpPr>
          <p:spPr>
            <a:xfrm>
              <a:off x="33651824" y="8374237"/>
              <a:ext cx="34670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Heart Rate Ranges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30" name="Group 329"/>
            <p:cNvGrpSpPr/>
            <p:nvPr/>
          </p:nvGrpSpPr>
          <p:grpSpPr>
            <a:xfrm>
              <a:off x="33651825" y="8988302"/>
              <a:ext cx="7543800" cy="4724400"/>
              <a:chOff x="304800" y="3276600"/>
              <a:chExt cx="7543800" cy="4724400"/>
            </a:xfrm>
          </p:grpSpPr>
          <p:pic>
            <p:nvPicPr>
              <p:cNvPr id="331" name="Picture 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" y="3276600"/>
                <a:ext cx="7543800" cy="4724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2" name="Oval 331"/>
              <p:cNvSpPr/>
              <p:nvPr/>
            </p:nvSpPr>
            <p:spPr>
              <a:xfrm>
                <a:off x="6781800" y="3733800"/>
                <a:ext cx="400751" cy="520456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3" name="TextBox 332"/>
            <p:cNvSpPr txBox="1"/>
            <p:nvPr/>
          </p:nvSpPr>
          <p:spPr>
            <a:xfrm>
              <a:off x="41148351" y="13236452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Stability</a:t>
              </a:r>
              <a:endParaRPr lang="en-US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4" name="Straight Connector 333"/>
            <p:cNvCxnSpPr>
              <a:stCxn id="332" idx="2"/>
            </p:cNvCxnSpPr>
            <p:nvPr/>
          </p:nvCxnSpPr>
          <p:spPr>
            <a:xfrm flipH="1" flipV="1">
              <a:off x="39186200" y="8454902"/>
              <a:ext cx="942625" cy="12508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/>
            <p:cNvCxnSpPr>
              <a:stCxn id="332" idx="6"/>
            </p:cNvCxnSpPr>
            <p:nvPr/>
          </p:nvCxnSpPr>
          <p:spPr>
            <a:xfrm flipV="1">
              <a:off x="40529576" y="8454902"/>
              <a:ext cx="1857024" cy="12508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6" name="Group 335"/>
            <p:cNvGrpSpPr/>
            <p:nvPr/>
          </p:nvGrpSpPr>
          <p:grpSpPr>
            <a:xfrm>
              <a:off x="39138225" y="5588406"/>
              <a:ext cx="3258252" cy="2866496"/>
              <a:chOff x="5562600" y="-123296"/>
              <a:chExt cx="3258252" cy="2866496"/>
            </a:xfrm>
          </p:grpSpPr>
          <p:pic>
            <p:nvPicPr>
              <p:cNvPr id="337" name="Picture 2" descr="File:SinusRhythmLabels.svg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10575" y="76200"/>
                <a:ext cx="3200400" cy="2667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8" name="Rectangle 337"/>
              <p:cNvSpPr/>
              <p:nvPr/>
            </p:nvSpPr>
            <p:spPr>
              <a:xfrm>
                <a:off x="5610575" y="-76200"/>
                <a:ext cx="3200400" cy="28194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6248400" y="2165350"/>
                <a:ext cx="457200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TextBox 339"/>
              <p:cNvSpPr txBox="1"/>
              <p:nvPr/>
            </p:nvSpPr>
            <p:spPr>
              <a:xfrm>
                <a:off x="5562600" y="786825"/>
                <a:ext cx="1048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 Segment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1" name="Rectangle 340"/>
              <p:cNvSpPr/>
              <p:nvPr/>
            </p:nvSpPr>
            <p:spPr>
              <a:xfrm>
                <a:off x="7467599" y="2527875"/>
                <a:ext cx="414863" cy="762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TextBox 341"/>
              <p:cNvSpPr txBox="1"/>
              <p:nvPr/>
            </p:nvSpPr>
            <p:spPr>
              <a:xfrm>
                <a:off x="6981472" y="2362200"/>
                <a:ext cx="13243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QT Interval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3" name="TextBox 342"/>
              <p:cNvSpPr txBox="1"/>
              <p:nvPr/>
            </p:nvSpPr>
            <p:spPr>
              <a:xfrm>
                <a:off x="6081887" y="2006025"/>
                <a:ext cx="9722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 Interval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4" name="TextBox 343"/>
              <p:cNvSpPr txBox="1"/>
              <p:nvPr/>
            </p:nvSpPr>
            <p:spPr>
              <a:xfrm>
                <a:off x="7772400" y="786825"/>
                <a:ext cx="10484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ST</a:t>
                </a:r>
              </a:p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Segment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6639094" y="1409700"/>
                <a:ext cx="267065" cy="114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7447483" y="1295400"/>
                <a:ext cx="267065" cy="1333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softEdge rad="127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6981472" y="90487"/>
                <a:ext cx="333728" cy="1143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TextBox 347"/>
              <p:cNvSpPr txBox="1"/>
              <p:nvPr/>
            </p:nvSpPr>
            <p:spPr>
              <a:xfrm>
                <a:off x="6457950" y="-123296"/>
                <a:ext cx="1600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QRS Complex</a:t>
                </a:r>
                <a:endParaRPr 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9" name="Freeform 348"/>
              <p:cNvSpPr/>
              <p:nvPr/>
            </p:nvSpPr>
            <p:spPr>
              <a:xfrm>
                <a:off x="6272213" y="995545"/>
                <a:ext cx="476250" cy="299855"/>
              </a:xfrm>
              <a:custGeom>
                <a:avLst/>
                <a:gdLst>
                  <a:gd name="connsiteX0" fmla="*/ 0 w 476250"/>
                  <a:gd name="connsiteY0" fmla="*/ 99830 h 299855"/>
                  <a:gd name="connsiteX1" fmla="*/ 314325 w 476250"/>
                  <a:gd name="connsiteY1" fmla="*/ 9343 h 299855"/>
                  <a:gd name="connsiteX2" fmla="*/ 476250 w 476250"/>
                  <a:gd name="connsiteY2" fmla="*/ 299855 h 299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0" h="299855">
                    <a:moveTo>
                      <a:pt x="0" y="99830"/>
                    </a:moveTo>
                    <a:cubicBezTo>
                      <a:pt x="117475" y="37918"/>
                      <a:pt x="234950" y="-23994"/>
                      <a:pt x="314325" y="9343"/>
                    </a:cubicBezTo>
                    <a:cubicBezTo>
                      <a:pt x="393700" y="42680"/>
                      <a:pt x="434975" y="171267"/>
                      <a:pt x="476250" y="29985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arrow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0" name="Freeform 349"/>
              <p:cNvSpPr/>
              <p:nvPr/>
            </p:nvSpPr>
            <p:spPr>
              <a:xfrm>
                <a:off x="7580746" y="943961"/>
                <a:ext cx="229754" cy="270477"/>
              </a:xfrm>
              <a:custGeom>
                <a:avLst/>
                <a:gdLst>
                  <a:gd name="connsiteX0" fmla="*/ 1154 w 229754"/>
                  <a:gd name="connsiteY0" fmla="*/ 270477 h 270477"/>
                  <a:gd name="connsiteX1" fmla="*/ 34492 w 229754"/>
                  <a:gd name="connsiteY1" fmla="*/ 32352 h 270477"/>
                  <a:gd name="connsiteX2" fmla="*/ 229754 w 229754"/>
                  <a:gd name="connsiteY2" fmla="*/ 8539 h 270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9754" h="270477">
                    <a:moveTo>
                      <a:pt x="1154" y="270477"/>
                    </a:moveTo>
                    <a:cubicBezTo>
                      <a:pt x="-1227" y="173242"/>
                      <a:pt x="-3608" y="76008"/>
                      <a:pt x="34492" y="32352"/>
                    </a:cubicBezTo>
                    <a:cubicBezTo>
                      <a:pt x="72592" y="-11304"/>
                      <a:pt x="151173" y="-1383"/>
                      <a:pt x="229754" y="853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550301" y="11119097"/>
            <a:ext cx="10403392" cy="11695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100" b="1" dirty="0" smtClean="0"/>
              <a:t>PROJECT SUMMARY</a:t>
            </a:r>
            <a:endParaRPr lang="en-US" sz="3100" b="1" dirty="0"/>
          </a:p>
          <a:p>
            <a:pPr algn="just"/>
            <a:r>
              <a:rPr lang="en-US" sz="3100" dirty="0">
                <a:solidFill>
                  <a:srgbClr val="FF0000"/>
                </a:solidFill>
              </a:rPr>
              <a:t>Implantable </a:t>
            </a:r>
            <a:r>
              <a:rPr lang="en-US" sz="3100" dirty="0" err="1" smtClean="0">
                <a:solidFill>
                  <a:srgbClr val="FF0000"/>
                </a:solidFill>
              </a:rPr>
              <a:t>Cardioverter</a:t>
            </a:r>
            <a:r>
              <a:rPr lang="en-US" sz="3100" dirty="0" smtClean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</a:rPr>
              <a:t>Defibrillators</a:t>
            </a:r>
            <a:r>
              <a:rPr lang="en-US" sz="3100" dirty="0"/>
              <a:t> (ICDs) are at the forefront of</a:t>
            </a:r>
            <a:r>
              <a:rPr lang="en-US" sz="3100" dirty="0"/>
              <a:t> </a:t>
            </a:r>
            <a:r>
              <a:rPr lang="en-US" sz="3100" dirty="0"/>
              <a:t>preventing sudden death in patients suffering from ventricular</a:t>
            </a:r>
            <a:r>
              <a:rPr lang="en-US" sz="3100" dirty="0"/>
              <a:t> </a:t>
            </a:r>
            <a:r>
              <a:rPr lang="en-US" sz="3100" dirty="0"/>
              <a:t>arrhythmias. </a:t>
            </a:r>
            <a:r>
              <a:rPr lang="en-US" sz="3100" dirty="0" smtClean="0"/>
              <a:t> ICDs </a:t>
            </a:r>
            <a:r>
              <a:rPr lang="en-US" sz="3100" dirty="0"/>
              <a:t>have evolved into complex </a:t>
            </a:r>
            <a:r>
              <a:rPr lang="en-US" sz="3100" dirty="0">
                <a:solidFill>
                  <a:srgbClr val="FF0000"/>
                </a:solidFill>
              </a:rPr>
              <a:t>Cyber-Physical Systems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/>
              <a:t>(CPSs) that use sophisticated hardware </a:t>
            </a:r>
            <a:r>
              <a:rPr lang="en-US" sz="3100" dirty="0" smtClean="0"/>
              <a:t>&amp; </a:t>
            </a:r>
            <a:r>
              <a:rPr lang="en-US" sz="3100" dirty="0"/>
              <a:t>embedded software to</a:t>
            </a:r>
            <a:r>
              <a:rPr lang="en-US" sz="3100" dirty="0"/>
              <a:t> </a:t>
            </a:r>
            <a:r>
              <a:rPr lang="en-US" sz="3100" dirty="0"/>
              <a:t>diagnose arrhythmias based on </a:t>
            </a:r>
            <a:r>
              <a:rPr lang="en-US" sz="3100" dirty="0" err="1"/>
              <a:t>electrogram</a:t>
            </a:r>
            <a:r>
              <a:rPr lang="en-US" sz="3100" dirty="0"/>
              <a:t> signals </a:t>
            </a:r>
            <a:r>
              <a:rPr lang="en-US" sz="3100" dirty="0" smtClean="0"/>
              <a:t>&amp; </a:t>
            </a:r>
            <a:r>
              <a:rPr lang="en-US" sz="3100" dirty="0"/>
              <a:t>control cardiac</a:t>
            </a:r>
            <a:r>
              <a:rPr lang="en-US" sz="3100" dirty="0"/>
              <a:t> </a:t>
            </a:r>
            <a:r>
              <a:rPr lang="en-US" sz="3100" dirty="0"/>
              <a:t>excitation under varying physical conditions. </a:t>
            </a:r>
            <a:r>
              <a:rPr lang="en-US" sz="3100" dirty="0" smtClean="0"/>
              <a:t>Despite </a:t>
            </a:r>
            <a:r>
              <a:rPr lang="en-US" sz="3100" dirty="0"/>
              <a:t>these</a:t>
            </a:r>
            <a:r>
              <a:rPr lang="en-US" sz="3100" dirty="0"/>
              <a:t> </a:t>
            </a:r>
            <a:r>
              <a:rPr lang="en-US" sz="3100" dirty="0"/>
              <a:t>advancements, the </a:t>
            </a:r>
            <a:r>
              <a:rPr lang="en-US" sz="3100" dirty="0">
                <a:solidFill>
                  <a:srgbClr val="FF0000"/>
                </a:solidFill>
              </a:rPr>
              <a:t>Verification </a:t>
            </a:r>
            <a:r>
              <a:rPr lang="en-US" sz="3100" dirty="0" smtClean="0">
                <a:solidFill>
                  <a:srgbClr val="FF0000"/>
                </a:solidFill>
              </a:rPr>
              <a:t>&amp; </a:t>
            </a:r>
            <a:r>
              <a:rPr lang="en-US" sz="3100" dirty="0">
                <a:solidFill>
                  <a:srgbClr val="FF0000"/>
                </a:solidFill>
              </a:rPr>
              <a:t>Validation </a:t>
            </a:r>
            <a:r>
              <a:rPr lang="en-US" sz="3100" dirty="0"/>
              <a:t>(</a:t>
            </a:r>
            <a:r>
              <a:rPr lang="en-US" sz="3100" dirty="0" smtClean="0"/>
              <a:t>V&amp;V</a:t>
            </a:r>
            <a:r>
              <a:rPr lang="en-US" sz="3100" dirty="0"/>
              <a:t>) techniques used</a:t>
            </a:r>
            <a:r>
              <a:rPr lang="en-US" sz="3100" dirty="0"/>
              <a:t> </a:t>
            </a:r>
            <a:r>
              <a:rPr lang="en-US" sz="3100" dirty="0"/>
              <a:t>for establishing the </a:t>
            </a:r>
            <a:r>
              <a:rPr lang="en-US" sz="3100" dirty="0">
                <a:solidFill>
                  <a:srgbClr val="FF0000"/>
                </a:solidFill>
              </a:rPr>
              <a:t>reliability</a:t>
            </a:r>
            <a:r>
              <a:rPr lang="en-US" sz="3100" dirty="0"/>
              <a:t> </a:t>
            </a:r>
            <a:r>
              <a:rPr lang="en-US" sz="3100" dirty="0" smtClean="0"/>
              <a:t>&amp; </a:t>
            </a:r>
            <a:r>
              <a:rPr lang="en-US" sz="3100" dirty="0">
                <a:solidFill>
                  <a:srgbClr val="FF0000"/>
                </a:solidFill>
              </a:rPr>
              <a:t>safety</a:t>
            </a:r>
            <a:r>
              <a:rPr lang="en-US" sz="3100" dirty="0"/>
              <a:t> of ICDs have remained</a:t>
            </a:r>
            <a:r>
              <a:rPr lang="en-US" sz="3100" dirty="0"/>
              <a:t> </a:t>
            </a:r>
            <a:r>
              <a:rPr lang="en-US" sz="3100" dirty="0"/>
              <a:t>somewhat informal, reliant on unit testing </a:t>
            </a:r>
            <a:r>
              <a:rPr lang="en-US" sz="3100" dirty="0" smtClean="0"/>
              <a:t>&amp; </a:t>
            </a:r>
            <a:r>
              <a:rPr lang="en-US" sz="3100" dirty="0"/>
              <a:t>largely agnostic to</a:t>
            </a:r>
            <a:r>
              <a:rPr lang="en-US" sz="3100" dirty="0"/>
              <a:t> </a:t>
            </a:r>
            <a:r>
              <a:rPr lang="en-US" sz="3100" dirty="0"/>
              <a:t>the patient</a:t>
            </a:r>
            <a:r>
              <a:rPr lang="en-US" sz="3100" dirty="0" smtClean="0"/>
              <a:t>'</a:t>
            </a:r>
            <a:r>
              <a:rPr lang="en-US" sz="3100" dirty="0"/>
              <a:t>s physiological conditions. </a:t>
            </a:r>
            <a:r>
              <a:rPr lang="en-US" sz="3100" i="1" dirty="0">
                <a:solidFill>
                  <a:srgbClr val="FF0000"/>
                </a:solidFill>
              </a:rPr>
              <a:t>The </a:t>
            </a:r>
            <a:r>
              <a:rPr lang="en-US" sz="3100" i="1" dirty="0" smtClean="0">
                <a:solidFill>
                  <a:srgbClr val="FF0000"/>
                </a:solidFill>
              </a:rPr>
              <a:t>National Science Foundation (NSF)/Food &amp; Drug Administration (FDA) Scholar-In-Residence (SIR) at FDA project </a:t>
            </a:r>
            <a:r>
              <a:rPr lang="en-US" sz="3100" i="1" dirty="0">
                <a:solidFill>
                  <a:srgbClr val="FF0000"/>
                </a:solidFill>
              </a:rPr>
              <a:t>will develop a</a:t>
            </a:r>
            <a:r>
              <a:rPr lang="en-US" sz="3100" i="1" dirty="0">
                <a:solidFill>
                  <a:srgbClr val="FF0000"/>
                </a:solidFill>
              </a:rPr>
              <a:t> </a:t>
            </a:r>
            <a:r>
              <a:rPr lang="en-US" sz="3100" i="1" dirty="0">
                <a:solidFill>
                  <a:srgbClr val="FF0000"/>
                </a:solidFill>
              </a:rPr>
              <a:t>model-based framework </a:t>
            </a:r>
            <a:r>
              <a:rPr lang="en-US" sz="3100" i="1" dirty="0" smtClean="0">
                <a:solidFill>
                  <a:srgbClr val="FF0000"/>
                </a:solidFill>
              </a:rPr>
              <a:t>for formal </a:t>
            </a:r>
            <a:r>
              <a:rPr lang="en-US" sz="3100" i="1" dirty="0">
                <a:solidFill>
                  <a:srgbClr val="FF0000"/>
                </a:solidFill>
              </a:rPr>
              <a:t>verification of ICDs.</a:t>
            </a:r>
            <a:r>
              <a:rPr lang="en-US" sz="3100" dirty="0"/>
              <a:t> </a:t>
            </a:r>
            <a:r>
              <a:rPr lang="en-US" sz="3100" dirty="0" smtClean="0"/>
              <a:t> Formal </a:t>
            </a:r>
            <a:r>
              <a:rPr lang="en-US" sz="3100" dirty="0"/>
              <a:t>verification techniques, such as </a:t>
            </a:r>
            <a:r>
              <a:rPr lang="en-US" sz="3100" dirty="0" smtClean="0"/>
              <a:t>simulation-based model </a:t>
            </a:r>
            <a:r>
              <a:rPr lang="en-US" sz="3100" dirty="0"/>
              <a:t>checking </a:t>
            </a:r>
            <a:r>
              <a:rPr lang="en-US" sz="3100" dirty="0" smtClean="0"/>
              <a:t>&amp; </a:t>
            </a:r>
            <a:r>
              <a:rPr lang="en-US" sz="3100" dirty="0"/>
              <a:t>reachability analysis, will be applied to high-fidelity </a:t>
            </a:r>
            <a:r>
              <a:rPr lang="en-US" sz="3100" dirty="0">
                <a:solidFill>
                  <a:srgbClr val="FF0000"/>
                </a:solidFill>
              </a:rPr>
              <a:t>cardiac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</a:rPr>
              <a:t>electrophysiological models</a:t>
            </a:r>
            <a:r>
              <a:rPr lang="en-US" sz="3100" dirty="0"/>
              <a:t> that capture the electrical excitation</a:t>
            </a:r>
            <a:r>
              <a:rPr lang="en-US" sz="3100" dirty="0"/>
              <a:t> </a:t>
            </a:r>
            <a:r>
              <a:rPr lang="en-US" sz="3100" dirty="0"/>
              <a:t>induced by the </a:t>
            </a:r>
            <a:r>
              <a:rPr lang="en-US" sz="3100" dirty="0" smtClean="0"/>
              <a:t>ICD’s </a:t>
            </a:r>
            <a:r>
              <a:rPr lang="en-US" sz="3100" dirty="0"/>
              <a:t>control software. </a:t>
            </a:r>
            <a:r>
              <a:rPr lang="en-US" sz="3100" dirty="0" smtClean="0"/>
              <a:t>Safety </a:t>
            </a:r>
            <a:r>
              <a:rPr lang="en-US" sz="3100" dirty="0"/>
              <a:t>requirements pertaining</a:t>
            </a:r>
            <a:r>
              <a:rPr lang="en-US" sz="3100" dirty="0"/>
              <a:t> </a:t>
            </a:r>
            <a:r>
              <a:rPr lang="en-US" sz="3100" dirty="0"/>
              <a:t>to common ICD problems, such as </a:t>
            </a:r>
            <a:r>
              <a:rPr lang="en-US" sz="3100" dirty="0">
                <a:solidFill>
                  <a:srgbClr val="FF0000"/>
                </a:solidFill>
              </a:rPr>
              <a:t>inappropriate shocking</a:t>
            </a:r>
            <a:r>
              <a:rPr lang="en-US" sz="3100" dirty="0"/>
              <a:t> </a:t>
            </a:r>
            <a:r>
              <a:rPr lang="en-US" sz="3100" dirty="0" smtClean="0"/>
              <a:t>&amp; </a:t>
            </a:r>
            <a:r>
              <a:rPr lang="en-US" sz="3100" dirty="0">
                <a:solidFill>
                  <a:srgbClr val="FF0000"/>
                </a:solidFill>
              </a:rPr>
              <a:t>VT/Supra-VT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</a:rPr>
              <a:t>discrimination</a:t>
            </a:r>
            <a:r>
              <a:rPr lang="en-US" sz="3100" dirty="0"/>
              <a:t>, will be specified using a </a:t>
            </a:r>
            <a:r>
              <a:rPr lang="en-US" sz="3100" dirty="0">
                <a:solidFill>
                  <a:srgbClr val="FF0000"/>
                </a:solidFill>
              </a:rPr>
              <a:t>Time-Frequency Logic</a:t>
            </a:r>
            <a:r>
              <a:rPr lang="en-US" sz="3100" dirty="0"/>
              <a:t> (TFL),</a:t>
            </a:r>
            <a:r>
              <a:rPr lang="en-US" sz="3100" dirty="0"/>
              <a:t> </a:t>
            </a:r>
            <a:r>
              <a:rPr lang="en-US" sz="3100" dirty="0" smtClean="0"/>
              <a:t>&amp; </a:t>
            </a:r>
            <a:r>
              <a:rPr lang="en-US" sz="3100" dirty="0"/>
              <a:t>automatically verified.</a:t>
            </a:r>
            <a:r>
              <a:rPr lang="en-US" sz="3100" dirty="0"/>
              <a:t> 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33100422" y="11032896"/>
            <a:ext cx="10301828" cy="1408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100" b="1" dirty="0" smtClean="0"/>
              <a:t>INTELLECTUAL MERIT &amp; BROADER IMPACT</a:t>
            </a:r>
            <a:endParaRPr lang="en-US" sz="3100" b="1" dirty="0"/>
          </a:p>
          <a:p>
            <a:pPr algn="just"/>
            <a:r>
              <a:rPr lang="en-US" sz="3100" b="1" dirty="0" smtClean="0"/>
              <a:t>Intellectual Merit</a:t>
            </a:r>
            <a:r>
              <a:rPr lang="en-US" sz="3100" dirty="0" smtClean="0"/>
              <a:t>: </a:t>
            </a:r>
            <a:r>
              <a:rPr lang="en-US" sz="3100" dirty="0"/>
              <a:t>The project will undertake several problems</a:t>
            </a:r>
            <a:r>
              <a:rPr lang="en-US" sz="3100" dirty="0"/>
              <a:t> </a:t>
            </a:r>
            <a:r>
              <a:rPr lang="en-US" sz="3100" dirty="0"/>
              <a:t>that are fundamental to </a:t>
            </a:r>
            <a:r>
              <a:rPr lang="en-US" sz="3100" dirty="0">
                <a:solidFill>
                  <a:srgbClr val="FF0000"/>
                </a:solidFill>
              </a:rPr>
              <a:t>CPS theory</a:t>
            </a:r>
            <a:r>
              <a:rPr lang="en-US" sz="3100" dirty="0"/>
              <a:t> </a:t>
            </a:r>
            <a:r>
              <a:rPr lang="en-US" sz="3100" dirty="0" smtClean="0"/>
              <a:t>&amp; deliver </a:t>
            </a:r>
            <a:r>
              <a:rPr lang="en-US" sz="3100" dirty="0">
                <a:solidFill>
                  <a:srgbClr val="FF0000"/>
                </a:solidFill>
              </a:rPr>
              <a:t>cross-cutting tools</a:t>
            </a:r>
            <a:r>
              <a:rPr lang="en-US" sz="3100" dirty="0"/>
              <a:t> </a:t>
            </a:r>
            <a:r>
              <a:rPr lang="en-US" sz="3100" dirty="0"/>
              <a:t>that can be applied to multiple CPS-based domains. An </a:t>
            </a:r>
            <a:r>
              <a:rPr lang="en-US" sz="3100" dirty="0">
                <a:solidFill>
                  <a:srgbClr val="FF0000"/>
                </a:solidFill>
              </a:rPr>
              <a:t>automated proof</a:t>
            </a:r>
            <a:r>
              <a:rPr lang="en-US" sz="3100" dirty="0">
                <a:solidFill>
                  <a:srgbClr val="FF0000"/>
                </a:solidFill>
              </a:rPr>
              <a:t> </a:t>
            </a:r>
            <a:r>
              <a:rPr lang="en-US" sz="3100" dirty="0">
                <a:solidFill>
                  <a:srgbClr val="FF0000"/>
                </a:solidFill>
              </a:rPr>
              <a:t>technique </a:t>
            </a:r>
            <a:r>
              <a:rPr lang="en-US" sz="3100" dirty="0"/>
              <a:t>will be developed to establish </a:t>
            </a:r>
            <a:r>
              <a:rPr lang="en-US" sz="3100" dirty="0">
                <a:solidFill>
                  <a:srgbClr val="FF0000"/>
                </a:solidFill>
              </a:rPr>
              <a:t>input-to-output stability</a:t>
            </a:r>
            <a:r>
              <a:rPr lang="en-US" sz="3100" dirty="0"/>
              <a:t> </a:t>
            </a:r>
            <a:r>
              <a:rPr lang="en-US" sz="3100" dirty="0" smtClean="0"/>
              <a:t>&amp; </a:t>
            </a:r>
            <a:r>
              <a:rPr lang="en-US" sz="3100" dirty="0" smtClean="0">
                <a:solidFill>
                  <a:srgbClr val="FF0000"/>
                </a:solidFill>
              </a:rPr>
              <a:t>robustness</a:t>
            </a:r>
            <a:r>
              <a:rPr lang="en-US" sz="3100" dirty="0" smtClean="0"/>
              <a:t> </a:t>
            </a:r>
            <a:r>
              <a:rPr lang="en-US" sz="3100" dirty="0"/>
              <a:t>of dynamical systems. The proof technique will be used to</a:t>
            </a:r>
            <a:r>
              <a:rPr lang="en-US" sz="3100" dirty="0"/>
              <a:t> </a:t>
            </a:r>
            <a:r>
              <a:rPr lang="en-US" sz="3100" dirty="0"/>
              <a:t>create a </a:t>
            </a:r>
            <a:r>
              <a:rPr lang="en-US" sz="3100" dirty="0">
                <a:solidFill>
                  <a:srgbClr val="FF0000"/>
                </a:solidFill>
              </a:rPr>
              <a:t>hierarchy of cardiac models</a:t>
            </a:r>
            <a:r>
              <a:rPr lang="en-US" sz="3100" dirty="0"/>
              <a:t>, ranging from highly detailed</a:t>
            </a:r>
            <a:r>
              <a:rPr lang="en-US" sz="3100" dirty="0"/>
              <a:t> </a:t>
            </a:r>
            <a:r>
              <a:rPr lang="en-US" sz="3100" dirty="0"/>
              <a:t>mechanistic ones to minimal caricature models, for verifying</a:t>
            </a:r>
            <a:r>
              <a:rPr lang="en-US" sz="3100" dirty="0"/>
              <a:t> </a:t>
            </a:r>
            <a:r>
              <a:rPr lang="en-US" sz="3100" dirty="0"/>
              <a:t>properties at varying levels of granularity. </a:t>
            </a:r>
            <a:r>
              <a:rPr lang="en-US" sz="3100" dirty="0">
                <a:solidFill>
                  <a:srgbClr val="FF0000"/>
                </a:solidFill>
              </a:rPr>
              <a:t>TFL</a:t>
            </a:r>
            <a:r>
              <a:rPr lang="en-US" sz="3100" dirty="0"/>
              <a:t>, developed for</a:t>
            </a:r>
            <a:r>
              <a:rPr lang="en-US" sz="3100" dirty="0"/>
              <a:t> </a:t>
            </a:r>
            <a:r>
              <a:rPr lang="en-US" sz="3100" dirty="0"/>
              <a:t>requirements </a:t>
            </a:r>
            <a:r>
              <a:rPr lang="en-US" sz="3100" dirty="0">
                <a:solidFill>
                  <a:srgbClr val="FF0000"/>
                </a:solidFill>
              </a:rPr>
              <a:t>specification</a:t>
            </a:r>
            <a:r>
              <a:rPr lang="en-US" sz="3100" dirty="0"/>
              <a:t>, can be applied to formally specify the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0000"/>
                </a:solidFill>
              </a:rPr>
              <a:t>emergent properties</a:t>
            </a:r>
            <a:r>
              <a:rPr lang="en-US" sz="3100" dirty="0"/>
              <a:t> of a wide range of reaction-diffusion systems</a:t>
            </a:r>
            <a:r>
              <a:rPr lang="en-US" sz="3100" dirty="0"/>
              <a:t> </a:t>
            </a:r>
            <a:r>
              <a:rPr lang="en-US" sz="3100" dirty="0"/>
              <a:t>including the brain </a:t>
            </a:r>
            <a:r>
              <a:rPr lang="en-US" sz="3100" dirty="0" smtClean="0"/>
              <a:t>tissue.</a:t>
            </a:r>
          </a:p>
          <a:p>
            <a:pPr algn="just"/>
            <a:endParaRPr lang="en-US" sz="3100" dirty="0" smtClean="0"/>
          </a:p>
          <a:p>
            <a:pPr algn="just"/>
            <a:r>
              <a:rPr lang="en-US" sz="3100" b="1" dirty="0" smtClean="0"/>
              <a:t>Broader Impact</a:t>
            </a:r>
            <a:r>
              <a:rPr lang="en-US" sz="3100" dirty="0" smtClean="0"/>
              <a:t>: The </a:t>
            </a:r>
            <a:r>
              <a:rPr lang="en-US" sz="3100" dirty="0"/>
              <a:t>project will have far-reaching impacts on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0000"/>
                </a:solidFill>
              </a:rPr>
              <a:t>device verification </a:t>
            </a:r>
            <a:r>
              <a:rPr lang="en-US" sz="3100" dirty="0" smtClean="0">
                <a:solidFill>
                  <a:srgbClr val="FF0000"/>
                </a:solidFill>
              </a:rPr>
              <a:t>&amp; regulation </a:t>
            </a:r>
            <a:r>
              <a:rPr lang="en-US" sz="3100" dirty="0">
                <a:solidFill>
                  <a:srgbClr val="FF0000"/>
                </a:solidFill>
              </a:rPr>
              <a:t>practices</a:t>
            </a:r>
            <a:r>
              <a:rPr lang="en-US" sz="3100" dirty="0" smtClean="0"/>
              <a:t>.  </a:t>
            </a:r>
            <a:r>
              <a:rPr lang="en-US" sz="3100" dirty="0"/>
              <a:t>The models </a:t>
            </a:r>
            <a:r>
              <a:rPr lang="en-US" sz="3100" dirty="0" smtClean="0"/>
              <a:t>&amp; </a:t>
            </a:r>
            <a:r>
              <a:rPr lang="en-US" sz="3100" dirty="0"/>
              <a:t>the</a:t>
            </a:r>
            <a:r>
              <a:rPr lang="en-US" sz="3100" dirty="0"/>
              <a:t> </a:t>
            </a:r>
            <a:r>
              <a:rPr lang="en-US" sz="3100" dirty="0"/>
              <a:t>algorithms delivered by the project would form the basis of an</a:t>
            </a:r>
            <a:r>
              <a:rPr lang="en-US" sz="3100" dirty="0"/>
              <a:t> </a:t>
            </a:r>
            <a:r>
              <a:rPr lang="en-US" sz="3100" dirty="0">
                <a:solidFill>
                  <a:srgbClr val="FF0000"/>
                </a:solidFill>
              </a:rPr>
              <a:t>automated tool chain</a:t>
            </a:r>
            <a:r>
              <a:rPr lang="en-US" sz="3100" dirty="0"/>
              <a:t> that can be used to verify compliance with</a:t>
            </a:r>
            <a:r>
              <a:rPr lang="en-US" sz="3100" dirty="0"/>
              <a:t> </a:t>
            </a:r>
            <a:r>
              <a:rPr lang="en-US" sz="3100" dirty="0"/>
              <a:t>device standards. </a:t>
            </a:r>
            <a:r>
              <a:rPr lang="en-US" sz="3100" dirty="0" smtClean="0"/>
              <a:t> By </a:t>
            </a:r>
            <a:r>
              <a:rPr lang="en-US" sz="3100" dirty="0"/>
              <a:t>enabling the verification of complex</a:t>
            </a:r>
            <a:r>
              <a:rPr lang="en-US" sz="3100" dirty="0"/>
              <a:t> </a:t>
            </a:r>
            <a:r>
              <a:rPr lang="en-US" sz="3100" dirty="0"/>
              <a:t>requirements, such as VT/SVT discrimination </a:t>
            </a:r>
            <a:r>
              <a:rPr lang="en-US" sz="3100" dirty="0" smtClean="0"/>
              <a:t>&amp; </a:t>
            </a:r>
            <a:r>
              <a:rPr lang="en-US" sz="3100" dirty="0"/>
              <a:t>optimal shock delivery,</a:t>
            </a:r>
            <a:r>
              <a:rPr lang="en-US" sz="3100" dirty="0"/>
              <a:t> </a:t>
            </a:r>
            <a:r>
              <a:rPr lang="en-US" sz="3100" dirty="0"/>
              <a:t>the project aims to raise the standards of safety </a:t>
            </a:r>
            <a:r>
              <a:rPr lang="en-US" sz="3100" dirty="0" smtClean="0"/>
              <a:t>&amp; </a:t>
            </a:r>
            <a:r>
              <a:rPr lang="en-US" sz="3100" dirty="0"/>
              <a:t>reliability of</a:t>
            </a:r>
            <a:r>
              <a:rPr lang="en-US" sz="3100" dirty="0"/>
              <a:t> </a:t>
            </a:r>
            <a:r>
              <a:rPr lang="en-US" sz="3100" dirty="0"/>
              <a:t>ICDs. </a:t>
            </a:r>
            <a:r>
              <a:rPr lang="en-US" sz="3100" dirty="0" smtClean="0"/>
              <a:t> In </a:t>
            </a:r>
            <a:r>
              <a:rPr lang="en-US" sz="3100" dirty="0"/>
              <a:t>the short term, the project will contribute to significantly</a:t>
            </a:r>
            <a:r>
              <a:rPr lang="en-US" sz="3100" dirty="0"/>
              <a:t> </a:t>
            </a:r>
            <a:r>
              <a:rPr lang="en-US" sz="3100" dirty="0"/>
              <a:t>minimizing device recalls </a:t>
            </a:r>
            <a:r>
              <a:rPr lang="en-US" sz="3100" dirty="0" smtClean="0"/>
              <a:t>&amp; </a:t>
            </a:r>
            <a:r>
              <a:rPr lang="en-US" sz="3100" dirty="0"/>
              <a:t>the risks of software-related failures.</a:t>
            </a:r>
            <a:r>
              <a:rPr lang="en-US" sz="3100" dirty="0"/>
              <a:t> </a:t>
            </a:r>
            <a:r>
              <a:rPr lang="en-US" sz="3100" dirty="0" smtClean="0"/>
              <a:t>The </a:t>
            </a:r>
            <a:r>
              <a:rPr lang="en-US" sz="3100" dirty="0"/>
              <a:t>next-generation verification tools developed in the project will</a:t>
            </a:r>
            <a:r>
              <a:rPr lang="en-US" sz="3100" dirty="0"/>
              <a:t> </a:t>
            </a:r>
            <a:r>
              <a:rPr lang="en-US" sz="3100" dirty="0"/>
              <a:t>be applicable to </a:t>
            </a:r>
            <a:r>
              <a:rPr lang="en-US" sz="3100" dirty="0" smtClean="0"/>
              <a:t>other </a:t>
            </a:r>
            <a:r>
              <a:rPr lang="en-US" sz="3100" dirty="0"/>
              <a:t>medical devices such as</a:t>
            </a:r>
            <a:r>
              <a:rPr lang="en-US" sz="3100" dirty="0"/>
              <a:t> </a:t>
            </a:r>
            <a:r>
              <a:rPr lang="en-US" sz="3100" dirty="0"/>
              <a:t>infusion pumps </a:t>
            </a:r>
            <a:r>
              <a:rPr lang="en-US" sz="3100" dirty="0"/>
              <a:t>&amp;</a:t>
            </a:r>
            <a:r>
              <a:rPr lang="en-US" sz="3100" dirty="0" smtClean="0"/>
              <a:t> </a:t>
            </a:r>
            <a:r>
              <a:rPr lang="en-US" sz="3100" dirty="0"/>
              <a:t>cardiac resynchronization therapy devices.</a:t>
            </a:r>
            <a:r>
              <a:rPr lang="en-US" sz="3100" dirty="0"/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63544" y="23144936"/>
            <a:ext cx="2698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MOTIVATION</a:t>
            </a:r>
            <a:endParaRPr lang="en-US" sz="3200" b="1" dirty="0"/>
          </a:p>
        </p:txBody>
      </p:sp>
      <p:sp>
        <p:nvSpPr>
          <p:cNvPr id="506" name="Rectangle 505"/>
          <p:cNvSpPr/>
          <p:nvPr/>
        </p:nvSpPr>
        <p:spPr>
          <a:xfrm>
            <a:off x="11572659" y="14409008"/>
            <a:ext cx="9909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CLOSED-LOOP COMPUTATIONAL MODELING</a:t>
            </a:r>
            <a:endParaRPr lang="en-US" sz="3200" b="1" dirty="0"/>
          </a:p>
        </p:txBody>
      </p:sp>
      <p:grpSp>
        <p:nvGrpSpPr>
          <p:cNvPr id="3082" name="Group 3081"/>
          <p:cNvGrpSpPr/>
          <p:nvPr/>
        </p:nvGrpSpPr>
        <p:grpSpPr>
          <a:xfrm>
            <a:off x="33091842" y="25061726"/>
            <a:ext cx="10367558" cy="2215737"/>
            <a:chOff x="33063267" y="25747526"/>
            <a:chExt cx="10367558" cy="2215737"/>
          </a:xfrm>
        </p:grpSpPr>
        <p:sp>
          <p:nvSpPr>
            <p:cNvPr id="12" name="Rectangle 11"/>
            <p:cNvSpPr/>
            <p:nvPr/>
          </p:nvSpPr>
          <p:spPr>
            <a:xfrm>
              <a:off x="33063267" y="25747526"/>
              <a:ext cx="10260923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3200" b="1" dirty="0" smtClean="0"/>
                <a:t>EDUCATION &amp; OUTREACH</a:t>
              </a:r>
              <a:endParaRPr lang="en-US" sz="3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3063267" y="26393603"/>
              <a:ext cx="1036755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/>
                <a:t>Repeatability Evaluation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/>
                <a:t>Dissemination of Benchmarks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3200" dirty="0" smtClean="0"/>
                <a:t>Course at FDA</a:t>
              </a:r>
              <a:endParaRPr lang="en-US" sz="3200" dirty="0"/>
            </a:p>
          </p:txBody>
        </p:sp>
      </p:grpSp>
      <p:sp>
        <p:nvSpPr>
          <p:cNvPr id="207" name="Striped Right Arrow 206"/>
          <p:cNvSpPr/>
          <p:nvPr/>
        </p:nvSpPr>
        <p:spPr>
          <a:xfrm rot="16200000">
            <a:off x="23753141" y="9426812"/>
            <a:ext cx="1268409" cy="578441"/>
          </a:xfrm>
          <a:prstGeom prst="stripedRightArrow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9" name="Group 508"/>
          <p:cNvGrpSpPr/>
          <p:nvPr/>
        </p:nvGrpSpPr>
        <p:grpSpPr>
          <a:xfrm>
            <a:off x="18610981" y="8980919"/>
            <a:ext cx="193227" cy="415962"/>
            <a:chOff x="2261655" y="2208579"/>
            <a:chExt cx="311193" cy="609010"/>
          </a:xfrm>
        </p:grpSpPr>
        <p:cxnSp>
          <p:nvCxnSpPr>
            <p:cNvPr id="510" name="Straight Arrow Connector 509"/>
            <p:cNvCxnSpPr/>
            <p:nvPr/>
          </p:nvCxnSpPr>
          <p:spPr>
            <a:xfrm flipV="1">
              <a:off x="2572848" y="2208579"/>
              <a:ext cx="0" cy="609010"/>
            </a:xfrm>
            <a:prstGeom prst="straightConnector1">
              <a:avLst/>
            </a:prstGeom>
            <a:ln w="38100">
              <a:solidFill>
                <a:srgbClr val="CC006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1" name="Straight Arrow Connector 510"/>
            <p:cNvCxnSpPr/>
            <p:nvPr/>
          </p:nvCxnSpPr>
          <p:spPr>
            <a:xfrm flipV="1">
              <a:off x="2261655" y="2208579"/>
              <a:ext cx="0" cy="609010"/>
            </a:xfrm>
            <a:prstGeom prst="straightConnector1">
              <a:avLst/>
            </a:prstGeom>
            <a:ln w="38100">
              <a:solidFill>
                <a:srgbClr val="0066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15560915" y="13689419"/>
            <a:ext cx="12431164" cy="569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i="1" dirty="0"/>
              <a:t>Closed-Loop Verification Framework for ICDs.</a:t>
            </a:r>
          </a:p>
        </p:txBody>
      </p:sp>
      <p:sp>
        <p:nvSpPr>
          <p:cNvPr id="351" name="Up-Down Arrow 350"/>
          <p:cNvSpPr/>
          <p:nvPr/>
        </p:nvSpPr>
        <p:spPr>
          <a:xfrm>
            <a:off x="12553430" y="27796342"/>
            <a:ext cx="206355" cy="413289"/>
          </a:xfrm>
          <a:prstGeom prst="upDownArrow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2" name="Group 351"/>
          <p:cNvGrpSpPr/>
          <p:nvPr/>
        </p:nvGrpSpPr>
        <p:grpSpPr>
          <a:xfrm>
            <a:off x="14314478" y="29019208"/>
            <a:ext cx="4179260" cy="1111388"/>
            <a:chOff x="1748310" y="5359243"/>
            <a:chExt cx="3055826" cy="564131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3" name="Rectangle 352"/>
                <p:cNvSpPr/>
                <p:nvPr/>
              </p:nvSpPr>
              <p:spPr>
                <a:xfrm>
                  <a:off x="2088386" y="5453663"/>
                  <a:ext cx="340095" cy="1874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𝑰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353" name="Rectangle 3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8386" y="5453663"/>
                  <a:ext cx="340095" cy="187470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4" name="Straight Arrow Connector 353"/>
            <p:cNvCxnSpPr>
              <a:stCxn id="358" idx="0"/>
            </p:cNvCxnSpPr>
            <p:nvPr/>
          </p:nvCxnSpPr>
          <p:spPr>
            <a:xfrm>
              <a:off x="2141316" y="5630143"/>
              <a:ext cx="325381" cy="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5" name="Rectangle 354"/>
            <p:cNvSpPr/>
            <p:nvPr/>
          </p:nvSpPr>
          <p:spPr>
            <a:xfrm>
              <a:off x="2466697" y="5359243"/>
              <a:ext cx="1672535" cy="56413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Identify</a:t>
              </a:r>
            </a:p>
            <a:p>
              <a:pPr algn="ctr"/>
              <a:r>
                <a:rPr lang="en-US" sz="18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Approx. Equivalent Abstractions using Curve Fitting</a:t>
              </a:r>
              <a:endParaRPr lang="en-U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6" name="Straight Arrow Connector 355"/>
            <p:cNvCxnSpPr/>
            <p:nvPr/>
          </p:nvCxnSpPr>
          <p:spPr>
            <a:xfrm>
              <a:off x="4150308" y="5613954"/>
              <a:ext cx="33121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7" name="Rectangle 356"/>
                <p:cNvSpPr/>
                <p:nvPr/>
              </p:nvSpPr>
              <p:spPr>
                <a:xfrm>
                  <a:off x="4079656" y="5416939"/>
                  <a:ext cx="383464" cy="18747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𝑯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357" name="Rectangle 35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79656" y="5416939"/>
                  <a:ext cx="383464" cy="187470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8" name="TextBox 357"/>
            <p:cNvSpPr txBox="1"/>
            <p:nvPr/>
          </p:nvSpPr>
          <p:spPr>
            <a:xfrm>
              <a:off x="1748310" y="5630143"/>
              <a:ext cx="786013" cy="179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(13-var.)</a:t>
              </a:r>
              <a:endParaRPr lang="en-US" sz="17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4089606" y="5617800"/>
              <a:ext cx="714530" cy="18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(2-var.)</a:t>
              </a:r>
              <a:endParaRPr lang="en-US" sz="1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60" name="TextBox 359"/>
              <p:cNvSpPr txBox="1"/>
              <p:nvPr/>
            </p:nvSpPr>
            <p:spPr>
              <a:xfrm>
                <a:off x="16733346" y="31195161"/>
                <a:ext cx="508669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First-order reduction: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𝑰</m:t>
                        </m:r>
                      </m:sub>
                    </m:sSub>
                  </m:oMath>
                </a14:m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is replaced by approximately </a:t>
                </a:r>
                <a:r>
                  <a:rPr lang="en-US" sz="2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equivalent abstraction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  <a:cs typeface="Arial" panose="020B0604020202020204" pitchFamily="34" charset="0"/>
                          </a:rPr>
                          <m:t>𝚺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  <a:cs typeface="Arial" panose="020B0604020202020204" pitchFamily="34" charset="0"/>
                          </a:rPr>
                          <m:t>𝑯</m:t>
                        </m:r>
                      </m:sub>
                    </m:sSub>
                  </m:oMath>
                </a14:m>
                <a:endParaRPr lang="en-US" sz="2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60" name="TextBox 3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3346" y="31195161"/>
                <a:ext cx="5086693" cy="707886"/>
              </a:xfrm>
              <a:prstGeom prst="rect">
                <a:avLst/>
              </a:prstGeom>
              <a:blipFill rotWithShape="1">
                <a:blip r:embed="rId22"/>
                <a:stretch>
                  <a:fillRect l="-959" t="-3448" r="-120" b="-155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3" name="Group 372"/>
          <p:cNvGrpSpPr/>
          <p:nvPr/>
        </p:nvGrpSpPr>
        <p:grpSpPr>
          <a:xfrm>
            <a:off x="11268619" y="24546268"/>
            <a:ext cx="7314483" cy="3258956"/>
            <a:chOff x="-226876" y="1224508"/>
            <a:chExt cx="6013462" cy="2639569"/>
          </a:xfrm>
        </p:grpSpPr>
        <p:cxnSp>
          <p:nvCxnSpPr>
            <p:cNvPr id="374" name="Straight Arrow Connector 373"/>
            <p:cNvCxnSpPr/>
            <p:nvPr/>
          </p:nvCxnSpPr>
          <p:spPr>
            <a:xfrm flipH="1">
              <a:off x="396275" y="2209802"/>
              <a:ext cx="416486" cy="1209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5" name="Group 374"/>
            <p:cNvGrpSpPr/>
            <p:nvPr/>
          </p:nvGrpSpPr>
          <p:grpSpPr>
            <a:xfrm>
              <a:off x="-226876" y="1224508"/>
              <a:ext cx="6013462" cy="2639569"/>
              <a:chOff x="-226876" y="1224508"/>
              <a:chExt cx="6013462" cy="2639569"/>
            </a:xfrm>
          </p:grpSpPr>
          <p:grpSp>
            <p:nvGrpSpPr>
              <p:cNvPr id="376" name="Group 375"/>
              <p:cNvGrpSpPr/>
              <p:nvPr/>
            </p:nvGrpSpPr>
            <p:grpSpPr>
              <a:xfrm>
                <a:off x="-226876" y="1224508"/>
                <a:ext cx="6013462" cy="2639569"/>
                <a:chOff x="-2676164" y="461881"/>
                <a:chExt cx="6278715" cy="3121551"/>
              </a:xfrm>
            </p:grpSpPr>
            <p:cxnSp>
              <p:nvCxnSpPr>
                <p:cNvPr id="379" name="Straight Arrow Connector 378"/>
                <p:cNvCxnSpPr/>
                <p:nvPr/>
              </p:nvCxnSpPr>
              <p:spPr>
                <a:xfrm>
                  <a:off x="-2131123" y="2202564"/>
                  <a:ext cx="306602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80" name="Group 379"/>
                <p:cNvGrpSpPr/>
                <p:nvPr/>
              </p:nvGrpSpPr>
              <p:grpSpPr>
                <a:xfrm>
                  <a:off x="-2676164" y="461881"/>
                  <a:ext cx="6278715" cy="3121551"/>
                  <a:chOff x="-2676164" y="461881"/>
                  <a:chExt cx="6278715" cy="3121551"/>
                </a:xfrm>
              </p:grpSpPr>
              <p:grpSp>
                <p:nvGrpSpPr>
                  <p:cNvPr id="381" name="Group 380"/>
                  <p:cNvGrpSpPr/>
                  <p:nvPr/>
                </p:nvGrpSpPr>
                <p:grpSpPr>
                  <a:xfrm>
                    <a:off x="-2300152" y="461881"/>
                    <a:ext cx="5652290" cy="2677575"/>
                    <a:chOff x="1436890" y="677538"/>
                    <a:chExt cx="6784309" cy="3213826"/>
                  </a:xfrm>
                </p:grpSpPr>
                <p:grpSp>
                  <p:nvGrpSpPr>
                    <p:cNvPr id="386" name="Group 99"/>
                    <p:cNvGrpSpPr/>
                    <p:nvPr/>
                  </p:nvGrpSpPr>
                  <p:grpSpPr>
                    <a:xfrm>
                      <a:off x="2009943" y="1362086"/>
                      <a:ext cx="6211256" cy="1895944"/>
                      <a:chOff x="375812" y="1362086"/>
                      <a:chExt cx="6211256" cy="1895944"/>
                    </a:xfrm>
                  </p:grpSpPr>
                  <p:sp>
                    <p:nvSpPr>
                      <p:cNvPr id="476" name="Rounded Rectangle 475"/>
                      <p:cNvSpPr/>
                      <p:nvPr/>
                    </p:nvSpPr>
                    <p:spPr>
                      <a:xfrm>
                        <a:off x="375812" y="1362086"/>
                        <a:ext cx="6211256" cy="1895944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sp>
                    <p:nvSpPr>
                      <p:cNvPr id="477" name="Rounded Rectangle 476"/>
                      <p:cNvSpPr/>
                      <p:nvPr/>
                    </p:nvSpPr>
                    <p:spPr>
                      <a:xfrm>
                        <a:off x="558806" y="1531197"/>
                        <a:ext cx="5844712" cy="1564351"/>
                      </a:xfrm>
                      <a:prstGeom prst="round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</p:grpSp>
                <p:graphicFrame>
                  <p:nvGraphicFramePr>
                    <p:cNvPr id="387" name="Object 386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2807638470"/>
                        </p:ext>
                      </p:extLst>
                    </p:nvPr>
                  </p:nvGraphicFramePr>
                  <p:xfrm>
                    <a:off x="6483305" y="3349071"/>
                    <a:ext cx="1509856" cy="22315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5928" name="Equation" r:id="rId23" imgW="1117600" imgH="165100" progId="Equation.DSMT4">
                            <p:embed/>
                          </p:oleObj>
                        </mc:Choice>
                        <mc:Fallback>
                          <p:oleObj name="Equation" r:id="rId23" imgW="1117600" imgH="16510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24">
                                  <a:extLst>
                                    <a:ext uri="{28A0092B-C50C-407E-A947-70E740481C1C}">
                                      <a14:useLocalDpi xmlns:a14="http://schemas.microsoft.com/office/drawing/2010/main" val="0"/>
                                    </a:ext>
                                  </a:extLst>
                                </a:blip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6483305" y="3349071"/>
                                  <a:ext cx="1509856" cy="223151"/>
                                </a:xfrm>
                                <a:prstGeom prst="rect">
                                  <a:avLst/>
                                </a:prstGeom>
                                <a:noFill/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grpSp>
                  <p:nvGrpSpPr>
                    <p:cNvPr id="388" name="Group 106"/>
                    <p:cNvGrpSpPr/>
                    <p:nvPr/>
                  </p:nvGrpSpPr>
                  <p:grpSpPr>
                    <a:xfrm>
                      <a:off x="2467713" y="2709063"/>
                      <a:ext cx="787432" cy="1182301"/>
                      <a:chOff x="2467713" y="2565124"/>
                      <a:chExt cx="787432" cy="1182301"/>
                    </a:xfrm>
                  </p:grpSpPr>
                  <p:cxnSp>
                    <p:nvCxnSpPr>
                      <p:cNvPr id="470" name="Straight Arrow Connector 469"/>
                      <p:cNvCxnSpPr/>
                      <p:nvPr/>
                    </p:nvCxnSpPr>
                    <p:spPr>
                      <a:xfrm>
                        <a:off x="2625878" y="2817419"/>
                        <a:ext cx="0" cy="449386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6633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71" name="Straight Arrow Connector 470"/>
                      <p:cNvCxnSpPr/>
                      <p:nvPr/>
                    </p:nvCxnSpPr>
                    <p:spPr>
                      <a:xfrm>
                        <a:off x="3047710" y="2824465"/>
                        <a:ext cx="0" cy="449386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6633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72" name="Object 47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730048015"/>
                          </p:ext>
                        </p:extLst>
                      </p:nvPr>
                    </p:nvGraphicFramePr>
                    <p:xfrm>
                      <a:off x="2467713" y="3252284"/>
                      <a:ext cx="358104" cy="48665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29" name="Equation" r:id="rId25" imgW="177800" imgH="241300" progId="Equation.DSMT4">
                              <p:embed/>
                            </p:oleObj>
                          </mc:Choice>
                          <mc:Fallback>
                            <p:oleObj name="Equation" r:id="rId25" imgW="177800" imgH="2413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467713" y="3252284"/>
                                    <a:ext cx="358104" cy="48665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73" name="Object 47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05730532"/>
                          </p:ext>
                        </p:extLst>
                      </p:nvPr>
                    </p:nvGraphicFramePr>
                    <p:xfrm>
                      <a:off x="2542692" y="2565124"/>
                      <a:ext cx="242647" cy="23081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0" name="Equation" r:id="rId27" imgW="215900" imgH="203200" progId="Equation.DSMT4">
                              <p:embed/>
                            </p:oleObj>
                          </mc:Choice>
                          <mc:Fallback>
                            <p:oleObj name="Equation" r:id="rId27" imgW="2159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542692" y="2565124"/>
                                    <a:ext cx="242647" cy="23081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74" name="Object 47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649522591"/>
                          </p:ext>
                        </p:extLst>
                      </p:nvPr>
                    </p:nvGraphicFramePr>
                    <p:xfrm>
                      <a:off x="2927811" y="2585892"/>
                      <a:ext cx="252885" cy="24054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1" name="Equation" r:id="rId29" imgW="215900" imgH="203200" progId="Equation.DSMT4">
                              <p:embed/>
                            </p:oleObj>
                          </mc:Choice>
                          <mc:Fallback>
                            <p:oleObj name="Equation" r:id="rId29" imgW="2159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927811" y="2585892"/>
                                    <a:ext cx="252885" cy="24054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75" name="Object 47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328479611"/>
                          </p:ext>
                        </p:extLst>
                      </p:nvPr>
                    </p:nvGraphicFramePr>
                    <p:xfrm>
                      <a:off x="2855178" y="3239684"/>
                      <a:ext cx="399967" cy="507741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2" name="Equation" r:id="rId30" imgW="190500" imgH="241300" progId="Equation.DSMT4">
                              <p:embed/>
                            </p:oleObj>
                          </mc:Choice>
                          <mc:Fallback>
                            <p:oleObj name="Equation" r:id="rId30" imgW="190500" imgH="2413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1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855178" y="3239684"/>
                                    <a:ext cx="399967" cy="50774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89" name="Group 113"/>
                    <p:cNvGrpSpPr/>
                    <p:nvPr/>
                  </p:nvGrpSpPr>
                  <p:grpSpPr>
                    <a:xfrm>
                      <a:off x="3392410" y="2722208"/>
                      <a:ext cx="372475" cy="1056643"/>
                      <a:chOff x="3392410" y="2578269"/>
                      <a:chExt cx="372475" cy="1056643"/>
                    </a:xfrm>
                  </p:grpSpPr>
                  <p:cxnSp>
                    <p:nvCxnSpPr>
                      <p:cNvPr id="467" name="Straight Arrow Connector 466"/>
                      <p:cNvCxnSpPr/>
                      <p:nvPr/>
                    </p:nvCxnSpPr>
                    <p:spPr>
                      <a:xfrm flipV="1">
                        <a:off x="3563918" y="2792019"/>
                        <a:ext cx="0" cy="447666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70C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68" name="Object 10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257869924"/>
                          </p:ext>
                        </p:extLst>
                      </p:nvPr>
                    </p:nvGraphicFramePr>
                    <p:xfrm>
                      <a:off x="3392410" y="3162068"/>
                      <a:ext cx="372475" cy="472844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3" name="Equation" r:id="rId32" imgW="190500" imgH="241300" progId="Equation.DSMT4">
                              <p:embed/>
                            </p:oleObj>
                          </mc:Choice>
                          <mc:Fallback>
                            <p:oleObj name="Equation" r:id="rId32" imgW="190500" imgH="2413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3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392410" y="3162068"/>
                                    <a:ext cx="372475" cy="47284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69" name="Object 105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94724128"/>
                          </p:ext>
                        </p:extLst>
                      </p:nvPr>
                    </p:nvGraphicFramePr>
                    <p:xfrm>
                      <a:off x="3480573" y="2578269"/>
                      <a:ext cx="229431" cy="21823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4" name="Equation" r:id="rId34" imgW="215900" imgH="203200" progId="Equation.DSMT4">
                              <p:embed/>
                            </p:oleObj>
                          </mc:Choice>
                          <mc:Fallback>
                            <p:oleObj name="Equation" r:id="rId34" imgW="2159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480573" y="2578269"/>
                                    <a:ext cx="229431" cy="21823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0" name="Group 117"/>
                    <p:cNvGrpSpPr/>
                    <p:nvPr/>
                  </p:nvGrpSpPr>
                  <p:grpSpPr>
                    <a:xfrm>
                      <a:off x="3959925" y="2671179"/>
                      <a:ext cx="709216" cy="1150603"/>
                      <a:chOff x="3959925" y="2527240"/>
                      <a:chExt cx="709216" cy="1150603"/>
                    </a:xfrm>
                  </p:grpSpPr>
                  <p:sp>
                    <p:nvSpPr>
                      <p:cNvPr id="461" name="Oval 460"/>
                      <p:cNvSpPr/>
                      <p:nvPr/>
                    </p:nvSpPr>
                    <p:spPr>
                      <a:xfrm>
                        <a:off x="4032939" y="2939311"/>
                        <a:ext cx="396863" cy="190125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cxnSp>
                    <p:nvCxnSpPr>
                      <p:cNvPr id="462" name="Straight Arrow Connector 461"/>
                      <p:cNvCxnSpPr/>
                      <p:nvPr/>
                    </p:nvCxnSpPr>
                    <p:spPr>
                      <a:xfrm flipV="1">
                        <a:off x="4032939" y="2799925"/>
                        <a:ext cx="0" cy="447665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70C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63" name="Straight Arrow Connector 462"/>
                      <p:cNvCxnSpPr/>
                      <p:nvPr/>
                    </p:nvCxnSpPr>
                    <p:spPr>
                      <a:xfrm>
                        <a:off x="4429802" y="2801280"/>
                        <a:ext cx="0" cy="449386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6633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64" name="Object 10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14350736"/>
                          </p:ext>
                        </p:extLst>
                      </p:nvPr>
                    </p:nvGraphicFramePr>
                    <p:xfrm>
                      <a:off x="3959925" y="2527240"/>
                      <a:ext cx="271445" cy="25820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5" name="Equation" r:id="rId36" imgW="215900" imgH="203200" progId="Equation.DSMT4">
                              <p:embed/>
                            </p:oleObj>
                          </mc:Choice>
                          <mc:Fallback>
                            <p:oleObj name="Equation" r:id="rId36" imgW="2159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959925" y="2527240"/>
                                    <a:ext cx="271445" cy="25820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65" name="Object 10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707561946"/>
                          </p:ext>
                        </p:extLst>
                      </p:nvPr>
                    </p:nvGraphicFramePr>
                    <p:xfrm>
                      <a:off x="4310114" y="2533464"/>
                      <a:ext cx="359027" cy="25153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6" name="Equation" r:id="rId37" imgW="292100" imgH="203200" progId="Equation.DSMT4">
                              <p:embed/>
                            </p:oleObj>
                          </mc:Choice>
                          <mc:Fallback>
                            <p:oleObj name="Equation" r:id="rId37" imgW="2921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3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310114" y="2533464"/>
                                    <a:ext cx="359027" cy="25153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66" name="Object 10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140560656"/>
                          </p:ext>
                        </p:extLst>
                      </p:nvPr>
                    </p:nvGraphicFramePr>
                    <p:xfrm>
                      <a:off x="3964673" y="3185784"/>
                      <a:ext cx="514769" cy="49205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7" name="Equation" r:id="rId39" imgW="279400" imgH="266700" progId="Equation.DSMT4">
                              <p:embed/>
                            </p:oleObj>
                          </mc:Choice>
                          <mc:Fallback>
                            <p:oleObj name="Equation" r:id="rId39" imgW="279400" imgH="2667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964673" y="3185784"/>
                                    <a:ext cx="514769" cy="49205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1" name="Group 124"/>
                    <p:cNvGrpSpPr/>
                    <p:nvPr/>
                  </p:nvGrpSpPr>
                  <p:grpSpPr>
                    <a:xfrm>
                      <a:off x="4701392" y="2702011"/>
                      <a:ext cx="707158" cy="1135310"/>
                      <a:chOff x="4701392" y="2558072"/>
                      <a:chExt cx="707158" cy="1135310"/>
                    </a:xfrm>
                  </p:grpSpPr>
                  <p:sp>
                    <p:nvSpPr>
                      <p:cNvPr id="455" name="Oval 454"/>
                      <p:cNvSpPr/>
                      <p:nvPr/>
                    </p:nvSpPr>
                    <p:spPr>
                      <a:xfrm>
                        <a:off x="4826665" y="2939311"/>
                        <a:ext cx="396863" cy="190125"/>
                      </a:xfrm>
                      <a:prstGeom prst="ellipse">
                        <a:avLst/>
                      </a:prstGeom>
                      <a:noFill/>
                      <a:ln w="28575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>
                        <a:defPPr>
                          <a:defRPr lang="en-US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lt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/>
                        <a:endParaRPr lang="en-US" dirty="0">
                          <a:solidFill>
                            <a:srgbClr val="FFFFFF"/>
                          </a:solidFill>
                        </a:endParaRPr>
                      </a:p>
                    </p:txBody>
                  </p:sp>
                  <p:cxnSp>
                    <p:nvCxnSpPr>
                      <p:cNvPr id="456" name="Straight Arrow Connector 455"/>
                      <p:cNvCxnSpPr/>
                      <p:nvPr/>
                    </p:nvCxnSpPr>
                    <p:spPr>
                      <a:xfrm flipV="1">
                        <a:off x="4826665" y="2804457"/>
                        <a:ext cx="0" cy="447665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70C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7" name="Straight Arrow Connector 456"/>
                      <p:cNvCxnSpPr/>
                      <p:nvPr/>
                    </p:nvCxnSpPr>
                    <p:spPr>
                      <a:xfrm>
                        <a:off x="5223528" y="2838030"/>
                        <a:ext cx="0" cy="449386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6633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58" name="Object 10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29339097"/>
                          </p:ext>
                        </p:extLst>
                      </p:nvPr>
                    </p:nvGraphicFramePr>
                    <p:xfrm>
                      <a:off x="4701392" y="2558075"/>
                      <a:ext cx="414506" cy="237731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8" name="Equation" r:id="rId41" imgW="355600" imgH="203200" progId="Equation.DSMT4">
                              <p:embed/>
                            </p:oleObj>
                          </mc:Choice>
                          <mc:Fallback>
                            <p:oleObj name="Equation" r:id="rId41" imgW="3556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701392" y="2558075"/>
                                    <a:ext cx="414506" cy="23773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59" name="Object 11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587332671"/>
                          </p:ext>
                        </p:extLst>
                      </p:nvPr>
                    </p:nvGraphicFramePr>
                    <p:xfrm>
                      <a:off x="5158625" y="2558072"/>
                      <a:ext cx="249925" cy="237733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39" name="Equation" r:id="rId43" imgW="215900" imgH="203200" progId="Equation.DSMT4">
                              <p:embed/>
                            </p:oleObj>
                          </mc:Choice>
                          <mc:Fallback>
                            <p:oleObj name="Equation" r:id="rId43" imgW="2159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158625" y="2558072"/>
                                    <a:ext cx="249925" cy="23773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60" name="Object 11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4189939800"/>
                          </p:ext>
                        </p:extLst>
                      </p:nvPr>
                    </p:nvGraphicFramePr>
                    <p:xfrm>
                      <a:off x="4784616" y="3239685"/>
                      <a:ext cx="472307" cy="45369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0" name="Equation" r:id="rId44" imgW="279400" imgH="266700" progId="Equation.DSMT4">
                              <p:embed/>
                            </p:oleObj>
                          </mc:Choice>
                          <mc:Fallback>
                            <p:oleObj name="Equation" r:id="rId44" imgW="279400" imgH="2667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784616" y="3239685"/>
                                    <a:ext cx="472307" cy="45369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2" name="Group 131"/>
                    <p:cNvGrpSpPr/>
                    <p:nvPr/>
                  </p:nvGrpSpPr>
                  <p:grpSpPr>
                    <a:xfrm>
                      <a:off x="5726827" y="2701933"/>
                      <a:ext cx="341945" cy="1186921"/>
                      <a:chOff x="5726827" y="2557994"/>
                      <a:chExt cx="341945" cy="1186921"/>
                    </a:xfrm>
                  </p:grpSpPr>
                  <p:cxnSp>
                    <p:nvCxnSpPr>
                      <p:cNvPr id="452" name="Straight Arrow Connector 451"/>
                      <p:cNvCxnSpPr/>
                      <p:nvPr/>
                    </p:nvCxnSpPr>
                    <p:spPr>
                      <a:xfrm>
                        <a:off x="5798486" y="2825585"/>
                        <a:ext cx="0" cy="449386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66330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53" name="Object 11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221208519"/>
                          </p:ext>
                        </p:extLst>
                      </p:nvPr>
                    </p:nvGraphicFramePr>
                    <p:xfrm>
                      <a:off x="5739840" y="2557994"/>
                      <a:ext cx="251762" cy="23947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1" name="Equation" r:id="rId46" imgW="215900" imgH="203200" progId="Equation.DSMT4">
                              <p:embed/>
                            </p:oleObj>
                          </mc:Choice>
                          <mc:Fallback>
                            <p:oleObj name="Equation" r:id="rId46" imgW="2159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2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739840" y="2557994"/>
                                    <a:ext cx="251762" cy="23947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54" name="Object 11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302324985"/>
                          </p:ext>
                        </p:extLst>
                      </p:nvPr>
                    </p:nvGraphicFramePr>
                    <p:xfrm>
                      <a:off x="5726827" y="3243397"/>
                      <a:ext cx="341945" cy="50151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2" name="Equation" r:id="rId47" imgW="165100" imgH="241300" progId="Equation.DSMT4">
                              <p:embed/>
                            </p:oleObj>
                          </mc:Choice>
                          <mc:Fallback>
                            <p:oleObj name="Equation" r:id="rId47" imgW="165100" imgH="2413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4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726827" y="3243397"/>
                                    <a:ext cx="341945" cy="50151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3" name="Group 139"/>
                    <p:cNvGrpSpPr/>
                    <p:nvPr/>
                  </p:nvGrpSpPr>
                  <p:grpSpPr>
                    <a:xfrm>
                      <a:off x="2465608" y="677538"/>
                      <a:ext cx="454448" cy="1181935"/>
                      <a:chOff x="2465608" y="533599"/>
                      <a:chExt cx="454448" cy="1181935"/>
                    </a:xfrm>
                  </p:grpSpPr>
                  <p:cxnSp>
                    <p:nvCxnSpPr>
                      <p:cNvPr id="449" name="Straight Arrow Connector 448"/>
                      <p:cNvCxnSpPr/>
                      <p:nvPr/>
                    </p:nvCxnSpPr>
                    <p:spPr>
                      <a:xfrm>
                        <a:off x="2625878" y="1119290"/>
                        <a:ext cx="0" cy="449384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70C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50" name="Object 44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194189809"/>
                          </p:ext>
                        </p:extLst>
                      </p:nvPr>
                    </p:nvGraphicFramePr>
                    <p:xfrm>
                      <a:off x="2465608" y="533599"/>
                      <a:ext cx="454448" cy="549263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3" name="Equation" r:id="rId49" imgW="190440" imgH="228600" progId="Equation.DSMT4">
                              <p:embed/>
                            </p:oleObj>
                          </mc:Choice>
                          <mc:Fallback>
                            <p:oleObj name="Equation" r:id="rId49" imgW="190440" imgH="2286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0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465608" y="533599"/>
                                    <a:ext cx="454448" cy="54926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51" name="Object 9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997280308"/>
                          </p:ext>
                        </p:extLst>
                      </p:nvPr>
                    </p:nvGraphicFramePr>
                    <p:xfrm>
                      <a:off x="2576399" y="1490792"/>
                      <a:ext cx="320784" cy="22474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4" name="Equation" r:id="rId51" imgW="292100" imgH="203200" progId="Equation.DSMT4">
                              <p:embed/>
                            </p:oleObj>
                          </mc:Choice>
                          <mc:Fallback>
                            <p:oleObj name="Equation" r:id="rId51" imgW="2921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576399" y="1490792"/>
                                    <a:ext cx="320784" cy="22474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4" name="Group 144"/>
                    <p:cNvGrpSpPr/>
                    <p:nvPr/>
                  </p:nvGrpSpPr>
                  <p:grpSpPr>
                    <a:xfrm>
                      <a:off x="2978178" y="704593"/>
                      <a:ext cx="571629" cy="1182235"/>
                      <a:chOff x="2978178" y="560654"/>
                      <a:chExt cx="571629" cy="1182235"/>
                    </a:xfrm>
                  </p:grpSpPr>
                  <p:cxnSp>
                    <p:nvCxnSpPr>
                      <p:cNvPr id="446" name="Straight Arrow Connector 445"/>
                      <p:cNvCxnSpPr/>
                      <p:nvPr/>
                    </p:nvCxnSpPr>
                    <p:spPr>
                      <a:xfrm>
                        <a:off x="3130977" y="1119290"/>
                        <a:ext cx="0" cy="449385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70C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47" name="Object 44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19189907"/>
                          </p:ext>
                        </p:extLst>
                      </p:nvPr>
                    </p:nvGraphicFramePr>
                    <p:xfrm>
                      <a:off x="2978178" y="560654"/>
                      <a:ext cx="571629" cy="57162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5" name="Equation" r:id="rId53" imgW="266700" imgH="266700" progId="Equation.DSMT4">
                              <p:embed/>
                            </p:oleObj>
                          </mc:Choice>
                          <mc:Fallback>
                            <p:oleObj name="Equation" r:id="rId53" imgW="266700" imgH="2667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4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978178" y="560654"/>
                                    <a:ext cx="571629" cy="57162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48" name="Object 92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193982186"/>
                          </p:ext>
                        </p:extLst>
                      </p:nvPr>
                    </p:nvGraphicFramePr>
                    <p:xfrm>
                      <a:off x="2988601" y="1495673"/>
                      <a:ext cx="352866" cy="24721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6" name="Equation" r:id="rId55" imgW="292100" imgH="203200" progId="Equation.DSMT4">
                              <p:embed/>
                            </p:oleObj>
                          </mc:Choice>
                          <mc:Fallback>
                            <p:oleObj name="Equation" r:id="rId55" imgW="2921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988601" y="1495673"/>
                                    <a:ext cx="352866" cy="24721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5" name="Group 148"/>
                    <p:cNvGrpSpPr/>
                    <p:nvPr/>
                  </p:nvGrpSpPr>
                  <p:grpSpPr>
                    <a:xfrm>
                      <a:off x="3582478" y="684840"/>
                      <a:ext cx="488192" cy="1209288"/>
                      <a:chOff x="3582478" y="540901"/>
                      <a:chExt cx="488192" cy="1209288"/>
                    </a:xfrm>
                  </p:grpSpPr>
                  <p:cxnSp>
                    <p:nvCxnSpPr>
                      <p:cNvPr id="443" name="Straight Arrow Connector 442"/>
                      <p:cNvCxnSpPr/>
                      <p:nvPr/>
                    </p:nvCxnSpPr>
                    <p:spPr>
                      <a:xfrm>
                        <a:off x="3780389" y="1119603"/>
                        <a:ext cx="0" cy="449387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70C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44" name="Object 9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539967599"/>
                          </p:ext>
                        </p:extLst>
                      </p:nvPr>
                    </p:nvGraphicFramePr>
                    <p:xfrm>
                      <a:off x="3630107" y="540901"/>
                      <a:ext cx="440563" cy="55927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7" name="Equation" r:id="rId57" imgW="190500" imgH="241300" progId="Equation.DSMT4">
                              <p:embed/>
                            </p:oleObj>
                          </mc:Choice>
                          <mc:Fallback>
                            <p:oleObj name="Equation" r:id="rId57" imgW="190500" imgH="2413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8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630107" y="540901"/>
                                    <a:ext cx="440563" cy="55927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45" name="Object 95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539298155"/>
                          </p:ext>
                        </p:extLst>
                      </p:nvPr>
                    </p:nvGraphicFramePr>
                    <p:xfrm>
                      <a:off x="3582478" y="1502973"/>
                      <a:ext cx="431043" cy="24721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8" name="Equation" r:id="rId59" imgW="355600" imgH="203200" progId="Equation.DSMT4">
                              <p:embed/>
                            </p:oleObj>
                          </mc:Choice>
                          <mc:Fallback>
                            <p:oleObj name="Equation" r:id="rId59" imgW="3556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582478" y="1502973"/>
                                    <a:ext cx="431043" cy="24721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6" name="Group 152"/>
                    <p:cNvGrpSpPr/>
                    <p:nvPr/>
                  </p:nvGrpSpPr>
                  <p:grpSpPr>
                    <a:xfrm>
                      <a:off x="4053318" y="692667"/>
                      <a:ext cx="663222" cy="1201462"/>
                      <a:chOff x="4053318" y="548728"/>
                      <a:chExt cx="663222" cy="1201462"/>
                    </a:xfrm>
                  </p:grpSpPr>
                  <p:cxnSp>
                    <p:nvCxnSpPr>
                      <p:cNvPr id="440" name="Straight Arrow Connector 439"/>
                      <p:cNvCxnSpPr/>
                      <p:nvPr/>
                    </p:nvCxnSpPr>
                    <p:spPr>
                      <a:xfrm>
                        <a:off x="4285488" y="1119602"/>
                        <a:ext cx="0" cy="449387"/>
                      </a:xfrm>
                      <a:prstGeom prst="straightConnector1">
                        <a:avLst/>
                      </a:prstGeom>
                      <a:ln w="19050">
                        <a:solidFill>
                          <a:srgbClr val="0070C0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aphicFrame>
                    <p:nvGraphicFramePr>
                      <p:cNvPr id="441" name="Object 9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4761307"/>
                          </p:ext>
                        </p:extLst>
                      </p:nvPr>
                    </p:nvGraphicFramePr>
                    <p:xfrm>
                      <a:off x="4102602" y="548728"/>
                      <a:ext cx="613938" cy="58637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49" name="Equation" r:id="rId61" imgW="279400" imgH="266700" progId="Equation.DSMT4">
                              <p:embed/>
                            </p:oleObj>
                          </mc:Choice>
                          <mc:Fallback>
                            <p:oleObj name="Equation" r:id="rId61" imgW="279400" imgH="2667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2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102602" y="548728"/>
                                    <a:ext cx="613938" cy="58637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42" name="Object 9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282993889"/>
                          </p:ext>
                        </p:extLst>
                      </p:nvPr>
                    </p:nvGraphicFramePr>
                    <p:xfrm>
                      <a:off x="4053318" y="1502974"/>
                      <a:ext cx="431043" cy="24721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0" name="Equation" r:id="rId63" imgW="355600" imgH="203200" progId="Equation.DSMT4">
                              <p:embed/>
                            </p:oleObj>
                          </mc:Choice>
                          <mc:Fallback>
                            <p:oleObj name="Equation" r:id="rId63" imgW="3556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053318" y="1502974"/>
                                    <a:ext cx="431043" cy="24721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7" name="Group 156"/>
                    <p:cNvGrpSpPr/>
                    <p:nvPr/>
                  </p:nvGrpSpPr>
                  <p:grpSpPr>
                    <a:xfrm>
                      <a:off x="4569571" y="735942"/>
                      <a:ext cx="988227" cy="1149107"/>
                      <a:chOff x="4569571" y="592003"/>
                      <a:chExt cx="988227" cy="1149107"/>
                    </a:xfrm>
                  </p:grpSpPr>
                  <p:graphicFrame>
                    <p:nvGraphicFramePr>
                      <p:cNvPr id="433" name="Object 9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538190021"/>
                          </p:ext>
                        </p:extLst>
                      </p:nvPr>
                    </p:nvGraphicFramePr>
                    <p:xfrm>
                      <a:off x="5201563" y="967314"/>
                      <a:ext cx="356235" cy="20431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1" name="Equation" r:id="rId64" imgW="355600" imgH="203200" progId="Equation.DSMT4">
                              <p:embed/>
                            </p:oleObj>
                          </mc:Choice>
                          <mc:Fallback>
                            <p:oleObj name="Equation" r:id="rId64" imgW="3556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201563" y="967314"/>
                                    <a:ext cx="356235" cy="20431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pSp>
                    <p:nvGrpSpPr>
                      <p:cNvPr id="434" name="Group 16"/>
                      <p:cNvGrpSpPr/>
                      <p:nvPr/>
                    </p:nvGrpSpPr>
                    <p:grpSpPr>
                      <a:xfrm>
                        <a:off x="4790586" y="1071981"/>
                        <a:ext cx="396863" cy="497009"/>
                        <a:chOff x="4267200" y="1266155"/>
                        <a:chExt cx="419100" cy="823123"/>
                      </a:xfrm>
                    </p:grpSpPr>
                    <p:sp>
                      <p:nvSpPr>
                        <p:cNvPr id="437" name="Oval 436"/>
                        <p:cNvSpPr/>
                        <p:nvPr/>
                      </p:nvSpPr>
                      <p:spPr>
                        <a:xfrm>
                          <a:off x="4267200" y="1505013"/>
                          <a:ext cx="419100" cy="314876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38" name="Straight Arrow Connector 437"/>
                        <p:cNvCxnSpPr/>
                        <p:nvPr/>
                      </p:nvCxnSpPr>
                      <p:spPr>
                        <a:xfrm flipV="1">
                          <a:off x="4686300" y="1266155"/>
                          <a:ext cx="0" cy="74140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66330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39" name="Straight Arrow Connector 438"/>
                        <p:cNvCxnSpPr/>
                        <p:nvPr/>
                      </p:nvCxnSpPr>
                      <p:spPr>
                        <a:xfrm>
                          <a:off x="4267200" y="1345027"/>
                          <a:ext cx="0" cy="744251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0070C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aphicFrame>
                    <p:nvGraphicFramePr>
                      <p:cNvPr id="435" name="Object 9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222597292"/>
                          </p:ext>
                        </p:extLst>
                      </p:nvPr>
                    </p:nvGraphicFramePr>
                    <p:xfrm>
                      <a:off x="4724380" y="592003"/>
                      <a:ext cx="608331" cy="490861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2" name="Equation" r:id="rId66" imgW="330200" imgH="266700" progId="Equation.DSMT4">
                              <p:embed/>
                            </p:oleObj>
                          </mc:Choice>
                          <mc:Fallback>
                            <p:oleObj name="Equation" r:id="rId66" imgW="330200" imgH="2667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7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724380" y="592003"/>
                                    <a:ext cx="608331" cy="49086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36" name="Object 9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755626429"/>
                          </p:ext>
                        </p:extLst>
                      </p:nvPr>
                    </p:nvGraphicFramePr>
                    <p:xfrm>
                      <a:off x="4569571" y="1493894"/>
                      <a:ext cx="352866" cy="247216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3" name="Equation" r:id="rId68" imgW="292100" imgH="203200" progId="Equation.DSMT4">
                              <p:embed/>
                            </p:oleObj>
                          </mc:Choice>
                          <mc:Fallback>
                            <p:oleObj name="Equation" r:id="rId68" imgW="2921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56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569571" y="1493894"/>
                                    <a:ext cx="352866" cy="247216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8" name="Group 164"/>
                    <p:cNvGrpSpPr/>
                    <p:nvPr/>
                  </p:nvGrpSpPr>
                  <p:grpSpPr>
                    <a:xfrm>
                      <a:off x="5753152" y="735942"/>
                      <a:ext cx="603431" cy="1016651"/>
                      <a:chOff x="4432300" y="735942"/>
                      <a:chExt cx="603431" cy="1016651"/>
                    </a:xfrm>
                  </p:grpSpPr>
                  <p:grpSp>
                    <p:nvGrpSpPr>
                      <p:cNvPr id="428" name="Group 17"/>
                      <p:cNvGrpSpPr/>
                      <p:nvPr/>
                    </p:nvGrpSpPr>
                    <p:grpSpPr>
                      <a:xfrm>
                        <a:off x="4445699" y="1224947"/>
                        <a:ext cx="396863" cy="447665"/>
                        <a:chOff x="4953000" y="1281109"/>
                        <a:chExt cx="419100" cy="741403"/>
                      </a:xfrm>
                    </p:grpSpPr>
                    <p:sp>
                      <p:nvSpPr>
                        <p:cNvPr id="431" name="Oval 430"/>
                        <p:cNvSpPr/>
                        <p:nvPr/>
                      </p:nvSpPr>
                      <p:spPr>
                        <a:xfrm>
                          <a:off x="4953000" y="1505013"/>
                          <a:ext cx="419100" cy="314877"/>
                        </a:xfrm>
                        <a:prstGeom prst="ellipse">
                          <a:avLst/>
                        </a:prstGeom>
                        <a:noFill/>
                        <a:ln w="28575"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32" name="Straight Arrow Connector 431"/>
                        <p:cNvCxnSpPr/>
                        <p:nvPr/>
                      </p:nvCxnSpPr>
                      <p:spPr>
                        <a:xfrm flipV="1">
                          <a:off x="5159675" y="1281109"/>
                          <a:ext cx="0" cy="741403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rgbClr val="663300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aphicFrame>
                    <p:nvGraphicFramePr>
                      <p:cNvPr id="429" name="Object 11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141122509"/>
                          </p:ext>
                        </p:extLst>
                      </p:nvPr>
                    </p:nvGraphicFramePr>
                    <p:xfrm>
                      <a:off x="4432300" y="735942"/>
                      <a:ext cx="603431" cy="50792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4" name="Equation" r:id="rId69" imgW="317500" imgH="266700" progId="Equation.DSMT4">
                              <p:embed/>
                            </p:oleObj>
                          </mc:Choice>
                          <mc:Fallback>
                            <p:oleObj name="Equation" r:id="rId69" imgW="317500" imgH="2667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70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432300" y="735942"/>
                                    <a:ext cx="603431" cy="50792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30" name="Object 11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378403582"/>
                          </p:ext>
                        </p:extLst>
                      </p:nvPr>
                    </p:nvGraphicFramePr>
                    <p:xfrm>
                      <a:off x="4644201" y="1548282"/>
                      <a:ext cx="356235" cy="204311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5" name="Equation" r:id="rId71" imgW="355600" imgH="203200" progId="Equation.DSMT4">
                              <p:embed/>
                            </p:oleObj>
                          </mc:Choice>
                          <mc:Fallback>
                            <p:oleObj name="Equation" r:id="rId71" imgW="355600" imgH="203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65">
                                    <a:extLst>
                                      <a:ext uri="{28A0092B-C50C-407E-A947-70E740481C1C}">
                                        <a14:useLocalDpi xmlns:a14="http://schemas.microsoft.com/office/drawing/2010/main" val="0"/>
                                      </a:ext>
                                    </a:extLst>
                                  </a:blip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644201" y="1548282"/>
                                    <a:ext cx="356235" cy="204311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pSp>
                  <p:nvGrpSpPr>
                    <p:cNvPr id="399" name="Group 170"/>
                    <p:cNvGrpSpPr/>
                    <p:nvPr/>
                  </p:nvGrpSpPr>
                  <p:grpSpPr>
                    <a:xfrm>
                      <a:off x="2553721" y="1809999"/>
                      <a:ext cx="5374072" cy="1217541"/>
                      <a:chOff x="1232869" y="1809999"/>
                      <a:chExt cx="5374072" cy="1217541"/>
                    </a:xfrm>
                  </p:grpSpPr>
                  <p:grpSp>
                    <p:nvGrpSpPr>
                      <p:cNvPr id="401" name="Group 28"/>
                      <p:cNvGrpSpPr/>
                      <p:nvPr/>
                    </p:nvGrpSpPr>
                    <p:grpSpPr>
                      <a:xfrm>
                        <a:off x="1232869" y="2245156"/>
                        <a:ext cx="1370982" cy="322726"/>
                        <a:chOff x="1905000" y="2970708"/>
                        <a:chExt cx="1447800" cy="534481"/>
                      </a:xfrm>
                    </p:grpSpPr>
                    <p:sp>
                      <p:nvSpPr>
                        <p:cNvPr id="426" name="Oval 425"/>
                        <p:cNvSpPr/>
                        <p:nvPr/>
                      </p:nvSpPr>
                      <p:spPr>
                        <a:xfrm>
                          <a:off x="1905000" y="2970708"/>
                          <a:ext cx="1143001" cy="534481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100" b="1" dirty="0" smtClean="0">
                              <a:solidFill>
                                <a:srgbClr val="000000"/>
                              </a:solidFill>
                            </a:rPr>
                            <a:t>Buffer</a:t>
                          </a:r>
                          <a:endParaRPr lang="en-US" sz="1100" b="1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27" name="Straight Arrow Connector 426"/>
                        <p:cNvCxnSpPr/>
                        <p:nvPr/>
                      </p:nvCxnSpPr>
                      <p:spPr>
                        <a:xfrm flipV="1">
                          <a:off x="2959610" y="3314700"/>
                          <a:ext cx="393190" cy="5232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02" name="Group 29"/>
                      <p:cNvGrpSpPr/>
                      <p:nvPr/>
                    </p:nvGrpSpPr>
                    <p:grpSpPr>
                      <a:xfrm>
                        <a:off x="5057196" y="2565890"/>
                        <a:ext cx="1549745" cy="461650"/>
                        <a:chOff x="5943600" y="3501911"/>
                        <a:chExt cx="1636577" cy="764562"/>
                      </a:xfrm>
                    </p:grpSpPr>
                    <p:sp>
                      <p:nvSpPr>
                        <p:cNvPr id="423" name="Rectangle 422"/>
                        <p:cNvSpPr/>
                        <p:nvPr/>
                      </p:nvSpPr>
                      <p:spPr>
                        <a:xfrm>
                          <a:off x="6191250" y="3581400"/>
                          <a:ext cx="1293951" cy="685073"/>
                        </a:xfrm>
                        <a:prstGeom prst="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24" name="TextBox 62"/>
                        <p:cNvSpPr txBox="1"/>
                        <p:nvPr/>
                      </p:nvSpPr>
                      <p:spPr>
                        <a:xfrm>
                          <a:off x="6341107" y="3501911"/>
                          <a:ext cx="1239070" cy="55062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US" sz="1400" b="1" dirty="0" smtClean="0">
                              <a:solidFill>
                                <a:srgbClr val="000000"/>
                              </a:solidFill>
                            </a:rPr>
                            <a:t>Subspace</a:t>
                          </a:r>
                          <a:endParaRPr lang="en-US" sz="1400" b="1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25" name="Straight Arrow Connector 424"/>
                        <p:cNvCxnSpPr/>
                        <p:nvPr/>
                      </p:nvCxnSpPr>
                      <p:spPr>
                        <a:xfrm>
                          <a:off x="5943600" y="3875894"/>
                          <a:ext cx="457200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headEnd type="arrow"/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grpSp>
                    <p:nvGrpSpPr>
                      <p:cNvPr id="403" name="Group 30"/>
                      <p:cNvGrpSpPr/>
                      <p:nvPr/>
                    </p:nvGrpSpPr>
                    <p:grpSpPr>
                      <a:xfrm>
                        <a:off x="3722449" y="1831259"/>
                        <a:ext cx="2558243" cy="612040"/>
                        <a:chOff x="4539995" y="2367925"/>
                        <a:chExt cx="2701586" cy="1013630"/>
                      </a:xfrm>
                    </p:grpSpPr>
                    <p:sp>
                      <p:nvSpPr>
                        <p:cNvPr id="414" name="Rounded Rectangle 413"/>
                        <p:cNvSpPr/>
                        <p:nvPr/>
                      </p:nvSpPr>
                      <p:spPr>
                        <a:xfrm>
                          <a:off x="4755465" y="2438400"/>
                          <a:ext cx="2254935" cy="943155"/>
                        </a:xfrm>
                        <a:prstGeom prst="roundRect">
                          <a:avLst/>
                        </a:pr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15" name="Straight Connector 414"/>
                        <p:cNvCxnSpPr/>
                        <p:nvPr/>
                      </p:nvCxnSpPr>
                      <p:spPr>
                        <a:xfrm>
                          <a:off x="6191251" y="2438400"/>
                          <a:ext cx="0" cy="943155"/>
                        </a:xfrm>
                        <a:prstGeom prst="line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prstDash val="dash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16" name="TextBox 51"/>
                        <p:cNvSpPr txBox="1"/>
                        <p:nvPr/>
                      </p:nvSpPr>
                      <p:spPr>
                        <a:xfrm>
                          <a:off x="5181602" y="2438400"/>
                          <a:ext cx="615519" cy="6149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US" sz="1100" b="1" dirty="0" smtClean="0">
                              <a:solidFill>
                                <a:srgbClr val="000000"/>
                              </a:solidFill>
                            </a:rPr>
                            <a:t>JSR</a:t>
                          </a:r>
                          <a:endParaRPr lang="en-US" sz="1100" b="1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sp>
                      <p:nvSpPr>
                        <p:cNvPr id="417" name="TextBox 52"/>
                        <p:cNvSpPr txBox="1"/>
                        <p:nvPr/>
                      </p:nvSpPr>
                      <p:spPr>
                        <a:xfrm>
                          <a:off x="6263151" y="2367925"/>
                          <a:ext cx="767670" cy="48963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r>
                            <a:rPr lang="en-US" sz="1200" b="1" dirty="0">
                              <a:solidFill>
                                <a:srgbClr val="000000"/>
                              </a:solidFill>
                            </a:rPr>
                            <a:t>N</a:t>
                          </a:r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SR</a:t>
                          </a:r>
                          <a:endParaRPr lang="en-US" sz="1200" b="1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18" name="Straight Arrow Connector 417"/>
                        <p:cNvCxnSpPr/>
                        <p:nvPr/>
                      </p:nvCxnSpPr>
                      <p:spPr>
                        <a:xfrm flipH="1">
                          <a:off x="6019800" y="2755521"/>
                          <a:ext cx="304801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419" name="Straight Arrow Connector 58"/>
                        <p:cNvCxnSpPr/>
                        <p:nvPr/>
                      </p:nvCxnSpPr>
                      <p:spPr>
                        <a:xfrm flipH="1">
                          <a:off x="4539995" y="2818621"/>
                          <a:ext cx="368809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0" name="Oval 419"/>
                        <p:cNvSpPr/>
                        <p:nvPr/>
                      </p:nvSpPr>
                      <p:spPr>
                        <a:xfrm>
                          <a:off x="6867275" y="2673414"/>
                          <a:ext cx="286251" cy="260228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endParaRPr lang="en-US" dirty="0">
                            <a:solidFill>
                              <a:srgbClr val="FFFFFF"/>
                            </a:solidFill>
                          </a:endParaRPr>
                        </a:p>
                      </p:txBody>
                    </p:sp>
                    <p:cxnSp>
                      <p:nvCxnSpPr>
                        <p:cNvPr id="421" name="Straight Arrow Connector 420"/>
                        <p:cNvCxnSpPr/>
                        <p:nvPr/>
                      </p:nvCxnSpPr>
                      <p:spPr>
                        <a:xfrm flipH="1">
                          <a:off x="6750696" y="2804478"/>
                          <a:ext cx="490885" cy="0"/>
                        </a:xfrm>
                        <a:prstGeom prst="straightConnector1">
                          <a:avLst/>
                        </a:prstGeom>
                        <a:ln w="19050">
                          <a:solidFill>
                            <a:schemeClr val="tx1"/>
                          </a:solidFill>
                          <a:tailEnd type="arrow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22" name="Oval 421"/>
                        <p:cNvSpPr/>
                        <p:nvPr/>
                      </p:nvSpPr>
                      <p:spPr>
                        <a:xfrm>
                          <a:off x="4906140" y="2933699"/>
                          <a:ext cx="1143001" cy="381001"/>
                        </a:xfrm>
                        <a:prstGeom prst="ellips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>
                          <a:defPPr>
                            <a:defRPr lang="en-US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lt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/>
                          <a:r>
                            <a:rPr lang="en-US" sz="1200" b="1" dirty="0" smtClean="0">
                              <a:solidFill>
                                <a:srgbClr val="000000"/>
                              </a:solidFill>
                            </a:rPr>
                            <a:t>Buffer</a:t>
                          </a:r>
                          <a:endParaRPr lang="en-US" sz="1100" b="1" dirty="0">
                            <a:solidFill>
                              <a:srgbClr val="000000"/>
                            </a:solidFill>
                          </a:endParaRPr>
                        </a:p>
                      </p:txBody>
                    </p:sp>
                  </p:grpSp>
                  <p:graphicFrame>
                    <p:nvGraphicFramePr>
                      <p:cNvPr id="404" name="Object 12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371120098"/>
                          </p:ext>
                        </p:extLst>
                      </p:nvPr>
                    </p:nvGraphicFramePr>
                    <p:xfrm>
                      <a:off x="3529333" y="2056451"/>
                      <a:ext cx="337263" cy="31820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6" name="Equation" r:id="rId72" imgW="241200" imgH="228600" progId="Equation.DSMT4">
                              <p:embed/>
                            </p:oleObj>
                          </mc:Choice>
                          <mc:Fallback>
                            <p:oleObj name="Equation" r:id="rId72" imgW="241200" imgH="2286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73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529333" y="2056451"/>
                                    <a:ext cx="337263" cy="31820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05" name="Object 121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519044570"/>
                          </p:ext>
                        </p:extLst>
                      </p:nvPr>
                    </p:nvGraphicFramePr>
                    <p:xfrm>
                      <a:off x="6250808" y="1809999"/>
                      <a:ext cx="333452" cy="33535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7" name="Equation" r:id="rId74" imgW="241200" imgH="241200" progId="Equation.DSMT4">
                              <p:embed/>
                            </p:oleObj>
                          </mc:Choice>
                          <mc:Fallback>
                            <p:oleObj name="Equation" r:id="rId74" imgW="241200" imgH="241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75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6250808" y="1809999"/>
                                    <a:ext cx="333452" cy="33535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06" name="Object 123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475859970"/>
                          </p:ext>
                        </p:extLst>
                      </p:nvPr>
                    </p:nvGraphicFramePr>
                    <p:xfrm>
                      <a:off x="2519959" y="2122491"/>
                      <a:ext cx="588990" cy="467493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8" name="Equation" r:id="rId76" imgW="304560" imgH="241200" progId="Equation.DSMT4">
                              <p:embed/>
                            </p:oleObj>
                          </mc:Choice>
                          <mc:Fallback>
                            <p:oleObj name="Equation" r:id="rId76" imgW="304560" imgH="2412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77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519959" y="2122491"/>
                                    <a:ext cx="588990" cy="467493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07" name="Object 124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91402470"/>
                          </p:ext>
                        </p:extLst>
                      </p:nvPr>
                    </p:nvGraphicFramePr>
                    <p:xfrm>
                      <a:off x="2273638" y="2456022"/>
                      <a:ext cx="484170" cy="277685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59" name="Equation" r:id="rId78" imgW="355320" imgH="203040" progId="Equation.DSMT4">
                              <p:embed/>
                            </p:oleObj>
                          </mc:Choice>
                          <mc:Fallback>
                            <p:oleObj name="Equation" r:id="rId78" imgW="355320" imgH="20304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79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2273638" y="2456022"/>
                                    <a:ext cx="484170" cy="277685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/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08" name="Object 125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2067405034"/>
                          </p:ext>
                        </p:extLst>
                      </p:nvPr>
                    </p:nvGraphicFramePr>
                    <p:xfrm>
                      <a:off x="3950621" y="1860052"/>
                      <a:ext cx="391858" cy="22474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60" name="Equation" r:id="rId80" imgW="355320" imgH="203040" progId="Equation.DSMT4">
                              <p:embed/>
                            </p:oleObj>
                          </mc:Choice>
                          <mc:Fallback>
                            <p:oleObj name="Equation" r:id="rId80" imgW="355320" imgH="20304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1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3950621" y="1860052"/>
                                    <a:ext cx="391858" cy="22474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09" name="Object 126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189315709"/>
                          </p:ext>
                        </p:extLst>
                      </p:nvPr>
                    </p:nvGraphicFramePr>
                    <p:xfrm>
                      <a:off x="5697421" y="2172844"/>
                      <a:ext cx="323850" cy="185738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61" name="Equation" r:id="rId82" imgW="355320" imgH="203040" progId="Equation.DSMT4">
                              <p:embed/>
                            </p:oleObj>
                          </mc:Choice>
                          <mc:Fallback>
                            <p:oleObj name="Equation" r:id="rId82" imgW="355320" imgH="20304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3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697421" y="2172844"/>
                                    <a:ext cx="323850" cy="185738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10" name="Object 127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884052163"/>
                          </p:ext>
                        </p:extLst>
                      </p:nvPr>
                    </p:nvGraphicFramePr>
                    <p:xfrm>
                      <a:off x="5307450" y="2075888"/>
                      <a:ext cx="323850" cy="1857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62" name="Equation" r:id="rId84" imgW="355320" imgH="203040" progId="Equation.DSMT4">
                              <p:embed/>
                            </p:oleObj>
                          </mc:Choice>
                          <mc:Fallback>
                            <p:oleObj name="Equation" r:id="rId84" imgW="355320" imgH="20304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5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307450" y="2075888"/>
                                    <a:ext cx="323850" cy="18573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11" name="Object 128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859220695"/>
                          </p:ext>
                        </p:extLst>
                      </p:nvPr>
                    </p:nvGraphicFramePr>
                    <p:xfrm>
                      <a:off x="4903664" y="1909082"/>
                      <a:ext cx="282005" cy="316302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63" name="Equation" r:id="rId86" imgW="203040" imgH="228600" progId="Equation.DSMT4">
                              <p:embed/>
                            </p:oleObj>
                          </mc:Choice>
                          <mc:Fallback>
                            <p:oleObj name="Equation" r:id="rId86" imgW="203040" imgH="2286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7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903664" y="1909082"/>
                                    <a:ext cx="282005" cy="316302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12" name="Object 129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1572268056"/>
                          </p:ext>
                        </p:extLst>
                      </p:nvPr>
                    </p:nvGraphicFramePr>
                    <p:xfrm>
                      <a:off x="4768377" y="2417833"/>
                      <a:ext cx="424913" cy="318209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64" name="Equation" r:id="rId88" imgW="304560" imgH="228600" progId="Equation.DSMT4">
                              <p:embed/>
                            </p:oleObj>
                          </mc:Choice>
                          <mc:Fallback>
                            <p:oleObj name="Equation" r:id="rId88" imgW="304560" imgH="22860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89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4768377" y="2417833"/>
                                    <a:ext cx="424913" cy="318209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  <p:graphicFrame>
                    <p:nvGraphicFramePr>
                      <p:cNvPr id="413" name="Object 130"/>
                      <p:cNvGraphicFramePr>
                        <a:graphicFrameLocks noChangeAspect="1"/>
                      </p:cNvGraphicFramePr>
                      <p:nvPr>
                        <p:extLst>
                          <p:ext uri="{D42A27DB-BD31-4B8C-83A1-F6EECF244321}">
                            <p14:modId xmlns:p14="http://schemas.microsoft.com/office/powerpoint/2010/main" val="3702112482"/>
                          </p:ext>
                        </p:extLst>
                      </p:nvPr>
                    </p:nvGraphicFramePr>
                    <p:xfrm>
                      <a:off x="5353604" y="2817105"/>
                      <a:ext cx="323850" cy="185737"/>
                    </p:xfrm>
                    <a:graphic>
                      <a:graphicData uri="http://schemas.openxmlformats.org/presentationml/2006/ole">
                        <mc:AlternateContent xmlns:mc="http://schemas.openxmlformats.org/markup-compatibility/2006">
                          <mc:Choice xmlns:v="urn:schemas-microsoft-com:vml" Requires="v">
                            <p:oleObj spid="_x0000_s25965" name="Equation" r:id="rId90" imgW="355320" imgH="203040" progId="Equation.DSMT4">
                              <p:embed/>
                            </p:oleObj>
                          </mc:Choice>
                          <mc:Fallback>
                            <p:oleObj name="Equation" r:id="rId90" imgW="355320" imgH="203040" progId="Equation.DSMT4">
                              <p:embed/>
                              <p:pic>
                                <p:nvPicPr>
                                  <p:cNvPr id="0" name=""/>
                                  <p:cNvPicPr>
                                    <a:picLocks noChangeAspect="1" noChangeArrowheads="1"/>
                                  </p:cNvPicPr>
                                  <p:nvPr/>
                                </p:nvPicPr>
                                <p:blipFill>
                                  <a:blip r:embed="rId91"/>
                                  <a:srcRect/>
                                  <a:stretch>
                                    <a:fillRect/>
                                  </a:stretch>
                                </p:blipFill>
                                <p:spPr bwMode="auto">
                                  <a:xfrm>
                                    <a:off x="5353604" y="2817105"/>
                                    <a:ext cx="323850" cy="185737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extLst>
                                    <a:ext uri="{909E8E84-426E-40DD-AFC4-6F175D3DCCD1}">
                                      <a14:hiddenFill xmlns:a14="http://schemas.microsoft.com/office/drawing/2010/main">
                                        <a:solidFill>
                                          <a:srgbClr val="FFFFFF"/>
                                        </a:solidFill>
                                      </a14:hiddenFill>
                                    </a:ext>
                                  </a:extLst>
                                </p:spPr>
                              </p:pic>
                            </p:oleObj>
                          </mc:Fallback>
                        </mc:AlternateContent>
                      </a:graphicData>
                    </a:graphic>
                  </p:graphicFrame>
                </p:grpSp>
                <p:graphicFrame>
                  <p:nvGraphicFramePr>
                    <p:cNvPr id="400" name="Object 100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3523762679"/>
                        </p:ext>
                      </p:extLst>
                    </p:nvPr>
                  </p:nvGraphicFramePr>
                  <p:xfrm>
                    <a:off x="1436890" y="1825722"/>
                    <a:ext cx="467517" cy="467521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5966" name="Equation" r:id="rId92" imgW="164880" imgH="164880" progId="Equation.DSMT4">
                            <p:embed/>
                          </p:oleObj>
                        </mc:Choice>
                        <mc:Fallback>
                          <p:oleObj name="Equation" r:id="rId92" imgW="164880" imgH="16488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3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1436890" y="1825722"/>
                                  <a:ext cx="467517" cy="467521"/>
                                </a:xfrm>
                                <a:prstGeom prst="rect">
                                  <a:avLst/>
                                </a:prstGeom>
                                <a:noFill/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p:grpSp>
              <p:grpSp>
                <p:nvGrpSpPr>
                  <p:cNvPr id="382" name="Group 381"/>
                  <p:cNvGrpSpPr/>
                  <p:nvPr/>
                </p:nvGrpSpPr>
                <p:grpSpPr>
                  <a:xfrm>
                    <a:off x="-2676164" y="2002301"/>
                    <a:ext cx="1152999" cy="950963"/>
                    <a:chOff x="-1918443" y="1906608"/>
                    <a:chExt cx="1152999" cy="950963"/>
                  </a:xfrm>
                </p:grpSpPr>
                <p:graphicFrame>
                  <p:nvGraphicFramePr>
                    <p:cNvPr id="384" name="Object 11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1909966398"/>
                        </p:ext>
                      </p:extLst>
                    </p:nvPr>
                  </p:nvGraphicFramePr>
                  <p:xfrm>
                    <a:off x="-1692340" y="1906608"/>
                    <a:ext cx="467568" cy="402492"/>
                  </p:xfrm>
                  <a:graphic>
                    <a:graphicData uri="http://schemas.openxmlformats.org/presentationml/2006/ole">
                      <mc:AlternateContent xmlns:mc="http://schemas.openxmlformats.org/markup-compatibility/2006">
                        <mc:Choice xmlns:v="urn:schemas-microsoft-com:vml" Requires="v">
                          <p:oleObj spid="_x0000_s25967" name="Equation" r:id="rId94" imgW="266400" imgH="228600" progId="Equation.DSMT4">
                            <p:embed/>
                          </p:oleObj>
                        </mc:Choice>
                        <mc:Fallback>
                          <p:oleObj name="Equation" r:id="rId94" imgW="266400" imgH="22860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5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-1692340" y="1906608"/>
                                  <a:ext cx="467568" cy="402492"/>
                                </a:xfrm>
                                <a:prstGeom prst="rect">
                                  <a:avLst/>
                                </a:prstGeom>
                                <a:noFill/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  <p:sp>
                  <p:nvSpPr>
                    <p:cNvPr id="385" name="TextBox 384"/>
                    <p:cNvSpPr txBox="1"/>
                    <p:nvPr/>
                  </p:nvSpPr>
                  <p:spPr>
                    <a:xfrm>
                      <a:off x="-1918443" y="2228093"/>
                      <a:ext cx="1152999" cy="62947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(external input)</a:t>
                      </a:r>
                      <a:endParaRPr lang="en-US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383" name="TextBox 382"/>
                  <p:cNvSpPr txBox="1"/>
                  <p:nvPr/>
                </p:nvSpPr>
                <p:spPr>
                  <a:xfrm>
                    <a:off x="-2491529" y="3259152"/>
                    <a:ext cx="6094080" cy="32428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Schematic diagram of the </a:t>
                    </a: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67-variable  </a:t>
                    </a:r>
                    <a:r>
                      <a:rPr lang="en-US" sz="1600" b="1" dirty="0" err="1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Iyer</a:t>
                    </a:r>
                    <a:r>
                      <a:rPr lang="en-US" sz="1600" b="1" dirty="0" smtClean="0"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et al. model [1].</a:t>
                    </a:r>
                    <a:endParaRPr lang="en-US" sz="1600" b="1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377" name="Freeform 376"/>
              <p:cNvSpPr/>
              <p:nvPr/>
            </p:nvSpPr>
            <p:spPr>
              <a:xfrm>
                <a:off x="829584" y="2094559"/>
                <a:ext cx="252412" cy="119720"/>
              </a:xfrm>
              <a:custGeom>
                <a:avLst/>
                <a:gdLst>
                  <a:gd name="connsiteX0" fmla="*/ 252412 w 252412"/>
                  <a:gd name="connsiteY0" fmla="*/ 0 h 119720"/>
                  <a:gd name="connsiteX1" fmla="*/ 185737 w 252412"/>
                  <a:gd name="connsiteY1" fmla="*/ 104775 h 119720"/>
                  <a:gd name="connsiteX2" fmla="*/ 0 w 252412"/>
                  <a:gd name="connsiteY2" fmla="*/ 116682 h 119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2412" h="119720">
                    <a:moveTo>
                      <a:pt x="252412" y="0"/>
                    </a:moveTo>
                    <a:cubicBezTo>
                      <a:pt x="240109" y="42664"/>
                      <a:pt x="227806" y="85328"/>
                      <a:pt x="185737" y="104775"/>
                    </a:cubicBezTo>
                    <a:cubicBezTo>
                      <a:pt x="143668" y="124222"/>
                      <a:pt x="71834" y="120452"/>
                      <a:pt x="0" y="116682"/>
                    </a:cubicBezTo>
                  </a:path>
                </a:pathLst>
              </a:custGeom>
              <a:noFill/>
              <a:ln w="38100">
                <a:solidFill>
                  <a:srgbClr val="008000"/>
                </a:solidFill>
                <a:prstDash val="sysDot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>
              <a:xfrm rot="251722">
                <a:off x="287091" y="1469295"/>
                <a:ext cx="599739" cy="567122"/>
              </a:xfrm>
              <a:custGeom>
                <a:avLst/>
                <a:gdLst>
                  <a:gd name="connsiteX0" fmla="*/ 1361 w 396649"/>
                  <a:gd name="connsiteY0" fmla="*/ 316706 h 316706"/>
                  <a:gd name="connsiteX1" fmla="*/ 60892 w 396649"/>
                  <a:gd name="connsiteY1" fmla="*/ 64293 h 316706"/>
                  <a:gd name="connsiteX2" fmla="*/ 396649 w 396649"/>
                  <a:gd name="connsiteY2" fmla="*/ 0 h 316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96649" h="316706">
                    <a:moveTo>
                      <a:pt x="1361" y="316706"/>
                    </a:moveTo>
                    <a:cubicBezTo>
                      <a:pt x="-1814" y="216891"/>
                      <a:pt x="-4989" y="117077"/>
                      <a:pt x="60892" y="64293"/>
                    </a:cubicBezTo>
                    <a:cubicBezTo>
                      <a:pt x="126773" y="11509"/>
                      <a:pt x="261711" y="5754"/>
                      <a:pt x="396649" y="0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prstDash val="sysDot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78" name="Straight Arrow Connector 477"/>
          <p:cNvCxnSpPr/>
          <p:nvPr/>
        </p:nvCxnSpPr>
        <p:spPr>
          <a:xfrm flipV="1">
            <a:off x="19902663" y="27734616"/>
            <a:ext cx="0" cy="3986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9" name="Rectangle 478"/>
          <p:cNvSpPr/>
          <p:nvPr/>
        </p:nvSpPr>
        <p:spPr>
          <a:xfrm>
            <a:off x="18919848" y="26874678"/>
            <a:ext cx="1935025" cy="7689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Intermediate model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80" name="Straight Arrow Connector 479"/>
          <p:cNvCxnSpPr/>
          <p:nvPr/>
        </p:nvCxnSpPr>
        <p:spPr>
          <a:xfrm flipV="1">
            <a:off x="19866621" y="26238965"/>
            <a:ext cx="0" cy="543119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" name="Rectangle 480"/>
          <p:cNvSpPr/>
          <p:nvPr/>
        </p:nvSpPr>
        <p:spPr>
          <a:xfrm>
            <a:off x="18932877" y="25421758"/>
            <a:ext cx="1958043" cy="7315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Model</a:t>
            </a:r>
            <a:endParaRPr lang="en-US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2" name="TextBox 481"/>
          <p:cNvSpPr txBox="1"/>
          <p:nvPr/>
        </p:nvSpPr>
        <p:spPr>
          <a:xfrm>
            <a:off x="18512619" y="24961378"/>
            <a:ext cx="309548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Incremental Abstraction</a:t>
            </a:r>
            <a:endParaRPr lang="en-US" sz="1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3" name="TextBox 482"/>
          <p:cNvSpPr txBox="1"/>
          <p:nvPr/>
        </p:nvSpPr>
        <p:spPr>
          <a:xfrm>
            <a:off x="11350500" y="31205367"/>
            <a:ext cx="40140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Feedback-composition of the subsystems of the IMW model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4" name="Group 143"/>
          <p:cNvGrpSpPr/>
          <p:nvPr/>
        </p:nvGrpSpPr>
        <p:grpSpPr>
          <a:xfrm>
            <a:off x="11484571" y="28018079"/>
            <a:ext cx="2715980" cy="3195916"/>
            <a:chOff x="11448036" y="25307583"/>
            <a:chExt cx="2715980" cy="3195916"/>
          </a:xfrm>
        </p:grpSpPr>
        <p:sp>
          <p:nvSpPr>
            <p:cNvPr id="489" name="Rectangle 488"/>
            <p:cNvSpPr/>
            <p:nvPr/>
          </p:nvSpPr>
          <p:spPr>
            <a:xfrm>
              <a:off x="11911625" y="25616346"/>
              <a:ext cx="1691724" cy="7690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Rest of the</a:t>
              </a:r>
            </a:p>
            <a:p>
              <a:pPr algn="ctr"/>
              <a:r>
                <a:rPr lang="en-US" sz="20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IMW model</a:t>
              </a:r>
              <a:endPara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90" name="Rectangle 489"/>
                <p:cNvSpPr/>
                <p:nvPr/>
              </p:nvSpPr>
              <p:spPr>
                <a:xfrm>
                  <a:off x="11681832" y="27400892"/>
                  <a:ext cx="2187652" cy="1102607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13-var.</a:t>
                  </a:r>
                  <a:endPara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ctr"/>
                  <a:r>
                    <a:rPr lang="en-US" sz="20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Sodium channel subsystem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𝚺</m:t>
                          </m:r>
                        </m:e>
                        <m:sub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/>
                              <a:cs typeface="Arial" pitchFamily="34" charset="0"/>
                            </a:rPr>
                            <m:t>𝑰</m:t>
                          </m:r>
                        </m:sub>
                      </m:sSub>
                    </m:oMath>
                  </a14:m>
                  <a:endParaRPr lang="en-US" sz="2000" b="1" dirty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>
            <p:sp>
              <p:nvSpPr>
                <p:cNvPr id="490" name="Rectangle 4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81832" y="27400892"/>
                  <a:ext cx="2187652" cy="1102607"/>
                </a:xfrm>
                <a:prstGeom prst="rect">
                  <a:avLst/>
                </a:prstGeom>
                <a:blipFill rotWithShape="1">
                  <a:blip r:embed="rId96"/>
                  <a:stretch>
                    <a:fillRect l="-1377" r="-4408" b="-489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1" name="Straight Arrow Connector 490"/>
            <p:cNvCxnSpPr/>
            <p:nvPr/>
          </p:nvCxnSpPr>
          <p:spPr>
            <a:xfrm>
              <a:off x="11448036" y="28015800"/>
              <a:ext cx="233796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2" name="Straight Arrow Connector 491"/>
            <p:cNvCxnSpPr/>
            <p:nvPr/>
          </p:nvCxnSpPr>
          <p:spPr>
            <a:xfrm>
              <a:off x="13861732" y="27896209"/>
              <a:ext cx="30228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/>
            <p:cNvCxnSpPr/>
            <p:nvPr/>
          </p:nvCxnSpPr>
          <p:spPr>
            <a:xfrm>
              <a:off x="14151910" y="27203173"/>
              <a:ext cx="1" cy="69303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6" name="TextBox 495"/>
            <p:cNvSpPr txBox="1"/>
            <p:nvPr/>
          </p:nvSpPr>
          <p:spPr>
            <a:xfrm>
              <a:off x="13636027" y="25525034"/>
              <a:ext cx="3418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V</a:t>
              </a:r>
              <a:endParaRPr lang="en-US" sz="2400" b="1" dirty="0"/>
            </a:p>
          </p:txBody>
        </p:sp>
        <p:grpSp>
          <p:nvGrpSpPr>
            <p:cNvPr id="497" name="Group 496"/>
            <p:cNvGrpSpPr/>
            <p:nvPr/>
          </p:nvGrpSpPr>
          <p:grpSpPr>
            <a:xfrm>
              <a:off x="11461359" y="25307583"/>
              <a:ext cx="469793" cy="409513"/>
              <a:chOff x="7142979" y="3760016"/>
              <a:chExt cx="469793" cy="409513"/>
            </a:xfrm>
          </p:grpSpPr>
          <mc:AlternateContent xmlns:mc="http://schemas.openxmlformats.org/markup-compatibility/2006">
            <mc:Choice xmlns:a14="http://schemas.microsoft.com/office/drawing/2010/main" Requires="a14">
              <p:graphicFrame>
                <p:nvGraphicFramePr>
                  <p:cNvPr id="498" name="Object 11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65775265"/>
                      </p:ext>
                    </p:extLst>
                  </p:nvPr>
                </p:nvGraphicFramePr>
                <p:xfrm>
                  <a:off x="7142979" y="3760016"/>
                  <a:ext cx="395507" cy="35973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5968" name="Equation" r:id="rId97" imgW="266400" imgH="228600" progId="Equation.DSMT4">
                          <p:embed/>
                        </p:oleObj>
                      </mc:Choice>
                      <mc:Fallback>
                        <p:oleObj name="Equation" r:id="rId97" imgW="26640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142979" y="3760016"/>
                                <a:ext cx="395507" cy="359730"/>
                              </a:xfrm>
                              <a:prstGeom prst="rect">
                                <a:avLst/>
                              </a:prstGeom>
                              <a:noFill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>
              <p:graphicFrame>
                <p:nvGraphicFramePr>
                  <p:cNvPr id="498" name="Object 117"/>
                  <p:cNvGraphicFramePr>
                    <a:graphicFrameLocks noChangeAspect="1"/>
                  </p:cNvGraphicFramePr>
                  <p:nvPr>
                    <p:extLst>
                      <p:ext uri="{D42A27DB-BD31-4B8C-83A1-F6EECF244321}">
                        <p14:modId xmlns:p14="http://schemas.microsoft.com/office/powerpoint/2010/main" val="3865775265"/>
                      </p:ext>
                    </p:extLst>
                  </p:nvPr>
                </p:nvGraphicFramePr>
                <p:xfrm>
                  <a:off x="7142979" y="3760016"/>
                  <a:ext cx="395507" cy="359730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5968" name="Equation" r:id="rId97" imgW="266400" imgH="228600" progId="Equation.DSMT4">
                          <p:embed/>
                        </p:oleObj>
                      </mc:Choice>
                      <mc:Fallback>
                        <p:oleObj name="Equation" r:id="rId97" imgW="266400" imgH="228600" progId="Equation.DSMT4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98"/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142979" y="3760016"/>
                                <a:ext cx="395507" cy="359730"/>
                              </a:xfrm>
                              <a:prstGeom prst="rect">
                                <a:avLst/>
                              </a:prstGeom>
                              <a:noFill/>
                              <a:ex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p:cxnSp>
            <p:nvCxnSpPr>
              <p:cNvPr id="499" name="Straight Arrow Connector 498"/>
              <p:cNvCxnSpPr/>
              <p:nvPr/>
            </p:nvCxnSpPr>
            <p:spPr>
              <a:xfrm>
                <a:off x="7238040" y="4169529"/>
                <a:ext cx="37473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00" name="Straight Connector 499"/>
            <p:cNvCxnSpPr/>
            <p:nvPr/>
          </p:nvCxnSpPr>
          <p:spPr>
            <a:xfrm flipH="1">
              <a:off x="11455656" y="27225227"/>
              <a:ext cx="5033" cy="79057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1" name="Straight Arrow Connector 500"/>
            <p:cNvCxnSpPr/>
            <p:nvPr/>
          </p:nvCxnSpPr>
          <p:spPr>
            <a:xfrm>
              <a:off x="11574480" y="26237680"/>
              <a:ext cx="356672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2" name="Straight Connector 501"/>
            <p:cNvCxnSpPr/>
            <p:nvPr/>
          </p:nvCxnSpPr>
          <p:spPr>
            <a:xfrm flipV="1">
              <a:off x="11574480" y="26237680"/>
              <a:ext cx="0" cy="4644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3" name="Straight Arrow Connector 502"/>
            <p:cNvCxnSpPr>
              <a:stCxn id="489" idx="3"/>
            </p:cNvCxnSpPr>
            <p:nvPr/>
          </p:nvCxnSpPr>
          <p:spPr>
            <a:xfrm>
              <a:off x="13603349" y="26000878"/>
              <a:ext cx="37455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Connector 503"/>
            <p:cNvCxnSpPr/>
            <p:nvPr/>
          </p:nvCxnSpPr>
          <p:spPr>
            <a:xfrm>
              <a:off x="13950435" y="26000878"/>
              <a:ext cx="9546" cy="64531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 bwMode="auto">
            <a:xfrm>
              <a:off x="11572659" y="26679525"/>
              <a:ext cx="2591357" cy="545702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3" name="Straight Connector 132"/>
            <p:cNvCxnSpPr/>
            <p:nvPr/>
          </p:nvCxnSpPr>
          <p:spPr bwMode="auto">
            <a:xfrm flipV="1">
              <a:off x="11458172" y="26627138"/>
              <a:ext cx="2497036" cy="616744"/>
            </a:xfrm>
            <a:prstGeom prst="line">
              <a:avLst/>
            </a:prstGeom>
            <a:solidFill>
              <a:schemeClr val="bg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515" name="TextBox 514"/>
              <p:cNvSpPr txBox="1"/>
              <p:nvPr/>
            </p:nvSpPr>
            <p:spPr>
              <a:xfrm>
                <a:off x="13886968" y="30635081"/>
                <a:ext cx="193140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Channel conductance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latin typeface="Cambria Math"/>
                        <a:cs typeface="Arial" panose="020B0604020202020204" pitchFamily="34" charset="0"/>
                      </a:rPr>
                      <m:t>𝑶</m:t>
                    </m:r>
                  </m:oMath>
                </a14:m>
                <a:endParaRPr lang="en-US" sz="1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15" name="TextBox 5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6968" y="30635081"/>
                <a:ext cx="1931401" cy="646331"/>
              </a:xfrm>
              <a:prstGeom prst="rect">
                <a:avLst/>
              </a:prstGeom>
              <a:blipFill rotWithShape="1">
                <a:blip r:embed="rId99"/>
                <a:stretch>
                  <a:fillRect l="-252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3" name="Group 172"/>
          <p:cNvGrpSpPr/>
          <p:nvPr/>
        </p:nvGrpSpPr>
        <p:grpSpPr>
          <a:xfrm>
            <a:off x="18557623" y="27961923"/>
            <a:ext cx="2806528" cy="3139236"/>
            <a:chOff x="18597102" y="24766737"/>
            <a:chExt cx="2806528" cy="3139236"/>
          </a:xfrm>
        </p:grpSpPr>
        <p:grpSp>
          <p:nvGrpSpPr>
            <p:cNvPr id="516" name="Group 515"/>
            <p:cNvGrpSpPr/>
            <p:nvPr/>
          </p:nvGrpSpPr>
          <p:grpSpPr>
            <a:xfrm>
              <a:off x="18597102" y="24766737"/>
              <a:ext cx="2715980" cy="3139236"/>
              <a:chOff x="11448036" y="25307583"/>
              <a:chExt cx="2715980" cy="3139236"/>
            </a:xfrm>
          </p:grpSpPr>
          <p:sp>
            <p:nvSpPr>
              <p:cNvPr id="517" name="Rectangle 516"/>
              <p:cNvSpPr/>
              <p:nvPr/>
            </p:nvSpPr>
            <p:spPr>
              <a:xfrm>
                <a:off x="11911625" y="25616346"/>
                <a:ext cx="1691724" cy="76906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Rest of the</a:t>
                </a:r>
              </a:p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IMW model</a:t>
                </a:r>
                <a:endParaRPr lang="en-US" sz="2000" b="1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518" name="Rectangle 517"/>
                  <p:cNvSpPr/>
                  <p:nvPr/>
                </p:nvSpPr>
                <p:spPr>
                  <a:xfrm>
                    <a:off x="11663208" y="27493011"/>
                    <a:ext cx="2187652" cy="953808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2-var.</a:t>
                    </a:r>
                    <a:endParaRPr lang="en-US" sz="2000" b="1" dirty="0" smtClean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 algn="ctr"/>
                    <a:r>
                      <a:rPr lang="en-US" sz="2000" b="1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Sodium channel subsystem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𝚺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cs typeface="Arial" pitchFamily="34" charset="0"/>
                              </a:rPr>
                              <m:t>𝑯</m:t>
                            </m:r>
                          </m:sub>
                        </m:sSub>
                      </m:oMath>
                    </a14:m>
                    <a:endParaRPr lang="en-US" sz="2000" b="1" dirty="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mc:Choice>
            <mc:Fallback>
              <p:sp>
                <p:nvSpPr>
                  <p:cNvPr id="518" name="Rectangle 5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663208" y="27493011"/>
                    <a:ext cx="2187652" cy="953808"/>
                  </a:xfrm>
                  <a:prstGeom prst="rect">
                    <a:avLst/>
                  </a:prstGeom>
                  <a:blipFill rotWithShape="1">
                    <a:blip r:embed="rId100"/>
                    <a:stretch>
                      <a:fillRect l="-1657" t="-3727" r="-4420" b="-13043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19" name="Straight Arrow Connector 518"/>
              <p:cNvCxnSpPr/>
              <p:nvPr/>
            </p:nvCxnSpPr>
            <p:spPr>
              <a:xfrm>
                <a:off x="11448036" y="28015800"/>
                <a:ext cx="233796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Arrow Connector 519"/>
              <p:cNvCxnSpPr/>
              <p:nvPr/>
            </p:nvCxnSpPr>
            <p:spPr>
              <a:xfrm>
                <a:off x="13861732" y="27896209"/>
                <a:ext cx="302284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14151910" y="27203173"/>
                <a:ext cx="1" cy="69303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2" name="TextBox 521"/>
              <p:cNvSpPr txBox="1"/>
              <p:nvPr/>
            </p:nvSpPr>
            <p:spPr>
              <a:xfrm>
                <a:off x="13636027" y="25525034"/>
                <a:ext cx="3418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V</a:t>
                </a:r>
                <a:endParaRPr lang="en-US" sz="2400" b="1" dirty="0"/>
              </a:p>
            </p:txBody>
          </p:sp>
          <p:grpSp>
            <p:nvGrpSpPr>
              <p:cNvPr id="523" name="Group 522"/>
              <p:cNvGrpSpPr/>
              <p:nvPr/>
            </p:nvGrpSpPr>
            <p:grpSpPr>
              <a:xfrm>
                <a:off x="11461359" y="25307583"/>
                <a:ext cx="469793" cy="409513"/>
                <a:chOff x="7142979" y="3760016"/>
                <a:chExt cx="469793" cy="409513"/>
              </a:xfrm>
            </p:grpSpPr>
            <mc:AlternateContent xmlns:mc="http://schemas.openxmlformats.org/markup-compatibility/2006">
              <mc:Choice xmlns:a14="http://schemas.microsoft.com/office/drawing/2010/main" Requires="a14">
                <p:graphicFrame>
                  <p:nvGraphicFramePr>
                    <p:cNvPr id="531" name="Object 11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583008219"/>
                        </p:ext>
                      </p:extLst>
                    </p:nvPr>
                  </p:nvGraphicFramePr>
                  <p:xfrm>
                    <a:off x="7142979" y="3760016"/>
                    <a:ext cx="395507" cy="35973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5969" name="Equation" r:id="rId101" imgW="266400" imgH="228600" progId="Equation.DSMT4">
                            <p:embed/>
                          </p:oleObj>
                        </mc:Choice>
                        <mc:Fallback>
                          <p:oleObj name="Equation" r:id="rId101" imgW="266400" imgH="22860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8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142979" y="3760016"/>
                                  <a:ext cx="395507" cy="35973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Choice>
              <mc:Fallback>
                <p:graphicFrame>
                  <p:nvGraphicFramePr>
                    <p:cNvPr id="531" name="Object 117"/>
                    <p:cNvGraphicFramePr>
                      <a:graphicFrameLocks noChangeAspect="1"/>
                    </p:cNvGraphicFramePr>
                    <p:nvPr>
                      <p:extLst>
                        <p:ext uri="{D42A27DB-BD31-4B8C-83A1-F6EECF244321}">
                          <p14:modId xmlns:p14="http://schemas.microsoft.com/office/powerpoint/2010/main" val="583008219"/>
                        </p:ext>
                      </p:extLst>
                    </p:nvPr>
                  </p:nvGraphicFramePr>
                  <p:xfrm>
                    <a:off x="7142979" y="3760016"/>
                    <a:ext cx="395507" cy="359730"/>
                  </p:xfrm>
                  <a:graphic>
                    <a:graphicData uri="http://schemas.openxmlformats.org/presentationml/2006/ole">
                      <mc:AlternateContent>
                        <mc:Choice xmlns:v="urn:schemas-microsoft-com:vml" Requires="v">
                          <p:oleObj spid="_x0000_s25969" name="Equation" r:id="rId101" imgW="266400" imgH="228600" progId="Equation.DSMT4">
                            <p:embed/>
                          </p:oleObj>
                        </mc:Choice>
                        <mc:Fallback>
                          <p:oleObj name="Equation" r:id="rId101" imgW="266400" imgH="228600" progId="Equation.DSMT4">
                            <p:embed/>
                            <p:pic>
                              <p:nvPicPr>
                                <p:cNvPr id="0" name=""/>
                                <p:cNvPicPr>
                                  <a:picLocks noChangeAspect="1" noChangeArrowheads="1"/>
                                </p:cNvPicPr>
                                <p:nvPr/>
                              </p:nvPicPr>
                              <p:blipFill>
                                <a:blip r:embed="rId98"/>
                                <a:srcRect/>
                                <a:stretch>
                                  <a:fillRect/>
                                </a:stretch>
                              </p:blipFill>
                              <p:spPr bwMode="auto">
                                <a:xfrm>
                                  <a:off x="7142979" y="3760016"/>
                                  <a:ext cx="395507" cy="359730"/>
                                </a:xfrm>
                                <a:prstGeom prst="rect">
                                  <a:avLst/>
                                </a:prstGeom>
                                <a:noFill/>
                                <a:extLst/>
                              </p:spPr>
                            </p:pic>
                          </p:oleObj>
                        </mc:Fallback>
                      </mc:AlternateContent>
                    </a:graphicData>
                  </a:graphic>
                </p:graphicFrame>
              </mc:Fallback>
            </mc:AlternateContent>
            <p:cxnSp>
              <p:nvCxnSpPr>
                <p:cNvPr id="532" name="Straight Arrow Connector 531"/>
                <p:cNvCxnSpPr/>
                <p:nvPr/>
              </p:nvCxnSpPr>
              <p:spPr>
                <a:xfrm>
                  <a:off x="7238040" y="4169529"/>
                  <a:ext cx="374732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24" name="Straight Connector 523"/>
              <p:cNvCxnSpPr/>
              <p:nvPr/>
            </p:nvCxnSpPr>
            <p:spPr>
              <a:xfrm flipH="1">
                <a:off x="11455656" y="27225227"/>
                <a:ext cx="5033" cy="79057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5" name="Straight Arrow Connector 524"/>
              <p:cNvCxnSpPr/>
              <p:nvPr/>
            </p:nvCxnSpPr>
            <p:spPr>
              <a:xfrm>
                <a:off x="11574480" y="26237680"/>
                <a:ext cx="356672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6" name="Straight Connector 525"/>
              <p:cNvCxnSpPr/>
              <p:nvPr/>
            </p:nvCxnSpPr>
            <p:spPr>
              <a:xfrm flipV="1">
                <a:off x="11574480" y="26237680"/>
                <a:ext cx="0" cy="4644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7" name="Straight Arrow Connector 526"/>
              <p:cNvCxnSpPr>
                <a:stCxn id="517" idx="3"/>
              </p:cNvCxnSpPr>
              <p:nvPr/>
            </p:nvCxnSpPr>
            <p:spPr>
              <a:xfrm>
                <a:off x="13603349" y="26000878"/>
                <a:ext cx="37455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8" name="Straight Connector 527"/>
              <p:cNvCxnSpPr/>
              <p:nvPr/>
            </p:nvCxnSpPr>
            <p:spPr>
              <a:xfrm>
                <a:off x="13950435" y="26000878"/>
                <a:ext cx="9546" cy="64531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9" name="Straight Connector 528"/>
              <p:cNvCxnSpPr/>
              <p:nvPr/>
            </p:nvCxnSpPr>
            <p:spPr bwMode="auto">
              <a:xfrm>
                <a:off x="11572659" y="26679525"/>
                <a:ext cx="2591357" cy="545702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30" name="Straight Connector 529"/>
              <p:cNvCxnSpPr/>
              <p:nvPr/>
            </p:nvCxnSpPr>
            <p:spPr bwMode="auto">
              <a:xfrm flipV="1">
                <a:off x="11458172" y="26627138"/>
                <a:ext cx="2497036" cy="616744"/>
              </a:xfrm>
              <a:prstGeom prst="line">
                <a:avLst/>
              </a:prstGeom>
              <a:solidFill>
                <a:schemeClr val="bg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2" name="Rectangle 171"/>
                <p:cNvSpPr/>
                <p:nvPr/>
              </p:nvSpPr>
              <p:spPr>
                <a:xfrm>
                  <a:off x="20986528" y="27379141"/>
                  <a:ext cx="4171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1" i="1" smtClean="0">
                            <a:latin typeface="Cambria Math"/>
                            <a:cs typeface="Arial" panose="020B0604020202020204" pitchFamily="34" charset="0"/>
                          </a:rPr>
                          <m:t>𝑶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172" name="Rectangle 1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986528" y="27379141"/>
                  <a:ext cx="417102" cy="369332"/>
                </a:xfrm>
                <a:prstGeom prst="rect">
                  <a:avLst/>
                </a:prstGeom>
                <a:blipFill rotWithShape="1">
                  <a:blip r:embed="rId10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74" name="Group 3073"/>
          <p:cNvGrpSpPr/>
          <p:nvPr/>
        </p:nvGrpSpPr>
        <p:grpSpPr>
          <a:xfrm>
            <a:off x="11466547" y="17747060"/>
            <a:ext cx="9961264" cy="3174424"/>
            <a:chOff x="11498364" y="25842614"/>
            <a:chExt cx="10118134" cy="3583136"/>
          </a:xfrm>
        </p:grpSpPr>
        <p:grpSp>
          <p:nvGrpSpPr>
            <p:cNvPr id="3072" name="Group 3071"/>
            <p:cNvGrpSpPr/>
            <p:nvPr/>
          </p:nvGrpSpPr>
          <p:grpSpPr>
            <a:xfrm>
              <a:off x="11700795" y="26830006"/>
              <a:ext cx="1380983" cy="1348102"/>
              <a:chOff x="11758851" y="26830006"/>
              <a:chExt cx="1380983" cy="1348102"/>
            </a:xfrm>
          </p:grpSpPr>
          <p:pic>
            <p:nvPicPr>
              <p:cNvPr id="552" name="Picture 551" descr="D:\Dropbox2\Dropbox\NSF FDA SIR Proposal\Project Description\figs\icd_image.jpg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D3D2CE"/>
                  </a:clrFrom>
                  <a:clrTo>
                    <a:srgbClr val="D3D2C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58851" y="26830006"/>
                <a:ext cx="1380983" cy="134810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  <a:outerShdw dist="50800" dir="54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235" name="Group 234"/>
              <p:cNvGrpSpPr/>
              <p:nvPr/>
            </p:nvGrpSpPr>
            <p:grpSpPr>
              <a:xfrm>
                <a:off x="12136576" y="27151208"/>
                <a:ext cx="626590" cy="566991"/>
                <a:chOff x="12002808" y="26952461"/>
                <a:chExt cx="969185" cy="849766"/>
              </a:xfrm>
            </p:grpSpPr>
            <p:sp>
              <p:nvSpPr>
                <p:cNvPr id="553" name="Oval 552"/>
                <p:cNvSpPr/>
                <p:nvPr/>
              </p:nvSpPr>
              <p:spPr>
                <a:xfrm>
                  <a:off x="12379966" y="27141702"/>
                  <a:ext cx="208031" cy="20392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4" name="Oval 553"/>
                <p:cNvSpPr/>
                <p:nvPr/>
              </p:nvSpPr>
              <p:spPr>
                <a:xfrm>
                  <a:off x="12008283" y="27149440"/>
                  <a:ext cx="208031" cy="20392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55" name="Oval 554"/>
                <p:cNvSpPr/>
                <p:nvPr/>
              </p:nvSpPr>
              <p:spPr>
                <a:xfrm>
                  <a:off x="12002808" y="27598304"/>
                  <a:ext cx="208031" cy="20392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56" name="Straight Arrow Connector 555"/>
                <p:cNvCxnSpPr>
                  <a:stCxn id="554" idx="3"/>
                  <a:endCxn id="555" idx="1"/>
                </p:cNvCxnSpPr>
                <p:nvPr/>
              </p:nvCxnSpPr>
              <p:spPr>
                <a:xfrm flipH="1">
                  <a:off x="12033274" y="27323499"/>
                  <a:ext cx="5475" cy="30466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7" name="Straight Arrow Connector 556"/>
                <p:cNvCxnSpPr>
                  <a:stCxn id="555" idx="7"/>
                  <a:endCxn id="554" idx="5"/>
                </p:cNvCxnSpPr>
                <p:nvPr/>
              </p:nvCxnSpPr>
              <p:spPr>
                <a:xfrm flipV="1">
                  <a:off x="12180374" y="27323499"/>
                  <a:ext cx="5475" cy="30466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8" name="Straight Arrow Connector 557"/>
                <p:cNvCxnSpPr>
                  <a:endCxn id="554" idx="1"/>
                </p:cNvCxnSpPr>
                <p:nvPr/>
              </p:nvCxnSpPr>
              <p:spPr>
                <a:xfrm flipH="1">
                  <a:off x="12038749" y="26952461"/>
                  <a:ext cx="3998" cy="2268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9" name="Straight Arrow Connector 558"/>
                <p:cNvCxnSpPr/>
                <p:nvPr/>
              </p:nvCxnSpPr>
              <p:spPr>
                <a:xfrm flipV="1">
                  <a:off x="12190419" y="27175516"/>
                  <a:ext cx="207209" cy="37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Arrow Connector 559"/>
                <p:cNvCxnSpPr/>
                <p:nvPr/>
              </p:nvCxnSpPr>
              <p:spPr>
                <a:xfrm flipH="1">
                  <a:off x="12190419" y="27319712"/>
                  <a:ext cx="207209" cy="37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Arrow Connector 560"/>
                <p:cNvCxnSpPr/>
                <p:nvPr/>
              </p:nvCxnSpPr>
              <p:spPr>
                <a:xfrm>
                  <a:off x="12557532" y="27175304"/>
                  <a:ext cx="242487" cy="21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2" name="Straight Arrow Connector 561"/>
                <p:cNvCxnSpPr>
                  <a:endCxn id="553" idx="5"/>
                </p:cNvCxnSpPr>
                <p:nvPr/>
              </p:nvCxnSpPr>
              <p:spPr>
                <a:xfrm flipH="1">
                  <a:off x="12557532" y="27312051"/>
                  <a:ext cx="242487" cy="371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3" name="Group 562"/>
                <p:cNvGrpSpPr/>
                <p:nvPr/>
              </p:nvGrpSpPr>
              <p:grpSpPr>
                <a:xfrm>
                  <a:off x="12763962" y="27141702"/>
                  <a:ext cx="208031" cy="203923"/>
                  <a:chOff x="1729745" y="3044916"/>
                  <a:chExt cx="208031" cy="203923"/>
                </a:xfrm>
              </p:grpSpPr>
              <p:sp>
                <p:nvSpPr>
                  <p:cNvPr id="564" name="Oval 563"/>
                  <p:cNvSpPr/>
                  <p:nvPr/>
                </p:nvSpPr>
                <p:spPr>
                  <a:xfrm>
                    <a:off x="1729745" y="3044916"/>
                    <a:ext cx="208031" cy="20392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5" name="Oval 564"/>
                  <p:cNvSpPr/>
                  <p:nvPr/>
                </p:nvSpPr>
                <p:spPr>
                  <a:xfrm>
                    <a:off x="1755612" y="3069212"/>
                    <a:ext cx="156297" cy="15321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pic>
          <p:nvPicPr>
            <p:cNvPr id="546" name="Picture 24" descr="D:\Dropbox2\Dropbox\NSF FDA SIR Proposal\Project Description\figs\heart_grid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14000" contras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665913">
              <a:off x="15078773" y="26670664"/>
              <a:ext cx="1021535" cy="1415194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  <a:scene3d>
              <a:camera prst="orthographicFront">
                <a:rot lat="0" lon="0" rev="59400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7" name="Right Arrow 546"/>
            <p:cNvSpPr/>
            <p:nvPr/>
          </p:nvSpPr>
          <p:spPr>
            <a:xfrm>
              <a:off x="13252108" y="26591674"/>
              <a:ext cx="1688432" cy="759615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ICD Control</a:t>
              </a:r>
              <a:endPara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8" name="Group 547"/>
            <p:cNvGrpSpPr/>
            <p:nvPr/>
          </p:nvGrpSpPr>
          <p:grpSpPr>
            <a:xfrm>
              <a:off x="13198696" y="27501390"/>
              <a:ext cx="1866829" cy="911137"/>
              <a:chOff x="-914400" y="1200077"/>
              <a:chExt cx="1866829" cy="911137"/>
            </a:xfrm>
          </p:grpSpPr>
          <p:sp>
            <p:nvSpPr>
              <p:cNvPr id="550" name="Right Arrow 549"/>
              <p:cNvSpPr/>
              <p:nvPr/>
            </p:nvSpPr>
            <p:spPr>
              <a:xfrm rot="10800000">
                <a:off x="-914400" y="1200077"/>
                <a:ext cx="1795257" cy="759615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1" name="TextBox 550"/>
              <p:cNvSpPr txBox="1"/>
              <p:nvPr/>
            </p:nvSpPr>
            <p:spPr>
              <a:xfrm>
                <a:off x="-556045" y="1434106"/>
                <a:ext cx="1508474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Heart State</a:t>
                </a:r>
              </a:p>
              <a:p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(Concrete)</a:t>
                </a:r>
                <a:endParaRPr lang="en-US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49" name="Rounded Rectangle 548"/>
            <p:cNvSpPr/>
            <p:nvPr/>
          </p:nvSpPr>
          <p:spPr>
            <a:xfrm>
              <a:off x="11498364" y="26287282"/>
              <a:ext cx="4842169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68" name="Group 567"/>
            <p:cNvGrpSpPr/>
            <p:nvPr/>
          </p:nvGrpSpPr>
          <p:grpSpPr>
            <a:xfrm>
              <a:off x="20537070" y="26673842"/>
              <a:ext cx="1004589" cy="1507191"/>
              <a:chOff x="2428002" y="3276600"/>
              <a:chExt cx="1151663" cy="1621491"/>
            </a:xfrm>
          </p:grpSpPr>
          <p:sp>
            <p:nvSpPr>
              <p:cNvPr id="574" name="Oval 573"/>
              <p:cNvSpPr/>
              <p:nvPr/>
            </p:nvSpPr>
            <p:spPr>
              <a:xfrm>
                <a:off x="2639288" y="3331509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75" name="Oval 574"/>
              <p:cNvSpPr/>
              <p:nvPr/>
            </p:nvSpPr>
            <p:spPr>
              <a:xfrm>
                <a:off x="2428002" y="3643310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76" name="Oval 575"/>
              <p:cNvSpPr/>
              <p:nvPr/>
            </p:nvSpPr>
            <p:spPr>
              <a:xfrm>
                <a:off x="3016253" y="3276600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77" name="Oval 576"/>
              <p:cNvSpPr/>
              <p:nvPr/>
            </p:nvSpPr>
            <p:spPr>
              <a:xfrm>
                <a:off x="2435792" y="4056677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78" name="Oval 577"/>
              <p:cNvSpPr/>
              <p:nvPr/>
            </p:nvSpPr>
            <p:spPr>
              <a:xfrm>
                <a:off x="2746663" y="3694093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79" name="Oval 578"/>
              <p:cNvSpPr/>
              <p:nvPr/>
            </p:nvSpPr>
            <p:spPr>
              <a:xfrm>
                <a:off x="3141366" y="3619644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0" name="Oval 579"/>
              <p:cNvSpPr/>
              <p:nvPr/>
            </p:nvSpPr>
            <p:spPr>
              <a:xfrm>
                <a:off x="2975533" y="4056676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1" name="Oval 580"/>
              <p:cNvSpPr/>
              <p:nvPr/>
            </p:nvSpPr>
            <p:spPr>
              <a:xfrm>
                <a:off x="3121006" y="4379259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2" name="Oval 581"/>
              <p:cNvSpPr/>
              <p:nvPr/>
            </p:nvSpPr>
            <p:spPr>
              <a:xfrm>
                <a:off x="3144819" y="4724400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3" name="Oval 582"/>
              <p:cNvSpPr/>
              <p:nvPr/>
            </p:nvSpPr>
            <p:spPr>
              <a:xfrm>
                <a:off x="2620162" y="4482162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4" name="Oval 583"/>
              <p:cNvSpPr/>
              <p:nvPr/>
            </p:nvSpPr>
            <p:spPr>
              <a:xfrm>
                <a:off x="3434192" y="3883521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5" name="Oval 584"/>
              <p:cNvSpPr/>
              <p:nvPr/>
            </p:nvSpPr>
            <p:spPr>
              <a:xfrm>
                <a:off x="3361455" y="4259369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sp>
            <p:nvSpPr>
              <p:cNvPr id="586" name="Oval 585"/>
              <p:cNvSpPr/>
              <p:nvPr/>
            </p:nvSpPr>
            <p:spPr>
              <a:xfrm>
                <a:off x="2746932" y="4194387"/>
                <a:ext cx="145473" cy="173691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587" name="Straight Connector 586"/>
              <p:cNvCxnSpPr>
                <a:stCxn id="575" idx="0"/>
                <a:endCxn id="574" idx="3"/>
              </p:cNvCxnSpPr>
              <p:nvPr/>
            </p:nvCxnSpPr>
            <p:spPr>
              <a:xfrm flipV="1">
                <a:off x="2500739" y="3479764"/>
                <a:ext cx="159853" cy="16354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endCxn id="576" idx="2"/>
              </p:cNvCxnSpPr>
              <p:nvPr/>
            </p:nvCxnSpPr>
            <p:spPr>
              <a:xfrm flipV="1">
                <a:off x="2755154" y="3363446"/>
                <a:ext cx="261099" cy="54908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9" name="Straight Connector 588"/>
              <p:cNvCxnSpPr>
                <a:endCxn id="578" idx="0"/>
              </p:cNvCxnSpPr>
              <p:nvPr/>
            </p:nvCxnSpPr>
            <p:spPr>
              <a:xfrm>
                <a:off x="2750396" y="3484526"/>
                <a:ext cx="69004" cy="20956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0" name="Straight Connector 589"/>
              <p:cNvCxnSpPr/>
              <p:nvPr/>
            </p:nvCxnSpPr>
            <p:spPr>
              <a:xfrm>
                <a:off x="3117646" y="3433743"/>
                <a:ext cx="69004" cy="20956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1" name="Straight Connector 590"/>
              <p:cNvCxnSpPr>
                <a:stCxn id="578" idx="5"/>
                <a:endCxn id="580" idx="1"/>
              </p:cNvCxnSpPr>
              <p:nvPr/>
            </p:nvCxnSpPr>
            <p:spPr>
              <a:xfrm>
                <a:off x="2870832" y="3842348"/>
                <a:ext cx="126005" cy="239764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2" name="Straight Connector 591"/>
              <p:cNvCxnSpPr/>
              <p:nvPr/>
            </p:nvCxnSpPr>
            <p:spPr>
              <a:xfrm>
                <a:off x="3077094" y="4212492"/>
                <a:ext cx="128543" cy="23320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3" name="Straight Connector 592"/>
              <p:cNvCxnSpPr/>
              <p:nvPr/>
            </p:nvCxnSpPr>
            <p:spPr>
              <a:xfrm>
                <a:off x="2532049" y="4235537"/>
                <a:ext cx="128543" cy="23320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4" name="Straight Connector 593"/>
              <p:cNvCxnSpPr>
                <a:endCxn id="584" idx="1"/>
              </p:cNvCxnSpPr>
              <p:nvPr/>
            </p:nvCxnSpPr>
            <p:spPr>
              <a:xfrm>
                <a:off x="3233626" y="3751182"/>
                <a:ext cx="221870" cy="157775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5" name="Straight Connector 594"/>
              <p:cNvCxnSpPr>
                <a:stCxn id="578" idx="6"/>
                <a:endCxn id="579" idx="2"/>
              </p:cNvCxnSpPr>
              <p:nvPr/>
            </p:nvCxnSpPr>
            <p:spPr>
              <a:xfrm flipV="1">
                <a:off x="2892136" y="3706490"/>
                <a:ext cx="249230" cy="7444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6" name="Straight Connector 595"/>
              <p:cNvCxnSpPr>
                <a:stCxn id="575" idx="4"/>
                <a:endCxn id="577" idx="0"/>
              </p:cNvCxnSpPr>
              <p:nvPr/>
            </p:nvCxnSpPr>
            <p:spPr>
              <a:xfrm>
                <a:off x="2500739" y="3817001"/>
                <a:ext cx="7790" cy="23967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7" name="Straight Connector 596"/>
              <p:cNvCxnSpPr>
                <a:stCxn id="575" idx="6"/>
                <a:endCxn id="578" idx="2"/>
              </p:cNvCxnSpPr>
              <p:nvPr/>
            </p:nvCxnSpPr>
            <p:spPr>
              <a:xfrm>
                <a:off x="2573475" y="3730156"/>
                <a:ext cx="173188" cy="50783"/>
              </a:xfrm>
              <a:prstGeom prst="line">
                <a:avLst/>
              </a:prstGeom>
              <a:ln w="127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8" name="Straight Connector 597"/>
              <p:cNvCxnSpPr>
                <a:stCxn id="577" idx="6"/>
                <a:endCxn id="586" idx="1"/>
              </p:cNvCxnSpPr>
              <p:nvPr/>
            </p:nvCxnSpPr>
            <p:spPr>
              <a:xfrm>
                <a:off x="2581265" y="4143523"/>
                <a:ext cx="186971" cy="7630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9" name="Straight Connector 598"/>
              <p:cNvCxnSpPr>
                <a:stCxn id="578" idx="4"/>
                <a:endCxn id="586" idx="0"/>
              </p:cNvCxnSpPr>
              <p:nvPr/>
            </p:nvCxnSpPr>
            <p:spPr>
              <a:xfrm>
                <a:off x="2819400" y="3867784"/>
                <a:ext cx="269" cy="32660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0" name="Straight Connector 599"/>
              <p:cNvCxnSpPr>
                <a:stCxn id="586" idx="4"/>
                <a:endCxn id="581" idx="2"/>
              </p:cNvCxnSpPr>
              <p:nvPr/>
            </p:nvCxnSpPr>
            <p:spPr>
              <a:xfrm>
                <a:off x="2819669" y="4368078"/>
                <a:ext cx="301337" cy="9802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1" name="Straight Connector 600"/>
              <p:cNvCxnSpPr>
                <a:stCxn id="580" idx="7"/>
                <a:endCxn id="579" idx="4"/>
              </p:cNvCxnSpPr>
              <p:nvPr/>
            </p:nvCxnSpPr>
            <p:spPr>
              <a:xfrm flipV="1">
                <a:off x="3099702" y="3793335"/>
                <a:ext cx="114401" cy="288777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2" name="Straight Connector 601"/>
              <p:cNvCxnSpPr>
                <a:stCxn id="580" idx="6"/>
                <a:endCxn id="584" idx="3"/>
              </p:cNvCxnSpPr>
              <p:nvPr/>
            </p:nvCxnSpPr>
            <p:spPr>
              <a:xfrm flipV="1">
                <a:off x="3121006" y="4031776"/>
                <a:ext cx="334490" cy="11174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3" name="Straight Connector 602"/>
              <p:cNvCxnSpPr>
                <a:stCxn id="586" idx="3"/>
                <a:endCxn id="583" idx="7"/>
              </p:cNvCxnSpPr>
              <p:nvPr/>
            </p:nvCxnSpPr>
            <p:spPr>
              <a:xfrm flipH="1">
                <a:off x="2744331" y="4342642"/>
                <a:ext cx="23905" cy="164956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4" name="Straight Connector 603"/>
              <p:cNvCxnSpPr>
                <a:stCxn id="583" idx="5"/>
                <a:endCxn id="582" idx="2"/>
              </p:cNvCxnSpPr>
              <p:nvPr/>
            </p:nvCxnSpPr>
            <p:spPr>
              <a:xfrm>
                <a:off x="2744331" y="4630417"/>
                <a:ext cx="400488" cy="180829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5" name="Straight Connector 604"/>
              <p:cNvCxnSpPr>
                <a:stCxn id="584" idx="4"/>
                <a:endCxn id="585" idx="7"/>
              </p:cNvCxnSpPr>
              <p:nvPr/>
            </p:nvCxnSpPr>
            <p:spPr>
              <a:xfrm flipH="1">
                <a:off x="3485624" y="4057212"/>
                <a:ext cx="21305" cy="227593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6" name="Straight Connector 605"/>
              <p:cNvCxnSpPr>
                <a:stCxn id="586" idx="7"/>
                <a:endCxn id="580" idx="2"/>
              </p:cNvCxnSpPr>
              <p:nvPr/>
            </p:nvCxnSpPr>
            <p:spPr>
              <a:xfrm flipV="1">
                <a:off x="2871101" y="4143522"/>
                <a:ext cx="104432" cy="76301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7" name="Straight Connector 606"/>
              <p:cNvCxnSpPr>
                <a:stCxn id="581" idx="7"/>
                <a:endCxn id="585" idx="2"/>
              </p:cNvCxnSpPr>
              <p:nvPr/>
            </p:nvCxnSpPr>
            <p:spPr>
              <a:xfrm flipV="1">
                <a:off x="3245175" y="4346215"/>
                <a:ext cx="116280" cy="5848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8" name="Straight Connector 607"/>
              <p:cNvCxnSpPr>
                <a:stCxn id="582" idx="0"/>
                <a:endCxn id="581" idx="4"/>
              </p:cNvCxnSpPr>
              <p:nvPr/>
            </p:nvCxnSpPr>
            <p:spPr>
              <a:xfrm flipH="1" flipV="1">
                <a:off x="3193743" y="4552950"/>
                <a:ext cx="23813" cy="171450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9" name="Straight Connector 608"/>
              <p:cNvCxnSpPr>
                <a:stCxn id="582" idx="6"/>
                <a:endCxn id="585" idx="5"/>
              </p:cNvCxnSpPr>
              <p:nvPr/>
            </p:nvCxnSpPr>
            <p:spPr>
              <a:xfrm flipV="1">
                <a:off x="3290292" y="4407624"/>
                <a:ext cx="195332" cy="403622"/>
              </a:xfrm>
              <a:prstGeom prst="line">
                <a:avLst/>
              </a:prstGeom>
              <a:ln w="190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9" name="Right Arrow 568"/>
            <p:cNvSpPr/>
            <p:nvPr/>
          </p:nvSpPr>
          <p:spPr>
            <a:xfrm>
              <a:off x="18800186" y="26746867"/>
              <a:ext cx="1669107" cy="759615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900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ICD Control</a:t>
              </a:r>
              <a:endParaRPr lang="en-US" sz="1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70" name="Group 569"/>
            <p:cNvGrpSpPr/>
            <p:nvPr/>
          </p:nvGrpSpPr>
          <p:grpSpPr>
            <a:xfrm>
              <a:off x="18832691" y="27650167"/>
              <a:ext cx="1868016" cy="955061"/>
              <a:chOff x="-914400" y="1200077"/>
              <a:chExt cx="1978904" cy="955061"/>
            </a:xfrm>
          </p:grpSpPr>
          <p:sp>
            <p:nvSpPr>
              <p:cNvPr id="572" name="Right Arrow 571"/>
              <p:cNvSpPr/>
              <p:nvPr/>
            </p:nvSpPr>
            <p:spPr>
              <a:xfrm rot="10800000">
                <a:off x="-914400" y="1200077"/>
                <a:ext cx="1795257" cy="759615"/>
              </a:xfrm>
              <a:prstGeom prst="righ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3" name="TextBox 572"/>
              <p:cNvSpPr txBox="1"/>
              <p:nvPr/>
            </p:nvSpPr>
            <p:spPr>
              <a:xfrm>
                <a:off x="-573657" y="1390851"/>
                <a:ext cx="1638161" cy="764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Heart State</a:t>
                </a:r>
              </a:p>
              <a:p>
                <a:r>
                  <a:rPr lang="en-US" sz="19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(Abstract)</a:t>
                </a:r>
                <a:endParaRPr lang="en-US" sz="19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71" name="Rounded Rectangle 570"/>
            <p:cNvSpPr/>
            <p:nvPr/>
          </p:nvSpPr>
          <p:spPr>
            <a:xfrm>
              <a:off x="17140397" y="26347195"/>
              <a:ext cx="4476101" cy="2438400"/>
            </a:xfrm>
            <a:prstGeom prst="round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24" name="Group 623"/>
            <p:cNvGrpSpPr/>
            <p:nvPr/>
          </p:nvGrpSpPr>
          <p:grpSpPr>
            <a:xfrm>
              <a:off x="15936371" y="26859082"/>
              <a:ext cx="1524000" cy="1197412"/>
              <a:chOff x="3657600" y="2873514"/>
              <a:chExt cx="1524000" cy="11974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5" name="TextBox 624"/>
                  <p:cNvSpPr txBox="1"/>
                  <p:nvPr/>
                </p:nvSpPr>
                <p:spPr>
                  <a:xfrm>
                    <a:off x="3810000" y="3301485"/>
                    <a:ext cx="1371600" cy="76944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4400" i="1" smtClean="0">
                                  <a:latin typeface="Cambria Math"/>
                                  <a:ea typeface="Cambria Math"/>
                                </a:rPr>
                                <m:t>≅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/>
                                  <a:ea typeface="Cambria Math"/>
                                </a:rPr>
                                <m:t>𝛿</m:t>
                              </m:r>
                            </m:sub>
                          </m:sSub>
                        </m:oMath>
                      </m:oMathPara>
                    </a14:m>
                    <a:endParaRPr lang="en-US" sz="44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810000" y="3301485"/>
                    <a:ext cx="1371600" cy="769441"/>
                  </a:xfrm>
                  <a:prstGeom prst="rect">
                    <a:avLst/>
                  </a:prstGeom>
                  <a:blipFill rotWithShape="1">
                    <a:blip r:embed="rId10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26" name="TextBox 625"/>
              <p:cNvSpPr txBox="1"/>
              <p:nvPr/>
            </p:nvSpPr>
            <p:spPr>
              <a:xfrm>
                <a:off x="3657600" y="2873514"/>
                <a:ext cx="1371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7" name="TextBox 626"/>
                <p:cNvSpPr txBox="1"/>
                <p:nvPr/>
              </p:nvSpPr>
              <p:spPr>
                <a:xfrm>
                  <a:off x="11606026" y="28177951"/>
                  <a:ext cx="8335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𝑫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27" name="TextBox 6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6026" y="28177951"/>
                  <a:ext cx="833503" cy="461665"/>
                </a:xfrm>
                <a:prstGeom prst="rect">
                  <a:avLst/>
                </a:prstGeom>
                <a:blipFill rotWithShape="1">
                  <a:blip r:embed="rId104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8" name="TextBox 627"/>
                <p:cNvSpPr txBox="1"/>
                <p:nvPr/>
              </p:nvSpPr>
              <p:spPr>
                <a:xfrm>
                  <a:off x="15384055" y="28105380"/>
                  <a:ext cx="563501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28" name="TextBox 6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384055" y="28105380"/>
                  <a:ext cx="563501" cy="461665"/>
                </a:xfrm>
                <a:prstGeom prst="rect">
                  <a:avLst/>
                </a:prstGeom>
                <a:blipFill rotWithShape="1">
                  <a:blip r:embed="rId105"/>
                  <a:stretch>
                    <a:fillRect l="-3297" b="-179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9" name="TextBox 628"/>
                <p:cNvSpPr txBox="1"/>
                <p:nvPr/>
              </p:nvSpPr>
              <p:spPr>
                <a:xfrm>
                  <a:off x="17630957" y="28306695"/>
                  <a:ext cx="83350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𝑫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29" name="TextBox 6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30957" y="28306695"/>
                  <a:ext cx="833503" cy="461665"/>
                </a:xfrm>
                <a:prstGeom prst="rect">
                  <a:avLst/>
                </a:prstGeom>
                <a:blipFill rotWithShape="1">
                  <a:blip r:embed="rId106"/>
                  <a:stretch>
                    <a:fillRect b="-104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0" name="Rectangle 629"/>
                <p:cNvSpPr/>
                <p:nvPr/>
              </p:nvSpPr>
              <p:spPr>
                <a:xfrm>
                  <a:off x="20721374" y="28196980"/>
                  <a:ext cx="643061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</a:rPr>
                              <m:t>𝑯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>
            <p:sp>
              <p:nvSpPr>
                <p:cNvPr id="630" name="Rectangle 6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721374" y="28196980"/>
                  <a:ext cx="643061" cy="461665"/>
                </a:xfrm>
                <a:prstGeom prst="rect">
                  <a:avLst/>
                </a:prstGeom>
                <a:blipFill rotWithShape="1">
                  <a:blip r:embed="rId107"/>
                  <a:stretch>
                    <a:fillRect b="-161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1" name="TextBox 630"/>
                <p:cNvSpPr txBox="1"/>
                <p:nvPr/>
              </p:nvSpPr>
              <p:spPr>
                <a:xfrm>
                  <a:off x="11641351" y="25842614"/>
                  <a:ext cx="35409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Composed model: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𝑫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631" name="TextBox 6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41351" y="25842614"/>
                  <a:ext cx="3540925" cy="461665"/>
                </a:xfrm>
                <a:prstGeom prst="rect">
                  <a:avLst/>
                </a:prstGeom>
                <a:blipFill rotWithShape="1">
                  <a:blip r:embed="rId108"/>
                  <a:stretch>
                    <a:fillRect l="-2622" t="-10448" b="-10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32" name="TextBox 631"/>
                <p:cNvSpPr txBox="1"/>
                <p:nvPr/>
              </p:nvSpPr>
              <p:spPr>
                <a:xfrm>
                  <a:off x="17398293" y="25859039"/>
                  <a:ext cx="3540925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/>
                    <a:t>Composed model: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n-US" sz="2400" b="1" i="1" smtClean="0">
                          <a:latin typeface="Cambria Math"/>
                        </a:rPr>
                        <m:t>×</m:t>
                      </m:r>
                      <m:r>
                        <a:rPr lang="en-US" sz="2400" b="1" i="1" smtClean="0">
                          <a:latin typeface="Cambria Math"/>
                        </a:rPr>
                        <m:t>𝑫</m:t>
                      </m:r>
                    </m:oMath>
                  </a14:m>
                  <a:endParaRPr lang="en-US" sz="2400" b="1" dirty="0"/>
                </a:p>
              </p:txBody>
            </p:sp>
          </mc:Choice>
          <mc:Fallback>
            <p:sp>
              <p:nvSpPr>
                <p:cNvPr id="632" name="TextBox 6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398293" y="25859039"/>
                  <a:ext cx="3540925" cy="461665"/>
                </a:xfrm>
                <a:prstGeom prst="rect">
                  <a:avLst/>
                </a:prstGeom>
                <a:blipFill rotWithShape="1">
                  <a:blip r:embed="rId109"/>
                  <a:stretch>
                    <a:fillRect l="-2797" t="-10448" b="-1074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36" name="Group 635"/>
            <p:cNvGrpSpPr/>
            <p:nvPr/>
          </p:nvGrpSpPr>
          <p:grpSpPr>
            <a:xfrm>
              <a:off x="17320519" y="26908084"/>
              <a:ext cx="1380983" cy="1348102"/>
              <a:chOff x="11758851" y="26830006"/>
              <a:chExt cx="1380983" cy="1348102"/>
            </a:xfrm>
          </p:grpSpPr>
          <p:pic>
            <p:nvPicPr>
              <p:cNvPr id="637" name="Picture 636" descr="D:\Dropbox2\Dropbox\NSF FDA SIR Proposal\Project Description\figs\icd_image.jpg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D3D2CE"/>
                  </a:clrFrom>
                  <a:clrTo>
                    <a:srgbClr val="D3D2C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758851" y="26830006"/>
                <a:ext cx="1380983" cy="1348102"/>
              </a:xfrm>
              <a:prstGeom prst="rect">
                <a:avLst/>
              </a:prstGeom>
              <a:noFill/>
              <a:effectLst>
                <a:glow rad="127000">
                  <a:schemeClr val="bg1"/>
                </a:glow>
                <a:outerShdw dist="50800" dir="5400000" algn="ctr" rotWithShape="0">
                  <a:srgbClr val="000000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38" name="Group 637"/>
              <p:cNvGrpSpPr/>
              <p:nvPr/>
            </p:nvGrpSpPr>
            <p:grpSpPr>
              <a:xfrm>
                <a:off x="12136576" y="27151208"/>
                <a:ext cx="626590" cy="566991"/>
                <a:chOff x="12002808" y="26952461"/>
                <a:chExt cx="969185" cy="849766"/>
              </a:xfrm>
            </p:grpSpPr>
            <p:sp>
              <p:nvSpPr>
                <p:cNvPr id="639" name="Oval 638"/>
                <p:cNvSpPr/>
                <p:nvPr/>
              </p:nvSpPr>
              <p:spPr>
                <a:xfrm>
                  <a:off x="12379966" y="27141702"/>
                  <a:ext cx="208031" cy="20392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Oval 639"/>
                <p:cNvSpPr/>
                <p:nvPr/>
              </p:nvSpPr>
              <p:spPr>
                <a:xfrm>
                  <a:off x="12008283" y="27149440"/>
                  <a:ext cx="208031" cy="20392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Oval 640"/>
                <p:cNvSpPr/>
                <p:nvPr/>
              </p:nvSpPr>
              <p:spPr>
                <a:xfrm>
                  <a:off x="12002808" y="27598304"/>
                  <a:ext cx="208031" cy="203923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2" name="Straight Arrow Connector 641"/>
                <p:cNvCxnSpPr>
                  <a:stCxn id="640" idx="3"/>
                  <a:endCxn id="641" idx="1"/>
                </p:cNvCxnSpPr>
                <p:nvPr/>
              </p:nvCxnSpPr>
              <p:spPr>
                <a:xfrm flipH="1">
                  <a:off x="12033274" y="27323499"/>
                  <a:ext cx="5475" cy="30466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3" name="Straight Arrow Connector 642"/>
                <p:cNvCxnSpPr>
                  <a:stCxn id="641" idx="7"/>
                  <a:endCxn id="640" idx="5"/>
                </p:cNvCxnSpPr>
                <p:nvPr/>
              </p:nvCxnSpPr>
              <p:spPr>
                <a:xfrm flipV="1">
                  <a:off x="12180374" y="27323499"/>
                  <a:ext cx="5475" cy="304669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4" name="Straight Arrow Connector 643"/>
                <p:cNvCxnSpPr>
                  <a:endCxn id="640" idx="1"/>
                </p:cNvCxnSpPr>
                <p:nvPr/>
              </p:nvCxnSpPr>
              <p:spPr>
                <a:xfrm flipH="1">
                  <a:off x="12038749" y="26952461"/>
                  <a:ext cx="3998" cy="226843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5" name="Straight Arrow Connector 644"/>
                <p:cNvCxnSpPr/>
                <p:nvPr/>
              </p:nvCxnSpPr>
              <p:spPr>
                <a:xfrm flipV="1">
                  <a:off x="12190419" y="27175516"/>
                  <a:ext cx="207209" cy="37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6" name="Straight Arrow Connector 645"/>
                <p:cNvCxnSpPr/>
                <p:nvPr/>
              </p:nvCxnSpPr>
              <p:spPr>
                <a:xfrm flipH="1">
                  <a:off x="12190419" y="27319712"/>
                  <a:ext cx="207209" cy="3787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Arrow Connector 646"/>
                <p:cNvCxnSpPr/>
                <p:nvPr/>
              </p:nvCxnSpPr>
              <p:spPr>
                <a:xfrm>
                  <a:off x="12557532" y="27175304"/>
                  <a:ext cx="242487" cy="2105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Straight Arrow Connector 647"/>
                <p:cNvCxnSpPr>
                  <a:endCxn id="639" idx="5"/>
                </p:cNvCxnSpPr>
                <p:nvPr/>
              </p:nvCxnSpPr>
              <p:spPr>
                <a:xfrm flipH="1">
                  <a:off x="12557532" y="27312051"/>
                  <a:ext cx="242487" cy="371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9" name="Group 648"/>
                <p:cNvGrpSpPr/>
                <p:nvPr/>
              </p:nvGrpSpPr>
              <p:grpSpPr>
                <a:xfrm>
                  <a:off x="12763962" y="27141702"/>
                  <a:ext cx="208031" cy="203923"/>
                  <a:chOff x="1729745" y="3044916"/>
                  <a:chExt cx="208031" cy="203923"/>
                </a:xfrm>
              </p:grpSpPr>
              <p:sp>
                <p:nvSpPr>
                  <p:cNvPr id="650" name="Oval 649"/>
                  <p:cNvSpPr/>
                  <p:nvPr/>
                </p:nvSpPr>
                <p:spPr>
                  <a:xfrm>
                    <a:off x="1729745" y="3044916"/>
                    <a:ext cx="208031" cy="203923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51" name="Oval 650"/>
                  <p:cNvSpPr/>
                  <p:nvPr/>
                </p:nvSpPr>
                <p:spPr>
                  <a:xfrm>
                    <a:off x="1755612" y="3069212"/>
                    <a:ext cx="156297" cy="153211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3073" name="Rectangle 3072"/>
            <p:cNvSpPr/>
            <p:nvPr/>
          </p:nvSpPr>
          <p:spPr>
            <a:xfrm>
              <a:off x="13424663" y="28887275"/>
              <a:ext cx="6511881" cy="5384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500" i="1" dirty="0" smtClean="0"/>
                <a:t>Compositional </a:t>
              </a:r>
              <a:r>
                <a:rPr lang="en-US" sz="2500" i="1" dirty="0"/>
                <a:t>Approach to ICD </a:t>
              </a:r>
              <a:r>
                <a:rPr lang="en-US" sz="2500" i="1" dirty="0" smtClean="0"/>
                <a:t>Verification.</a:t>
              </a:r>
              <a:endParaRPr lang="en-US" sz="2500" i="1" dirty="0"/>
            </a:p>
          </p:txBody>
        </p:sp>
      </p:grpSp>
      <p:sp>
        <p:nvSpPr>
          <p:cNvPr id="653" name="Rectangle 652"/>
          <p:cNvSpPr/>
          <p:nvPr/>
        </p:nvSpPr>
        <p:spPr>
          <a:xfrm>
            <a:off x="22451687" y="14437787"/>
            <a:ext cx="9909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="1" dirty="0" smtClean="0"/>
              <a:t>TIME-FREQUENCY LOGIC (TFL) SPECIFICATION</a:t>
            </a:r>
            <a:endParaRPr lang="en-US" sz="3200" b="1" dirty="0"/>
          </a:p>
        </p:txBody>
      </p:sp>
      <p:sp>
        <p:nvSpPr>
          <p:cNvPr id="656" name="Rectangle 655"/>
          <p:cNvSpPr/>
          <p:nvPr/>
        </p:nvSpPr>
        <p:spPr>
          <a:xfrm>
            <a:off x="742951" y="29086017"/>
            <a:ext cx="101393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 smtClean="0"/>
              <a:t>Differential Equations-based Models (DEMs) of cardiac excitation</a:t>
            </a:r>
          </a:p>
          <a:p>
            <a:pPr algn="ctr"/>
            <a:r>
              <a:rPr lang="en-US" sz="2500" i="1" dirty="0" smtClean="0"/>
              <a:t>for model-based ICD verification.</a:t>
            </a:r>
            <a:endParaRPr lang="en-US" sz="2500" i="1" dirty="0"/>
          </a:p>
        </p:txBody>
      </p:sp>
      <p:sp>
        <p:nvSpPr>
          <p:cNvPr id="3077" name="Rectangle 3076"/>
          <p:cNvSpPr/>
          <p:nvPr/>
        </p:nvSpPr>
        <p:spPr>
          <a:xfrm>
            <a:off x="550301" y="30062544"/>
            <a:ext cx="1035029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Since </a:t>
            </a:r>
            <a:r>
              <a:rPr lang="en-US" sz="3100" dirty="0"/>
              <a:t>2002, about </a:t>
            </a:r>
            <a:r>
              <a:rPr lang="en-US" sz="3100" dirty="0" smtClean="0"/>
              <a:t>54 ICD-related </a:t>
            </a:r>
            <a:r>
              <a:rPr lang="en-US" sz="3100" dirty="0"/>
              <a:t>recalls have </a:t>
            </a:r>
            <a:r>
              <a:rPr lang="en-US" sz="3100" dirty="0" smtClean="0"/>
              <a:t>been issued</a:t>
            </a:r>
            <a:r>
              <a:rPr lang="en-US" sz="3100" dirty="0"/>
              <a:t>, of which 7 (13%) were due to software </a:t>
            </a:r>
            <a:r>
              <a:rPr lang="en-US" sz="3100" dirty="0" smtClean="0"/>
              <a:t>design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100" dirty="0" smtClean="0"/>
              <a:t>V&amp;V of ICDs can leverage closed-loop DEMs of heart under ICD-control</a:t>
            </a:r>
            <a:endParaRPr lang="en-US" sz="31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58" name="Rectangle 657"/>
              <p:cNvSpPr/>
              <p:nvPr/>
            </p:nvSpPr>
            <p:spPr>
              <a:xfrm>
                <a:off x="11278550" y="14920675"/>
                <a:ext cx="10531286" cy="25545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100" dirty="0" smtClean="0"/>
                  <a:t>Device model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3100" dirty="0" smtClean="0"/>
                  <a:t> &amp; heart model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𝐻</m:t>
                    </m:r>
                  </m:oMath>
                </a14:m>
                <a:r>
                  <a:rPr lang="en-US" sz="3100" dirty="0" smtClean="0"/>
                  <a:t> are composed: </a:t>
                </a:r>
                <a14:m>
                  <m:oMath xmlns:m="http://schemas.openxmlformats.org/officeDocument/2006/math">
                    <m:r>
                      <a:rPr lang="en-US" sz="3100" b="0" i="1" smtClean="0">
                        <a:latin typeface="Cambria Math"/>
                      </a:rPr>
                      <m:t>𝐻</m:t>
                    </m:r>
                    <m:r>
                      <a:rPr lang="en-US" sz="3100" b="0" i="1" smtClean="0">
                        <a:latin typeface="Cambria Math"/>
                      </a:rPr>
                      <m:t>×</m:t>
                    </m:r>
                    <m:r>
                      <a:rPr lang="en-US" sz="3100" b="0" i="1" smtClean="0">
                        <a:latin typeface="Cambria Math"/>
                      </a:rPr>
                      <m:t>𝐷</m:t>
                    </m:r>
                  </m:oMath>
                </a14:m>
                <a:r>
                  <a:rPr lang="en-US" sz="3100" dirty="0" smtClean="0"/>
                  <a:t> captures electrical excitation of heart under ICD-control</a:t>
                </a:r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endParaRPr lang="en-US" sz="3100" dirty="0"/>
              </a:p>
              <a:p>
                <a:pPr marL="457200" indent="-457200" algn="just">
                  <a:buFont typeface="Arial" panose="020B0604020202020204" pitchFamily="34" charset="0"/>
                  <a:buChar char="•"/>
                </a:pPr>
                <a:r>
                  <a:rPr lang="en-US" sz="3100" dirty="0" smtClean="0"/>
                  <a:t>Hierarchy of heart models for tractable V&amp;V: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100" dirty="0" smtClean="0"/>
                  <a:t> be detailed model &amp;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1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100" b="0" i="1" smtClean="0">
                            <a:latin typeface="Cambria Math"/>
                          </a:rPr>
                          <m:t>𝐻</m:t>
                        </m:r>
                      </m:e>
                      <m:sub>
                        <m:r>
                          <a:rPr lang="en-US" sz="31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100" dirty="0" smtClean="0"/>
                  <a:t> </a:t>
                </a:r>
                <a:r>
                  <a:rPr lang="en-US" sz="3100" i="1" dirty="0" smtClean="0"/>
                  <a:t>abstract</a:t>
                </a:r>
                <a:r>
                  <a:rPr lang="en-US" sz="3100" dirty="0" smtClean="0"/>
                  <a:t> model</a:t>
                </a:r>
                <a:endParaRPr lang="en-US" sz="3100" dirty="0"/>
              </a:p>
            </p:txBody>
          </p:sp>
        </mc:Choice>
        <mc:Fallback>
          <p:sp>
            <p:nvSpPr>
              <p:cNvPr id="658" name="Rectangle 6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8550" y="14920675"/>
                <a:ext cx="10531286" cy="2554545"/>
              </a:xfrm>
              <a:prstGeom prst="rect">
                <a:avLst/>
              </a:prstGeom>
              <a:blipFill rotWithShape="1">
                <a:blip r:embed="rId110"/>
                <a:stretch>
                  <a:fillRect l="-1215" t="-2864" r="-1389" b="-3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0" name="Rectangle 659"/>
          <p:cNvSpPr/>
          <p:nvPr/>
        </p:nvSpPr>
        <p:spPr>
          <a:xfrm>
            <a:off x="33005936" y="28818717"/>
            <a:ext cx="10478359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200" b="1" dirty="0" smtClean="0"/>
              <a:t>REFERENCES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US" sz="2200" dirty="0" smtClean="0"/>
              <a:t>V</a:t>
            </a:r>
            <a:r>
              <a:rPr lang="en-US" sz="2200" dirty="0"/>
              <a:t>. </a:t>
            </a:r>
            <a:r>
              <a:rPr lang="en-US" sz="2200" dirty="0" err="1"/>
              <a:t>Iyer</a:t>
            </a:r>
            <a:r>
              <a:rPr lang="en-US" sz="2200" dirty="0"/>
              <a:t>, R. </a:t>
            </a:r>
            <a:r>
              <a:rPr lang="en-US" sz="2200" dirty="0" err="1"/>
              <a:t>Mazhari</a:t>
            </a:r>
            <a:r>
              <a:rPr lang="en-US" sz="2200" dirty="0"/>
              <a:t>, </a:t>
            </a:r>
            <a:r>
              <a:rPr lang="en-US" sz="2200" dirty="0" smtClean="0"/>
              <a:t>&amp; R</a:t>
            </a:r>
            <a:r>
              <a:rPr lang="en-US" sz="2200" dirty="0"/>
              <a:t>. L. Winslow. </a:t>
            </a:r>
            <a:r>
              <a:rPr lang="en-US" sz="2200" dirty="0" smtClean="0"/>
              <a:t> A computational </a:t>
            </a:r>
            <a:r>
              <a:rPr lang="en-US" sz="2200" dirty="0"/>
              <a:t>model of the human </a:t>
            </a:r>
            <a:r>
              <a:rPr lang="en-US" sz="2200" dirty="0" smtClean="0"/>
              <a:t>left-ventricular </a:t>
            </a:r>
            <a:r>
              <a:rPr lang="en-US" sz="2200" dirty="0" err="1" smtClean="0"/>
              <a:t>epicardial</a:t>
            </a:r>
            <a:r>
              <a:rPr lang="en-US" sz="2200" dirty="0" smtClean="0"/>
              <a:t> myocytes.  Biophysical </a:t>
            </a:r>
            <a:r>
              <a:rPr lang="en-US" sz="2200" dirty="0"/>
              <a:t>Journal</a:t>
            </a:r>
            <a:r>
              <a:rPr lang="en-US" sz="2200" dirty="0" smtClean="0"/>
              <a:t>, 87(3</a:t>
            </a:r>
            <a:r>
              <a:rPr lang="en-US" sz="2200" dirty="0"/>
              <a:t>):</a:t>
            </a:r>
            <a:r>
              <a:rPr lang="en-US" sz="2200" dirty="0" smtClean="0"/>
              <a:t>1507-1525</a:t>
            </a:r>
            <a:r>
              <a:rPr lang="en-US" sz="2200" dirty="0"/>
              <a:t>, 2004</a:t>
            </a:r>
            <a:r>
              <a:rPr lang="en-US" sz="2200" dirty="0" smtClean="0"/>
              <a:t>.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US" sz="2200" dirty="0"/>
              <a:t>M. A. Islam, A. Murthy, A. Girard, S. A. Smolka, </a:t>
            </a:r>
            <a:r>
              <a:rPr lang="en-US" sz="2200" dirty="0" smtClean="0"/>
              <a:t>&amp; R</a:t>
            </a:r>
            <a:r>
              <a:rPr lang="en-US" sz="2200" dirty="0"/>
              <a:t>. Grosu. Compositionality results for cardiac </a:t>
            </a:r>
            <a:r>
              <a:rPr lang="en-US" sz="2200" dirty="0" smtClean="0"/>
              <a:t>cell dynamics</a:t>
            </a:r>
            <a:r>
              <a:rPr lang="en-US" sz="2200" dirty="0"/>
              <a:t>. In Proceedings of the 17th </a:t>
            </a:r>
            <a:r>
              <a:rPr lang="en-US" sz="2200" dirty="0" smtClean="0"/>
              <a:t>International Conference </a:t>
            </a:r>
            <a:r>
              <a:rPr lang="en-US" sz="2200" dirty="0"/>
              <a:t>on Hybrid Systems: Computation </a:t>
            </a:r>
            <a:r>
              <a:rPr lang="en-US" sz="2200" dirty="0" smtClean="0"/>
              <a:t>&amp; Control</a:t>
            </a:r>
            <a:r>
              <a:rPr lang="en-US" sz="2200" dirty="0"/>
              <a:t>. ACM, 2014</a:t>
            </a:r>
            <a:r>
              <a:rPr lang="en-US" sz="2200" dirty="0" smtClean="0"/>
              <a:t>.</a:t>
            </a:r>
          </a:p>
          <a:p>
            <a:pPr marL="457200" indent="-457200" algn="just">
              <a:spcAft>
                <a:spcPts val="1200"/>
              </a:spcAft>
              <a:buAutoNum type="arabicPeriod"/>
            </a:pPr>
            <a:r>
              <a:rPr lang="en-US" sz="2200" dirty="0"/>
              <a:t>A. </a:t>
            </a:r>
            <a:r>
              <a:rPr lang="en-US" sz="2200" dirty="0" err="1" smtClean="0"/>
              <a:t>Donzè</a:t>
            </a:r>
            <a:r>
              <a:rPr lang="en-US" sz="2200" dirty="0" smtClean="0"/>
              <a:t>, </a:t>
            </a:r>
            <a:r>
              <a:rPr lang="en-US" sz="2200" dirty="0"/>
              <a:t>O. Maler, E. </a:t>
            </a:r>
            <a:r>
              <a:rPr lang="en-US" sz="2200" dirty="0" err="1"/>
              <a:t>Bartocci</a:t>
            </a:r>
            <a:r>
              <a:rPr lang="en-US" sz="2200" dirty="0"/>
              <a:t>, D. </a:t>
            </a:r>
            <a:r>
              <a:rPr lang="en-US" sz="2200" dirty="0" err="1"/>
              <a:t>Nickovic</a:t>
            </a:r>
            <a:r>
              <a:rPr lang="en-US" sz="2200" dirty="0"/>
              <a:t>, R. Grosu, and S. Smolka. On temporal logic and </a:t>
            </a:r>
            <a:r>
              <a:rPr lang="en-US" sz="2200" dirty="0" smtClean="0"/>
              <a:t>signal processing</a:t>
            </a:r>
            <a:r>
              <a:rPr lang="en-US" sz="2200" dirty="0"/>
              <a:t>. In S. Chakraborty and M. </a:t>
            </a:r>
            <a:r>
              <a:rPr lang="en-US" sz="2200" dirty="0" err="1"/>
              <a:t>Mukund</a:t>
            </a:r>
            <a:r>
              <a:rPr lang="en-US" sz="2200" dirty="0"/>
              <a:t>, editors, Automated Technology for Verification </a:t>
            </a:r>
            <a:r>
              <a:rPr lang="en-US" sz="2200" dirty="0" smtClean="0"/>
              <a:t>and Analysis</a:t>
            </a:r>
            <a:r>
              <a:rPr lang="en-US" sz="2200" dirty="0"/>
              <a:t>, Lecture Notes in Computer Science, pages 92–106. Springer Berlin Heidelberg, 2012.</a:t>
            </a:r>
            <a:endParaRPr lang="en-US" sz="2200" dirty="0"/>
          </a:p>
        </p:txBody>
      </p:sp>
      <p:sp>
        <p:nvSpPr>
          <p:cNvPr id="3079" name="TextBox 3078"/>
          <p:cNvSpPr txBox="1"/>
          <p:nvPr/>
        </p:nvSpPr>
        <p:spPr>
          <a:xfrm>
            <a:off x="11278550" y="20997027"/>
            <a:ext cx="1049794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FF0000"/>
                </a:solidFill>
              </a:rPr>
              <a:t>Abstraction</a:t>
            </a:r>
            <a:r>
              <a:rPr lang="en-US" sz="3100" dirty="0" smtClean="0"/>
              <a:t>: </a:t>
            </a:r>
            <a:r>
              <a:rPr lang="en-US" sz="3100" dirty="0" err="1" smtClean="0"/>
              <a:t>i</a:t>
            </a:r>
            <a:r>
              <a:rPr lang="en-US" sz="3100" dirty="0" smtClean="0"/>
              <a:t>) model-order reduction of cell-level DEMs (depth), &amp; ii) taking coarser networks of DEMs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rgbClr val="FF0000"/>
                </a:solidFill>
              </a:rPr>
              <a:t>Hierarchy of models</a:t>
            </a:r>
            <a:r>
              <a:rPr lang="en-US" sz="3100" dirty="0" smtClean="0"/>
              <a:t>: preserve properties-of-interest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1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100" dirty="0"/>
              <a:t>Approximate equivalence characterized by </a:t>
            </a:r>
            <a:r>
              <a:rPr lang="en-US" sz="3100" dirty="0">
                <a:solidFill>
                  <a:srgbClr val="FF0000"/>
                </a:solidFill>
              </a:rPr>
              <a:t>Input-to-Output Stability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100" dirty="0"/>
          </a:p>
        </p:txBody>
      </p:sp>
      <p:sp>
        <p:nvSpPr>
          <p:cNvPr id="662" name="Rectangle 661"/>
          <p:cNvSpPr/>
          <p:nvPr/>
        </p:nvSpPr>
        <p:spPr>
          <a:xfrm>
            <a:off x="11267246" y="31911654"/>
            <a:ext cx="1050925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 smtClean="0"/>
              <a:t>Hierarchy of models: detailed </a:t>
            </a:r>
            <a:r>
              <a:rPr lang="en-US" sz="2500" i="1" dirty="0"/>
              <a:t>cell-level DEMs are </a:t>
            </a:r>
            <a:r>
              <a:rPr lang="en-US" sz="2500" i="1" dirty="0">
                <a:solidFill>
                  <a:srgbClr val="FF0000"/>
                </a:solidFill>
              </a:rPr>
              <a:t>incrementally reduced</a:t>
            </a:r>
            <a:r>
              <a:rPr lang="en-US" sz="2500" i="1" dirty="0"/>
              <a:t>, one subsystem at a </a:t>
            </a:r>
            <a:r>
              <a:rPr lang="en-US" sz="2500" i="1" dirty="0" smtClean="0"/>
              <a:t>time [2].</a:t>
            </a:r>
            <a:endParaRPr lang="en-US" sz="2500" i="1" dirty="0"/>
          </a:p>
        </p:txBody>
      </p:sp>
      <p:sp>
        <p:nvSpPr>
          <p:cNvPr id="3080" name="Rectangle 3079"/>
          <p:cNvSpPr/>
          <p:nvPr/>
        </p:nvSpPr>
        <p:spPr>
          <a:xfrm>
            <a:off x="22078653" y="23077310"/>
            <a:ext cx="10588171" cy="9633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100" dirty="0" smtClean="0"/>
              <a:t>TFL [3] will be used to specify </a:t>
            </a:r>
            <a:r>
              <a:rPr lang="en-US" sz="3100" dirty="0" smtClean="0">
                <a:solidFill>
                  <a:srgbClr val="FF0000"/>
                </a:solidFill>
              </a:rPr>
              <a:t>VT-SVT discrimination</a:t>
            </a:r>
            <a:r>
              <a:rPr lang="en-US" sz="3100" dirty="0" smtClean="0"/>
              <a:t> based on the following features of </a:t>
            </a:r>
            <a:r>
              <a:rPr lang="en-US" sz="3100" dirty="0" err="1" smtClean="0"/>
              <a:t>electrograms</a:t>
            </a:r>
            <a:r>
              <a:rPr lang="en-US" sz="3100" dirty="0" smtClean="0"/>
              <a:t>:</a:t>
            </a:r>
          </a:p>
          <a:p>
            <a:pPr algn="just"/>
            <a:endParaRPr lang="en-US" sz="3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100" i="1" dirty="0" smtClean="0"/>
              <a:t>Heart Rate</a:t>
            </a:r>
            <a:r>
              <a:rPr lang="en-US" sz="3100" dirty="0" smtClean="0"/>
              <a:t>: inverse </a:t>
            </a:r>
            <a:r>
              <a:rPr lang="en-US" sz="3100" dirty="0"/>
              <a:t>relationship with </a:t>
            </a:r>
            <a:r>
              <a:rPr lang="en-US" sz="3100" dirty="0" smtClean="0"/>
              <a:t>cycle </a:t>
            </a:r>
            <a:r>
              <a:rPr lang="en-US" sz="3100" dirty="0"/>
              <a:t>length, </a:t>
            </a:r>
            <a:r>
              <a:rPr lang="en-US" sz="3100" dirty="0" smtClean="0"/>
              <a:t>the </a:t>
            </a:r>
            <a:r>
              <a:rPr lang="en-US" sz="3100" dirty="0"/>
              <a:t>time </a:t>
            </a:r>
            <a:r>
              <a:rPr lang="en-US" sz="3100" dirty="0" smtClean="0"/>
              <a:t>interval between </a:t>
            </a:r>
            <a:r>
              <a:rPr lang="en-US" sz="3100" dirty="0"/>
              <a:t>two consecutive </a:t>
            </a:r>
            <a:r>
              <a:rPr lang="en-US" sz="3100" dirty="0" smtClean="0"/>
              <a:t>R-peaks </a:t>
            </a:r>
            <a:r>
              <a:rPr lang="en-US" sz="3100" dirty="0"/>
              <a:t>of the periodic </a:t>
            </a:r>
            <a:r>
              <a:rPr lang="en-US" sz="3100" dirty="0" err="1"/>
              <a:t>electrogram</a:t>
            </a:r>
            <a:r>
              <a:rPr lang="en-US" sz="3100" dirty="0" smtClean="0"/>
              <a:t>.</a:t>
            </a:r>
          </a:p>
          <a:p>
            <a:pPr marL="514350" indent="-514350" algn="just">
              <a:buAutoNum type="arabicPeriod"/>
            </a:pPr>
            <a:endParaRPr lang="en-US" sz="31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3100" i="1" dirty="0" smtClean="0"/>
              <a:t>Stability</a:t>
            </a:r>
            <a:r>
              <a:rPr lang="en-US" sz="3100" dirty="0" smtClean="0"/>
              <a:t>: variability </a:t>
            </a:r>
            <a:r>
              <a:rPr lang="en-US" sz="3100" dirty="0"/>
              <a:t>in cycle </a:t>
            </a:r>
            <a:r>
              <a:rPr lang="en-US" sz="3100" dirty="0" smtClean="0"/>
              <a:t>lengths.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1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3100" i="1" dirty="0" smtClean="0"/>
              <a:t>Sudden </a:t>
            </a:r>
            <a:r>
              <a:rPr lang="en-US" sz="3100" i="1" dirty="0"/>
              <a:t>Onset </a:t>
            </a:r>
            <a:r>
              <a:rPr lang="en-US" sz="3100" i="1" dirty="0" smtClean="0"/>
              <a:t>criterion</a:t>
            </a:r>
            <a:r>
              <a:rPr lang="en-US" sz="3100" dirty="0" smtClean="0"/>
              <a:t>: </a:t>
            </a:r>
            <a:r>
              <a:rPr lang="en-US" sz="3100" dirty="0"/>
              <a:t>compares the </a:t>
            </a:r>
            <a:r>
              <a:rPr lang="en-US" sz="3100" dirty="0" smtClean="0"/>
              <a:t>R-R </a:t>
            </a:r>
            <a:r>
              <a:rPr lang="en-US" sz="3100" dirty="0"/>
              <a:t>interval to mean values </a:t>
            </a:r>
            <a:r>
              <a:rPr lang="en-US" sz="3100" dirty="0" smtClean="0"/>
              <a:t>&amp; measures changes in </a:t>
            </a:r>
            <a:r>
              <a:rPr lang="en-US" sz="3100" dirty="0"/>
              <a:t>the cycle </a:t>
            </a:r>
            <a:r>
              <a:rPr lang="en-US" sz="3100" dirty="0" smtClean="0"/>
              <a:t>lengths.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100" dirty="0"/>
          </a:p>
          <a:p>
            <a:pPr marL="514350" indent="-514350" algn="just">
              <a:buFont typeface="+mj-lt"/>
              <a:buAutoNum type="arabicPeriod"/>
            </a:pPr>
            <a:r>
              <a:rPr lang="en-US" sz="3100" i="1" dirty="0" smtClean="0"/>
              <a:t>QRS </a:t>
            </a:r>
            <a:r>
              <a:rPr lang="en-US" sz="3100" i="1" dirty="0"/>
              <a:t>Complex </a:t>
            </a:r>
            <a:r>
              <a:rPr lang="en-US" sz="3100" i="1" dirty="0" smtClean="0"/>
              <a:t>Morphology</a:t>
            </a:r>
            <a:r>
              <a:rPr lang="en-US" sz="3100" dirty="0" smtClean="0"/>
              <a:t>: </a:t>
            </a:r>
            <a:r>
              <a:rPr lang="en-US" sz="3100" dirty="0"/>
              <a:t>compares the shape of the QRS </a:t>
            </a:r>
            <a:r>
              <a:rPr lang="en-US" sz="3100" dirty="0" smtClean="0"/>
              <a:t>complex to nominal patterns.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100" i="1" dirty="0" err="1" smtClean="0"/>
              <a:t>Atrio</a:t>
            </a:r>
            <a:r>
              <a:rPr lang="en-US" sz="3100" i="1" dirty="0" smtClean="0"/>
              <a:t>-Ventricular Heart-Rate </a:t>
            </a:r>
            <a:r>
              <a:rPr lang="en-US" sz="3100" i="1" dirty="0"/>
              <a:t>Ratios</a:t>
            </a:r>
            <a:r>
              <a:rPr lang="en-US" sz="3100" dirty="0"/>
              <a:t>: </a:t>
            </a:r>
            <a:r>
              <a:rPr lang="en-US" sz="3100" dirty="0" smtClean="0"/>
              <a:t>the </a:t>
            </a:r>
            <a:r>
              <a:rPr lang="en-US" sz="3100" dirty="0"/>
              <a:t>ratio between the measured heart rates from </a:t>
            </a:r>
            <a:r>
              <a:rPr lang="en-US" sz="3100" dirty="0" smtClean="0"/>
              <a:t>the atria &amp; the ventricles.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100" dirty="0" smtClean="0"/>
          </a:p>
          <a:p>
            <a:pPr marL="514350" indent="-514350" algn="just">
              <a:buFont typeface="+mj-lt"/>
              <a:buAutoNum type="arabicPeriod"/>
            </a:pPr>
            <a:r>
              <a:rPr lang="en-US" sz="3100" i="1" dirty="0" smtClean="0"/>
              <a:t>Dominant </a:t>
            </a:r>
            <a:r>
              <a:rPr lang="en-US" sz="3100" i="1" dirty="0"/>
              <a:t>Frequency</a:t>
            </a:r>
            <a:r>
              <a:rPr lang="en-US" sz="3100" dirty="0"/>
              <a:t>: </a:t>
            </a:r>
            <a:r>
              <a:rPr lang="en-US" sz="3100" dirty="0" smtClean="0"/>
              <a:t>efficacy of </a:t>
            </a:r>
            <a:r>
              <a:rPr lang="en-US" sz="3100" dirty="0"/>
              <a:t>defibrillation </a:t>
            </a:r>
            <a:r>
              <a:rPr lang="en-US" sz="3100" dirty="0" smtClean="0"/>
              <a:t>depends on </a:t>
            </a:r>
            <a:r>
              <a:rPr lang="en-US" sz="3100" dirty="0"/>
              <a:t>the </a:t>
            </a:r>
            <a:r>
              <a:rPr lang="en-US" sz="3100" dirty="0" smtClean="0"/>
              <a:t>Fourier transform of the </a:t>
            </a:r>
            <a:r>
              <a:rPr lang="en-US" sz="3100" dirty="0" err="1" smtClean="0"/>
              <a:t>electrograms</a:t>
            </a:r>
            <a:r>
              <a:rPr lang="en-US" sz="3100" dirty="0" smtClean="0"/>
              <a:t>.</a:t>
            </a:r>
            <a:endParaRPr lang="en-US" sz="3100" dirty="0"/>
          </a:p>
        </p:txBody>
      </p:sp>
      <p:pic>
        <p:nvPicPr>
          <p:cNvPr id="24583" name="Picture 5127" descr="C:\Users\abhishekM\Downloads\CSdeptLogo.jpg"/>
          <p:cNvPicPr>
            <a:picLocks noChangeAspect="1" noChangeArrowheads="1"/>
          </p:cNvPicPr>
          <p:nvPr/>
        </p:nvPicPr>
        <p:blipFill>
          <a:blip r:embed="rId1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139311"/>
            <a:ext cx="3568700" cy="356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3080"/>
          <p:cNvSpPr/>
          <p:nvPr/>
        </p:nvSpPr>
        <p:spPr>
          <a:xfrm>
            <a:off x="22090467" y="21912013"/>
            <a:ext cx="106099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i="1" dirty="0"/>
              <a:t>Using temporal and frequency-domain aspects of </a:t>
            </a:r>
            <a:r>
              <a:rPr lang="en-US" sz="2500" i="1" dirty="0" err="1"/>
              <a:t>electrograms</a:t>
            </a:r>
            <a:r>
              <a:rPr lang="en-US" sz="2500" i="1" dirty="0"/>
              <a:t> for specifying VT-SVT discrimination.</a:t>
            </a:r>
          </a:p>
        </p:txBody>
      </p:sp>
      <p:sp>
        <p:nvSpPr>
          <p:cNvPr id="3083" name="Rectangle 3082"/>
          <p:cNvSpPr/>
          <p:nvPr/>
        </p:nvSpPr>
        <p:spPr>
          <a:xfrm>
            <a:off x="33005936" y="27344138"/>
            <a:ext cx="1034682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 smtClean="0"/>
              <a:t>ACKNOWLEDGEMENTS</a:t>
            </a:r>
            <a:endParaRPr lang="en-US" sz="2400" dirty="0" smtClean="0"/>
          </a:p>
          <a:p>
            <a:pPr algn="just"/>
            <a:r>
              <a:rPr lang="en-US" sz="2400" dirty="0" smtClean="0"/>
              <a:t>We thank NSF for the NSF/FDA SIR postdoctoral fellowship grant </a:t>
            </a:r>
            <a:r>
              <a:rPr lang="en-US" sz="2400" dirty="0"/>
              <a:t>and previous </a:t>
            </a:r>
            <a:r>
              <a:rPr lang="en-US" sz="2400" dirty="0" smtClean="0"/>
              <a:t>grants </a:t>
            </a:r>
            <a:r>
              <a:rPr lang="en-US" sz="2400" dirty="0"/>
              <a:t>CCF-0926190 </a:t>
            </a:r>
            <a:r>
              <a:rPr lang="en-US" sz="2400" dirty="0" smtClean="0"/>
              <a:t>and CCF-1018459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 bwMode="auto"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3523</TotalTime>
  <Words>1175</Words>
  <Application>Microsoft Office PowerPoint</Application>
  <PresentationFormat>Custom</PresentationFormat>
  <Paragraphs>137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CorelDRAW</vt:lpstr>
      <vt:lpstr>Equation</vt:lpstr>
      <vt:lpstr>PowerPoint Presentation</vt:lpstr>
    </vt:vector>
  </TitlesOfParts>
  <Company>MegaPrint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36x48 Horizontal Poster</dc:title>
  <dc:creator>Ethan Shulda</dc:creator>
  <dc:description>©MegaPrint Inc. 2009</dc:description>
  <cp:lastModifiedBy>abhishekM</cp:lastModifiedBy>
  <cp:revision>739</cp:revision>
  <cp:lastPrinted>2014-11-04T08:56:41Z</cp:lastPrinted>
  <dcterms:created xsi:type="dcterms:W3CDTF">2008-12-04T00:20:37Z</dcterms:created>
  <dcterms:modified xsi:type="dcterms:W3CDTF">2014-11-04T09:00:36Z</dcterms:modified>
  <cp:category>Research Poster</cp:category>
</cp:coreProperties>
</file>