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94660"/>
  </p:normalViewPr>
  <p:slideViewPr>
    <p:cSldViewPr snapToObjects="1">
      <p:cViewPr varScale="1">
        <p:scale>
          <a:sx n="31" d="100"/>
          <a:sy n="31" d="100"/>
        </p:scale>
        <p:origin x="-1896" y="-16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C6CC-C184-6C44-8D4B-2C654C69B3E9}" type="datetimeFigureOut">
              <a:rPr lang="en-US" smtClean="0"/>
              <a:pPr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BE50-8340-AF4D-A661-F6030A48B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emf"/><Relationship Id="rId21" Type="http://schemas.openxmlformats.org/officeDocument/2006/relationships/image" Target="../media/image20.emf"/><Relationship Id="rId22" Type="http://schemas.openxmlformats.org/officeDocument/2006/relationships/image" Target="../media/image21.emf"/><Relationship Id="rId23" Type="http://schemas.openxmlformats.org/officeDocument/2006/relationships/image" Target="../media/image22.emf"/><Relationship Id="rId24" Type="http://schemas.openxmlformats.org/officeDocument/2006/relationships/image" Target="../media/image23.emf"/><Relationship Id="rId25" Type="http://schemas.openxmlformats.org/officeDocument/2006/relationships/image" Target="../media/image24.emf"/><Relationship Id="rId26" Type="http://schemas.openxmlformats.org/officeDocument/2006/relationships/image" Target="../media/image25.emf"/><Relationship Id="rId27" Type="http://schemas.openxmlformats.org/officeDocument/2006/relationships/image" Target="../media/image26.jpeg"/><Relationship Id="rId28" Type="http://schemas.openxmlformats.org/officeDocument/2006/relationships/image" Target="../media/image27.emf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30" Type="http://schemas.openxmlformats.org/officeDocument/2006/relationships/image" Target="../media/image29.emf"/><Relationship Id="rId31" Type="http://schemas.openxmlformats.org/officeDocument/2006/relationships/image" Target="../media/image30.emf"/><Relationship Id="rId32" Type="http://schemas.openxmlformats.org/officeDocument/2006/relationships/image" Target="../media/image31.emf"/><Relationship Id="rId9" Type="http://schemas.openxmlformats.org/officeDocument/2006/relationships/image" Target="../media/image8.emf"/><Relationship Id="rId6" Type="http://schemas.openxmlformats.org/officeDocument/2006/relationships/image" Target="../media/image5.jpe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33" Type="http://schemas.openxmlformats.org/officeDocument/2006/relationships/image" Target="../media/image32.emf"/><Relationship Id="rId34" Type="http://schemas.openxmlformats.org/officeDocument/2006/relationships/image" Target="../media/image33.png"/><Relationship Id="rId35" Type="http://schemas.openxmlformats.org/officeDocument/2006/relationships/image" Target="../media/image34.jpeg"/><Relationship Id="rId36" Type="http://schemas.openxmlformats.org/officeDocument/2006/relationships/image" Target="../media/image35.emf"/><Relationship Id="rId10" Type="http://schemas.openxmlformats.org/officeDocument/2006/relationships/image" Target="../media/image9.emf"/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4.emf"/><Relationship Id="rId16" Type="http://schemas.openxmlformats.org/officeDocument/2006/relationships/image" Target="../media/image15.emf"/><Relationship Id="rId17" Type="http://schemas.openxmlformats.org/officeDocument/2006/relationships/image" Target="../media/image16.emf"/><Relationship Id="rId18" Type="http://schemas.openxmlformats.org/officeDocument/2006/relationships/image" Target="../media/image17.emf"/><Relationship Id="rId19" Type="http://schemas.openxmlformats.org/officeDocument/2006/relationships/image" Target="../media/image18.emf"/><Relationship Id="rId37" Type="http://schemas.openxmlformats.org/officeDocument/2006/relationships/image" Target="../media/image36.emf"/><Relationship Id="rId3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4084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NSF</a:t>
            </a:r>
            <a:r>
              <a:rPr lang="en-US" sz="7200" dirty="0" smtClean="0"/>
              <a:t> Award 1232602 </a:t>
            </a:r>
          </a:p>
          <a:p>
            <a:pPr algn="ctr"/>
            <a:r>
              <a:rPr lang="en-US" sz="7200" dirty="0" smtClean="0"/>
              <a:t>Collision Free Autonomous Ground Traffic: A Model Predictive Control Approach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P. R. </a:t>
            </a:r>
            <a:r>
              <a:rPr lang="en-US" sz="6000" dirty="0" smtClean="0">
                <a:solidFill>
                  <a:schemeClr val="tx1"/>
                </a:solidFill>
              </a:rPr>
              <a:t>Kumar (Texas </a:t>
            </a:r>
            <a:r>
              <a:rPr lang="en-US" sz="6000" dirty="0" smtClean="0">
                <a:solidFill>
                  <a:schemeClr val="tx1"/>
                </a:solidFill>
              </a:rPr>
              <a:t>A&amp;M </a:t>
            </a:r>
            <a:r>
              <a:rPr lang="en-US" sz="6000" dirty="0" smtClean="0">
                <a:solidFill>
                  <a:schemeClr val="tx1"/>
                </a:solidFill>
              </a:rPr>
              <a:t>University), </a:t>
            </a:r>
            <a:r>
              <a:rPr lang="en-US" sz="6000" dirty="0" err="1" smtClean="0">
                <a:solidFill>
                  <a:schemeClr val="tx1"/>
                </a:solidFill>
              </a:rPr>
              <a:t>Kyoung-Dae</a:t>
            </a:r>
            <a:r>
              <a:rPr lang="en-US" sz="6000" dirty="0" smtClean="0">
                <a:solidFill>
                  <a:schemeClr val="tx1"/>
                </a:solidFill>
              </a:rPr>
              <a:t> Kim (University of Denver)</a:t>
            </a:r>
            <a:endParaRPr lang="en-US" sz="6000" dirty="0"/>
          </a:p>
        </p:txBody>
      </p:sp>
      <p:sp>
        <p:nvSpPr>
          <p:cNvPr id="105" name="Rectangle 104"/>
          <p:cNvSpPr/>
          <p:nvPr/>
        </p:nvSpPr>
        <p:spPr>
          <a:xfrm flipV="1">
            <a:off x="1371600" y="3944223"/>
            <a:ext cx="41170295" cy="46961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/>
          <p:cNvGrpSpPr/>
          <p:nvPr/>
        </p:nvGrpSpPr>
        <p:grpSpPr>
          <a:xfrm>
            <a:off x="2041595" y="5258009"/>
            <a:ext cx="8229600" cy="5943601"/>
            <a:chOff x="457200" y="2362199"/>
            <a:chExt cx="8229600" cy="5943601"/>
          </a:xfrm>
        </p:grpSpPr>
        <p:sp>
          <p:nvSpPr>
            <p:cNvPr id="157" name="Title 1"/>
            <p:cNvSpPr txBox="1">
              <a:spLocks/>
            </p:cNvSpPr>
            <p:nvPr/>
          </p:nvSpPr>
          <p:spPr>
            <a:xfrm>
              <a:off x="457200" y="2362199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Ground Traffic System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158" name="Content Placeholder 2"/>
            <p:cNvSpPr txBox="1">
              <a:spLocks/>
            </p:cNvSpPr>
            <p:nvPr/>
          </p:nvSpPr>
          <p:spPr>
            <a:xfrm>
              <a:off x="457200" y="3508047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Distributed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Robust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Safety-critical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1066800" y="5333999"/>
              <a:ext cx="2743200" cy="1524000"/>
              <a:chOff x="1600200" y="2895600"/>
              <a:chExt cx="1905000" cy="1524000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1600200" y="2895600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600200" y="3273424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600200" y="3656012"/>
                <a:ext cx="1905000" cy="1588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600200" y="4037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600200" y="4418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5334000" y="5333999"/>
              <a:ext cx="2743200" cy="1524000"/>
              <a:chOff x="1600200" y="2895600"/>
              <a:chExt cx="1905000" cy="1524000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1600200" y="2895600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1600200" y="3273424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600200" y="3656012"/>
                <a:ext cx="1905000" cy="1588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1600200" y="4037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1600200" y="4418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 rot="16200000">
              <a:off x="3841553" y="3854646"/>
              <a:ext cx="1460894" cy="1524000"/>
              <a:chOff x="1600200" y="2895600"/>
              <a:chExt cx="1905000" cy="1524000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1600200" y="2895600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600200" y="3273424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600200" y="3656012"/>
                <a:ext cx="1905000" cy="1588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600200" y="4037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600200" y="4418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 rot="16200000">
              <a:off x="3841553" y="6813353"/>
              <a:ext cx="1460894" cy="1524000"/>
              <a:chOff x="1600200" y="2895600"/>
              <a:chExt cx="1905000" cy="1524000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>
                <a:off x="1600200" y="2895600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1600200" y="3273424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1600200" y="3656012"/>
                <a:ext cx="1905000" cy="1588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1600200" y="4037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1600200" y="4418012"/>
                <a:ext cx="1905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3" name="Picture 222" descr="car_to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6503187"/>
              <a:ext cx="457200" cy="320040"/>
            </a:xfrm>
            <a:prstGeom prst="rect">
              <a:avLst/>
            </a:prstGeom>
          </p:spPr>
        </p:pic>
        <p:grpSp>
          <p:nvGrpSpPr>
            <p:cNvPr id="230" name="Group 229"/>
            <p:cNvGrpSpPr/>
            <p:nvPr/>
          </p:nvGrpSpPr>
          <p:grpSpPr>
            <a:xfrm>
              <a:off x="1600200" y="3901295"/>
              <a:ext cx="3545448" cy="2775006"/>
              <a:chOff x="1600200" y="1767696"/>
              <a:chExt cx="3545448" cy="2775006"/>
            </a:xfrm>
          </p:grpSpPr>
          <p:cxnSp>
            <p:nvCxnSpPr>
              <p:cNvPr id="231" name="Elbow Connector 230"/>
              <p:cNvCxnSpPr/>
              <p:nvPr/>
            </p:nvCxnSpPr>
            <p:spPr>
              <a:xfrm flipV="1">
                <a:off x="1600200" y="4176997"/>
                <a:ext cx="2170657" cy="365705"/>
              </a:xfrm>
              <a:prstGeom prst="bentConnector3">
                <a:avLst>
                  <a:gd name="adj1" fmla="val 50000"/>
                </a:avLst>
              </a:prstGeom>
              <a:ln w="12700">
                <a:prstDash val="sysDash"/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Elbow Connector 231"/>
              <p:cNvCxnSpPr/>
              <p:nvPr/>
            </p:nvCxnSpPr>
            <p:spPr>
              <a:xfrm rot="5400000" flipH="1" flipV="1">
                <a:off x="4233670" y="2288423"/>
                <a:ext cx="1432705" cy="391251"/>
              </a:xfrm>
              <a:prstGeom prst="bentConnector3">
                <a:avLst>
                  <a:gd name="adj1" fmla="val 50000"/>
                </a:avLst>
              </a:prstGeom>
              <a:ln w="12700">
                <a:prstDash val="sysDash"/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Arc 232"/>
              <p:cNvSpPr/>
              <p:nvPr/>
            </p:nvSpPr>
            <p:spPr>
              <a:xfrm flipV="1">
                <a:off x="2867422" y="2291568"/>
                <a:ext cx="1885429" cy="1885429"/>
              </a:xfrm>
              <a:prstGeom prst="arc">
                <a:avLst/>
              </a:prstGeom>
              <a:ln w="12700">
                <a:prstDash val="sysDash"/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1752600" y="6121400"/>
              <a:ext cx="2243667" cy="2168259"/>
              <a:chOff x="1752600" y="3987801"/>
              <a:chExt cx="2243667" cy="2168259"/>
            </a:xfrm>
          </p:grpSpPr>
          <p:pic>
            <p:nvPicPr>
              <p:cNvPr id="235" name="Picture 234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52600" y="3987801"/>
                <a:ext cx="457200" cy="320040"/>
              </a:xfrm>
              <a:prstGeom prst="rect">
                <a:avLst/>
              </a:prstGeom>
            </p:spPr>
          </p:pic>
          <p:grpSp>
            <p:nvGrpSpPr>
              <p:cNvPr id="236" name="Group 91"/>
              <p:cNvGrpSpPr/>
              <p:nvPr/>
            </p:nvGrpSpPr>
            <p:grpSpPr>
              <a:xfrm>
                <a:off x="2209800" y="4147821"/>
                <a:ext cx="1786467" cy="2008239"/>
                <a:chOff x="2209800" y="4147821"/>
                <a:chExt cx="1786467" cy="2008239"/>
              </a:xfrm>
            </p:grpSpPr>
            <p:cxnSp>
              <p:nvCxnSpPr>
                <p:cNvPr id="237" name="Elbow Connector 236"/>
                <p:cNvCxnSpPr>
                  <a:stCxn id="235" idx="3"/>
                </p:cNvCxnSpPr>
                <p:nvPr/>
              </p:nvCxnSpPr>
              <p:spPr>
                <a:xfrm>
                  <a:off x="2209800" y="4147821"/>
                  <a:ext cx="1601789" cy="394881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FF6600"/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8" name="Group 66"/>
                <p:cNvGrpSpPr/>
                <p:nvPr/>
              </p:nvGrpSpPr>
              <p:grpSpPr>
                <a:xfrm>
                  <a:off x="3810000" y="4542700"/>
                  <a:ext cx="186267" cy="1613360"/>
                  <a:chOff x="4187824" y="4542700"/>
                  <a:chExt cx="232570" cy="1613360"/>
                </a:xfrm>
              </p:grpSpPr>
              <p:cxnSp>
                <p:nvCxnSpPr>
                  <p:cNvPr id="239" name="Straight Connector 238"/>
                  <p:cNvCxnSpPr/>
                  <p:nvPr/>
                </p:nvCxnSpPr>
                <p:spPr>
                  <a:xfrm>
                    <a:off x="4187824" y="4542700"/>
                    <a:ext cx="231776" cy="2"/>
                  </a:xfrm>
                  <a:prstGeom prst="line">
                    <a:avLst/>
                  </a:prstGeom>
                  <a:ln w="12700">
                    <a:solidFill>
                      <a:srgbClr val="FF6600"/>
                    </a:solidFill>
                    <a:prstDash val="sysDash"/>
                    <a:headEnd type="oval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 rot="5400000">
                    <a:off x="3613317" y="5348983"/>
                    <a:ext cx="1612566" cy="1588"/>
                  </a:xfrm>
                  <a:prstGeom prst="line">
                    <a:avLst/>
                  </a:prstGeom>
                  <a:ln w="12700">
                    <a:solidFill>
                      <a:srgbClr val="FF6600"/>
                    </a:solidFill>
                    <a:prstDash val="sysDash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1" name="Group 240"/>
            <p:cNvGrpSpPr/>
            <p:nvPr/>
          </p:nvGrpSpPr>
          <p:grpSpPr>
            <a:xfrm>
              <a:off x="2133600" y="6299199"/>
              <a:ext cx="5850467" cy="523241"/>
              <a:chOff x="2133600" y="4165600"/>
              <a:chExt cx="5850467" cy="523241"/>
            </a:xfrm>
          </p:grpSpPr>
          <p:pic>
            <p:nvPicPr>
              <p:cNvPr id="242" name="Picture 241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3600" y="4368801"/>
                <a:ext cx="457200" cy="320040"/>
              </a:xfrm>
              <a:prstGeom prst="rect">
                <a:avLst/>
              </a:prstGeom>
            </p:spPr>
          </p:pic>
          <p:cxnSp>
            <p:nvCxnSpPr>
              <p:cNvPr id="243" name="Elbow Connector 242"/>
              <p:cNvCxnSpPr/>
              <p:nvPr/>
            </p:nvCxnSpPr>
            <p:spPr>
              <a:xfrm flipV="1">
                <a:off x="2610511" y="4165600"/>
                <a:ext cx="5373556" cy="378795"/>
              </a:xfrm>
              <a:prstGeom prst="bentConnector3">
                <a:avLst>
                  <a:gd name="adj1" fmla="val 77731"/>
                </a:avLst>
              </a:prstGeom>
              <a:ln w="12700">
                <a:solidFill>
                  <a:srgbClr val="008000"/>
                </a:solidFill>
                <a:prstDash val="sysDash"/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>
              <a:off x="1219200" y="5347093"/>
              <a:ext cx="5791200" cy="320040"/>
              <a:chOff x="1219200" y="3213494"/>
              <a:chExt cx="5791200" cy="320040"/>
            </a:xfrm>
          </p:grpSpPr>
          <p:pic>
            <p:nvPicPr>
              <p:cNvPr id="245" name="Picture 244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553200" y="3213494"/>
                <a:ext cx="457200" cy="320040"/>
              </a:xfrm>
              <a:prstGeom prst="rect">
                <a:avLst/>
              </a:prstGeom>
            </p:spPr>
          </p:pic>
          <p:cxnSp>
            <p:nvCxnSpPr>
              <p:cNvPr id="253" name="Straight Connector 252"/>
              <p:cNvCxnSpPr/>
              <p:nvPr/>
            </p:nvCxnSpPr>
            <p:spPr>
              <a:xfrm rot="10800000">
                <a:off x="1219200" y="3402894"/>
                <a:ext cx="5311186" cy="1588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ysDash"/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oup 253"/>
            <p:cNvGrpSpPr/>
            <p:nvPr/>
          </p:nvGrpSpPr>
          <p:grpSpPr>
            <a:xfrm>
              <a:off x="1219201" y="5886970"/>
              <a:ext cx="3705461" cy="1885429"/>
              <a:chOff x="1219201" y="3753371"/>
              <a:chExt cx="3705461" cy="1885429"/>
            </a:xfrm>
          </p:grpSpPr>
          <p:pic>
            <p:nvPicPr>
              <p:cNvPr id="255" name="Picture 254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 flipH="1">
                <a:off x="4536042" y="5195601"/>
                <a:ext cx="457200" cy="320040"/>
              </a:xfrm>
              <a:prstGeom prst="rect">
                <a:avLst/>
              </a:prstGeom>
            </p:spPr>
          </p:pic>
          <p:grpSp>
            <p:nvGrpSpPr>
              <p:cNvPr id="256" name="Group 88"/>
              <p:cNvGrpSpPr/>
              <p:nvPr/>
            </p:nvGrpSpPr>
            <p:grpSpPr>
              <a:xfrm>
                <a:off x="1219201" y="3753371"/>
                <a:ext cx="3530599" cy="1885429"/>
                <a:chOff x="1219201" y="3753371"/>
                <a:chExt cx="3530599" cy="1885429"/>
              </a:xfrm>
            </p:grpSpPr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4542416" y="4918797"/>
                  <a:ext cx="413180" cy="1588"/>
                </a:xfrm>
                <a:prstGeom prst="line">
                  <a:avLst/>
                </a:prstGeom>
                <a:ln w="12700">
                  <a:solidFill>
                    <a:srgbClr val="800000"/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8" name="Arc 257"/>
                <p:cNvSpPr/>
                <p:nvPr/>
              </p:nvSpPr>
              <p:spPr>
                <a:xfrm rot="16200000" flipV="1">
                  <a:off x="2860544" y="3753371"/>
                  <a:ext cx="1885429" cy="1885429"/>
                </a:xfrm>
                <a:prstGeom prst="arc">
                  <a:avLst/>
                </a:prstGeom>
                <a:ln w="12700">
                  <a:solidFill>
                    <a:srgbClr val="800000"/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9" name="Straight Connector 258"/>
                <p:cNvCxnSpPr/>
                <p:nvPr/>
              </p:nvCxnSpPr>
              <p:spPr>
                <a:xfrm rot="10800000">
                  <a:off x="1219201" y="3759200"/>
                  <a:ext cx="2565399" cy="1588"/>
                </a:xfrm>
                <a:prstGeom prst="line">
                  <a:avLst/>
                </a:prstGeom>
                <a:ln w="12700">
                  <a:solidFill>
                    <a:srgbClr val="800000"/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0" name="Group 66"/>
            <p:cNvGrpSpPr/>
            <p:nvPr/>
          </p:nvGrpSpPr>
          <p:grpSpPr>
            <a:xfrm>
              <a:off x="4997026" y="4877593"/>
              <a:ext cx="320040" cy="3077297"/>
              <a:chOff x="4997026" y="3124993"/>
              <a:chExt cx="320040" cy="3077297"/>
            </a:xfrm>
          </p:grpSpPr>
          <p:pic>
            <p:nvPicPr>
              <p:cNvPr id="261" name="Picture 260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 flipH="1">
                <a:off x="4928446" y="5813670"/>
                <a:ext cx="457200" cy="320040"/>
              </a:xfrm>
              <a:prstGeom prst="rect">
                <a:avLst/>
              </a:prstGeom>
            </p:spPr>
          </p:pic>
          <p:cxnSp>
            <p:nvCxnSpPr>
              <p:cNvPr id="262" name="Straight Connector 261"/>
              <p:cNvCxnSpPr/>
              <p:nvPr/>
            </p:nvCxnSpPr>
            <p:spPr>
              <a:xfrm rot="5400000" flipH="1" flipV="1">
                <a:off x="3841441" y="4428904"/>
                <a:ext cx="2609409" cy="158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 54"/>
            <p:cNvGrpSpPr/>
            <p:nvPr/>
          </p:nvGrpSpPr>
          <p:grpSpPr>
            <a:xfrm>
              <a:off x="4224971" y="4411135"/>
              <a:ext cx="2328229" cy="1899461"/>
              <a:chOff x="4224971" y="2277536"/>
              <a:chExt cx="2328229" cy="1899461"/>
            </a:xfrm>
          </p:grpSpPr>
          <p:pic>
            <p:nvPicPr>
              <p:cNvPr id="264" name="Picture 263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 flipH="1" flipV="1">
                <a:off x="4156391" y="2811779"/>
                <a:ext cx="457200" cy="320040"/>
              </a:xfrm>
              <a:prstGeom prst="rect">
                <a:avLst/>
              </a:prstGeom>
            </p:spPr>
          </p:pic>
          <p:grpSp>
            <p:nvGrpSpPr>
              <p:cNvPr id="265" name="Group 102"/>
              <p:cNvGrpSpPr/>
              <p:nvPr/>
            </p:nvGrpSpPr>
            <p:grpSpPr>
              <a:xfrm>
                <a:off x="4371438" y="2277536"/>
                <a:ext cx="2181762" cy="1899461"/>
                <a:chOff x="4371438" y="2277536"/>
                <a:chExt cx="2181762" cy="1899461"/>
              </a:xfrm>
            </p:grpSpPr>
            <p:sp>
              <p:nvSpPr>
                <p:cNvPr id="266" name="Arc 57"/>
                <p:cNvSpPr/>
                <p:nvPr/>
              </p:nvSpPr>
              <p:spPr>
                <a:xfrm rot="5400000" flipV="1">
                  <a:off x="4371438" y="2277536"/>
                  <a:ext cx="1885429" cy="1885429"/>
                </a:xfrm>
                <a:prstGeom prst="arc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5350934" y="4167188"/>
                  <a:ext cx="1202266" cy="980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59"/>
            <p:cNvGrpSpPr/>
            <p:nvPr/>
          </p:nvGrpSpPr>
          <p:grpSpPr>
            <a:xfrm>
              <a:off x="3843853" y="3886199"/>
              <a:ext cx="3742294" cy="2182705"/>
              <a:chOff x="3843853" y="1752600"/>
              <a:chExt cx="3742294" cy="2182705"/>
            </a:xfrm>
          </p:grpSpPr>
          <p:pic>
            <p:nvPicPr>
              <p:cNvPr id="269" name="Picture 268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 flipH="1" flipV="1">
                <a:off x="3775273" y="1821180"/>
                <a:ext cx="457200" cy="320040"/>
              </a:xfrm>
              <a:prstGeom prst="rect">
                <a:avLst/>
              </a:prstGeom>
            </p:spPr>
          </p:pic>
          <p:pic>
            <p:nvPicPr>
              <p:cNvPr id="270" name="Picture 269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5943600" y="3606795"/>
                <a:ext cx="457200" cy="320040"/>
              </a:xfrm>
              <a:prstGeom prst="rect">
                <a:avLst/>
              </a:prstGeom>
            </p:spPr>
          </p:pic>
          <p:pic>
            <p:nvPicPr>
              <p:cNvPr id="271" name="Picture 270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7128947" y="3615265"/>
                <a:ext cx="457200" cy="320040"/>
              </a:xfrm>
              <a:prstGeom prst="rect">
                <a:avLst/>
              </a:prstGeom>
            </p:spPr>
          </p:pic>
          <p:pic>
            <p:nvPicPr>
              <p:cNvPr id="272" name="Picture 271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 flipH="1" flipV="1">
                <a:off x="4157979" y="2109049"/>
                <a:ext cx="457200" cy="320040"/>
              </a:xfrm>
              <a:prstGeom prst="rect">
                <a:avLst/>
              </a:prstGeom>
            </p:spPr>
          </p:pic>
        </p:grpSp>
        <p:pic>
          <p:nvPicPr>
            <p:cNvPr id="273" name="Picture 272" descr="traffic-ligh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6559" y="5725756"/>
              <a:ext cx="581606" cy="686295"/>
            </a:xfrm>
            <a:prstGeom prst="rect">
              <a:avLst/>
            </a:prstGeom>
          </p:spPr>
        </p:pic>
      </p:grpSp>
      <p:grpSp>
        <p:nvGrpSpPr>
          <p:cNvPr id="277" name="Group 276"/>
          <p:cNvGrpSpPr/>
          <p:nvPr/>
        </p:nvGrpSpPr>
        <p:grpSpPr>
          <a:xfrm>
            <a:off x="2131675" y="11277809"/>
            <a:ext cx="8049441" cy="3381375"/>
            <a:chOff x="533400" y="2286000"/>
            <a:chExt cx="8049441" cy="3381375"/>
          </a:xfrm>
        </p:grpSpPr>
        <p:sp>
          <p:nvSpPr>
            <p:cNvPr id="275" name="TextBox 274"/>
            <p:cNvSpPr txBox="1"/>
            <p:nvPr/>
          </p:nvSpPr>
          <p:spPr>
            <a:xfrm>
              <a:off x="533400" y="2286000"/>
              <a:ext cx="80494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Helvetica"/>
                  <a:cs typeface="Helvetica"/>
                </a:rPr>
                <a:t>Can we design autonomous ground traffic systems with </a:t>
              </a:r>
              <a:r>
                <a:rPr lang="en-US" sz="32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provable system-wide safety</a:t>
              </a:r>
              <a:r>
                <a:rPr lang="en-US" sz="3200" dirty="0" smtClean="0">
                  <a:latin typeface="Helvetica"/>
                  <a:cs typeface="Helvetica"/>
                </a:rPr>
                <a:t>?</a:t>
              </a:r>
              <a:endParaRPr lang="en-US" sz="3200" dirty="0">
                <a:latin typeface="Helvetica"/>
                <a:cs typeface="Helvetica"/>
              </a:endParaRPr>
            </a:p>
          </p:txBody>
        </p:sp>
        <p:pic>
          <p:nvPicPr>
            <p:cNvPr id="276" name="Picture 275" descr="thinkin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3352800"/>
              <a:ext cx="2381250" cy="2314575"/>
            </a:xfrm>
            <a:prstGeom prst="rect">
              <a:avLst/>
            </a:prstGeom>
          </p:spPr>
        </p:pic>
      </p:grpSp>
      <p:grpSp>
        <p:nvGrpSpPr>
          <p:cNvPr id="732" name="Group 731"/>
          <p:cNvGrpSpPr/>
          <p:nvPr/>
        </p:nvGrpSpPr>
        <p:grpSpPr>
          <a:xfrm>
            <a:off x="2498795" y="15725984"/>
            <a:ext cx="7315200" cy="5105400"/>
            <a:chOff x="1371600" y="19050001"/>
            <a:chExt cx="7315200" cy="5105400"/>
          </a:xfrm>
        </p:grpSpPr>
        <p:grpSp>
          <p:nvGrpSpPr>
            <p:cNvPr id="657" name="Group 79"/>
            <p:cNvGrpSpPr/>
            <p:nvPr/>
          </p:nvGrpSpPr>
          <p:grpSpPr>
            <a:xfrm>
              <a:off x="1641838" y="19735800"/>
              <a:ext cx="7044962" cy="4419601"/>
              <a:chOff x="1108438" y="2133599"/>
              <a:chExt cx="7044962" cy="4419601"/>
            </a:xfrm>
          </p:grpSpPr>
          <p:grpSp>
            <p:nvGrpSpPr>
              <p:cNvPr id="658" name="Group 69"/>
              <p:cNvGrpSpPr/>
              <p:nvPr/>
            </p:nvGrpSpPr>
            <p:grpSpPr>
              <a:xfrm>
                <a:off x="1143000" y="2133599"/>
                <a:ext cx="7010400" cy="4419601"/>
                <a:chOff x="1066800" y="2209800"/>
                <a:chExt cx="7010400" cy="4419601"/>
              </a:xfrm>
            </p:grpSpPr>
            <p:grpSp>
              <p:nvGrpSpPr>
                <p:cNvPr id="661" name="Group 4"/>
                <p:cNvGrpSpPr/>
                <p:nvPr/>
              </p:nvGrpSpPr>
              <p:grpSpPr>
                <a:xfrm>
                  <a:off x="1066800" y="3657600"/>
                  <a:ext cx="2743200" cy="1524000"/>
                  <a:chOff x="1600200" y="2895600"/>
                  <a:chExt cx="1905000" cy="1524000"/>
                </a:xfrm>
              </p:grpSpPr>
              <p:cxnSp>
                <p:nvCxnSpPr>
                  <p:cNvPr id="717" name="Straight Connector 5"/>
                  <p:cNvCxnSpPr/>
                  <p:nvPr/>
                </p:nvCxnSpPr>
                <p:spPr>
                  <a:xfrm>
                    <a:off x="1600200" y="2895600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Straight Connector 6"/>
                  <p:cNvCxnSpPr/>
                  <p:nvPr/>
                </p:nvCxnSpPr>
                <p:spPr>
                  <a:xfrm>
                    <a:off x="1600200" y="3273424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Straight Connector 7"/>
                  <p:cNvCxnSpPr/>
                  <p:nvPr/>
                </p:nvCxnSpPr>
                <p:spPr>
                  <a:xfrm>
                    <a:off x="1600200" y="3656012"/>
                    <a:ext cx="19050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8"/>
                  <p:cNvCxnSpPr/>
                  <p:nvPr/>
                </p:nvCxnSpPr>
                <p:spPr>
                  <a:xfrm>
                    <a:off x="1600200" y="4037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9"/>
                  <p:cNvCxnSpPr/>
                  <p:nvPr/>
                </p:nvCxnSpPr>
                <p:spPr>
                  <a:xfrm>
                    <a:off x="1600200" y="4418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2" name="Group 10"/>
                <p:cNvGrpSpPr/>
                <p:nvPr/>
              </p:nvGrpSpPr>
              <p:grpSpPr>
                <a:xfrm>
                  <a:off x="5334000" y="3657600"/>
                  <a:ext cx="2743200" cy="1524000"/>
                  <a:chOff x="1600200" y="2895600"/>
                  <a:chExt cx="1905000" cy="1524000"/>
                </a:xfrm>
              </p:grpSpPr>
              <p:cxnSp>
                <p:nvCxnSpPr>
                  <p:cNvPr id="712" name="Straight Connector 11"/>
                  <p:cNvCxnSpPr/>
                  <p:nvPr/>
                </p:nvCxnSpPr>
                <p:spPr>
                  <a:xfrm>
                    <a:off x="1600200" y="2895600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12"/>
                  <p:cNvCxnSpPr/>
                  <p:nvPr/>
                </p:nvCxnSpPr>
                <p:spPr>
                  <a:xfrm>
                    <a:off x="1600200" y="3273424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13"/>
                  <p:cNvCxnSpPr/>
                  <p:nvPr/>
                </p:nvCxnSpPr>
                <p:spPr>
                  <a:xfrm>
                    <a:off x="1600200" y="3656012"/>
                    <a:ext cx="19050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" name="Straight Connector 14"/>
                  <p:cNvCxnSpPr/>
                  <p:nvPr/>
                </p:nvCxnSpPr>
                <p:spPr>
                  <a:xfrm>
                    <a:off x="1600200" y="4037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" name="Straight Connector 15"/>
                  <p:cNvCxnSpPr/>
                  <p:nvPr/>
                </p:nvCxnSpPr>
                <p:spPr>
                  <a:xfrm>
                    <a:off x="1600200" y="4418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3" name="Group 16"/>
                <p:cNvGrpSpPr/>
                <p:nvPr/>
              </p:nvGrpSpPr>
              <p:grpSpPr>
                <a:xfrm rot="16200000">
                  <a:off x="3841553" y="2178247"/>
                  <a:ext cx="1460894" cy="1524000"/>
                  <a:chOff x="1600200" y="2895600"/>
                  <a:chExt cx="1905000" cy="1524000"/>
                </a:xfrm>
              </p:grpSpPr>
              <p:cxnSp>
                <p:nvCxnSpPr>
                  <p:cNvPr id="707" name="Straight Connector 17"/>
                  <p:cNvCxnSpPr/>
                  <p:nvPr/>
                </p:nvCxnSpPr>
                <p:spPr>
                  <a:xfrm>
                    <a:off x="1600200" y="2895600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1600200" y="3273424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1600200" y="3656012"/>
                    <a:ext cx="19050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1600200" y="4037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1600200" y="4418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4" name="Group 22"/>
                <p:cNvGrpSpPr/>
                <p:nvPr/>
              </p:nvGrpSpPr>
              <p:grpSpPr>
                <a:xfrm rot="16200000">
                  <a:off x="3841553" y="5136954"/>
                  <a:ext cx="1460894" cy="1524000"/>
                  <a:chOff x="1600200" y="2895600"/>
                  <a:chExt cx="1905000" cy="1524000"/>
                </a:xfrm>
              </p:grpSpPr>
              <p:cxnSp>
                <p:nvCxnSpPr>
                  <p:cNvPr id="702" name="Straight Connector 23"/>
                  <p:cNvCxnSpPr/>
                  <p:nvPr/>
                </p:nvCxnSpPr>
                <p:spPr>
                  <a:xfrm>
                    <a:off x="1600200" y="2895600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1600200" y="3273424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1600200" y="3656012"/>
                    <a:ext cx="19050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1600200" y="4037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1600200" y="4418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65" name="Picture 664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43000" y="4826788"/>
                  <a:ext cx="457200" cy="320040"/>
                </a:xfrm>
                <a:prstGeom prst="rect">
                  <a:avLst/>
                </a:prstGeom>
              </p:spPr>
            </p:pic>
            <p:grpSp>
              <p:nvGrpSpPr>
                <p:cNvPr id="666" name="Group 29"/>
                <p:cNvGrpSpPr/>
                <p:nvPr/>
              </p:nvGrpSpPr>
              <p:grpSpPr>
                <a:xfrm>
                  <a:off x="1600200" y="2224896"/>
                  <a:ext cx="3545448" cy="2775006"/>
                  <a:chOff x="1600200" y="1767696"/>
                  <a:chExt cx="3545448" cy="2775006"/>
                </a:xfrm>
              </p:grpSpPr>
              <p:cxnSp>
                <p:nvCxnSpPr>
                  <p:cNvPr id="699" name="Elbow Connector 698"/>
                  <p:cNvCxnSpPr/>
                  <p:nvPr/>
                </p:nvCxnSpPr>
                <p:spPr>
                  <a:xfrm flipV="1">
                    <a:off x="1600200" y="4176997"/>
                    <a:ext cx="2170657" cy="365705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" name="Elbow Connector 699"/>
                  <p:cNvCxnSpPr/>
                  <p:nvPr/>
                </p:nvCxnSpPr>
                <p:spPr>
                  <a:xfrm rot="5400000" flipH="1" flipV="1">
                    <a:off x="4233670" y="2288423"/>
                    <a:ext cx="1432705" cy="391251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1" name="Arc 700"/>
                  <p:cNvSpPr/>
                  <p:nvPr/>
                </p:nvSpPr>
                <p:spPr>
                  <a:xfrm flipV="1">
                    <a:off x="2867422" y="2291568"/>
                    <a:ext cx="1885429" cy="1885429"/>
                  </a:xfrm>
                  <a:prstGeom prst="arc">
                    <a:avLst/>
                  </a:prstGeom>
                  <a:ln w="12700"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7" name="Group 33"/>
                <p:cNvGrpSpPr/>
                <p:nvPr/>
              </p:nvGrpSpPr>
              <p:grpSpPr>
                <a:xfrm>
                  <a:off x="1752600" y="4445001"/>
                  <a:ext cx="2243667" cy="2168259"/>
                  <a:chOff x="1752600" y="3987801"/>
                  <a:chExt cx="2243667" cy="2168259"/>
                </a:xfrm>
              </p:grpSpPr>
              <p:pic>
                <p:nvPicPr>
                  <p:cNvPr id="693" name="Picture 692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752600" y="3987801"/>
                    <a:ext cx="457200" cy="320040"/>
                  </a:xfrm>
                  <a:prstGeom prst="rect">
                    <a:avLst/>
                  </a:prstGeom>
                </p:spPr>
              </p:pic>
              <p:grpSp>
                <p:nvGrpSpPr>
                  <p:cNvPr id="694" name="Group 91"/>
                  <p:cNvGrpSpPr/>
                  <p:nvPr/>
                </p:nvGrpSpPr>
                <p:grpSpPr>
                  <a:xfrm>
                    <a:off x="2209800" y="4147821"/>
                    <a:ext cx="1786467" cy="2008239"/>
                    <a:chOff x="2209800" y="4147821"/>
                    <a:chExt cx="1786467" cy="2008239"/>
                  </a:xfrm>
                </p:grpSpPr>
                <p:cxnSp>
                  <p:nvCxnSpPr>
                    <p:cNvPr id="695" name="Elbow Connector 694"/>
                    <p:cNvCxnSpPr>
                      <a:stCxn id="693" idx="3"/>
                    </p:cNvCxnSpPr>
                    <p:nvPr/>
                  </p:nvCxnSpPr>
                  <p:spPr>
                    <a:xfrm>
                      <a:off x="2209800" y="4147821"/>
                      <a:ext cx="1601789" cy="394881"/>
                    </a:xfrm>
                    <a:prstGeom prst="bentConnector3">
                      <a:avLst>
                        <a:gd name="adj1" fmla="val 50000"/>
                      </a:avLst>
                    </a:prstGeom>
                    <a:ln w="12700">
                      <a:solidFill>
                        <a:srgbClr val="FF6600"/>
                      </a:solidFill>
                      <a:prstDash val="sysDash"/>
                      <a:headEnd type="oval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6" name="Group 66"/>
                    <p:cNvGrpSpPr/>
                    <p:nvPr/>
                  </p:nvGrpSpPr>
                  <p:grpSpPr>
                    <a:xfrm>
                      <a:off x="3810000" y="4542700"/>
                      <a:ext cx="186267" cy="1613360"/>
                      <a:chOff x="4187824" y="4542700"/>
                      <a:chExt cx="232570" cy="1613360"/>
                    </a:xfrm>
                  </p:grpSpPr>
                  <p:cxnSp>
                    <p:nvCxnSpPr>
                      <p:cNvPr id="697" name="Straight Connector 38"/>
                      <p:cNvCxnSpPr/>
                      <p:nvPr/>
                    </p:nvCxnSpPr>
                    <p:spPr>
                      <a:xfrm>
                        <a:off x="4187824" y="4542700"/>
                        <a:ext cx="231776" cy="2"/>
                      </a:xfrm>
                      <a:prstGeom prst="line">
                        <a:avLst/>
                      </a:prstGeom>
                      <a:ln w="12700">
                        <a:solidFill>
                          <a:srgbClr val="FF6600"/>
                        </a:solidFill>
                        <a:prstDash val="sysDash"/>
                        <a:headEnd type="oval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8" name="Straight Connector 697"/>
                      <p:cNvCxnSpPr/>
                      <p:nvPr/>
                    </p:nvCxnSpPr>
                    <p:spPr>
                      <a:xfrm rot="5400000">
                        <a:off x="3613317" y="5348983"/>
                        <a:ext cx="1612566" cy="1588"/>
                      </a:xfrm>
                      <a:prstGeom prst="line">
                        <a:avLst/>
                      </a:prstGeom>
                      <a:ln w="12700">
                        <a:solidFill>
                          <a:srgbClr val="FF6600"/>
                        </a:solidFill>
                        <a:prstDash val="sysDash"/>
                        <a:tailEnd type="arrow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668" name="Group 40"/>
                <p:cNvGrpSpPr/>
                <p:nvPr/>
              </p:nvGrpSpPr>
              <p:grpSpPr>
                <a:xfrm>
                  <a:off x="2133600" y="4622800"/>
                  <a:ext cx="5850467" cy="523241"/>
                  <a:chOff x="2133600" y="4165600"/>
                  <a:chExt cx="5850467" cy="523241"/>
                </a:xfrm>
              </p:grpSpPr>
              <p:pic>
                <p:nvPicPr>
                  <p:cNvPr id="691" name="Picture 690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33600" y="4368801"/>
                    <a:ext cx="457200" cy="320040"/>
                  </a:xfrm>
                  <a:prstGeom prst="rect">
                    <a:avLst/>
                  </a:prstGeom>
                </p:spPr>
              </p:pic>
              <p:cxnSp>
                <p:nvCxnSpPr>
                  <p:cNvPr id="692" name="Elbow Connector 691"/>
                  <p:cNvCxnSpPr/>
                  <p:nvPr/>
                </p:nvCxnSpPr>
                <p:spPr>
                  <a:xfrm flipV="1">
                    <a:off x="2610511" y="4165600"/>
                    <a:ext cx="5373556" cy="378795"/>
                  </a:xfrm>
                  <a:prstGeom prst="bentConnector3">
                    <a:avLst>
                      <a:gd name="adj1" fmla="val 77731"/>
                    </a:avLst>
                  </a:prstGeom>
                  <a:ln w="12700">
                    <a:solidFill>
                      <a:srgbClr val="008000"/>
                    </a:solidFill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9" name="Group 43"/>
                <p:cNvGrpSpPr/>
                <p:nvPr/>
              </p:nvGrpSpPr>
              <p:grpSpPr>
                <a:xfrm>
                  <a:off x="1219200" y="3670694"/>
                  <a:ext cx="5791200" cy="320040"/>
                  <a:chOff x="1219200" y="3213494"/>
                  <a:chExt cx="5791200" cy="320040"/>
                </a:xfrm>
              </p:grpSpPr>
              <p:pic>
                <p:nvPicPr>
                  <p:cNvPr id="689" name="Picture 688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6553200" y="3213494"/>
                    <a:ext cx="457200" cy="320040"/>
                  </a:xfrm>
                  <a:prstGeom prst="rect">
                    <a:avLst/>
                  </a:prstGeom>
                </p:spPr>
              </p:pic>
              <p:cxnSp>
                <p:nvCxnSpPr>
                  <p:cNvPr id="690" name="Straight Connector 689"/>
                  <p:cNvCxnSpPr/>
                  <p:nvPr/>
                </p:nvCxnSpPr>
                <p:spPr>
                  <a:xfrm rot="10800000">
                    <a:off x="1219200" y="3402894"/>
                    <a:ext cx="5311186" cy="1588"/>
                  </a:xfrm>
                  <a:prstGeom prst="line">
                    <a:avLst/>
                  </a:prstGeom>
                  <a:ln w="12700">
                    <a:solidFill>
                      <a:srgbClr val="0000FF"/>
                    </a:solidFill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0" name="Group 46"/>
                <p:cNvGrpSpPr/>
                <p:nvPr/>
              </p:nvGrpSpPr>
              <p:grpSpPr>
                <a:xfrm>
                  <a:off x="1219201" y="4210571"/>
                  <a:ext cx="3705461" cy="1885429"/>
                  <a:chOff x="1219201" y="3753371"/>
                  <a:chExt cx="3705461" cy="1885429"/>
                </a:xfrm>
              </p:grpSpPr>
              <p:pic>
                <p:nvPicPr>
                  <p:cNvPr id="684" name="Picture 683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 flipH="1">
                    <a:off x="4536042" y="5195601"/>
                    <a:ext cx="457200" cy="320040"/>
                  </a:xfrm>
                  <a:prstGeom prst="rect">
                    <a:avLst/>
                  </a:prstGeom>
                </p:spPr>
              </p:pic>
              <p:grpSp>
                <p:nvGrpSpPr>
                  <p:cNvPr id="685" name="Group 88"/>
                  <p:cNvGrpSpPr/>
                  <p:nvPr/>
                </p:nvGrpSpPr>
                <p:grpSpPr>
                  <a:xfrm>
                    <a:off x="1219201" y="3753371"/>
                    <a:ext cx="3530599" cy="1885429"/>
                    <a:chOff x="1219201" y="3753371"/>
                    <a:chExt cx="3530599" cy="1885429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rot="5400000" flipH="1" flipV="1">
                      <a:off x="4542416" y="4918797"/>
                      <a:ext cx="413180" cy="1588"/>
                    </a:xfrm>
                    <a:prstGeom prst="line">
                      <a:avLst/>
                    </a:prstGeom>
                    <a:ln w="12700">
                      <a:solidFill>
                        <a:srgbClr val="800000"/>
                      </a:solidFill>
                      <a:prstDash val="sysDash"/>
                      <a:headEnd type="oval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7" name="Arc 686"/>
                    <p:cNvSpPr/>
                    <p:nvPr/>
                  </p:nvSpPr>
                  <p:spPr>
                    <a:xfrm rot="16200000" flipV="1">
                      <a:off x="2860544" y="3753371"/>
                      <a:ext cx="1885429" cy="1885429"/>
                    </a:xfrm>
                    <a:prstGeom prst="arc">
                      <a:avLst/>
                    </a:prstGeom>
                    <a:ln w="12700">
                      <a:solidFill>
                        <a:srgbClr val="800000"/>
                      </a:solidFill>
                      <a:prstDash val="sysDash"/>
                      <a:headEnd type="oval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rot="10800000">
                      <a:off x="1219201" y="3759200"/>
                      <a:ext cx="2565399" cy="1588"/>
                    </a:xfrm>
                    <a:prstGeom prst="line">
                      <a:avLst/>
                    </a:prstGeom>
                    <a:ln w="12700">
                      <a:solidFill>
                        <a:srgbClr val="800000"/>
                      </a:solidFill>
                      <a:prstDash val="sysDash"/>
                      <a:headEnd type="oval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1" name="Group 52"/>
                <p:cNvGrpSpPr/>
                <p:nvPr/>
              </p:nvGrpSpPr>
              <p:grpSpPr>
                <a:xfrm>
                  <a:off x="4997026" y="3201194"/>
                  <a:ext cx="320040" cy="3077297"/>
                  <a:chOff x="4997026" y="3124993"/>
                  <a:chExt cx="320040" cy="3077297"/>
                </a:xfrm>
              </p:grpSpPr>
              <p:pic>
                <p:nvPicPr>
                  <p:cNvPr id="682" name="Picture 681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 flipH="1">
                    <a:off x="4928446" y="5813670"/>
                    <a:ext cx="457200" cy="320040"/>
                  </a:xfrm>
                  <a:prstGeom prst="rect">
                    <a:avLst/>
                  </a:prstGeom>
                </p:spPr>
              </p:pic>
              <p:cxnSp>
                <p:nvCxnSpPr>
                  <p:cNvPr id="683" name="Straight Connector 682"/>
                  <p:cNvCxnSpPr/>
                  <p:nvPr/>
                </p:nvCxnSpPr>
                <p:spPr>
                  <a:xfrm rot="5400000" flipH="1" flipV="1">
                    <a:off x="3841441" y="4428904"/>
                    <a:ext cx="2609409" cy="1588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50000"/>
                      </a:schemeClr>
                    </a:solidFill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2" name="Group 55"/>
                <p:cNvGrpSpPr/>
                <p:nvPr/>
              </p:nvGrpSpPr>
              <p:grpSpPr>
                <a:xfrm>
                  <a:off x="4224971" y="2734736"/>
                  <a:ext cx="2328229" cy="1899461"/>
                  <a:chOff x="4224971" y="2277536"/>
                  <a:chExt cx="2328229" cy="1899461"/>
                </a:xfrm>
              </p:grpSpPr>
              <p:pic>
                <p:nvPicPr>
                  <p:cNvPr id="678" name="Picture 677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16200000" flipH="1" flipV="1">
                    <a:off x="4156391" y="2811779"/>
                    <a:ext cx="457200" cy="320040"/>
                  </a:xfrm>
                  <a:prstGeom prst="rect">
                    <a:avLst/>
                  </a:prstGeom>
                </p:spPr>
              </p:pic>
              <p:grpSp>
                <p:nvGrpSpPr>
                  <p:cNvPr id="679" name="Group 102"/>
                  <p:cNvGrpSpPr/>
                  <p:nvPr/>
                </p:nvGrpSpPr>
                <p:grpSpPr>
                  <a:xfrm>
                    <a:off x="4371438" y="2277536"/>
                    <a:ext cx="2181762" cy="1899461"/>
                    <a:chOff x="4371438" y="2277536"/>
                    <a:chExt cx="2181762" cy="1899461"/>
                  </a:xfrm>
                </p:grpSpPr>
                <p:sp>
                  <p:nvSpPr>
                    <p:cNvPr id="680" name="Arc 679"/>
                    <p:cNvSpPr/>
                    <p:nvPr/>
                  </p:nvSpPr>
                  <p:spPr>
                    <a:xfrm rot="5400000" flipV="1">
                      <a:off x="4371438" y="2277536"/>
                      <a:ext cx="1885429" cy="1885429"/>
                    </a:xfrm>
                    <a:prstGeom prst="arc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headEnd type="oval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>
                      <a:off x="5350934" y="4167188"/>
                      <a:ext cx="1202266" cy="9809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headEnd type="oval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3" name="Group 60"/>
                <p:cNvGrpSpPr/>
                <p:nvPr/>
              </p:nvGrpSpPr>
              <p:grpSpPr>
                <a:xfrm>
                  <a:off x="3843853" y="2209800"/>
                  <a:ext cx="3742294" cy="2182705"/>
                  <a:chOff x="3843853" y="1752600"/>
                  <a:chExt cx="3742294" cy="2182705"/>
                </a:xfrm>
              </p:grpSpPr>
              <p:pic>
                <p:nvPicPr>
                  <p:cNvPr id="674" name="Picture 673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16200000" flipH="1" flipV="1">
                    <a:off x="3775273" y="1821180"/>
                    <a:ext cx="457200" cy="320040"/>
                  </a:xfrm>
                  <a:prstGeom prst="rect">
                    <a:avLst/>
                  </a:prstGeom>
                </p:spPr>
              </p:pic>
              <p:pic>
                <p:nvPicPr>
                  <p:cNvPr id="675" name="Picture 674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 flipV="1">
                    <a:off x="5943600" y="3606795"/>
                    <a:ext cx="457200" cy="320040"/>
                  </a:xfrm>
                  <a:prstGeom prst="rect">
                    <a:avLst/>
                  </a:prstGeom>
                </p:spPr>
              </p:pic>
              <p:pic>
                <p:nvPicPr>
                  <p:cNvPr id="676" name="Picture 675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 flipV="1">
                    <a:off x="7128947" y="3615265"/>
                    <a:ext cx="457200" cy="320040"/>
                  </a:xfrm>
                  <a:prstGeom prst="rect">
                    <a:avLst/>
                  </a:prstGeom>
                </p:spPr>
              </p:pic>
              <p:pic>
                <p:nvPicPr>
                  <p:cNvPr id="677" name="Picture 676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16200000" flipH="1" flipV="1">
                    <a:off x="4157979" y="2109049"/>
                    <a:ext cx="457200" cy="32004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659" name="Picture 658" descr="traffic-light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2759" y="3970309"/>
                <a:ext cx="581606" cy="686295"/>
              </a:xfrm>
              <a:prstGeom prst="rect">
                <a:avLst/>
              </a:prstGeom>
            </p:spPr>
          </p:pic>
          <p:sp>
            <p:nvSpPr>
              <p:cNvPr id="660" name="Oval 659"/>
              <p:cNvSpPr/>
              <p:nvPr/>
            </p:nvSpPr>
            <p:spPr>
              <a:xfrm>
                <a:off x="1108438" y="4793775"/>
                <a:ext cx="632963" cy="248519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23" name="Picture 722" descr="how-clipar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00" y="19050001"/>
              <a:ext cx="2108569" cy="2108569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724" name="Group 71"/>
            <p:cNvGrpSpPr/>
            <p:nvPr/>
          </p:nvGrpSpPr>
          <p:grpSpPr>
            <a:xfrm>
              <a:off x="1371600" y="21945601"/>
              <a:ext cx="4800600" cy="2133524"/>
              <a:chOff x="838200" y="4025335"/>
              <a:chExt cx="4800600" cy="2133524"/>
            </a:xfrm>
          </p:grpSpPr>
          <p:sp>
            <p:nvSpPr>
              <p:cNvPr id="725" name="Rectangular Callout 724"/>
              <p:cNvSpPr/>
              <p:nvPr/>
            </p:nvSpPr>
            <p:spPr>
              <a:xfrm>
                <a:off x="3962400" y="5168335"/>
                <a:ext cx="1676400" cy="990524"/>
              </a:xfrm>
              <a:prstGeom prst="wedgeRectCallout">
                <a:avLst>
                  <a:gd name="adj1" fmla="val -111194"/>
                  <a:gd name="adj2" fmla="val -10001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  <a:latin typeface="Georgia"/>
                    <a:cs typeface="Georgia"/>
                  </a:rPr>
                  <a:t>Inter-Vehicle</a:t>
                </a:r>
              </a:p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  <a:latin typeface="Georgia"/>
                    <a:cs typeface="Georgia"/>
                  </a:rPr>
                  <a:t>Coordination</a:t>
                </a:r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838200" y="4025335"/>
                <a:ext cx="2345083" cy="75915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727" name="Group 74"/>
            <p:cNvGrpSpPr/>
            <p:nvPr/>
          </p:nvGrpSpPr>
          <p:grpSpPr>
            <a:xfrm>
              <a:off x="4419600" y="21186634"/>
              <a:ext cx="4201717" cy="1901967"/>
              <a:chOff x="3823630" y="3186501"/>
              <a:chExt cx="4201717" cy="1901967"/>
            </a:xfrm>
          </p:grpSpPr>
          <p:pic>
            <p:nvPicPr>
              <p:cNvPr id="728" name="Picture 727" descr="robotcop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3630" y="3186501"/>
                <a:ext cx="1502042" cy="1495367"/>
              </a:xfrm>
              <a:prstGeom prst="rect">
                <a:avLst/>
              </a:prstGeom>
              <a:ln w="50800">
                <a:solidFill>
                  <a:srgbClr val="FF0000"/>
                </a:solidFill>
              </a:ln>
            </p:spPr>
          </p:pic>
          <p:sp>
            <p:nvSpPr>
              <p:cNvPr id="729" name="Rectangular Callout 728"/>
              <p:cNvSpPr/>
              <p:nvPr/>
            </p:nvSpPr>
            <p:spPr>
              <a:xfrm>
                <a:off x="6194247" y="4002003"/>
                <a:ext cx="1831100" cy="1086465"/>
              </a:xfrm>
              <a:prstGeom prst="wedgeRectCallout">
                <a:avLst>
                  <a:gd name="adj1" fmla="val -114510"/>
                  <a:gd name="adj2" fmla="val -7286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  <a:latin typeface="Georgia"/>
                    <a:cs typeface="Georgia"/>
                  </a:rPr>
                  <a:t>Intersection Crossing Algorithm</a:t>
                </a:r>
              </a:p>
            </p:txBody>
          </p:sp>
        </p:grpSp>
        <p:sp>
          <p:nvSpPr>
            <p:cNvPr id="730" name="Rectangular Callout 729"/>
            <p:cNvSpPr/>
            <p:nvPr/>
          </p:nvSpPr>
          <p:spPr>
            <a:xfrm>
              <a:off x="1981200" y="20040601"/>
              <a:ext cx="1898370" cy="892989"/>
            </a:xfrm>
            <a:prstGeom prst="wedgeRectCallout">
              <a:avLst>
                <a:gd name="adj1" fmla="val 87325"/>
                <a:gd name="adj2" fmla="val 118840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Georgia"/>
                  <a:cs typeface="Georgia"/>
                </a:rPr>
                <a:t>Vehicle-Intersection Coordination</a:t>
              </a:r>
              <a:endParaRPr lang="en-US" sz="1800" dirty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  <p:sp>
          <p:nvSpPr>
            <p:cNvPr id="731" name="Rectangular Callout 730"/>
            <p:cNvSpPr/>
            <p:nvPr/>
          </p:nvSpPr>
          <p:spPr>
            <a:xfrm>
              <a:off x="1828800" y="23012401"/>
              <a:ext cx="1648222" cy="1045313"/>
            </a:xfrm>
            <a:prstGeom prst="wedgeRectCallout">
              <a:avLst>
                <a:gd name="adj1" fmla="val -37569"/>
                <a:gd name="adj2" fmla="val -86062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Georgia"/>
                  <a:cs typeface="Georgia"/>
                </a:rPr>
                <a:t>MPC for Autonomous Driving</a:t>
              </a:r>
              <a:endParaRPr lang="en-US" sz="1800" dirty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041595" y="22404557"/>
            <a:ext cx="8229600" cy="5888735"/>
            <a:chOff x="1371600" y="23469600"/>
            <a:chExt cx="8229600" cy="5888735"/>
          </a:xfrm>
        </p:grpSpPr>
        <p:sp>
          <p:nvSpPr>
            <p:cNvPr id="733" name="Title 1"/>
            <p:cNvSpPr txBox="1">
              <a:spLocks/>
            </p:cNvSpPr>
            <p:nvPr/>
          </p:nvSpPr>
          <p:spPr>
            <a:xfrm>
              <a:off x="1371600" y="234696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Why MPC for Autonomous Driving?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734" name="Content Placeholder 2"/>
            <p:cNvSpPr txBox="1">
              <a:spLocks/>
            </p:cNvSpPr>
            <p:nvPr/>
          </p:nvSpPr>
          <p:spPr>
            <a:xfrm>
              <a:off x="1371600" y="246154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Allow flexible choice of individual objective function for driving performance</a:t>
              </a:r>
            </a:p>
          </p:txBody>
        </p:sp>
        <p:grpSp>
          <p:nvGrpSpPr>
            <p:cNvPr id="735" name="Group 734"/>
            <p:cNvGrpSpPr/>
            <p:nvPr/>
          </p:nvGrpSpPr>
          <p:grpSpPr>
            <a:xfrm>
              <a:off x="2057400" y="25075367"/>
              <a:ext cx="7010400" cy="3880633"/>
              <a:chOff x="1066800" y="2291568"/>
              <a:chExt cx="7010400" cy="3880633"/>
            </a:xfrm>
          </p:grpSpPr>
          <p:grpSp>
            <p:nvGrpSpPr>
              <p:cNvPr id="736" name="Group 18"/>
              <p:cNvGrpSpPr/>
              <p:nvPr/>
            </p:nvGrpSpPr>
            <p:grpSpPr>
              <a:xfrm>
                <a:off x="1066800" y="3200400"/>
                <a:ext cx="2743200" cy="1524000"/>
                <a:chOff x="1600200" y="2895600"/>
                <a:chExt cx="1905000" cy="1524000"/>
              </a:xfrm>
            </p:grpSpPr>
            <p:cxnSp>
              <p:nvCxnSpPr>
                <p:cNvPr id="789" name="Straight Connector 788"/>
                <p:cNvCxnSpPr/>
                <p:nvPr/>
              </p:nvCxnSpPr>
              <p:spPr>
                <a:xfrm>
                  <a:off x="1600200" y="28956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Straight Connector 14"/>
                <p:cNvCxnSpPr/>
                <p:nvPr/>
              </p:nvCxnSpPr>
              <p:spPr>
                <a:xfrm>
                  <a:off x="1600200" y="3273424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Straight Connector 15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Straight Connector 16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Straight Connector 17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" name="Group 19"/>
              <p:cNvGrpSpPr/>
              <p:nvPr/>
            </p:nvGrpSpPr>
            <p:grpSpPr>
              <a:xfrm>
                <a:off x="5334000" y="3200400"/>
                <a:ext cx="2743200" cy="1524000"/>
                <a:chOff x="1600200" y="2895600"/>
                <a:chExt cx="1905000" cy="1524000"/>
              </a:xfrm>
            </p:grpSpPr>
            <p:cxnSp>
              <p:nvCxnSpPr>
                <p:cNvPr id="784" name="Straight Connector 783"/>
                <p:cNvCxnSpPr/>
                <p:nvPr/>
              </p:nvCxnSpPr>
              <p:spPr>
                <a:xfrm>
                  <a:off x="1600200" y="28956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Straight Connector 21"/>
                <p:cNvCxnSpPr/>
                <p:nvPr/>
              </p:nvCxnSpPr>
              <p:spPr>
                <a:xfrm>
                  <a:off x="1600200" y="3273424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Straight Connector 785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Straight Connector 786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Straight Connector 787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8" name="Group 25"/>
              <p:cNvGrpSpPr/>
              <p:nvPr/>
            </p:nvGrpSpPr>
            <p:grpSpPr>
              <a:xfrm rot="16200000">
                <a:off x="4428905" y="2310771"/>
                <a:ext cx="284622" cy="1522418"/>
                <a:chOff x="1599163" y="2895597"/>
                <a:chExt cx="371146" cy="1522418"/>
              </a:xfrm>
            </p:grpSpPr>
            <p:cxnSp>
              <p:nvCxnSpPr>
                <p:cNvPr id="779" name="Straight Connector 778"/>
                <p:cNvCxnSpPr/>
                <p:nvPr/>
              </p:nvCxnSpPr>
              <p:spPr>
                <a:xfrm rot="5400000" flipH="1" flipV="1">
                  <a:off x="1785250" y="2710547"/>
                  <a:ext cx="6" cy="37010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Straight Connector 779"/>
                <p:cNvCxnSpPr/>
                <p:nvPr/>
              </p:nvCxnSpPr>
              <p:spPr>
                <a:xfrm rot="5400000" flipV="1">
                  <a:off x="1783545" y="3088250"/>
                  <a:ext cx="2382" cy="371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Straight Connector 780"/>
                <p:cNvCxnSpPr/>
                <p:nvPr/>
              </p:nvCxnSpPr>
              <p:spPr>
                <a:xfrm rot="5400000" flipV="1">
                  <a:off x="1784462" y="3471745"/>
                  <a:ext cx="1581" cy="37010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Straight Connector 781"/>
                <p:cNvCxnSpPr/>
                <p:nvPr/>
              </p:nvCxnSpPr>
              <p:spPr>
                <a:xfrm rot="5400000" flipV="1">
                  <a:off x="1783548" y="3851831"/>
                  <a:ext cx="2375" cy="3711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Straight Connector 782"/>
                <p:cNvCxnSpPr/>
                <p:nvPr/>
              </p:nvCxnSpPr>
              <p:spPr>
                <a:xfrm rot="5400000" flipH="1" flipV="1">
                  <a:off x="1775061" y="4222768"/>
                  <a:ext cx="20383" cy="3701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9" name="Group 31"/>
              <p:cNvGrpSpPr/>
              <p:nvPr/>
            </p:nvGrpSpPr>
            <p:grpSpPr>
              <a:xfrm rot="16200000">
                <a:off x="3841553" y="4679754"/>
                <a:ext cx="1460894" cy="1524000"/>
                <a:chOff x="1600200" y="2895600"/>
                <a:chExt cx="1905000" cy="1524000"/>
              </a:xfrm>
            </p:grpSpPr>
            <p:cxnSp>
              <p:nvCxnSpPr>
                <p:cNvPr id="774" name="Straight Connector 773"/>
                <p:cNvCxnSpPr/>
                <p:nvPr/>
              </p:nvCxnSpPr>
              <p:spPr>
                <a:xfrm>
                  <a:off x="1600200" y="28956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Straight Connector 774"/>
                <p:cNvCxnSpPr/>
                <p:nvPr/>
              </p:nvCxnSpPr>
              <p:spPr>
                <a:xfrm>
                  <a:off x="1600200" y="3273424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Straight Connector 34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Straight Connector 776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Straight Connector 36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40" name="Picture 739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3000" y="4369588"/>
                <a:ext cx="457200" cy="32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</p:pic>
          <p:grpSp>
            <p:nvGrpSpPr>
              <p:cNvPr id="741" name="Group 45"/>
              <p:cNvGrpSpPr/>
              <p:nvPr/>
            </p:nvGrpSpPr>
            <p:grpSpPr>
              <a:xfrm>
                <a:off x="1600200" y="2291568"/>
                <a:ext cx="3152651" cy="2251134"/>
                <a:chOff x="1600200" y="2291568"/>
                <a:chExt cx="3152651" cy="2251134"/>
              </a:xfrm>
            </p:grpSpPr>
            <p:cxnSp>
              <p:nvCxnSpPr>
                <p:cNvPr id="771" name="Elbow Connector 770"/>
                <p:cNvCxnSpPr/>
                <p:nvPr/>
              </p:nvCxnSpPr>
              <p:spPr>
                <a:xfrm flipV="1">
                  <a:off x="1600200" y="4176997"/>
                  <a:ext cx="2170657" cy="365705"/>
                </a:xfrm>
                <a:prstGeom prst="bentConnector3">
                  <a:avLst>
                    <a:gd name="adj1" fmla="val 50000"/>
                  </a:avLst>
                </a:prstGeom>
                <a:ln w="12700"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3" name="Arc 772"/>
                <p:cNvSpPr/>
                <p:nvPr/>
              </p:nvSpPr>
              <p:spPr>
                <a:xfrm flipV="1">
                  <a:off x="2867422" y="2291568"/>
                  <a:ext cx="1885429" cy="1885429"/>
                </a:xfrm>
                <a:prstGeom prst="arc">
                  <a:avLst/>
                </a:prstGeom>
                <a:ln w="12700"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2" name="Group 92"/>
              <p:cNvGrpSpPr/>
              <p:nvPr/>
            </p:nvGrpSpPr>
            <p:grpSpPr>
              <a:xfrm>
                <a:off x="1752600" y="3987801"/>
                <a:ext cx="2243667" cy="2168259"/>
                <a:chOff x="1752600" y="3987801"/>
                <a:chExt cx="2243667" cy="2168259"/>
              </a:xfrm>
            </p:grpSpPr>
            <p:pic>
              <p:nvPicPr>
                <p:cNvPr id="765" name="Picture 764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52600" y="3987801"/>
                  <a:ext cx="457200" cy="32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effectLst/>
              </p:spPr>
            </p:pic>
            <p:grpSp>
              <p:nvGrpSpPr>
                <p:cNvPr id="766" name="Group 91"/>
                <p:cNvGrpSpPr/>
                <p:nvPr/>
              </p:nvGrpSpPr>
              <p:grpSpPr>
                <a:xfrm>
                  <a:off x="2209800" y="4147821"/>
                  <a:ext cx="1786467" cy="2008239"/>
                  <a:chOff x="2209800" y="4147821"/>
                  <a:chExt cx="1786467" cy="2008239"/>
                </a:xfrm>
              </p:grpSpPr>
              <p:cxnSp>
                <p:nvCxnSpPr>
                  <p:cNvPr id="767" name="Elbow Connector 766"/>
                  <p:cNvCxnSpPr>
                    <a:stCxn id="765" idx="3"/>
                  </p:cNvCxnSpPr>
                  <p:nvPr/>
                </p:nvCxnSpPr>
                <p:spPr>
                  <a:xfrm>
                    <a:off x="2209800" y="4147821"/>
                    <a:ext cx="1601789" cy="394881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solidFill>
                      <a:srgbClr val="FF6600"/>
                    </a:solidFill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68" name="Group 66"/>
                  <p:cNvGrpSpPr/>
                  <p:nvPr/>
                </p:nvGrpSpPr>
                <p:grpSpPr>
                  <a:xfrm>
                    <a:off x="3810000" y="4542700"/>
                    <a:ext cx="186267" cy="1613360"/>
                    <a:chOff x="4187824" y="4542700"/>
                    <a:chExt cx="232570" cy="1613360"/>
                  </a:xfrm>
                </p:grpSpPr>
                <p:cxnSp>
                  <p:nvCxnSpPr>
                    <p:cNvPr id="769" name="Straight Connector 768"/>
                    <p:cNvCxnSpPr/>
                    <p:nvPr/>
                  </p:nvCxnSpPr>
                  <p:spPr>
                    <a:xfrm>
                      <a:off x="4187824" y="4542700"/>
                      <a:ext cx="231776" cy="2"/>
                    </a:xfrm>
                    <a:prstGeom prst="line">
                      <a:avLst/>
                    </a:prstGeom>
                    <a:ln w="12700">
                      <a:solidFill>
                        <a:srgbClr val="FF6600"/>
                      </a:solidFill>
                      <a:prstDash val="sysDash"/>
                      <a:headEnd type="oval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769"/>
                    <p:cNvCxnSpPr/>
                    <p:nvPr/>
                  </p:nvCxnSpPr>
                  <p:spPr>
                    <a:xfrm rot="5400000">
                      <a:off x="3613317" y="5348983"/>
                      <a:ext cx="1612566" cy="1588"/>
                    </a:xfrm>
                    <a:prstGeom prst="line">
                      <a:avLst/>
                    </a:prstGeom>
                    <a:ln w="12700">
                      <a:solidFill>
                        <a:srgbClr val="FF6600"/>
                      </a:solidFill>
                      <a:prstDash val="sysDash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43" name="Group 93"/>
              <p:cNvGrpSpPr/>
              <p:nvPr/>
            </p:nvGrpSpPr>
            <p:grpSpPr>
              <a:xfrm>
                <a:off x="2133600" y="4165600"/>
                <a:ext cx="5850467" cy="523241"/>
                <a:chOff x="2133600" y="4165600"/>
                <a:chExt cx="5850467" cy="523241"/>
              </a:xfrm>
            </p:grpSpPr>
            <p:pic>
              <p:nvPicPr>
                <p:cNvPr id="763" name="Picture 762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33600" y="4368801"/>
                  <a:ext cx="457200" cy="32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effectLst/>
              </p:spPr>
            </p:pic>
            <p:cxnSp>
              <p:nvCxnSpPr>
                <p:cNvPr id="764" name="Elbow Connector 763"/>
                <p:cNvCxnSpPr/>
                <p:nvPr/>
              </p:nvCxnSpPr>
              <p:spPr>
                <a:xfrm flipV="1">
                  <a:off x="2610511" y="4165600"/>
                  <a:ext cx="5373556" cy="378795"/>
                </a:xfrm>
                <a:prstGeom prst="bentConnector3">
                  <a:avLst>
                    <a:gd name="adj1" fmla="val 77731"/>
                  </a:avLst>
                </a:prstGeom>
                <a:ln w="12700">
                  <a:solidFill>
                    <a:srgbClr val="008000"/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4" name="Group 90"/>
              <p:cNvGrpSpPr/>
              <p:nvPr/>
            </p:nvGrpSpPr>
            <p:grpSpPr>
              <a:xfrm>
                <a:off x="1219200" y="3213494"/>
                <a:ext cx="5791200" cy="320040"/>
                <a:chOff x="1219200" y="3213494"/>
                <a:chExt cx="5791200" cy="320040"/>
              </a:xfrm>
            </p:grpSpPr>
            <p:pic>
              <p:nvPicPr>
                <p:cNvPr id="761" name="Picture 760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6553200" y="3213494"/>
                  <a:ext cx="457200" cy="32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effectLst/>
              </p:spPr>
            </p:pic>
            <p:cxnSp>
              <p:nvCxnSpPr>
                <p:cNvPr id="762" name="Straight Connector 761"/>
                <p:cNvCxnSpPr/>
                <p:nvPr/>
              </p:nvCxnSpPr>
              <p:spPr>
                <a:xfrm rot="10800000">
                  <a:off x="1219200" y="3402894"/>
                  <a:ext cx="5311186" cy="1588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oup 89"/>
              <p:cNvGrpSpPr/>
              <p:nvPr/>
            </p:nvGrpSpPr>
            <p:grpSpPr>
              <a:xfrm>
                <a:off x="1219201" y="3753371"/>
                <a:ext cx="3705461" cy="1885429"/>
                <a:chOff x="1219201" y="3753371"/>
                <a:chExt cx="3705461" cy="1885429"/>
              </a:xfrm>
            </p:grpSpPr>
            <p:pic>
              <p:nvPicPr>
                <p:cNvPr id="756" name="Picture 755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5400000" flipH="1">
                  <a:off x="4536042" y="5195601"/>
                  <a:ext cx="457200" cy="32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effectLst/>
              </p:spPr>
            </p:pic>
            <p:grpSp>
              <p:nvGrpSpPr>
                <p:cNvPr id="757" name="Group 88"/>
                <p:cNvGrpSpPr/>
                <p:nvPr/>
              </p:nvGrpSpPr>
              <p:grpSpPr>
                <a:xfrm>
                  <a:off x="1219201" y="3753371"/>
                  <a:ext cx="3530599" cy="1885429"/>
                  <a:chOff x="1219201" y="3753371"/>
                  <a:chExt cx="3530599" cy="1885429"/>
                </a:xfrm>
              </p:grpSpPr>
              <p:cxnSp>
                <p:nvCxnSpPr>
                  <p:cNvPr id="758" name="Straight Connector 757"/>
                  <p:cNvCxnSpPr/>
                  <p:nvPr/>
                </p:nvCxnSpPr>
                <p:spPr>
                  <a:xfrm rot="5400000" flipH="1" flipV="1">
                    <a:off x="4542416" y="4918797"/>
                    <a:ext cx="413180" cy="1588"/>
                  </a:xfrm>
                  <a:prstGeom prst="line">
                    <a:avLst/>
                  </a:prstGeom>
                  <a:ln w="12700">
                    <a:solidFill>
                      <a:srgbClr val="800000"/>
                    </a:solidFill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9" name="Arc 758"/>
                  <p:cNvSpPr/>
                  <p:nvPr/>
                </p:nvSpPr>
                <p:spPr>
                  <a:xfrm rot="16200000" flipV="1">
                    <a:off x="2860544" y="3753371"/>
                    <a:ext cx="1885429" cy="1885429"/>
                  </a:xfrm>
                  <a:prstGeom prst="arc">
                    <a:avLst/>
                  </a:prstGeom>
                  <a:ln w="12700">
                    <a:solidFill>
                      <a:srgbClr val="800000"/>
                    </a:solidFill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60" name="Straight Connector 759"/>
                  <p:cNvCxnSpPr/>
                  <p:nvPr/>
                </p:nvCxnSpPr>
                <p:spPr>
                  <a:xfrm rot="10800000">
                    <a:off x="1219201" y="3759200"/>
                    <a:ext cx="2565399" cy="1588"/>
                  </a:xfrm>
                  <a:prstGeom prst="line">
                    <a:avLst/>
                  </a:prstGeom>
                  <a:ln w="12700">
                    <a:solidFill>
                      <a:srgbClr val="800000"/>
                    </a:solidFill>
                    <a:prstDash val="sysDash"/>
                    <a:headEnd type="oval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746" name="Picture 745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 flipH="1">
                <a:off x="4928446" y="5432671"/>
                <a:ext cx="457200" cy="32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</p:pic>
          <p:cxnSp>
            <p:nvCxnSpPr>
              <p:cNvPr id="747" name="Straight Connector 746"/>
              <p:cNvCxnSpPr/>
              <p:nvPr/>
            </p:nvCxnSpPr>
            <p:spPr>
              <a:xfrm rot="5400000" flipH="1" flipV="1">
                <a:off x="4011905" y="4218367"/>
                <a:ext cx="2268485" cy="159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9" name="Group 108"/>
              <p:cNvGrpSpPr/>
              <p:nvPr/>
            </p:nvGrpSpPr>
            <p:grpSpPr>
              <a:xfrm>
                <a:off x="5943600" y="3606795"/>
                <a:ext cx="1642547" cy="328510"/>
                <a:chOff x="5943600" y="3606795"/>
                <a:chExt cx="1642547" cy="328510"/>
              </a:xfrm>
            </p:grpSpPr>
            <p:pic>
              <p:nvPicPr>
                <p:cNvPr id="750" name="Picture 749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 flipV="1">
                  <a:off x="5943600" y="3606795"/>
                  <a:ext cx="457200" cy="32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effectLst/>
              </p:spPr>
            </p:pic>
            <p:pic>
              <p:nvPicPr>
                <p:cNvPr id="751" name="Picture 750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 flipV="1">
                  <a:off x="7128947" y="3615265"/>
                  <a:ext cx="457200" cy="32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effectLst/>
              </p:spPr>
            </p:pic>
          </p:grpSp>
        </p:grpSp>
        <p:sp>
          <p:nvSpPr>
            <p:cNvPr id="794" name="Rectangular Callout 793"/>
            <p:cNvSpPr/>
            <p:nvPr/>
          </p:nvSpPr>
          <p:spPr>
            <a:xfrm>
              <a:off x="7662320" y="25222201"/>
              <a:ext cx="1481680" cy="587249"/>
            </a:xfrm>
            <a:prstGeom prst="wedgeRectCallout">
              <a:avLst>
                <a:gd name="adj1" fmla="val -42929"/>
                <a:gd name="adj2" fmla="val 86264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Georgia"/>
                  <a:cs typeface="Georgia"/>
                </a:rPr>
                <a:t>Time</a:t>
              </a:r>
              <a:endParaRPr lang="en-US" sz="1800" dirty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  <p:sp>
          <p:nvSpPr>
            <p:cNvPr id="795" name="Rectangular Callout 794"/>
            <p:cNvSpPr/>
            <p:nvPr/>
          </p:nvSpPr>
          <p:spPr>
            <a:xfrm>
              <a:off x="6582827" y="27978001"/>
              <a:ext cx="1536720" cy="678892"/>
            </a:xfrm>
            <a:prstGeom prst="wedgeRectCallout">
              <a:avLst>
                <a:gd name="adj1" fmla="val -75721"/>
                <a:gd name="adj2" fmla="val 6526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Georgia"/>
                  <a:cs typeface="Georgia"/>
                </a:rPr>
                <a:t>Comfort (Jerk)</a:t>
              </a:r>
              <a:endParaRPr lang="en-US" sz="1800" dirty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  <p:sp>
          <p:nvSpPr>
            <p:cNvPr id="796" name="Rectangular Callout 795"/>
            <p:cNvSpPr/>
            <p:nvPr/>
          </p:nvSpPr>
          <p:spPr>
            <a:xfrm>
              <a:off x="2252120" y="27699882"/>
              <a:ext cx="1329280" cy="587249"/>
            </a:xfrm>
            <a:prstGeom prst="wedgeRectCallout">
              <a:avLst>
                <a:gd name="adj1" fmla="val -43216"/>
                <a:gd name="adj2" fmla="val -104589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Georgia"/>
                  <a:cs typeface="Georgia"/>
                </a:rPr>
                <a:t>Fuel</a:t>
              </a:r>
              <a:endParaRPr lang="en-US" sz="1800" dirty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850" name="Group 849"/>
          <p:cNvGrpSpPr/>
          <p:nvPr/>
        </p:nvGrpSpPr>
        <p:grpSpPr>
          <a:xfrm>
            <a:off x="12459494" y="4219784"/>
            <a:ext cx="8229600" cy="5888735"/>
            <a:chOff x="457200" y="685800"/>
            <a:chExt cx="8229600" cy="5888735"/>
          </a:xfrm>
        </p:grpSpPr>
        <p:sp>
          <p:nvSpPr>
            <p:cNvPr id="805" name="Title 1"/>
            <p:cNvSpPr txBox="1">
              <a:spLocks/>
            </p:cNvSpPr>
            <p:nvPr/>
          </p:nvSpPr>
          <p:spPr>
            <a:xfrm>
              <a:off x="457200" y="6858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Objective Function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806" name="Content Placeholder 2"/>
            <p:cNvSpPr txBox="1">
              <a:spLocks/>
            </p:cNvSpPr>
            <p:nvPr/>
          </p:nvSpPr>
          <p:spPr>
            <a:xfrm>
              <a:off x="457200" y="18316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Route planning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Sequence of </a:t>
              </a:r>
              <a:r>
                <a:rPr kumimoji="0" 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way points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MPC-level planning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Drive a vehicle to </a:t>
              </a:r>
              <a:r>
                <a:rPr kumimoji="0" 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way point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Performance</a:t>
              </a: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Char char="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Time</a:t>
              </a: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Char char="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Comfort</a:t>
              </a: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Char char="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…</a:t>
              </a: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Char char=""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807" name="Group 806"/>
            <p:cNvGrpSpPr/>
            <p:nvPr/>
          </p:nvGrpSpPr>
          <p:grpSpPr>
            <a:xfrm>
              <a:off x="3886200" y="3124200"/>
              <a:ext cx="4724400" cy="3374421"/>
              <a:chOff x="1066800" y="1752600"/>
              <a:chExt cx="4724400" cy="3374421"/>
            </a:xfrm>
          </p:grpSpPr>
          <p:pic>
            <p:nvPicPr>
              <p:cNvPr id="808" name="Picture 807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3600" y="4368801"/>
                <a:ext cx="457200" cy="320040"/>
              </a:xfrm>
              <a:prstGeom prst="rect">
                <a:avLst/>
              </a:prstGeom>
            </p:spPr>
          </p:pic>
          <p:grpSp>
            <p:nvGrpSpPr>
              <p:cNvPr id="809" name="Group 18"/>
              <p:cNvGrpSpPr/>
              <p:nvPr/>
            </p:nvGrpSpPr>
            <p:grpSpPr>
              <a:xfrm>
                <a:off x="1066800" y="3200400"/>
                <a:ext cx="2743200" cy="1524000"/>
                <a:chOff x="1600200" y="2895600"/>
                <a:chExt cx="1905000" cy="1524000"/>
              </a:xfrm>
            </p:grpSpPr>
            <p:cxnSp>
              <p:nvCxnSpPr>
                <p:cNvPr id="838" name="Straight Connector 837"/>
                <p:cNvCxnSpPr/>
                <p:nvPr/>
              </p:nvCxnSpPr>
              <p:spPr>
                <a:xfrm>
                  <a:off x="1600200" y="28956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Straight Connector 14"/>
                <p:cNvCxnSpPr/>
                <p:nvPr/>
              </p:nvCxnSpPr>
              <p:spPr>
                <a:xfrm>
                  <a:off x="1600200" y="3273424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Straight Connector 15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Straight Connector 16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Straight Connector 17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0" name="Group 19"/>
              <p:cNvGrpSpPr/>
              <p:nvPr/>
            </p:nvGrpSpPr>
            <p:grpSpPr>
              <a:xfrm>
                <a:off x="5334000" y="3200400"/>
                <a:ext cx="457200" cy="1524000"/>
                <a:chOff x="1600200" y="2895600"/>
                <a:chExt cx="1905000" cy="1524000"/>
              </a:xfrm>
            </p:grpSpPr>
            <p:cxnSp>
              <p:nvCxnSpPr>
                <p:cNvPr id="833" name="Straight Connector 832"/>
                <p:cNvCxnSpPr/>
                <p:nvPr/>
              </p:nvCxnSpPr>
              <p:spPr>
                <a:xfrm>
                  <a:off x="1600200" y="28956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4" name="Straight Connector 21"/>
                <p:cNvCxnSpPr/>
                <p:nvPr/>
              </p:nvCxnSpPr>
              <p:spPr>
                <a:xfrm>
                  <a:off x="1600200" y="3273424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Straight Connector 834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Straight Connector 835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1" name="Group 25"/>
              <p:cNvGrpSpPr/>
              <p:nvPr/>
            </p:nvGrpSpPr>
            <p:grpSpPr>
              <a:xfrm rot="16200000">
                <a:off x="3841553" y="1721047"/>
                <a:ext cx="1460894" cy="1524000"/>
                <a:chOff x="1600200" y="2895600"/>
                <a:chExt cx="1905000" cy="1524000"/>
              </a:xfrm>
            </p:grpSpPr>
            <p:cxnSp>
              <p:nvCxnSpPr>
                <p:cNvPr id="828" name="Straight Connector 827"/>
                <p:cNvCxnSpPr/>
                <p:nvPr/>
              </p:nvCxnSpPr>
              <p:spPr>
                <a:xfrm>
                  <a:off x="1600200" y="28956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>
                  <a:off x="1600200" y="3273424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Straight Connector 829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Straight Connector 831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2" name="Group 31"/>
              <p:cNvGrpSpPr/>
              <p:nvPr/>
            </p:nvGrpSpPr>
            <p:grpSpPr>
              <a:xfrm rot="16200000">
                <a:off x="4364143" y="4157164"/>
                <a:ext cx="415714" cy="1524000"/>
                <a:chOff x="1600200" y="2895600"/>
                <a:chExt cx="1905000" cy="1524000"/>
              </a:xfrm>
            </p:grpSpPr>
            <p:cxnSp>
              <p:nvCxnSpPr>
                <p:cNvPr id="823" name="Straight Connector 822"/>
                <p:cNvCxnSpPr/>
                <p:nvPr/>
              </p:nvCxnSpPr>
              <p:spPr>
                <a:xfrm>
                  <a:off x="1600200" y="2895600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>
                  <a:off x="1600200" y="3273424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34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Straight Connector 825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Straight Connector 36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13" name="Picture 6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3000" y="4369588"/>
                <a:ext cx="457200" cy="320040"/>
              </a:xfrm>
              <a:prstGeom prst="rect">
                <a:avLst/>
              </a:prstGeom>
            </p:spPr>
          </p:pic>
          <p:grpSp>
            <p:nvGrpSpPr>
              <p:cNvPr id="814" name="Group 45"/>
              <p:cNvGrpSpPr/>
              <p:nvPr/>
            </p:nvGrpSpPr>
            <p:grpSpPr>
              <a:xfrm>
                <a:off x="1600200" y="1767696"/>
                <a:ext cx="3545448" cy="2775006"/>
                <a:chOff x="1600200" y="1767696"/>
                <a:chExt cx="3545448" cy="2775006"/>
              </a:xfrm>
            </p:grpSpPr>
            <p:cxnSp>
              <p:nvCxnSpPr>
                <p:cNvPr id="820" name="Elbow Connector 819"/>
                <p:cNvCxnSpPr/>
                <p:nvPr/>
              </p:nvCxnSpPr>
              <p:spPr>
                <a:xfrm flipV="1">
                  <a:off x="1600200" y="4176997"/>
                  <a:ext cx="2170657" cy="365705"/>
                </a:xfrm>
                <a:prstGeom prst="bentConnector3">
                  <a:avLst>
                    <a:gd name="adj1" fmla="val 50000"/>
                  </a:avLst>
                </a:prstGeom>
                <a:ln w="12700"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Elbow Connector 820"/>
                <p:cNvCxnSpPr/>
                <p:nvPr/>
              </p:nvCxnSpPr>
              <p:spPr>
                <a:xfrm rot="5400000" flipH="1" flipV="1">
                  <a:off x="4233670" y="2288423"/>
                  <a:ext cx="1432705" cy="391251"/>
                </a:xfrm>
                <a:prstGeom prst="bentConnector3">
                  <a:avLst>
                    <a:gd name="adj1" fmla="val 50000"/>
                  </a:avLst>
                </a:prstGeom>
                <a:ln w="12700"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2" name="Arc 821"/>
                <p:cNvSpPr/>
                <p:nvPr/>
              </p:nvSpPr>
              <p:spPr>
                <a:xfrm flipV="1">
                  <a:off x="2867422" y="2291568"/>
                  <a:ext cx="1885429" cy="1885429"/>
                </a:xfrm>
                <a:prstGeom prst="arc">
                  <a:avLst/>
                </a:prstGeom>
                <a:ln w="12700">
                  <a:prstDash val="sysDash"/>
                  <a:headEnd type="oval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15" name="Picture 814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52600" y="3987801"/>
                <a:ext cx="457200" cy="320040"/>
              </a:xfrm>
              <a:prstGeom prst="rect">
                <a:avLst/>
              </a:prstGeom>
            </p:spPr>
          </p:pic>
          <p:pic>
            <p:nvPicPr>
              <p:cNvPr id="816" name="Picture 815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 flipH="1" flipV="1">
                <a:off x="4156391" y="2811779"/>
                <a:ext cx="457200" cy="320040"/>
              </a:xfrm>
              <a:prstGeom prst="rect">
                <a:avLst/>
              </a:prstGeom>
            </p:spPr>
          </p:pic>
          <p:grpSp>
            <p:nvGrpSpPr>
              <p:cNvPr id="817" name="Group 108"/>
              <p:cNvGrpSpPr/>
              <p:nvPr/>
            </p:nvGrpSpPr>
            <p:grpSpPr>
              <a:xfrm>
                <a:off x="3843853" y="1752600"/>
                <a:ext cx="702746" cy="745069"/>
                <a:chOff x="3843853" y="1752600"/>
                <a:chExt cx="702746" cy="745069"/>
              </a:xfrm>
            </p:grpSpPr>
            <p:pic>
              <p:nvPicPr>
                <p:cNvPr id="818" name="Picture 817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6200000" flipH="1" flipV="1">
                  <a:off x="3775273" y="1821180"/>
                  <a:ext cx="457200" cy="320040"/>
                </a:xfrm>
                <a:prstGeom prst="rect">
                  <a:avLst/>
                </a:prstGeom>
              </p:spPr>
            </p:pic>
            <p:pic>
              <p:nvPicPr>
                <p:cNvPr id="819" name="Picture 818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6200000" flipH="1" flipV="1">
                  <a:off x="4157979" y="2109049"/>
                  <a:ext cx="457200" cy="320040"/>
                </a:xfrm>
                <a:prstGeom prst="rect">
                  <a:avLst/>
                </a:prstGeom>
              </p:spPr>
            </p:pic>
          </p:grpSp>
        </p:grpSp>
        <p:sp>
          <p:nvSpPr>
            <p:cNvPr id="843" name="5-Point Star 842"/>
            <p:cNvSpPr/>
            <p:nvPr/>
          </p:nvSpPr>
          <p:spPr>
            <a:xfrm>
              <a:off x="6519199" y="5367386"/>
              <a:ext cx="272773" cy="27277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4" name="Group 843"/>
            <p:cNvGrpSpPr/>
            <p:nvPr/>
          </p:nvGrpSpPr>
          <p:grpSpPr>
            <a:xfrm>
              <a:off x="7436520" y="2895600"/>
              <a:ext cx="666866" cy="1772949"/>
              <a:chOff x="7436520" y="2895600"/>
              <a:chExt cx="666866" cy="1772949"/>
            </a:xfrm>
          </p:grpSpPr>
          <p:sp>
            <p:nvSpPr>
              <p:cNvPr id="845" name="5-Point Star 844"/>
              <p:cNvSpPr/>
              <p:nvPr/>
            </p:nvSpPr>
            <p:spPr>
              <a:xfrm>
                <a:off x="7436520" y="4395776"/>
                <a:ext cx="272773" cy="272773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5-Point Star 845"/>
              <p:cNvSpPr/>
              <p:nvPr/>
            </p:nvSpPr>
            <p:spPr>
              <a:xfrm>
                <a:off x="7830613" y="2895600"/>
                <a:ext cx="272773" cy="272773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7" name="Group 846"/>
            <p:cNvGrpSpPr/>
            <p:nvPr/>
          </p:nvGrpSpPr>
          <p:grpSpPr>
            <a:xfrm>
              <a:off x="4050534" y="5435206"/>
              <a:ext cx="3130395" cy="957444"/>
              <a:chOff x="4050534" y="5435206"/>
              <a:chExt cx="3130395" cy="957444"/>
            </a:xfrm>
          </p:grpSpPr>
          <p:pic>
            <p:nvPicPr>
              <p:cNvPr id="848" name="Picture 847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0534" y="6176750"/>
                <a:ext cx="292100" cy="215900"/>
              </a:xfrm>
              <a:prstGeom prst="rect">
                <a:avLst/>
              </a:prstGeom>
            </p:spPr>
          </p:pic>
          <p:pic>
            <p:nvPicPr>
              <p:cNvPr id="849" name="Picture 848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8029" y="5435206"/>
                <a:ext cx="342900" cy="419100"/>
              </a:xfrm>
              <a:prstGeom prst="rect">
                <a:avLst/>
              </a:prstGeom>
            </p:spPr>
          </p:pic>
        </p:grpSp>
      </p:grpSp>
      <p:grpSp>
        <p:nvGrpSpPr>
          <p:cNvPr id="102" name="Group 101"/>
          <p:cNvGrpSpPr/>
          <p:nvPr/>
        </p:nvGrpSpPr>
        <p:grpSpPr>
          <a:xfrm>
            <a:off x="12459494" y="10010984"/>
            <a:ext cx="8229600" cy="5888735"/>
            <a:chOff x="10551321" y="10363200"/>
            <a:chExt cx="8229600" cy="5888735"/>
          </a:xfrm>
        </p:grpSpPr>
        <p:sp>
          <p:nvSpPr>
            <p:cNvPr id="851" name="Title 1"/>
            <p:cNvSpPr txBox="1">
              <a:spLocks/>
            </p:cNvSpPr>
            <p:nvPr/>
          </p:nvSpPr>
          <p:spPr>
            <a:xfrm>
              <a:off x="10551321" y="103632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Vehicle Kinematic Constraint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852" name="Content Placeholder 2"/>
            <p:cNvSpPr txBox="1">
              <a:spLocks/>
            </p:cNvSpPr>
            <p:nvPr/>
          </p:nvSpPr>
          <p:spPr>
            <a:xfrm>
              <a:off x="10551321" y="115090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        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Discrete-time unicycle vehicle model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State: 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x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 := (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x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,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y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,</a:t>
              </a:r>
              <a:r>
                <a:rPr kumimoji="0" lang="el-GR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 θ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)</a:t>
              </a:r>
              <a:r>
                <a:rPr kumimoji="0" lang="en-US" sz="26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T</a:t>
              </a: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Input: </a:t>
              </a:r>
              <a:r>
                <a:rPr kumimoji="0" 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u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 := (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v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, </a:t>
              </a:r>
              <a:r>
                <a:rPr kumimoji="0" lang="el-GR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ω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)</a:t>
              </a:r>
              <a:r>
                <a:rPr kumimoji="0" lang="en-US" sz="26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T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853" name="Group 21"/>
            <p:cNvGrpSpPr/>
            <p:nvPr/>
          </p:nvGrpSpPr>
          <p:grpSpPr>
            <a:xfrm>
              <a:off x="14724859" y="13106400"/>
              <a:ext cx="3790950" cy="1982259"/>
              <a:chOff x="4648200" y="4619303"/>
              <a:chExt cx="3790950" cy="1982259"/>
            </a:xfrm>
          </p:grpSpPr>
          <p:pic>
            <p:nvPicPr>
              <p:cNvPr id="854" name="Picture 853" descr="car_top.jpg"/>
              <p:cNvPicPr>
                <a:picLocks noChangeAspect="1"/>
              </p:cNvPicPr>
              <p:nvPr/>
            </p:nvPicPr>
            <p:blipFill>
              <a:blip r:embed="rId2">
                <a:alphaModFix amt="50000"/>
              </a:blip>
              <a:stretch>
                <a:fillRect/>
              </a:stretch>
            </p:blipFill>
            <p:spPr>
              <a:xfrm rot="19720636">
                <a:off x="5769172" y="5126332"/>
                <a:ext cx="1143000" cy="800100"/>
              </a:xfrm>
              <a:prstGeom prst="rect">
                <a:avLst/>
              </a:prstGeom>
            </p:spPr>
          </p:pic>
          <p:grpSp>
            <p:nvGrpSpPr>
              <p:cNvPr id="855" name="Group 854"/>
              <p:cNvGrpSpPr/>
              <p:nvPr/>
            </p:nvGrpSpPr>
            <p:grpSpPr>
              <a:xfrm>
                <a:off x="4933951" y="4623037"/>
                <a:ext cx="3505199" cy="1716529"/>
                <a:chOff x="1676400" y="1295400"/>
                <a:chExt cx="6176681" cy="3506788"/>
              </a:xfrm>
            </p:grpSpPr>
            <p:cxnSp>
              <p:nvCxnSpPr>
                <p:cNvPr id="867" name="Straight Arrow Connector 866"/>
                <p:cNvCxnSpPr/>
                <p:nvPr/>
              </p:nvCxnSpPr>
              <p:spPr>
                <a:xfrm>
                  <a:off x="1676400" y="4800666"/>
                  <a:ext cx="6176681" cy="152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Arrow Connector 867"/>
                <p:cNvCxnSpPr/>
                <p:nvPr/>
              </p:nvCxnSpPr>
              <p:spPr>
                <a:xfrm rot="5400000" flipH="1" flipV="1">
                  <a:off x="-75476" y="3047276"/>
                  <a:ext cx="3505266" cy="151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6" name="Straight Connector 855"/>
              <p:cNvCxnSpPr/>
              <p:nvPr/>
            </p:nvCxnSpPr>
            <p:spPr>
              <a:xfrm>
                <a:off x="4933950" y="5580422"/>
                <a:ext cx="135401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 flipH="1" flipV="1">
                <a:off x="5910175" y="5958356"/>
                <a:ext cx="757680" cy="209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6313571" y="5591805"/>
                <a:ext cx="1744579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flipV="1">
                <a:off x="6304756" y="4774227"/>
                <a:ext cx="1372393" cy="79851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0" name="Arc 859"/>
              <p:cNvSpPr/>
              <p:nvPr/>
            </p:nvSpPr>
            <p:spPr>
              <a:xfrm>
                <a:off x="5326981" y="4619303"/>
                <a:ext cx="1973179" cy="1973179"/>
              </a:xfrm>
              <a:prstGeom prst="arc">
                <a:avLst>
                  <a:gd name="adj1" fmla="val 19687407"/>
                  <a:gd name="adj2" fmla="val 0"/>
                </a:avLst>
              </a:prstGeom>
              <a:ln w="12700">
                <a:solidFill>
                  <a:schemeClr val="tx1"/>
                </a:solidFill>
                <a:headEnd type="arrow" w="med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1" name="Picture 860" descr="latex-image-1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6963" y="6423762"/>
                <a:ext cx="241300" cy="177800"/>
              </a:xfrm>
              <a:prstGeom prst="rect">
                <a:avLst/>
              </a:prstGeom>
            </p:spPr>
          </p:pic>
          <p:pic>
            <p:nvPicPr>
              <p:cNvPr id="862" name="Picture 861" descr="latex-image-1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8200" y="5461615"/>
                <a:ext cx="215900" cy="190500"/>
              </a:xfrm>
              <a:prstGeom prst="rect">
                <a:avLst/>
              </a:prstGeom>
            </p:spPr>
          </p:pic>
          <p:pic>
            <p:nvPicPr>
              <p:cNvPr id="863" name="Picture 862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40613" y="5201265"/>
                <a:ext cx="203200" cy="254000"/>
              </a:xfrm>
              <a:prstGeom prst="rect">
                <a:avLst/>
              </a:prstGeom>
            </p:spPr>
          </p:pic>
          <p:pic>
            <p:nvPicPr>
              <p:cNvPr id="864" name="Picture 863" descr="latex-image-1.pdf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04138" y="4639290"/>
                <a:ext cx="215900" cy="177800"/>
              </a:xfrm>
              <a:prstGeom prst="rect">
                <a:avLst/>
              </a:prstGeom>
            </p:spPr>
          </p:pic>
          <p:pic>
            <p:nvPicPr>
              <p:cNvPr id="865" name="Picture 864" descr="latex-image-1.pdf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0263" y="5112365"/>
                <a:ext cx="266700" cy="177800"/>
              </a:xfrm>
              <a:prstGeom prst="rect">
                <a:avLst/>
              </a:prstGeom>
            </p:spPr>
          </p:pic>
          <p:sp>
            <p:nvSpPr>
              <p:cNvPr id="866" name="Arc 865"/>
              <p:cNvSpPr/>
              <p:nvPr/>
            </p:nvSpPr>
            <p:spPr>
              <a:xfrm>
                <a:off x="6148123" y="5421927"/>
                <a:ext cx="309827" cy="309827"/>
              </a:xfrm>
              <a:prstGeom prst="arc">
                <a:avLst>
                  <a:gd name="adj1" fmla="val 15402548"/>
                  <a:gd name="adj2" fmla="val 9060034"/>
                </a:avLst>
              </a:prstGeom>
              <a:ln w="19050">
                <a:solidFill>
                  <a:srgbClr val="FF0000"/>
                </a:solidFill>
                <a:headEnd type="stealth" w="lg" len="sm"/>
                <a:tailEnd type="non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9" name="Group 27"/>
            <p:cNvGrpSpPr/>
            <p:nvPr/>
          </p:nvGrpSpPr>
          <p:grpSpPr>
            <a:xfrm>
              <a:off x="11541921" y="11557100"/>
              <a:ext cx="2590800" cy="588292"/>
              <a:chOff x="1143000" y="4738091"/>
              <a:chExt cx="2590800" cy="588292"/>
            </a:xfrm>
          </p:grpSpPr>
          <p:sp>
            <p:nvSpPr>
              <p:cNvPr id="870" name="Rounded Rectangle 869"/>
              <p:cNvSpPr/>
              <p:nvPr/>
            </p:nvSpPr>
            <p:spPr>
              <a:xfrm>
                <a:off x="1143000" y="4738091"/>
                <a:ext cx="2590800" cy="588292"/>
              </a:xfrm>
              <a:prstGeom prst="roundRect">
                <a:avLst>
                  <a:gd name="adj" fmla="val 6166"/>
                </a:avLst>
              </a:prstGeom>
              <a:solidFill>
                <a:schemeClr val="bg1"/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71" name="Picture 87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5400" y="4742677"/>
                <a:ext cx="2286000" cy="579120"/>
              </a:xfrm>
              <a:prstGeom prst="rect">
                <a:avLst/>
              </a:prstGeom>
            </p:spPr>
          </p:pic>
        </p:grpSp>
        <p:sp>
          <p:nvSpPr>
            <p:cNvPr id="872" name="TextBox 871"/>
            <p:cNvSpPr txBox="1"/>
            <p:nvPr/>
          </p:nvSpPr>
          <p:spPr>
            <a:xfrm>
              <a:off x="14818521" y="11614062"/>
              <a:ext cx="3198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"/>
                  <a:cs typeface="Helvetica"/>
                </a:rPr>
                <a:t>Equality Constraint</a:t>
              </a:r>
              <a:endParaRPr lang="en-US" sz="2800" dirty="0">
                <a:latin typeface="Helvetica"/>
                <a:cs typeface="Helvetica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459494" y="14582984"/>
            <a:ext cx="8229600" cy="5888735"/>
            <a:chOff x="10591800" y="15849600"/>
            <a:chExt cx="8229600" cy="5888735"/>
          </a:xfrm>
        </p:grpSpPr>
        <p:sp>
          <p:nvSpPr>
            <p:cNvPr id="874" name="Title 1"/>
            <p:cNvSpPr txBox="1">
              <a:spLocks/>
            </p:cNvSpPr>
            <p:nvPr/>
          </p:nvSpPr>
          <p:spPr>
            <a:xfrm>
              <a:off x="10591800" y="158496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Longitudinal State Constraint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875" name="Content Placeholder 2"/>
            <p:cNvSpPr txBox="1">
              <a:spLocks/>
            </p:cNvSpPr>
            <p:nvPr/>
          </p:nvSpPr>
          <p:spPr>
            <a:xfrm>
              <a:off x="10591800" y="169954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Keep safe distance to the front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At least 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shortest-braking distance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, </a:t>
              </a:r>
              <a:r>
                <a:rPr kumimoji="0" lang="en-US" sz="26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d</a:t>
              </a:r>
              <a:r>
                <a:rPr kumimoji="0" lang="en-US" sz="2600" b="0" i="1" u="none" strike="noStrike" kern="1200" cap="none" spc="0" normalizeH="0" baseline="30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S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(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v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)</a:t>
              </a:r>
            </a:p>
          </p:txBody>
        </p:sp>
        <p:grpSp>
          <p:nvGrpSpPr>
            <p:cNvPr id="876" name="Group 875"/>
            <p:cNvGrpSpPr/>
            <p:nvPr/>
          </p:nvGrpSpPr>
          <p:grpSpPr>
            <a:xfrm>
              <a:off x="12115800" y="19387766"/>
              <a:ext cx="4800600" cy="1219200"/>
              <a:chOff x="1981200" y="4572000"/>
              <a:chExt cx="4800600" cy="1219200"/>
            </a:xfrm>
          </p:grpSpPr>
          <p:grpSp>
            <p:nvGrpSpPr>
              <p:cNvPr id="877" name="Group 18"/>
              <p:cNvGrpSpPr/>
              <p:nvPr/>
            </p:nvGrpSpPr>
            <p:grpSpPr>
              <a:xfrm>
                <a:off x="1981200" y="5027612"/>
                <a:ext cx="4800600" cy="763588"/>
                <a:chOff x="1600200" y="3656012"/>
                <a:chExt cx="1905000" cy="763588"/>
              </a:xfrm>
            </p:grpSpPr>
            <p:cxnSp>
              <p:nvCxnSpPr>
                <p:cNvPr id="885" name="Straight Connector 15"/>
                <p:cNvCxnSpPr/>
                <p:nvPr/>
              </p:nvCxnSpPr>
              <p:spPr>
                <a:xfrm>
                  <a:off x="1600200" y="3656012"/>
                  <a:ext cx="19050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16"/>
                <p:cNvCxnSpPr/>
                <p:nvPr/>
              </p:nvCxnSpPr>
              <p:spPr>
                <a:xfrm>
                  <a:off x="1600200" y="4037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17"/>
                <p:cNvCxnSpPr/>
                <p:nvPr/>
              </p:nvCxnSpPr>
              <p:spPr>
                <a:xfrm>
                  <a:off x="1600200" y="4418012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78" name="Picture 877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5053024"/>
                <a:ext cx="457200" cy="320040"/>
              </a:xfrm>
              <a:prstGeom prst="rect">
                <a:avLst/>
              </a:prstGeom>
            </p:spPr>
          </p:pic>
          <p:pic>
            <p:nvPicPr>
              <p:cNvPr id="879" name="Picture 878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38800" y="5048514"/>
                <a:ext cx="457200" cy="320040"/>
              </a:xfrm>
              <a:prstGeom prst="rect">
                <a:avLst/>
              </a:prstGeom>
            </p:spPr>
          </p:pic>
          <p:pic>
            <p:nvPicPr>
              <p:cNvPr id="880" name="Picture 879" descr="car_to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72200" y="5447336"/>
                <a:ext cx="457200" cy="320040"/>
              </a:xfrm>
              <a:prstGeom prst="rect">
                <a:avLst/>
              </a:prstGeom>
            </p:spPr>
          </p:pic>
          <p:pic>
            <p:nvPicPr>
              <p:cNvPr id="881" name="Picture 880" descr="latex-image-1.pdf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80621" y="5145076"/>
                <a:ext cx="165100" cy="165100"/>
              </a:xfrm>
              <a:prstGeom prst="rect">
                <a:avLst/>
              </a:prstGeom>
            </p:spPr>
          </p:pic>
          <p:cxnSp>
            <p:nvCxnSpPr>
              <p:cNvPr id="882" name="Straight Arrow Connector 881"/>
              <p:cNvCxnSpPr/>
              <p:nvPr/>
            </p:nvCxnSpPr>
            <p:spPr>
              <a:xfrm>
                <a:off x="2895600" y="5237977"/>
                <a:ext cx="760800" cy="1588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headEnd type="oval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3" name="Picture 882" descr="latex-image-1.pdf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8600" y="4724400"/>
                <a:ext cx="279400" cy="215900"/>
              </a:xfrm>
              <a:prstGeom prst="rect">
                <a:avLst/>
              </a:prstGeom>
            </p:spPr>
          </p:pic>
          <p:pic>
            <p:nvPicPr>
              <p:cNvPr id="884" name="Picture 883" descr="latex-image-1.pdf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5000" y="4572000"/>
                <a:ext cx="381000" cy="381000"/>
              </a:xfrm>
              <a:prstGeom prst="rect">
                <a:avLst/>
              </a:prstGeom>
            </p:spPr>
          </p:pic>
        </p:grpSp>
        <p:grpSp>
          <p:nvGrpSpPr>
            <p:cNvPr id="888" name="Group 112"/>
            <p:cNvGrpSpPr/>
            <p:nvPr/>
          </p:nvGrpSpPr>
          <p:grpSpPr>
            <a:xfrm>
              <a:off x="12573000" y="18331234"/>
              <a:ext cx="3733800" cy="566366"/>
              <a:chOff x="762000" y="5715000"/>
              <a:chExt cx="3733800" cy="566366"/>
            </a:xfrm>
          </p:grpSpPr>
          <p:sp>
            <p:nvSpPr>
              <p:cNvPr id="889" name="Rounded Rectangle 888"/>
              <p:cNvSpPr/>
              <p:nvPr/>
            </p:nvSpPr>
            <p:spPr>
              <a:xfrm>
                <a:off x="762000" y="5715000"/>
                <a:ext cx="3733800" cy="566366"/>
              </a:xfrm>
              <a:prstGeom prst="roundRect">
                <a:avLst/>
              </a:prstGeom>
              <a:solidFill>
                <a:schemeClr val="bg1"/>
              </a:solidFill>
              <a:effectLst>
                <a:outerShdw blurRad="50800" dist="25400" dir="5400000" algn="tl" rotWithShape="0">
                  <a:srgbClr val="000000">
                    <a:alpha val="4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90" name="Picture 889" descr="latex-image-1.pdf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325" y="5791621"/>
                <a:ext cx="3416300" cy="393700"/>
              </a:xfrm>
              <a:prstGeom prst="rect">
                <a:avLst/>
              </a:prstGeom>
            </p:spPr>
          </p:pic>
        </p:grpSp>
        <p:grpSp>
          <p:nvGrpSpPr>
            <p:cNvPr id="891" name="Group 890"/>
            <p:cNvGrpSpPr/>
            <p:nvPr/>
          </p:nvGrpSpPr>
          <p:grpSpPr>
            <a:xfrm>
              <a:off x="13258779" y="19159166"/>
              <a:ext cx="1905021" cy="611193"/>
              <a:chOff x="3124179" y="4343400"/>
              <a:chExt cx="1905021" cy="611193"/>
            </a:xfrm>
          </p:grpSpPr>
          <p:grpSp>
            <p:nvGrpSpPr>
              <p:cNvPr id="892" name="Group 25"/>
              <p:cNvGrpSpPr/>
              <p:nvPr/>
            </p:nvGrpSpPr>
            <p:grpSpPr>
              <a:xfrm rot="16200000">
                <a:off x="3923495" y="3848880"/>
                <a:ext cx="306390" cy="1905021"/>
                <a:chOff x="1295400" y="3795449"/>
                <a:chExt cx="306390" cy="475870"/>
              </a:xfrm>
            </p:grpSpPr>
            <p:cxnSp>
              <p:nvCxnSpPr>
                <p:cNvPr id="894" name="Straight Connector 15"/>
                <p:cNvCxnSpPr/>
                <p:nvPr/>
              </p:nvCxnSpPr>
              <p:spPr>
                <a:xfrm rot="16200000">
                  <a:off x="1207489" y="4032587"/>
                  <a:ext cx="475866" cy="1589"/>
                </a:xfrm>
                <a:prstGeom prst="line">
                  <a:avLst/>
                </a:prstGeom>
                <a:ln w="25400" cmpd="sng">
                  <a:solidFill>
                    <a:schemeClr val="tx1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15"/>
                <p:cNvCxnSpPr/>
                <p:nvPr/>
              </p:nvCxnSpPr>
              <p:spPr>
                <a:xfrm>
                  <a:off x="1295403" y="3795449"/>
                  <a:ext cx="306387" cy="1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Straight Connector 15"/>
                <p:cNvCxnSpPr/>
                <p:nvPr/>
              </p:nvCxnSpPr>
              <p:spPr>
                <a:xfrm>
                  <a:off x="1295400" y="4271318"/>
                  <a:ext cx="306387" cy="1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93" name="Picture 892" descr="latex-image-1.pdf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49675" y="4343400"/>
                <a:ext cx="749300" cy="393700"/>
              </a:xfrm>
              <a:prstGeom prst="rect">
                <a:avLst/>
              </a:prstGeom>
            </p:spPr>
          </p:pic>
        </p:grpSp>
      </p:grpSp>
      <p:grpSp>
        <p:nvGrpSpPr>
          <p:cNvPr id="101" name="Group 100"/>
          <p:cNvGrpSpPr/>
          <p:nvPr/>
        </p:nvGrpSpPr>
        <p:grpSpPr>
          <a:xfrm>
            <a:off x="12459494" y="19764584"/>
            <a:ext cx="8229600" cy="5888735"/>
            <a:chOff x="10668000" y="20955000"/>
            <a:chExt cx="8229600" cy="5888735"/>
          </a:xfrm>
        </p:grpSpPr>
        <p:sp>
          <p:nvSpPr>
            <p:cNvPr id="898" name="Title 1"/>
            <p:cNvSpPr txBox="1">
              <a:spLocks/>
            </p:cNvSpPr>
            <p:nvPr/>
          </p:nvSpPr>
          <p:spPr>
            <a:xfrm>
              <a:off x="10668000" y="209550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 fontScale="90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Lateral State Constraints for Maintaining Safety during Lane Change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899" name="Content Placeholder 2"/>
            <p:cNvSpPr txBox="1">
              <a:spLocks/>
            </p:cNvSpPr>
            <p:nvPr/>
          </p:nvSpPr>
          <p:spPr>
            <a:xfrm>
              <a:off x="10668000" y="221008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Key Idea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Ensure that a vehicle stays within the free space during lane change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1723793" y="23850600"/>
              <a:ext cx="6183207" cy="2135188"/>
              <a:chOff x="11723793" y="24155400"/>
              <a:chExt cx="6183207" cy="2135188"/>
            </a:xfrm>
          </p:grpSpPr>
          <p:sp>
            <p:nvSpPr>
              <p:cNvPr id="900" name="Rectangle 899"/>
              <p:cNvSpPr/>
              <p:nvPr/>
            </p:nvSpPr>
            <p:spPr>
              <a:xfrm>
                <a:off x="13462783" y="24688800"/>
                <a:ext cx="1752600" cy="10683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1" name="Group 900"/>
              <p:cNvGrpSpPr/>
              <p:nvPr/>
            </p:nvGrpSpPr>
            <p:grpSpPr>
              <a:xfrm>
                <a:off x="11723793" y="24155400"/>
                <a:ext cx="6183207" cy="2135188"/>
                <a:chOff x="1512993" y="3886200"/>
                <a:chExt cx="6183207" cy="2135188"/>
              </a:xfrm>
            </p:grpSpPr>
            <p:grpSp>
              <p:nvGrpSpPr>
                <p:cNvPr id="902" name="Group 901"/>
                <p:cNvGrpSpPr/>
                <p:nvPr/>
              </p:nvGrpSpPr>
              <p:grpSpPr>
                <a:xfrm>
                  <a:off x="1512993" y="3886200"/>
                  <a:ext cx="6183207" cy="2135188"/>
                  <a:chOff x="1371600" y="3275012"/>
                  <a:chExt cx="6183207" cy="2135188"/>
                </a:xfrm>
              </p:grpSpPr>
              <p:grpSp>
                <p:nvGrpSpPr>
                  <p:cNvPr id="904" name="Group 18"/>
                  <p:cNvGrpSpPr/>
                  <p:nvPr/>
                </p:nvGrpSpPr>
                <p:grpSpPr>
                  <a:xfrm>
                    <a:off x="1371600" y="3275012"/>
                    <a:ext cx="6183207" cy="2135188"/>
                    <a:chOff x="1600200" y="2471584"/>
                    <a:chExt cx="1905000" cy="2135188"/>
                  </a:xfrm>
                </p:grpSpPr>
                <p:cxnSp>
                  <p:nvCxnSpPr>
                    <p:cNvPr id="912" name="Straight Connector 911"/>
                    <p:cNvCxnSpPr/>
                    <p:nvPr/>
                  </p:nvCxnSpPr>
                  <p:spPr>
                    <a:xfrm>
                      <a:off x="1600200" y="2471584"/>
                      <a:ext cx="1905000" cy="1588"/>
                    </a:xfrm>
                    <a:prstGeom prst="line">
                      <a:avLst/>
                    </a:prstGeom>
                    <a:ln w="38100" cmpd="dbl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" name="Straight Connector 14"/>
                    <p:cNvCxnSpPr/>
                    <p:nvPr/>
                  </p:nvCxnSpPr>
                  <p:spPr>
                    <a:xfrm>
                      <a:off x="1600200" y="3004984"/>
                      <a:ext cx="19050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15"/>
                    <p:cNvCxnSpPr/>
                    <p:nvPr/>
                  </p:nvCxnSpPr>
                  <p:spPr>
                    <a:xfrm>
                      <a:off x="1600200" y="3539972"/>
                      <a:ext cx="1905000" cy="1588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5" name="Straight Connector 16"/>
                    <p:cNvCxnSpPr/>
                    <p:nvPr/>
                  </p:nvCxnSpPr>
                  <p:spPr>
                    <a:xfrm>
                      <a:off x="1600200" y="4073372"/>
                      <a:ext cx="19050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6" name="Straight Connector 17"/>
                    <p:cNvCxnSpPr/>
                    <p:nvPr/>
                  </p:nvCxnSpPr>
                  <p:spPr>
                    <a:xfrm>
                      <a:off x="1600200" y="4605184"/>
                      <a:ext cx="19050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905" name="Picture 904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929618" y="4941584"/>
                    <a:ext cx="584982" cy="409487"/>
                  </a:xfrm>
                  <a:prstGeom prst="rect">
                    <a:avLst/>
                  </a:prstGeom>
                </p:spPr>
              </p:pic>
              <p:pic>
                <p:nvPicPr>
                  <p:cNvPr id="906" name="Picture 905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278207" y="4961431"/>
                    <a:ext cx="584982" cy="409487"/>
                  </a:xfrm>
                  <a:prstGeom prst="rect">
                    <a:avLst/>
                  </a:prstGeom>
                </p:spPr>
              </p:pic>
              <p:pic>
                <p:nvPicPr>
                  <p:cNvPr id="907" name="Picture 906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25607" y="4397769"/>
                    <a:ext cx="584982" cy="409487"/>
                  </a:xfrm>
                  <a:prstGeom prst="rect">
                    <a:avLst/>
                  </a:prstGeom>
                </p:spPr>
              </p:pic>
              <p:pic>
                <p:nvPicPr>
                  <p:cNvPr id="908" name="Picture 907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447800" y="3888927"/>
                    <a:ext cx="584982" cy="409487"/>
                  </a:xfrm>
                  <a:prstGeom prst="rect">
                    <a:avLst/>
                  </a:prstGeom>
                </p:spPr>
              </p:pic>
              <p:pic>
                <p:nvPicPr>
                  <p:cNvPr id="909" name="Picture 908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588825" y="3870742"/>
                    <a:ext cx="584982" cy="409487"/>
                  </a:xfrm>
                  <a:prstGeom prst="rect">
                    <a:avLst/>
                  </a:prstGeom>
                </p:spPr>
              </p:pic>
              <p:pic>
                <p:nvPicPr>
                  <p:cNvPr id="910" name="Picture 909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805323" y="3347336"/>
                    <a:ext cx="584982" cy="409487"/>
                  </a:xfrm>
                  <a:prstGeom prst="rect">
                    <a:avLst/>
                  </a:prstGeom>
                </p:spPr>
              </p:pic>
              <p:pic>
                <p:nvPicPr>
                  <p:cNvPr id="911" name="Picture 910" descr="car_top.jp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791200" y="4406353"/>
                    <a:ext cx="584982" cy="4094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03" name="Picture 902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920218" y="3949306"/>
                  <a:ext cx="584982" cy="409487"/>
                </a:xfrm>
                <a:prstGeom prst="rect">
                  <a:avLst/>
                </a:prstGeom>
              </p:spPr>
            </p:pic>
          </p:grpSp>
          <p:grpSp>
            <p:nvGrpSpPr>
              <p:cNvPr id="917" name="Group 916"/>
              <p:cNvGrpSpPr/>
              <p:nvPr/>
            </p:nvGrpSpPr>
            <p:grpSpPr>
              <a:xfrm>
                <a:off x="13132586" y="24436376"/>
                <a:ext cx="3035642" cy="1624024"/>
                <a:chOff x="2921786" y="4167176"/>
                <a:chExt cx="3035642" cy="1624024"/>
              </a:xfrm>
            </p:grpSpPr>
            <p:grpSp>
              <p:nvGrpSpPr>
                <p:cNvPr id="918" name="Group 25"/>
                <p:cNvGrpSpPr/>
                <p:nvPr/>
              </p:nvGrpSpPr>
              <p:grpSpPr>
                <a:xfrm>
                  <a:off x="2921786" y="4185859"/>
                  <a:ext cx="3035642" cy="1605341"/>
                  <a:chOff x="2921786" y="4185859"/>
                  <a:chExt cx="3035642" cy="1605341"/>
                </a:xfrm>
              </p:grpSpPr>
              <p:grpSp>
                <p:nvGrpSpPr>
                  <p:cNvPr id="920" name="Group 19"/>
                  <p:cNvGrpSpPr/>
                  <p:nvPr/>
                </p:nvGrpSpPr>
                <p:grpSpPr>
                  <a:xfrm>
                    <a:off x="2921786" y="4185859"/>
                    <a:ext cx="3035642" cy="1047523"/>
                    <a:chOff x="2778307" y="3574671"/>
                    <a:chExt cx="3035642" cy="1047523"/>
                  </a:xfrm>
                </p:grpSpPr>
                <p:cxnSp>
                  <p:nvCxnSpPr>
                    <p:cNvPr id="922" name="Straight Arrow Connector 921"/>
                    <p:cNvCxnSpPr/>
                    <p:nvPr/>
                  </p:nvCxnSpPr>
                  <p:spPr>
                    <a:xfrm>
                      <a:off x="5056258" y="3574671"/>
                      <a:ext cx="757691" cy="314256"/>
                    </a:xfrm>
                    <a:prstGeom prst="straightConnector1">
                      <a:avLst/>
                    </a:prstGeom>
                    <a:ln w="38100">
                      <a:solidFill>
                        <a:srgbClr val="FF6600"/>
                      </a:solidFill>
                      <a:headEnd type="oval"/>
                      <a:tailEnd type="stealth" w="lg" len="lg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Arrow Connector 21"/>
                    <p:cNvCxnSpPr/>
                    <p:nvPr/>
                  </p:nvCxnSpPr>
                  <p:spPr>
                    <a:xfrm flipV="1">
                      <a:off x="2778307" y="4280229"/>
                      <a:ext cx="760800" cy="341965"/>
                    </a:xfrm>
                    <a:prstGeom prst="straightConnector1">
                      <a:avLst/>
                    </a:prstGeom>
                    <a:ln w="38100">
                      <a:solidFill>
                        <a:srgbClr val="FF6600"/>
                      </a:solidFill>
                      <a:headEnd type="oval"/>
                      <a:tailEnd type="stealth" w="lg" len="lg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21" name="Straight Arrow Connector 920"/>
                  <p:cNvCxnSpPr/>
                  <p:nvPr/>
                </p:nvCxnSpPr>
                <p:spPr>
                  <a:xfrm>
                    <a:off x="4674386" y="5789612"/>
                    <a:ext cx="760800" cy="1588"/>
                  </a:xfrm>
                  <a:prstGeom prst="straightConnector1">
                    <a:avLst/>
                  </a:prstGeom>
                  <a:ln w="38100">
                    <a:solidFill>
                      <a:srgbClr val="FF6600"/>
                    </a:solidFill>
                    <a:headEnd type="oval"/>
                    <a:tailEnd type="stealth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9" name="Straight Arrow Connector 918"/>
                <p:cNvCxnSpPr/>
                <p:nvPr/>
              </p:nvCxnSpPr>
              <p:spPr>
                <a:xfrm>
                  <a:off x="3201600" y="4167176"/>
                  <a:ext cx="760800" cy="1588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3" name="Group 972"/>
          <p:cNvGrpSpPr/>
          <p:nvPr/>
        </p:nvGrpSpPr>
        <p:grpSpPr>
          <a:xfrm>
            <a:off x="12459494" y="26089184"/>
            <a:ext cx="8229600" cy="5888735"/>
            <a:chOff x="21405916" y="12932665"/>
            <a:chExt cx="8229600" cy="5888735"/>
          </a:xfrm>
        </p:grpSpPr>
        <p:sp>
          <p:nvSpPr>
            <p:cNvPr id="925" name="Title 1"/>
            <p:cNvSpPr txBox="1">
              <a:spLocks/>
            </p:cNvSpPr>
            <p:nvPr/>
          </p:nvSpPr>
          <p:spPr>
            <a:xfrm>
              <a:off x="21405916" y="12932665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Lane Change Protocol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926" name="Content Placeholder 2"/>
            <p:cNvSpPr txBox="1">
              <a:spLocks/>
            </p:cNvSpPr>
            <p:nvPr/>
          </p:nvSpPr>
          <p:spPr>
            <a:xfrm>
              <a:off x="21405916" y="14078513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When is a vehicle safe to change its lane?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Lane change is allowed only when these conditions are satisfied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927" name="Group 926"/>
            <p:cNvGrpSpPr/>
            <p:nvPr/>
          </p:nvGrpSpPr>
          <p:grpSpPr>
            <a:xfrm>
              <a:off x="21786916" y="15109499"/>
              <a:ext cx="3352800" cy="2242766"/>
              <a:chOff x="914400" y="4081834"/>
              <a:chExt cx="3352800" cy="2242766"/>
            </a:xfrm>
          </p:grpSpPr>
          <p:grpSp>
            <p:nvGrpSpPr>
              <p:cNvPr id="928" name="Group 58"/>
              <p:cNvGrpSpPr/>
              <p:nvPr/>
            </p:nvGrpSpPr>
            <p:grpSpPr>
              <a:xfrm>
                <a:off x="914400" y="5105400"/>
                <a:ext cx="3352800" cy="1219200"/>
                <a:chOff x="914400" y="4572000"/>
                <a:chExt cx="3352800" cy="1219200"/>
              </a:xfrm>
            </p:grpSpPr>
            <p:grpSp>
              <p:nvGrpSpPr>
                <p:cNvPr id="933" name="Group 18"/>
                <p:cNvGrpSpPr/>
                <p:nvPr/>
              </p:nvGrpSpPr>
              <p:grpSpPr>
                <a:xfrm>
                  <a:off x="914400" y="5027612"/>
                  <a:ext cx="3352800" cy="763588"/>
                  <a:chOff x="1600200" y="3656012"/>
                  <a:chExt cx="1905000" cy="763588"/>
                </a:xfrm>
              </p:grpSpPr>
              <p:cxnSp>
                <p:nvCxnSpPr>
                  <p:cNvPr id="947" name="Straight Connector 15"/>
                  <p:cNvCxnSpPr/>
                  <p:nvPr/>
                </p:nvCxnSpPr>
                <p:spPr>
                  <a:xfrm>
                    <a:off x="1600200" y="3656012"/>
                    <a:ext cx="19050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16"/>
                  <p:cNvCxnSpPr/>
                  <p:nvPr/>
                </p:nvCxnSpPr>
                <p:spPr>
                  <a:xfrm>
                    <a:off x="1600200" y="4037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17"/>
                  <p:cNvCxnSpPr/>
                  <p:nvPr/>
                </p:nvCxnSpPr>
                <p:spPr>
                  <a:xfrm>
                    <a:off x="1600200" y="4418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34" name="Picture 933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66800" y="5053024"/>
                  <a:ext cx="457200" cy="320040"/>
                </a:xfrm>
                <a:prstGeom prst="rect">
                  <a:avLst/>
                </a:prstGeom>
              </p:spPr>
            </p:pic>
            <p:pic>
              <p:nvPicPr>
                <p:cNvPr id="935" name="Picture 934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10000" y="5436388"/>
                  <a:ext cx="457200" cy="320040"/>
                </a:xfrm>
                <a:prstGeom prst="rect">
                  <a:avLst/>
                </a:prstGeom>
              </p:spPr>
            </p:pic>
            <p:pic>
              <p:nvPicPr>
                <p:cNvPr id="936" name="Picture 935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52600" y="5447336"/>
                  <a:ext cx="457200" cy="320040"/>
                </a:xfrm>
                <a:prstGeom prst="rect">
                  <a:avLst/>
                </a:prstGeom>
              </p:spPr>
            </p:pic>
            <p:grpSp>
              <p:nvGrpSpPr>
                <p:cNvPr id="937" name="Group 25"/>
                <p:cNvGrpSpPr/>
                <p:nvPr/>
              </p:nvGrpSpPr>
              <p:grpSpPr>
                <a:xfrm rot="16200000">
                  <a:off x="2518432" y="4300733"/>
                  <a:ext cx="379322" cy="996647"/>
                  <a:chOff x="1295400" y="3795449"/>
                  <a:chExt cx="306390" cy="497924"/>
                </a:xfrm>
              </p:grpSpPr>
              <p:cxnSp>
                <p:nvCxnSpPr>
                  <p:cNvPr id="944" name="Straight Connector 15"/>
                  <p:cNvCxnSpPr/>
                  <p:nvPr/>
                </p:nvCxnSpPr>
                <p:spPr>
                  <a:xfrm rot="16200000">
                    <a:off x="1197971" y="4042123"/>
                    <a:ext cx="494901" cy="1588"/>
                  </a:xfrm>
                  <a:prstGeom prst="line">
                    <a:avLst/>
                  </a:prstGeom>
                  <a:ln w="25400" cmpd="sng">
                    <a:solidFill>
                      <a:schemeClr val="tx1"/>
                    </a:solidFill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" name="Straight Connector 944"/>
                  <p:cNvCxnSpPr/>
                  <p:nvPr/>
                </p:nvCxnSpPr>
                <p:spPr>
                  <a:xfrm>
                    <a:off x="1295403" y="3795449"/>
                    <a:ext cx="306387" cy="1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15"/>
                  <p:cNvCxnSpPr/>
                  <p:nvPr/>
                </p:nvCxnSpPr>
                <p:spPr>
                  <a:xfrm>
                    <a:off x="1295400" y="4293372"/>
                    <a:ext cx="306387" cy="1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38" name="Picture 937" descr="latex-image-1.pdf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9779" y="5539170"/>
                  <a:ext cx="165100" cy="165100"/>
                </a:xfrm>
                <a:prstGeom prst="rect">
                  <a:avLst/>
                </a:prstGeom>
              </p:spPr>
            </p:pic>
            <p:cxnSp>
              <p:nvCxnSpPr>
                <p:cNvPr id="939" name="Straight Arrow Connector 938"/>
                <p:cNvCxnSpPr/>
                <p:nvPr/>
              </p:nvCxnSpPr>
              <p:spPr>
                <a:xfrm>
                  <a:off x="1966949" y="5614976"/>
                  <a:ext cx="760800" cy="1588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40" name="Picture 13" descr="latex-image-1.pdf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6851" y="4572000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41" name="Picture 940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20651" y="5079212"/>
                  <a:ext cx="457200" cy="320040"/>
                </a:xfrm>
                <a:prstGeom prst="rect">
                  <a:avLst/>
                </a:prstGeom>
              </p:spPr>
            </p:pic>
            <p:pic>
              <p:nvPicPr>
                <p:cNvPr id="942" name="Picture 941" descr="latex-image-1.pdf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28800" y="4724400"/>
                  <a:ext cx="279400" cy="215900"/>
                </a:xfrm>
                <a:prstGeom prst="rect">
                  <a:avLst/>
                </a:prstGeom>
              </p:spPr>
            </p:pic>
            <p:cxnSp>
              <p:nvCxnSpPr>
                <p:cNvPr id="943" name="Straight Arrow Connector 942"/>
                <p:cNvCxnSpPr/>
                <p:nvPr/>
              </p:nvCxnSpPr>
              <p:spPr>
                <a:xfrm flipV="1">
                  <a:off x="1955014" y="5211425"/>
                  <a:ext cx="794569" cy="399599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prstDash val="sysDash"/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9" name="Group 51"/>
              <p:cNvGrpSpPr/>
              <p:nvPr/>
            </p:nvGrpSpPr>
            <p:grpSpPr>
              <a:xfrm>
                <a:off x="1295400" y="4081834"/>
                <a:ext cx="2514600" cy="566366"/>
                <a:chOff x="1371600" y="3546070"/>
                <a:chExt cx="2514600" cy="566366"/>
              </a:xfrm>
            </p:grpSpPr>
            <p:sp>
              <p:nvSpPr>
                <p:cNvPr id="931" name="Rounded Rectangle 930"/>
                <p:cNvSpPr/>
                <p:nvPr/>
              </p:nvSpPr>
              <p:spPr>
                <a:xfrm>
                  <a:off x="1371600" y="3546070"/>
                  <a:ext cx="2514600" cy="566366"/>
                </a:xfrm>
                <a:prstGeom prst="roundRect">
                  <a:avLst/>
                </a:prstGeom>
                <a:solidFill>
                  <a:schemeClr val="bg1"/>
                </a:solidFill>
                <a:effectLst>
                  <a:outerShdw blurRad="50800" dist="25400" dir="54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32" name="Picture 931" descr="latex-image-1.pdf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36700" y="3646046"/>
                  <a:ext cx="2184400" cy="366415"/>
                </a:xfrm>
                <a:prstGeom prst="rect">
                  <a:avLst/>
                </a:prstGeom>
              </p:spPr>
            </p:pic>
          </p:grpSp>
          <p:pic>
            <p:nvPicPr>
              <p:cNvPr id="930" name="Picture 929" descr="latex-image-1.pdf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7600" y="4918075"/>
                <a:ext cx="698500" cy="368300"/>
              </a:xfrm>
              <a:prstGeom prst="rect">
                <a:avLst/>
              </a:prstGeom>
            </p:spPr>
          </p:pic>
        </p:grpSp>
        <p:grpSp>
          <p:nvGrpSpPr>
            <p:cNvPr id="950" name="Group 949"/>
            <p:cNvGrpSpPr/>
            <p:nvPr/>
          </p:nvGrpSpPr>
          <p:grpSpPr>
            <a:xfrm>
              <a:off x="25901716" y="15109499"/>
              <a:ext cx="3352800" cy="2242766"/>
              <a:chOff x="5029200" y="4081834"/>
              <a:chExt cx="3352800" cy="2242766"/>
            </a:xfrm>
          </p:grpSpPr>
          <p:grpSp>
            <p:nvGrpSpPr>
              <p:cNvPr id="951" name="Group 52"/>
              <p:cNvGrpSpPr/>
              <p:nvPr/>
            </p:nvGrpSpPr>
            <p:grpSpPr>
              <a:xfrm>
                <a:off x="5410200" y="4081834"/>
                <a:ext cx="2514600" cy="566366"/>
                <a:chOff x="5638800" y="3546070"/>
                <a:chExt cx="2514600" cy="566366"/>
              </a:xfrm>
            </p:grpSpPr>
            <p:sp>
              <p:nvSpPr>
                <p:cNvPr id="971" name="Rounded Rectangle 970"/>
                <p:cNvSpPr/>
                <p:nvPr/>
              </p:nvSpPr>
              <p:spPr>
                <a:xfrm>
                  <a:off x="5638800" y="3546070"/>
                  <a:ext cx="2514600" cy="566366"/>
                </a:xfrm>
                <a:prstGeom prst="roundRect">
                  <a:avLst/>
                </a:prstGeom>
                <a:solidFill>
                  <a:schemeClr val="bg1"/>
                </a:solidFill>
                <a:effectLst>
                  <a:outerShdw blurRad="50800" dist="25400" dir="54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72" name="Picture 971" descr="latex-image-1.pdf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14796" y="3637291"/>
                  <a:ext cx="2362609" cy="383924"/>
                </a:xfrm>
                <a:prstGeom prst="rect">
                  <a:avLst/>
                </a:prstGeom>
              </p:spPr>
            </p:pic>
          </p:grpSp>
          <p:grpSp>
            <p:nvGrpSpPr>
              <p:cNvPr id="952" name="Group 57"/>
              <p:cNvGrpSpPr/>
              <p:nvPr/>
            </p:nvGrpSpPr>
            <p:grpSpPr>
              <a:xfrm>
                <a:off x="5029200" y="5142030"/>
                <a:ext cx="3352800" cy="1182570"/>
                <a:chOff x="5181600" y="4608630"/>
                <a:chExt cx="3352800" cy="1182570"/>
              </a:xfrm>
            </p:grpSpPr>
            <p:grpSp>
              <p:nvGrpSpPr>
                <p:cNvPr id="954" name="Group 18"/>
                <p:cNvGrpSpPr/>
                <p:nvPr/>
              </p:nvGrpSpPr>
              <p:grpSpPr>
                <a:xfrm>
                  <a:off x="5181600" y="5027612"/>
                  <a:ext cx="3352800" cy="763588"/>
                  <a:chOff x="1600200" y="3656012"/>
                  <a:chExt cx="1905000" cy="763588"/>
                </a:xfrm>
              </p:grpSpPr>
              <p:cxnSp>
                <p:nvCxnSpPr>
                  <p:cNvPr id="968" name="Straight Connector 15"/>
                  <p:cNvCxnSpPr/>
                  <p:nvPr/>
                </p:nvCxnSpPr>
                <p:spPr>
                  <a:xfrm>
                    <a:off x="1600200" y="3656012"/>
                    <a:ext cx="19050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9" name="Straight Connector 16"/>
                  <p:cNvCxnSpPr/>
                  <p:nvPr/>
                </p:nvCxnSpPr>
                <p:spPr>
                  <a:xfrm>
                    <a:off x="1600200" y="4037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0" name="Straight Connector 17"/>
                  <p:cNvCxnSpPr/>
                  <p:nvPr/>
                </p:nvCxnSpPr>
                <p:spPr>
                  <a:xfrm>
                    <a:off x="1600200" y="4418012"/>
                    <a:ext cx="1905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55" name="Picture 954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97163" y="5053024"/>
                  <a:ext cx="457200" cy="320040"/>
                </a:xfrm>
                <a:prstGeom prst="rect">
                  <a:avLst/>
                </a:prstGeom>
              </p:spPr>
            </p:pic>
            <p:pic>
              <p:nvPicPr>
                <p:cNvPr id="956" name="Picture 955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10200" y="5436388"/>
                  <a:ext cx="457200" cy="320040"/>
                </a:xfrm>
                <a:prstGeom prst="rect">
                  <a:avLst/>
                </a:prstGeom>
              </p:spPr>
            </p:pic>
            <p:pic>
              <p:nvPicPr>
                <p:cNvPr id="957" name="Picture 956" descr="car_top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96116" y="5447336"/>
                  <a:ext cx="457200" cy="320040"/>
                </a:xfrm>
                <a:prstGeom prst="rect">
                  <a:avLst/>
                </a:prstGeom>
              </p:spPr>
            </p:pic>
            <p:grpSp>
              <p:nvGrpSpPr>
                <p:cNvPr id="958" name="Group 25"/>
                <p:cNvGrpSpPr/>
                <p:nvPr/>
              </p:nvGrpSpPr>
              <p:grpSpPr>
                <a:xfrm rot="16200000">
                  <a:off x="6350385" y="4278056"/>
                  <a:ext cx="379469" cy="1040617"/>
                  <a:chOff x="1295402" y="3705116"/>
                  <a:chExt cx="306390" cy="616873"/>
                </a:xfrm>
              </p:grpSpPr>
              <p:cxnSp>
                <p:nvCxnSpPr>
                  <p:cNvPr id="965" name="Straight Connector 15"/>
                  <p:cNvCxnSpPr/>
                  <p:nvPr/>
                </p:nvCxnSpPr>
                <p:spPr>
                  <a:xfrm rot="16200000">
                    <a:off x="1140872" y="4008877"/>
                    <a:ext cx="609109" cy="1589"/>
                  </a:xfrm>
                  <a:prstGeom prst="line">
                    <a:avLst/>
                  </a:prstGeom>
                  <a:ln w="25400" cmpd="sng">
                    <a:solidFill>
                      <a:schemeClr val="tx1"/>
                    </a:solidFill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" name="Straight Connector 965"/>
                  <p:cNvCxnSpPr/>
                  <p:nvPr/>
                </p:nvCxnSpPr>
                <p:spPr>
                  <a:xfrm>
                    <a:off x="1295405" y="3705116"/>
                    <a:ext cx="306387" cy="1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7" name="Straight Connector 15"/>
                  <p:cNvCxnSpPr/>
                  <p:nvPr/>
                </p:nvCxnSpPr>
                <p:spPr>
                  <a:xfrm>
                    <a:off x="1295402" y="4321988"/>
                    <a:ext cx="306387" cy="1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59" name="Straight Arrow Connector 958"/>
                <p:cNvCxnSpPr/>
                <p:nvPr/>
              </p:nvCxnSpPr>
              <p:spPr>
                <a:xfrm>
                  <a:off x="7686665" y="5614976"/>
                  <a:ext cx="760800" cy="1588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60" name="Picture 959" descr="latex-image-1.pdf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3037" y="4724400"/>
                  <a:ext cx="279400" cy="215900"/>
                </a:xfrm>
                <a:prstGeom prst="rect">
                  <a:avLst/>
                </a:prstGeom>
              </p:spPr>
            </p:pic>
            <p:cxnSp>
              <p:nvCxnSpPr>
                <p:cNvPr id="961" name="Straight Arrow Connector 960"/>
                <p:cNvCxnSpPr/>
                <p:nvPr/>
              </p:nvCxnSpPr>
              <p:spPr>
                <a:xfrm flipV="1">
                  <a:off x="7674730" y="5211425"/>
                  <a:ext cx="794569" cy="399599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prstDash val="sysDash"/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Straight Arrow Connector 961"/>
                <p:cNvCxnSpPr/>
                <p:nvPr/>
              </p:nvCxnSpPr>
              <p:spPr>
                <a:xfrm>
                  <a:off x="5825763" y="5231612"/>
                  <a:ext cx="533400" cy="1588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63" name="Picture 962" descr="latex-image-1.pdf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62600" y="4622800"/>
                  <a:ext cx="330200" cy="330200"/>
                </a:xfrm>
                <a:prstGeom prst="rect">
                  <a:avLst/>
                </a:prstGeom>
              </p:spPr>
            </p:pic>
            <p:pic>
              <p:nvPicPr>
                <p:cNvPr id="964" name="Picture 963" descr="latex-image-1.pdf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48063" y="5089525"/>
                  <a:ext cx="215900" cy="241300"/>
                </a:xfrm>
                <a:prstGeom prst="rect">
                  <a:avLst/>
                </a:prstGeom>
              </p:spPr>
            </p:pic>
          </p:grpSp>
          <p:pic>
            <p:nvPicPr>
              <p:cNvPr id="953" name="Picture 952" descr="latex-image-1.pdf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6150" y="4905375"/>
                <a:ext cx="787400" cy="368300"/>
              </a:xfrm>
              <a:prstGeom prst="rect">
                <a:avLst/>
              </a:prstGeom>
            </p:spPr>
          </p:pic>
        </p:grpSp>
      </p:grpSp>
      <p:grpSp>
        <p:nvGrpSpPr>
          <p:cNvPr id="1023" name="Group 1022"/>
          <p:cNvGrpSpPr/>
          <p:nvPr/>
        </p:nvGrpSpPr>
        <p:grpSpPr>
          <a:xfrm>
            <a:off x="23049708" y="4238751"/>
            <a:ext cx="8229600" cy="5888735"/>
            <a:chOff x="457200" y="685800"/>
            <a:chExt cx="8229600" cy="5888735"/>
          </a:xfrm>
        </p:grpSpPr>
        <p:sp>
          <p:nvSpPr>
            <p:cNvPr id="974" name="Content Placeholder 2"/>
            <p:cNvSpPr txBox="1">
              <a:spLocks/>
            </p:cNvSpPr>
            <p:nvPr/>
          </p:nvSpPr>
          <p:spPr>
            <a:xfrm>
              <a:off x="457200" y="18316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No guarantee for Lane Change Protocol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Inter-Vehicle (V2V) Ordering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Given cars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c</a:t>
              </a:r>
              <a:r>
                <a:rPr kumimoji="0" lang="en-US" sz="2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1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and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c</a:t>
              </a:r>
              <a:r>
                <a:rPr kumimoji="0" lang="en-US" sz="2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2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at time </a:t>
              </a:r>
              <a:r>
                <a:rPr kumimoji="0" lang="en-US" sz="26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t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,</a:t>
              </a: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1828800" marR="0" lvl="6" indent="-18288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240280" marR="0" lvl="8" indent="-18288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5" name="Title 1"/>
            <p:cNvSpPr txBox="1">
              <a:spLocks/>
            </p:cNvSpPr>
            <p:nvPr/>
          </p:nvSpPr>
          <p:spPr>
            <a:xfrm>
              <a:off x="457200" y="6858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Yield Protocol and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Liveness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grpSp>
          <p:nvGrpSpPr>
            <p:cNvPr id="976" name="Group 55"/>
            <p:cNvGrpSpPr/>
            <p:nvPr/>
          </p:nvGrpSpPr>
          <p:grpSpPr>
            <a:xfrm>
              <a:off x="3671331" y="3962400"/>
              <a:ext cx="1510269" cy="533400"/>
              <a:chOff x="4509531" y="1485900"/>
              <a:chExt cx="1510269" cy="533400"/>
            </a:xfrm>
          </p:grpSpPr>
          <p:sp>
            <p:nvSpPr>
              <p:cNvPr id="977" name="Rounded Rectangle 976"/>
              <p:cNvSpPr/>
              <p:nvPr/>
            </p:nvSpPr>
            <p:spPr>
              <a:xfrm>
                <a:off x="4509531" y="1485900"/>
                <a:ext cx="1510269" cy="533400"/>
              </a:xfrm>
              <a:prstGeom prst="roundRect">
                <a:avLst>
                  <a:gd name="adj" fmla="val 6166"/>
                </a:avLst>
              </a:prstGeom>
              <a:solidFill>
                <a:schemeClr val="bg1"/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78" name="Picture 977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48200" y="1498600"/>
                <a:ext cx="1270000" cy="508000"/>
              </a:xfrm>
              <a:prstGeom prst="rect">
                <a:avLst/>
              </a:prstGeom>
            </p:spPr>
          </p:pic>
        </p:grpSp>
        <p:grpSp>
          <p:nvGrpSpPr>
            <p:cNvPr id="979" name="Group 30"/>
            <p:cNvGrpSpPr/>
            <p:nvPr/>
          </p:nvGrpSpPr>
          <p:grpSpPr>
            <a:xfrm>
              <a:off x="6099145" y="5134096"/>
              <a:ext cx="2359964" cy="1068388"/>
              <a:chOff x="5041900" y="5105400"/>
              <a:chExt cx="2359964" cy="1068388"/>
            </a:xfrm>
          </p:grpSpPr>
          <p:grpSp>
            <p:nvGrpSpPr>
              <p:cNvPr id="980" name="Group 96"/>
              <p:cNvGrpSpPr/>
              <p:nvPr/>
            </p:nvGrpSpPr>
            <p:grpSpPr>
              <a:xfrm>
                <a:off x="5041900" y="5105400"/>
                <a:ext cx="2310986" cy="1068388"/>
                <a:chOff x="1447800" y="3581400"/>
                <a:chExt cx="2310986" cy="1068388"/>
              </a:xfrm>
            </p:grpSpPr>
            <p:grpSp>
              <p:nvGrpSpPr>
                <p:cNvPr id="985" name="Group 63"/>
                <p:cNvGrpSpPr/>
                <p:nvPr/>
              </p:nvGrpSpPr>
              <p:grpSpPr>
                <a:xfrm>
                  <a:off x="1447800" y="3581400"/>
                  <a:ext cx="2310986" cy="1068388"/>
                  <a:chOff x="1066800" y="4636694"/>
                  <a:chExt cx="7315200" cy="1068388"/>
                </a:xfrm>
              </p:grpSpPr>
              <p:cxnSp>
                <p:nvCxnSpPr>
                  <p:cNvPr id="990" name="Straight Connector 989"/>
                  <p:cNvCxnSpPr/>
                  <p:nvPr/>
                </p:nvCxnSpPr>
                <p:spPr>
                  <a:xfrm>
                    <a:off x="1066800" y="5170094"/>
                    <a:ext cx="7315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1" name="Straight Connector 5"/>
                  <p:cNvCxnSpPr/>
                  <p:nvPr/>
                </p:nvCxnSpPr>
                <p:spPr>
                  <a:xfrm>
                    <a:off x="1066800" y="5703494"/>
                    <a:ext cx="7315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2" name="Straight Connector 991"/>
                  <p:cNvCxnSpPr/>
                  <p:nvPr/>
                </p:nvCxnSpPr>
                <p:spPr>
                  <a:xfrm>
                    <a:off x="1066800" y="4636694"/>
                    <a:ext cx="73152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86" name="Picture 985"/>
                <p:cNvPicPr>
                  <a:picLocks noChangeAspect="1"/>
                </p:cNvPicPr>
                <p:nvPr/>
              </p:nvPicPr>
              <p:blipFill>
                <a:blip r:embed="rId27"/>
                <a:srcRect t="19832" b="14706"/>
                <a:stretch>
                  <a:fillRect/>
                </a:stretch>
              </p:blipFill>
              <p:spPr>
                <a:xfrm>
                  <a:off x="1866074" y="3689425"/>
                  <a:ext cx="762000" cy="3491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7" name="Picture 986"/>
                <p:cNvPicPr>
                  <a:picLocks noChangeAspect="1"/>
                </p:cNvPicPr>
                <p:nvPr/>
              </p:nvPicPr>
              <p:blipFill>
                <a:blip r:embed="rId27"/>
                <a:srcRect t="19832" b="14706"/>
                <a:stretch>
                  <a:fillRect/>
                </a:stretch>
              </p:blipFill>
              <p:spPr>
                <a:xfrm>
                  <a:off x="1864992" y="4185060"/>
                  <a:ext cx="762000" cy="34917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988" name="Straight Arrow Connector 987"/>
                <p:cNvCxnSpPr/>
                <p:nvPr/>
              </p:nvCxnSpPr>
              <p:spPr>
                <a:xfrm flipV="1">
                  <a:off x="2218564" y="3870476"/>
                  <a:ext cx="791611" cy="1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prstDash val="solid"/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Arrow Connector 988"/>
                <p:cNvCxnSpPr/>
                <p:nvPr/>
              </p:nvCxnSpPr>
              <p:spPr>
                <a:xfrm flipV="1">
                  <a:off x="2210501" y="4366570"/>
                  <a:ext cx="764183" cy="1"/>
                </a:xfrm>
                <a:prstGeom prst="straightConnector1">
                  <a:avLst/>
                </a:prstGeom>
                <a:ln w="38100">
                  <a:solidFill>
                    <a:srgbClr val="FF6600"/>
                  </a:solidFill>
                  <a:prstDash val="solid"/>
                  <a:headEnd type="oval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1" name="TextBox 980"/>
              <p:cNvSpPr txBox="1"/>
              <p:nvPr/>
            </p:nvSpPr>
            <p:spPr>
              <a:xfrm>
                <a:off x="6604275" y="5726668"/>
                <a:ext cx="797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Lane 2</a:t>
                </a:r>
                <a:endParaRPr lang="en-US" sz="1800" dirty="0"/>
              </a:p>
            </p:txBody>
          </p:sp>
          <p:sp>
            <p:nvSpPr>
              <p:cNvPr id="982" name="TextBox 981"/>
              <p:cNvSpPr txBox="1"/>
              <p:nvPr/>
            </p:nvSpPr>
            <p:spPr>
              <a:xfrm>
                <a:off x="6604275" y="5181600"/>
                <a:ext cx="797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Lane 1</a:t>
                </a:r>
                <a:endParaRPr lang="en-US" sz="1800" dirty="0"/>
              </a:p>
            </p:txBody>
          </p:sp>
          <p:pic>
            <p:nvPicPr>
              <p:cNvPr id="983" name="Picture 982" descr="latex-image-1.pdf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82814" y="5776519"/>
                <a:ext cx="215900" cy="254000"/>
              </a:xfrm>
              <a:prstGeom prst="rect">
                <a:avLst/>
              </a:prstGeom>
            </p:spPr>
          </p:pic>
          <p:pic>
            <p:nvPicPr>
              <p:cNvPr id="984" name="Picture 983" descr="latex-image-1.pdf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96326" y="5270894"/>
                <a:ext cx="215900" cy="254000"/>
              </a:xfrm>
              <a:prstGeom prst="rect">
                <a:avLst/>
              </a:prstGeom>
            </p:spPr>
          </p:pic>
        </p:grpSp>
        <p:grpSp>
          <p:nvGrpSpPr>
            <p:cNvPr id="993" name="Group 992"/>
            <p:cNvGrpSpPr/>
            <p:nvPr/>
          </p:nvGrpSpPr>
          <p:grpSpPr>
            <a:xfrm>
              <a:off x="3533139" y="5132508"/>
              <a:ext cx="2310986" cy="1068388"/>
              <a:chOff x="3609339" y="4721224"/>
              <a:chExt cx="2310986" cy="1068388"/>
            </a:xfrm>
          </p:grpSpPr>
          <p:grpSp>
            <p:nvGrpSpPr>
              <p:cNvPr id="994" name="Group 18"/>
              <p:cNvGrpSpPr/>
              <p:nvPr/>
            </p:nvGrpSpPr>
            <p:grpSpPr>
              <a:xfrm>
                <a:off x="3609339" y="4721224"/>
                <a:ext cx="2310986" cy="1068388"/>
                <a:chOff x="5004214" y="3581400"/>
                <a:chExt cx="2310986" cy="1068388"/>
              </a:xfrm>
            </p:grpSpPr>
            <p:grpSp>
              <p:nvGrpSpPr>
                <p:cNvPr id="997" name="Group 87"/>
                <p:cNvGrpSpPr/>
                <p:nvPr/>
              </p:nvGrpSpPr>
              <p:grpSpPr>
                <a:xfrm>
                  <a:off x="5004214" y="3581400"/>
                  <a:ext cx="2310986" cy="1068388"/>
                  <a:chOff x="1447800" y="3581400"/>
                  <a:chExt cx="2310986" cy="1068388"/>
                </a:xfrm>
              </p:grpSpPr>
              <p:grpSp>
                <p:nvGrpSpPr>
                  <p:cNvPr id="1000" name="Group 63"/>
                  <p:cNvGrpSpPr/>
                  <p:nvPr/>
                </p:nvGrpSpPr>
                <p:grpSpPr>
                  <a:xfrm>
                    <a:off x="1447800" y="3581400"/>
                    <a:ext cx="2310986" cy="1068388"/>
                    <a:chOff x="1066800" y="4636694"/>
                    <a:chExt cx="7315200" cy="1068388"/>
                  </a:xfrm>
                </p:grpSpPr>
                <p:cxnSp>
                  <p:nvCxnSpPr>
                    <p:cNvPr id="1005" name="Straight Connector 1004"/>
                    <p:cNvCxnSpPr/>
                    <p:nvPr/>
                  </p:nvCxnSpPr>
                  <p:spPr>
                    <a:xfrm>
                      <a:off x="1066800" y="5170094"/>
                      <a:ext cx="73152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6" name="Straight Connector 5"/>
                    <p:cNvCxnSpPr/>
                    <p:nvPr/>
                  </p:nvCxnSpPr>
                  <p:spPr>
                    <a:xfrm>
                      <a:off x="1066800" y="5703494"/>
                      <a:ext cx="73152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7" name="Straight Connector 1006"/>
                    <p:cNvCxnSpPr/>
                    <p:nvPr/>
                  </p:nvCxnSpPr>
                  <p:spPr>
                    <a:xfrm>
                      <a:off x="1066800" y="4636694"/>
                      <a:ext cx="73152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001" name="Picture 1000"/>
                  <p:cNvPicPr>
                    <a:picLocks noChangeAspect="1"/>
                  </p:cNvPicPr>
                  <p:nvPr/>
                </p:nvPicPr>
                <p:blipFill>
                  <a:blip r:embed="rId27"/>
                  <a:srcRect t="19832" b="14706"/>
                  <a:stretch>
                    <a:fillRect/>
                  </a:stretch>
                </p:blipFill>
                <p:spPr>
                  <a:xfrm>
                    <a:off x="1853786" y="3689425"/>
                    <a:ext cx="762000" cy="3491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02" name="Picture 1001"/>
                  <p:cNvPicPr>
                    <a:picLocks noChangeAspect="1"/>
                  </p:cNvPicPr>
                  <p:nvPr/>
                </p:nvPicPr>
                <p:blipFill>
                  <a:blip r:embed="rId27"/>
                  <a:srcRect t="19832" b="14706"/>
                  <a:stretch>
                    <a:fillRect/>
                  </a:stretch>
                </p:blipFill>
                <p:spPr>
                  <a:xfrm>
                    <a:off x="1853786" y="4185060"/>
                    <a:ext cx="762000" cy="349175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1003" name="Straight Arrow Connector 1002"/>
                  <p:cNvCxnSpPr/>
                  <p:nvPr/>
                </p:nvCxnSpPr>
                <p:spPr>
                  <a:xfrm flipV="1">
                    <a:off x="2206276" y="3870474"/>
                    <a:ext cx="1070322" cy="2"/>
                  </a:xfrm>
                  <a:prstGeom prst="straightConnector1">
                    <a:avLst/>
                  </a:prstGeom>
                  <a:ln w="38100">
                    <a:solidFill>
                      <a:srgbClr val="FF6600"/>
                    </a:solidFill>
                    <a:prstDash val="solid"/>
                    <a:headEnd type="oval"/>
                    <a:tailEnd type="stealth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Arrow Connector 1003"/>
                  <p:cNvCxnSpPr/>
                  <p:nvPr/>
                </p:nvCxnSpPr>
                <p:spPr>
                  <a:xfrm flipV="1">
                    <a:off x="2209385" y="4366569"/>
                    <a:ext cx="710786" cy="2"/>
                  </a:xfrm>
                  <a:prstGeom prst="straightConnector1">
                    <a:avLst/>
                  </a:prstGeom>
                  <a:ln w="38100">
                    <a:solidFill>
                      <a:srgbClr val="FF6600"/>
                    </a:solidFill>
                    <a:prstDash val="solid"/>
                    <a:headEnd type="oval"/>
                    <a:tailEnd type="stealth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98" name="Picture 997" descr="latex-image-1.pdf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28388" y="4254468"/>
                  <a:ext cx="215900" cy="254000"/>
                </a:xfrm>
                <a:prstGeom prst="rect">
                  <a:avLst/>
                </a:prstGeom>
              </p:spPr>
            </p:pic>
            <p:pic>
              <p:nvPicPr>
                <p:cNvPr id="999" name="Picture 998" descr="latex-image-1.pdf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41900" y="3749675"/>
                  <a:ext cx="215900" cy="254000"/>
                </a:xfrm>
                <a:prstGeom prst="rect">
                  <a:avLst/>
                </a:prstGeom>
              </p:spPr>
            </p:pic>
          </p:grpSp>
          <p:pic>
            <p:nvPicPr>
              <p:cNvPr id="995" name="Picture 994" descr="latex-image-1.pdf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31586" y="5418530"/>
                <a:ext cx="228600" cy="177800"/>
              </a:xfrm>
              <a:prstGeom prst="rect">
                <a:avLst/>
              </a:prstGeom>
            </p:spPr>
          </p:pic>
          <p:pic>
            <p:nvPicPr>
              <p:cNvPr id="996" name="Picture 995" descr="latex-image-1.pdf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35613" y="4929186"/>
                <a:ext cx="241300" cy="177800"/>
              </a:xfrm>
              <a:prstGeom prst="rect">
                <a:avLst/>
              </a:prstGeom>
            </p:spPr>
          </p:pic>
        </p:grpSp>
        <p:grpSp>
          <p:nvGrpSpPr>
            <p:cNvPr id="1008" name="Group 1007"/>
            <p:cNvGrpSpPr/>
            <p:nvPr/>
          </p:nvGrpSpPr>
          <p:grpSpPr>
            <a:xfrm>
              <a:off x="990600" y="4800600"/>
              <a:ext cx="2310986" cy="1398708"/>
              <a:chOff x="1066800" y="4241680"/>
              <a:chExt cx="2310986" cy="1398708"/>
            </a:xfrm>
          </p:grpSpPr>
          <p:grpSp>
            <p:nvGrpSpPr>
              <p:cNvPr id="1009" name="Group 6"/>
              <p:cNvGrpSpPr/>
              <p:nvPr/>
            </p:nvGrpSpPr>
            <p:grpSpPr>
              <a:xfrm>
                <a:off x="1066800" y="4572000"/>
                <a:ext cx="2310986" cy="1068388"/>
                <a:chOff x="1447800" y="3581400"/>
                <a:chExt cx="2310986" cy="1068388"/>
              </a:xfrm>
            </p:grpSpPr>
            <p:grpSp>
              <p:nvGrpSpPr>
                <p:cNvPr id="1014" name="Group 86"/>
                <p:cNvGrpSpPr/>
                <p:nvPr/>
              </p:nvGrpSpPr>
              <p:grpSpPr>
                <a:xfrm>
                  <a:off x="1447800" y="3581400"/>
                  <a:ext cx="2310986" cy="1068388"/>
                  <a:chOff x="1447800" y="3581400"/>
                  <a:chExt cx="2310986" cy="1068388"/>
                </a:xfrm>
              </p:grpSpPr>
              <p:grpSp>
                <p:nvGrpSpPr>
                  <p:cNvPr id="1017" name="Group 63"/>
                  <p:cNvGrpSpPr/>
                  <p:nvPr/>
                </p:nvGrpSpPr>
                <p:grpSpPr>
                  <a:xfrm>
                    <a:off x="1447800" y="3581400"/>
                    <a:ext cx="2310986" cy="1068388"/>
                    <a:chOff x="1066800" y="4636694"/>
                    <a:chExt cx="7315200" cy="1068388"/>
                  </a:xfrm>
                </p:grpSpPr>
                <p:cxnSp>
                  <p:nvCxnSpPr>
                    <p:cNvPr id="1020" name="Straight Connector 1019"/>
                    <p:cNvCxnSpPr/>
                    <p:nvPr/>
                  </p:nvCxnSpPr>
                  <p:spPr>
                    <a:xfrm>
                      <a:off x="1066800" y="5170094"/>
                      <a:ext cx="73152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1" name="Straight Connector 5"/>
                    <p:cNvCxnSpPr/>
                    <p:nvPr/>
                  </p:nvCxnSpPr>
                  <p:spPr>
                    <a:xfrm>
                      <a:off x="1066800" y="5703494"/>
                      <a:ext cx="73152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1021"/>
                    <p:cNvCxnSpPr/>
                    <p:nvPr/>
                  </p:nvCxnSpPr>
                  <p:spPr>
                    <a:xfrm>
                      <a:off x="1066800" y="4636694"/>
                      <a:ext cx="73152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018" name="Picture 1017"/>
                  <p:cNvPicPr>
                    <a:picLocks noChangeAspect="1"/>
                  </p:cNvPicPr>
                  <p:nvPr/>
                </p:nvPicPr>
                <p:blipFill>
                  <a:blip r:embed="rId27"/>
                  <a:srcRect t="19832" b="14706"/>
                  <a:stretch>
                    <a:fillRect/>
                  </a:stretch>
                </p:blipFill>
                <p:spPr>
                  <a:xfrm>
                    <a:off x="2590800" y="3692154"/>
                    <a:ext cx="762000" cy="34917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19" name="Picture 1018"/>
                  <p:cNvPicPr>
                    <a:picLocks noChangeAspect="1"/>
                  </p:cNvPicPr>
                  <p:nvPr/>
                </p:nvPicPr>
                <p:blipFill>
                  <a:blip r:embed="rId27"/>
                  <a:srcRect t="19832" b="14706"/>
                  <a:stretch>
                    <a:fillRect/>
                  </a:stretch>
                </p:blipFill>
                <p:spPr>
                  <a:xfrm>
                    <a:off x="1752600" y="4185060"/>
                    <a:ext cx="762000" cy="34917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015" name="Picture 1014" descr="latex-image-1.pdf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62088" y="4256088"/>
                  <a:ext cx="215900" cy="254000"/>
                </a:xfrm>
                <a:prstGeom prst="rect">
                  <a:avLst/>
                </a:prstGeom>
              </p:spPr>
            </p:pic>
            <p:pic>
              <p:nvPicPr>
                <p:cNvPr id="1016" name="Picture 1015" descr="latex-image-1.pdf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09813" y="3724275"/>
                  <a:ext cx="215900" cy="254000"/>
                </a:xfrm>
                <a:prstGeom prst="rect">
                  <a:avLst/>
                </a:prstGeom>
              </p:spPr>
            </p:pic>
          </p:grpSp>
          <p:pic>
            <p:nvPicPr>
              <p:cNvPr id="1010" name="Picture 1009" descr="latex-image-1.pdf"/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7500" y="4241680"/>
                <a:ext cx="254000" cy="177800"/>
              </a:xfrm>
              <a:prstGeom prst="rect">
                <a:avLst/>
              </a:prstGeom>
            </p:spPr>
          </p:pic>
          <p:pic>
            <p:nvPicPr>
              <p:cNvPr id="1011" name="Picture 1010" descr="latex-image-1.pdf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32050" y="4241800"/>
                <a:ext cx="266700" cy="177800"/>
              </a:xfrm>
              <a:prstGeom prst="rect">
                <a:avLst/>
              </a:prstGeom>
            </p:spPr>
          </p:pic>
          <p:cxnSp>
            <p:nvCxnSpPr>
              <p:cNvPr id="1012" name="Straight Connector 1011"/>
              <p:cNvCxnSpPr/>
              <p:nvPr/>
            </p:nvCxnSpPr>
            <p:spPr>
              <a:xfrm rot="5400000">
                <a:off x="1323045" y="4805231"/>
                <a:ext cx="754322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5400000">
                <a:off x="2406249" y="4580335"/>
                <a:ext cx="270665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23049708" y="9982200"/>
            <a:ext cx="8229600" cy="4742887"/>
            <a:chOff x="20300789" y="11432848"/>
            <a:chExt cx="8229600" cy="4742887"/>
          </a:xfrm>
        </p:grpSpPr>
        <p:sp>
          <p:nvSpPr>
            <p:cNvPr id="1024" name="Content Placeholder 2"/>
            <p:cNvSpPr txBox="1">
              <a:spLocks/>
            </p:cNvSpPr>
            <p:nvPr/>
          </p:nvSpPr>
          <p:spPr>
            <a:xfrm>
              <a:off x="20300789" y="114328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Yield means to </a:t>
              </a:r>
              <a:r>
                <a:rPr kumimoji="0" lang="en-US" sz="28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slow down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its speed.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026" name="Group 49"/>
            <p:cNvGrpSpPr/>
            <p:nvPr/>
          </p:nvGrpSpPr>
          <p:grpSpPr>
            <a:xfrm>
              <a:off x="22152414" y="12420600"/>
              <a:ext cx="4472975" cy="533400"/>
              <a:chOff x="3854161" y="6273800"/>
              <a:chExt cx="4472975" cy="533400"/>
            </a:xfrm>
          </p:grpSpPr>
          <p:sp>
            <p:nvSpPr>
              <p:cNvPr id="1027" name="Rounded Rectangle 1026"/>
              <p:cNvSpPr/>
              <p:nvPr/>
            </p:nvSpPr>
            <p:spPr>
              <a:xfrm>
                <a:off x="3854161" y="6273800"/>
                <a:ext cx="4472975" cy="533400"/>
              </a:xfrm>
              <a:prstGeom prst="roundRect">
                <a:avLst>
                  <a:gd name="adj" fmla="val 6166"/>
                </a:avLst>
              </a:prstGeom>
              <a:solidFill>
                <a:schemeClr val="bg1"/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                  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/>
                  </a:rPr>
                  <a:t>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/>
                  </a:rPr>
                  <a:t>    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yields to 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pic>
            <p:nvPicPr>
              <p:cNvPr id="1028" name="Picture 1027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40200" y="6286500"/>
                <a:ext cx="1270000" cy="508000"/>
              </a:xfrm>
              <a:prstGeom prst="rect">
                <a:avLst/>
              </a:prstGeom>
            </p:spPr>
          </p:pic>
        </p:grpSp>
        <p:sp>
          <p:nvSpPr>
            <p:cNvPr id="1029" name="Rounded Rectangle 1028"/>
            <p:cNvSpPr/>
            <p:nvPr/>
          </p:nvSpPr>
          <p:spPr>
            <a:xfrm>
              <a:off x="21367589" y="13411200"/>
              <a:ext cx="6248400" cy="1143776"/>
            </a:xfrm>
            <a:prstGeom prst="roundRect">
              <a:avLst>
                <a:gd name="adj" fmla="val 6166"/>
              </a:avLst>
            </a:prstGeom>
            <a:solidFill>
              <a:schemeClr val="bg1"/>
            </a:solidFill>
            <a:effectLst>
              <a:outerShdw blurRad="50800" dist="50800" dir="3720000" sx="101000" sy="101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2" algn="ctr"/>
              <a:r>
                <a:rPr lang="en-US" sz="2400" dirty="0" smtClean="0">
                  <a:solidFill>
                    <a:schemeClr val="tx1"/>
                  </a:solidFill>
                </a:rPr>
                <a:t>‘Yield Protocol’ enforces that ‘Lane Change Condition’ will be satisfied, 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eventually</a:t>
              </a:r>
              <a:r>
                <a:rPr lang="en-US" sz="2400" dirty="0" smtClean="0">
                  <a:solidFill>
                    <a:srgbClr val="000000"/>
                  </a:solidFill>
                </a:rPr>
                <a:t>.</a:t>
              </a:r>
              <a:endParaRPr lang="en-US" sz="3200" baseline="30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3049708" y="13335000"/>
            <a:ext cx="8229600" cy="4953000"/>
            <a:chOff x="20300789" y="14935200"/>
            <a:chExt cx="8229600" cy="4953000"/>
          </a:xfrm>
        </p:grpSpPr>
        <p:sp>
          <p:nvSpPr>
            <p:cNvPr id="1031" name="Title 1"/>
            <p:cNvSpPr txBox="1">
              <a:spLocks/>
            </p:cNvSpPr>
            <p:nvPr/>
          </p:nvSpPr>
          <p:spPr>
            <a:xfrm>
              <a:off x="20300789" y="149352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Perpetual Safety of Multi-lane Traffic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0453189" y="16230600"/>
              <a:ext cx="7924800" cy="3657600"/>
              <a:chOff x="20453189" y="16764000"/>
              <a:chExt cx="7924800" cy="3657600"/>
            </a:xfrm>
          </p:grpSpPr>
          <p:sp>
            <p:nvSpPr>
              <p:cNvPr id="1032" name="Rounded Rectangle 1031"/>
              <p:cNvSpPr/>
              <p:nvPr/>
            </p:nvSpPr>
            <p:spPr>
              <a:xfrm>
                <a:off x="20453189" y="17901837"/>
                <a:ext cx="1981200" cy="1148163"/>
              </a:xfrm>
              <a:prstGeom prst="roundRect">
                <a:avLst>
                  <a:gd name="adj" fmla="val 616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Multi-lane Traffic </a:t>
                </a:r>
                <a:r>
                  <a:rPr lang="en-US" sz="2000" b="1" dirty="0" smtClean="0">
                    <a:solidFill>
                      <a:srgbClr val="000000"/>
                    </a:solidFill>
                  </a:rPr>
                  <a:t>Safety</a:t>
                </a:r>
              </a:p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at time </a:t>
                </a:r>
                <a:r>
                  <a:rPr lang="en-US" sz="2000" i="1" dirty="0" err="1" smtClean="0">
                    <a:solidFill>
                      <a:srgbClr val="000000"/>
                    </a:solidFill>
                  </a:rPr>
                  <a:t>t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" name="Right Arrow 1032"/>
              <p:cNvSpPr/>
              <p:nvPr/>
            </p:nvSpPr>
            <p:spPr>
              <a:xfrm>
                <a:off x="22586789" y="18206637"/>
                <a:ext cx="526033" cy="531658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Rounded Rectangle 1033"/>
              <p:cNvSpPr/>
              <p:nvPr/>
            </p:nvSpPr>
            <p:spPr>
              <a:xfrm>
                <a:off x="26396789" y="17901837"/>
                <a:ext cx="1981200" cy="1148163"/>
              </a:xfrm>
              <a:prstGeom prst="roundRect">
                <a:avLst>
                  <a:gd name="adj" fmla="val 616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Multi-lane Traffic </a:t>
                </a:r>
                <a:r>
                  <a:rPr lang="en-US" sz="2000" b="1" dirty="0" smtClean="0">
                    <a:solidFill>
                      <a:srgbClr val="000000"/>
                    </a:solidFill>
                  </a:rPr>
                  <a:t>Safety</a:t>
                </a:r>
              </a:p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at time </a:t>
                </a:r>
                <a:r>
                  <a:rPr lang="en-US" sz="2000" i="1" dirty="0" smtClean="0">
                    <a:solidFill>
                      <a:srgbClr val="000000"/>
                    </a:solidFill>
                  </a:rPr>
                  <a:t>t+h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ight Arrow 1034"/>
              <p:cNvSpPr/>
              <p:nvPr/>
            </p:nvSpPr>
            <p:spPr>
              <a:xfrm>
                <a:off x="25794556" y="18237117"/>
                <a:ext cx="526033" cy="531658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6" name="Group 1035"/>
              <p:cNvGrpSpPr/>
              <p:nvPr/>
            </p:nvGrpSpPr>
            <p:grpSpPr>
              <a:xfrm>
                <a:off x="23196390" y="16764000"/>
                <a:ext cx="2438399" cy="3657600"/>
                <a:chOff x="3352801" y="2514600"/>
                <a:chExt cx="2438399" cy="3657600"/>
              </a:xfrm>
            </p:grpSpPr>
            <p:sp>
              <p:nvSpPr>
                <p:cNvPr id="1037" name="Rounded Rectangle 1036"/>
                <p:cNvSpPr/>
                <p:nvPr/>
              </p:nvSpPr>
              <p:spPr>
                <a:xfrm>
                  <a:off x="3352801" y="2514600"/>
                  <a:ext cx="2438399" cy="3657600"/>
                </a:xfrm>
                <a:prstGeom prst="roundRect">
                  <a:avLst>
                    <a:gd name="adj" fmla="val 6166"/>
                  </a:avLst>
                </a:prstGeom>
                <a:solidFill>
                  <a:schemeClr val="bg1"/>
                </a:solidFill>
                <a:effectLst>
                  <a:outerShdw blurRad="50800" dist="50800" dir="3720000" sx="101000" sy="101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38" name="Group 18"/>
                <p:cNvGrpSpPr/>
                <p:nvPr/>
              </p:nvGrpSpPr>
              <p:grpSpPr>
                <a:xfrm>
                  <a:off x="3581401" y="4699083"/>
                  <a:ext cx="1981199" cy="1244517"/>
                  <a:chOff x="3657601" y="4927683"/>
                  <a:chExt cx="1981199" cy="1244517"/>
                </a:xfrm>
              </p:grpSpPr>
              <p:sp>
                <p:nvSpPr>
                  <p:cNvPr id="1041" name="Rounded Rectangle 1040"/>
                  <p:cNvSpPr/>
                  <p:nvPr/>
                </p:nvSpPr>
                <p:spPr>
                  <a:xfrm>
                    <a:off x="3657601" y="4927683"/>
                    <a:ext cx="1981199" cy="1244517"/>
                  </a:xfrm>
                  <a:prstGeom prst="roundRect">
                    <a:avLst>
                      <a:gd name="adj" fmla="val 6166"/>
                    </a:avLst>
                  </a:prstGeom>
                  <a:solidFill>
                    <a:srgbClr val="CDE6A4"/>
                  </a:solidFill>
                  <a:effectLst>
                    <a:outerShdw blurRad="50800" dist="50800" dir="3720000" sx="101000" sy="101000" rotWithShape="0">
                      <a:srgbClr val="000000">
                        <a:alpha val="5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2" name="TextBox 1041"/>
                  <p:cNvSpPr txBox="1"/>
                  <p:nvPr/>
                </p:nvSpPr>
                <p:spPr>
                  <a:xfrm>
                    <a:off x="3790950" y="5042110"/>
                    <a:ext cx="1790700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Existence of </a:t>
                    </a:r>
                  </a:p>
                  <a:p>
                    <a:pPr algn="ctr"/>
                    <a:r>
                      <a:rPr lang="en-US" sz="2000" dirty="0" smtClean="0"/>
                      <a:t>MPC–based </a:t>
                    </a:r>
                  </a:p>
                  <a:p>
                    <a:pPr algn="ctr"/>
                    <a:r>
                      <a:rPr lang="en-US" sz="2000" dirty="0" smtClean="0"/>
                      <a:t>Safe Motions</a:t>
                    </a:r>
                  </a:p>
                </p:txBody>
              </p:sp>
            </p:grpSp>
            <p:sp>
              <p:nvSpPr>
                <p:cNvPr id="1039" name="Rounded Rectangle 1038"/>
                <p:cNvSpPr/>
                <p:nvPr/>
              </p:nvSpPr>
              <p:spPr>
                <a:xfrm>
                  <a:off x="3574034" y="2743200"/>
                  <a:ext cx="1988566" cy="740692"/>
                </a:xfrm>
                <a:prstGeom prst="roundRect">
                  <a:avLst>
                    <a:gd name="adj" fmla="val 616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Lane Change Protocol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0" name="Rounded Rectangle 1039"/>
                <p:cNvSpPr/>
                <p:nvPr/>
              </p:nvSpPr>
              <p:spPr>
                <a:xfrm>
                  <a:off x="3581401" y="3733800"/>
                  <a:ext cx="1988566" cy="740692"/>
                </a:xfrm>
                <a:prstGeom prst="roundRect">
                  <a:avLst>
                    <a:gd name="adj" fmla="val 616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Yield Protocol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8" name="Group 107"/>
          <p:cNvGrpSpPr/>
          <p:nvPr/>
        </p:nvGrpSpPr>
        <p:grpSpPr>
          <a:xfrm>
            <a:off x="23011608" y="20040600"/>
            <a:ext cx="8305800" cy="5888735"/>
            <a:chOff x="20224589" y="20846051"/>
            <a:chExt cx="8305800" cy="5888735"/>
          </a:xfrm>
        </p:grpSpPr>
        <p:sp>
          <p:nvSpPr>
            <p:cNvPr id="1044" name="Title 1"/>
            <p:cNvSpPr txBox="1">
              <a:spLocks/>
            </p:cNvSpPr>
            <p:nvPr/>
          </p:nvSpPr>
          <p:spPr>
            <a:xfrm>
              <a:off x="20224589" y="20846051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Intersection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1045" name="Content Placeholder 2"/>
            <p:cNvSpPr txBox="1">
              <a:spLocks/>
            </p:cNvSpPr>
            <p:nvPr/>
          </p:nvSpPr>
          <p:spPr>
            <a:xfrm>
              <a:off x="20224589" y="21991899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1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Track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Intersection Region (</a:t>
              </a:r>
              <a:r>
                <a:rPr kumimoji="0" lang="en-US" sz="24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400" b="0" i="1" u="none" strike="noStrike" kern="1200" cap="none" spc="0" normalizeH="0" baseline="-2500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I</a:t>
              </a: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) 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FF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Communication Region (</a:t>
              </a:r>
              <a:r>
                <a:rPr kumimoji="0" lang="en-US" sz="24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400" b="0" i="1" u="none" strike="noStrike" kern="1200" cap="none" spc="0" normalizeH="0" baseline="-2500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C</a:t>
              </a: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)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Inlet &amp; Outlet Tracks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8000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Intersection Route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96" name="Rounded Rectangle 1095"/>
            <p:cNvSpPr/>
            <p:nvPr/>
          </p:nvSpPr>
          <p:spPr>
            <a:xfrm>
              <a:off x="20476389" y="25069800"/>
              <a:ext cx="3863000" cy="800100"/>
            </a:xfrm>
            <a:prstGeom prst="roundRect">
              <a:avLst>
                <a:gd name="adj" fmla="val 6166"/>
              </a:avLst>
            </a:prstGeom>
            <a:solidFill>
              <a:schemeClr val="bg1"/>
            </a:solidFill>
            <a:effectLst>
              <a:outerShdw blurRad="50800" dist="50800" dir="3720000" sx="101000" sy="101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sz="2000" i="1" dirty="0" smtClean="0">
                  <a:solidFill>
                    <a:schemeClr val="tx1"/>
                  </a:solidFill>
                  <a:cs typeface="Monotype Corsiva"/>
                </a:rPr>
                <a:t>C</a:t>
              </a:r>
              <a:r>
                <a:rPr lang="en-US" sz="2000" i="1" baseline="-25000" dirty="0" smtClean="0">
                  <a:solidFill>
                    <a:schemeClr val="tx1"/>
                  </a:solidFill>
                  <a:cs typeface="Monotype Corsiva"/>
                </a:rPr>
                <a:t>t</a:t>
              </a:r>
              <a:r>
                <a:rPr lang="en-US" sz="2000" i="1" dirty="0" smtClean="0">
                  <a:solidFill>
                    <a:schemeClr val="tx1"/>
                  </a:solidFill>
                  <a:cs typeface="Monotype Corsiva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cs typeface="Monotype Corsiva"/>
                </a:rPr>
                <a:t>:= A set of vehicles in </a:t>
              </a:r>
              <a:r>
                <a:rPr lang="en-US" sz="2000" i="1" dirty="0" smtClean="0">
                  <a:solidFill>
                    <a:schemeClr val="tx1"/>
                  </a:solidFill>
                  <a:cs typeface="Monotype Corsiva"/>
                </a:rPr>
                <a:t>A</a:t>
              </a:r>
              <a:r>
                <a:rPr lang="en-US" sz="2000" i="1" baseline="-25000" dirty="0" smtClean="0">
                  <a:solidFill>
                    <a:schemeClr val="tx1"/>
                  </a:solidFill>
                  <a:cs typeface="Monotype Corsiva"/>
                </a:rPr>
                <a:t>C</a:t>
              </a:r>
              <a:r>
                <a:rPr lang="en-US" sz="2000" dirty="0" smtClean="0">
                  <a:solidFill>
                    <a:schemeClr val="tx1"/>
                  </a:solidFill>
                  <a:cs typeface="Monotype Corsiva"/>
                </a:rPr>
                <a:t> at </a:t>
              </a:r>
              <a:br>
                <a:rPr lang="en-US" sz="2000" dirty="0" smtClean="0">
                  <a:solidFill>
                    <a:schemeClr val="tx1"/>
                  </a:solidFill>
                  <a:cs typeface="Monotype Corsiva"/>
                </a:rPr>
              </a:br>
              <a:r>
                <a:rPr lang="en-US" sz="2000" dirty="0" smtClean="0">
                  <a:solidFill>
                    <a:schemeClr val="tx1"/>
                  </a:solidFill>
                  <a:cs typeface="Monotype Corsiva"/>
                </a:rPr>
                <a:t>         time </a:t>
              </a:r>
              <a:r>
                <a:rPr lang="en-US" sz="2000" i="1" dirty="0" err="1" smtClean="0">
                  <a:solidFill>
                    <a:schemeClr val="tx1"/>
                  </a:solidFill>
                  <a:cs typeface="Monotype Corsiva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  <a:cs typeface="Monotype Corsiva"/>
                </a:rPr>
                <a:t> that need to cross </a:t>
              </a:r>
              <a:r>
                <a:rPr lang="en-US" sz="2000" i="1" dirty="0" smtClean="0">
                  <a:solidFill>
                    <a:schemeClr val="tx1"/>
                  </a:solidFill>
                  <a:cs typeface="Monotype Corsiva"/>
                </a:rPr>
                <a:t>A</a:t>
              </a:r>
              <a:r>
                <a:rPr lang="en-US" sz="2000" i="1" baseline="-25000" dirty="0" smtClean="0">
                  <a:solidFill>
                    <a:schemeClr val="tx1"/>
                  </a:solidFill>
                  <a:cs typeface="Monotype Corsiva"/>
                </a:rPr>
                <a:t>I</a:t>
              </a:r>
              <a:r>
                <a:rPr lang="en-US" sz="2000" dirty="0" smtClean="0">
                  <a:solidFill>
                    <a:schemeClr val="tx1"/>
                  </a:solidFill>
                  <a:cs typeface="Monotype Corsiva"/>
                </a:rPr>
                <a:t>.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4034588" y="21564600"/>
              <a:ext cx="4495801" cy="4528549"/>
              <a:chOff x="24034588" y="21564600"/>
              <a:chExt cx="4495801" cy="4528549"/>
            </a:xfrm>
          </p:grpSpPr>
          <p:grpSp>
            <p:nvGrpSpPr>
              <p:cNvPr id="1046" name="Group 69"/>
              <p:cNvGrpSpPr/>
              <p:nvPr/>
            </p:nvGrpSpPr>
            <p:grpSpPr>
              <a:xfrm>
                <a:off x="24415589" y="21902146"/>
                <a:ext cx="4114800" cy="4191003"/>
                <a:chOff x="2480734" y="1142997"/>
                <a:chExt cx="4114800" cy="4191003"/>
              </a:xfrm>
            </p:grpSpPr>
            <p:grpSp>
              <p:nvGrpSpPr>
                <p:cNvPr id="1047" name="Group 16"/>
                <p:cNvGrpSpPr/>
                <p:nvPr/>
              </p:nvGrpSpPr>
              <p:grpSpPr>
                <a:xfrm>
                  <a:off x="2480734" y="2433198"/>
                  <a:ext cx="1253068" cy="1683769"/>
                  <a:chOff x="2350346" y="2436812"/>
                  <a:chExt cx="1002454" cy="1527028"/>
                </a:xfrm>
              </p:grpSpPr>
              <p:cxnSp>
                <p:nvCxnSpPr>
                  <p:cNvPr id="1060" name="Straight Connector 2"/>
                  <p:cNvCxnSpPr/>
                  <p:nvPr/>
                </p:nvCxnSpPr>
                <p:spPr>
                  <a:xfrm>
                    <a:off x="2350346" y="2436812"/>
                    <a:ext cx="100245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1" name="Straight Connector 3"/>
                  <p:cNvCxnSpPr/>
                  <p:nvPr/>
                </p:nvCxnSpPr>
                <p:spPr>
                  <a:xfrm>
                    <a:off x="2350346" y="3197403"/>
                    <a:ext cx="1002454" cy="1409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2" name="Straight Connector 4"/>
                  <p:cNvCxnSpPr/>
                  <p:nvPr/>
                </p:nvCxnSpPr>
                <p:spPr>
                  <a:xfrm>
                    <a:off x="2350346" y="3962400"/>
                    <a:ext cx="1002454" cy="14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8" name="Group 18"/>
                <p:cNvGrpSpPr/>
                <p:nvPr/>
              </p:nvGrpSpPr>
              <p:grpSpPr>
                <a:xfrm>
                  <a:off x="5410201" y="2435318"/>
                  <a:ext cx="1185333" cy="1680076"/>
                  <a:chOff x="2133600" y="2436812"/>
                  <a:chExt cx="948266" cy="1527161"/>
                </a:xfrm>
              </p:grpSpPr>
              <p:cxnSp>
                <p:nvCxnSpPr>
                  <p:cNvPr id="1057" name="Straight Connector 1056"/>
                  <p:cNvCxnSpPr/>
                  <p:nvPr/>
                </p:nvCxnSpPr>
                <p:spPr>
                  <a:xfrm>
                    <a:off x="2133600" y="2436812"/>
                    <a:ext cx="948266" cy="38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8" name="Straight Connector 1057"/>
                  <p:cNvCxnSpPr/>
                  <p:nvPr/>
                </p:nvCxnSpPr>
                <p:spPr>
                  <a:xfrm>
                    <a:off x="2133600" y="3197224"/>
                    <a:ext cx="948266" cy="4310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9" name="Straight Connector 1058"/>
                  <p:cNvCxnSpPr/>
                  <p:nvPr/>
                </p:nvCxnSpPr>
                <p:spPr>
                  <a:xfrm>
                    <a:off x="2133600" y="3960812"/>
                    <a:ext cx="948266" cy="316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9" name="Group 22"/>
                <p:cNvGrpSpPr/>
                <p:nvPr/>
              </p:nvGrpSpPr>
              <p:grpSpPr>
                <a:xfrm rot="16200000">
                  <a:off x="3927996" y="948896"/>
                  <a:ext cx="1293019" cy="1681222"/>
                  <a:chOff x="2133600" y="2436812"/>
                  <a:chExt cx="1219200" cy="1525588"/>
                </a:xfrm>
              </p:grpSpPr>
              <p:cxnSp>
                <p:nvCxnSpPr>
                  <p:cNvPr id="1054" name="Straight Connector 1053"/>
                  <p:cNvCxnSpPr/>
                  <p:nvPr/>
                </p:nvCxnSpPr>
                <p:spPr>
                  <a:xfrm>
                    <a:off x="2133600" y="2436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5" name="Straight Connector 1054"/>
                  <p:cNvCxnSpPr/>
                  <p:nvPr/>
                </p:nvCxnSpPr>
                <p:spPr>
                  <a:xfrm>
                    <a:off x="2133600" y="3197224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Straight Connector 1055"/>
                  <p:cNvCxnSpPr/>
                  <p:nvPr/>
                </p:nvCxnSpPr>
                <p:spPr>
                  <a:xfrm>
                    <a:off x="2133600" y="3960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0" name="Group 26"/>
                <p:cNvGrpSpPr/>
                <p:nvPr/>
              </p:nvGrpSpPr>
              <p:grpSpPr>
                <a:xfrm rot="16200000">
                  <a:off x="3964906" y="3883789"/>
                  <a:ext cx="1219200" cy="1681222"/>
                  <a:chOff x="2133600" y="2436812"/>
                  <a:chExt cx="1219200" cy="1525588"/>
                </a:xfrm>
              </p:grpSpPr>
              <p:cxnSp>
                <p:nvCxnSpPr>
                  <p:cNvPr id="1051" name="Straight Connector 1050"/>
                  <p:cNvCxnSpPr/>
                  <p:nvPr/>
                </p:nvCxnSpPr>
                <p:spPr>
                  <a:xfrm>
                    <a:off x="2133600" y="2436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/>
                  <p:cNvCxnSpPr/>
                  <p:nvPr/>
                </p:nvCxnSpPr>
                <p:spPr>
                  <a:xfrm>
                    <a:off x="2133600" y="3197224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3" name="Straight Connector 1052"/>
                  <p:cNvCxnSpPr/>
                  <p:nvPr/>
                </p:nvCxnSpPr>
                <p:spPr>
                  <a:xfrm>
                    <a:off x="2133600" y="3960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3" name="Rectangle 1062"/>
              <p:cNvSpPr/>
              <p:nvPr/>
            </p:nvSpPr>
            <p:spPr>
              <a:xfrm>
                <a:off x="25669773" y="23198667"/>
                <a:ext cx="1675282" cy="167528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Rectangle 1063"/>
              <p:cNvSpPr/>
              <p:nvPr/>
            </p:nvSpPr>
            <p:spPr>
              <a:xfrm>
                <a:off x="24627255" y="22168849"/>
                <a:ext cx="3688574" cy="3688574"/>
              </a:xfrm>
              <a:prstGeom prst="rect">
                <a:avLst/>
              </a:prstGeom>
              <a:noFill/>
              <a:ln w="25400">
                <a:solidFill>
                  <a:srgbClr val="3366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5" name="Group 75"/>
              <p:cNvGrpSpPr/>
              <p:nvPr/>
            </p:nvGrpSpPr>
            <p:grpSpPr>
              <a:xfrm>
                <a:off x="25592455" y="23117437"/>
                <a:ext cx="1828800" cy="1828561"/>
                <a:chOff x="3657600" y="2205890"/>
                <a:chExt cx="1828800" cy="1828561"/>
              </a:xfrm>
            </p:grpSpPr>
            <p:grpSp>
              <p:nvGrpSpPr>
                <p:cNvPr id="1066" name="Group 35"/>
                <p:cNvGrpSpPr/>
                <p:nvPr/>
              </p:nvGrpSpPr>
              <p:grpSpPr>
                <a:xfrm>
                  <a:off x="4800600" y="3871993"/>
                  <a:ext cx="188118" cy="162458"/>
                  <a:chOff x="584600" y="1600199"/>
                  <a:chExt cx="425050" cy="367071"/>
                </a:xfrm>
              </p:grpSpPr>
              <p:sp>
                <p:nvSpPr>
                  <p:cNvPr id="1076" name="Rectangle 21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7" name="Isosceles Triangle 22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7" name="Group 36"/>
                <p:cNvGrpSpPr/>
                <p:nvPr/>
              </p:nvGrpSpPr>
              <p:grpSpPr>
                <a:xfrm rot="5400000">
                  <a:off x="3644770" y="3433450"/>
                  <a:ext cx="188116" cy="162456"/>
                  <a:chOff x="584600" y="1600199"/>
                  <a:chExt cx="425050" cy="367071"/>
                </a:xfrm>
              </p:grpSpPr>
              <p:sp>
                <p:nvSpPr>
                  <p:cNvPr id="1074" name="Rectangle 24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Isosceles Triangle 1074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8" name="Group 45"/>
                <p:cNvGrpSpPr/>
                <p:nvPr/>
              </p:nvGrpSpPr>
              <p:grpSpPr>
                <a:xfrm flipH="1" flipV="1">
                  <a:off x="4040273" y="2205890"/>
                  <a:ext cx="188118" cy="162458"/>
                  <a:chOff x="584600" y="1600199"/>
                  <a:chExt cx="425050" cy="367071"/>
                </a:xfrm>
              </p:grpSpPr>
              <p:sp>
                <p:nvSpPr>
                  <p:cNvPr id="1072" name="Rectangle 1071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3" name="Isosceles Triangle 1072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9" name="Group 51"/>
                <p:cNvGrpSpPr/>
                <p:nvPr/>
              </p:nvGrpSpPr>
              <p:grpSpPr>
                <a:xfrm rot="16200000" flipH="1">
                  <a:off x="5311114" y="2609254"/>
                  <a:ext cx="188116" cy="162456"/>
                  <a:chOff x="584600" y="1600199"/>
                  <a:chExt cx="425050" cy="367071"/>
                </a:xfrm>
              </p:grpSpPr>
              <p:sp>
                <p:nvSpPr>
                  <p:cNvPr id="1070" name="Rectangle 1069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1" name="Isosceles Triangle 1070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8" name="Group 88"/>
              <p:cNvGrpSpPr/>
              <p:nvPr/>
            </p:nvGrpSpPr>
            <p:grpSpPr>
              <a:xfrm>
                <a:off x="25587426" y="23117438"/>
                <a:ext cx="1833829" cy="1832711"/>
                <a:chOff x="3652571" y="2205891"/>
                <a:chExt cx="1833829" cy="1832711"/>
              </a:xfrm>
            </p:grpSpPr>
            <p:grpSp>
              <p:nvGrpSpPr>
                <p:cNvPr id="1079" name="Group 39"/>
                <p:cNvGrpSpPr/>
                <p:nvPr/>
              </p:nvGrpSpPr>
              <p:grpSpPr>
                <a:xfrm>
                  <a:off x="4798928" y="2205891"/>
                  <a:ext cx="188118" cy="162458"/>
                  <a:chOff x="584600" y="1600199"/>
                  <a:chExt cx="425050" cy="367071"/>
                </a:xfrm>
              </p:grpSpPr>
              <p:sp>
                <p:nvSpPr>
                  <p:cNvPr id="1089" name="Rectangle 27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0" name="Isosceles Triangle 28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0" name="Group 42"/>
                <p:cNvGrpSpPr/>
                <p:nvPr/>
              </p:nvGrpSpPr>
              <p:grpSpPr>
                <a:xfrm rot="5400000">
                  <a:off x="5311113" y="3436259"/>
                  <a:ext cx="188117" cy="162457"/>
                  <a:chOff x="584600" y="1600199"/>
                  <a:chExt cx="425050" cy="367071"/>
                </a:xfrm>
              </p:grpSpPr>
              <p:sp>
                <p:nvSpPr>
                  <p:cNvPr id="1087" name="Rectangle 1086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8" name="Isosceles Triangle 1087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1" name="Group 48"/>
                <p:cNvGrpSpPr/>
                <p:nvPr/>
              </p:nvGrpSpPr>
              <p:grpSpPr>
                <a:xfrm flipH="1" flipV="1">
                  <a:off x="4034119" y="3876144"/>
                  <a:ext cx="188118" cy="162458"/>
                  <a:chOff x="584600" y="1600199"/>
                  <a:chExt cx="425050" cy="367071"/>
                </a:xfrm>
              </p:grpSpPr>
              <p:sp>
                <p:nvSpPr>
                  <p:cNvPr id="1085" name="Rectangle 36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6" name="Isosceles Triangle 37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2" name="Group 54"/>
                <p:cNvGrpSpPr/>
                <p:nvPr/>
              </p:nvGrpSpPr>
              <p:grpSpPr>
                <a:xfrm rot="16200000" flipH="1">
                  <a:off x="3639741" y="2612063"/>
                  <a:ext cx="188117" cy="162457"/>
                  <a:chOff x="584600" y="1600199"/>
                  <a:chExt cx="425050" cy="367071"/>
                </a:xfrm>
              </p:grpSpPr>
              <p:sp>
                <p:nvSpPr>
                  <p:cNvPr id="1083" name="Rectangle 1082"/>
                  <p:cNvSpPr/>
                  <p:nvPr/>
                </p:nvSpPr>
                <p:spPr>
                  <a:xfrm>
                    <a:off x="584600" y="1600199"/>
                    <a:ext cx="425050" cy="36706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4" name="Isosceles Triangle 1083"/>
                  <p:cNvSpPr/>
                  <p:nvPr/>
                </p:nvSpPr>
                <p:spPr>
                  <a:xfrm>
                    <a:off x="590949" y="1609579"/>
                    <a:ext cx="414922" cy="357691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1" name="Group 75"/>
              <p:cNvGrpSpPr/>
              <p:nvPr/>
            </p:nvGrpSpPr>
            <p:grpSpPr>
              <a:xfrm>
                <a:off x="24034588" y="21564600"/>
                <a:ext cx="3302000" cy="3302001"/>
                <a:chOff x="2108200" y="660401"/>
                <a:chExt cx="3302000" cy="3302001"/>
              </a:xfrm>
            </p:grpSpPr>
            <p:sp>
              <p:nvSpPr>
                <p:cNvPr id="1092" name="Arc 1091"/>
                <p:cNvSpPr/>
                <p:nvPr/>
              </p:nvSpPr>
              <p:spPr>
                <a:xfrm rot="5400000">
                  <a:off x="2108200" y="660401"/>
                  <a:ext cx="3302000" cy="3302000"/>
                </a:xfrm>
                <a:prstGeom prst="arc">
                  <a:avLst/>
                </a:prstGeom>
                <a:ln w="38100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3" name="Arc 1092"/>
                <p:cNvSpPr/>
                <p:nvPr/>
              </p:nvSpPr>
              <p:spPr>
                <a:xfrm rot="5400000">
                  <a:off x="2937932" y="1485196"/>
                  <a:ext cx="1634067" cy="1634067"/>
                </a:xfrm>
                <a:prstGeom prst="arc">
                  <a:avLst/>
                </a:prstGeom>
                <a:ln w="38100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4" name="Straight Connector 1093"/>
                <p:cNvCxnSpPr/>
                <p:nvPr/>
              </p:nvCxnSpPr>
              <p:spPr>
                <a:xfrm rot="16200000" flipH="1">
                  <a:off x="4986513" y="1896182"/>
                  <a:ext cx="9172" cy="838201"/>
                </a:xfrm>
                <a:prstGeom prst="line">
                  <a:avLst/>
                </a:prstGeom>
                <a:ln w="38100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Straight Connector 1094"/>
                <p:cNvCxnSpPr>
                  <a:endCxn id="1092" idx="2"/>
                </p:cNvCxnSpPr>
                <p:nvPr/>
              </p:nvCxnSpPr>
              <p:spPr>
                <a:xfrm rot="5400000">
                  <a:off x="3340546" y="3539864"/>
                  <a:ext cx="841192" cy="3883"/>
                </a:xfrm>
                <a:prstGeom prst="line">
                  <a:avLst/>
                </a:prstGeom>
                <a:ln w="38100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7" name="TextBox 1096"/>
              <p:cNvSpPr txBox="1"/>
              <p:nvPr/>
            </p:nvSpPr>
            <p:spPr>
              <a:xfrm>
                <a:off x="27739898" y="22326600"/>
                <a:ext cx="6394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A</a:t>
                </a:r>
                <a:r>
                  <a:rPr lang="en-US" sz="3200" i="1" baseline="-25000" dirty="0" smtClean="0"/>
                  <a:t>C</a:t>
                </a:r>
                <a:endParaRPr lang="en-US" sz="3200" i="1" baseline="-25000" dirty="0"/>
              </a:p>
            </p:txBody>
          </p:sp>
          <p:sp>
            <p:nvSpPr>
              <p:cNvPr id="1098" name="TextBox 1097"/>
              <p:cNvSpPr txBox="1"/>
              <p:nvPr/>
            </p:nvSpPr>
            <p:spPr>
              <a:xfrm>
                <a:off x="26283313" y="23838796"/>
                <a:ext cx="56549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A</a:t>
                </a:r>
                <a:r>
                  <a:rPr lang="en-US" sz="3200" i="1" baseline="-25000" dirty="0" smtClean="0"/>
                  <a:t>I</a:t>
                </a:r>
                <a:endParaRPr lang="en-US" sz="3200" i="1" baseline="-25000" dirty="0"/>
              </a:p>
            </p:txBody>
          </p:sp>
        </p:grpSp>
      </p:grpSp>
      <p:grpSp>
        <p:nvGrpSpPr>
          <p:cNvPr id="1125" name="Group 1124"/>
          <p:cNvGrpSpPr/>
          <p:nvPr/>
        </p:nvGrpSpPr>
        <p:grpSpPr>
          <a:xfrm>
            <a:off x="23011608" y="25936784"/>
            <a:ext cx="8305800" cy="5900149"/>
            <a:chOff x="457200" y="685800"/>
            <a:chExt cx="8305800" cy="5900149"/>
          </a:xfrm>
        </p:grpSpPr>
        <p:sp>
          <p:nvSpPr>
            <p:cNvPr id="1100" name="Title 1"/>
            <p:cNvSpPr txBox="1">
              <a:spLocks/>
            </p:cNvSpPr>
            <p:nvPr/>
          </p:nvSpPr>
          <p:spPr>
            <a:xfrm>
              <a:off x="457200" y="6858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Intersection Crossing (IC) Protocol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1101" name="Content Placeholder 2"/>
            <p:cNvSpPr txBox="1">
              <a:spLocks/>
            </p:cNvSpPr>
            <p:nvPr/>
          </p:nvSpPr>
          <p:spPr>
            <a:xfrm>
              <a:off x="457200" y="18316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1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 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Suppose set of cars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C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t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is ordered by some ordering algorithm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FF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No lane change is </a:t>
              </a:r>
              <a:b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</a:b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allowed within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C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Stop before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I</a:t>
              </a:r>
              <a:b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</a:b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if not allowed to enter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I</a:t>
              </a: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8000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Highest order vehicles are</a:t>
              </a:r>
              <a:b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</a:b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allowed to enter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I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102" name="Group 1101"/>
            <p:cNvGrpSpPr/>
            <p:nvPr/>
          </p:nvGrpSpPr>
          <p:grpSpPr>
            <a:xfrm>
              <a:off x="5663452" y="3429000"/>
              <a:ext cx="3099548" cy="3156949"/>
              <a:chOff x="4648200" y="2394946"/>
              <a:chExt cx="4114800" cy="4191003"/>
            </a:xfrm>
          </p:grpSpPr>
          <p:grpSp>
            <p:nvGrpSpPr>
              <p:cNvPr id="1103" name="Group 69"/>
              <p:cNvGrpSpPr/>
              <p:nvPr/>
            </p:nvGrpSpPr>
            <p:grpSpPr>
              <a:xfrm>
                <a:off x="4648200" y="2394946"/>
                <a:ext cx="4114800" cy="4191003"/>
                <a:chOff x="2480734" y="1142997"/>
                <a:chExt cx="4114800" cy="4191003"/>
              </a:xfrm>
            </p:grpSpPr>
            <p:grpSp>
              <p:nvGrpSpPr>
                <p:cNvPr id="1106" name="Group 16"/>
                <p:cNvGrpSpPr/>
                <p:nvPr/>
              </p:nvGrpSpPr>
              <p:grpSpPr>
                <a:xfrm>
                  <a:off x="2480734" y="2433198"/>
                  <a:ext cx="1253068" cy="1683769"/>
                  <a:chOff x="2350346" y="2436812"/>
                  <a:chExt cx="1002454" cy="1527028"/>
                </a:xfrm>
              </p:grpSpPr>
              <p:cxnSp>
                <p:nvCxnSpPr>
                  <p:cNvPr id="1119" name="Straight Connector 2"/>
                  <p:cNvCxnSpPr/>
                  <p:nvPr/>
                </p:nvCxnSpPr>
                <p:spPr>
                  <a:xfrm>
                    <a:off x="2350346" y="2436812"/>
                    <a:ext cx="100245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0" name="Straight Connector 3"/>
                  <p:cNvCxnSpPr/>
                  <p:nvPr/>
                </p:nvCxnSpPr>
                <p:spPr>
                  <a:xfrm>
                    <a:off x="2350346" y="3197403"/>
                    <a:ext cx="1002454" cy="1409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1" name="Straight Connector 4"/>
                  <p:cNvCxnSpPr/>
                  <p:nvPr/>
                </p:nvCxnSpPr>
                <p:spPr>
                  <a:xfrm>
                    <a:off x="2350346" y="3962400"/>
                    <a:ext cx="1002454" cy="14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7" name="Group 18"/>
                <p:cNvGrpSpPr/>
                <p:nvPr/>
              </p:nvGrpSpPr>
              <p:grpSpPr>
                <a:xfrm>
                  <a:off x="5410201" y="2435314"/>
                  <a:ext cx="1185333" cy="1680076"/>
                  <a:chOff x="2133600" y="2436812"/>
                  <a:chExt cx="948266" cy="1527161"/>
                </a:xfrm>
              </p:grpSpPr>
              <p:cxnSp>
                <p:nvCxnSpPr>
                  <p:cNvPr id="1116" name="Straight Connector 1115"/>
                  <p:cNvCxnSpPr/>
                  <p:nvPr/>
                </p:nvCxnSpPr>
                <p:spPr>
                  <a:xfrm>
                    <a:off x="2133600" y="2436812"/>
                    <a:ext cx="948266" cy="38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7" name="Straight Connector 1116"/>
                  <p:cNvCxnSpPr/>
                  <p:nvPr/>
                </p:nvCxnSpPr>
                <p:spPr>
                  <a:xfrm>
                    <a:off x="2133600" y="3197224"/>
                    <a:ext cx="948266" cy="4310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8" name="Straight Connector 1117"/>
                  <p:cNvCxnSpPr/>
                  <p:nvPr/>
                </p:nvCxnSpPr>
                <p:spPr>
                  <a:xfrm>
                    <a:off x="2133600" y="3960812"/>
                    <a:ext cx="948266" cy="316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8" name="Group 22"/>
                <p:cNvGrpSpPr/>
                <p:nvPr/>
              </p:nvGrpSpPr>
              <p:grpSpPr>
                <a:xfrm rot="16200000">
                  <a:off x="3927996" y="948896"/>
                  <a:ext cx="1293019" cy="1681222"/>
                  <a:chOff x="2133600" y="2436812"/>
                  <a:chExt cx="1219200" cy="1525588"/>
                </a:xfrm>
              </p:grpSpPr>
              <p:cxnSp>
                <p:nvCxnSpPr>
                  <p:cNvPr id="1113" name="Straight Connector 1112"/>
                  <p:cNvCxnSpPr/>
                  <p:nvPr/>
                </p:nvCxnSpPr>
                <p:spPr>
                  <a:xfrm>
                    <a:off x="2133600" y="2436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4" name="Straight Connector 1113"/>
                  <p:cNvCxnSpPr/>
                  <p:nvPr/>
                </p:nvCxnSpPr>
                <p:spPr>
                  <a:xfrm>
                    <a:off x="2133600" y="3197224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5" name="Straight Connector 1114"/>
                  <p:cNvCxnSpPr/>
                  <p:nvPr/>
                </p:nvCxnSpPr>
                <p:spPr>
                  <a:xfrm>
                    <a:off x="2133600" y="3960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9" name="Group 26"/>
                <p:cNvGrpSpPr/>
                <p:nvPr/>
              </p:nvGrpSpPr>
              <p:grpSpPr>
                <a:xfrm rot="16200000">
                  <a:off x="3964906" y="3883789"/>
                  <a:ext cx="1219200" cy="1681222"/>
                  <a:chOff x="2133600" y="2436812"/>
                  <a:chExt cx="1219200" cy="1525588"/>
                </a:xfrm>
              </p:grpSpPr>
              <p:cxnSp>
                <p:nvCxnSpPr>
                  <p:cNvPr id="1110" name="Straight Connector 6"/>
                  <p:cNvCxnSpPr/>
                  <p:nvPr/>
                </p:nvCxnSpPr>
                <p:spPr>
                  <a:xfrm>
                    <a:off x="2133600" y="2436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1" name="Straight Connector 7"/>
                  <p:cNvCxnSpPr/>
                  <p:nvPr/>
                </p:nvCxnSpPr>
                <p:spPr>
                  <a:xfrm>
                    <a:off x="2133600" y="3197224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2" name="Straight Connector 8"/>
                  <p:cNvCxnSpPr/>
                  <p:nvPr/>
                </p:nvCxnSpPr>
                <p:spPr>
                  <a:xfrm>
                    <a:off x="2133600" y="3960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04" name="Rectangle 1103"/>
              <p:cNvSpPr/>
              <p:nvPr/>
            </p:nvSpPr>
            <p:spPr>
              <a:xfrm>
                <a:off x="5902384" y="3691467"/>
                <a:ext cx="1675282" cy="167528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Rectangle 1104"/>
              <p:cNvSpPr/>
              <p:nvPr/>
            </p:nvSpPr>
            <p:spPr>
              <a:xfrm>
                <a:off x="4859866" y="2661649"/>
                <a:ext cx="3688574" cy="3688574"/>
              </a:xfrm>
              <a:prstGeom prst="rect">
                <a:avLst/>
              </a:prstGeom>
              <a:noFill/>
              <a:ln w="25400">
                <a:solidFill>
                  <a:srgbClr val="3366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2" name="Group 1121"/>
            <p:cNvGrpSpPr/>
            <p:nvPr/>
          </p:nvGrpSpPr>
          <p:grpSpPr>
            <a:xfrm>
              <a:off x="7049324" y="3669268"/>
              <a:ext cx="1514973" cy="1727776"/>
              <a:chOff x="7049324" y="3669268"/>
              <a:chExt cx="1514973" cy="1727776"/>
            </a:xfrm>
          </p:grpSpPr>
          <p:sp>
            <p:nvSpPr>
              <p:cNvPr id="1123" name="TextBox 1122"/>
              <p:cNvSpPr txBox="1"/>
              <p:nvPr/>
            </p:nvSpPr>
            <p:spPr>
              <a:xfrm>
                <a:off x="7924800" y="3669268"/>
                <a:ext cx="63949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A</a:t>
                </a:r>
                <a:r>
                  <a:rPr lang="en-US" sz="3200" i="1" baseline="-25000" dirty="0" smtClean="0"/>
                  <a:t>C</a:t>
                </a:r>
                <a:endParaRPr lang="en-US" sz="3200" i="1" baseline="-25000" dirty="0"/>
              </a:p>
            </p:txBody>
          </p:sp>
          <p:sp>
            <p:nvSpPr>
              <p:cNvPr id="1124" name="TextBox 1123"/>
              <p:cNvSpPr txBox="1"/>
              <p:nvPr/>
            </p:nvSpPr>
            <p:spPr>
              <a:xfrm>
                <a:off x="7049324" y="4812268"/>
                <a:ext cx="56549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A</a:t>
                </a:r>
                <a:r>
                  <a:rPr lang="en-US" sz="3200" i="1" baseline="-25000" dirty="0" smtClean="0"/>
                  <a:t>I</a:t>
                </a:r>
                <a:endParaRPr lang="en-US" sz="3200" i="1" baseline="-25000" dirty="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3870105" y="11302992"/>
            <a:ext cx="8229600" cy="5888735"/>
            <a:chOff x="31775400" y="10265665"/>
            <a:chExt cx="8229600" cy="5888735"/>
          </a:xfrm>
        </p:grpSpPr>
        <p:sp>
          <p:nvSpPr>
            <p:cNvPr id="1126" name="Title 1"/>
            <p:cNvSpPr txBox="1">
              <a:spLocks/>
            </p:cNvSpPr>
            <p:nvPr/>
          </p:nvSpPr>
          <p:spPr>
            <a:xfrm>
              <a:off x="31775400" y="10265665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 fontScale="9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Concurrent Crossing Algorithm (CCA)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1127" name="Content Placeholder 2"/>
            <p:cNvSpPr txBox="1">
              <a:spLocks/>
            </p:cNvSpPr>
            <p:nvPr/>
          </p:nvSpPr>
          <p:spPr>
            <a:xfrm>
              <a:off x="31775400" y="11411513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Basic Idea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Permit a vehicle if its intersection route does not conflict with already permitted vehicles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34137600" y="12954000"/>
              <a:ext cx="3352801" cy="2209792"/>
              <a:chOff x="34137600" y="13030200"/>
              <a:chExt cx="3352801" cy="2209792"/>
            </a:xfrm>
          </p:grpSpPr>
          <p:grpSp>
            <p:nvGrpSpPr>
              <p:cNvPr id="1128" name="Group 1127"/>
              <p:cNvGrpSpPr/>
              <p:nvPr/>
            </p:nvGrpSpPr>
            <p:grpSpPr>
              <a:xfrm>
                <a:off x="34137600" y="13030201"/>
                <a:ext cx="3352801" cy="2209791"/>
                <a:chOff x="4571999" y="3276609"/>
                <a:chExt cx="3352801" cy="2209791"/>
              </a:xfrm>
            </p:grpSpPr>
            <p:grpSp>
              <p:nvGrpSpPr>
                <p:cNvPr id="1129" name="Group 16"/>
                <p:cNvGrpSpPr/>
                <p:nvPr/>
              </p:nvGrpSpPr>
              <p:grpSpPr>
                <a:xfrm>
                  <a:off x="4571999" y="4265443"/>
                  <a:ext cx="1253067" cy="916739"/>
                  <a:chOff x="2133600" y="3131000"/>
                  <a:chExt cx="1219200" cy="831400"/>
                </a:xfrm>
              </p:grpSpPr>
              <p:cxnSp>
                <p:nvCxnSpPr>
                  <p:cNvPr id="1142" name="Straight Connector 2"/>
                  <p:cNvCxnSpPr/>
                  <p:nvPr/>
                </p:nvCxnSpPr>
                <p:spPr>
                  <a:xfrm>
                    <a:off x="2133600" y="3131000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3"/>
                  <p:cNvCxnSpPr/>
                  <p:nvPr/>
                </p:nvCxnSpPr>
                <p:spPr>
                  <a:xfrm>
                    <a:off x="2133600" y="3545642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4"/>
                  <p:cNvCxnSpPr/>
                  <p:nvPr/>
                </p:nvCxnSpPr>
                <p:spPr>
                  <a:xfrm>
                    <a:off x="2133600" y="3960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0" name="Group 18"/>
                <p:cNvGrpSpPr/>
                <p:nvPr/>
              </p:nvGrpSpPr>
              <p:grpSpPr>
                <a:xfrm>
                  <a:off x="6764867" y="4265447"/>
                  <a:ext cx="1159933" cy="914997"/>
                  <a:chOff x="1801706" y="3130677"/>
                  <a:chExt cx="1219201" cy="831721"/>
                </a:xfrm>
              </p:grpSpPr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1801707" y="3130677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1801706" y="3546268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1801707" y="3960810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1" name="Group 22"/>
                <p:cNvGrpSpPr/>
                <p:nvPr/>
              </p:nvGrpSpPr>
              <p:grpSpPr>
                <a:xfrm rot="16200000">
                  <a:off x="5796357" y="3296943"/>
                  <a:ext cx="999058" cy="958389"/>
                  <a:chOff x="1700257" y="2436810"/>
                  <a:chExt cx="1219201" cy="869669"/>
                </a:xfrm>
              </p:grpSpPr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1700258" y="2436810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1700257" y="2891603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1700258" y="3304891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2" name="Group 26"/>
                <p:cNvGrpSpPr/>
                <p:nvPr/>
              </p:nvGrpSpPr>
              <p:grpSpPr>
                <a:xfrm rot="16200000">
                  <a:off x="6139259" y="4850577"/>
                  <a:ext cx="313264" cy="958389"/>
                  <a:chOff x="2133600" y="2436812"/>
                  <a:chExt cx="1219200" cy="869669"/>
                </a:xfrm>
              </p:grpSpPr>
              <p:cxnSp>
                <p:nvCxnSpPr>
                  <p:cNvPr id="1133" name="Straight Connector 1132"/>
                  <p:cNvCxnSpPr/>
                  <p:nvPr/>
                </p:nvCxnSpPr>
                <p:spPr>
                  <a:xfrm>
                    <a:off x="2133600" y="2436812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4" name="Straight Connector 1133"/>
                  <p:cNvCxnSpPr/>
                  <p:nvPr/>
                </p:nvCxnSpPr>
                <p:spPr>
                  <a:xfrm>
                    <a:off x="2133600" y="2890016"/>
                    <a:ext cx="1219200" cy="1588"/>
                  </a:xfrm>
                  <a:prstGeom prst="line">
                    <a:avLst/>
                  </a:prstGeom>
                  <a:ln w="38100" cmpd="dbl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2133600" y="3304893"/>
                    <a:ext cx="12192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5" name="Group 1144"/>
              <p:cNvGrpSpPr/>
              <p:nvPr/>
            </p:nvGrpSpPr>
            <p:grpSpPr>
              <a:xfrm>
                <a:off x="34594801" y="13147742"/>
                <a:ext cx="1531673" cy="1719717"/>
                <a:chOff x="5029200" y="3394150"/>
                <a:chExt cx="1531673" cy="1719717"/>
              </a:xfrm>
            </p:grpSpPr>
            <p:pic>
              <p:nvPicPr>
                <p:cNvPr id="1146" name="Picture 1145" descr="car_top.jpg"/>
                <p:cNvPicPr>
                  <a:picLocks noChangeAspect="1"/>
                </p:cNvPicPr>
                <p:nvPr/>
              </p:nvPicPr>
              <p:blipFill>
                <a:blip r:embed="rId2"/>
                <a:srcRect t="15227" b="12406"/>
                <a:stretch>
                  <a:fillRect/>
                </a:stretch>
              </p:blipFill>
              <p:spPr>
                <a:xfrm>
                  <a:off x="5029200" y="4817534"/>
                  <a:ext cx="584982" cy="296333"/>
                </a:xfrm>
                <a:prstGeom prst="rect">
                  <a:avLst/>
                </a:prstGeom>
              </p:spPr>
            </p:pic>
            <p:grpSp>
              <p:nvGrpSpPr>
                <p:cNvPr id="1147" name="Group 102"/>
                <p:cNvGrpSpPr/>
                <p:nvPr/>
              </p:nvGrpSpPr>
              <p:grpSpPr>
                <a:xfrm>
                  <a:off x="5237559" y="3394150"/>
                  <a:ext cx="1323314" cy="1579091"/>
                  <a:chOff x="5237559" y="3394150"/>
                  <a:chExt cx="1323314" cy="1579091"/>
                </a:xfrm>
              </p:grpSpPr>
              <p:sp>
                <p:nvSpPr>
                  <p:cNvPr id="1148" name="Arc 1147"/>
                  <p:cNvSpPr/>
                  <p:nvPr/>
                </p:nvSpPr>
                <p:spPr>
                  <a:xfrm flipV="1">
                    <a:off x="5237559" y="3657600"/>
                    <a:ext cx="1315641" cy="1315641"/>
                  </a:xfrm>
                  <a:prstGeom prst="arc">
                    <a:avLst>
                      <a:gd name="adj1" fmla="val 16200000"/>
                      <a:gd name="adj2" fmla="val 47748"/>
                    </a:avLst>
                  </a:prstGeom>
                  <a:ln w="19050"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49" name="Straight Arrow Connector 1148"/>
                  <p:cNvCxnSpPr/>
                  <p:nvPr/>
                </p:nvCxnSpPr>
                <p:spPr>
                  <a:xfrm rot="5400000" flipH="1" flipV="1">
                    <a:off x="6120195" y="3833240"/>
                    <a:ext cx="879768" cy="1588"/>
                  </a:xfrm>
                  <a:prstGeom prst="straightConnector1">
                    <a:avLst/>
                  </a:prstGeom>
                  <a:ln w="19050">
                    <a:prstDash val="sysDash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0" name="Straight Arrow Connector 1149"/>
                  <p:cNvCxnSpPr/>
                  <p:nvPr/>
                </p:nvCxnSpPr>
                <p:spPr>
                  <a:xfrm>
                    <a:off x="5614182" y="4971653"/>
                    <a:ext cx="253218" cy="1588"/>
                  </a:xfrm>
                  <a:prstGeom prst="straightConnector1">
                    <a:avLst/>
                  </a:prstGeom>
                  <a:ln w="19050"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151" name="Picture 1150" descr="car_top.jpg"/>
              <p:cNvPicPr>
                <a:picLocks noChangeAspect="1"/>
              </p:cNvPicPr>
              <p:nvPr/>
            </p:nvPicPr>
            <p:blipFill>
              <a:blip r:embed="rId2"/>
              <a:srcRect t="15227" b="12406"/>
              <a:stretch>
                <a:fillRect/>
              </a:stretch>
            </p:blipFill>
            <p:spPr>
              <a:xfrm flipH="1">
                <a:off x="36905419" y="14096992"/>
                <a:ext cx="584982" cy="296333"/>
              </a:xfrm>
              <a:prstGeom prst="rect">
                <a:avLst/>
              </a:prstGeom>
            </p:spPr>
          </p:pic>
          <p:cxnSp>
            <p:nvCxnSpPr>
              <p:cNvPr id="1152" name="Straight Arrow Connector 1151"/>
              <p:cNvCxnSpPr/>
              <p:nvPr/>
            </p:nvCxnSpPr>
            <p:spPr>
              <a:xfrm rot="10800000">
                <a:off x="34442401" y="14249392"/>
                <a:ext cx="2463018" cy="1588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53" name="Picture 1152" descr="Stop-Sign.png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340686" y="14117663"/>
                <a:ext cx="263457" cy="263457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1154" name="Group 1153"/>
              <p:cNvGrpSpPr/>
              <p:nvPr/>
            </p:nvGrpSpPr>
            <p:grpSpPr>
              <a:xfrm>
                <a:off x="34628647" y="13030200"/>
                <a:ext cx="1128458" cy="1249720"/>
                <a:chOff x="1193804" y="4228214"/>
                <a:chExt cx="1128458" cy="1249720"/>
              </a:xfrm>
            </p:grpSpPr>
            <p:pic>
              <p:nvPicPr>
                <p:cNvPr id="1155" name="Picture 1154" descr="car_top.jpg"/>
                <p:cNvPicPr>
                  <a:picLocks noChangeAspect="1"/>
                </p:cNvPicPr>
                <p:nvPr/>
              </p:nvPicPr>
              <p:blipFill>
                <a:blip r:embed="rId2"/>
                <a:srcRect t="15227" b="12406"/>
                <a:stretch>
                  <a:fillRect/>
                </a:stretch>
              </p:blipFill>
              <p:spPr>
                <a:xfrm rot="16200000" flipH="1">
                  <a:off x="1881605" y="4372538"/>
                  <a:ext cx="584982" cy="296333"/>
                </a:xfrm>
                <a:prstGeom prst="rect">
                  <a:avLst/>
                </a:prstGeom>
              </p:spPr>
            </p:pic>
            <p:grpSp>
              <p:nvGrpSpPr>
                <p:cNvPr id="1156" name="Group 102"/>
                <p:cNvGrpSpPr/>
                <p:nvPr/>
              </p:nvGrpSpPr>
              <p:grpSpPr>
                <a:xfrm rot="5400000" flipV="1">
                  <a:off x="1216648" y="4523792"/>
                  <a:ext cx="931298" cy="976985"/>
                  <a:chOff x="5237559" y="3394150"/>
                  <a:chExt cx="1323314" cy="1579091"/>
                </a:xfrm>
              </p:grpSpPr>
              <p:sp>
                <p:nvSpPr>
                  <p:cNvPr id="1157" name="Arc 1156"/>
                  <p:cNvSpPr/>
                  <p:nvPr/>
                </p:nvSpPr>
                <p:spPr>
                  <a:xfrm flipV="1">
                    <a:off x="5237559" y="3657600"/>
                    <a:ext cx="1315641" cy="1315641"/>
                  </a:xfrm>
                  <a:prstGeom prst="arc">
                    <a:avLst>
                      <a:gd name="adj1" fmla="val 16200000"/>
                      <a:gd name="adj2" fmla="val 47748"/>
                    </a:avLst>
                  </a:prstGeom>
                  <a:ln w="19050">
                    <a:solidFill>
                      <a:srgbClr val="FF6600"/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58" name="Straight Arrow Connector 1157"/>
                  <p:cNvCxnSpPr/>
                  <p:nvPr/>
                </p:nvCxnSpPr>
                <p:spPr>
                  <a:xfrm rot="5400000" flipH="1" flipV="1">
                    <a:off x="6120195" y="3833240"/>
                    <a:ext cx="879768" cy="1588"/>
                  </a:xfrm>
                  <a:prstGeom prst="straightConnector1">
                    <a:avLst/>
                  </a:prstGeom>
                  <a:ln w="19050">
                    <a:solidFill>
                      <a:srgbClr val="FF6600"/>
                    </a:solidFill>
                    <a:prstDash val="sysDash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9" name="Straight Arrow Connector 1158"/>
                  <p:cNvCxnSpPr/>
                  <p:nvPr/>
                </p:nvCxnSpPr>
                <p:spPr>
                  <a:xfrm>
                    <a:off x="5614182" y="4971653"/>
                    <a:ext cx="253218" cy="1588"/>
                  </a:xfrm>
                  <a:prstGeom prst="straightConnector1">
                    <a:avLst/>
                  </a:prstGeom>
                  <a:ln w="19050">
                    <a:solidFill>
                      <a:srgbClr val="FF6600"/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163" name="Group 1162"/>
          <p:cNvGrpSpPr/>
          <p:nvPr/>
        </p:nvGrpSpPr>
        <p:grpSpPr>
          <a:xfrm>
            <a:off x="33870105" y="16179792"/>
            <a:ext cx="8229600" cy="5888735"/>
            <a:chOff x="457200" y="685800"/>
            <a:chExt cx="8229600" cy="5888735"/>
          </a:xfrm>
        </p:grpSpPr>
        <p:sp>
          <p:nvSpPr>
            <p:cNvPr id="1161" name="Title 1"/>
            <p:cNvSpPr txBox="1">
              <a:spLocks/>
            </p:cNvSpPr>
            <p:nvPr/>
          </p:nvSpPr>
          <p:spPr>
            <a:xfrm>
              <a:off x="457200" y="6858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Safety and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Liveness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 of CCA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1162" name="Content Placeholder 2"/>
            <p:cNvSpPr txBox="1">
              <a:spLocks/>
            </p:cNvSpPr>
            <p:nvPr/>
          </p:nvSpPr>
          <p:spPr>
            <a:xfrm>
              <a:off x="457200" y="18316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Safety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Irrevocable permit to cross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I</a:t>
              </a: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No conflict between permitted vehicles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Liveness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Every vehicle will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eventually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be permitted.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</p:grpSp>
      <p:grpSp>
        <p:nvGrpSpPr>
          <p:cNvPr id="1178" name="Group 1177"/>
          <p:cNvGrpSpPr/>
          <p:nvPr/>
        </p:nvGrpSpPr>
        <p:grpSpPr>
          <a:xfrm>
            <a:off x="33739803" y="20574000"/>
            <a:ext cx="8490204" cy="5715000"/>
            <a:chOff x="446532" y="685800"/>
            <a:chExt cx="8490204" cy="5715000"/>
          </a:xfrm>
        </p:grpSpPr>
        <p:sp>
          <p:nvSpPr>
            <p:cNvPr id="1179" name="Rounded Rectangle 1178"/>
            <p:cNvSpPr/>
            <p:nvPr/>
          </p:nvSpPr>
          <p:spPr>
            <a:xfrm>
              <a:off x="457200" y="1913382"/>
              <a:ext cx="8479536" cy="2582418"/>
            </a:xfrm>
            <a:prstGeom prst="roundRect">
              <a:avLst>
                <a:gd name="adj" fmla="val 6166"/>
              </a:avLst>
            </a:prstGeom>
            <a:solidFill>
              <a:schemeClr val="bg1"/>
            </a:solidFill>
            <a:effectLst>
              <a:outerShdw blurRad="50800" dist="50800" dir="3720000" sx="101000" sy="101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2400" dirty="0">
                <a:solidFill>
                  <a:srgbClr val="000000"/>
                </a:solidFill>
                <a:cs typeface="Monotype Corsiva"/>
              </a:endParaRPr>
            </a:p>
          </p:txBody>
        </p:sp>
        <p:sp>
          <p:nvSpPr>
            <p:cNvPr id="1180" name="Title 1"/>
            <p:cNvSpPr txBox="1">
              <a:spLocks/>
            </p:cNvSpPr>
            <p:nvPr/>
          </p:nvSpPr>
          <p:spPr>
            <a:xfrm>
              <a:off x="457200" y="685800"/>
              <a:ext cx="8229600" cy="10668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Result on Safety and Liveness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1181" name="Rounded Rectangle 1180"/>
            <p:cNvSpPr/>
            <p:nvPr/>
          </p:nvSpPr>
          <p:spPr>
            <a:xfrm>
              <a:off x="1502664" y="5260648"/>
              <a:ext cx="6498336" cy="1140152"/>
            </a:xfrm>
            <a:prstGeom prst="roundRect">
              <a:avLst>
                <a:gd name="adj" fmla="val 6166"/>
              </a:avLst>
            </a:prstGeom>
            <a:solidFill>
              <a:schemeClr val="bg1"/>
            </a:solidFill>
            <a:effectLst>
              <a:outerShdw blurRad="50800" dist="50800" dir="3720000" sx="101000" sy="101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cs typeface="Monotype Corsiva"/>
                </a:rPr>
                <a:t>Intersection-Crossing Traffic is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cs typeface="Monotype Corsiva"/>
                </a:rPr>
                <a:t>Safe and Live</a:t>
              </a:r>
            </a:p>
          </p:txBody>
        </p:sp>
        <p:grpSp>
          <p:nvGrpSpPr>
            <p:cNvPr id="1182" name="Group 13"/>
            <p:cNvGrpSpPr/>
            <p:nvPr/>
          </p:nvGrpSpPr>
          <p:grpSpPr>
            <a:xfrm>
              <a:off x="446532" y="2194358"/>
              <a:ext cx="3134868" cy="2286000"/>
              <a:chOff x="446532" y="4114800"/>
              <a:chExt cx="3134868" cy="2286000"/>
            </a:xfrm>
          </p:grpSpPr>
          <p:sp>
            <p:nvSpPr>
              <p:cNvPr id="1190" name="Rounded Rectangle 1189"/>
              <p:cNvSpPr/>
              <p:nvPr/>
            </p:nvSpPr>
            <p:spPr>
              <a:xfrm>
                <a:off x="832866" y="4114800"/>
                <a:ext cx="2362200" cy="990600"/>
              </a:xfrm>
              <a:prstGeom prst="roundRect">
                <a:avLst>
                  <a:gd name="adj" fmla="val 616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Monotype Corsiva"/>
                  </a:rPr>
                  <a:t>Concurrent IC Algorithm</a:t>
                </a:r>
                <a:endParaRPr lang="en-US" sz="2400" dirty="0">
                  <a:solidFill>
                    <a:srgbClr val="000000"/>
                  </a:solidFill>
                  <a:cs typeface="Monotype Corsiva"/>
                </a:endParaRPr>
              </a:p>
            </p:txBody>
          </p:sp>
          <p:sp>
            <p:nvSpPr>
              <p:cNvPr id="1191" name="Rounded Rectangle 1190"/>
              <p:cNvSpPr/>
              <p:nvPr/>
            </p:nvSpPr>
            <p:spPr>
              <a:xfrm>
                <a:off x="446532" y="5105400"/>
                <a:ext cx="3134868" cy="1295400"/>
              </a:xfrm>
              <a:prstGeom prst="roundRect">
                <a:avLst>
                  <a:gd name="adj" fmla="val 6166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  <a:cs typeface="Monotype Corsiva"/>
                  </a:rPr>
                  <a:t>Inter-vehicle safety in discrete domain provided by intersection infrastructure</a:t>
                </a:r>
              </a:p>
            </p:txBody>
          </p:sp>
        </p:grpSp>
        <p:grpSp>
          <p:nvGrpSpPr>
            <p:cNvPr id="1183" name="Group 14"/>
            <p:cNvGrpSpPr/>
            <p:nvPr/>
          </p:nvGrpSpPr>
          <p:grpSpPr>
            <a:xfrm>
              <a:off x="3581400" y="2194358"/>
              <a:ext cx="2133600" cy="1885950"/>
              <a:chOff x="3581400" y="4114800"/>
              <a:chExt cx="2133600" cy="1885950"/>
            </a:xfrm>
          </p:grpSpPr>
          <p:sp>
            <p:nvSpPr>
              <p:cNvPr id="1188" name="Rounded Rectangle 1187"/>
              <p:cNvSpPr/>
              <p:nvPr/>
            </p:nvSpPr>
            <p:spPr>
              <a:xfrm>
                <a:off x="3581400" y="4114800"/>
                <a:ext cx="2133600" cy="990600"/>
              </a:xfrm>
              <a:prstGeom prst="roundRect">
                <a:avLst>
                  <a:gd name="adj" fmla="val 616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Monotype Corsiva"/>
                  </a:rPr>
                  <a:t>IC Protocol</a:t>
                </a:r>
                <a:endParaRPr lang="en-US" sz="2400" dirty="0">
                  <a:solidFill>
                    <a:srgbClr val="000000"/>
                  </a:solidFill>
                  <a:cs typeface="Monotype Corsiva"/>
                </a:endParaRPr>
              </a:p>
            </p:txBody>
          </p:sp>
          <p:sp>
            <p:nvSpPr>
              <p:cNvPr id="1189" name="Rounded Rectangle 1188"/>
              <p:cNvSpPr/>
              <p:nvPr/>
            </p:nvSpPr>
            <p:spPr>
              <a:xfrm>
                <a:off x="3886200" y="5505450"/>
                <a:ext cx="1828800" cy="495300"/>
              </a:xfrm>
              <a:prstGeom prst="roundRect">
                <a:avLst>
                  <a:gd name="adj" fmla="val 6166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  <a:cs typeface="Monotype Corsiva"/>
                  </a:rPr>
                  <a:t>V2I Interaction</a:t>
                </a:r>
              </a:p>
            </p:txBody>
          </p:sp>
        </p:grpSp>
        <p:grpSp>
          <p:nvGrpSpPr>
            <p:cNvPr id="1184" name="Group 15"/>
            <p:cNvGrpSpPr/>
            <p:nvPr/>
          </p:nvGrpSpPr>
          <p:grpSpPr>
            <a:xfrm>
              <a:off x="5715000" y="2194358"/>
              <a:ext cx="3221736" cy="2209800"/>
              <a:chOff x="5715000" y="4114800"/>
              <a:chExt cx="3221736" cy="2209800"/>
            </a:xfrm>
          </p:grpSpPr>
          <p:sp>
            <p:nvSpPr>
              <p:cNvPr id="1186" name="Rounded Rectangle 1185"/>
              <p:cNvSpPr/>
              <p:nvPr/>
            </p:nvSpPr>
            <p:spPr>
              <a:xfrm>
                <a:off x="6144768" y="4114800"/>
                <a:ext cx="2362200" cy="990600"/>
              </a:xfrm>
              <a:prstGeom prst="roundRect">
                <a:avLst>
                  <a:gd name="adj" fmla="val 616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  <a:cs typeface="Monotype Corsiva"/>
                  </a:rPr>
                  <a:t>MPC for Motion Plans</a:t>
                </a:r>
                <a:endParaRPr lang="en-US" sz="2400" dirty="0">
                  <a:solidFill>
                    <a:srgbClr val="000000"/>
                  </a:solidFill>
                  <a:cs typeface="Monotype Corsiva"/>
                </a:endParaRPr>
              </a:p>
            </p:txBody>
          </p:sp>
          <p:sp>
            <p:nvSpPr>
              <p:cNvPr id="1187" name="Rounded Rectangle 1186"/>
              <p:cNvSpPr/>
              <p:nvPr/>
            </p:nvSpPr>
            <p:spPr>
              <a:xfrm>
                <a:off x="5715000" y="5181600"/>
                <a:ext cx="3221736" cy="1143000"/>
              </a:xfrm>
              <a:prstGeom prst="roundRect">
                <a:avLst>
                  <a:gd name="adj" fmla="val 6166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  <a:cs typeface="Monotype Corsiva"/>
                  </a:rPr>
                  <a:t>Inter-vehicle safety in continuous domain provided by each vehicle</a:t>
                </a:r>
                <a:endParaRPr lang="en-US" sz="1800" dirty="0">
                  <a:solidFill>
                    <a:srgbClr val="000000"/>
                  </a:solidFill>
                  <a:cs typeface="Monotype Corsiva"/>
                </a:endParaRPr>
              </a:p>
            </p:txBody>
          </p:sp>
        </p:grpSp>
        <p:sp>
          <p:nvSpPr>
            <p:cNvPr id="1185" name="Up Arrow 1184"/>
            <p:cNvSpPr/>
            <p:nvPr/>
          </p:nvSpPr>
          <p:spPr>
            <a:xfrm flipV="1">
              <a:off x="4419600" y="4610101"/>
              <a:ext cx="685800" cy="49529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3" name="Content Placeholder 2"/>
          <p:cNvSpPr txBox="1">
            <a:spLocks/>
          </p:cNvSpPr>
          <p:nvPr/>
        </p:nvSpPr>
        <p:spPr>
          <a:xfrm>
            <a:off x="33870105" y="28175513"/>
            <a:ext cx="8229600" cy="47428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Autonomous Ground Traffic System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Distributed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Robust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Provably Safe and Live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Future Works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Less conservative separation distance constraint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High throughput intersection crossing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algorithm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cxnSp>
        <p:nvCxnSpPr>
          <p:cNvPr id="1197" name="Straight Connector 1196"/>
          <p:cNvCxnSpPr/>
          <p:nvPr/>
        </p:nvCxnSpPr>
        <p:spPr>
          <a:xfrm rot="5400000">
            <a:off x="-2658464" y="18183562"/>
            <a:ext cx="27825940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0" name="Straight Connector 1199"/>
          <p:cNvCxnSpPr/>
          <p:nvPr/>
        </p:nvCxnSpPr>
        <p:spPr>
          <a:xfrm rot="5400000">
            <a:off x="8034623" y="18179184"/>
            <a:ext cx="27815598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1" name="Straight Connector 1200"/>
          <p:cNvCxnSpPr/>
          <p:nvPr/>
        </p:nvCxnSpPr>
        <p:spPr>
          <a:xfrm rot="5400000">
            <a:off x="18754612" y="18153383"/>
            <a:ext cx="27867198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47090" y="4448384"/>
            <a:ext cx="9218611" cy="95015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Motivation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1547090" y="14875936"/>
            <a:ext cx="9218611" cy="95015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Our Approach</a:t>
            </a:r>
          </a:p>
        </p:txBody>
      </p:sp>
      <p:sp>
        <p:nvSpPr>
          <p:cNvPr id="599" name="Rectangle 598"/>
          <p:cNvSpPr/>
          <p:nvPr/>
        </p:nvSpPr>
        <p:spPr>
          <a:xfrm>
            <a:off x="1547090" y="21440984"/>
            <a:ext cx="9218611" cy="95015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MPC for Autonomous Driving</a:t>
            </a:r>
          </a:p>
        </p:txBody>
      </p:sp>
      <p:grpSp>
        <p:nvGrpSpPr>
          <p:cNvPr id="600" name="Group 599"/>
          <p:cNvGrpSpPr/>
          <p:nvPr/>
        </p:nvGrpSpPr>
        <p:grpSpPr>
          <a:xfrm>
            <a:off x="2041595" y="27975697"/>
            <a:ext cx="8229600" cy="4742887"/>
            <a:chOff x="457200" y="1837340"/>
            <a:chExt cx="8229600" cy="4742887"/>
          </a:xfrm>
        </p:grpSpPr>
        <p:sp>
          <p:nvSpPr>
            <p:cNvPr id="602" name="Content Placeholder 2"/>
            <p:cNvSpPr txBox="1">
              <a:spLocks/>
            </p:cNvSpPr>
            <p:nvPr/>
          </p:nvSpPr>
          <p:spPr>
            <a:xfrm>
              <a:off x="457200" y="1837340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Can incorporate various driving constraints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indent="-256032" defTabSz="914400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Vehicle constraints</a:t>
              </a:r>
            </a:p>
            <a:p>
              <a:pPr marL="658368" lvl="1" indent="-246888" defTabSz="914400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Acceleration, braking distance, steering limit, …</a:t>
              </a:r>
            </a:p>
            <a:p>
              <a:pPr marL="365760" indent="-256032" defTabSz="914400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Other constraints</a:t>
              </a:r>
            </a:p>
            <a:p>
              <a:pPr marL="658368" lvl="1" indent="-246888" defTabSz="914400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Speed limit</a:t>
              </a:r>
            </a:p>
            <a:p>
              <a:pPr marL="658368" lvl="1" indent="-246888" defTabSz="914400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Lane width</a:t>
              </a:r>
            </a:p>
            <a:p>
              <a:pPr marL="658368" lvl="1" indent="-246888" defTabSz="914400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Safe distance </a:t>
              </a:r>
            </a:p>
            <a:p>
              <a:pPr marL="658368" lvl="1" indent="-246888" defTabSz="914400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…</a:t>
              </a:r>
            </a:p>
          </p:txBody>
        </p:sp>
        <p:pic>
          <p:nvPicPr>
            <p:cNvPr id="603" name="Picture 602" descr="speed-limit-1.jpg"/>
            <p:cNvPicPr>
              <a:picLocks noChangeAspect="1"/>
            </p:cNvPicPr>
            <p:nvPr/>
          </p:nvPicPr>
          <p:blipFill>
            <a:blip r:embed="rId35"/>
            <a:srcRect l="11600" t="16460"/>
            <a:stretch>
              <a:fillRect/>
            </a:stretch>
          </p:blipFill>
          <p:spPr>
            <a:xfrm>
              <a:off x="5486400" y="3355648"/>
              <a:ext cx="2811096" cy="1992417"/>
            </a:xfrm>
            <a:prstGeom prst="rect">
              <a:avLst/>
            </a:prstGeom>
          </p:spPr>
        </p:pic>
      </p:grpSp>
      <p:sp>
        <p:nvSpPr>
          <p:cNvPr id="637" name="Rectangle 636"/>
          <p:cNvSpPr/>
          <p:nvPr/>
        </p:nvSpPr>
        <p:spPr>
          <a:xfrm>
            <a:off x="11964989" y="25327184"/>
            <a:ext cx="9218611" cy="95015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Inter-Vehicle Coordination</a:t>
            </a:r>
          </a:p>
        </p:txBody>
      </p:sp>
      <p:sp>
        <p:nvSpPr>
          <p:cNvPr id="639" name="Rectangle 638"/>
          <p:cNvSpPr/>
          <p:nvPr/>
        </p:nvSpPr>
        <p:spPr>
          <a:xfrm>
            <a:off x="22555203" y="19014248"/>
            <a:ext cx="9218611" cy="95015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Inter-Vehicle Coordination</a:t>
            </a:r>
          </a:p>
        </p:txBody>
      </p:sp>
      <p:sp>
        <p:nvSpPr>
          <p:cNvPr id="640" name="Rectangle 639"/>
          <p:cNvSpPr/>
          <p:nvPr/>
        </p:nvSpPr>
        <p:spPr>
          <a:xfrm>
            <a:off x="33375600" y="26786648"/>
            <a:ext cx="9218611" cy="95015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Conclusion</a:t>
            </a:r>
          </a:p>
        </p:txBody>
      </p:sp>
      <p:grpSp>
        <p:nvGrpSpPr>
          <p:cNvPr id="596" name="Group 595"/>
          <p:cNvGrpSpPr/>
          <p:nvPr/>
        </p:nvGrpSpPr>
        <p:grpSpPr>
          <a:xfrm>
            <a:off x="33870105" y="5486400"/>
            <a:ext cx="8229600" cy="5888735"/>
            <a:chOff x="457200" y="685800"/>
            <a:chExt cx="8229600" cy="5888735"/>
          </a:xfrm>
        </p:grpSpPr>
        <p:sp>
          <p:nvSpPr>
            <p:cNvPr id="597" name="Title 1"/>
            <p:cNvSpPr txBox="1">
              <a:spLocks/>
            </p:cNvSpPr>
            <p:nvPr/>
          </p:nvSpPr>
          <p:spPr>
            <a:xfrm>
              <a:off x="457200" y="685800"/>
              <a:ext cx="8229600" cy="1066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</a:rPr>
                <a:t>FIFO Crossing Algorithm (FCA)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601" name="Content Placeholder 2"/>
            <p:cNvSpPr txBox="1">
              <a:spLocks/>
            </p:cNvSpPr>
            <p:nvPr/>
          </p:nvSpPr>
          <p:spPr>
            <a:xfrm>
              <a:off x="457200" y="1831648"/>
              <a:ext cx="8229600" cy="474288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Consider cars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</a:t>
              </a:r>
              <a:r>
                <a:rPr kumimoji="0" lang="en-US" sz="2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1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and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</a:t>
              </a:r>
              <a:r>
                <a:rPr kumimoji="0" lang="en-US" sz="2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2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at time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t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. </a:t>
              </a: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If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</a:t>
              </a:r>
              <a:r>
                <a:rPr kumimoji="0" lang="en-US" sz="24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2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has arrived earlier than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</a:t>
              </a:r>
              <a:r>
                <a:rPr kumimoji="0" lang="en-US" sz="24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1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, then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Vehicles in </a:t>
              </a: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C</a:t>
              </a:r>
              <a:r>
                <a:rPr kumimoji="0" lang="en-US" sz="2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are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totally ordered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.</a:t>
              </a:r>
            </a:p>
            <a:p>
              <a:pPr marL="923544" marR="0" lvl="2" indent="-219456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 2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But, conservative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At most one vehicle in </a:t>
              </a:r>
              <a:r>
                <a:rPr kumimoji="0" lang="en-US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A</a:t>
              </a:r>
              <a:r>
                <a:rPr kumimoji="0" lang="en-US" sz="26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Helvetica"/>
                </a:rPr>
                <a:t>I</a:t>
              </a: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marL="658368" marR="0" lvl="1" indent="-2468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Georgia"/>
                <a:buChar char="▫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604" name="Group 3"/>
            <p:cNvGrpSpPr/>
            <p:nvPr/>
          </p:nvGrpSpPr>
          <p:grpSpPr>
            <a:xfrm>
              <a:off x="2751574" y="2999341"/>
              <a:ext cx="1510269" cy="568960"/>
              <a:chOff x="7794506" y="2514600"/>
              <a:chExt cx="1510269" cy="568960"/>
            </a:xfrm>
          </p:grpSpPr>
          <p:sp>
            <p:nvSpPr>
              <p:cNvPr id="626" name="Rounded Rectangle 4"/>
              <p:cNvSpPr/>
              <p:nvPr/>
            </p:nvSpPr>
            <p:spPr>
              <a:xfrm>
                <a:off x="7794506" y="2532380"/>
                <a:ext cx="1510269" cy="533400"/>
              </a:xfrm>
              <a:prstGeom prst="roundRect">
                <a:avLst>
                  <a:gd name="adj" fmla="val 6166"/>
                </a:avLst>
              </a:prstGeom>
              <a:solidFill>
                <a:schemeClr val="bg1"/>
              </a:solidFill>
              <a:effectLst>
                <a:outerShdw blurRad="50800" dist="50800" dir="3720000" sx="101000" sy="101000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27" name="Picture 5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55280" y="2514600"/>
                <a:ext cx="1188720" cy="568960"/>
              </a:xfrm>
              <a:prstGeom prst="rect">
                <a:avLst/>
              </a:prstGeom>
            </p:spPr>
          </p:pic>
        </p:grpSp>
        <p:grpSp>
          <p:nvGrpSpPr>
            <p:cNvPr id="605" name="Group 163"/>
            <p:cNvGrpSpPr/>
            <p:nvPr/>
          </p:nvGrpSpPr>
          <p:grpSpPr>
            <a:xfrm>
              <a:off x="5333999" y="3191934"/>
              <a:ext cx="3208868" cy="3208872"/>
              <a:chOff x="5105399" y="1515538"/>
              <a:chExt cx="3208868" cy="3208872"/>
            </a:xfrm>
          </p:grpSpPr>
          <p:pic>
            <p:nvPicPr>
              <p:cNvPr id="606" name="Picture 605"/>
              <p:cNvPicPr>
                <a:picLocks noChangeAspect="1"/>
              </p:cNvPicPr>
              <p:nvPr/>
            </p:nvPicPr>
            <p:blipFill>
              <a:blip r:embed="rId27"/>
              <a:srcRect t="19832" b="14706"/>
              <a:stretch>
                <a:fillRect/>
              </a:stretch>
            </p:blipFill>
            <p:spPr>
              <a:xfrm rot="5400000">
                <a:off x="6549990" y="2111412"/>
                <a:ext cx="762000" cy="349175"/>
              </a:xfrm>
              <a:prstGeom prst="rect">
                <a:avLst/>
              </a:prstGeom>
              <a:noFill/>
            </p:spPr>
          </p:pic>
          <p:pic>
            <p:nvPicPr>
              <p:cNvPr id="607" name="Picture 606"/>
              <p:cNvPicPr>
                <a:picLocks noChangeAspect="1"/>
              </p:cNvPicPr>
              <p:nvPr/>
            </p:nvPicPr>
            <p:blipFill>
              <a:blip r:embed="rId27"/>
              <a:srcRect t="19832" b="14706"/>
              <a:stretch>
                <a:fillRect/>
              </a:stretch>
            </p:blipFill>
            <p:spPr>
              <a:xfrm>
                <a:off x="5333999" y="3708714"/>
                <a:ext cx="762000" cy="349175"/>
              </a:xfrm>
              <a:prstGeom prst="rect">
                <a:avLst/>
              </a:prstGeom>
              <a:noFill/>
            </p:spPr>
          </p:pic>
          <p:pic>
            <p:nvPicPr>
              <p:cNvPr id="608" name="Picture 607" descr="latex-image-1.pdf"/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05399" y="3759200"/>
                <a:ext cx="215900" cy="254000"/>
              </a:xfrm>
              <a:prstGeom prst="rect">
                <a:avLst/>
              </a:prstGeom>
            </p:spPr>
          </p:pic>
          <p:pic>
            <p:nvPicPr>
              <p:cNvPr id="609" name="Picture 608" descr="latex-image-1.pdf"/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27093" y="1637905"/>
                <a:ext cx="215900" cy="254000"/>
              </a:xfrm>
              <a:prstGeom prst="rect">
                <a:avLst/>
              </a:prstGeom>
            </p:spPr>
          </p:pic>
          <p:grpSp>
            <p:nvGrpSpPr>
              <p:cNvPr id="610" name="Group 16"/>
              <p:cNvGrpSpPr/>
              <p:nvPr/>
            </p:nvGrpSpPr>
            <p:grpSpPr>
              <a:xfrm>
                <a:off x="5105399" y="2939599"/>
                <a:ext cx="1460330" cy="1297480"/>
                <a:chOff x="2133600" y="2466105"/>
                <a:chExt cx="1219200" cy="1496295"/>
              </a:xfrm>
            </p:grpSpPr>
            <p:cxnSp>
              <p:nvCxnSpPr>
                <p:cNvPr id="623" name="Straight Connector 2"/>
                <p:cNvCxnSpPr/>
                <p:nvPr/>
              </p:nvCxnSpPr>
              <p:spPr>
                <a:xfrm>
                  <a:off x="2133600" y="2466105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3"/>
                <p:cNvCxnSpPr/>
                <p:nvPr/>
              </p:nvCxnSpPr>
              <p:spPr>
                <a:xfrm>
                  <a:off x="2133600" y="3197224"/>
                  <a:ext cx="12192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4"/>
                <p:cNvCxnSpPr/>
                <p:nvPr/>
              </p:nvCxnSpPr>
              <p:spPr>
                <a:xfrm>
                  <a:off x="2133600" y="3960812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1" name="Group 18"/>
              <p:cNvGrpSpPr/>
              <p:nvPr/>
            </p:nvGrpSpPr>
            <p:grpSpPr>
              <a:xfrm>
                <a:off x="7865534" y="2926588"/>
                <a:ext cx="448733" cy="1310570"/>
                <a:chOff x="2133600" y="2446605"/>
                <a:chExt cx="1242647" cy="1515795"/>
              </a:xfrm>
            </p:grpSpPr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2157047" y="2446605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/>
                <p:cNvCxnSpPr/>
                <p:nvPr/>
              </p:nvCxnSpPr>
              <p:spPr>
                <a:xfrm>
                  <a:off x="2133600" y="3197224"/>
                  <a:ext cx="12192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/>
                <p:cNvCxnSpPr/>
                <p:nvPr/>
              </p:nvCxnSpPr>
              <p:spPr>
                <a:xfrm>
                  <a:off x="2157047" y="3960812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2" name="Group 22"/>
              <p:cNvGrpSpPr/>
              <p:nvPr/>
            </p:nvGrpSpPr>
            <p:grpSpPr>
              <a:xfrm rot="16200000">
                <a:off x="6504885" y="1576170"/>
                <a:ext cx="1430873" cy="1309610"/>
                <a:chOff x="2133600" y="2436812"/>
                <a:chExt cx="1226458" cy="1515787"/>
              </a:xfrm>
            </p:grpSpPr>
            <p:cxnSp>
              <p:nvCxnSpPr>
                <p:cNvPr id="617" name="Straight Connector 616"/>
                <p:cNvCxnSpPr/>
                <p:nvPr/>
              </p:nvCxnSpPr>
              <p:spPr>
                <a:xfrm>
                  <a:off x="2133600" y="2436812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>
                  <a:off x="2133600" y="3197224"/>
                  <a:ext cx="12192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2140858" y="3951011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3" name="Group 23"/>
              <p:cNvGrpSpPr/>
              <p:nvPr/>
            </p:nvGrpSpPr>
            <p:grpSpPr>
              <a:xfrm rot="16200000">
                <a:off x="6980993" y="3821808"/>
                <a:ext cx="487127" cy="1318078"/>
                <a:chOff x="2133600" y="2436812"/>
                <a:chExt cx="1219200" cy="1525588"/>
              </a:xfrm>
            </p:grpSpPr>
            <p:cxnSp>
              <p:nvCxnSpPr>
                <p:cNvPr id="614" name="Straight Connector 9"/>
                <p:cNvCxnSpPr/>
                <p:nvPr/>
              </p:nvCxnSpPr>
              <p:spPr>
                <a:xfrm>
                  <a:off x="2133600" y="2436812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Straight Connector 10"/>
                <p:cNvCxnSpPr/>
                <p:nvPr/>
              </p:nvCxnSpPr>
              <p:spPr>
                <a:xfrm>
                  <a:off x="2133600" y="3197224"/>
                  <a:ext cx="1219200" cy="1588"/>
                </a:xfrm>
                <a:prstGeom prst="line">
                  <a:avLst/>
                </a:prstGeom>
                <a:ln w="38100" cmpd="dbl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11"/>
                <p:cNvCxnSpPr/>
                <p:nvPr/>
              </p:nvCxnSpPr>
              <p:spPr>
                <a:xfrm>
                  <a:off x="2133600" y="3960812"/>
                  <a:ext cx="1219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28" name="Rectangle 627"/>
          <p:cNvSpPr/>
          <p:nvPr/>
        </p:nvSpPr>
        <p:spPr>
          <a:xfrm>
            <a:off x="33402023" y="4456349"/>
            <a:ext cx="9218611" cy="950152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Intersection Crossing Algorithm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569</Words>
  <Application>Microsoft Macintosh PowerPoint</Application>
  <PresentationFormat>Custom</PresentationFormat>
  <Paragraphs>147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K.D. Kim</dc:creator>
  <cp:lastModifiedBy>KD Kim</cp:lastModifiedBy>
  <cp:revision>52</cp:revision>
  <dcterms:created xsi:type="dcterms:W3CDTF">2013-09-26T03:26:40Z</dcterms:created>
  <dcterms:modified xsi:type="dcterms:W3CDTF">2013-09-26T15:45:21Z</dcterms:modified>
</cp:coreProperties>
</file>