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566863" indent="-1109663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3133725" indent="-2219325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4702175" indent="-3330575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6269038" indent="-4440238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1484" autoAdjust="0"/>
  </p:normalViewPr>
  <p:slideViewPr>
    <p:cSldViewPr>
      <p:cViewPr>
        <p:scale>
          <a:sx n="33" d="100"/>
          <a:sy n="33" d="100"/>
        </p:scale>
        <p:origin x="-600" y="50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C85AB-12E4-4682-A97B-CEFF2ED1582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B8E0-91F8-495E-BBD8-24BFA328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B8E0-91F8-495E-BBD8-24BFA3282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0A9AC-5CEC-4252-A83B-C013E866F620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BB66-1BFB-4710-AFC3-2334F983B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3EBA0-1EEC-4436-8448-36347F5854B4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F2A96-3214-4F7F-A4FF-37598D183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5264" y="6324600"/>
            <a:ext cx="236982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5423" y="6324600"/>
            <a:ext cx="7037832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A66D4-35B3-4BB2-B5A4-AC445DCD47A6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9E223-8691-431F-8A3E-1B931CC84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73ACE-0F99-4499-B902-0F6F2908FB59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26DE-F314-48C9-8658-C289B7BB6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2"/>
            <a:ext cx="3730752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9"/>
            <a:ext cx="3730752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11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23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135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847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559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271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983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695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AF0A8-19D8-4152-8095-66EA43DF0263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0563-10AD-4E0A-B15D-3D8310C42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5431" y="36865560"/>
            <a:ext cx="4703825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5202" y="36865560"/>
            <a:ext cx="47038263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498906-1865-4280-8FF1-EDCBECD62FB6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6DFC-5667-4551-9CEC-FFCE76914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2"/>
            <a:ext cx="19392903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119" indent="0">
              <a:buNone/>
              <a:defRPr sz="6900" b="1"/>
            </a:lvl2pPr>
            <a:lvl3pPr marL="3134239" indent="0">
              <a:buNone/>
              <a:defRPr sz="6200" b="1"/>
            </a:lvl3pPr>
            <a:lvl4pPr marL="4701358" indent="0">
              <a:buNone/>
              <a:defRPr sz="5500" b="1"/>
            </a:lvl4pPr>
            <a:lvl5pPr marL="6268477" indent="0">
              <a:buNone/>
              <a:defRPr sz="5500" b="1"/>
            </a:lvl5pPr>
            <a:lvl6pPr marL="7835597" indent="0">
              <a:buNone/>
              <a:defRPr sz="5500" b="1"/>
            </a:lvl6pPr>
            <a:lvl7pPr marL="9402716" indent="0">
              <a:buNone/>
              <a:defRPr sz="5500" b="1"/>
            </a:lvl7pPr>
            <a:lvl8pPr marL="10969835" indent="0">
              <a:buNone/>
              <a:defRPr sz="5500" b="1"/>
            </a:lvl8pPr>
            <a:lvl9pPr marL="1253695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0"/>
            <a:ext cx="19392903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119" indent="0">
              <a:buNone/>
              <a:defRPr sz="6900" b="1"/>
            </a:lvl2pPr>
            <a:lvl3pPr marL="3134239" indent="0">
              <a:buNone/>
              <a:defRPr sz="6200" b="1"/>
            </a:lvl3pPr>
            <a:lvl4pPr marL="4701358" indent="0">
              <a:buNone/>
              <a:defRPr sz="5500" b="1"/>
            </a:lvl4pPr>
            <a:lvl5pPr marL="6268477" indent="0">
              <a:buNone/>
              <a:defRPr sz="5500" b="1"/>
            </a:lvl5pPr>
            <a:lvl6pPr marL="7835597" indent="0">
              <a:buNone/>
              <a:defRPr sz="5500" b="1"/>
            </a:lvl6pPr>
            <a:lvl7pPr marL="9402716" indent="0">
              <a:buNone/>
              <a:defRPr sz="5500" b="1"/>
            </a:lvl7pPr>
            <a:lvl8pPr marL="10969835" indent="0">
              <a:buNone/>
              <a:defRPr sz="5500" b="1"/>
            </a:lvl8pPr>
            <a:lvl9pPr marL="1253695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91570-131A-4EB0-993E-4E893217663B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60ED-FEA6-445B-8A3A-EF4E86022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A947F-1136-4BC6-8A56-04B36E5CFE20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19F01-B367-4A3D-8D66-20DF30F87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13AEB-C521-4DF0-A9EB-2D187699B857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A8C1-E973-4FF6-AD24-B639671AE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310640"/>
            <a:ext cx="14439903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0" y="6888487"/>
            <a:ext cx="14439903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119" indent="0">
              <a:buNone/>
              <a:defRPr sz="4100"/>
            </a:lvl2pPr>
            <a:lvl3pPr marL="3134239" indent="0">
              <a:buNone/>
              <a:defRPr sz="3400"/>
            </a:lvl3pPr>
            <a:lvl4pPr marL="4701358" indent="0">
              <a:buNone/>
              <a:defRPr sz="3100"/>
            </a:lvl4pPr>
            <a:lvl5pPr marL="6268477" indent="0">
              <a:buNone/>
              <a:defRPr sz="3100"/>
            </a:lvl5pPr>
            <a:lvl6pPr marL="7835597" indent="0">
              <a:buNone/>
              <a:defRPr sz="3100"/>
            </a:lvl6pPr>
            <a:lvl7pPr marL="9402716" indent="0">
              <a:buNone/>
              <a:defRPr sz="3100"/>
            </a:lvl7pPr>
            <a:lvl8pPr marL="10969835" indent="0">
              <a:buNone/>
              <a:defRPr sz="3100"/>
            </a:lvl8pPr>
            <a:lvl9pPr marL="1253695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621E1-D89E-488E-835C-84953C8B27F8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25B8-7C99-488E-98D3-530801BAE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7119" indent="0">
              <a:buNone/>
              <a:defRPr sz="9600"/>
            </a:lvl2pPr>
            <a:lvl3pPr marL="3134239" indent="0">
              <a:buNone/>
              <a:defRPr sz="8200"/>
            </a:lvl3pPr>
            <a:lvl4pPr marL="4701358" indent="0">
              <a:buNone/>
              <a:defRPr sz="6900"/>
            </a:lvl4pPr>
            <a:lvl5pPr marL="6268477" indent="0">
              <a:buNone/>
              <a:defRPr sz="6900"/>
            </a:lvl5pPr>
            <a:lvl6pPr marL="7835597" indent="0">
              <a:buNone/>
              <a:defRPr sz="6900"/>
            </a:lvl6pPr>
            <a:lvl7pPr marL="9402716" indent="0">
              <a:buNone/>
              <a:defRPr sz="6900"/>
            </a:lvl7pPr>
            <a:lvl8pPr marL="10969835" indent="0">
              <a:buNone/>
              <a:defRPr sz="6900"/>
            </a:lvl8pPr>
            <a:lvl9pPr marL="12536955" indent="0">
              <a:buNone/>
              <a:defRPr sz="6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2"/>
            <a:ext cx="2633472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119" indent="0">
              <a:buNone/>
              <a:defRPr sz="4100"/>
            </a:lvl2pPr>
            <a:lvl3pPr marL="3134239" indent="0">
              <a:buNone/>
              <a:defRPr sz="3400"/>
            </a:lvl3pPr>
            <a:lvl4pPr marL="4701358" indent="0">
              <a:buNone/>
              <a:defRPr sz="3100"/>
            </a:lvl4pPr>
            <a:lvl5pPr marL="6268477" indent="0">
              <a:buNone/>
              <a:defRPr sz="3100"/>
            </a:lvl5pPr>
            <a:lvl6pPr marL="7835597" indent="0">
              <a:buNone/>
              <a:defRPr sz="3100"/>
            </a:lvl6pPr>
            <a:lvl7pPr marL="9402716" indent="0">
              <a:buNone/>
              <a:defRPr sz="3100"/>
            </a:lvl7pPr>
            <a:lvl8pPr marL="10969835" indent="0">
              <a:buNone/>
              <a:defRPr sz="3100"/>
            </a:lvl8pPr>
            <a:lvl9pPr marL="1253695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D52A-94D8-441E-9AD5-861DBC1997A1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5E21-57C7-4B7D-B5AA-CDF3A19B5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7" y="1317625"/>
            <a:ext cx="395033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423" tIns="156713" rIns="313423" bIns="156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7" y="7680325"/>
            <a:ext cx="39503351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423" tIns="156713" rIns="313423" bIns="156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7" y="30510163"/>
            <a:ext cx="10242551" cy="1752600"/>
          </a:xfrm>
          <a:prstGeom prst="rect">
            <a:avLst/>
          </a:prstGeom>
        </p:spPr>
        <p:txBody>
          <a:bodyPr vert="horz" wrap="square" lIns="313423" tIns="156713" rIns="313423" bIns="156713" numCol="1" anchor="ctr" anchorCtr="0" compatLnSpc="1">
            <a:prstTxWarp prst="textNoShape">
              <a:avLst/>
            </a:prstTxWarp>
          </a:bodyPr>
          <a:lstStyle>
            <a:lvl1pPr>
              <a:defRPr sz="41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2A4D8CD-C8DE-46E5-894E-7E7DF59EB0C9}" type="datetime1">
              <a:rPr lang="en-US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7" y="30510163"/>
            <a:ext cx="13900151" cy="1752600"/>
          </a:xfrm>
          <a:prstGeom prst="rect">
            <a:avLst/>
          </a:prstGeom>
        </p:spPr>
        <p:txBody>
          <a:bodyPr vert="horz" lIns="313423" tIns="156713" rIns="313423" bIns="156713" rtlCol="0" anchor="ctr"/>
          <a:lstStyle>
            <a:lvl1pPr algn="ctr" defTabSz="3135020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7" y="30510163"/>
            <a:ext cx="10242551" cy="1752600"/>
          </a:xfrm>
          <a:prstGeom prst="rect">
            <a:avLst/>
          </a:prstGeom>
        </p:spPr>
        <p:txBody>
          <a:bodyPr vert="horz" wrap="square" lIns="313423" tIns="156713" rIns="313423" bIns="156713" numCol="1" anchor="ctr" anchorCtr="0" compatLnSpc="1">
            <a:prstTxWarp prst="textNoShape">
              <a:avLst/>
            </a:prstTxWarp>
          </a:bodyPr>
          <a:lstStyle>
            <a:lvl1pPr algn="r">
              <a:defRPr sz="41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72FAEB3-5AD6-44B7-959E-E6E6E8D3D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133725" rtl="0" eaLnBrk="0" fontAlgn="base" hangingPunct="0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4" charset="-128"/>
        </a:defRPr>
      </a:lvl1pPr>
      <a:lvl2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2pPr>
      <a:lvl3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3pPr>
      <a:lvl4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4pPr>
      <a:lvl5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5pPr>
      <a:lvl6pPr marL="4572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4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6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8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4750" indent="-1174750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2546350" indent="-977900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3916363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5484813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051675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8619156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6276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3395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0514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119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239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358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8477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5597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2716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9835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6955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719864" y="5715000"/>
            <a:ext cx="13885134" cy="183137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06580" y="6645603"/>
            <a:ext cx="13482186" cy="4022397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/>
        </p:spPr>
        <p:txBody>
          <a:bodyPr lIns="457200" tIns="228600" rIns="457200" bIns="457200"/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dirty="0" smtClean="0">
                <a:latin typeface="Cambria" charset="0"/>
              </a:rPr>
              <a:t>The SensEye</a:t>
            </a:r>
            <a:r>
              <a:rPr lang="en-US" sz="3200" dirty="0">
                <a:latin typeface="Cambria" charset="0"/>
              </a:rPr>
              <a:t> project aims to </a:t>
            </a:r>
            <a:r>
              <a:rPr lang="en-US" sz="3200" dirty="0" smtClean="0">
                <a:latin typeface="Cambria" charset="0"/>
              </a:rPr>
              <a:t>develop </a:t>
            </a:r>
            <a:r>
              <a:rPr lang="en-US" sz="3200" dirty="0">
                <a:latin typeface="Cambria" charset="0"/>
              </a:rPr>
              <a:t>an end-to-end </a:t>
            </a:r>
            <a:r>
              <a:rPr lang="en-US" sz="3200" dirty="0" smtClean="0">
                <a:latin typeface="Cambria" charset="0"/>
              </a:rPr>
              <a:t>system </a:t>
            </a:r>
            <a:r>
              <a:rPr lang="en-US" sz="3200" dirty="0">
                <a:latin typeface="Cambria" charset="0"/>
              </a:rPr>
              <a:t>that includes novel ultra-low power </a:t>
            </a:r>
            <a:r>
              <a:rPr lang="en-US" sz="3200" b="1" dirty="0" smtClean="0">
                <a:latin typeface="Cambria" charset="0"/>
              </a:rPr>
              <a:t>computational eyeglasses </a:t>
            </a:r>
            <a:r>
              <a:rPr lang="en-US" sz="3200" dirty="0" smtClean="0">
                <a:latin typeface="Cambria" charset="0"/>
              </a:rPr>
              <a:t>capable of detecting eye movement and features of the external environment. It will provide real-time </a:t>
            </a:r>
            <a:r>
              <a:rPr lang="en-US" sz="3200" dirty="0">
                <a:latin typeface="Cambria" charset="0"/>
              </a:rPr>
              <a:t>sensing, processing, and inference </a:t>
            </a:r>
            <a:r>
              <a:rPr lang="en-US" sz="3200" dirty="0" smtClean="0">
                <a:latin typeface="Cambria" charset="0"/>
              </a:rPr>
              <a:t>capability. Using this system, we will be able to provide </a:t>
            </a:r>
            <a:r>
              <a:rPr lang="en-US" sz="3200" dirty="0">
                <a:latin typeface="Cambria" charset="0"/>
              </a:rPr>
              <a:t>the fundamental </a:t>
            </a:r>
            <a:r>
              <a:rPr lang="en-US" sz="3200" dirty="0" smtClean="0">
                <a:latin typeface="Cambria" charset="0"/>
              </a:rPr>
              <a:t>knowledge base </a:t>
            </a:r>
            <a:r>
              <a:rPr lang="en-US" sz="3200" dirty="0">
                <a:latin typeface="Cambria" charset="0"/>
              </a:rPr>
              <a:t>necessary to discover patterns of human behavior and to leverage such patterns to improve </a:t>
            </a:r>
            <a:r>
              <a:rPr lang="en-US" sz="3200" dirty="0" smtClean="0">
                <a:latin typeface="Cambria" charset="0"/>
              </a:rPr>
              <a:t>transportation and healthcare.</a:t>
            </a:r>
            <a:endParaRPr lang="en-US" sz="3200" dirty="0">
              <a:latin typeface="Cambria" charset="0"/>
            </a:endParaRPr>
          </a:p>
          <a:p>
            <a:pPr eaLnBrk="1" hangingPunct="1"/>
            <a:endParaRPr lang="en-US" sz="3200" dirty="0">
              <a:latin typeface="Cambria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4880647" y="5728404"/>
            <a:ext cx="14249399" cy="227108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4378402"/>
            <a:ext cx="13792200" cy="1066800"/>
            <a:chOff x="6629400" y="5562600"/>
            <a:chExt cx="13792200" cy="1066800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629400" y="5629945"/>
              <a:ext cx="13792200" cy="999455"/>
            </a:xfrm>
            <a:prstGeom prst="rect">
              <a:avLst/>
            </a:prstGeom>
            <a:gradFill rotWithShape="1">
              <a:gsLst>
                <a:gs pos="0">
                  <a:srgbClr val="6674A7"/>
                </a:gs>
                <a:gs pos="20000">
                  <a:srgbClr val="6774A5"/>
                </a:gs>
                <a:gs pos="100000">
                  <a:srgbClr val="4D577D"/>
                </a:gs>
              </a:gsLst>
              <a:lin ang="5400000"/>
            </a:gradFill>
            <a:ln w="9525">
              <a:solidFill>
                <a:srgbClr val="6E78A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6629400" y="5562600"/>
              <a:ext cx="13792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A Computational  Eyeglasses Platform</a:t>
              </a:r>
              <a:endPara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" y="914400"/>
            <a:ext cx="42976800" cy="29718000"/>
          </a:xfrm>
          <a:prstGeom prst="rect">
            <a:avLst/>
          </a:prstGeom>
          <a:noFill/>
          <a:ln w="3175">
            <a:solidFill>
              <a:srgbClr val="638CAE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4859000" y="4391476"/>
            <a:ext cx="14249400" cy="1053726"/>
            <a:chOff x="16764000" y="3814219"/>
            <a:chExt cx="14249400" cy="1053726"/>
          </a:xfrm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6764000" y="3868490"/>
              <a:ext cx="14249400" cy="999455"/>
            </a:xfrm>
            <a:prstGeom prst="rect">
              <a:avLst/>
            </a:prstGeom>
            <a:gradFill rotWithShape="1">
              <a:gsLst>
                <a:gs pos="0">
                  <a:srgbClr val="6674A7"/>
                </a:gs>
                <a:gs pos="20000">
                  <a:srgbClr val="6774A5"/>
                </a:gs>
                <a:gs pos="100000">
                  <a:srgbClr val="4D577D"/>
                </a:gs>
              </a:gsLst>
              <a:lin ang="5400000"/>
            </a:gradFill>
            <a:ln w="9525">
              <a:solidFill>
                <a:srgbClr val="6E78A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TextBox 3"/>
            <p:cNvSpPr txBox="1">
              <a:spLocks noChangeArrowheads="1"/>
            </p:cNvSpPr>
            <p:nvPr/>
          </p:nvSpPr>
          <p:spPr bwMode="auto">
            <a:xfrm>
              <a:off x="16764000" y="3814219"/>
              <a:ext cx="1422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Sparse Image Capture for Gaze Tracking</a:t>
              </a:r>
              <a:endPara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2971800"/>
            <a:ext cx="42341800" cy="1190745"/>
            <a:chOff x="762000" y="4165341"/>
            <a:chExt cx="42341800" cy="119074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62000" y="4170640"/>
              <a:ext cx="42341800" cy="1172215"/>
            </a:xfrm>
            <a:prstGeom prst="rect">
              <a:avLst/>
            </a:prstGeom>
            <a:gradFill rotWithShape="1">
              <a:gsLst>
                <a:gs pos="0">
                  <a:srgbClr val="6674A7"/>
                </a:gs>
                <a:gs pos="20000">
                  <a:srgbClr val="6774A5"/>
                </a:gs>
                <a:gs pos="100000">
                  <a:srgbClr val="4D577D"/>
                </a:gs>
              </a:gsLst>
              <a:lin ang="5400000"/>
            </a:gradFill>
            <a:ln w="9525">
              <a:solidFill>
                <a:srgbClr val="6E78A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0" name="TextBox 3"/>
            <p:cNvSpPr txBox="1">
              <a:spLocks noChangeArrowheads="1"/>
            </p:cNvSpPr>
            <p:nvPr/>
          </p:nvSpPr>
          <p:spPr bwMode="auto">
            <a:xfrm>
              <a:off x="10008176" y="4165341"/>
              <a:ext cx="246628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Faculty:            </a:t>
              </a:r>
              <a:r>
                <a:rPr lang="en-US" sz="1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 </a:t>
              </a:r>
              <a:r>
                <a:rPr lang="en-US" sz="9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 </a:t>
              </a:r>
              <a:r>
                <a:rPr lang="en-US" sz="3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Deepak Ganesan, </a:t>
              </a:r>
              <a:r>
                <a:rPr lang="en-US" sz="3400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Prabal</a:t>
              </a:r>
              <a:r>
                <a:rPr lang="en-US" sz="3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Dutta, Benjamin Marlin, Marco Duarte, Christopher Salthouse</a:t>
              </a:r>
              <a:endParaRPr lang="en-US" sz="3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2051" name="TextBox 4"/>
            <p:cNvSpPr txBox="1">
              <a:spLocks noChangeArrowheads="1"/>
            </p:cNvSpPr>
            <p:nvPr/>
          </p:nvSpPr>
          <p:spPr bwMode="auto">
            <a:xfrm>
              <a:off x="10008176" y="4648200"/>
              <a:ext cx="272536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Students:	</a:t>
              </a:r>
              <a:r>
                <a:rPr lang="en-US" sz="34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  <a:r>
                <a:rPr lang="en-US" sz="3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ddison Mayberry</a:t>
              </a:r>
              <a:r>
                <a:rPr lang="en-US" sz="3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, </a:t>
              </a:r>
              <a:r>
                <a:rPr lang="en-US" sz="3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Russ </a:t>
              </a:r>
              <a:r>
                <a:rPr lang="en-US" sz="3400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Bielawski</a:t>
              </a:r>
              <a:r>
                <a:rPr lang="en-US" sz="36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, </a:t>
              </a:r>
              <a:r>
                <a:rPr lang="en-US" sz="3400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Boyan</a:t>
              </a:r>
              <a:r>
                <a:rPr lang="en-US" sz="3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Lu, Pan Hu, Hamid </a:t>
              </a:r>
              <a:r>
                <a:rPr lang="en-US" sz="3400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Dadkhahi</a:t>
              </a:r>
              <a:r>
                <a:rPr lang="en-US" sz="3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, </a:t>
              </a:r>
              <a:r>
                <a:rPr lang="en-US" sz="3400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Venkatesh</a:t>
              </a:r>
              <a:r>
                <a:rPr lang="en-US" sz="3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sz="3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Murthy, Pengyu Zhang, Jeremy Gummeson</a:t>
              </a:r>
              <a:endParaRPr lang="en-US" sz="3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3" name="Picture 2" descr="https://encrypted-tbn0.gstatic.com/images?q=tbn:ANd9GcRut_e6-8Pb8SG1naw8caWqcK_460MDZvRcqGnYvuhPNTzUTCv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831" y="4239014"/>
              <a:ext cx="1828800" cy="108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907" y="4242700"/>
              <a:ext cx="1023524" cy="1028094"/>
            </a:xfrm>
            <a:prstGeom prst="rect">
              <a:avLst/>
            </a:prstGeom>
          </p:spPr>
        </p:pic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62000" y="1400175"/>
            <a:ext cx="42367200" cy="1219200"/>
          </a:xfrm>
          <a:prstGeom prst="rect">
            <a:avLst/>
          </a:prstGeom>
          <a:gradFill rotWithShape="1">
            <a:gsLst>
              <a:gs pos="0">
                <a:srgbClr val="6674A7"/>
              </a:gs>
              <a:gs pos="20000">
                <a:srgbClr val="6774A5"/>
              </a:gs>
              <a:gs pos="100000">
                <a:srgbClr val="4D577D"/>
              </a:gs>
            </a:gsLst>
            <a:lin ang="5400000"/>
          </a:gradFill>
          <a:ln w="9525">
            <a:solidFill>
              <a:srgbClr val="6E78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4" name="TextBox 3"/>
          <p:cNvSpPr txBox="1">
            <a:spLocks noChangeArrowheads="1"/>
          </p:cNvSpPr>
          <p:nvPr/>
        </p:nvSpPr>
        <p:spPr bwMode="auto">
          <a:xfrm>
            <a:off x="762000" y="1295400"/>
            <a:ext cx="4236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Computational Eyeglasses for Advanced Context Sensing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ea typeface="+mn-ea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7863800" y="4445747"/>
            <a:ext cx="15240000" cy="1116853"/>
            <a:chOff x="16764000" y="3868490"/>
            <a:chExt cx="15240000" cy="1116853"/>
          </a:xfrm>
        </p:grpSpPr>
        <p:sp>
          <p:nvSpPr>
            <p:cNvPr id="88" name="TextBox 3"/>
            <p:cNvSpPr txBox="1">
              <a:spLocks noChangeArrowheads="1"/>
            </p:cNvSpPr>
            <p:nvPr/>
          </p:nvSpPr>
          <p:spPr bwMode="auto">
            <a:xfrm>
              <a:off x="16764000" y="3877347"/>
              <a:ext cx="152400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Mobile Crowdsourcing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8313400" y="3868490"/>
              <a:ext cx="13690600" cy="999455"/>
            </a:xfrm>
            <a:prstGeom prst="rect">
              <a:avLst/>
            </a:prstGeom>
            <a:gradFill rotWithShape="1">
              <a:gsLst>
                <a:gs pos="0">
                  <a:srgbClr val="6674A7"/>
                </a:gs>
                <a:gs pos="20000">
                  <a:srgbClr val="6774A5"/>
                </a:gs>
                <a:gs pos="100000">
                  <a:srgbClr val="4D577D"/>
                </a:gs>
              </a:gsLst>
              <a:lin ang="5400000"/>
            </a:gradFill>
            <a:ln w="9525">
              <a:solidFill>
                <a:srgbClr val="6E78A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ea typeface="+mn-ea"/>
                </a:rPr>
                <a:t>Subsampling Manifold Modeled Datasets</a:t>
              </a:r>
              <a:endPara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0" name="TextBox 21"/>
          <p:cNvSpPr txBox="1">
            <a:spLocks noChangeArrowheads="1"/>
          </p:cNvSpPr>
          <p:nvPr/>
        </p:nvSpPr>
        <p:spPr bwMode="auto">
          <a:xfrm>
            <a:off x="762000" y="57912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5400" b="1" dirty="0">
                <a:latin typeface="Calibri" charset="0"/>
              </a:rPr>
              <a:t>Introduction</a:t>
            </a:r>
          </a:p>
        </p:txBody>
      </p:sp>
      <p:sp>
        <p:nvSpPr>
          <p:cNvPr id="91" name="TextBox 20"/>
          <p:cNvSpPr txBox="1">
            <a:spLocks noChangeArrowheads="1"/>
          </p:cNvSpPr>
          <p:nvPr/>
        </p:nvSpPr>
        <p:spPr bwMode="auto">
          <a:xfrm>
            <a:off x="787400" y="10668000"/>
            <a:ext cx="1379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5400" b="1" dirty="0" smtClean="0">
                <a:latin typeface="Calibri" charset="0"/>
              </a:rPr>
              <a:t>Computational Eyeglasses Prototype</a:t>
            </a:r>
            <a:endParaRPr lang="en-US" sz="5400" b="1" dirty="0">
              <a:latin typeface="Calibri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200" y="13901458"/>
            <a:ext cx="3458215" cy="33959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0" name="TextBox 149"/>
          <p:cNvSpPr txBox="1"/>
          <p:nvPr/>
        </p:nvSpPr>
        <p:spPr>
          <a:xfrm>
            <a:off x="15132573" y="13798927"/>
            <a:ext cx="9708627" cy="403187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Cambria" pitchFamily="18" charset="0"/>
              </a:rPr>
              <a:t>We collected </a:t>
            </a:r>
            <a:r>
              <a:rPr lang="en-US" sz="3200" dirty="0">
                <a:latin typeface="Cambria" pitchFamily="18" charset="0"/>
              </a:rPr>
              <a:t>training data </a:t>
            </a:r>
            <a:r>
              <a:rPr lang="en-US" sz="3200" dirty="0" smtClean="0">
                <a:latin typeface="Cambria" pitchFamily="18" charset="0"/>
              </a:rPr>
              <a:t>of an eye looking at locations within a 3x3 grid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atin typeface="Cambria" pitchFamily="18" charset="0"/>
              </a:rPr>
              <a:t>To </a:t>
            </a:r>
            <a:r>
              <a:rPr lang="en-US" sz="3200" dirty="0">
                <a:latin typeface="Cambria" pitchFamily="18" charset="0"/>
              </a:rPr>
              <a:t>develop a sparse model, we penalized the weights of pixels in a multinomial logistic regression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atin typeface="Cambria" pitchFamily="18" charset="0"/>
              </a:rPr>
              <a:t>We </a:t>
            </a:r>
            <a:r>
              <a:rPr lang="en-US" sz="3200" dirty="0">
                <a:latin typeface="Cambria" pitchFamily="18" charset="0"/>
              </a:rPr>
              <a:t>are able to get low gaze prediction error with a small number of pixels</a:t>
            </a:r>
          </a:p>
          <a:p>
            <a:pPr marL="514350" indent="-514350">
              <a:buAutoNum type="arabicPeriod"/>
            </a:pPr>
            <a:endParaRPr lang="en-US" sz="3200" dirty="0">
              <a:latin typeface="Cambria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5137463" y="5943600"/>
            <a:ext cx="13742337" cy="25545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We posed gaze tracking as a </a:t>
            </a:r>
            <a:r>
              <a:rPr lang="en-US" sz="3200" b="1" dirty="0" smtClean="0">
                <a:latin typeface="Cambria" pitchFamily="18" charset="0"/>
              </a:rPr>
              <a:t>classification problem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Our camera is accessed pixel-by-pixel, so if we are able to use </a:t>
            </a:r>
            <a:r>
              <a:rPr lang="en-US" sz="3200" b="1" dirty="0" smtClean="0">
                <a:latin typeface="Cambria" pitchFamily="18" charset="0"/>
              </a:rPr>
              <a:t>fewer pixels </a:t>
            </a:r>
            <a:r>
              <a:rPr lang="en-US" sz="3200" dirty="0" smtClean="0">
                <a:latin typeface="Cambria" pitchFamily="18" charset="0"/>
              </a:rPr>
              <a:t>we conserve power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By </a:t>
            </a:r>
            <a:r>
              <a:rPr lang="en-US" sz="3200" b="1" dirty="0" smtClean="0">
                <a:latin typeface="Cambria" pitchFamily="18" charset="0"/>
              </a:rPr>
              <a:t>treating the pixels as our features</a:t>
            </a:r>
            <a:r>
              <a:rPr lang="en-US" sz="3200" dirty="0" smtClean="0">
                <a:latin typeface="Cambria" pitchFamily="18" charset="0"/>
              </a:rPr>
              <a:t>, we can do an analysis to determine which pixels are providing the most valuable information</a:t>
            </a: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18507820"/>
            <a:ext cx="13987358" cy="2675780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730" y="22326600"/>
            <a:ext cx="6167448" cy="525802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58" name="TextBox 157"/>
          <p:cNvSpPr txBox="1"/>
          <p:nvPr/>
        </p:nvSpPr>
        <p:spPr>
          <a:xfrm>
            <a:off x="719864" y="28727399"/>
            <a:ext cx="20997136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5760" tIns="0" rIns="365760" bIns="91440"/>
          <a:lstStyle/>
          <a:p>
            <a:pPr>
              <a:defRPr/>
            </a:pPr>
            <a:r>
              <a:rPr lang="en-US" sz="4800" b="1" dirty="0">
                <a:latin typeface="Calibri" pitchFamily="34" charset="0"/>
                <a:ea typeface="+mn-ea"/>
              </a:rPr>
              <a:t>Acknowledgements</a:t>
            </a:r>
          </a:p>
          <a:p>
            <a:pPr>
              <a:defRPr/>
            </a:pPr>
            <a:r>
              <a:rPr lang="en-US" sz="3600" dirty="0" smtClean="0">
                <a:latin typeface="Cambria" pitchFamily="34" charset="0"/>
                <a:ea typeface="+mn-ea"/>
              </a:rPr>
              <a:t>Partial funding for the project came from the National Science Foundation</a:t>
            </a:r>
            <a:r>
              <a:rPr lang="en-US" sz="3600" dirty="0">
                <a:latin typeface="Cambria" pitchFamily="34" charset="0"/>
                <a:ea typeface="+mn-ea"/>
              </a:rPr>
              <a:t>, </a:t>
            </a:r>
            <a:r>
              <a:rPr lang="en-US" sz="3600" b="1" dirty="0">
                <a:latin typeface="Cambria" pitchFamily="34" charset="0"/>
                <a:ea typeface="+mn-ea"/>
              </a:rPr>
              <a:t>NSF Grant: 1239341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717000" y="28722637"/>
            <a:ext cx="21412200" cy="160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5760" tIns="0" rIns="365760" bIns="91440"/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800" b="1" dirty="0" smtClean="0">
                <a:latin typeface="Calibri" charset="0"/>
              </a:rPr>
              <a:t>For More Information on SensEye, Please Visit: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ambria" charset="0"/>
            </a:endParaRPr>
          </a:p>
          <a:p>
            <a:pPr eaLnBrk="1" hangingPunct="1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charset="0"/>
              </a:rPr>
              <a:t>http://sensors.cs.umass.edu/projects/senseye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5850" y="28744050"/>
            <a:ext cx="1581150" cy="1583550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29413200" y="5715000"/>
            <a:ext cx="13716000" cy="2271390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36599" y="24155400"/>
            <a:ext cx="13893801" cy="1066800"/>
            <a:chOff x="6572628" y="5562600"/>
            <a:chExt cx="13792201" cy="1066800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572628" y="5629945"/>
              <a:ext cx="13766985" cy="999455"/>
            </a:xfrm>
            <a:prstGeom prst="rect">
              <a:avLst/>
            </a:prstGeom>
            <a:gradFill rotWithShape="1">
              <a:gsLst>
                <a:gs pos="0">
                  <a:srgbClr val="6674A7"/>
                </a:gs>
                <a:gs pos="20000">
                  <a:srgbClr val="6774A5"/>
                </a:gs>
                <a:gs pos="100000">
                  <a:srgbClr val="4D577D"/>
                </a:gs>
              </a:gsLst>
              <a:lin ang="5400000"/>
            </a:gradFill>
            <a:ln w="9525">
              <a:solidFill>
                <a:srgbClr val="6E78A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6572628" y="5562600"/>
              <a:ext cx="1379220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ea typeface="+mn-ea"/>
                </a:rPr>
                <a:t>CPS Applications</a:t>
              </a:r>
              <a:endPara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742990" y="25416151"/>
            <a:ext cx="13868400" cy="30230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77" y="25793700"/>
            <a:ext cx="2658059" cy="16747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06" y="25831798"/>
            <a:ext cx="2456776" cy="16185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20" y="25831799"/>
            <a:ext cx="1604130" cy="161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"/>
          <a:stretch/>
        </p:blipFill>
        <p:spPr bwMode="auto">
          <a:xfrm>
            <a:off x="10443357" y="25831800"/>
            <a:ext cx="1641889" cy="16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/>
          <a:stretch/>
        </p:blipFill>
        <p:spPr bwMode="auto">
          <a:xfrm>
            <a:off x="12287840" y="25831800"/>
            <a:ext cx="1694780" cy="16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1568393"/>
            <a:ext cx="6768767" cy="344643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59740"/>
              </p:ext>
            </p:extLst>
          </p:nvPr>
        </p:nvGraphicFramePr>
        <p:xfrm>
          <a:off x="906580" y="18364202"/>
          <a:ext cx="6994812" cy="54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82"/>
                <a:gridCol w="2066078"/>
                <a:gridCol w="1608252"/>
              </a:tblGrid>
              <a:tr h="56356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Cyclops+Telos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SensEye</a:t>
                      </a:r>
                      <a:r>
                        <a:rPr lang="en-US" sz="2400" dirty="0" smtClean="0"/>
                        <a:t> v1</a:t>
                      </a:r>
                      <a:endParaRPr lang="en-US" sz="2400" dirty="0"/>
                    </a:p>
                  </a:txBody>
                  <a:tcPr/>
                </a:tc>
              </a:tr>
              <a:tr h="56356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Transmit Power </a:t>
                      </a:r>
                      <a:r>
                        <a:rPr lang="en-US" sz="2400" b="1" baseline="0" dirty="0" smtClean="0"/>
                        <a:t>(</a:t>
                      </a:r>
                      <a:r>
                        <a:rPr lang="en-US" sz="2400" b="1" baseline="0" dirty="0" err="1" smtClean="0"/>
                        <a:t>mW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52.9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227</a:t>
                      </a:r>
                      <a:endParaRPr lang="en-US" sz="2400" dirty="0"/>
                    </a:p>
                  </a:txBody>
                  <a:tcPr/>
                </a:tc>
              </a:tr>
              <a:tr h="56356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Imaging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Power</a:t>
                      </a:r>
                      <a:r>
                        <a:rPr lang="en-US" sz="2400" b="1" baseline="0" dirty="0" smtClean="0"/>
                        <a:t> (2)</a:t>
                      </a:r>
                      <a:r>
                        <a:rPr lang="en-US" sz="2400" b="1" dirty="0" smtClean="0"/>
                        <a:t> (</a:t>
                      </a:r>
                      <a:r>
                        <a:rPr lang="en-US" sz="2400" b="1" dirty="0" err="1" smtClean="0"/>
                        <a:t>mW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3.2</a:t>
                      </a:r>
                      <a:endParaRPr lang="en-US" sz="2400" dirty="0"/>
                    </a:p>
                  </a:txBody>
                  <a:tcPr/>
                </a:tc>
              </a:tr>
              <a:tr h="56356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Processor Power (</a:t>
                      </a:r>
                      <a:r>
                        <a:rPr lang="en-US" sz="2400" b="1" dirty="0" err="1" smtClean="0"/>
                        <a:t>mW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/>
                </a:tc>
              </a:tr>
              <a:tr h="56356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Aggregate</a:t>
                      </a:r>
                      <a:r>
                        <a:rPr lang="en-US" sz="2400" b="1" baseline="0" dirty="0" smtClean="0"/>
                        <a:t> Power (</a:t>
                      </a:r>
                      <a:r>
                        <a:rPr lang="en-US" sz="2400" b="1" baseline="0" dirty="0" err="1" smtClean="0"/>
                        <a:t>mW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289.4</a:t>
                      </a:r>
                      <a:endParaRPr lang="en-US" sz="2400" dirty="0"/>
                    </a:p>
                  </a:txBody>
                  <a:tcPr/>
                </a:tc>
              </a:tr>
              <a:tr h="101441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Theoretical Bandwidth</a:t>
                      </a:r>
                      <a:r>
                        <a:rPr lang="en-US" sz="2400" b="1" baseline="0" dirty="0" smtClean="0"/>
                        <a:t> (kbps)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250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1500</a:t>
                      </a:r>
                      <a:endParaRPr lang="en-US" sz="2400" b="0" dirty="0"/>
                    </a:p>
                  </a:txBody>
                  <a:tcPr/>
                </a:tc>
              </a:tr>
              <a:tr h="56356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Actual</a:t>
                      </a:r>
                      <a:r>
                        <a:rPr lang="en-US" sz="2400" b="1" baseline="0" dirty="0" smtClean="0"/>
                        <a:t> Bandwidth (kbps)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921.6</a:t>
                      </a:r>
                      <a:endParaRPr lang="en-US" sz="2400" dirty="0"/>
                    </a:p>
                  </a:txBody>
                  <a:tcPr/>
                </a:tc>
              </a:tr>
              <a:tr h="101441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Data Transmission Cost (</a:t>
                      </a:r>
                      <a:r>
                        <a:rPr lang="en-US" sz="2400" b="1" dirty="0" err="1" smtClean="0"/>
                        <a:t>nJ</a:t>
                      </a:r>
                      <a:r>
                        <a:rPr lang="en-US" sz="2400" b="1" dirty="0" smtClean="0"/>
                        <a:t>/bit)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569.2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314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7830800"/>
            <a:ext cx="5987151" cy="598715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906580" y="11659612"/>
            <a:ext cx="6497187" cy="30469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Wireless eyeglasses platform prototype, consisting of a microcontroller, Bluetooth radio, lithium battery and two imagers.  The eyeglasses can run continuously for six hours and weigh 65 g.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06580" y="15012412"/>
            <a:ext cx="6479204" cy="30469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The </a:t>
            </a:r>
            <a:r>
              <a:rPr lang="en-US" sz="3200" dirty="0" err="1" smtClean="0">
                <a:latin typeface="Cambria" pitchFamily="18" charset="0"/>
              </a:rPr>
              <a:t>SensEye</a:t>
            </a:r>
            <a:r>
              <a:rPr lang="en-US" sz="3200" dirty="0" smtClean="0">
                <a:latin typeface="Cambria" pitchFamily="18" charset="0"/>
              </a:rPr>
              <a:t> prototype compares favorably with UCLA’s Cyclops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smtClean="0">
                <a:latin typeface="Cambria" pitchFamily="18" charset="0"/>
              </a:rPr>
              <a:t>delivering  twice the energy efficiency, with performance commensurate with the gaze prediction requirements.</a:t>
            </a:r>
            <a:endParaRPr lang="en-US" sz="3200" baseline="30000" dirty="0">
              <a:latin typeface="Cambri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10278" y="15387697"/>
            <a:ext cx="6758776" cy="20621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The ground truth capture platform captures frames at 31 Hz, close to the theoretical limit of almost 35 Hz given a 1,000 ns pixel hold time.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641800" y="6003600"/>
            <a:ext cx="13253312" cy="25545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/>
                <a:cs typeface="Cambria"/>
              </a:rPr>
              <a:t>Manifold </a:t>
            </a:r>
            <a:r>
              <a:rPr lang="en-US" sz="3200" b="1" dirty="0" smtClean="0">
                <a:latin typeface="Cambria"/>
                <a:cs typeface="Cambria"/>
              </a:rPr>
              <a:t>Learning</a:t>
            </a:r>
            <a:r>
              <a:rPr lang="en-US" sz="3200" dirty="0" smtClean="0">
                <a:latin typeface="Cambria"/>
                <a:cs typeface="Cambria"/>
              </a:rPr>
              <a:t>: obtain </a:t>
            </a:r>
            <a:r>
              <a:rPr lang="en-US" sz="3200" dirty="0">
                <a:latin typeface="Cambria"/>
                <a:cs typeface="Cambria"/>
              </a:rPr>
              <a:t>a nonlinear low-dimensional representation of data that </a:t>
            </a:r>
            <a:r>
              <a:rPr lang="en-US" sz="3200" dirty="0" smtClean="0">
                <a:latin typeface="Cambria"/>
                <a:cs typeface="Cambria"/>
              </a:rPr>
              <a:t>preserve the </a:t>
            </a:r>
            <a:r>
              <a:rPr lang="en-US" sz="3200" dirty="0">
                <a:latin typeface="Cambria"/>
                <a:cs typeface="Cambria"/>
              </a:rPr>
              <a:t>geometric structure present in higher-dimensional training data.</a:t>
            </a:r>
          </a:p>
          <a:p>
            <a:r>
              <a:rPr lang="en-US" sz="3200" b="1" dirty="0">
                <a:latin typeface="Cambria"/>
                <a:cs typeface="Cambria"/>
              </a:rPr>
              <a:t>Manifold Learning on subsampled </a:t>
            </a:r>
            <a:r>
              <a:rPr lang="en-US" sz="3200" b="1" dirty="0" smtClean="0">
                <a:latin typeface="Cambria"/>
                <a:cs typeface="Cambria"/>
              </a:rPr>
              <a:t>data</a:t>
            </a:r>
            <a:r>
              <a:rPr lang="en-US" sz="3200" dirty="0" smtClean="0">
                <a:latin typeface="Cambria"/>
                <a:cs typeface="Cambria"/>
              </a:rPr>
              <a:t>: Subsampling </a:t>
            </a:r>
            <a:r>
              <a:rPr lang="en-US" sz="3200" dirty="0">
                <a:latin typeface="Cambria"/>
                <a:cs typeface="Cambria"/>
              </a:rPr>
              <a:t>the dimensions while preserving the structure relevant to manifold learning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641800" y="8899200"/>
            <a:ext cx="7995512" cy="403187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Subsampling Methods: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mbria" pitchFamily="18" charset="0"/>
              </a:rPr>
              <a:t>Optimization method: devise a subsampling that preserves the secants of the neighborhood graph. A fast greedy algorithm is used as an approximation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mbria" pitchFamily="18" charset="0"/>
              </a:rPr>
              <a:t>Random subsampling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mbria" pitchFamily="18" charset="0"/>
              </a:rPr>
              <a:t>Principal Coordinate Analysis (</a:t>
            </a:r>
            <a:r>
              <a:rPr lang="en-US" sz="3200" dirty="0" err="1" smtClean="0">
                <a:latin typeface="Cambria" pitchFamily="18" charset="0"/>
              </a:rPr>
              <a:t>PCoA</a:t>
            </a:r>
            <a:r>
              <a:rPr lang="en-US" sz="3200" dirty="0" smtClean="0">
                <a:latin typeface="Cambria" pitchFamily="18" charset="0"/>
              </a:rPr>
              <a:t>): picks pixels with highest variance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794200" y="16443000"/>
            <a:ext cx="1295400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Manifold structure is preserved with a subsampling rate of only 3%.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62" name="Picture 61" descr="rv_eyedata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47" y="21412200"/>
            <a:ext cx="6968853" cy="537049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9870400" y="27087493"/>
            <a:ext cx="12649200" cy="95410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Residual </a:t>
            </a:r>
            <a:r>
              <a:rPr lang="en-US" sz="2800" dirty="0">
                <a:latin typeface="Cambria" panose="02040503050406030204" pitchFamily="18" charset="0"/>
              </a:rPr>
              <a:t>variance measures the correlation between the geodesic distance for full images and the </a:t>
            </a:r>
            <a:r>
              <a:rPr lang="en-US" sz="2800" dirty="0" smtClean="0">
                <a:latin typeface="Cambria" panose="02040503050406030204" pitchFamily="18" charset="0"/>
              </a:rPr>
              <a:t>Euclidean </a:t>
            </a:r>
            <a:r>
              <a:rPr lang="en-US" sz="2800" dirty="0">
                <a:latin typeface="Cambria" panose="02040503050406030204" pitchFamily="18" charset="0"/>
              </a:rPr>
              <a:t>distances after masking and manifold learning.</a:t>
            </a:r>
            <a:r>
              <a:rPr lang="en-US" sz="2800" dirty="0" smtClean="0">
                <a:latin typeface="Cambria" pitchFamily="18" charset="0"/>
              </a:rPr>
              <a:t>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41800" y="20491780"/>
            <a:ext cx="13253312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The resulting subsampling masks using (a)Random, (b)Greedy, and (c)</a:t>
            </a:r>
            <a:r>
              <a:rPr lang="en-US" sz="2800" dirty="0" err="1" smtClean="0">
                <a:latin typeface="Cambria" pitchFamily="18" charset="0"/>
              </a:rPr>
              <a:t>PCoA</a:t>
            </a:r>
            <a:r>
              <a:rPr lang="en-US" sz="2800" dirty="0" smtClean="0">
                <a:latin typeface="Cambria" pitchFamily="18" charset="0"/>
              </a:rPr>
              <a:t> methods.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65" name="Picture 64" descr="edited_manifold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00" y="9066103"/>
            <a:ext cx="5023712" cy="3570776"/>
          </a:xfrm>
          <a:prstGeom prst="rect">
            <a:avLst/>
          </a:prstGeom>
        </p:spPr>
      </p:pic>
      <p:pic>
        <p:nvPicPr>
          <p:cNvPr id="66" name="Picture 65" descr="manifold_masks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0" y="17128800"/>
            <a:ext cx="8299450" cy="2677242"/>
          </a:xfrm>
          <a:prstGeom prst="rect">
            <a:avLst/>
          </a:prstGeom>
        </p:spPr>
      </p:pic>
      <p:pic>
        <p:nvPicPr>
          <p:cNvPr id="67" name="Picture 66" descr="manifold_eye_50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0" y="13242600"/>
            <a:ext cx="12192000" cy="2994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89800" y="1979543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(a)</a:t>
            </a:r>
            <a:endParaRPr lang="en-US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35453320" y="197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(b)</a:t>
            </a:r>
            <a:endParaRPr 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38658800" y="1979543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(c)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7772727"/>
            <a:ext cx="416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Drowsiness Detection 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78472" y="27754615"/>
            <a:ext cx="482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Gaze Tracking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650870" y="27754615"/>
            <a:ext cx="35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Scene Classification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8620" y="25831798"/>
            <a:ext cx="5334000" cy="161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717000" y="22326600"/>
            <a:ext cx="7080191" cy="5258022"/>
          </a:xfrm>
          <a:prstGeom prst="rect">
            <a:avLst/>
          </a:prstGeom>
        </p:spPr>
      </p:pic>
      <p:pic>
        <p:nvPicPr>
          <p:cNvPr id="13" name="Picture 2" descr="https://mail.google.com/mail/u/0/?ui=2&amp;ik=8933f3a5f2&amp;view=att&amp;th=14170310c85c1d5d&amp;attid=0.1.1&amp;disp=emb&amp;zw&amp;atsh=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9486356"/>
            <a:ext cx="5862628" cy="38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923114" y="8686800"/>
            <a:ext cx="456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Classifier Model:</a:t>
            </a:r>
            <a:endParaRPr lang="en-US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/>
          <a:srcRect l="3852" r="1938" b="833"/>
          <a:stretch/>
        </p:blipFill>
        <p:spPr>
          <a:xfrm>
            <a:off x="23312428" y="9486356"/>
            <a:ext cx="5539145" cy="3848644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21397425" y="10773493"/>
            <a:ext cx="161020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5249178" y="17349869"/>
            <a:ext cx="3649678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Sample Training Data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11400" y="21336000"/>
            <a:ext cx="1407731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The Sparse Model Generates Sparse Pixel Masks that require a small fraction of image data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259690" y="27674701"/>
            <a:ext cx="1407731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Sparse Pixel Sampling reduces energy consumption while maintaining high % Accuracy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Exampl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PosterExample</Template>
  <TotalTime>1401</TotalTime>
  <Words>557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PosterExample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Gummeson</dc:creator>
  <cp:lastModifiedBy>Jeremy</cp:lastModifiedBy>
  <cp:revision>112</cp:revision>
  <cp:lastPrinted>2013-02-09T01:37:30Z</cp:lastPrinted>
  <dcterms:created xsi:type="dcterms:W3CDTF">2013-02-09T11:45:26Z</dcterms:created>
  <dcterms:modified xsi:type="dcterms:W3CDTF">2013-09-30T23:37:44Z</dcterms:modified>
</cp:coreProperties>
</file>