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7" r:id="rId2"/>
    <p:sldId id="426" r:id="rId3"/>
    <p:sldId id="428" r:id="rId4"/>
    <p:sldId id="485" r:id="rId5"/>
    <p:sldId id="524" r:id="rId6"/>
    <p:sldId id="585" r:id="rId7"/>
    <p:sldId id="528" r:id="rId8"/>
    <p:sldId id="488" r:id="rId9"/>
    <p:sldId id="466" r:id="rId10"/>
    <p:sldId id="557" r:id="rId11"/>
    <p:sldId id="586" r:id="rId12"/>
    <p:sldId id="541" r:id="rId13"/>
    <p:sldId id="437" r:id="rId14"/>
    <p:sldId id="564" r:id="rId15"/>
    <p:sldId id="561" r:id="rId16"/>
    <p:sldId id="442" r:id="rId17"/>
    <p:sldId id="445" r:id="rId18"/>
    <p:sldId id="447" r:id="rId19"/>
    <p:sldId id="448" r:id="rId20"/>
    <p:sldId id="449" r:id="rId21"/>
    <p:sldId id="495" r:id="rId22"/>
    <p:sldId id="567" r:id="rId23"/>
    <p:sldId id="568" r:id="rId24"/>
    <p:sldId id="569" r:id="rId25"/>
    <p:sldId id="570" r:id="rId26"/>
    <p:sldId id="575" r:id="rId27"/>
    <p:sldId id="578" r:id="rId28"/>
    <p:sldId id="579" r:id="rId29"/>
    <p:sldId id="462" r:id="rId30"/>
    <p:sldId id="484" r:id="rId31"/>
    <p:sldId id="587" r:id="rId32"/>
    <p:sldId id="542" r:id="rId33"/>
    <p:sldId id="537" r:id="rId34"/>
    <p:sldId id="546" r:id="rId35"/>
    <p:sldId id="547" r:id="rId36"/>
    <p:sldId id="548" r:id="rId37"/>
    <p:sldId id="549" r:id="rId38"/>
    <p:sldId id="550" r:id="rId39"/>
    <p:sldId id="507" r:id="rId40"/>
    <p:sldId id="475" r:id="rId41"/>
    <p:sldId id="477" r:id="rId42"/>
    <p:sldId id="500" r:id="rId43"/>
    <p:sldId id="540" r:id="rId44"/>
    <p:sldId id="499" r:id="rId45"/>
    <p:sldId id="516" r:id="rId46"/>
    <p:sldId id="560" r:id="rId47"/>
    <p:sldId id="594" r:id="rId48"/>
    <p:sldId id="588" r:id="rId49"/>
    <p:sldId id="589" r:id="rId50"/>
    <p:sldId id="590" r:id="rId51"/>
    <p:sldId id="591" r:id="rId52"/>
    <p:sldId id="592" r:id="rId53"/>
    <p:sldId id="593" r:id="rId54"/>
    <p:sldId id="553" r:id="rId55"/>
    <p:sldId id="558" r:id="rId56"/>
    <p:sldId id="559" r:id="rId57"/>
    <p:sldId id="565" r:id="rId58"/>
    <p:sldId id="566" r:id="rId59"/>
    <p:sldId id="571" r:id="rId60"/>
    <p:sldId id="572" r:id="rId61"/>
    <p:sldId id="576" r:id="rId62"/>
    <p:sldId id="577" r:id="rId63"/>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069" autoAdjust="0"/>
  </p:normalViewPr>
  <p:slideViewPr>
    <p:cSldViewPr snapToGrid="0" snapToObjects="1">
      <p:cViewPr varScale="1">
        <p:scale>
          <a:sx n="52" d="100"/>
          <a:sy n="52" d="100"/>
        </p:scale>
        <p:origin x="-10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F3BBB9-2CD7-D94C-BCBD-AA841AE12EE7}" type="datetimeFigureOut">
              <a:rPr lang="sv-SE" smtClean="0"/>
              <a:pPr/>
              <a:t>2013-10-17</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FC05B8-69D8-EF43-8584-C51CCF50FAB1}" type="slidenum">
              <a:rPr lang="sv-SE" smtClean="0"/>
              <a:pPr/>
              <a:t>‹#›</a:t>
            </a:fld>
            <a:endParaRPr lang="sv-SE"/>
          </a:p>
        </p:txBody>
      </p:sp>
    </p:spTree>
    <p:extLst>
      <p:ext uri="{BB962C8B-B14F-4D97-AF65-F5344CB8AC3E}">
        <p14:creationId xmlns:p14="http://schemas.microsoft.com/office/powerpoint/2010/main" val="89113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5B5FD1-6197-9E44-914E-D527174A97F7}" type="datetimeFigureOut">
              <a:rPr lang="sv-SE" smtClean="0"/>
              <a:pPr/>
              <a:t>2013-10-17</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A77012-50ED-8541-B6AC-5AFA1E9E6E15}" type="slidenum">
              <a:rPr lang="sv-SE" smtClean="0"/>
              <a:pPr/>
              <a:t>‹#›</a:t>
            </a:fld>
            <a:endParaRPr lang="sv-SE"/>
          </a:p>
        </p:txBody>
      </p:sp>
    </p:spTree>
    <p:extLst>
      <p:ext uri="{BB962C8B-B14F-4D97-AF65-F5344CB8AC3E}">
        <p14:creationId xmlns:p14="http://schemas.microsoft.com/office/powerpoint/2010/main" val="2305563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b="1" dirty="0" smtClean="0">
                <a:solidFill>
                  <a:srgbClr val="0000FF"/>
                </a:solidFill>
                <a:latin typeface="Arial" charset="0"/>
                <a:ea typeface="ＭＳ Ｐゴシック" charset="0"/>
                <a:cs typeface="ＭＳ Ｐゴシック" charset="0"/>
              </a:rPr>
              <a:t>Controls?</a:t>
            </a:r>
            <a:endParaRPr lang="en-US" dirty="0">
              <a:latin typeface="Times New Roman" charset="0"/>
              <a:ea typeface="ＭＳ Ｐゴシック" charset="0"/>
              <a:cs typeface="ＭＳ Ｐゴシック" charset="0"/>
            </a:endParaRPr>
          </a:p>
        </p:txBody>
      </p:sp>
      <p:sp>
        <p:nvSpPr>
          <p:cNvPr id="28675"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215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536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The differential analyzer</a:t>
            </a:r>
          </a:p>
          <a:p>
            <a:r>
              <a:rPr lang="en-US" sz="1600">
                <a:latin typeface="Calibri" charset="0"/>
                <a:ea typeface="ＭＳ Ｐゴシック" charset="0"/>
                <a:cs typeface="ＭＳ Ｐゴシック" charset="0"/>
              </a:rPr>
              <a:t>The ball and disk integrator and the torque amplifier</a:t>
            </a:r>
          </a:p>
          <a:p>
            <a:r>
              <a:rPr lang="en-US" sz="1600">
                <a:latin typeface="Calibri" charset="0"/>
                <a:ea typeface="ＭＳ Ｐゴシック" charset="0"/>
                <a:cs typeface="ＭＳ Ｐゴシック" charset="0"/>
              </a:rPr>
              <a:t>Vannevar Bush Hazen MIT</a:t>
            </a:r>
          </a:p>
          <a:p>
            <a:r>
              <a:rPr lang="en-US" sz="1600">
                <a:latin typeface="Calibri" charset="0"/>
                <a:ea typeface="ＭＳ Ｐゴシック" charset="0"/>
                <a:cs typeface="ＭＳ Ｐゴシック" charset="0"/>
              </a:rPr>
              <a:t>6 integrators</a:t>
            </a:r>
          </a:p>
          <a:p>
            <a:r>
              <a:rPr lang="en-US" sz="1600">
                <a:latin typeface="Calibri" charset="0"/>
                <a:ea typeface="ＭＳ Ｐゴシック" charset="0"/>
                <a:cs typeface="ＭＳ Ｐゴシック" charset="0"/>
              </a:rPr>
              <a:t>Copies in Manchester, Cambridge, Oslo</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The electronic Differential Analyzer</a:t>
            </a:r>
          </a:p>
          <a:p>
            <a:r>
              <a:rPr lang="en-US" sz="1600">
                <a:latin typeface="Calibri" charset="0"/>
                <a:ea typeface="ＭＳ Ｐゴシック" charset="0"/>
                <a:cs typeface="ＭＳ Ｐゴシック" charset="0"/>
              </a:rPr>
              <a:t>The operational amplifier</a:t>
            </a:r>
          </a:p>
          <a:p>
            <a:r>
              <a:rPr lang="en-US" sz="1600">
                <a:latin typeface="Calibri" charset="0"/>
                <a:ea typeface="ＭＳ Ｐゴシック" charset="0"/>
                <a:cs typeface="ＭＳ Ｐゴシック" charset="0"/>
              </a:rPr>
              <a:t>George Philbrick, Ragazzini</a:t>
            </a:r>
          </a:p>
          <a:p>
            <a:r>
              <a:rPr lang="en-US" sz="1600">
                <a:latin typeface="Calibri" charset="0"/>
                <a:ea typeface="ＭＳ Ｐゴシック" charset="0"/>
                <a:cs typeface="ＭＳ Ｐゴシック" charset="0"/>
              </a:rPr>
              <a:t>Electronic Associates</a:t>
            </a:r>
          </a:p>
          <a:p>
            <a:r>
              <a:rPr lang="en-US" sz="1600">
                <a:latin typeface="Calibri" charset="0"/>
                <a:ea typeface="ＭＳ Ｐゴシック" charset="0"/>
                <a:cs typeface="ＭＳ Ｐゴシック" charset="0"/>
              </a:rPr>
              <a:t>Many homebrew Foa, Flygteknik, 1950</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1955 SAMS</a:t>
            </a:r>
          </a:p>
        </p:txBody>
      </p:sp>
      <p:sp>
        <p:nvSpPr>
          <p:cNvPr id="28674"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The differential analyzer</a:t>
            </a:r>
          </a:p>
          <a:p>
            <a:r>
              <a:rPr lang="en-US" sz="1600">
                <a:latin typeface="Calibri" charset="0"/>
                <a:ea typeface="ＭＳ Ｐゴシック" charset="0"/>
                <a:cs typeface="ＭＳ Ｐゴシック" charset="0"/>
              </a:rPr>
              <a:t>The ball and disk integrator and the torque amplifier</a:t>
            </a:r>
          </a:p>
          <a:p>
            <a:r>
              <a:rPr lang="en-US" sz="1600">
                <a:latin typeface="Calibri" charset="0"/>
                <a:ea typeface="ＭＳ Ｐゴシック" charset="0"/>
                <a:cs typeface="ＭＳ Ｐゴシック" charset="0"/>
              </a:rPr>
              <a:t>Vannevar Bush Hazen MIT</a:t>
            </a:r>
          </a:p>
          <a:p>
            <a:r>
              <a:rPr lang="en-US" sz="1600">
                <a:latin typeface="Calibri" charset="0"/>
                <a:ea typeface="ＭＳ Ｐゴシック" charset="0"/>
                <a:cs typeface="ＭＳ Ｐゴシック" charset="0"/>
              </a:rPr>
              <a:t>6 integrators</a:t>
            </a:r>
          </a:p>
          <a:p>
            <a:r>
              <a:rPr lang="en-US" sz="1600">
                <a:latin typeface="Calibri" charset="0"/>
                <a:ea typeface="ＭＳ Ｐゴシック" charset="0"/>
                <a:cs typeface="ＭＳ Ｐゴシック" charset="0"/>
              </a:rPr>
              <a:t>Copies in Manchester, Cambridge, Oslo</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The electronic Differential Analyzer</a:t>
            </a:r>
          </a:p>
          <a:p>
            <a:r>
              <a:rPr lang="en-US" sz="1600">
                <a:latin typeface="Calibri" charset="0"/>
                <a:ea typeface="ＭＳ Ｐゴシック" charset="0"/>
                <a:cs typeface="ＭＳ Ｐゴシック" charset="0"/>
              </a:rPr>
              <a:t>The operational amplifier</a:t>
            </a:r>
          </a:p>
          <a:p>
            <a:r>
              <a:rPr lang="en-US" sz="1600">
                <a:latin typeface="Calibri" charset="0"/>
                <a:ea typeface="ＭＳ Ｐゴシック" charset="0"/>
                <a:cs typeface="ＭＳ Ｐゴシック" charset="0"/>
              </a:rPr>
              <a:t>George Philbrick, Ragazzini</a:t>
            </a:r>
          </a:p>
          <a:p>
            <a:r>
              <a:rPr lang="en-US" sz="1600">
                <a:latin typeface="Calibri" charset="0"/>
                <a:ea typeface="ＭＳ Ｐゴシック" charset="0"/>
                <a:cs typeface="ＭＳ Ｐゴシック" charset="0"/>
              </a:rPr>
              <a:t>Electronic Associates</a:t>
            </a:r>
          </a:p>
          <a:p>
            <a:r>
              <a:rPr lang="en-US" sz="1600">
                <a:latin typeface="Calibri" charset="0"/>
                <a:ea typeface="ＭＳ Ｐゴシック" charset="0"/>
                <a:cs typeface="ＭＳ Ｐゴシック" charset="0"/>
              </a:rPr>
              <a:t>Many homebrew Foa, Flygteknik, 1950</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1955 SAMS</a:t>
            </a:r>
          </a:p>
        </p:txBody>
      </p:sp>
      <p:sp>
        <p:nvSpPr>
          <p:cNvPr id="34818"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The differential analyzer</a:t>
            </a:r>
          </a:p>
          <a:p>
            <a:r>
              <a:rPr lang="en-US" sz="1600">
                <a:latin typeface="Calibri" charset="0"/>
                <a:ea typeface="ＭＳ Ｐゴシック" charset="0"/>
                <a:cs typeface="ＭＳ Ｐゴシック" charset="0"/>
              </a:rPr>
              <a:t>The ball and disk integrator and the torque amplifier</a:t>
            </a:r>
          </a:p>
          <a:p>
            <a:r>
              <a:rPr lang="en-US" sz="1600">
                <a:latin typeface="Calibri" charset="0"/>
                <a:ea typeface="ＭＳ Ｐゴシック" charset="0"/>
                <a:cs typeface="ＭＳ Ｐゴシック" charset="0"/>
              </a:rPr>
              <a:t>Vannevar Bush Hazen MIT</a:t>
            </a:r>
          </a:p>
          <a:p>
            <a:r>
              <a:rPr lang="en-US" sz="1600">
                <a:latin typeface="Calibri" charset="0"/>
                <a:ea typeface="ＭＳ Ｐゴシック" charset="0"/>
                <a:cs typeface="ＭＳ Ｐゴシック" charset="0"/>
              </a:rPr>
              <a:t>6 integrators</a:t>
            </a:r>
          </a:p>
          <a:p>
            <a:r>
              <a:rPr lang="en-US" sz="1600">
                <a:latin typeface="Calibri" charset="0"/>
                <a:ea typeface="ＭＳ Ｐゴシック" charset="0"/>
                <a:cs typeface="ＭＳ Ｐゴシック" charset="0"/>
              </a:rPr>
              <a:t>Copies in Manchester, Cambridge, Oslo</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The electronic Differential Analyzer</a:t>
            </a:r>
          </a:p>
          <a:p>
            <a:r>
              <a:rPr lang="en-US" sz="1600">
                <a:latin typeface="Calibri" charset="0"/>
                <a:ea typeface="ＭＳ Ｐゴシック" charset="0"/>
                <a:cs typeface="ＭＳ Ｐゴシック" charset="0"/>
              </a:rPr>
              <a:t>The operational amplifier</a:t>
            </a:r>
          </a:p>
          <a:p>
            <a:r>
              <a:rPr lang="en-US" sz="1600">
                <a:latin typeface="Calibri" charset="0"/>
                <a:ea typeface="ＭＳ Ｐゴシック" charset="0"/>
                <a:cs typeface="ＭＳ Ｐゴシック" charset="0"/>
              </a:rPr>
              <a:t>George Philbrick, Ragazzini</a:t>
            </a:r>
          </a:p>
          <a:p>
            <a:r>
              <a:rPr lang="en-US" sz="1600">
                <a:latin typeface="Calibri" charset="0"/>
                <a:ea typeface="ＭＳ Ｐゴシック" charset="0"/>
                <a:cs typeface="ＭＳ Ｐゴシック" charset="0"/>
              </a:rPr>
              <a:t>Electronic Associates</a:t>
            </a:r>
          </a:p>
          <a:p>
            <a:r>
              <a:rPr lang="en-US" sz="1600">
                <a:latin typeface="Calibri" charset="0"/>
                <a:ea typeface="ＭＳ Ｐゴシック" charset="0"/>
                <a:cs typeface="ＭＳ Ｐゴシック" charset="0"/>
              </a:rPr>
              <a:t>Many homebrew Foa, Flygteknik, 1950</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1955 SAMS</a:t>
            </a:r>
          </a:p>
        </p:txBody>
      </p:sp>
      <p:sp>
        <p:nvSpPr>
          <p:cNvPr id="38914"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4096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471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The differential analyzer</a:t>
            </a:r>
          </a:p>
          <a:p>
            <a:r>
              <a:rPr lang="en-US" sz="1600">
                <a:latin typeface="Calibri" charset="0"/>
                <a:ea typeface="ＭＳ Ｐゴシック" charset="0"/>
                <a:cs typeface="ＭＳ Ｐゴシック" charset="0"/>
              </a:rPr>
              <a:t>The ball and disk integrator and the torque amplifier</a:t>
            </a:r>
          </a:p>
          <a:p>
            <a:r>
              <a:rPr lang="en-US" sz="1600">
                <a:latin typeface="Calibri" charset="0"/>
                <a:ea typeface="ＭＳ Ｐゴシック" charset="0"/>
                <a:cs typeface="ＭＳ Ｐゴシック" charset="0"/>
              </a:rPr>
              <a:t>Vannevar Bush Hazen MIT</a:t>
            </a:r>
          </a:p>
          <a:p>
            <a:r>
              <a:rPr lang="en-US" sz="1600">
                <a:latin typeface="Calibri" charset="0"/>
                <a:ea typeface="ＭＳ Ｐゴシック" charset="0"/>
                <a:cs typeface="ＭＳ Ｐゴシック" charset="0"/>
              </a:rPr>
              <a:t>6 integrators</a:t>
            </a:r>
          </a:p>
          <a:p>
            <a:r>
              <a:rPr lang="en-US" sz="1600">
                <a:latin typeface="Calibri" charset="0"/>
                <a:ea typeface="ＭＳ Ｐゴシック" charset="0"/>
                <a:cs typeface="ＭＳ Ｐゴシック" charset="0"/>
              </a:rPr>
              <a:t>Copies in Manchester, Cambridge, Oslo</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The electronic Differential Analyzer</a:t>
            </a:r>
          </a:p>
          <a:p>
            <a:r>
              <a:rPr lang="en-US" sz="1600">
                <a:latin typeface="Calibri" charset="0"/>
                <a:ea typeface="ＭＳ Ｐゴシック" charset="0"/>
                <a:cs typeface="ＭＳ Ｐゴシック" charset="0"/>
              </a:rPr>
              <a:t>The operational amplifier</a:t>
            </a:r>
          </a:p>
          <a:p>
            <a:r>
              <a:rPr lang="en-US" sz="1600">
                <a:latin typeface="Calibri" charset="0"/>
                <a:ea typeface="ＭＳ Ｐゴシック" charset="0"/>
                <a:cs typeface="ＭＳ Ｐゴシック" charset="0"/>
              </a:rPr>
              <a:t>George Philbrick, Ragazzini</a:t>
            </a:r>
          </a:p>
          <a:p>
            <a:r>
              <a:rPr lang="en-US" sz="1600">
                <a:latin typeface="Calibri" charset="0"/>
                <a:ea typeface="ＭＳ Ｐゴシック" charset="0"/>
                <a:cs typeface="ＭＳ Ｐゴシック" charset="0"/>
              </a:rPr>
              <a:t>Electronic Associates</a:t>
            </a:r>
          </a:p>
          <a:p>
            <a:r>
              <a:rPr lang="en-US" sz="1600">
                <a:latin typeface="Calibri" charset="0"/>
                <a:ea typeface="ＭＳ Ｐゴシック" charset="0"/>
                <a:cs typeface="ＭＳ Ｐゴシック" charset="0"/>
              </a:rPr>
              <a:t>Many homebrew Foa, Flygteknik, 1950</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1955 SAMS</a:t>
            </a:r>
          </a:p>
        </p:txBody>
      </p:sp>
      <p:sp>
        <p:nvSpPr>
          <p:cNvPr id="54274"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The differential analyzer</a:t>
            </a:r>
          </a:p>
          <a:p>
            <a:r>
              <a:rPr lang="en-US" sz="1600">
                <a:latin typeface="Calibri" charset="0"/>
                <a:ea typeface="ＭＳ Ｐゴシック" charset="0"/>
                <a:cs typeface="ＭＳ Ｐゴシック" charset="0"/>
              </a:rPr>
              <a:t>The ball and disk integrator and the torque amplifier</a:t>
            </a:r>
          </a:p>
          <a:p>
            <a:r>
              <a:rPr lang="en-US" sz="1600">
                <a:latin typeface="Calibri" charset="0"/>
                <a:ea typeface="ＭＳ Ｐゴシック" charset="0"/>
                <a:cs typeface="ＭＳ Ｐゴシック" charset="0"/>
              </a:rPr>
              <a:t>Vannevar Bush Hazen MIT</a:t>
            </a:r>
          </a:p>
          <a:p>
            <a:r>
              <a:rPr lang="en-US" sz="1600">
                <a:latin typeface="Calibri" charset="0"/>
                <a:ea typeface="ＭＳ Ｐゴシック" charset="0"/>
                <a:cs typeface="ＭＳ Ｐゴシック" charset="0"/>
              </a:rPr>
              <a:t>6 integrators</a:t>
            </a:r>
          </a:p>
          <a:p>
            <a:r>
              <a:rPr lang="en-US" sz="1600">
                <a:latin typeface="Calibri" charset="0"/>
                <a:ea typeface="ＭＳ Ｐゴシック" charset="0"/>
                <a:cs typeface="ＭＳ Ｐゴシック" charset="0"/>
              </a:rPr>
              <a:t>Copies in Manchester, Cambridge, Oslo</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The electronic Differential Analyzer</a:t>
            </a:r>
          </a:p>
          <a:p>
            <a:r>
              <a:rPr lang="en-US" sz="1600">
                <a:latin typeface="Calibri" charset="0"/>
                <a:ea typeface="ＭＳ Ｐゴシック" charset="0"/>
                <a:cs typeface="ＭＳ Ｐゴシック" charset="0"/>
              </a:rPr>
              <a:t>The operational amplifier</a:t>
            </a:r>
          </a:p>
          <a:p>
            <a:r>
              <a:rPr lang="en-US" sz="1600">
                <a:latin typeface="Calibri" charset="0"/>
                <a:ea typeface="ＭＳ Ｐゴシック" charset="0"/>
                <a:cs typeface="ＭＳ Ｐゴシック" charset="0"/>
              </a:rPr>
              <a:t>George Philbrick, Ragazzini</a:t>
            </a:r>
          </a:p>
          <a:p>
            <a:r>
              <a:rPr lang="en-US" sz="1600">
                <a:latin typeface="Calibri" charset="0"/>
                <a:ea typeface="ＭＳ Ｐゴシック" charset="0"/>
                <a:cs typeface="ＭＳ Ｐゴシック" charset="0"/>
              </a:rPr>
              <a:t>Electronic Associates</a:t>
            </a:r>
          </a:p>
          <a:p>
            <a:r>
              <a:rPr lang="en-US" sz="1600">
                <a:latin typeface="Calibri" charset="0"/>
                <a:ea typeface="ＭＳ Ｐゴシック" charset="0"/>
                <a:cs typeface="ＭＳ Ｐゴシック" charset="0"/>
              </a:rPr>
              <a:t>Many homebrew Foa, Flygteknik, 1950</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1955 SAMS</a:t>
            </a:r>
          </a:p>
        </p:txBody>
      </p:sp>
      <p:sp>
        <p:nvSpPr>
          <p:cNvPr id="5120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5298"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22530"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body" idx="1"/>
          </p:nvPr>
        </p:nvSpPr>
        <p:spPr bwMode="auto">
          <a:xfrm>
            <a:off x="906463" y="4359275"/>
            <a:ext cx="5045075" cy="407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14400" eaLnBrk="1" hangingPunct="1">
              <a:spcBef>
                <a:spcPct val="0"/>
              </a:spcBef>
            </a:pPr>
            <a:endParaRPr lang="en-US">
              <a:latin typeface="Times New Roman" charset="0"/>
              <a:ea typeface="ＭＳ Ｐゴシック" charset="0"/>
              <a:cs typeface="ＭＳ Ｐゴシック" charset="0"/>
            </a:endParaRPr>
          </a:p>
        </p:txBody>
      </p:sp>
      <p:sp>
        <p:nvSpPr>
          <p:cNvPr id="49154"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The differential analyzer</a:t>
            </a:r>
          </a:p>
          <a:p>
            <a:r>
              <a:rPr lang="en-US" sz="1600">
                <a:latin typeface="Calibri" charset="0"/>
                <a:ea typeface="ＭＳ Ｐゴシック" charset="0"/>
                <a:cs typeface="ＭＳ Ｐゴシック" charset="0"/>
              </a:rPr>
              <a:t>The ball and disk integrator and the torque amplifier</a:t>
            </a:r>
          </a:p>
          <a:p>
            <a:r>
              <a:rPr lang="en-US" sz="1600">
                <a:latin typeface="Calibri" charset="0"/>
                <a:ea typeface="ＭＳ Ｐゴシック" charset="0"/>
                <a:cs typeface="ＭＳ Ｐゴシック" charset="0"/>
              </a:rPr>
              <a:t>Vannevar Bush Hazen MIT</a:t>
            </a:r>
          </a:p>
          <a:p>
            <a:r>
              <a:rPr lang="en-US" sz="1600">
                <a:latin typeface="Calibri" charset="0"/>
                <a:ea typeface="ＭＳ Ｐゴシック" charset="0"/>
                <a:cs typeface="ＭＳ Ｐゴシック" charset="0"/>
              </a:rPr>
              <a:t>6 integrators</a:t>
            </a:r>
          </a:p>
          <a:p>
            <a:r>
              <a:rPr lang="en-US" sz="1600">
                <a:latin typeface="Calibri" charset="0"/>
                <a:ea typeface="ＭＳ Ｐゴシック" charset="0"/>
                <a:cs typeface="ＭＳ Ｐゴシック" charset="0"/>
              </a:rPr>
              <a:t>Copies in Manchester, Cambridge, Oslo</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The electronic Differential Analyzer</a:t>
            </a:r>
          </a:p>
          <a:p>
            <a:r>
              <a:rPr lang="en-US" sz="1600">
                <a:latin typeface="Calibri" charset="0"/>
                <a:ea typeface="ＭＳ Ｐゴシック" charset="0"/>
                <a:cs typeface="ＭＳ Ｐゴシック" charset="0"/>
              </a:rPr>
              <a:t>The operational amplifier</a:t>
            </a:r>
          </a:p>
          <a:p>
            <a:r>
              <a:rPr lang="en-US" sz="1600">
                <a:latin typeface="Calibri" charset="0"/>
                <a:ea typeface="ＭＳ Ｐゴシック" charset="0"/>
                <a:cs typeface="ＭＳ Ｐゴシック" charset="0"/>
              </a:rPr>
              <a:t>George Philbrick, Ragazzini</a:t>
            </a:r>
          </a:p>
          <a:p>
            <a:r>
              <a:rPr lang="en-US" sz="1600">
                <a:latin typeface="Calibri" charset="0"/>
                <a:ea typeface="ＭＳ Ｐゴシック" charset="0"/>
                <a:cs typeface="ＭＳ Ｐゴシック" charset="0"/>
              </a:rPr>
              <a:t>Electronic Associates</a:t>
            </a:r>
          </a:p>
          <a:p>
            <a:r>
              <a:rPr lang="en-US" sz="1600">
                <a:latin typeface="Calibri" charset="0"/>
                <a:ea typeface="ＭＳ Ｐゴシック" charset="0"/>
                <a:cs typeface="ＭＳ Ｐゴシック" charset="0"/>
              </a:rPr>
              <a:t>Many homebrew Foa, Flygteknik, 1950</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1955 SAMS</a:t>
            </a:r>
          </a:p>
        </p:txBody>
      </p:sp>
      <p:sp>
        <p:nvSpPr>
          <p:cNvPr id="5120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170"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170"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499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144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04450"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024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b="1" dirty="0" smtClean="0">
                <a:solidFill>
                  <a:srgbClr val="0000FF"/>
                </a:solidFill>
                <a:latin typeface="Arial" charset="0"/>
                <a:ea typeface="ＭＳ Ｐゴシック" charset="0"/>
                <a:cs typeface="ＭＳ Ｐゴシック" charset="0"/>
              </a:rPr>
              <a:t>Controls?</a:t>
            </a:r>
            <a:endParaRPr lang="en-US" dirty="0">
              <a:latin typeface="Times New Roman" charset="0"/>
              <a:ea typeface="ＭＳ Ｐゴシック" charset="0"/>
              <a:cs typeface="ＭＳ Ｐゴシック" charset="0"/>
            </a:endParaRPr>
          </a:p>
        </p:txBody>
      </p:sp>
      <p:sp>
        <p:nvSpPr>
          <p:cNvPr id="28675"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CA77012-50ED-8541-B6AC-5AFA1E9E6E15}" type="slidenum">
              <a:rPr lang="sv-SE" smtClean="0"/>
              <a:pPr/>
              <a:t>35</a:t>
            </a:fld>
            <a:endParaRPr lang="sv-SE"/>
          </a:p>
        </p:txBody>
      </p:sp>
    </p:spTree>
    <p:extLst>
      <p:ext uri="{BB962C8B-B14F-4D97-AF65-F5344CB8AC3E}">
        <p14:creationId xmlns:p14="http://schemas.microsoft.com/office/powerpoint/2010/main" val="127391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024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bwMode="auto">
          <a:xfrm>
            <a:off x="1155700" y="695325"/>
            <a:ext cx="4546600" cy="3409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0" name="Rectangle 3"/>
          <p:cNvSpPr>
            <a:spLocks noGrp="1" noChangeArrowheads="1"/>
          </p:cNvSpPr>
          <p:nvPr>
            <p:ph type="body" idx="1"/>
          </p:nvPr>
        </p:nvSpPr>
        <p:spPr bwMode="auto">
          <a:xfrm>
            <a:off x="915988" y="4341813"/>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14400" eaLnBrk="1" hangingPunct="1">
              <a:spcBef>
                <a:spcPct val="0"/>
              </a:spcBef>
            </a:pPr>
            <a:r>
              <a:rPr lang="en-US" b="1" dirty="0">
                <a:latin typeface="Times New Roman" charset="0"/>
                <a:ea typeface="ＭＳ Ｐゴシック" charset="0"/>
                <a:cs typeface="ＭＳ Ｐゴシック" charset="0"/>
              </a:rPr>
              <a:t>Slide Page Guidelines</a:t>
            </a:r>
            <a:endParaRPr lang="en-US" dirty="0">
              <a:latin typeface="Times New Roman" charset="0"/>
              <a:ea typeface="ＭＳ Ｐゴシック" charset="0"/>
              <a:cs typeface="ＭＳ Ｐゴシック" charset="0"/>
            </a:endParaRPr>
          </a:p>
          <a:p>
            <a:pPr marL="228600" indent="-228600" defTabSz="914400" eaLnBrk="1" hangingPunct="1">
              <a:spcBef>
                <a:spcPct val="0"/>
              </a:spcBef>
            </a:pPr>
            <a:endParaRPr lang="en-US" dirty="0">
              <a:latin typeface="Times New Roman" charset="0"/>
              <a:ea typeface="ＭＳ Ｐゴシック" charset="0"/>
              <a:cs typeface="ＭＳ Ｐゴシック" charset="0"/>
            </a:endParaRP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The slide title can be 36-point or 32-point (but never smaller) and always BOLD.</a:t>
            </a: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The slide title should not be underlined or italicized, and the text box that contains it should </a:t>
            </a:r>
            <a:r>
              <a:rPr lang="en-US" i="1" dirty="0">
                <a:latin typeface="Times New Roman" charset="0"/>
                <a:ea typeface="ＭＳ Ｐゴシック" charset="0"/>
                <a:cs typeface="ＭＳ Ｐゴシック" charset="0"/>
              </a:rPr>
              <a:t>never be moved</a:t>
            </a:r>
            <a:r>
              <a:rPr lang="en-US" dirty="0">
                <a:latin typeface="Times New Roman" charset="0"/>
                <a:ea typeface="ＭＳ Ｐゴシック" charset="0"/>
                <a:cs typeface="ＭＳ Ｐゴシック" charset="0"/>
              </a:rPr>
              <a:t>.</a:t>
            </a: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The body of the slide should follow the above format with regard to size and bullet format.</a:t>
            </a: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The body text CAN be emphasized (bold, italics, underline).</a:t>
            </a:r>
          </a:p>
          <a:p>
            <a:pPr marL="228600" indent="-228600" defTabSz="914400" eaLnBrk="1" hangingPunct="1">
              <a:spcBef>
                <a:spcPct val="0"/>
              </a:spcBef>
            </a:pPr>
            <a:endParaRPr lang="en-US" dirty="0">
              <a:solidFill>
                <a:schemeClr val="accent1"/>
              </a:solidFill>
              <a:latin typeface="Times New Roman" charset="0"/>
              <a:ea typeface="ＭＳ Ｐゴシック" charset="0"/>
              <a:cs typeface="ＭＳ Ｐゴシック" charset="0"/>
            </a:endParaRPr>
          </a:p>
          <a:p>
            <a:pPr marL="228600" indent="-228600" defTabSz="914400" eaLnBrk="1" hangingPunct="1">
              <a:spcBef>
                <a:spcPct val="0"/>
              </a:spcBef>
            </a:pPr>
            <a:r>
              <a:rPr lang="en-US" b="1" dirty="0">
                <a:solidFill>
                  <a:schemeClr val="accent1"/>
                </a:solidFill>
                <a:latin typeface="Times New Roman" charset="0"/>
                <a:ea typeface="ＭＳ Ｐゴシック" charset="0"/>
                <a:cs typeface="ＭＳ Ｐゴシック" charset="0"/>
              </a:rPr>
              <a:t>Graphic Guidelines</a:t>
            </a:r>
          </a:p>
          <a:p>
            <a:pPr marL="228600" indent="-228600" defTabSz="914400" eaLnBrk="1" hangingPunct="1">
              <a:spcBef>
                <a:spcPct val="0"/>
              </a:spcBef>
            </a:pPr>
            <a:endParaRPr lang="en-US" b="1" dirty="0">
              <a:solidFill>
                <a:schemeClr val="accent1"/>
              </a:solidFill>
              <a:latin typeface="Times New Roman" charset="0"/>
              <a:ea typeface="ＭＳ Ｐゴシック" charset="0"/>
              <a:cs typeface="ＭＳ Ｐゴシック" charset="0"/>
            </a:endParaRP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Graphics belong below the major text, not above it. (Captions may be included below the graphics.)</a:t>
            </a: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Graphics go to the right of the body text.</a:t>
            </a: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Colors should be darker and not muted. Do not use yellow, orange, or other light colors for important information. Keep in mind this information needs to show up when printed in   black and white.</a:t>
            </a:r>
          </a:p>
          <a:p>
            <a:pPr marL="228600" indent="-228600" defTabSz="914400" eaLnBrk="1" hangingPunct="1">
              <a:spcBef>
                <a:spcPct val="0"/>
              </a:spcBef>
              <a:buFontTx/>
              <a:buAutoNum type="arabicPeriod"/>
            </a:pPr>
            <a:r>
              <a:rPr lang="en-US" dirty="0">
                <a:latin typeface="Times New Roman" charset="0"/>
                <a:ea typeface="ＭＳ Ｐゴシック" charset="0"/>
                <a:cs typeface="ＭＳ Ｐゴシック" charset="0"/>
              </a:rPr>
              <a:t> Colors should not “define” something in the text. You are not able to match the color definition when printing in black and white.</a:t>
            </a:r>
          </a:p>
          <a:p>
            <a:pPr marL="228600" indent="-228600" defTabSz="914400" eaLnBrk="1" hangingPunct="1">
              <a:spcBef>
                <a:spcPct val="0"/>
              </a:spcBef>
            </a:pPr>
            <a:endParaRPr lang="en-US" dirty="0">
              <a:latin typeface="Times New Roman" charset="0"/>
              <a:ea typeface="ＭＳ Ｐゴシック" charset="0"/>
              <a:cs typeface="ＭＳ Ｐゴシック" charset="0"/>
            </a:endParaRPr>
          </a:p>
          <a:p>
            <a:pPr marL="228600" indent="-228600" defTabSz="914400" eaLnBrk="1" hangingPunct="1">
              <a:spcBef>
                <a:spcPct val="0"/>
              </a:spcBef>
            </a:pPr>
            <a:endParaRPr lang="en-US" dirty="0">
              <a:latin typeface="Times New Roman" charset="0"/>
              <a:ea typeface="ＭＳ Ｐゴシック" charset="0"/>
              <a:cs typeface="ＭＳ Ｐゴシック" charset="0"/>
            </a:endParaRPr>
          </a:p>
          <a:p>
            <a:pPr marL="228600" indent="-228600" defTabSz="914400" eaLnBrk="1" hangingPunct="1">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sv-SE" sz="1200" b="0" i="0" u="none" strike="noStrike" baseline="0" dirty="0" smtClean="0"/>
              <a:t>September 23, 1947 C-54</a:t>
            </a:r>
          </a:p>
          <a:p>
            <a:r>
              <a:rPr lang="sv-SE" sz="1200" b="0" i="0" u="none" strike="noStrike" baseline="0" dirty="0" err="1" smtClean="0"/>
              <a:t>Sperry</a:t>
            </a:r>
            <a:r>
              <a:rPr lang="sv-SE" sz="1200" b="0" i="0" u="none" strike="noStrike" baseline="0" dirty="0" smtClean="0"/>
              <a:t> A-12 autopilot</a:t>
            </a:r>
          </a:p>
          <a:p>
            <a:r>
              <a:rPr lang="sv-SE" sz="1200" b="0" i="0" u="none" strike="noStrike" baseline="0" dirty="0" smtClean="0"/>
              <a:t>Bendix </a:t>
            </a:r>
            <a:r>
              <a:rPr lang="sv-SE" sz="1200" b="0" i="0" u="none" strike="noStrike" baseline="0" dirty="0" err="1" smtClean="0"/>
              <a:t>automatic</a:t>
            </a:r>
            <a:r>
              <a:rPr lang="sv-SE" sz="1200" b="0" i="0" u="none" strike="noStrike" baseline="0" dirty="0" smtClean="0"/>
              <a:t> </a:t>
            </a:r>
            <a:r>
              <a:rPr lang="sv-SE" sz="1200" b="0" i="0" u="none" strike="noStrike" baseline="0" dirty="0" err="1" smtClean="0"/>
              <a:t>throttle</a:t>
            </a:r>
            <a:r>
              <a:rPr lang="sv-SE" sz="1200" b="0" i="0" u="none" strike="noStrike" baseline="0" dirty="0" smtClean="0"/>
              <a:t> </a:t>
            </a:r>
            <a:r>
              <a:rPr lang="sv-SE" sz="1200" b="0" i="0" u="none" strike="noStrike" baseline="0" dirty="0" err="1" smtClean="0"/>
              <a:t>control</a:t>
            </a:r>
            <a:endParaRPr lang="sv-SE" sz="1200" b="0" i="0" u="none" strike="noStrike" baseline="0" dirty="0" smtClean="0"/>
          </a:p>
          <a:p>
            <a:r>
              <a:rPr lang="sv-SE" sz="1200" b="0" i="0" u="none" strike="noStrike" baseline="0" dirty="0" smtClean="0"/>
              <a:t>IBM punch </a:t>
            </a:r>
            <a:r>
              <a:rPr lang="sv-SE" sz="1200" b="0" i="0" u="none" strike="noStrike" baseline="0" dirty="0" err="1" smtClean="0"/>
              <a:t>card</a:t>
            </a:r>
            <a:r>
              <a:rPr lang="sv-SE" sz="1200" b="0" i="0" u="none" strike="noStrike" baseline="0" dirty="0" smtClean="0"/>
              <a:t> </a:t>
            </a:r>
            <a:r>
              <a:rPr lang="sv-SE" sz="1200" b="0" i="0" u="none" strike="noStrike" baseline="0" dirty="0" err="1" smtClean="0"/>
              <a:t>equipment</a:t>
            </a:r>
            <a:r>
              <a:rPr lang="sv-SE" sz="1200" b="0" i="0" u="none" strike="noStrike" baseline="0" dirty="0" smtClean="0"/>
              <a:t> </a:t>
            </a:r>
            <a:r>
              <a:rPr lang="sv-SE" sz="1200" b="0" i="0" u="none" strike="noStrike" baseline="0" dirty="0" err="1" smtClean="0"/>
              <a:t>provided</a:t>
            </a:r>
            <a:r>
              <a:rPr lang="sv-SE" sz="1200" b="0" i="0" u="none" strike="noStrike" baseline="0" dirty="0" smtClean="0"/>
              <a:t> input </a:t>
            </a:r>
            <a:r>
              <a:rPr lang="sv-SE" sz="1200" b="0" i="0" u="none" strike="noStrike" baseline="0" dirty="0" err="1" smtClean="0"/>
              <a:t>to</a:t>
            </a:r>
            <a:r>
              <a:rPr lang="sv-SE" sz="1200" b="0" i="0" u="none" strike="noStrike" baseline="0" dirty="0" smtClean="0"/>
              <a:t> autopilots</a:t>
            </a:r>
          </a:p>
          <a:p>
            <a:r>
              <a:rPr lang="sv-SE" sz="1200" b="0" i="0" u="none" strike="noStrike" baseline="0" dirty="0" smtClean="0"/>
              <a:t>No human </a:t>
            </a:r>
            <a:r>
              <a:rPr lang="sv-SE" sz="1200" b="0" i="0" u="none" strike="noStrike" baseline="0" dirty="0" err="1" smtClean="0"/>
              <a:t>touched</a:t>
            </a:r>
            <a:r>
              <a:rPr lang="sv-SE" sz="1200" b="0" i="0" u="none" strike="noStrike" baseline="0" dirty="0" smtClean="0"/>
              <a:t> the </a:t>
            </a:r>
            <a:r>
              <a:rPr lang="sv-SE" sz="1200" b="0" i="0" u="none" strike="noStrike" baseline="0" dirty="0" err="1" smtClean="0"/>
              <a:t>controls</a:t>
            </a:r>
            <a:r>
              <a:rPr lang="sv-SE" sz="1200" b="0" i="0" u="none" strike="noStrike" baseline="0" dirty="0" smtClean="0"/>
              <a:t> from start </a:t>
            </a:r>
            <a:r>
              <a:rPr lang="sv-SE" sz="1200" b="0" i="0" u="none" strike="noStrike" baseline="0" dirty="0" err="1" smtClean="0"/>
              <a:t>until</a:t>
            </a:r>
            <a:r>
              <a:rPr lang="sv-SE" sz="1200" b="0" i="0" u="none" strike="noStrike" baseline="0" dirty="0" smtClean="0"/>
              <a:t> </a:t>
            </a:r>
            <a:r>
              <a:rPr lang="sv-SE" sz="1200" b="0" i="0" u="none" strike="noStrike" baseline="0" dirty="0" err="1" smtClean="0"/>
              <a:t>landing</a:t>
            </a:r>
            <a:endParaRPr lang="sv-SE" sz="1200" b="0" i="0" u="none" strike="noStrike" baseline="0" dirty="0" smtClean="0"/>
          </a:p>
          <a:p>
            <a:r>
              <a:rPr lang="sv-SE" sz="1200" b="0" i="0" u="none" strike="noStrike" baseline="0" dirty="0" err="1" smtClean="0"/>
              <a:t>Selection</a:t>
            </a:r>
            <a:r>
              <a:rPr lang="sv-SE" sz="1200" b="0" i="0" u="none" strike="noStrike" baseline="0" dirty="0" smtClean="0"/>
              <a:t> </a:t>
            </a:r>
            <a:r>
              <a:rPr lang="sv-SE" sz="1200" b="0" i="0" u="none" strike="noStrike" baseline="0" dirty="0" err="1" smtClean="0"/>
              <a:t>of</a:t>
            </a:r>
            <a:r>
              <a:rPr lang="sv-SE" sz="1200" b="0" i="0" u="none" strike="noStrike" baseline="0" dirty="0" smtClean="0"/>
              <a:t> radio station, </a:t>
            </a:r>
            <a:r>
              <a:rPr lang="sv-SE" sz="1200" b="0" i="0" u="none" strike="noStrike" baseline="0" dirty="0" err="1" smtClean="0"/>
              <a:t>course</a:t>
            </a:r>
            <a:r>
              <a:rPr lang="sv-SE" sz="1200" b="0" i="0" u="none" strike="noStrike" baseline="0" dirty="0" smtClean="0"/>
              <a:t>, speed, </a:t>
            </a:r>
            <a:r>
              <a:rPr lang="sv-SE" sz="1200" b="0" i="0" u="none" strike="noStrike" baseline="0" dirty="0" err="1" smtClean="0"/>
              <a:t>flap</a:t>
            </a:r>
            <a:r>
              <a:rPr lang="sv-SE" sz="1200" b="0" i="0" u="none" strike="noStrike" baseline="0" dirty="0" smtClean="0"/>
              <a:t> </a:t>
            </a:r>
            <a:r>
              <a:rPr lang="sv-SE" sz="1200" b="0" i="0" u="none" strike="noStrike" baseline="0" dirty="0" err="1" smtClean="0"/>
              <a:t>setting</a:t>
            </a:r>
            <a:r>
              <a:rPr lang="sv-SE" sz="1200" b="0" i="0" u="none" strike="noStrike" baseline="0" dirty="0" smtClean="0"/>
              <a:t>,</a:t>
            </a:r>
          </a:p>
          <a:p>
            <a:r>
              <a:rPr lang="sv-SE" sz="1200" b="0" i="0" u="none" strike="noStrike" baseline="0" dirty="0" err="1" smtClean="0"/>
              <a:t>landing</a:t>
            </a:r>
            <a:r>
              <a:rPr lang="sv-SE" sz="1200" b="0" i="0" u="none" strike="noStrike" baseline="0" dirty="0" smtClean="0"/>
              <a:t> </a:t>
            </a:r>
            <a:r>
              <a:rPr lang="sv-SE" sz="1200" b="0" i="0" u="none" strike="noStrike" baseline="0" dirty="0" err="1" smtClean="0"/>
              <a:t>gear</a:t>
            </a:r>
            <a:r>
              <a:rPr lang="sv-SE" sz="1200" b="0" i="0" u="none" strike="noStrike" baseline="0" dirty="0" smtClean="0"/>
              <a:t> position, final </a:t>
            </a:r>
            <a:r>
              <a:rPr lang="sv-SE" sz="1200" b="0" i="0" u="none" strike="noStrike" baseline="0" dirty="0" err="1" smtClean="0"/>
              <a:t>application</a:t>
            </a:r>
            <a:r>
              <a:rPr lang="sv-SE" sz="1200" b="0" i="0" u="none" strike="noStrike" baseline="0" dirty="0" smtClean="0"/>
              <a:t> </a:t>
            </a:r>
            <a:r>
              <a:rPr lang="sv-SE" sz="1200" b="0" i="0" u="none" strike="noStrike" baseline="0" dirty="0" err="1" smtClean="0"/>
              <a:t>of</a:t>
            </a:r>
            <a:r>
              <a:rPr lang="sv-SE" sz="1200" b="0" i="0" u="none" strike="noStrike" baseline="0" dirty="0" smtClean="0"/>
              <a:t> </a:t>
            </a:r>
            <a:r>
              <a:rPr lang="sv-SE" sz="1200" b="0" i="0" u="none" strike="noStrike" baseline="0" dirty="0" err="1" smtClean="0"/>
              <a:t>wheel</a:t>
            </a:r>
            <a:r>
              <a:rPr lang="sv-SE" sz="1200" b="0" i="0" u="none" strike="noStrike" baseline="0" dirty="0" smtClean="0"/>
              <a:t> </a:t>
            </a:r>
            <a:r>
              <a:rPr lang="sv-SE" sz="1200" b="0" i="0" u="none" strike="noStrike" baseline="0" dirty="0" err="1" smtClean="0"/>
              <a:t>brakes</a:t>
            </a:r>
            <a:r>
              <a:rPr lang="sv-SE" sz="1200" b="0" i="0" u="none" strike="noStrike" baseline="0" dirty="0" smtClean="0"/>
              <a:t> all</a:t>
            </a:r>
          </a:p>
          <a:p>
            <a:r>
              <a:rPr lang="sv-SE" sz="1200" b="0" i="0" u="none" strike="noStrike" baseline="0" dirty="0" err="1" smtClean="0"/>
              <a:t>accomplished</a:t>
            </a:r>
            <a:r>
              <a:rPr lang="sv-SE" sz="1200" b="0" i="0" u="none" strike="noStrike" baseline="0" dirty="0" smtClean="0"/>
              <a:t> from program </a:t>
            </a:r>
            <a:r>
              <a:rPr lang="sv-SE" sz="1200" b="0" i="0" u="none" strike="noStrike" baseline="0" dirty="0" err="1" smtClean="0"/>
              <a:t>stored</a:t>
            </a:r>
            <a:r>
              <a:rPr lang="sv-SE" sz="1200" b="0" i="0" u="none" strike="noStrike" baseline="0" dirty="0" smtClean="0"/>
              <a:t> on punch </a:t>
            </a:r>
            <a:r>
              <a:rPr lang="sv-SE" sz="1200" b="0" i="0" u="none" strike="noStrike" baseline="0" dirty="0" err="1" smtClean="0"/>
              <a:t>cards</a:t>
            </a:r>
            <a:r>
              <a:rPr lang="sv-SE" sz="1200" b="0" i="0" u="none" strike="noStrike" baseline="0" dirty="0" smtClean="0"/>
              <a:t>.</a:t>
            </a:r>
            <a:endParaRPr lang="en-US" dirty="0">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024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b="1" dirty="0" smtClean="0">
                <a:solidFill>
                  <a:srgbClr val="0000FF"/>
                </a:solidFill>
                <a:latin typeface="Arial" charset="0"/>
                <a:ea typeface="ＭＳ Ｐゴシック" charset="0"/>
                <a:cs typeface="ＭＳ Ｐゴシック" charset="0"/>
              </a:rPr>
              <a:t>Controls?</a:t>
            </a:r>
            <a:endParaRPr lang="en-US" dirty="0">
              <a:latin typeface="Times New Roman" charset="0"/>
              <a:ea typeface="ＭＳ Ｐゴシック" charset="0"/>
              <a:cs typeface="ＭＳ Ｐゴシック" charset="0"/>
            </a:endParaRPr>
          </a:p>
        </p:txBody>
      </p:sp>
      <p:sp>
        <p:nvSpPr>
          <p:cNvPr id="28675"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89090"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4338"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CA77012-50ED-8541-B6AC-5AFA1E9E6E15}" type="slidenum">
              <a:rPr lang="sv-SE" smtClean="0"/>
              <a:pPr/>
              <a:t>51</a:t>
            </a:fld>
            <a:endParaRPr lang="sv-SE"/>
          </a:p>
        </p:txBody>
      </p:sp>
    </p:spTree>
    <p:extLst>
      <p:ext uri="{BB962C8B-B14F-4D97-AF65-F5344CB8AC3E}">
        <p14:creationId xmlns:p14="http://schemas.microsoft.com/office/powerpoint/2010/main" val="1697413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
        <p:nvSpPr>
          <p:cNvPr id="24578"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charset="0"/>
                <a:ea typeface="ＭＳ Ｐゴシック" charset="0"/>
                <a:cs typeface="ＭＳ Ｐゴシック" charset="0"/>
              </a:rPr>
              <a:t>The differential analyzer</a:t>
            </a:r>
          </a:p>
          <a:p>
            <a:r>
              <a:rPr lang="en-US" sz="1600">
                <a:latin typeface="Calibri" charset="0"/>
                <a:ea typeface="ＭＳ Ｐゴシック" charset="0"/>
                <a:cs typeface="ＭＳ Ｐゴシック" charset="0"/>
              </a:rPr>
              <a:t>The ball and disk integrator and the torque amplifier</a:t>
            </a:r>
          </a:p>
          <a:p>
            <a:r>
              <a:rPr lang="en-US" sz="1600">
                <a:latin typeface="Calibri" charset="0"/>
                <a:ea typeface="ＭＳ Ｐゴシック" charset="0"/>
                <a:cs typeface="ＭＳ Ｐゴシック" charset="0"/>
              </a:rPr>
              <a:t>Vannevar Bush Hazen MIT</a:t>
            </a:r>
          </a:p>
          <a:p>
            <a:r>
              <a:rPr lang="en-US" sz="1600">
                <a:latin typeface="Calibri" charset="0"/>
                <a:ea typeface="ＭＳ Ｐゴシック" charset="0"/>
                <a:cs typeface="ＭＳ Ｐゴシック" charset="0"/>
              </a:rPr>
              <a:t>6 integrators</a:t>
            </a:r>
          </a:p>
          <a:p>
            <a:r>
              <a:rPr lang="en-US" sz="1600">
                <a:latin typeface="Calibri" charset="0"/>
                <a:ea typeface="ＭＳ Ｐゴシック" charset="0"/>
                <a:cs typeface="ＭＳ Ｐゴシック" charset="0"/>
              </a:rPr>
              <a:t>Copies in Manchester, Cambridge, Oslo</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The electronic Differential Analyzer</a:t>
            </a:r>
          </a:p>
          <a:p>
            <a:r>
              <a:rPr lang="en-US" sz="1600">
                <a:latin typeface="Calibri" charset="0"/>
                <a:ea typeface="ＭＳ Ｐゴシック" charset="0"/>
                <a:cs typeface="ＭＳ Ｐゴシック" charset="0"/>
              </a:rPr>
              <a:t>The operational amplifier</a:t>
            </a:r>
          </a:p>
          <a:p>
            <a:r>
              <a:rPr lang="en-US" sz="1600">
                <a:latin typeface="Calibri" charset="0"/>
                <a:ea typeface="ＭＳ Ｐゴシック" charset="0"/>
                <a:cs typeface="ＭＳ Ｐゴシック" charset="0"/>
              </a:rPr>
              <a:t>George Philbrick, Ragazzini</a:t>
            </a:r>
          </a:p>
          <a:p>
            <a:r>
              <a:rPr lang="en-US" sz="1600">
                <a:latin typeface="Calibri" charset="0"/>
                <a:ea typeface="ＭＳ Ｐゴシック" charset="0"/>
                <a:cs typeface="ＭＳ Ｐゴシック" charset="0"/>
              </a:rPr>
              <a:t>Electronic Associates</a:t>
            </a:r>
          </a:p>
          <a:p>
            <a:r>
              <a:rPr lang="en-US" sz="1600">
                <a:latin typeface="Calibri" charset="0"/>
                <a:ea typeface="ＭＳ Ｐゴシック" charset="0"/>
                <a:cs typeface="ＭＳ Ｐゴシック" charset="0"/>
              </a:rPr>
              <a:t>Many homebrew Foa, Flygteknik, 1950</a:t>
            </a:r>
          </a:p>
          <a:p>
            <a:endParaRPr lang="en-US" sz="1600">
              <a:latin typeface="Calibri" charset="0"/>
              <a:ea typeface="ＭＳ Ｐゴシック" charset="0"/>
              <a:cs typeface="ＭＳ Ｐゴシック" charset="0"/>
            </a:endParaRPr>
          </a:p>
          <a:p>
            <a:r>
              <a:rPr lang="en-US" sz="1600">
                <a:latin typeface="Calibri" charset="0"/>
                <a:ea typeface="ＭＳ Ｐゴシック" charset="0"/>
                <a:cs typeface="ＭＳ Ｐゴシック" charset="0"/>
              </a:rPr>
              <a:t>1955 SAMS</a:t>
            </a:r>
          </a:p>
        </p:txBody>
      </p:sp>
      <p:sp>
        <p:nvSpPr>
          <p:cNvPr id="58370"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6246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632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638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0242"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sz="1200" b="1" dirty="0" smtClean="0">
                <a:solidFill>
                  <a:srgbClr val="0000FF"/>
                </a:solidFill>
                <a:latin typeface="Arial" charset="0"/>
                <a:ea typeface="ＭＳ Ｐゴシック" charset="0"/>
                <a:cs typeface="ＭＳ Ｐゴシック" charset="0"/>
              </a:rPr>
              <a:t>Controls?</a:t>
            </a:r>
            <a:endParaRPr lang="en-US" dirty="0">
              <a:latin typeface="Times New Roman" charset="0"/>
              <a:ea typeface="ＭＳ Ｐゴシック" charset="0"/>
              <a:cs typeface="ＭＳ Ｐゴシック" charset="0"/>
            </a:endParaRPr>
          </a:p>
        </p:txBody>
      </p:sp>
      <p:sp>
        <p:nvSpPr>
          <p:cNvPr id="28675" name="Rectangle 3"/>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C08DF90-0E4E-F346-BF65-6C84D11D120B}" type="datetime1">
              <a:rPr lang="en-US" smtClean="0"/>
              <a:t>10/17/2013</a:t>
            </a:fld>
            <a:endParaRPr lang="sv-SE"/>
          </a:p>
        </p:txBody>
      </p:sp>
      <p:sp>
        <p:nvSpPr>
          <p:cNvPr id="5" name="Platshållare för sidfot 4"/>
          <p:cNvSpPr>
            <a:spLocks noGrp="1"/>
          </p:cNvSpPr>
          <p:nvPr>
            <p:ph type="ftr" sz="quarter" idx="11"/>
          </p:nvPr>
        </p:nvSpPr>
        <p:spPr/>
        <p:txBody>
          <a:bodyPr/>
          <a:lstStyle/>
          <a:p>
            <a:r>
              <a:rPr lang="sv-SE" smtClean="0"/>
              <a:t>CPS PI Meeting Oct 17 2013</a:t>
            </a:r>
            <a:endParaRPr lang="sv-SE"/>
          </a:p>
        </p:txBody>
      </p:sp>
      <p:sp>
        <p:nvSpPr>
          <p:cNvPr id="6" name="Platshållare för bildnummer 5"/>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37141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27FF448-E3E1-8A48-9496-90CCAD6CCD43}" type="datetime1">
              <a:rPr lang="en-US" smtClean="0"/>
              <a:t>10/17/2013</a:t>
            </a:fld>
            <a:endParaRPr lang="sv-SE"/>
          </a:p>
        </p:txBody>
      </p:sp>
      <p:sp>
        <p:nvSpPr>
          <p:cNvPr id="5" name="Platshållare för sidfot 4"/>
          <p:cNvSpPr>
            <a:spLocks noGrp="1"/>
          </p:cNvSpPr>
          <p:nvPr>
            <p:ph type="ftr" sz="quarter" idx="11"/>
          </p:nvPr>
        </p:nvSpPr>
        <p:spPr/>
        <p:txBody>
          <a:bodyPr/>
          <a:lstStyle/>
          <a:p>
            <a:r>
              <a:rPr lang="sv-SE" smtClean="0"/>
              <a:t>CPS PI Meeting Oct 17 2013</a:t>
            </a:r>
            <a:endParaRPr lang="sv-SE"/>
          </a:p>
        </p:txBody>
      </p:sp>
      <p:sp>
        <p:nvSpPr>
          <p:cNvPr id="6" name="Platshållare för bildnummer 5"/>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1750820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3ACC2C0-4A8C-4B42-98BA-537C9E59BF68}" type="datetime1">
              <a:rPr lang="en-US" smtClean="0"/>
              <a:t>10/17/2013</a:t>
            </a:fld>
            <a:endParaRPr lang="sv-SE"/>
          </a:p>
        </p:txBody>
      </p:sp>
      <p:sp>
        <p:nvSpPr>
          <p:cNvPr id="5" name="Platshållare för sidfot 4"/>
          <p:cNvSpPr>
            <a:spLocks noGrp="1"/>
          </p:cNvSpPr>
          <p:nvPr>
            <p:ph type="ftr" sz="quarter" idx="11"/>
          </p:nvPr>
        </p:nvSpPr>
        <p:spPr/>
        <p:txBody>
          <a:bodyPr/>
          <a:lstStyle/>
          <a:p>
            <a:r>
              <a:rPr lang="sv-SE" smtClean="0"/>
              <a:t>CPS PI Meeting Oct 17 2013</a:t>
            </a:r>
            <a:endParaRPr lang="sv-SE"/>
          </a:p>
        </p:txBody>
      </p:sp>
      <p:sp>
        <p:nvSpPr>
          <p:cNvPr id="6" name="Platshållare för bildnummer 5"/>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132887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1"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981200"/>
            <a:ext cx="3810000" cy="4114800"/>
          </a:xfrm>
        </p:spPr>
        <p:txBody>
          <a:bodyPr/>
          <a:lstStyle/>
          <a:p>
            <a:pPr lvl="0"/>
            <a:endParaRPr lang="en-US" noProof="0" smtClean="0"/>
          </a:p>
        </p:txBody>
      </p:sp>
    </p:spTree>
    <p:extLst>
      <p:ext uri="{BB962C8B-B14F-4D97-AF65-F5344CB8AC3E}">
        <p14:creationId xmlns:p14="http://schemas.microsoft.com/office/powerpoint/2010/main" val="186597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609005"/>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980606"/>
            <a:ext cx="380307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5127" y="1980606"/>
            <a:ext cx="3803073" cy="197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5127" y="4123731"/>
            <a:ext cx="3803073" cy="197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79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1"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81276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F265D1C-27A2-C74D-BCF6-408351CD39AB}" type="datetime1">
              <a:rPr lang="en-US" smtClean="0"/>
              <a:t>10/17/2013</a:t>
            </a:fld>
            <a:endParaRPr lang="sv-SE"/>
          </a:p>
        </p:txBody>
      </p:sp>
      <p:sp>
        <p:nvSpPr>
          <p:cNvPr id="5" name="Platshållare för sidfot 4"/>
          <p:cNvSpPr>
            <a:spLocks noGrp="1"/>
          </p:cNvSpPr>
          <p:nvPr>
            <p:ph type="ftr" sz="quarter" idx="11"/>
          </p:nvPr>
        </p:nvSpPr>
        <p:spPr/>
        <p:txBody>
          <a:bodyPr/>
          <a:lstStyle/>
          <a:p>
            <a:r>
              <a:rPr lang="sv-SE" smtClean="0"/>
              <a:t>CPS PI Meeting Oct 17 2013</a:t>
            </a:r>
            <a:endParaRPr lang="sv-SE"/>
          </a:p>
        </p:txBody>
      </p:sp>
      <p:sp>
        <p:nvSpPr>
          <p:cNvPr id="6" name="Platshållare för bildnummer 5"/>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116062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325C84FC-2B0D-0B4A-9E1D-9F665A7F7473}" type="datetime1">
              <a:rPr lang="en-US" smtClean="0"/>
              <a:t>10/17/2013</a:t>
            </a:fld>
            <a:endParaRPr lang="sv-SE"/>
          </a:p>
        </p:txBody>
      </p:sp>
      <p:sp>
        <p:nvSpPr>
          <p:cNvPr id="5" name="Platshållare för sidfot 4"/>
          <p:cNvSpPr>
            <a:spLocks noGrp="1"/>
          </p:cNvSpPr>
          <p:nvPr>
            <p:ph type="ftr" sz="quarter" idx="11"/>
          </p:nvPr>
        </p:nvSpPr>
        <p:spPr/>
        <p:txBody>
          <a:bodyPr/>
          <a:lstStyle/>
          <a:p>
            <a:r>
              <a:rPr lang="sv-SE" smtClean="0"/>
              <a:t>CPS PI Meeting Oct 17 2013</a:t>
            </a:r>
            <a:endParaRPr lang="sv-SE"/>
          </a:p>
        </p:txBody>
      </p:sp>
      <p:sp>
        <p:nvSpPr>
          <p:cNvPr id="6" name="Platshållare för bildnummer 5"/>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23428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091768D8-A023-ED4C-8C86-EA3F2554E31F}" type="datetime1">
              <a:rPr lang="en-US" smtClean="0"/>
              <a:t>10/17/2013</a:t>
            </a:fld>
            <a:endParaRPr lang="sv-SE"/>
          </a:p>
        </p:txBody>
      </p:sp>
      <p:sp>
        <p:nvSpPr>
          <p:cNvPr id="6" name="Platshållare för sidfot 5"/>
          <p:cNvSpPr>
            <a:spLocks noGrp="1"/>
          </p:cNvSpPr>
          <p:nvPr>
            <p:ph type="ftr" sz="quarter" idx="11"/>
          </p:nvPr>
        </p:nvSpPr>
        <p:spPr/>
        <p:txBody>
          <a:bodyPr/>
          <a:lstStyle/>
          <a:p>
            <a:r>
              <a:rPr lang="sv-SE" smtClean="0"/>
              <a:t>CPS PI Meeting Oct 17 2013</a:t>
            </a:r>
            <a:endParaRPr lang="sv-SE"/>
          </a:p>
        </p:txBody>
      </p:sp>
      <p:sp>
        <p:nvSpPr>
          <p:cNvPr id="7" name="Platshållare för bildnummer 6"/>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3127352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7CE71F83-2C0C-C949-962A-01D634337BC9}" type="datetime1">
              <a:rPr lang="en-US" smtClean="0"/>
              <a:t>10/17/2013</a:t>
            </a:fld>
            <a:endParaRPr lang="sv-SE"/>
          </a:p>
        </p:txBody>
      </p:sp>
      <p:sp>
        <p:nvSpPr>
          <p:cNvPr id="8" name="Platshållare för sidfot 7"/>
          <p:cNvSpPr>
            <a:spLocks noGrp="1"/>
          </p:cNvSpPr>
          <p:nvPr>
            <p:ph type="ftr" sz="quarter" idx="11"/>
          </p:nvPr>
        </p:nvSpPr>
        <p:spPr/>
        <p:txBody>
          <a:bodyPr/>
          <a:lstStyle/>
          <a:p>
            <a:r>
              <a:rPr lang="sv-SE" smtClean="0"/>
              <a:t>CPS PI Meeting Oct 17 2013</a:t>
            </a:r>
            <a:endParaRPr lang="sv-SE"/>
          </a:p>
        </p:txBody>
      </p:sp>
      <p:sp>
        <p:nvSpPr>
          <p:cNvPr id="9" name="Platshållare för bildnummer 8"/>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287467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6FE3AF0A-C0E2-4748-ACC5-504449983622}" type="datetime1">
              <a:rPr lang="en-US" smtClean="0"/>
              <a:t>10/17/2013</a:t>
            </a:fld>
            <a:endParaRPr lang="sv-SE"/>
          </a:p>
        </p:txBody>
      </p:sp>
      <p:sp>
        <p:nvSpPr>
          <p:cNvPr id="4" name="Platshållare för sidfot 3"/>
          <p:cNvSpPr>
            <a:spLocks noGrp="1"/>
          </p:cNvSpPr>
          <p:nvPr>
            <p:ph type="ftr" sz="quarter" idx="11"/>
          </p:nvPr>
        </p:nvSpPr>
        <p:spPr/>
        <p:txBody>
          <a:bodyPr/>
          <a:lstStyle/>
          <a:p>
            <a:r>
              <a:rPr lang="sv-SE" smtClean="0"/>
              <a:t>CPS PI Meeting Oct 17 2013</a:t>
            </a:r>
            <a:endParaRPr lang="sv-SE"/>
          </a:p>
        </p:txBody>
      </p:sp>
      <p:sp>
        <p:nvSpPr>
          <p:cNvPr id="5" name="Platshållare för bildnummer 4"/>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282088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E894695-704B-7144-9D3D-C0A5ED988A04}" type="datetime1">
              <a:rPr lang="en-US" smtClean="0"/>
              <a:t>10/17/2013</a:t>
            </a:fld>
            <a:endParaRPr lang="sv-SE"/>
          </a:p>
        </p:txBody>
      </p:sp>
      <p:sp>
        <p:nvSpPr>
          <p:cNvPr id="3" name="Platshållare för sidfot 2"/>
          <p:cNvSpPr>
            <a:spLocks noGrp="1"/>
          </p:cNvSpPr>
          <p:nvPr>
            <p:ph type="ftr" sz="quarter" idx="11"/>
          </p:nvPr>
        </p:nvSpPr>
        <p:spPr/>
        <p:txBody>
          <a:bodyPr/>
          <a:lstStyle/>
          <a:p>
            <a:r>
              <a:rPr lang="sv-SE" smtClean="0"/>
              <a:t>CPS PI Meeting Oct 17 2013</a:t>
            </a:r>
            <a:endParaRPr lang="sv-SE"/>
          </a:p>
        </p:txBody>
      </p:sp>
      <p:sp>
        <p:nvSpPr>
          <p:cNvPr id="4" name="Platshållare för bildnummer 3"/>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2877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E32EC4-3910-1A4C-8F3E-8AF7F30AA3DB}" type="datetime1">
              <a:rPr lang="en-US" smtClean="0"/>
              <a:t>10/17/2013</a:t>
            </a:fld>
            <a:endParaRPr lang="sv-SE"/>
          </a:p>
        </p:txBody>
      </p:sp>
      <p:sp>
        <p:nvSpPr>
          <p:cNvPr id="6" name="Platshållare för sidfot 5"/>
          <p:cNvSpPr>
            <a:spLocks noGrp="1"/>
          </p:cNvSpPr>
          <p:nvPr>
            <p:ph type="ftr" sz="quarter" idx="11"/>
          </p:nvPr>
        </p:nvSpPr>
        <p:spPr/>
        <p:txBody>
          <a:bodyPr/>
          <a:lstStyle/>
          <a:p>
            <a:r>
              <a:rPr lang="sv-SE" smtClean="0"/>
              <a:t>CPS PI Meeting Oct 17 2013</a:t>
            </a:r>
            <a:endParaRPr lang="sv-SE"/>
          </a:p>
        </p:txBody>
      </p:sp>
      <p:sp>
        <p:nvSpPr>
          <p:cNvPr id="7" name="Platshållare för bildnummer 6"/>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21951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D6B60406-BD6B-F344-BF65-8834C21C55DE}" type="datetime1">
              <a:rPr lang="en-US" smtClean="0"/>
              <a:t>10/17/2013</a:t>
            </a:fld>
            <a:endParaRPr lang="sv-SE"/>
          </a:p>
        </p:txBody>
      </p:sp>
      <p:sp>
        <p:nvSpPr>
          <p:cNvPr id="6" name="Platshållare för sidfot 5"/>
          <p:cNvSpPr>
            <a:spLocks noGrp="1"/>
          </p:cNvSpPr>
          <p:nvPr>
            <p:ph type="ftr" sz="quarter" idx="11"/>
          </p:nvPr>
        </p:nvSpPr>
        <p:spPr/>
        <p:txBody>
          <a:bodyPr/>
          <a:lstStyle/>
          <a:p>
            <a:r>
              <a:rPr lang="sv-SE" smtClean="0"/>
              <a:t>CPS PI Meeting Oct 17 2013</a:t>
            </a:r>
            <a:endParaRPr lang="sv-SE"/>
          </a:p>
        </p:txBody>
      </p:sp>
      <p:sp>
        <p:nvSpPr>
          <p:cNvPr id="7" name="Platshållare för bildnummer 6"/>
          <p:cNvSpPr>
            <a:spLocks noGrp="1"/>
          </p:cNvSpPr>
          <p:nvPr>
            <p:ph type="sldNum" sz="quarter" idx="12"/>
          </p:nvPr>
        </p:nvSpPr>
        <p:spPr/>
        <p:txBody>
          <a:bodyPr/>
          <a:lstStyle/>
          <a:p>
            <a:fld id="{957CBA99-E4EF-3449-AD32-2CE75ABA688E}" type="slidenum">
              <a:rPr lang="sv-SE" smtClean="0"/>
              <a:pPr/>
              <a:t>‹#›</a:t>
            </a:fld>
            <a:endParaRPr lang="sv-SE"/>
          </a:p>
        </p:txBody>
      </p:sp>
    </p:spTree>
    <p:extLst>
      <p:ext uri="{BB962C8B-B14F-4D97-AF65-F5344CB8AC3E}">
        <p14:creationId xmlns:p14="http://schemas.microsoft.com/office/powerpoint/2010/main" val="11143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10CDA-BA6F-3F45-8AED-149C0AD53528}" type="datetime1">
              <a:rPr lang="en-US" smtClean="0"/>
              <a:t>10/17/2013</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CPS PI Meeting Oct 17 2013</a:t>
            </a: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CBA99-E4EF-3449-AD32-2CE75ABA688E}" type="slidenum">
              <a:rPr lang="sv-SE" smtClean="0"/>
              <a:pPr/>
              <a:t>‹#›</a:t>
            </a:fld>
            <a:endParaRPr lang="sv-SE"/>
          </a:p>
        </p:txBody>
      </p:sp>
    </p:spTree>
    <p:extLst>
      <p:ext uri="{BB962C8B-B14F-4D97-AF65-F5344CB8AC3E}">
        <p14:creationId xmlns:p14="http://schemas.microsoft.com/office/powerpoint/2010/main" val="15190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5" r:id="rId1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4" descr="LogoEngels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486" y="366057"/>
            <a:ext cx="946654" cy="124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16"/>
          <p:cNvSpPr>
            <a:spLocks noGrp="1" noChangeArrowheads="1"/>
          </p:cNvSpPr>
          <p:nvPr>
            <p:ph type="ctrTitle"/>
          </p:nvPr>
        </p:nvSpPr>
        <p:spPr>
          <a:xfrm>
            <a:off x="1528839" y="3086021"/>
            <a:ext cx="5778299" cy="678001"/>
          </a:xfrm>
          <a:noFill/>
        </p:spPr>
        <p:txBody>
          <a:bodyPr>
            <a:normAutofit fontScale="90000"/>
          </a:bodyPr>
          <a:lstStyle/>
          <a:p>
            <a:pPr eaLnBrk="1" hangingPunct="1"/>
            <a:r>
              <a:rPr lang="sv-SE">
                <a:solidFill>
                  <a:schemeClr val="tx1"/>
                </a:solidFill>
                <a:latin typeface="Arial" charset="0"/>
                <a:ea typeface="ＭＳ Ｐゴシック" charset="0"/>
                <a:cs typeface="ＭＳ Ｐゴシック" charset="0"/>
              </a:rPr>
              <a:t>   </a:t>
            </a:r>
            <a:endParaRPr lang="sv-SE" sz="2400">
              <a:solidFill>
                <a:srgbClr val="000090"/>
              </a:solidFill>
              <a:latin typeface="Arial" charset="0"/>
              <a:ea typeface="ＭＳ Ｐゴシック" charset="0"/>
              <a:cs typeface="ＭＳ Ｐゴシック" charset="0"/>
            </a:endParaRPr>
          </a:p>
        </p:txBody>
      </p:sp>
      <p:sp>
        <p:nvSpPr>
          <p:cNvPr id="3075" name="Rectangle 17"/>
          <p:cNvSpPr>
            <a:spLocks noChangeArrowheads="1"/>
          </p:cNvSpPr>
          <p:nvPr/>
        </p:nvSpPr>
        <p:spPr bwMode="auto">
          <a:xfrm>
            <a:off x="0" y="0"/>
            <a:ext cx="212876" cy="803734"/>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nchor="ctr"/>
          <a:lstStyle/>
          <a:p>
            <a:endParaRPr lang="en-US">
              <a:solidFill>
                <a:srgbClr val="0000FF"/>
              </a:solidFill>
            </a:endParaRPr>
          </a:p>
        </p:txBody>
      </p:sp>
      <p:sp>
        <p:nvSpPr>
          <p:cNvPr id="3076" name="Rectangle 18"/>
          <p:cNvSpPr>
            <a:spLocks noChangeArrowheads="1"/>
          </p:cNvSpPr>
          <p:nvPr/>
        </p:nvSpPr>
        <p:spPr bwMode="auto">
          <a:xfrm>
            <a:off x="0" y="803735"/>
            <a:ext cx="212876" cy="802142"/>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nchor="ctr"/>
          <a:lstStyle/>
          <a:p>
            <a:endParaRPr lang="en-US"/>
          </a:p>
        </p:txBody>
      </p:sp>
      <p:sp>
        <p:nvSpPr>
          <p:cNvPr id="3077" name="Rectangle 5"/>
          <p:cNvSpPr>
            <a:spLocks noChangeArrowheads="1"/>
          </p:cNvSpPr>
          <p:nvPr/>
        </p:nvSpPr>
        <p:spPr bwMode="auto">
          <a:xfrm>
            <a:off x="1233715" y="1895540"/>
            <a:ext cx="6900736" cy="212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p>
            <a:pPr algn="ctr"/>
            <a:r>
              <a:rPr lang="sv-SE" sz="4800" b="1" dirty="0" smtClean="0">
                <a:solidFill>
                  <a:srgbClr val="0000FF"/>
                </a:solidFill>
              </a:rPr>
              <a:t>Control </a:t>
            </a:r>
            <a:r>
              <a:rPr lang="sv-SE" sz="4800" b="1" dirty="0" err="1" smtClean="0">
                <a:solidFill>
                  <a:srgbClr val="0000FF"/>
                </a:solidFill>
              </a:rPr>
              <a:t>Computing</a:t>
            </a:r>
            <a:r>
              <a:rPr lang="sv-SE" sz="4800" b="1" dirty="0" smtClean="0">
                <a:solidFill>
                  <a:srgbClr val="0000FF"/>
                </a:solidFill>
              </a:rPr>
              <a:t> and Communication</a:t>
            </a:r>
            <a:r>
              <a:rPr lang="sv-SE" sz="3600" b="1" dirty="0">
                <a:solidFill>
                  <a:srgbClr val="0000FF"/>
                </a:solidFill>
              </a:rPr>
              <a:t/>
            </a:r>
            <a:br>
              <a:rPr lang="sv-SE" sz="3600" b="1" dirty="0">
                <a:solidFill>
                  <a:srgbClr val="0000FF"/>
                </a:solidFill>
              </a:rPr>
            </a:br>
            <a:r>
              <a:rPr lang="sv-SE" sz="3600" dirty="0"/>
              <a:t>   </a:t>
            </a:r>
            <a:endParaRPr lang="en-US" dirty="0"/>
          </a:p>
        </p:txBody>
      </p:sp>
      <p:sp>
        <p:nvSpPr>
          <p:cNvPr id="3078" name="Rectangle 6"/>
          <p:cNvSpPr>
            <a:spLocks noChangeArrowheads="1"/>
          </p:cNvSpPr>
          <p:nvPr/>
        </p:nvSpPr>
        <p:spPr bwMode="auto">
          <a:xfrm>
            <a:off x="2328737" y="4668025"/>
            <a:ext cx="4570387" cy="92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p>
            <a:pPr algn="ctr">
              <a:buFont typeface="Wingdings" charset="0"/>
              <a:buNone/>
            </a:pPr>
            <a:r>
              <a:rPr lang="sv-SE" dirty="0">
                <a:solidFill>
                  <a:srgbClr val="000090"/>
                </a:solidFill>
              </a:rPr>
              <a:t>K. J. Åström</a:t>
            </a:r>
          </a:p>
          <a:p>
            <a:pPr algn="ctr">
              <a:buFont typeface="Wingdings" charset="0"/>
              <a:buNone/>
            </a:pPr>
            <a:r>
              <a:rPr lang="en-US" dirty="0">
                <a:solidFill>
                  <a:srgbClr val="000090"/>
                </a:solidFill>
              </a:rPr>
              <a:t>Department of Automatic Control LTH </a:t>
            </a:r>
          </a:p>
          <a:p>
            <a:pPr algn="ctr">
              <a:buFont typeface="Wingdings" charset="0"/>
              <a:buNone/>
            </a:pPr>
            <a:r>
              <a:rPr lang="en-US" dirty="0">
                <a:solidFill>
                  <a:srgbClr val="000090"/>
                </a:solidFill>
              </a:rPr>
              <a:t>Lund University</a:t>
            </a:r>
            <a:endParaRPr lang="sv-SE" dirty="0">
              <a:solidFill>
                <a:srgbClr val="000090"/>
              </a:solidFill>
            </a:endParaRP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644799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SS20 Cruise Missile</a:t>
            </a:r>
            <a:endParaRPr lang="sv-SE" b="1" dirty="0">
              <a:solidFill>
                <a:srgbClr val="0000FF"/>
              </a:solidFill>
              <a:latin typeface="Arial" charset="0"/>
              <a:ea typeface="ＭＳ Ｐゴシック" charset="0"/>
              <a:cs typeface="ＭＳ Ｐゴシック" charset="0"/>
            </a:endParaRPr>
          </a:p>
        </p:txBody>
      </p:sp>
      <p:pic>
        <p:nvPicPr>
          <p:cNvPr id="2" name="Bildobjekt 1"/>
          <p:cNvPicPr>
            <a:picLocks noChangeAspect="1"/>
          </p:cNvPicPr>
          <p:nvPr/>
        </p:nvPicPr>
        <p:blipFill>
          <a:blip r:embed="rId3"/>
          <a:stretch>
            <a:fillRect/>
          </a:stretch>
        </p:blipFill>
        <p:spPr>
          <a:xfrm>
            <a:off x="872958" y="1552975"/>
            <a:ext cx="7814649" cy="5026967"/>
          </a:xfrm>
          <a:prstGeom prst="rect">
            <a:avLst/>
          </a:prstGeom>
        </p:spPr>
      </p:pic>
      <p:sp>
        <p:nvSpPr>
          <p:cNvPr id="3" name="Platshållare för sidfot 2"/>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383894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subTitle" idx="1"/>
          </p:nvPr>
        </p:nvSpPr>
        <p:spPr>
          <a:xfrm>
            <a:off x="1011814" y="908777"/>
            <a:ext cx="7217787" cy="5110474"/>
          </a:xfrm>
        </p:spPr>
        <p:txBody>
          <a:bodyPr lIns="99979" tIns="49112" rIns="99979" bIns="49112">
            <a:normAutofit/>
          </a:bodyPr>
          <a:lstStyle/>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1.	</a:t>
            </a:r>
            <a:r>
              <a:rPr lang="sv-SE" sz="4400" dirty="0" err="1">
                <a:solidFill>
                  <a:srgbClr val="3366FF"/>
                </a:solidFill>
                <a:latin typeface="Arial" charset="0"/>
                <a:ea typeface="ＭＳ Ｐゴシック" charset="0"/>
                <a:cs typeface="ＭＳ Ｐゴシック" charset="0"/>
              </a:rPr>
              <a:t>Introduction</a:t>
            </a:r>
            <a:endParaRPr lang="sv-SE" sz="4400" dirty="0">
              <a:solidFill>
                <a:srgbClr val="3366FF"/>
              </a:solidFill>
              <a:latin typeface="Arial" charset="0"/>
              <a:ea typeface="ＭＳ Ｐゴシック" charset="0"/>
              <a:cs typeface="ＭＳ Ｐゴシック" charset="0"/>
            </a:endParaRPr>
          </a:p>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2.	A </a:t>
            </a:r>
            <a:r>
              <a:rPr lang="sv-SE" sz="4400" dirty="0" smtClean="0">
                <a:solidFill>
                  <a:srgbClr val="3366FF"/>
                </a:solidFill>
                <a:latin typeface="Arial" charset="0"/>
                <a:ea typeface="ＭＳ Ｐゴシック" charset="0"/>
                <a:cs typeface="ＭＳ Ｐゴシック" charset="0"/>
              </a:rPr>
              <a:t>Bit </a:t>
            </a:r>
            <a:r>
              <a:rPr lang="sv-SE" sz="4400" dirty="0" err="1" smtClean="0">
                <a:solidFill>
                  <a:srgbClr val="3366FF"/>
                </a:solidFill>
                <a:latin typeface="Arial" charset="0"/>
                <a:ea typeface="ＭＳ Ｐゴシック" charset="0"/>
                <a:cs typeface="ＭＳ Ｐゴシック" charset="0"/>
              </a:rPr>
              <a:t>of</a:t>
            </a:r>
            <a:r>
              <a:rPr lang="sv-SE" sz="4400" dirty="0" smtClean="0">
                <a:solidFill>
                  <a:srgbClr val="3366FF"/>
                </a:solidFill>
                <a:latin typeface="Arial" charset="0"/>
                <a:ea typeface="ＭＳ Ｐゴシック" charset="0"/>
                <a:cs typeface="ＭＳ Ｐゴシック" charset="0"/>
              </a:rPr>
              <a:t> </a:t>
            </a:r>
            <a:r>
              <a:rPr lang="sv-SE" sz="4400" dirty="0" err="1" smtClean="0">
                <a:solidFill>
                  <a:srgbClr val="3366FF"/>
                </a:solidFill>
                <a:latin typeface="Arial" charset="0"/>
                <a:ea typeface="ＭＳ Ｐゴシック" charset="0"/>
                <a:cs typeface="ＭＳ Ｐゴシック" charset="0"/>
              </a:rPr>
              <a:t>History</a:t>
            </a:r>
            <a:endParaRPr lang="sv-SE" sz="4400" dirty="0">
              <a:solidFill>
                <a:srgbClr val="3366FF"/>
              </a:solidFill>
              <a:latin typeface="Arial" charset="0"/>
              <a:ea typeface="ＭＳ Ｐゴシック" charset="0"/>
              <a:cs typeface="ＭＳ Ｐゴシック" charset="0"/>
            </a:endParaRPr>
          </a:p>
          <a:p>
            <a:pPr marL="378434" indent="-378434" algn="l" defTabSz="739230">
              <a:lnSpc>
                <a:spcPct val="120000"/>
              </a:lnSpc>
            </a:pPr>
            <a:r>
              <a:rPr lang="sv-SE" sz="4400" b="1" dirty="0">
                <a:solidFill>
                  <a:srgbClr val="0000FF"/>
                </a:solidFill>
                <a:latin typeface="Arial" charset="0"/>
                <a:ea typeface="ＭＳ Ｐゴシック" charset="0"/>
                <a:cs typeface="ＭＳ Ｐゴシック" charset="0"/>
              </a:rPr>
              <a:t>3.	</a:t>
            </a:r>
            <a:r>
              <a:rPr lang="sv-SE" sz="4400" b="1" dirty="0" smtClean="0">
                <a:solidFill>
                  <a:srgbClr val="0000FF"/>
                </a:solidFill>
                <a:latin typeface="Arial" charset="0"/>
                <a:ea typeface="ＭＳ Ｐゴシック" charset="0"/>
                <a:cs typeface="ＭＳ Ｐゴシック" charset="0"/>
              </a:rPr>
              <a:t>Simulation &amp; </a:t>
            </a:r>
            <a:r>
              <a:rPr lang="sv-SE" sz="4400" b="1" dirty="0" err="1" smtClean="0">
                <a:solidFill>
                  <a:srgbClr val="0000FF"/>
                </a:solidFill>
                <a:latin typeface="Arial" charset="0"/>
                <a:ea typeface="ＭＳ Ｐゴシック" charset="0"/>
                <a:cs typeface="ＭＳ Ｐゴシック" charset="0"/>
              </a:rPr>
              <a:t>Modeling</a:t>
            </a:r>
            <a:endParaRPr lang="sv-SE" sz="4400" b="1" dirty="0">
              <a:solidFill>
                <a:srgbClr val="0000FF"/>
              </a:solidFill>
              <a:latin typeface="Arial" charset="0"/>
              <a:ea typeface="ＭＳ Ｐゴシック" charset="0"/>
              <a:cs typeface="ＭＳ Ｐゴシック" charset="0"/>
            </a:endParaRPr>
          </a:p>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4.	</a:t>
            </a:r>
            <a:r>
              <a:rPr lang="sv-SE" sz="4400" dirty="0" smtClean="0">
                <a:solidFill>
                  <a:srgbClr val="3366FF"/>
                </a:solidFill>
                <a:latin typeface="Arial" charset="0"/>
                <a:ea typeface="ＭＳ Ｐゴシック" charset="0"/>
                <a:cs typeface="ＭＳ Ｐゴシック" charset="0"/>
              </a:rPr>
              <a:t>Computer Control</a:t>
            </a:r>
            <a:endParaRPr lang="sv-SE" sz="4400" dirty="0">
              <a:solidFill>
                <a:srgbClr val="3366FF"/>
              </a:solidFill>
              <a:latin typeface="Arial" charset="0"/>
              <a:ea typeface="ＭＳ Ｐゴシック" charset="0"/>
              <a:cs typeface="ＭＳ Ｐゴシック" charset="0"/>
            </a:endParaRPr>
          </a:p>
          <a:p>
            <a:pPr marL="378434" indent="-378434" algn="l" defTabSz="739230"/>
            <a:r>
              <a:rPr lang="sv-SE" sz="4400" dirty="0">
                <a:solidFill>
                  <a:srgbClr val="3366FF"/>
                </a:solidFill>
                <a:latin typeface="Arial" charset="0"/>
                <a:ea typeface="ＭＳ Ｐゴシック" charset="0"/>
                <a:cs typeface="ＭＳ Ｐゴシック" charset="0"/>
              </a:rPr>
              <a:t>5.  </a:t>
            </a:r>
            <a:r>
              <a:rPr lang="sv-SE" sz="4400" dirty="0" err="1" smtClean="0">
                <a:solidFill>
                  <a:srgbClr val="3366FF"/>
                </a:solidFill>
                <a:latin typeface="Arial" charset="0"/>
                <a:ea typeface="ＭＳ Ｐゴシック" charset="0"/>
                <a:cs typeface="ＭＳ Ｐゴシック" charset="0"/>
              </a:rPr>
              <a:t>Summary</a:t>
            </a:r>
            <a:endParaRPr lang="sv-SE" sz="4400" dirty="0">
              <a:solidFill>
                <a:srgbClr val="3366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08626202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sv-SE" sz="2600" dirty="0">
                <a:latin typeface="Arial" charset="0"/>
                <a:ea typeface="ＭＳ Ｐゴシック" charset="0"/>
                <a:cs typeface="ＭＳ Ｐゴシック" charset="0"/>
              </a:rPr>
              <a:t> </a:t>
            </a:r>
            <a:r>
              <a:rPr lang="en-US" sz="4800" b="1" dirty="0">
                <a:solidFill>
                  <a:srgbClr val="0000FF"/>
                </a:solidFill>
                <a:latin typeface="Arial" charset="0"/>
                <a:ea typeface="ＭＳ Ｐゴシック" charset="0"/>
                <a:cs typeface="ＭＳ Ｐゴシック" charset="0"/>
              </a:rPr>
              <a:t>What is </a:t>
            </a:r>
            <a:r>
              <a:rPr lang="en-US" sz="4800" b="1" dirty="0" smtClean="0">
                <a:solidFill>
                  <a:srgbClr val="0000FF"/>
                </a:solidFill>
                <a:latin typeface="Arial" charset="0"/>
                <a:ea typeface="ＭＳ Ｐゴシック" charset="0"/>
                <a:cs typeface="ＭＳ Ｐゴシック" charset="0"/>
              </a:rPr>
              <a:t>Controls?</a:t>
            </a:r>
            <a:endParaRPr lang="sv-SE" sz="4800" b="1" dirty="0">
              <a:solidFill>
                <a:srgbClr val="0000FF"/>
              </a:solidFill>
              <a:latin typeface="Arial" charset="0"/>
              <a:ea typeface="ＭＳ Ｐゴシック" charset="0"/>
              <a:cs typeface="ＭＳ Ｐゴシック" charset="0"/>
            </a:endParaRPr>
          </a:p>
        </p:txBody>
      </p:sp>
      <p:sp>
        <p:nvSpPr>
          <p:cNvPr id="27651" name="Text Box 3"/>
          <p:cNvSpPr txBox="1">
            <a:spLocks noChangeArrowheads="1"/>
          </p:cNvSpPr>
          <p:nvPr/>
        </p:nvSpPr>
        <p:spPr bwMode="auto">
          <a:xfrm>
            <a:off x="609600" y="1599511"/>
            <a:ext cx="8244114" cy="472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buFont typeface="Wingdings" charset="0"/>
              <a:buChar char="Ø"/>
            </a:pPr>
            <a:r>
              <a:rPr lang="en-US" b="0" dirty="0"/>
              <a:t> Requirements: Specifications</a:t>
            </a:r>
          </a:p>
          <a:p>
            <a:pPr eaLnBrk="1" hangingPunct="1">
              <a:spcBef>
                <a:spcPct val="50000"/>
              </a:spcBef>
              <a:buFont typeface="Wingdings" charset="0"/>
              <a:buChar char="Ø"/>
            </a:pPr>
            <a:r>
              <a:rPr lang="en-US" b="0" dirty="0"/>
              <a:t> Architecture: System structure, sensors, actuators, computers, communication, HMI</a:t>
            </a:r>
          </a:p>
          <a:p>
            <a:pPr eaLnBrk="1" hangingPunct="1">
              <a:spcBef>
                <a:spcPct val="50000"/>
              </a:spcBef>
              <a:buFont typeface="Wingdings" charset="0"/>
              <a:buChar char="Ø"/>
            </a:pPr>
            <a:r>
              <a:rPr lang="en-US" b="0" dirty="0"/>
              <a:t> </a:t>
            </a:r>
            <a:r>
              <a:rPr lang="en-US" b="0" dirty="0">
                <a:solidFill>
                  <a:srgbClr val="0000FF"/>
                </a:solidFill>
              </a:rPr>
              <a:t>Modeling and simulation: Physics </a:t>
            </a:r>
            <a:r>
              <a:rPr lang="en-US" b="0" dirty="0"/>
              <a:t>and data </a:t>
            </a:r>
          </a:p>
          <a:p>
            <a:pPr eaLnBrk="1" hangingPunct="1">
              <a:spcBef>
                <a:spcPct val="50000"/>
              </a:spcBef>
              <a:buFont typeface="Wingdings" charset="0"/>
              <a:buChar char="Ø"/>
            </a:pPr>
            <a:r>
              <a:rPr lang="en-US" b="0" dirty="0"/>
              <a:t> </a:t>
            </a:r>
            <a:r>
              <a:rPr lang="en-US" b="0" dirty="0">
                <a:solidFill>
                  <a:srgbClr val="0000FF"/>
                </a:solidFill>
              </a:rPr>
              <a:t>Control Design</a:t>
            </a:r>
            <a:r>
              <a:rPr lang="en-US" b="0" dirty="0"/>
              <a:t>: Models, algorithms and logic</a:t>
            </a:r>
          </a:p>
          <a:p>
            <a:pPr eaLnBrk="1" hangingPunct="1">
              <a:spcBef>
                <a:spcPct val="50000"/>
              </a:spcBef>
              <a:buFont typeface="Wingdings" charset="0"/>
              <a:buChar char="Ø"/>
            </a:pPr>
            <a:r>
              <a:rPr lang="en-US" b="0" dirty="0">
                <a:solidFill>
                  <a:srgbClr val="0000FF"/>
                </a:solidFill>
              </a:rPr>
              <a:t> </a:t>
            </a:r>
            <a:r>
              <a:rPr lang="en-US" b="0" dirty="0"/>
              <a:t>Implementation: </a:t>
            </a:r>
            <a:r>
              <a:rPr lang="en-US" b="0" dirty="0">
                <a:solidFill>
                  <a:srgbClr val="0000FF"/>
                </a:solidFill>
              </a:rPr>
              <a:t>Verification and validation </a:t>
            </a:r>
          </a:p>
          <a:p>
            <a:pPr eaLnBrk="1" hangingPunct="1">
              <a:spcBef>
                <a:spcPct val="50000"/>
              </a:spcBef>
              <a:buFont typeface="Wingdings" charset="0"/>
              <a:buChar char="Ø"/>
            </a:pPr>
            <a:r>
              <a:rPr lang="en-US" b="0" dirty="0"/>
              <a:t> Commissioning and tuning</a:t>
            </a:r>
          </a:p>
          <a:p>
            <a:pPr eaLnBrk="1" hangingPunct="1">
              <a:spcBef>
                <a:spcPct val="50000"/>
              </a:spcBef>
              <a:buFont typeface="Wingdings" charset="0"/>
              <a:buChar char="Ø"/>
            </a:pPr>
            <a:r>
              <a:rPr lang="en-US" b="0" dirty="0"/>
              <a:t> Operation: Diagnostics, assessment, fault detection</a:t>
            </a:r>
          </a:p>
          <a:p>
            <a:pPr eaLnBrk="1" hangingPunct="1">
              <a:spcBef>
                <a:spcPct val="50000"/>
              </a:spcBef>
              <a:buFont typeface="Wingdings" charset="0"/>
              <a:buChar char="Ø"/>
            </a:pPr>
            <a:r>
              <a:rPr lang="en-US" b="0" dirty="0"/>
              <a:t> Reconfiguration and upgrading</a:t>
            </a: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1483370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b="1" dirty="0" err="1">
                <a:solidFill>
                  <a:srgbClr val="0000FF"/>
                </a:solidFill>
                <a:latin typeface="Arial" charset="0"/>
                <a:ea typeface="ＭＳ Ｐゴシック" charset="0"/>
                <a:cs typeface="ＭＳ Ｐゴシック" charset="0"/>
              </a:rPr>
              <a:t>Vannevar</a:t>
            </a:r>
            <a:r>
              <a:rPr lang="en-US" b="1" dirty="0">
                <a:solidFill>
                  <a:srgbClr val="0000FF"/>
                </a:solidFill>
                <a:latin typeface="Arial" charset="0"/>
                <a:ea typeface="ＭＳ Ｐゴシック" charset="0"/>
                <a:cs typeface="ＭＳ Ｐゴシック" charset="0"/>
              </a:rPr>
              <a:t> Bush 1927</a:t>
            </a:r>
            <a:endParaRPr lang="sv-SE" b="1" dirty="0">
              <a:solidFill>
                <a:srgbClr val="0000FF"/>
              </a:solidFill>
              <a:latin typeface="Arial" charset="0"/>
              <a:ea typeface="ＭＳ Ｐゴシック" charset="0"/>
              <a:cs typeface="ＭＳ Ｐゴシック" charset="0"/>
            </a:endParaRPr>
          </a:p>
        </p:txBody>
      </p:sp>
      <p:pic>
        <p:nvPicPr>
          <p:cNvPr id="20482" name="Bildobjekt 1" descr="Vannevar_Bush_portra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886" y="3771979"/>
            <a:ext cx="3086705" cy="239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Bildobjekt 2" descr="Vannevar-Bush-with-DA.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1016" y="3773571"/>
            <a:ext cx="2948013" cy="233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ruta 3"/>
          <p:cNvSpPr txBox="1">
            <a:spLocks noChangeArrowheads="1"/>
          </p:cNvSpPr>
          <p:nvPr/>
        </p:nvSpPr>
        <p:spPr bwMode="auto">
          <a:xfrm>
            <a:off x="1404661" y="2433484"/>
            <a:ext cx="188685" cy="3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sv-SE" sz="1800"/>
          </a:p>
        </p:txBody>
      </p:sp>
      <p:sp>
        <p:nvSpPr>
          <p:cNvPr id="20485" name="Rektangel 4"/>
          <p:cNvSpPr>
            <a:spLocks noChangeArrowheads="1"/>
          </p:cNvSpPr>
          <p:nvPr/>
        </p:nvSpPr>
        <p:spPr bwMode="auto">
          <a:xfrm>
            <a:off x="967619" y="1613835"/>
            <a:ext cx="7281334" cy="194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p>
            <a:pPr>
              <a:spcBef>
                <a:spcPct val="50000"/>
              </a:spcBef>
            </a:pPr>
            <a:r>
              <a:rPr lang="en-US" sz="2400" dirty="0"/>
              <a:t>Engineering can progress no faster than the mathematical analysis on which it is based. Formal mathematics is frequently inadequate for numerous problems, a mechanical solution offers the most promise</a:t>
            </a:r>
            <a:r>
              <a:rPr lang="en-US" sz="2400" dirty="0" smtClean="0"/>
              <a:t>. (could solve 6 order ODE)</a:t>
            </a:r>
            <a:endParaRPr lang="en-US" sz="2400" dirty="0"/>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27068541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333830" y="665269"/>
            <a:ext cx="8227987" cy="1142735"/>
          </a:xfrm>
        </p:spPr>
        <p:txBody>
          <a:bodyPr>
            <a:normAutofit fontScale="90000"/>
          </a:bodyPr>
          <a:lstStyle/>
          <a:p>
            <a:r>
              <a:rPr lang="sv-SE" sz="2600" dirty="0">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 Block Diagram Modeling</a:t>
            </a:r>
            <a:br>
              <a:rPr lang="en-US" b="1" dirty="0">
                <a:solidFill>
                  <a:srgbClr val="0000FF"/>
                </a:solidFill>
                <a:latin typeface="Arial" charset="0"/>
                <a:ea typeface="ＭＳ Ｐゴシック" charset="0"/>
                <a:cs typeface="ＭＳ Ｐゴシック" charset="0"/>
              </a:rPr>
            </a:br>
            <a:endParaRPr lang="sv-SE" b="1" dirty="0">
              <a:solidFill>
                <a:srgbClr val="0000FF"/>
              </a:solidFill>
              <a:latin typeface="Arial" charset="0"/>
              <a:ea typeface="ＭＳ Ｐゴシック" charset="0"/>
              <a:cs typeface="ＭＳ Ｐゴシック" charset="0"/>
            </a:endParaRPr>
          </a:p>
        </p:txBody>
      </p:sp>
      <p:pic>
        <p:nvPicPr>
          <p:cNvPr id="14338" name="Picture 104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266" y="2202709"/>
            <a:ext cx="3670502" cy="322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9" name="TextBox 4"/>
          <p:cNvSpPr txBox="1">
            <a:spLocks noChangeArrowheads="1"/>
          </p:cNvSpPr>
          <p:nvPr/>
        </p:nvSpPr>
        <p:spPr bwMode="auto">
          <a:xfrm>
            <a:off x="309638" y="1871666"/>
            <a:ext cx="4572001" cy="407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a:t> </a:t>
            </a:r>
          </a:p>
          <a:p>
            <a:pPr eaLnBrk="1" hangingPunct="1">
              <a:buFont typeface="Wingdings" charset="0"/>
              <a:buChar char="Ø"/>
            </a:pPr>
            <a:r>
              <a:rPr lang="en-US" b="0" dirty="0"/>
              <a:t> Information hiding</a:t>
            </a:r>
          </a:p>
          <a:p>
            <a:pPr eaLnBrk="1" hangingPunct="1">
              <a:buFont typeface="Wingdings" charset="0"/>
              <a:buChar char="Ø"/>
            </a:pPr>
            <a:r>
              <a:rPr lang="en-US" b="0" dirty="0"/>
              <a:t> </a:t>
            </a:r>
            <a:r>
              <a:rPr lang="en-US" b="0" dirty="0">
                <a:solidFill>
                  <a:srgbClr val="0000FF"/>
                </a:solidFill>
              </a:rPr>
              <a:t>Very useful abstraction</a:t>
            </a:r>
          </a:p>
          <a:p>
            <a:pPr eaLnBrk="1" hangingPunct="1">
              <a:buFont typeface="Wingdings" charset="0"/>
              <a:buChar char="Ø"/>
            </a:pPr>
            <a:r>
              <a:rPr lang="en-US" b="0" dirty="0"/>
              <a:t> </a:t>
            </a:r>
            <a:r>
              <a:rPr lang="en-US" b="0" dirty="0">
                <a:solidFill>
                  <a:srgbClr val="0000FF"/>
                </a:solidFill>
              </a:rPr>
              <a:t>Essential for control</a:t>
            </a:r>
          </a:p>
          <a:p>
            <a:pPr eaLnBrk="1" hangingPunct="1">
              <a:buFont typeface="Wingdings" charset="0"/>
              <a:buChar char="Ø"/>
            </a:pPr>
            <a:r>
              <a:rPr lang="en-US" b="0" dirty="0"/>
              <a:t> Close to analog computing</a:t>
            </a:r>
          </a:p>
          <a:p>
            <a:pPr eaLnBrk="1" hangingPunct="1">
              <a:buFont typeface="Wingdings" charset="0"/>
              <a:buChar char="Ø"/>
            </a:pPr>
            <a:r>
              <a:rPr lang="en-US" b="0" dirty="0"/>
              <a:t> Causal inputs-output models</a:t>
            </a:r>
          </a:p>
          <a:p>
            <a:pPr eaLnBrk="1" hangingPunct="1">
              <a:buFont typeface="Wingdings" charset="0"/>
              <a:buChar char="Ø"/>
            </a:pPr>
            <a:r>
              <a:rPr lang="en-US" b="0" dirty="0"/>
              <a:t> Blocks described by ODE</a:t>
            </a:r>
          </a:p>
          <a:p>
            <a:pPr eaLnBrk="1" hangingPunct="1">
              <a:buFont typeface="Wingdings" charset="0"/>
              <a:buChar char="Ø"/>
            </a:pPr>
            <a:r>
              <a:rPr lang="en-US" b="0" dirty="0"/>
              <a:t> </a:t>
            </a:r>
            <a:r>
              <a:rPr lang="en-US" b="0" dirty="0" smtClean="0"/>
              <a:t>Base of </a:t>
            </a:r>
            <a:r>
              <a:rPr lang="en-US" b="0" dirty="0"/>
              <a:t>analog computing</a:t>
            </a:r>
          </a:p>
          <a:p>
            <a:pPr eaLnBrk="1" hangingPunct="1">
              <a:buFont typeface="Wingdings" charset="0"/>
              <a:buChar char="Ø"/>
            </a:pPr>
            <a:r>
              <a:rPr lang="en-US" b="0" dirty="0"/>
              <a:t> </a:t>
            </a:r>
            <a:r>
              <a:rPr lang="en-US" b="0" dirty="0">
                <a:solidFill>
                  <a:srgbClr val="0000FF"/>
                </a:solidFill>
              </a:rPr>
              <a:t>BUT not for serious physical modeling</a:t>
            </a:r>
          </a:p>
          <a:p>
            <a:pPr eaLnBrk="1" hangingPunct="1"/>
            <a:endParaRPr lang="en-US" b="0" dirty="0"/>
          </a:p>
        </p:txBody>
      </p:sp>
      <p:sp>
        <p:nvSpPr>
          <p:cNvPr id="14340" name="textruta 1"/>
          <p:cNvSpPr txBox="1">
            <a:spLocks noChangeArrowheads="1"/>
          </p:cNvSpPr>
          <p:nvPr/>
        </p:nvSpPr>
        <p:spPr bwMode="auto">
          <a:xfrm>
            <a:off x="6020204" y="5691392"/>
            <a:ext cx="1607860" cy="40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2000" b="0"/>
              <a:t>Oppelt 1954</a:t>
            </a:r>
          </a:p>
        </p:txBody>
      </p:sp>
    </p:spTree>
    <p:extLst>
      <p:ext uri="{BB962C8B-B14F-4D97-AF65-F5344CB8AC3E}">
        <p14:creationId xmlns:p14="http://schemas.microsoft.com/office/powerpoint/2010/main" val="2758730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85423" y="256241"/>
            <a:ext cx="8227987" cy="1142735"/>
          </a:xfrm>
        </p:spPr>
        <p:txBody>
          <a:bodyPr/>
          <a:lstStyle/>
          <a:p>
            <a:r>
              <a:rPr lang="en-US" b="1" dirty="0">
                <a:solidFill>
                  <a:srgbClr val="0000FF"/>
                </a:solidFill>
                <a:latin typeface="Arial" charset="0"/>
                <a:ea typeface="ＭＳ Ｐゴシック" charset="0"/>
                <a:cs typeface="ＭＳ Ｐゴシック" charset="0"/>
              </a:rPr>
              <a:t>Analog Computing</a:t>
            </a:r>
          </a:p>
        </p:txBody>
      </p:sp>
      <p:pic>
        <p:nvPicPr>
          <p:cNvPr id="22530" name="Bildobjekt 1" descr="analogsi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778" y="4790716"/>
            <a:ext cx="4009168" cy="140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ruta 2"/>
          <p:cNvSpPr txBox="1">
            <a:spLocks noChangeArrowheads="1"/>
          </p:cNvSpPr>
          <p:nvPr/>
        </p:nvSpPr>
        <p:spPr bwMode="auto">
          <a:xfrm>
            <a:off x="749906" y="1406933"/>
            <a:ext cx="7602260" cy="311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pPr>
            <a:r>
              <a:rPr lang="sv-SE" sz="2800" b="0" dirty="0" err="1"/>
              <a:t>Use</a:t>
            </a:r>
            <a:r>
              <a:rPr lang="sv-SE" sz="2800" b="0" dirty="0"/>
              <a:t> a feedback loop </a:t>
            </a:r>
            <a:r>
              <a:rPr lang="sv-SE" sz="2800" b="0" dirty="0" err="1"/>
              <a:t>to</a:t>
            </a:r>
            <a:r>
              <a:rPr lang="sv-SE" sz="2800" b="0" dirty="0"/>
              <a:t> </a:t>
            </a:r>
            <a:r>
              <a:rPr lang="sv-SE" sz="2800" b="0" dirty="0" err="1"/>
              <a:t>solve</a:t>
            </a:r>
            <a:r>
              <a:rPr lang="sv-SE" sz="2800" b="0" dirty="0"/>
              <a:t> </a:t>
            </a:r>
            <a:r>
              <a:rPr lang="sv-SE" sz="2800" b="0" dirty="0" err="1"/>
              <a:t>ODEs</a:t>
            </a:r>
            <a:endParaRPr lang="sv-SE" sz="2800" b="0" dirty="0"/>
          </a:p>
          <a:p>
            <a:pPr eaLnBrk="1" hangingPunct="1">
              <a:buFont typeface="Wingdings" charset="0"/>
              <a:buChar char="Ø"/>
            </a:pPr>
            <a:r>
              <a:rPr lang="sv-SE" sz="2800" b="0" dirty="0" err="1"/>
              <a:t>Integrators</a:t>
            </a:r>
            <a:r>
              <a:rPr lang="sv-SE" sz="2800" b="0" dirty="0"/>
              <a:t> and </a:t>
            </a:r>
            <a:r>
              <a:rPr lang="sv-SE" sz="2800" b="0" dirty="0" err="1"/>
              <a:t>function</a:t>
            </a:r>
            <a:r>
              <a:rPr lang="sv-SE" sz="2800" b="0" dirty="0"/>
              <a:t> generation</a:t>
            </a:r>
          </a:p>
          <a:p>
            <a:pPr eaLnBrk="1" hangingPunct="1">
              <a:buFont typeface="Wingdings" charset="0"/>
              <a:buChar char="Ø"/>
            </a:pPr>
            <a:r>
              <a:rPr lang="sv-SE" sz="2800" b="0" dirty="0" err="1">
                <a:solidFill>
                  <a:srgbClr val="0000FF"/>
                </a:solidFill>
              </a:rPr>
              <a:t>Parallelism</a:t>
            </a:r>
            <a:endParaRPr lang="sv-SE" sz="2800" b="0" dirty="0">
              <a:solidFill>
                <a:srgbClr val="0000FF"/>
              </a:solidFill>
            </a:endParaRPr>
          </a:p>
          <a:p>
            <a:pPr eaLnBrk="1" hangingPunct="1">
              <a:buFont typeface="Wingdings" charset="0"/>
              <a:buChar char="Ø"/>
            </a:pPr>
            <a:r>
              <a:rPr lang="sv-SE" sz="2800" b="0" dirty="0" err="1">
                <a:solidFill>
                  <a:srgbClr val="0000FF"/>
                </a:solidFill>
              </a:rPr>
              <a:t>Algebraic</a:t>
            </a:r>
            <a:r>
              <a:rPr lang="sv-SE" sz="2800" b="0" dirty="0">
                <a:solidFill>
                  <a:srgbClr val="0000FF"/>
                </a:solidFill>
              </a:rPr>
              <a:t> loops</a:t>
            </a:r>
          </a:p>
          <a:p>
            <a:pPr eaLnBrk="1" hangingPunct="1">
              <a:buFont typeface="Wingdings" charset="0"/>
              <a:buChar char="Ø"/>
            </a:pPr>
            <a:r>
              <a:rPr lang="sv-SE" sz="2800" b="0" dirty="0">
                <a:solidFill>
                  <a:srgbClr val="0000FF"/>
                </a:solidFill>
              </a:rPr>
              <a:t>ODE</a:t>
            </a:r>
          </a:p>
          <a:p>
            <a:pPr eaLnBrk="1" hangingPunct="1">
              <a:buFont typeface="Wingdings" charset="0"/>
              <a:buChar char="Ø"/>
            </a:pPr>
            <a:r>
              <a:rPr lang="sv-SE" sz="2800" b="0" dirty="0" err="1"/>
              <a:t>Granularity</a:t>
            </a:r>
            <a:r>
              <a:rPr lang="sv-SE" sz="2800" b="0" dirty="0"/>
              <a:t> and aggregation </a:t>
            </a:r>
          </a:p>
          <a:p>
            <a:pPr eaLnBrk="1" hangingPunct="1">
              <a:buFont typeface="Wingdings" charset="0"/>
              <a:buChar char="Ø"/>
            </a:pPr>
            <a:r>
              <a:rPr lang="sv-SE" sz="2800" b="0" dirty="0">
                <a:solidFill>
                  <a:srgbClr val="0000FF"/>
                </a:solidFill>
              </a:rPr>
              <a:t>Alarms for </a:t>
            </a:r>
            <a:r>
              <a:rPr lang="sv-SE" sz="2800" b="0" dirty="0" err="1">
                <a:solidFill>
                  <a:srgbClr val="0000FF"/>
                </a:solidFill>
              </a:rPr>
              <a:t>out</a:t>
            </a:r>
            <a:r>
              <a:rPr lang="sv-SE" sz="2800" b="0" dirty="0">
                <a:solidFill>
                  <a:srgbClr val="0000FF"/>
                </a:solidFill>
              </a:rPr>
              <a:t> </a:t>
            </a:r>
            <a:r>
              <a:rPr lang="sv-SE" sz="2800" b="0" dirty="0" err="1">
                <a:solidFill>
                  <a:srgbClr val="0000FF"/>
                </a:solidFill>
              </a:rPr>
              <a:t>of</a:t>
            </a:r>
            <a:r>
              <a:rPr lang="sv-SE" sz="2800" b="0" dirty="0">
                <a:solidFill>
                  <a:srgbClr val="0000FF"/>
                </a:solidFill>
              </a:rPr>
              <a:t> </a:t>
            </a:r>
            <a:r>
              <a:rPr lang="sv-SE" sz="2800" b="0" dirty="0" err="1">
                <a:solidFill>
                  <a:srgbClr val="0000FF"/>
                </a:solidFill>
              </a:rPr>
              <a:t>scale</a:t>
            </a:r>
            <a:r>
              <a:rPr lang="sv-SE" sz="2800" b="0" dirty="0">
                <a:solidFill>
                  <a:srgbClr val="0000FF"/>
                </a:solidFill>
              </a:rPr>
              <a:t>!!</a:t>
            </a:r>
          </a:p>
        </p:txBody>
      </p:sp>
      <p:pic>
        <p:nvPicPr>
          <p:cNvPr id="22532" name="Bildobjekt 1" descr="analogischema.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6198" y="4421333"/>
            <a:ext cx="4054324" cy="17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ronbi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891" y="2380763"/>
            <a:ext cx="3883754" cy="122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770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398" y="609565"/>
            <a:ext cx="7773206" cy="1142735"/>
          </a:xfrm>
        </p:spPr>
        <p:txBody>
          <a:bodyPr/>
          <a:lstStyle/>
          <a:p>
            <a:r>
              <a:rPr lang="sv-SE" dirty="0">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Digital Emulators</a:t>
            </a:r>
            <a:endParaRPr lang="sv-SE" b="1" dirty="0">
              <a:solidFill>
                <a:srgbClr val="0000FF"/>
              </a:solidFill>
              <a:latin typeface="Arial" charset="0"/>
              <a:ea typeface="ＭＳ Ｐゴシック" charset="0"/>
              <a:cs typeface="ＭＳ Ｐゴシック" charset="0"/>
            </a:endParaRPr>
          </a:p>
        </p:txBody>
      </p:sp>
      <p:sp>
        <p:nvSpPr>
          <p:cNvPr id="25602" name="textruta 1"/>
          <p:cNvSpPr txBox="1">
            <a:spLocks noChangeArrowheads="1"/>
          </p:cNvSpPr>
          <p:nvPr/>
        </p:nvSpPr>
        <p:spPr bwMode="auto">
          <a:xfrm>
            <a:off x="866816" y="1269400"/>
            <a:ext cx="7429701" cy="520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marL="0" indent="0" eaLnBrk="1" hangingPunct="1">
              <a:defRPr/>
            </a:pPr>
            <a:endParaRPr lang="sv-SE" sz="2800" b="0" dirty="0" smtClean="0"/>
          </a:p>
          <a:p>
            <a:pPr eaLnBrk="1" hangingPunct="1">
              <a:buFont typeface="Wingdings" charset="0"/>
              <a:buChar char="Ø"/>
              <a:defRPr/>
            </a:pPr>
            <a:r>
              <a:rPr lang="sv-SE" sz="2800" b="0" dirty="0" smtClean="0"/>
              <a:t> </a:t>
            </a:r>
            <a:r>
              <a:rPr lang="sv-SE" sz="2800" b="0" dirty="0" smtClean="0">
                <a:solidFill>
                  <a:srgbClr val="0000FF"/>
                </a:solidFill>
              </a:rPr>
              <a:t>CSMP </a:t>
            </a:r>
            <a:r>
              <a:rPr lang="sv-SE" sz="2800" b="0" dirty="0">
                <a:solidFill>
                  <a:srgbClr val="0000FF"/>
                </a:solidFill>
              </a:rPr>
              <a:t>IBM </a:t>
            </a:r>
            <a:r>
              <a:rPr lang="sv-SE" sz="2800" b="0" dirty="0" smtClean="0">
                <a:solidFill>
                  <a:srgbClr val="0000FF"/>
                </a:solidFill>
              </a:rPr>
              <a:t>1962</a:t>
            </a:r>
          </a:p>
          <a:p>
            <a:pPr eaLnBrk="1" hangingPunct="1">
              <a:buFont typeface="Wingdings" charset="0"/>
              <a:buChar char="Ø"/>
              <a:defRPr/>
            </a:pPr>
            <a:r>
              <a:rPr lang="sv-SE" sz="2800" b="0" dirty="0" smtClean="0"/>
              <a:t> </a:t>
            </a:r>
            <a:r>
              <a:rPr lang="sv-SE" sz="2800" b="0" dirty="0"/>
              <a:t>MIMIC Wright-Patterson </a:t>
            </a:r>
            <a:r>
              <a:rPr lang="sv-SE" sz="2800" b="0" dirty="0" smtClean="0"/>
              <a:t>1965</a:t>
            </a:r>
            <a:endParaRPr lang="sv-SE" sz="2800" b="0" dirty="0"/>
          </a:p>
          <a:p>
            <a:pPr eaLnBrk="1" hangingPunct="1">
              <a:buFont typeface="Wingdings" charset="0"/>
              <a:buChar char="Ø"/>
              <a:defRPr/>
            </a:pPr>
            <a:r>
              <a:rPr lang="sv-SE" sz="2800" b="0" dirty="0" smtClean="0"/>
              <a:t> Babels </a:t>
            </a:r>
            <a:r>
              <a:rPr lang="sv-SE" sz="2800" b="0" dirty="0" err="1"/>
              <a:t>tower</a:t>
            </a:r>
            <a:r>
              <a:rPr lang="sv-SE" sz="2800" b="0" dirty="0"/>
              <a:t> &gt; 30 emulators by 1965</a:t>
            </a:r>
          </a:p>
          <a:p>
            <a:pPr eaLnBrk="1" hangingPunct="1">
              <a:buFont typeface="Wingdings" charset="0"/>
              <a:buChar char="Ø"/>
              <a:defRPr/>
            </a:pPr>
            <a:r>
              <a:rPr lang="sv-SE" sz="2800" b="0" dirty="0" smtClean="0"/>
              <a:t> </a:t>
            </a:r>
            <a:r>
              <a:rPr lang="sv-SE" sz="2800" b="0" dirty="0" smtClean="0">
                <a:solidFill>
                  <a:srgbClr val="0000FF"/>
                </a:solidFill>
              </a:rPr>
              <a:t>CSSL </a:t>
            </a:r>
            <a:r>
              <a:rPr lang="sv-SE" sz="2800" b="0" dirty="0">
                <a:solidFill>
                  <a:srgbClr val="0000FF"/>
                </a:solidFill>
              </a:rPr>
              <a:t>Simulation Council 1967</a:t>
            </a:r>
          </a:p>
          <a:p>
            <a:pPr eaLnBrk="1" hangingPunct="1">
              <a:buFont typeface="Wingdings" charset="0"/>
              <a:buChar char="Ø"/>
              <a:defRPr/>
            </a:pPr>
            <a:r>
              <a:rPr lang="sv-SE" sz="2800" b="0" dirty="0" smtClean="0"/>
              <a:t> </a:t>
            </a:r>
            <a:r>
              <a:rPr lang="sv-SE" sz="2800" b="0" dirty="0" smtClean="0">
                <a:solidFill>
                  <a:srgbClr val="0000FF"/>
                </a:solidFill>
              </a:rPr>
              <a:t>ACSL </a:t>
            </a:r>
            <a:r>
              <a:rPr lang="sv-SE" sz="2800" b="0" dirty="0">
                <a:solidFill>
                  <a:srgbClr val="0000FF"/>
                </a:solidFill>
              </a:rPr>
              <a:t>Gauthier and Mitchell </a:t>
            </a:r>
            <a:r>
              <a:rPr lang="sv-SE" sz="2800" b="0" dirty="0" smtClean="0">
                <a:solidFill>
                  <a:srgbClr val="0000FF"/>
                </a:solidFill>
              </a:rPr>
              <a:t>1970</a:t>
            </a:r>
            <a:endParaRPr lang="sv-SE" sz="2800" b="0" dirty="0">
              <a:solidFill>
                <a:srgbClr val="0000FF"/>
              </a:solidFill>
            </a:endParaRPr>
          </a:p>
          <a:p>
            <a:pPr eaLnBrk="1" hangingPunct="1">
              <a:buFont typeface="Wingdings" charset="0"/>
              <a:buChar char="Ø"/>
              <a:defRPr/>
            </a:pPr>
            <a:r>
              <a:rPr lang="sv-SE" sz="2800" b="0" dirty="0" smtClean="0"/>
              <a:t> </a:t>
            </a:r>
            <a:r>
              <a:rPr lang="sv-SE" sz="2800" b="0" dirty="0" smtClean="0">
                <a:solidFill>
                  <a:srgbClr val="0000FF"/>
                </a:solidFill>
              </a:rPr>
              <a:t>SIMNON </a:t>
            </a:r>
            <a:r>
              <a:rPr lang="sv-SE" sz="2800" b="0" dirty="0">
                <a:solidFill>
                  <a:srgbClr val="0000FF"/>
                </a:solidFill>
              </a:rPr>
              <a:t>Elmqvist </a:t>
            </a:r>
            <a:r>
              <a:rPr lang="sv-SE" sz="2800" b="0" dirty="0" smtClean="0">
                <a:solidFill>
                  <a:srgbClr val="0000FF"/>
                </a:solidFill>
              </a:rPr>
              <a:t>1975</a:t>
            </a:r>
            <a:endParaRPr lang="sv-SE" sz="2800" b="0" dirty="0">
              <a:solidFill>
                <a:srgbClr val="0000FF"/>
              </a:solidFill>
            </a:endParaRPr>
          </a:p>
          <a:p>
            <a:pPr eaLnBrk="1" hangingPunct="1">
              <a:buFont typeface="Wingdings" charset="0"/>
              <a:buChar char="Ø"/>
              <a:defRPr/>
            </a:pPr>
            <a:r>
              <a:rPr lang="sv-SE" sz="2800" b="0" dirty="0" smtClean="0"/>
              <a:t> MATLAB </a:t>
            </a:r>
            <a:r>
              <a:rPr lang="sv-SE" sz="2800" b="0" dirty="0" err="1"/>
              <a:t>Cleve</a:t>
            </a:r>
            <a:r>
              <a:rPr lang="sv-SE" sz="2800" b="0" dirty="0"/>
              <a:t> </a:t>
            </a:r>
            <a:r>
              <a:rPr lang="sv-SE" sz="2800" b="0" dirty="0" err="1"/>
              <a:t>Moler</a:t>
            </a:r>
            <a:r>
              <a:rPr lang="sv-SE" sz="2800" b="0" dirty="0"/>
              <a:t> 1980</a:t>
            </a:r>
          </a:p>
          <a:p>
            <a:pPr eaLnBrk="1" hangingPunct="1">
              <a:buFont typeface="Wingdings" charset="0"/>
              <a:buChar char="Ø"/>
              <a:defRPr/>
            </a:pPr>
            <a:r>
              <a:rPr lang="sv-SE" sz="2800" b="0" dirty="0" smtClean="0"/>
              <a:t> System </a:t>
            </a:r>
            <a:r>
              <a:rPr lang="sv-SE" sz="2800" b="0" dirty="0" err="1"/>
              <a:t>Build</a:t>
            </a:r>
            <a:r>
              <a:rPr lang="sv-SE" sz="2800" b="0" dirty="0"/>
              <a:t>, </a:t>
            </a:r>
            <a:r>
              <a:rPr lang="sv-SE" sz="2800" b="0" dirty="0" err="1"/>
              <a:t>MatrixX</a:t>
            </a:r>
            <a:r>
              <a:rPr lang="sv-SE" sz="2800" b="0" dirty="0"/>
              <a:t> 1984</a:t>
            </a:r>
          </a:p>
          <a:p>
            <a:pPr eaLnBrk="1" hangingPunct="1">
              <a:buFont typeface="Wingdings" charset="0"/>
              <a:buChar char="Ø"/>
              <a:defRPr/>
            </a:pPr>
            <a:r>
              <a:rPr lang="sv-SE" sz="2800" b="0" dirty="0" smtClean="0"/>
              <a:t> </a:t>
            </a:r>
            <a:r>
              <a:rPr lang="sv-SE" sz="2800" b="0" dirty="0" err="1" smtClean="0"/>
              <a:t>LabView</a:t>
            </a:r>
            <a:r>
              <a:rPr lang="sv-SE" sz="2800" b="0" dirty="0" smtClean="0"/>
              <a:t> </a:t>
            </a:r>
            <a:r>
              <a:rPr lang="sv-SE" sz="2800" b="0" dirty="0"/>
              <a:t>1986</a:t>
            </a:r>
          </a:p>
          <a:p>
            <a:pPr eaLnBrk="1" hangingPunct="1">
              <a:buFont typeface="Wingdings" charset="0"/>
              <a:buChar char="Ø"/>
              <a:defRPr/>
            </a:pPr>
            <a:r>
              <a:rPr lang="sv-SE" sz="2800" b="0" dirty="0" smtClean="0"/>
              <a:t> </a:t>
            </a:r>
            <a:r>
              <a:rPr lang="sv-SE" sz="2800" b="0" dirty="0" err="1" smtClean="0">
                <a:solidFill>
                  <a:srgbClr val="0000FF"/>
                </a:solidFill>
              </a:rPr>
              <a:t>Simulink</a:t>
            </a:r>
            <a:r>
              <a:rPr lang="sv-SE" sz="2800" b="0" dirty="0">
                <a:solidFill>
                  <a:srgbClr val="0000FF"/>
                </a:solidFill>
              </a:rPr>
              <a:t> </a:t>
            </a:r>
            <a:r>
              <a:rPr lang="sv-SE" sz="2800" b="0" dirty="0" smtClean="0">
                <a:solidFill>
                  <a:srgbClr val="0000FF"/>
                </a:solidFill>
              </a:rPr>
              <a:t>1991</a:t>
            </a:r>
            <a:endParaRPr lang="sv-SE" sz="2800" b="0" dirty="0">
              <a:solidFill>
                <a:srgbClr val="0000FF"/>
              </a:solidFill>
            </a:endParaRPr>
          </a:p>
          <a:p>
            <a:pPr marL="0" indent="0" eaLnBrk="1" hangingPunct="1">
              <a:defRPr/>
            </a:pPr>
            <a:endParaRPr lang="sv-SE" b="0" dirty="0" smtClean="0"/>
          </a:p>
        </p:txBody>
      </p:sp>
    </p:spTree>
    <p:extLst>
      <p:ext uri="{BB962C8B-B14F-4D97-AF65-F5344CB8AC3E}">
        <p14:creationId xmlns:p14="http://schemas.microsoft.com/office/powerpoint/2010/main" val="569736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786997" y="235550"/>
            <a:ext cx="7773206" cy="1142735"/>
          </a:xfrm>
        </p:spPr>
        <p:txBody>
          <a:bodyPr/>
          <a:lstStyle/>
          <a:p>
            <a:r>
              <a:rPr lang="sv-SE" dirty="0">
                <a:latin typeface="Arial" charset="0"/>
                <a:ea typeface="ＭＳ Ｐゴシック" charset="0"/>
                <a:cs typeface="ＭＳ Ｐゴシック" charset="0"/>
              </a:rPr>
              <a:t> </a:t>
            </a:r>
            <a:r>
              <a:rPr lang="en-US" b="1" dirty="0" err="1">
                <a:solidFill>
                  <a:srgbClr val="0000FF"/>
                </a:solidFill>
                <a:latin typeface="Arial" charset="0"/>
                <a:ea typeface="ＭＳ Ｐゴシック" charset="0"/>
                <a:cs typeface="ＭＳ Ｐゴシック" charset="0"/>
              </a:rPr>
              <a:t>Simnon</a:t>
            </a:r>
            <a:r>
              <a:rPr lang="en-US" b="1" dirty="0">
                <a:solidFill>
                  <a:srgbClr val="0000FF"/>
                </a:solidFill>
                <a:latin typeface="Arial" charset="0"/>
                <a:ea typeface="ＭＳ Ｐゴシック" charset="0"/>
                <a:cs typeface="ＭＳ Ｐゴシック" charset="0"/>
              </a:rPr>
              <a:t> </a:t>
            </a:r>
            <a:r>
              <a:rPr lang="en-US" b="1" dirty="0" err="1">
                <a:solidFill>
                  <a:srgbClr val="0000FF"/>
                </a:solidFill>
                <a:latin typeface="Arial" charset="0"/>
                <a:ea typeface="ＭＳ Ｐゴシック" charset="0"/>
                <a:cs typeface="ＭＳ Ｐゴシック" charset="0"/>
              </a:rPr>
              <a:t>Elmqvist</a:t>
            </a:r>
            <a:r>
              <a:rPr lang="en-US" b="1" dirty="0">
                <a:solidFill>
                  <a:srgbClr val="0000FF"/>
                </a:solidFill>
                <a:latin typeface="Arial" charset="0"/>
                <a:ea typeface="ＭＳ Ｐゴシック" charset="0"/>
                <a:cs typeface="ＭＳ Ｐゴシック" charset="0"/>
              </a:rPr>
              <a:t> </a:t>
            </a:r>
            <a:r>
              <a:rPr lang="en-US" b="1" dirty="0" smtClean="0">
                <a:solidFill>
                  <a:srgbClr val="0000FF"/>
                </a:solidFill>
                <a:latin typeface="Arial" charset="0"/>
                <a:ea typeface="ＭＳ Ｐゴシック" charset="0"/>
                <a:cs typeface="ＭＳ Ｐゴシック" charset="0"/>
              </a:rPr>
              <a:t>1975 </a:t>
            </a:r>
            <a:endParaRPr lang="sv-SE" b="1" dirty="0">
              <a:solidFill>
                <a:srgbClr val="0000FF"/>
              </a:solidFill>
              <a:latin typeface="Arial" charset="0"/>
              <a:ea typeface="ＭＳ Ｐゴシック" charset="0"/>
              <a:cs typeface="ＭＳ Ｐゴシック" charset="0"/>
            </a:endParaRPr>
          </a:p>
        </p:txBody>
      </p:sp>
      <p:sp>
        <p:nvSpPr>
          <p:cNvPr id="33794" name="textruta 1"/>
          <p:cNvSpPr txBox="1">
            <a:spLocks noChangeArrowheads="1"/>
          </p:cNvSpPr>
          <p:nvPr/>
        </p:nvSpPr>
        <p:spPr bwMode="auto">
          <a:xfrm>
            <a:off x="378984" y="2645160"/>
            <a:ext cx="3946273" cy="39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b="0"/>
              <a:t>CONTINUOUS SYSTEM proc </a:t>
            </a:r>
          </a:p>
          <a:p>
            <a:pPr eaLnBrk="1" hangingPunct="1"/>
            <a:r>
              <a:rPr lang="sv-SE" sz="1800" b="0"/>
              <a:t>Input u </a:t>
            </a:r>
          </a:p>
          <a:p>
            <a:pPr eaLnBrk="1" hangingPunct="1"/>
            <a:r>
              <a:rPr lang="sv-SE" sz="1800" b="0"/>
              <a:t>Output y</a:t>
            </a:r>
          </a:p>
          <a:p>
            <a:pPr eaLnBrk="1" hangingPunct="1"/>
            <a:r>
              <a:rPr lang="sv-SE" sz="1800" b="0"/>
              <a:t>State x</a:t>
            </a:r>
          </a:p>
          <a:p>
            <a:pPr eaLnBrk="1" hangingPunct="1"/>
            <a:r>
              <a:rPr lang="sv-SE" sz="1800" b="0"/>
              <a:t>Der dx </a:t>
            </a:r>
          </a:p>
          <a:p>
            <a:pPr eaLnBrk="1" hangingPunct="1"/>
            <a:r>
              <a:rPr lang="sv-SE" sz="1800" b="0"/>
              <a:t>dx=sat(u,0.1)</a:t>
            </a:r>
          </a:p>
          <a:p>
            <a:pPr eaLnBrk="1" hangingPunct="1"/>
            <a:r>
              <a:rPr lang="sv-SE" sz="1800" b="0"/>
              <a:t>END</a:t>
            </a:r>
          </a:p>
          <a:p>
            <a:pPr eaLnBrk="1" hangingPunct="1"/>
            <a:endParaRPr lang="sv-SE" sz="1800" b="0"/>
          </a:p>
          <a:p>
            <a:pPr eaLnBrk="1" hangingPunct="1"/>
            <a:endParaRPr lang="sv-SE" sz="1800" b="0"/>
          </a:p>
          <a:p>
            <a:pPr eaLnBrk="1" hangingPunct="1"/>
            <a:r>
              <a:rPr lang="sv-SE" sz="1800" b="0"/>
              <a:t>CONNECTING SYSTEM</a:t>
            </a:r>
          </a:p>
          <a:p>
            <a:pPr eaLnBrk="1" hangingPunct="1"/>
            <a:r>
              <a:rPr lang="sv-SE" sz="1800" b="0"/>
              <a:t>yr(reg)=1; y(reg)=y(proc) </a:t>
            </a:r>
          </a:p>
          <a:p>
            <a:pPr eaLnBrk="1" hangingPunct="1"/>
            <a:r>
              <a:rPr lang="sv-SE" sz="1800" b="0"/>
              <a:t>u(proc)=u(reg)</a:t>
            </a:r>
          </a:p>
          <a:p>
            <a:pPr eaLnBrk="1" hangingPunct="1"/>
            <a:r>
              <a:rPr lang="sv-SE" sz="1800" b="0"/>
              <a:t>END</a:t>
            </a:r>
          </a:p>
          <a:p>
            <a:pPr eaLnBrk="1" hangingPunct="1"/>
            <a:endParaRPr lang="sv-SE" sz="1800" b="0"/>
          </a:p>
        </p:txBody>
      </p:sp>
      <p:sp>
        <p:nvSpPr>
          <p:cNvPr id="33795" name="textruta 2"/>
          <p:cNvSpPr txBox="1">
            <a:spLocks noChangeArrowheads="1"/>
          </p:cNvSpPr>
          <p:nvPr/>
        </p:nvSpPr>
        <p:spPr bwMode="auto">
          <a:xfrm>
            <a:off x="4680051" y="2621288"/>
            <a:ext cx="2818997" cy="398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b="0"/>
              <a:t>DISCRETE SYSTEM reg </a:t>
            </a:r>
          </a:p>
          <a:p>
            <a:pPr eaLnBrk="1" hangingPunct="1"/>
            <a:r>
              <a:rPr lang="sv-SE" sz="1800" b="0"/>
              <a:t>Input yr y</a:t>
            </a:r>
          </a:p>
          <a:p>
            <a:pPr eaLnBrk="1" hangingPunct="1"/>
            <a:r>
              <a:rPr lang="sv-SE" sz="1800" b="0"/>
              <a:t>Output u </a:t>
            </a:r>
          </a:p>
          <a:p>
            <a:pPr eaLnBrk="1" hangingPunct="1"/>
            <a:r>
              <a:rPr lang="sv-SE" sz="1800" b="0"/>
              <a:t>State I</a:t>
            </a:r>
          </a:p>
          <a:p>
            <a:pPr eaLnBrk="1" hangingPunct="1"/>
            <a:r>
              <a:rPr lang="sv-SE" sz="1800" b="0"/>
              <a:t>New nI </a:t>
            </a:r>
          </a:p>
          <a:p>
            <a:pPr eaLnBrk="1" hangingPunct="1"/>
            <a:r>
              <a:rPr lang="sv-SE" sz="1800" b="0">
                <a:solidFill>
                  <a:srgbClr val="0000FF"/>
                </a:solidFill>
              </a:rPr>
              <a:t>Tsamp ts</a:t>
            </a:r>
          </a:p>
          <a:p>
            <a:pPr eaLnBrk="1" hangingPunct="1"/>
            <a:r>
              <a:rPr lang="sv-SE" sz="1800" b="0">
                <a:solidFill>
                  <a:srgbClr val="0000FF"/>
                </a:solidFill>
              </a:rPr>
              <a:t>ts=t+h </a:t>
            </a:r>
          </a:p>
          <a:p>
            <a:pPr eaLnBrk="1" hangingPunct="1"/>
            <a:r>
              <a:rPr lang="sv-SE" sz="1800" b="0"/>
              <a:t>v=k*e+I </a:t>
            </a:r>
          </a:p>
          <a:p>
            <a:pPr eaLnBrk="1" hangingPunct="1"/>
            <a:r>
              <a:rPr lang="sv-SE" sz="1800" b="0"/>
              <a:t>u=sat(v.0.1) </a:t>
            </a:r>
          </a:p>
          <a:p>
            <a:pPr eaLnBrk="1" hangingPunct="1"/>
            <a:r>
              <a:rPr lang="sv-SE" sz="1800" b="0"/>
              <a:t>nI=I+k*h*e/Ti+u-v</a:t>
            </a:r>
          </a:p>
          <a:p>
            <a:pPr eaLnBrk="1" hangingPunct="1"/>
            <a:r>
              <a:rPr lang="sv-SE" sz="1800" b="0"/>
              <a:t>k:1 </a:t>
            </a:r>
          </a:p>
          <a:p>
            <a:pPr eaLnBrk="1" hangingPunct="1"/>
            <a:r>
              <a:rPr lang="sv-SE" sz="1800" b="0"/>
              <a:t>h:0.1 </a:t>
            </a:r>
          </a:p>
          <a:p>
            <a:pPr eaLnBrk="1" hangingPunct="1"/>
            <a:r>
              <a:rPr lang="sv-SE" sz="1800" b="0"/>
              <a:t>END</a:t>
            </a:r>
          </a:p>
          <a:p>
            <a:pPr eaLnBrk="1" hangingPunct="1"/>
            <a:endParaRPr lang="sv-SE" sz="1800"/>
          </a:p>
        </p:txBody>
      </p:sp>
      <p:sp>
        <p:nvSpPr>
          <p:cNvPr id="33796" name="textruta 3"/>
          <p:cNvSpPr txBox="1">
            <a:spLocks noChangeArrowheads="1"/>
          </p:cNvSpPr>
          <p:nvPr/>
        </p:nvSpPr>
        <p:spPr bwMode="auto">
          <a:xfrm>
            <a:off x="328991" y="1247777"/>
            <a:ext cx="7840940" cy="120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b="0" dirty="0"/>
              <a:t>A  block diagram </a:t>
            </a:r>
            <a:r>
              <a:rPr lang="sv-SE" sz="1800" b="0" dirty="0" err="1">
                <a:solidFill>
                  <a:srgbClr val="0000FF"/>
                </a:solidFill>
              </a:rPr>
              <a:t>language</a:t>
            </a:r>
            <a:r>
              <a:rPr lang="sv-SE" sz="1800" b="0" dirty="0"/>
              <a:t> and an  </a:t>
            </a:r>
            <a:r>
              <a:rPr lang="sv-SE" sz="1800" b="0" dirty="0" err="1">
                <a:solidFill>
                  <a:srgbClr val="0000FF"/>
                </a:solidFill>
              </a:rPr>
              <a:t>interactive</a:t>
            </a:r>
            <a:r>
              <a:rPr lang="sv-SE" sz="1800" b="0" dirty="0"/>
              <a:t> simulator</a:t>
            </a:r>
          </a:p>
          <a:p>
            <a:pPr eaLnBrk="1" hangingPunct="1"/>
            <a:r>
              <a:rPr lang="sv-SE" sz="1800" b="0" dirty="0">
                <a:solidFill>
                  <a:srgbClr val="0000FF"/>
                </a:solidFill>
              </a:rPr>
              <a:t>Formal syntax in </a:t>
            </a:r>
            <a:r>
              <a:rPr lang="sv-SE" sz="1800" b="0" dirty="0" err="1">
                <a:solidFill>
                  <a:srgbClr val="0000FF"/>
                </a:solidFill>
              </a:rPr>
              <a:t>Bachus</a:t>
            </a:r>
            <a:r>
              <a:rPr lang="sv-SE" sz="1800" b="0" dirty="0">
                <a:solidFill>
                  <a:srgbClr val="0000FF"/>
                </a:solidFill>
              </a:rPr>
              <a:t> </a:t>
            </a:r>
            <a:r>
              <a:rPr lang="sv-SE" sz="1800" b="0" dirty="0" err="1">
                <a:solidFill>
                  <a:srgbClr val="0000FF"/>
                </a:solidFill>
              </a:rPr>
              <a:t>Naur</a:t>
            </a:r>
            <a:r>
              <a:rPr lang="sv-SE" sz="1800" b="0" dirty="0">
                <a:solidFill>
                  <a:srgbClr val="0000FF"/>
                </a:solidFill>
              </a:rPr>
              <a:t> format</a:t>
            </a:r>
          </a:p>
          <a:p>
            <a:pPr eaLnBrk="1" hangingPunct="1"/>
            <a:r>
              <a:rPr lang="sv-SE" sz="1800" b="0" dirty="0" err="1"/>
              <a:t>Six</a:t>
            </a:r>
            <a:r>
              <a:rPr lang="sv-SE" sz="1800" b="0" dirty="0"/>
              <a:t> </a:t>
            </a:r>
            <a:r>
              <a:rPr lang="sv-SE" sz="1800" b="0" dirty="0" err="1"/>
              <a:t>basic</a:t>
            </a:r>
            <a:r>
              <a:rPr lang="sv-SE" sz="1800" b="0" dirty="0"/>
              <a:t> </a:t>
            </a:r>
            <a:r>
              <a:rPr lang="sv-SE" sz="1800" b="0" dirty="0" err="1"/>
              <a:t>commands</a:t>
            </a:r>
            <a:r>
              <a:rPr lang="sv-SE" sz="1800" b="0" dirty="0"/>
              <a:t>:  SYST, PAR, INIT SIMU, PLOT, AXES</a:t>
            </a:r>
          </a:p>
          <a:p>
            <a:pPr eaLnBrk="1" hangingPunct="1"/>
            <a:r>
              <a:rPr lang="sv-SE" sz="1800" b="0" dirty="0"/>
              <a:t>Seven </a:t>
            </a:r>
            <a:r>
              <a:rPr lang="sv-SE" sz="1800" b="0" dirty="0" err="1"/>
              <a:t>auxiliary</a:t>
            </a:r>
            <a:r>
              <a:rPr lang="sv-SE" sz="1800" b="0" dirty="0"/>
              <a:t>:  STORE, SHOW, DISP, SPLIT, HCOPY, ALGOR, ERROR</a:t>
            </a:r>
          </a:p>
        </p:txBody>
      </p:sp>
    </p:spTree>
    <p:extLst>
      <p:ext uri="{BB962C8B-B14F-4D97-AF65-F5344CB8AC3E}">
        <p14:creationId xmlns:p14="http://schemas.microsoft.com/office/powerpoint/2010/main" val="11627635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06375" y="375607"/>
            <a:ext cx="7773206" cy="1142735"/>
          </a:xfrm>
        </p:spPr>
        <p:txBody>
          <a:bodyPr/>
          <a:lstStyle/>
          <a:p>
            <a:r>
              <a:rPr lang="sv-SE" dirty="0">
                <a:latin typeface="Arial" charset="0"/>
                <a:ea typeface="ＭＳ Ｐゴシック" charset="0"/>
                <a:cs typeface="ＭＳ Ｐゴシック" charset="0"/>
              </a:rPr>
              <a:t> </a:t>
            </a:r>
            <a:r>
              <a:rPr lang="en-US" b="1" dirty="0" err="1">
                <a:solidFill>
                  <a:srgbClr val="0000FF"/>
                </a:solidFill>
                <a:latin typeface="Arial" charset="0"/>
                <a:ea typeface="ＭＳ Ｐゴシック" charset="0"/>
                <a:cs typeface="ＭＳ Ｐゴシック" charset="0"/>
              </a:rPr>
              <a:t>Matlab</a:t>
            </a:r>
            <a:endParaRPr lang="sv-SE" b="1" dirty="0">
              <a:solidFill>
                <a:srgbClr val="0000FF"/>
              </a:solidFill>
              <a:latin typeface="Arial" charset="0"/>
              <a:ea typeface="ＭＳ Ｐゴシック" charset="0"/>
              <a:cs typeface="ＭＳ Ｐゴシック" charset="0"/>
            </a:endParaRPr>
          </a:p>
        </p:txBody>
      </p:sp>
      <p:sp>
        <p:nvSpPr>
          <p:cNvPr id="25602" name="textruta 1"/>
          <p:cNvSpPr txBox="1">
            <a:spLocks noChangeArrowheads="1"/>
          </p:cNvSpPr>
          <p:nvPr/>
        </p:nvSpPr>
        <p:spPr bwMode="auto">
          <a:xfrm>
            <a:off x="420915" y="1995239"/>
            <a:ext cx="8005435" cy="533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defRPr/>
            </a:pPr>
            <a:r>
              <a:rPr lang="en-US" b="0" dirty="0" err="1" smtClean="0"/>
              <a:t>Linpac</a:t>
            </a:r>
            <a:r>
              <a:rPr lang="en-US" b="0" dirty="0"/>
              <a:t>, Cleve </a:t>
            </a:r>
            <a:r>
              <a:rPr lang="en-US" b="0" dirty="0" err="1"/>
              <a:t>Moler</a:t>
            </a:r>
            <a:r>
              <a:rPr lang="en-US" b="0" dirty="0"/>
              <a:t> 1980: MATLAB – An Interactive Matrix Laboratory</a:t>
            </a:r>
            <a:r>
              <a:rPr lang="en-US" b="0" dirty="0" smtClean="0"/>
              <a:t>,  Workshop on Numerical Methods in Automatic Control </a:t>
            </a:r>
            <a:r>
              <a:rPr lang="en-US" b="0" dirty="0"/>
              <a:t>Lund Sept </a:t>
            </a:r>
            <a:r>
              <a:rPr lang="en-US" b="0" dirty="0" smtClean="0"/>
              <a:t>1980</a:t>
            </a:r>
            <a:endParaRPr lang="sv-SE" b="0" dirty="0" smtClean="0"/>
          </a:p>
          <a:p>
            <a:pPr eaLnBrk="1" hangingPunct="1">
              <a:buFont typeface="Wingdings" charset="0"/>
              <a:buChar char="Ø"/>
              <a:defRPr/>
            </a:pPr>
            <a:r>
              <a:rPr lang="en-US" b="0" dirty="0"/>
              <a:t>Systems Control </a:t>
            </a:r>
            <a:r>
              <a:rPr lang="en-US" b="0" dirty="0" err="1"/>
              <a:t>Inc</a:t>
            </a:r>
            <a:r>
              <a:rPr lang="en-US" b="0" dirty="0"/>
              <a:t> </a:t>
            </a:r>
            <a:r>
              <a:rPr lang="en-US" b="0" dirty="0" smtClean="0"/>
              <a:t>Palo Alto CTRL</a:t>
            </a:r>
            <a:r>
              <a:rPr lang="en-US" b="0" dirty="0"/>
              <a:t>-C – Control </a:t>
            </a:r>
            <a:r>
              <a:rPr lang="en-US" b="0" dirty="0" smtClean="0"/>
              <a:t>extensions</a:t>
            </a:r>
            <a:r>
              <a:rPr lang="en-US" b="0" dirty="0"/>
              <a:t> </a:t>
            </a:r>
            <a:r>
              <a:rPr lang="en-US" b="0" dirty="0" smtClean="0"/>
              <a:t>to </a:t>
            </a:r>
            <a:r>
              <a:rPr lang="en-US" b="0" dirty="0" err="1" smtClean="0"/>
              <a:t>Moler’s</a:t>
            </a:r>
            <a:r>
              <a:rPr lang="en-US" b="0" dirty="0" smtClean="0"/>
              <a:t> FORTRAN code</a:t>
            </a:r>
          </a:p>
          <a:p>
            <a:pPr eaLnBrk="1" hangingPunct="1">
              <a:buFont typeface="Wingdings" charset="0"/>
              <a:buChar char="Ø"/>
              <a:defRPr/>
            </a:pPr>
            <a:r>
              <a:rPr lang="en-US" b="0" dirty="0"/>
              <a:t> Integrated Systems </a:t>
            </a:r>
            <a:r>
              <a:rPr lang="en-US" b="0" dirty="0" err="1"/>
              <a:t>Inc</a:t>
            </a:r>
            <a:r>
              <a:rPr lang="en-US" b="0" dirty="0"/>
              <a:t> (ISI), Matrix-X 1982, </a:t>
            </a:r>
            <a:r>
              <a:rPr lang="en-US" b="0" dirty="0" err="1"/>
              <a:t>SystemBuild</a:t>
            </a:r>
            <a:r>
              <a:rPr lang="en-US" b="0" dirty="0"/>
              <a:t> 1984, Code </a:t>
            </a:r>
            <a:r>
              <a:rPr lang="en-US" b="0" dirty="0" smtClean="0"/>
              <a:t>generation</a:t>
            </a:r>
            <a:endParaRPr lang="sv-SE" b="0" dirty="0" smtClean="0"/>
          </a:p>
          <a:p>
            <a:pPr eaLnBrk="1" hangingPunct="1">
              <a:buFont typeface="Wingdings" charset="0"/>
              <a:buChar char="Ø"/>
              <a:defRPr/>
            </a:pPr>
            <a:r>
              <a:rPr lang="en-US" b="0" dirty="0"/>
              <a:t>John Little MathWorks1984, PC </a:t>
            </a:r>
            <a:r>
              <a:rPr lang="en-US" b="0" dirty="0" err="1"/>
              <a:t>Matlab</a:t>
            </a:r>
            <a:r>
              <a:rPr lang="en-US" b="0" dirty="0"/>
              <a:t>, </a:t>
            </a:r>
            <a:r>
              <a:rPr lang="en-US" b="0" dirty="0" smtClean="0"/>
              <a:t>C, Simulink</a:t>
            </a:r>
            <a:r>
              <a:rPr lang="en-US" b="0" dirty="0"/>
              <a:t>, </a:t>
            </a:r>
            <a:r>
              <a:rPr lang="en-US" b="0" dirty="0" smtClean="0">
                <a:solidFill>
                  <a:srgbClr val="0000FF"/>
                </a:solidFill>
              </a:rPr>
              <a:t>Toolboxes</a:t>
            </a:r>
            <a:endParaRPr lang="sv-SE" b="0" dirty="0" smtClean="0">
              <a:solidFill>
                <a:srgbClr val="0000FF"/>
              </a:solidFill>
            </a:endParaRPr>
          </a:p>
          <a:p>
            <a:pPr eaLnBrk="1" hangingPunct="1">
              <a:buFont typeface="Wingdings" charset="0"/>
              <a:buChar char="Ø"/>
              <a:defRPr/>
            </a:pPr>
            <a:r>
              <a:rPr lang="en-US" b="0" dirty="0" err="1" smtClean="0"/>
              <a:t>Scilab</a:t>
            </a:r>
            <a:r>
              <a:rPr lang="en-US" b="0" dirty="0" smtClean="0"/>
              <a:t> INRIA 2003, Octave GNU 1993, </a:t>
            </a:r>
            <a:r>
              <a:rPr lang="en-US" b="0" dirty="0" err="1"/>
              <a:t>SysQuake</a:t>
            </a:r>
            <a:r>
              <a:rPr lang="en-US" b="0" dirty="0"/>
              <a:t> (interactive</a:t>
            </a:r>
            <a:r>
              <a:rPr lang="en-US" b="0" dirty="0" smtClean="0"/>
              <a:t>) </a:t>
            </a:r>
            <a:r>
              <a:rPr lang="en-US" b="0" dirty="0" err="1" smtClean="0"/>
              <a:t>Calerga</a:t>
            </a:r>
            <a:r>
              <a:rPr lang="en-US" b="0" dirty="0" smtClean="0"/>
              <a:t> 1998</a:t>
            </a:r>
            <a:endParaRPr lang="sv-SE" b="0" dirty="0" smtClean="0"/>
          </a:p>
          <a:p>
            <a:pPr eaLnBrk="1" hangingPunct="1">
              <a:buFont typeface="Wingdings" charset="0"/>
              <a:buChar char="Ø"/>
              <a:defRPr/>
            </a:pPr>
            <a:r>
              <a:rPr lang="en-US" b="0" dirty="0" err="1"/>
              <a:t>Comsol</a:t>
            </a:r>
            <a:r>
              <a:rPr lang="en-US" b="0" dirty="0"/>
              <a:t> </a:t>
            </a:r>
            <a:r>
              <a:rPr lang="en-US" b="0" dirty="0" err="1"/>
              <a:t>FemLab</a:t>
            </a:r>
            <a:r>
              <a:rPr lang="en-US" b="0" dirty="0"/>
              <a:t> (PDE modeling) 2000</a:t>
            </a:r>
          </a:p>
          <a:p>
            <a:pPr marL="0" indent="0" eaLnBrk="1" hangingPunct="1">
              <a:defRPr/>
            </a:pPr>
            <a:endParaRPr lang="sv-SE" sz="2800" b="0" dirty="0"/>
          </a:p>
          <a:p>
            <a:pPr marL="0" indent="0" eaLnBrk="1" hangingPunct="1">
              <a:defRPr/>
            </a:pPr>
            <a:endParaRPr lang="sv-SE" b="0" dirty="0" smtClean="0"/>
          </a:p>
        </p:txBody>
      </p:sp>
      <p:pic>
        <p:nvPicPr>
          <p:cNvPr id="37891" name="Picture 3" descr="cleve-mol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369" y="1"/>
            <a:ext cx="1475619" cy="179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jacklittl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7156" y="1"/>
            <a:ext cx="1278870" cy="176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812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406401" y="574551"/>
            <a:ext cx="8737600" cy="1184115"/>
          </a:xfrm>
        </p:spPr>
        <p:txBody>
          <a:bodyPr>
            <a:normAutofit fontScale="90000"/>
          </a:bodyPr>
          <a:lstStyle/>
          <a:p>
            <a:r>
              <a:rPr lang="sv-SE" sz="2600" dirty="0">
                <a:latin typeface="Arial" charset="0"/>
                <a:ea typeface="ＭＳ Ｐゴシック" charset="0"/>
                <a:cs typeface="ＭＳ Ｐゴシック" charset="0"/>
              </a:rPr>
              <a:t> </a:t>
            </a:r>
            <a:r>
              <a:rPr lang="sv-SE" sz="2600" dirty="0">
                <a:solidFill>
                  <a:srgbClr val="0000FF"/>
                </a:solidFill>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Simulink the Ultimate </a:t>
            </a:r>
            <a:br>
              <a:rPr lang="en-US" b="1" dirty="0">
                <a:solidFill>
                  <a:srgbClr val="0000FF"/>
                </a:solidFill>
                <a:latin typeface="Arial" charset="0"/>
                <a:ea typeface="ＭＳ Ｐゴシック" charset="0"/>
                <a:cs typeface="ＭＳ Ｐゴシック" charset="0"/>
              </a:rPr>
            </a:br>
            <a:r>
              <a:rPr lang="en-US" b="1" dirty="0">
                <a:solidFill>
                  <a:srgbClr val="0000FF"/>
                </a:solidFill>
                <a:latin typeface="Arial" charset="0"/>
                <a:ea typeface="ＭＳ Ｐゴシック" charset="0"/>
                <a:cs typeface="ＭＳ Ｐゴシック" charset="0"/>
              </a:rPr>
              <a:t>Block Diagram Tool</a:t>
            </a:r>
            <a:endParaRPr lang="sv-SE" b="1" dirty="0">
              <a:solidFill>
                <a:srgbClr val="0000FF"/>
              </a:solidFill>
              <a:latin typeface="Arial" charset="0"/>
              <a:ea typeface="ＭＳ Ｐゴシック" charset="0"/>
              <a:cs typeface="ＭＳ Ｐゴシック" charset="0"/>
            </a:endParaRPr>
          </a:p>
        </p:txBody>
      </p:sp>
      <p:sp>
        <p:nvSpPr>
          <p:cNvPr id="39938" name="Text Box 3"/>
          <p:cNvSpPr txBox="1">
            <a:spLocks noChangeArrowheads="1"/>
          </p:cNvSpPr>
          <p:nvPr/>
        </p:nvSpPr>
        <p:spPr bwMode="auto">
          <a:xfrm>
            <a:off x="609600" y="2048328"/>
            <a:ext cx="8244114" cy="101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buFont typeface="Wingdings" charset="0"/>
              <a:buChar char="Ø"/>
            </a:pPr>
            <a:r>
              <a:rPr lang="en-US" b="0"/>
              <a:t> Mimics the analog computer with more general blocks</a:t>
            </a:r>
          </a:p>
          <a:p>
            <a:pPr eaLnBrk="1" hangingPunct="1">
              <a:spcBef>
                <a:spcPct val="50000"/>
              </a:spcBef>
              <a:buFont typeface="Wingdings" charset="0"/>
              <a:buChar char="Ø"/>
            </a:pPr>
            <a:r>
              <a:rPr lang="en-US" b="0"/>
              <a:t> Each block a state model</a:t>
            </a:r>
          </a:p>
        </p:txBody>
      </p:sp>
      <p:sp>
        <p:nvSpPr>
          <p:cNvPr id="39939" name="Rectangle 3"/>
          <p:cNvSpPr>
            <a:spLocks noChangeArrowheads="1"/>
          </p:cNvSpPr>
          <p:nvPr/>
        </p:nvSpPr>
        <p:spPr bwMode="auto">
          <a:xfrm>
            <a:off x="661206" y="3797445"/>
            <a:ext cx="7476470" cy="268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p>
            <a:pPr>
              <a:spcBef>
                <a:spcPct val="50000"/>
              </a:spcBef>
              <a:buFont typeface="Wingdings" charset="0"/>
              <a:buChar char="Ø"/>
            </a:pPr>
            <a:r>
              <a:rPr lang="en-US" sz="2400" dirty="0"/>
              <a:t> </a:t>
            </a:r>
            <a:r>
              <a:rPr lang="en-US" sz="2400" dirty="0" err="1"/>
              <a:t>Matlab</a:t>
            </a:r>
            <a:r>
              <a:rPr lang="en-US" sz="2400" dirty="0"/>
              <a:t>-Simulink</a:t>
            </a:r>
          </a:p>
          <a:p>
            <a:pPr>
              <a:spcBef>
                <a:spcPct val="50000"/>
              </a:spcBef>
              <a:buFont typeface="Wingdings" charset="0"/>
              <a:buChar char="Ø"/>
            </a:pPr>
            <a:r>
              <a:rPr lang="en-US" sz="2400" dirty="0"/>
              <a:t> Granularity and Structuring</a:t>
            </a:r>
          </a:p>
          <a:p>
            <a:pPr>
              <a:spcBef>
                <a:spcPct val="50000"/>
              </a:spcBef>
              <a:buFont typeface="Wingdings" charset="0"/>
              <a:buChar char="Ø"/>
            </a:pPr>
            <a:r>
              <a:rPr lang="en-US" sz="2400" dirty="0"/>
              <a:t> Graphical aggregation and disaggregation</a:t>
            </a:r>
          </a:p>
          <a:p>
            <a:pPr>
              <a:spcBef>
                <a:spcPct val="50000"/>
              </a:spcBef>
              <a:buFont typeface="Wingdings" charset="0"/>
              <a:buChar char="Ø"/>
            </a:pPr>
            <a:r>
              <a:rPr lang="en-US" sz="2400" dirty="0"/>
              <a:t> </a:t>
            </a:r>
            <a:r>
              <a:rPr lang="en-US" sz="2400" dirty="0">
                <a:solidFill>
                  <a:srgbClr val="0000FF"/>
                </a:solidFill>
              </a:rPr>
              <a:t>Much manual manipulation from physics to blocks</a:t>
            </a:r>
          </a:p>
          <a:p>
            <a:pPr>
              <a:spcBef>
                <a:spcPct val="50000"/>
              </a:spcBef>
              <a:buFont typeface="Wingdings" charset="0"/>
              <a:buChar char="Ø"/>
            </a:pPr>
            <a:r>
              <a:rPr lang="en-US" sz="2400" dirty="0">
                <a:solidFill>
                  <a:srgbClr val="0000FF"/>
                </a:solidFill>
              </a:rPr>
              <a:t> F</a:t>
            </a:r>
            <a:r>
              <a:rPr lang="en-US" sz="2400" dirty="0" smtClean="0">
                <a:solidFill>
                  <a:srgbClr val="0000FF"/>
                </a:solidFill>
              </a:rPr>
              <a:t>ormal </a:t>
            </a:r>
            <a:r>
              <a:rPr lang="en-US" sz="2400" dirty="0">
                <a:solidFill>
                  <a:srgbClr val="0000FF"/>
                </a:solidFill>
              </a:rPr>
              <a:t>syntax </a:t>
            </a:r>
            <a:r>
              <a:rPr lang="en-US" sz="2400" dirty="0" smtClean="0">
                <a:solidFill>
                  <a:srgbClr val="0000FF"/>
                </a:solidFill>
              </a:rPr>
              <a:t>not publicly available</a:t>
            </a:r>
            <a:endParaRPr lang="en-US" sz="2400" dirty="0">
              <a:solidFill>
                <a:srgbClr val="0000FF"/>
              </a:solidFill>
            </a:endParaRPr>
          </a:p>
        </p:txBody>
      </p:sp>
      <p:pic>
        <p:nvPicPr>
          <p:cNvPr id="39940" name="Picture 4" descr="testfig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410" y="-253926"/>
            <a:ext cx="6483985" cy="850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352514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416077" y="7372071"/>
            <a:ext cx="185461" cy="3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nchor="ctr">
            <a:spAutoFit/>
          </a:bodyPr>
          <a:lstStyle/>
          <a:p>
            <a:endParaRPr lang="en-US"/>
          </a:p>
        </p:txBody>
      </p:sp>
      <p:sp>
        <p:nvSpPr>
          <p:cNvPr id="78850" name="Oval 3"/>
          <p:cNvSpPr>
            <a:spLocks noChangeArrowheads="1"/>
          </p:cNvSpPr>
          <p:nvPr/>
        </p:nvSpPr>
        <p:spPr bwMode="auto">
          <a:xfrm>
            <a:off x="914401" y="2228174"/>
            <a:ext cx="261257" cy="5204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91430" tIns="45715" rIns="91430" bIns="45715" anchor="ctr">
            <a:spAutoFit/>
          </a:bodyPr>
          <a:lstStyle/>
          <a:p>
            <a:endParaRPr lang="en-US"/>
          </a:p>
        </p:txBody>
      </p:sp>
      <p:sp>
        <p:nvSpPr>
          <p:cNvPr id="78851" name="Oval 4"/>
          <p:cNvSpPr>
            <a:spLocks noChangeArrowheads="1"/>
          </p:cNvSpPr>
          <p:nvPr/>
        </p:nvSpPr>
        <p:spPr bwMode="auto">
          <a:xfrm>
            <a:off x="2327125" y="3429797"/>
            <a:ext cx="261257" cy="5188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91430" tIns="45715" rIns="91430" bIns="45715" anchor="ctr">
            <a:spAutoFit/>
          </a:bodyPr>
          <a:lstStyle/>
          <a:p>
            <a:endParaRPr lang="en-US"/>
          </a:p>
        </p:txBody>
      </p:sp>
      <p:sp>
        <p:nvSpPr>
          <p:cNvPr id="78852" name="Oval 5"/>
          <p:cNvSpPr>
            <a:spLocks noChangeArrowheads="1"/>
          </p:cNvSpPr>
          <p:nvPr/>
        </p:nvSpPr>
        <p:spPr bwMode="auto">
          <a:xfrm>
            <a:off x="3159277" y="857848"/>
            <a:ext cx="261257" cy="5188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91430" tIns="45715" rIns="91430" bIns="45715" anchor="ctr">
            <a:spAutoFit/>
          </a:bodyPr>
          <a:lstStyle/>
          <a:p>
            <a:endParaRPr lang="en-US"/>
          </a:p>
        </p:txBody>
      </p:sp>
      <p:sp>
        <p:nvSpPr>
          <p:cNvPr id="78853" name="Text Box 11"/>
          <p:cNvSpPr txBox="1">
            <a:spLocks noChangeArrowheads="1"/>
          </p:cNvSpPr>
          <p:nvPr/>
        </p:nvSpPr>
        <p:spPr bwMode="auto">
          <a:xfrm>
            <a:off x="3657600" y="3175148"/>
            <a:ext cx="1662693" cy="5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sz="2700">
                <a:solidFill>
                  <a:srgbClr val="0000FF"/>
                </a:solidFill>
              </a:rPr>
              <a:t>Control</a:t>
            </a:r>
          </a:p>
        </p:txBody>
      </p:sp>
      <p:sp>
        <p:nvSpPr>
          <p:cNvPr id="78854" name="Text Box 13"/>
          <p:cNvSpPr txBox="1">
            <a:spLocks noChangeArrowheads="1"/>
          </p:cNvSpPr>
          <p:nvPr/>
        </p:nvSpPr>
        <p:spPr bwMode="auto">
          <a:xfrm>
            <a:off x="3399568" y="1263693"/>
            <a:ext cx="2291645" cy="51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sz="2700">
                <a:solidFill>
                  <a:srgbClr val="0000FF"/>
                </a:solidFill>
              </a:rPr>
              <a:t>Computing</a:t>
            </a:r>
          </a:p>
        </p:txBody>
      </p:sp>
      <p:sp>
        <p:nvSpPr>
          <p:cNvPr id="78855" name="Text Box 14"/>
          <p:cNvSpPr txBox="1">
            <a:spLocks noChangeArrowheads="1"/>
          </p:cNvSpPr>
          <p:nvPr/>
        </p:nvSpPr>
        <p:spPr bwMode="auto">
          <a:xfrm>
            <a:off x="3128636" y="4944954"/>
            <a:ext cx="3075416" cy="51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sz="2700">
                <a:solidFill>
                  <a:srgbClr val="0000FF"/>
                </a:solidFill>
              </a:rPr>
              <a:t>Communication</a:t>
            </a:r>
          </a:p>
        </p:txBody>
      </p:sp>
      <p:sp>
        <p:nvSpPr>
          <p:cNvPr id="19" name="Donut 18"/>
          <p:cNvSpPr/>
          <p:nvPr/>
        </p:nvSpPr>
        <p:spPr bwMode="auto">
          <a:xfrm>
            <a:off x="2854476" y="3953417"/>
            <a:ext cx="3476978" cy="2428709"/>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3" name="Donut 22"/>
          <p:cNvSpPr/>
          <p:nvPr/>
        </p:nvSpPr>
        <p:spPr bwMode="auto">
          <a:xfrm>
            <a:off x="2822222" y="2196343"/>
            <a:ext cx="3478591" cy="2428709"/>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4" name="Donut 23"/>
          <p:cNvSpPr/>
          <p:nvPr/>
        </p:nvSpPr>
        <p:spPr bwMode="auto">
          <a:xfrm>
            <a:off x="5665411" y="2231357"/>
            <a:ext cx="3478590" cy="2430301"/>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5" name="Donut 24"/>
          <p:cNvSpPr/>
          <p:nvPr/>
        </p:nvSpPr>
        <p:spPr bwMode="auto">
          <a:xfrm>
            <a:off x="0" y="2183610"/>
            <a:ext cx="3478591" cy="2428709"/>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6" name="Donut 25"/>
          <p:cNvSpPr/>
          <p:nvPr/>
        </p:nvSpPr>
        <p:spPr bwMode="auto">
          <a:xfrm>
            <a:off x="2777067" y="459959"/>
            <a:ext cx="3478591" cy="2430300"/>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78861" name="TextBox 26"/>
          <p:cNvSpPr txBox="1">
            <a:spLocks noChangeArrowheads="1"/>
          </p:cNvSpPr>
          <p:nvPr/>
        </p:nvSpPr>
        <p:spPr bwMode="auto">
          <a:xfrm>
            <a:off x="475747" y="3031908"/>
            <a:ext cx="2562577" cy="80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rgbClr val="0000FF"/>
                </a:solidFill>
              </a:rPr>
              <a:t>Mathematics</a:t>
            </a:r>
          </a:p>
          <a:p>
            <a:pPr eaLnBrk="1" hangingPunct="1"/>
            <a:endParaRPr lang="en-US" sz="1800"/>
          </a:p>
        </p:txBody>
      </p:sp>
      <p:sp>
        <p:nvSpPr>
          <p:cNvPr id="78862" name="TextBox 27"/>
          <p:cNvSpPr txBox="1">
            <a:spLocks noChangeArrowheads="1"/>
          </p:cNvSpPr>
          <p:nvPr/>
        </p:nvSpPr>
        <p:spPr bwMode="auto">
          <a:xfrm>
            <a:off x="6213728" y="2513062"/>
            <a:ext cx="2343250" cy="209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2800">
                <a:solidFill>
                  <a:srgbClr val="0000FF"/>
                </a:solidFill>
              </a:rPr>
              <a:t>Physics</a:t>
            </a:r>
          </a:p>
          <a:p>
            <a:pPr algn="ctr"/>
            <a:r>
              <a:rPr lang="en-US" sz="2800">
                <a:solidFill>
                  <a:srgbClr val="0000FF"/>
                </a:solidFill>
              </a:rPr>
              <a:t>Engineering</a:t>
            </a:r>
          </a:p>
          <a:p>
            <a:pPr algn="ctr"/>
            <a:r>
              <a:rPr lang="en-US" sz="2800">
                <a:solidFill>
                  <a:srgbClr val="0000FF"/>
                </a:solidFill>
              </a:rPr>
              <a:t>Biology</a:t>
            </a:r>
          </a:p>
          <a:p>
            <a:pPr algn="ctr"/>
            <a:r>
              <a:rPr lang="en-US" sz="2800">
                <a:solidFill>
                  <a:srgbClr val="0000FF"/>
                </a:solidFill>
              </a:rPr>
              <a:t>Economy</a:t>
            </a:r>
          </a:p>
          <a:p>
            <a:pPr eaLnBrk="1" hangingPunct="1"/>
            <a:endParaRPr lang="en-US" sz="1800"/>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42415513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459620" y="256241"/>
            <a:ext cx="8227987" cy="1142735"/>
          </a:xfrm>
        </p:spPr>
        <p:txBody>
          <a:bodyPr/>
          <a:lstStyle/>
          <a:p>
            <a:r>
              <a:rPr lang="sv-SE" sz="2600" dirty="0">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Drawbacks of BDM</a:t>
            </a:r>
            <a:endParaRPr lang="sv-SE" b="1" dirty="0">
              <a:solidFill>
                <a:srgbClr val="0000FF"/>
              </a:solidFill>
              <a:latin typeface="Arial" charset="0"/>
              <a:ea typeface="ＭＳ Ｐゴシック" charset="0"/>
              <a:cs typeface="ＭＳ Ｐゴシック" charset="0"/>
            </a:endParaRPr>
          </a:p>
        </p:txBody>
      </p:sp>
      <p:sp>
        <p:nvSpPr>
          <p:cNvPr id="46082" name="Text Box 3"/>
          <p:cNvSpPr txBox="1">
            <a:spLocks noChangeArrowheads="1"/>
          </p:cNvSpPr>
          <p:nvPr/>
        </p:nvSpPr>
        <p:spPr bwMode="auto">
          <a:xfrm>
            <a:off x="583797" y="1262102"/>
            <a:ext cx="8244114"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b="0"/>
              <a:t>States may disappear – warning algebraic loop</a:t>
            </a:r>
          </a:p>
        </p:txBody>
      </p:sp>
      <p:sp>
        <p:nvSpPr>
          <p:cNvPr id="46083" name="Rectangle 3"/>
          <p:cNvSpPr>
            <a:spLocks noChangeArrowheads="1"/>
          </p:cNvSpPr>
          <p:nvPr/>
        </p:nvSpPr>
        <p:spPr bwMode="auto">
          <a:xfrm>
            <a:off x="557994" y="2931640"/>
            <a:ext cx="4570387" cy="46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p>
            <a:r>
              <a:rPr lang="en-US" sz="2400"/>
              <a:t>Composition does not work</a:t>
            </a:r>
          </a:p>
        </p:txBody>
      </p:sp>
      <p:pic>
        <p:nvPicPr>
          <p:cNvPr id="46084" name="Picture 4" descr="interconnec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919" y="1870075"/>
            <a:ext cx="2781904" cy="75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interconnect3.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6230" y="3434570"/>
            <a:ext cx="3878539" cy="185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583797" y="5338067"/>
            <a:ext cx="7243602" cy="83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p>
            <a:r>
              <a:rPr lang="en-US" sz="2400"/>
              <a:t>Much manual labor, the same parameter in many blocks </a:t>
            </a:r>
          </a:p>
          <a:p>
            <a:r>
              <a:rPr lang="en-US" sz="2400"/>
              <a:t>Block diagrams not suitable for physical modeling</a:t>
            </a: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675549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685398" y="609565"/>
            <a:ext cx="7773206" cy="1142735"/>
          </a:xfrm>
        </p:spPr>
        <p:txBody>
          <a:bodyPr/>
          <a:lstStyle/>
          <a:p>
            <a:r>
              <a:rPr lang="sv-SE" dirty="0">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Modeling Paradigms</a:t>
            </a:r>
            <a:endParaRPr lang="sv-SE" b="1" dirty="0">
              <a:solidFill>
                <a:srgbClr val="0000FF"/>
              </a:solidFill>
              <a:latin typeface="Arial" charset="0"/>
              <a:ea typeface="ＭＳ Ｐゴシック" charset="0"/>
              <a:cs typeface="ＭＳ Ｐゴシック" charset="0"/>
            </a:endParaRPr>
          </a:p>
        </p:txBody>
      </p:sp>
      <p:sp>
        <p:nvSpPr>
          <p:cNvPr id="53250" name="textruta 1"/>
          <p:cNvSpPr txBox="1">
            <a:spLocks noChangeArrowheads="1"/>
          </p:cNvSpPr>
          <p:nvPr/>
        </p:nvSpPr>
        <p:spPr bwMode="auto">
          <a:xfrm>
            <a:off x="506388" y="1772990"/>
            <a:ext cx="8042527" cy="453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pPr>
            <a:r>
              <a:rPr lang="sv-SE" sz="3200" b="0" dirty="0"/>
              <a:t>Block diagram </a:t>
            </a:r>
            <a:r>
              <a:rPr lang="sv-SE" sz="3200" b="0" dirty="0" err="1"/>
              <a:t>modeling</a:t>
            </a:r>
            <a:r>
              <a:rPr lang="sv-SE" sz="3200" b="0" dirty="0"/>
              <a:t> not </a:t>
            </a:r>
            <a:r>
              <a:rPr lang="sv-SE" sz="3200" b="0" dirty="0" err="1"/>
              <a:t>suitable</a:t>
            </a:r>
            <a:r>
              <a:rPr lang="sv-SE" sz="3200" b="0" dirty="0"/>
              <a:t> for </a:t>
            </a:r>
            <a:r>
              <a:rPr lang="sv-SE" sz="3200" b="0" dirty="0" err="1"/>
              <a:t>serious</a:t>
            </a:r>
            <a:r>
              <a:rPr lang="sv-SE" sz="3200" b="0" dirty="0"/>
              <a:t> </a:t>
            </a:r>
            <a:r>
              <a:rPr lang="sv-SE" sz="3200" b="0" dirty="0" err="1"/>
              <a:t>physical</a:t>
            </a:r>
            <a:r>
              <a:rPr lang="sv-SE" sz="3200" b="0" dirty="0"/>
              <a:t> </a:t>
            </a:r>
            <a:r>
              <a:rPr lang="sv-SE" sz="3200" b="0" dirty="0" err="1"/>
              <a:t>modeling</a:t>
            </a:r>
            <a:endParaRPr lang="sv-SE" sz="3200" b="0" dirty="0"/>
          </a:p>
          <a:p>
            <a:pPr eaLnBrk="1" hangingPunct="1">
              <a:buFont typeface="Wingdings" charset="0"/>
              <a:buChar char="Ø"/>
            </a:pPr>
            <a:r>
              <a:rPr lang="sv-SE" sz="3200" b="0" dirty="0" err="1"/>
              <a:t>Bondgraphs</a:t>
            </a:r>
            <a:r>
              <a:rPr lang="sv-SE" sz="3200" b="0" dirty="0"/>
              <a:t> (</a:t>
            </a:r>
            <a:r>
              <a:rPr lang="sv-SE" sz="3200" b="0" dirty="0" err="1"/>
              <a:t>Paynter</a:t>
            </a:r>
            <a:r>
              <a:rPr lang="sv-SE" sz="3200" b="0" dirty="0"/>
              <a:t>) </a:t>
            </a:r>
            <a:r>
              <a:rPr lang="sv-SE" sz="3200" b="0" dirty="0" err="1"/>
              <a:t>works</a:t>
            </a:r>
            <a:r>
              <a:rPr lang="sv-SE" sz="3200" b="0" dirty="0"/>
              <a:t> </a:t>
            </a:r>
            <a:r>
              <a:rPr lang="sv-SE" sz="3200" b="0" dirty="0" err="1"/>
              <a:t>well</a:t>
            </a:r>
            <a:r>
              <a:rPr lang="sv-SE" sz="3200" b="0" dirty="0"/>
              <a:t> </a:t>
            </a:r>
            <a:r>
              <a:rPr lang="sv-SE" sz="3200" b="0" dirty="0" err="1"/>
              <a:t>if</a:t>
            </a:r>
            <a:r>
              <a:rPr lang="sv-SE" sz="3200" b="0" dirty="0"/>
              <a:t> </a:t>
            </a:r>
            <a:r>
              <a:rPr lang="sv-SE" sz="3200" b="0" dirty="0" err="1"/>
              <a:t>there</a:t>
            </a:r>
            <a:r>
              <a:rPr lang="sv-SE" sz="3200" b="0" dirty="0"/>
              <a:t> is </a:t>
            </a:r>
            <a:r>
              <a:rPr lang="sv-SE" sz="3200" b="0" dirty="0" err="1"/>
              <a:t>only</a:t>
            </a:r>
            <a:r>
              <a:rPr lang="sv-SE" sz="3200" b="0" dirty="0"/>
              <a:t> </a:t>
            </a:r>
            <a:r>
              <a:rPr lang="sv-SE" sz="3200" b="0" dirty="0" err="1"/>
              <a:t>one</a:t>
            </a:r>
            <a:r>
              <a:rPr lang="sv-SE" sz="3200" b="0" dirty="0"/>
              <a:t> </a:t>
            </a:r>
            <a:r>
              <a:rPr lang="sv-SE" sz="3200" b="0" dirty="0" err="1"/>
              <a:t>essential</a:t>
            </a:r>
            <a:r>
              <a:rPr lang="sv-SE" sz="3200" b="0" dirty="0"/>
              <a:t> </a:t>
            </a:r>
            <a:r>
              <a:rPr lang="sv-SE" sz="3200" b="0" dirty="0" err="1"/>
              <a:t>balance</a:t>
            </a:r>
            <a:r>
              <a:rPr lang="sv-SE" sz="3200" b="0" dirty="0"/>
              <a:t> </a:t>
            </a:r>
            <a:r>
              <a:rPr lang="sv-SE" sz="3200" b="0" dirty="0" err="1"/>
              <a:t>equation</a:t>
            </a:r>
            <a:r>
              <a:rPr lang="sv-SE" sz="3200" b="0" dirty="0"/>
              <a:t> </a:t>
            </a:r>
            <a:r>
              <a:rPr lang="sv-SE" sz="3200" b="0" dirty="0" err="1"/>
              <a:t>but</a:t>
            </a:r>
            <a:r>
              <a:rPr lang="sv-SE" sz="3200" b="0" dirty="0"/>
              <a:t> </a:t>
            </a:r>
            <a:r>
              <a:rPr lang="sv-SE" sz="3200" b="0" dirty="0" err="1"/>
              <a:t>very</a:t>
            </a:r>
            <a:r>
              <a:rPr lang="sv-SE" sz="3200" b="0" dirty="0"/>
              <a:t> </a:t>
            </a:r>
            <a:r>
              <a:rPr lang="sv-SE" sz="3200" b="0" dirty="0" err="1"/>
              <a:t>complicated</a:t>
            </a:r>
            <a:r>
              <a:rPr lang="sv-SE" sz="3200" b="0" dirty="0"/>
              <a:t> </a:t>
            </a:r>
            <a:r>
              <a:rPr lang="sv-SE" sz="3200" b="0" dirty="0" err="1" smtClean="0"/>
              <a:t>otherwise</a:t>
            </a:r>
            <a:endParaRPr lang="sv-SE" sz="3200" b="0" dirty="0"/>
          </a:p>
          <a:p>
            <a:pPr eaLnBrk="1" hangingPunct="1">
              <a:buFont typeface="Wingdings" charset="0"/>
              <a:buChar char="Ø"/>
            </a:pPr>
            <a:r>
              <a:rPr lang="sv-SE" sz="3200" b="0" dirty="0"/>
              <a:t>Circuit </a:t>
            </a:r>
            <a:r>
              <a:rPr lang="sv-SE" sz="3200" b="0" dirty="0" err="1"/>
              <a:t>theory</a:t>
            </a:r>
            <a:r>
              <a:rPr lang="sv-SE" sz="3200" b="0" dirty="0"/>
              <a:t>: </a:t>
            </a:r>
            <a:r>
              <a:rPr lang="sv-SE" sz="3200" b="0" dirty="0" err="1"/>
              <a:t>two</a:t>
            </a:r>
            <a:r>
              <a:rPr lang="sv-SE" sz="3200" b="0" dirty="0"/>
              <a:t> ports, </a:t>
            </a:r>
            <a:r>
              <a:rPr lang="sv-SE" sz="3200" b="0" dirty="0" err="1"/>
              <a:t>Kirchoffs</a:t>
            </a:r>
            <a:r>
              <a:rPr lang="sv-SE" sz="3200" b="0" dirty="0"/>
              <a:t> </a:t>
            </a:r>
            <a:r>
              <a:rPr lang="sv-SE" sz="3200" b="0" dirty="0" err="1"/>
              <a:t>laws</a:t>
            </a:r>
            <a:r>
              <a:rPr lang="sv-SE" sz="3200" b="0" dirty="0"/>
              <a:t>, </a:t>
            </a:r>
            <a:r>
              <a:rPr lang="sv-SE" sz="3200" b="0" dirty="0" err="1"/>
              <a:t>DAEs</a:t>
            </a:r>
            <a:r>
              <a:rPr lang="sv-SE" sz="3200" b="0" dirty="0"/>
              <a:t>, </a:t>
            </a:r>
            <a:r>
              <a:rPr lang="sv-SE" sz="3200" b="0" dirty="0" err="1"/>
              <a:t>Gears</a:t>
            </a:r>
            <a:r>
              <a:rPr lang="sv-SE" sz="3200" b="0" dirty="0"/>
              <a:t> integration </a:t>
            </a:r>
            <a:r>
              <a:rPr lang="sv-SE" sz="3200" b="0" dirty="0" err="1"/>
              <a:t>algorithm</a:t>
            </a:r>
            <a:r>
              <a:rPr lang="sv-SE" sz="3200" b="0" dirty="0"/>
              <a:t> 1971</a:t>
            </a:r>
          </a:p>
          <a:p>
            <a:pPr eaLnBrk="1" hangingPunct="1">
              <a:buFont typeface="Wingdings" charset="0"/>
              <a:buChar char="Ø"/>
            </a:pPr>
            <a:r>
              <a:rPr lang="sv-SE" sz="3200" b="0" dirty="0"/>
              <a:t>Back </a:t>
            </a:r>
            <a:r>
              <a:rPr lang="sv-SE" sz="3200" b="0" dirty="0" err="1"/>
              <a:t>to</a:t>
            </a:r>
            <a:r>
              <a:rPr lang="sv-SE" sz="3200" b="0" dirty="0"/>
              <a:t> </a:t>
            </a:r>
            <a:r>
              <a:rPr lang="sv-SE" sz="3200" b="0" dirty="0" err="1"/>
              <a:t>physics</a:t>
            </a:r>
            <a:r>
              <a:rPr lang="sv-SE" sz="3200" b="0" dirty="0"/>
              <a:t>: </a:t>
            </a:r>
            <a:r>
              <a:rPr lang="sv-SE" sz="3200" b="0" dirty="0" err="1"/>
              <a:t>mass</a:t>
            </a:r>
            <a:r>
              <a:rPr lang="sv-SE" sz="3200" b="0" dirty="0"/>
              <a:t>, </a:t>
            </a:r>
            <a:r>
              <a:rPr lang="sv-SE" sz="3200" b="0" dirty="0" err="1"/>
              <a:t>momentum</a:t>
            </a:r>
            <a:r>
              <a:rPr lang="sv-SE" sz="3200" b="0" dirty="0"/>
              <a:t> and </a:t>
            </a:r>
            <a:r>
              <a:rPr lang="sv-SE" sz="3200" b="0" dirty="0" err="1"/>
              <a:t>energy</a:t>
            </a:r>
            <a:r>
              <a:rPr lang="sv-SE" sz="3200" b="0" dirty="0"/>
              <a:t> </a:t>
            </a:r>
            <a:r>
              <a:rPr lang="sv-SE" sz="3200" b="0" dirty="0" err="1"/>
              <a:t>balances</a:t>
            </a:r>
            <a:r>
              <a:rPr lang="sv-SE" sz="3200" b="0" dirty="0"/>
              <a:t> </a:t>
            </a:r>
            <a:r>
              <a:rPr lang="sv-SE" sz="3200" b="0" dirty="0" err="1" smtClean="0"/>
              <a:t>equation</a:t>
            </a:r>
            <a:r>
              <a:rPr lang="sv-SE" sz="3200" b="0" dirty="0" err="1"/>
              <a:t>+based</a:t>
            </a:r>
            <a:r>
              <a:rPr lang="sv-SE" sz="3200" b="0" dirty="0"/>
              <a:t>  </a:t>
            </a:r>
          </a:p>
        </p:txBody>
      </p:sp>
    </p:spTree>
    <p:extLst>
      <p:ext uri="{BB962C8B-B14F-4D97-AF65-F5344CB8AC3E}">
        <p14:creationId xmlns:p14="http://schemas.microsoft.com/office/powerpoint/2010/main" val="3805663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711201" y="284889"/>
            <a:ext cx="7773206" cy="1142735"/>
          </a:xfrm>
        </p:spPr>
        <p:txBody>
          <a:bodyPr/>
          <a:lstStyle/>
          <a:p>
            <a:r>
              <a:rPr lang="sv-SE" dirty="0">
                <a:latin typeface="Arial" charset="0"/>
                <a:ea typeface="ＭＳ Ｐゴシック" charset="0"/>
                <a:cs typeface="ＭＳ Ｐゴシック" charset="0"/>
              </a:rPr>
              <a:t> </a:t>
            </a:r>
            <a:r>
              <a:rPr lang="en-US" b="1" dirty="0" smtClean="0">
                <a:solidFill>
                  <a:srgbClr val="0000FF"/>
                </a:solidFill>
                <a:latin typeface="Arial" charset="0"/>
                <a:ea typeface="ＭＳ Ｐゴシック" charset="0"/>
                <a:cs typeface="ＭＳ Ｐゴシック" charset="0"/>
              </a:rPr>
              <a:t>Early Development</a:t>
            </a:r>
            <a:endParaRPr lang="sv-SE" b="1" dirty="0">
              <a:solidFill>
                <a:srgbClr val="0000FF"/>
              </a:solidFill>
              <a:latin typeface="Arial" charset="0"/>
              <a:ea typeface="ＭＳ Ｐゴシック" charset="0"/>
              <a:cs typeface="ＭＳ Ｐゴシック" charset="0"/>
            </a:endParaRPr>
          </a:p>
        </p:txBody>
      </p:sp>
      <p:sp>
        <p:nvSpPr>
          <p:cNvPr id="50178" name="textruta 1"/>
          <p:cNvSpPr txBox="1">
            <a:spLocks noChangeArrowheads="1"/>
          </p:cNvSpPr>
          <p:nvPr/>
        </p:nvSpPr>
        <p:spPr bwMode="auto">
          <a:xfrm>
            <a:off x="328720" y="1258285"/>
            <a:ext cx="8511822" cy="552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defRPr/>
            </a:pPr>
            <a:r>
              <a:rPr lang="sv-SE" sz="2800" b="0" dirty="0"/>
              <a:t> SPICE </a:t>
            </a:r>
            <a:r>
              <a:rPr lang="sv-SE" sz="2800" b="0" dirty="0" err="1"/>
              <a:t>Electrical</a:t>
            </a:r>
            <a:r>
              <a:rPr lang="sv-SE" sz="2800" b="0" dirty="0"/>
              <a:t> Circuits – </a:t>
            </a:r>
            <a:r>
              <a:rPr lang="sv-SE" sz="2800" b="0" dirty="0" err="1"/>
              <a:t>Physics</a:t>
            </a:r>
            <a:r>
              <a:rPr lang="sv-SE" sz="2800" b="0" dirty="0"/>
              <a:t> </a:t>
            </a:r>
            <a:r>
              <a:rPr lang="sv-SE" sz="2800" b="0" dirty="0" err="1"/>
              <a:t>much</a:t>
            </a:r>
            <a:r>
              <a:rPr lang="sv-SE" sz="2800" b="0" dirty="0"/>
              <a:t> </a:t>
            </a:r>
            <a:r>
              <a:rPr lang="sv-SE" sz="2800" b="0" dirty="0" err="1"/>
              <a:t>richer</a:t>
            </a:r>
            <a:endParaRPr lang="sv-SE" sz="2800" b="0" dirty="0"/>
          </a:p>
          <a:p>
            <a:pPr eaLnBrk="1" hangingPunct="1">
              <a:buFont typeface="Wingdings" charset="0"/>
              <a:buChar char="Ø"/>
              <a:defRPr/>
            </a:pPr>
            <a:r>
              <a:rPr lang="sv-SE" sz="2800" b="0" dirty="0"/>
              <a:t> DAE </a:t>
            </a:r>
            <a:r>
              <a:rPr lang="sv-SE" sz="2800" b="0" dirty="0" err="1"/>
              <a:t>Solvers</a:t>
            </a:r>
            <a:r>
              <a:rPr lang="sv-SE" sz="2800" b="0" dirty="0"/>
              <a:t> </a:t>
            </a:r>
            <a:r>
              <a:rPr lang="sv-SE" sz="2800" b="0" dirty="0" err="1"/>
              <a:t>Gear</a:t>
            </a:r>
            <a:r>
              <a:rPr lang="sv-SE" sz="2800" b="0" dirty="0"/>
              <a:t>  </a:t>
            </a:r>
            <a:r>
              <a:rPr lang="sv-SE" sz="2800" b="0" dirty="0" err="1"/>
              <a:t>Petzold</a:t>
            </a:r>
            <a:endParaRPr lang="sv-SE" sz="2800" b="0" dirty="0"/>
          </a:p>
          <a:p>
            <a:pPr eaLnBrk="1" hangingPunct="1">
              <a:buFont typeface="Wingdings" charset="0"/>
              <a:buChar char="Ø"/>
              <a:defRPr/>
            </a:pPr>
            <a:r>
              <a:rPr lang="sv-SE" sz="2800" b="0" dirty="0"/>
              <a:t> SPEEDUP </a:t>
            </a:r>
            <a:r>
              <a:rPr lang="sv-SE" sz="2800" b="0" dirty="0" err="1"/>
              <a:t>Chemical</a:t>
            </a:r>
            <a:endParaRPr lang="sv-SE" sz="2800" b="0" dirty="0"/>
          </a:p>
          <a:p>
            <a:pPr eaLnBrk="1" hangingPunct="1">
              <a:buFont typeface="Wingdings" charset="0"/>
              <a:buChar char="Ø"/>
              <a:defRPr/>
            </a:pPr>
            <a:r>
              <a:rPr lang="sv-SE" sz="2800" b="0" dirty="0"/>
              <a:t> </a:t>
            </a:r>
            <a:r>
              <a:rPr lang="sv-SE" sz="2800" b="0" dirty="0" err="1"/>
              <a:t>Multibody</a:t>
            </a:r>
            <a:r>
              <a:rPr lang="sv-SE" sz="2800" b="0" dirty="0"/>
              <a:t> </a:t>
            </a:r>
            <a:r>
              <a:rPr lang="sv-SE" sz="2800" b="0" dirty="0" err="1"/>
              <a:t>Mechanical</a:t>
            </a:r>
            <a:r>
              <a:rPr lang="sv-SE" sz="2800" b="0" dirty="0"/>
              <a:t> Adams</a:t>
            </a:r>
          </a:p>
          <a:p>
            <a:pPr eaLnBrk="1" hangingPunct="1">
              <a:buFont typeface="Wingdings" charset="0"/>
              <a:buChar char="Ø"/>
              <a:defRPr/>
            </a:pPr>
            <a:r>
              <a:rPr lang="sv-SE" sz="2800" b="0" dirty="0"/>
              <a:t> </a:t>
            </a:r>
            <a:r>
              <a:rPr lang="sv-SE" sz="2800" b="0" dirty="0" err="1">
                <a:solidFill>
                  <a:srgbClr val="0000FF"/>
                </a:solidFill>
              </a:rPr>
              <a:t>Dymola</a:t>
            </a:r>
            <a:r>
              <a:rPr lang="sv-SE" sz="2800" b="0" dirty="0">
                <a:solidFill>
                  <a:srgbClr val="0000FF"/>
                </a:solidFill>
              </a:rPr>
              <a:t> </a:t>
            </a:r>
            <a:r>
              <a:rPr lang="sv-SE" sz="2800" b="0" dirty="0"/>
              <a:t>Elmqvist LTH  BNF</a:t>
            </a:r>
          </a:p>
          <a:p>
            <a:pPr marL="0" indent="0" eaLnBrk="1" hangingPunct="1">
              <a:defRPr/>
            </a:pPr>
            <a:r>
              <a:rPr lang="sv-SE" sz="2800" b="0" dirty="0"/>
              <a:t>         </a:t>
            </a:r>
            <a:r>
              <a:rPr lang="sv-SE" sz="2800" b="0" dirty="0" err="1"/>
              <a:t>Object</a:t>
            </a:r>
            <a:r>
              <a:rPr lang="sv-SE" sz="2800" b="0" dirty="0"/>
              <a:t> </a:t>
            </a:r>
            <a:r>
              <a:rPr lang="sv-SE" sz="2800" b="0" dirty="0" err="1"/>
              <a:t>orientation</a:t>
            </a:r>
            <a:r>
              <a:rPr lang="sv-SE" sz="2800" b="0" dirty="0"/>
              <a:t> (</a:t>
            </a:r>
            <a:r>
              <a:rPr lang="sv-SE" sz="2800" b="0" dirty="0" err="1"/>
              <a:t>Simula</a:t>
            </a:r>
            <a:r>
              <a:rPr lang="sv-SE" sz="2800" b="0" dirty="0"/>
              <a:t>)</a:t>
            </a:r>
          </a:p>
          <a:p>
            <a:pPr marL="0" indent="0" eaLnBrk="1" hangingPunct="1">
              <a:defRPr/>
            </a:pPr>
            <a:r>
              <a:rPr lang="sv-SE" sz="2800" b="0" dirty="0"/>
              <a:t>         Extensive </a:t>
            </a:r>
            <a:r>
              <a:rPr lang="sv-SE" sz="2800" b="0" dirty="0" err="1"/>
              <a:t>symbolic</a:t>
            </a:r>
            <a:r>
              <a:rPr lang="sv-SE" sz="2800" b="0" dirty="0"/>
              <a:t> </a:t>
            </a:r>
            <a:r>
              <a:rPr lang="sv-SE" sz="2800" b="0" dirty="0" err="1"/>
              <a:t>computing</a:t>
            </a:r>
            <a:endParaRPr lang="sv-SE" sz="2800" b="0" dirty="0"/>
          </a:p>
          <a:p>
            <a:pPr marL="0" indent="0" eaLnBrk="1" hangingPunct="1">
              <a:defRPr/>
            </a:pPr>
            <a:r>
              <a:rPr lang="sv-SE" sz="2800" b="0" dirty="0"/>
              <a:t>         Boiler-</a:t>
            </a:r>
            <a:r>
              <a:rPr lang="sv-SE" sz="2800" b="0" dirty="0" err="1"/>
              <a:t>turbine</a:t>
            </a:r>
            <a:r>
              <a:rPr lang="sv-SE" sz="2800" b="0" dirty="0"/>
              <a:t> test </a:t>
            </a:r>
            <a:r>
              <a:rPr lang="sv-SE" sz="2800" b="0" dirty="0" err="1"/>
              <a:t>case</a:t>
            </a:r>
            <a:endParaRPr lang="sv-SE" sz="2800" b="0" dirty="0"/>
          </a:p>
          <a:p>
            <a:pPr marL="0" indent="0" eaLnBrk="1" hangingPunct="1">
              <a:defRPr/>
            </a:pPr>
            <a:r>
              <a:rPr lang="sv-SE" sz="2800" b="0" dirty="0"/>
              <a:t>         </a:t>
            </a:r>
            <a:r>
              <a:rPr lang="sv-SE" sz="2800" b="0" dirty="0" err="1"/>
              <a:t>Great</a:t>
            </a:r>
            <a:r>
              <a:rPr lang="sv-SE" sz="2800" b="0" dirty="0"/>
              <a:t> </a:t>
            </a:r>
            <a:r>
              <a:rPr lang="sv-SE" sz="2800" b="0" dirty="0" err="1"/>
              <a:t>idea</a:t>
            </a:r>
            <a:r>
              <a:rPr lang="sv-SE" sz="2800" b="0" dirty="0"/>
              <a:t> </a:t>
            </a:r>
            <a:r>
              <a:rPr lang="sv-SE" sz="2800" b="0" dirty="0" err="1"/>
              <a:t>but</a:t>
            </a:r>
            <a:r>
              <a:rPr lang="sv-SE" sz="2800" b="0" dirty="0"/>
              <a:t> </a:t>
            </a:r>
            <a:r>
              <a:rPr lang="sv-SE" sz="2800" b="0" dirty="0" err="1"/>
              <a:t>premature</a:t>
            </a:r>
            <a:endParaRPr lang="sv-SE" sz="2800" b="0" dirty="0"/>
          </a:p>
          <a:p>
            <a:pPr eaLnBrk="1" hangingPunct="1">
              <a:buFont typeface="Wingdings" charset="0"/>
              <a:buChar char="Ø"/>
              <a:defRPr/>
            </a:pPr>
            <a:r>
              <a:rPr lang="sv-SE" sz="2800" b="0" dirty="0"/>
              <a:t> </a:t>
            </a:r>
            <a:r>
              <a:rPr lang="sv-SE" sz="2800" b="0" dirty="0" err="1"/>
              <a:t>Omola-Omsim</a:t>
            </a:r>
            <a:r>
              <a:rPr lang="sv-SE" sz="2800" b="0" dirty="0"/>
              <a:t> LU 1990 --</a:t>
            </a:r>
          </a:p>
          <a:p>
            <a:pPr eaLnBrk="1" hangingPunct="1">
              <a:buFont typeface="Wingdings" charset="0"/>
              <a:buChar char="Ø"/>
              <a:defRPr/>
            </a:pPr>
            <a:r>
              <a:rPr lang="sv-SE" sz="2800" b="0" dirty="0"/>
              <a:t> </a:t>
            </a:r>
            <a:r>
              <a:rPr lang="sv-SE" sz="2800" b="0" dirty="0" err="1"/>
              <a:t>Dynasim</a:t>
            </a:r>
            <a:r>
              <a:rPr lang="sv-SE" sz="2800" b="0" dirty="0"/>
              <a:t> 1991 – </a:t>
            </a:r>
            <a:r>
              <a:rPr lang="sv-SE" sz="2800" b="0" dirty="0" err="1"/>
              <a:t>Dymola</a:t>
            </a:r>
            <a:r>
              <a:rPr lang="sv-SE" sz="2800" b="0" dirty="0"/>
              <a:t> (Toyota Prius, DLR) </a:t>
            </a:r>
          </a:p>
          <a:p>
            <a:pPr marL="0" indent="0" eaLnBrk="1" hangingPunct="1">
              <a:defRPr/>
            </a:pPr>
            <a:endParaRPr lang="sv-SE" sz="1600" b="0" dirty="0">
              <a:latin typeface="Courier"/>
            </a:endParaRPr>
          </a:p>
          <a:p>
            <a:pPr marL="0" indent="0" eaLnBrk="1" hangingPunct="1">
              <a:defRPr/>
            </a:pPr>
            <a:endParaRPr lang="sv-SE" sz="2800" b="0" dirty="0"/>
          </a:p>
        </p:txBody>
      </p:sp>
      <p:pic>
        <p:nvPicPr>
          <p:cNvPr id="50179" name="Bildobjekt 1" descr="HildingsThes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654" y="2547896"/>
            <a:ext cx="2157070" cy="294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ruta 1"/>
          <p:cNvSpPr txBox="1">
            <a:spLocks noChangeArrowheads="1"/>
          </p:cNvSpPr>
          <p:nvPr/>
        </p:nvSpPr>
        <p:spPr bwMode="auto">
          <a:xfrm>
            <a:off x="7342367" y="3101941"/>
            <a:ext cx="883759" cy="46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dirty="0"/>
              <a:t>1978</a:t>
            </a:r>
          </a:p>
        </p:txBody>
      </p:sp>
      <p:sp>
        <p:nvSpPr>
          <p:cNvPr id="50181" name="textruta 1"/>
          <p:cNvSpPr txBox="1">
            <a:spLocks noChangeArrowheads="1"/>
          </p:cNvSpPr>
          <p:nvPr/>
        </p:nvSpPr>
        <p:spPr bwMode="auto">
          <a:xfrm>
            <a:off x="0" y="6027210"/>
            <a:ext cx="7082915" cy="3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b="0" dirty="0">
                <a:latin typeface="Courier" charset="0"/>
              </a:rPr>
              <a:t>    </a:t>
            </a:r>
            <a:r>
              <a:rPr lang="sv-SE" sz="1800" b="0" dirty="0" err="1">
                <a:solidFill>
                  <a:srgbClr val="0000FF"/>
                </a:solidFill>
                <a:latin typeface="Courier" charset="0"/>
              </a:rPr>
              <a:t>www.control.lth.se</a:t>
            </a:r>
            <a:r>
              <a:rPr lang="sv-SE" sz="1800" b="0" dirty="0">
                <a:solidFill>
                  <a:srgbClr val="0000FF"/>
                </a:solidFill>
                <a:latin typeface="Courier" charset="0"/>
              </a:rPr>
              <a:t>/</a:t>
            </a:r>
            <a:r>
              <a:rPr lang="sv-SE" sz="1800" b="0" dirty="0" err="1">
                <a:solidFill>
                  <a:srgbClr val="0000FF"/>
                </a:solidFill>
                <a:latin typeface="Courier" charset="0"/>
              </a:rPr>
              <a:t>Publication</a:t>
            </a:r>
            <a:r>
              <a:rPr lang="sv-SE" sz="1800" b="0" dirty="0">
                <a:solidFill>
                  <a:srgbClr val="0000FF"/>
                </a:solidFill>
                <a:latin typeface="Courier" charset="0"/>
              </a:rPr>
              <a:t>/elm78dis.html</a:t>
            </a:r>
          </a:p>
        </p:txBody>
      </p:sp>
      <p:pic>
        <p:nvPicPr>
          <p:cNvPr id="2" name="Bildobjekt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176" y="2044675"/>
            <a:ext cx="2028199" cy="405300"/>
          </a:xfrm>
          <a:prstGeom prst="rect">
            <a:avLst/>
          </a:prstGeom>
        </p:spPr>
      </p:pic>
    </p:spTree>
    <p:extLst>
      <p:ext uri="{BB962C8B-B14F-4D97-AF65-F5344CB8AC3E}">
        <p14:creationId xmlns:p14="http://schemas.microsoft.com/office/powerpoint/2010/main" val="2283274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a:xfrm>
            <a:off x="400974" y="0"/>
            <a:ext cx="8227987" cy="1142735"/>
          </a:xfrm>
        </p:spPr>
        <p:txBody>
          <a:bodyPr/>
          <a:lstStyle/>
          <a:p>
            <a:r>
              <a:rPr lang="en-US" altLang="ja-JP" b="1" dirty="0" smtClean="0">
                <a:solidFill>
                  <a:srgbClr val="0000FF"/>
                </a:solidFill>
                <a:latin typeface="Arial" charset="0"/>
                <a:ea typeface="ＭＳ Ｐゴシック" charset="0"/>
                <a:cs typeface="ＭＳ Ｐゴシック" charset="0"/>
              </a:rPr>
              <a:t>Computations</a:t>
            </a:r>
            <a:endParaRPr lang="en-US" altLang="ja-JP" b="1" dirty="0">
              <a:solidFill>
                <a:srgbClr val="0000FF"/>
              </a:solidFill>
              <a:latin typeface="Arial" charset="0"/>
              <a:ea typeface="ＭＳ Ｐゴシック" charset="0"/>
              <a:cs typeface="ＭＳ Ｐゴシック" charset="0"/>
            </a:endParaRPr>
          </a:p>
        </p:txBody>
      </p:sp>
      <p:sp>
        <p:nvSpPr>
          <p:cNvPr id="171010" name="Rectangle 3"/>
          <p:cNvSpPr>
            <a:spLocks noGrp="1" noChangeArrowheads="1"/>
          </p:cNvSpPr>
          <p:nvPr>
            <p:ph type="body" idx="1"/>
          </p:nvPr>
        </p:nvSpPr>
        <p:spPr>
          <a:xfrm>
            <a:off x="625565" y="3829292"/>
            <a:ext cx="8518436" cy="2826151"/>
          </a:xfrm>
        </p:spPr>
        <p:txBody>
          <a:bodyPr/>
          <a:lstStyle/>
          <a:p>
            <a:pPr marL="0" indent="0">
              <a:buClr>
                <a:srgbClr val="FFFFFF"/>
              </a:buClr>
              <a:buNone/>
            </a:pPr>
            <a:r>
              <a:rPr lang="en-US" altLang="ja-JP" sz="2800" dirty="0">
                <a:solidFill>
                  <a:srgbClr val="0000FF"/>
                </a:solidFill>
                <a:latin typeface="Arial" charset="0"/>
                <a:ea typeface="ＭＳ Ｐゴシック" charset="0"/>
                <a:cs typeface="ＭＳ Ｐゴシック" charset="0"/>
              </a:rPr>
              <a:t>Eliminate trivial equation</a:t>
            </a:r>
          </a:p>
          <a:p>
            <a:pPr marL="0" indent="0">
              <a:buClr>
                <a:srgbClr val="FFFFFF"/>
              </a:buClr>
              <a:buNone/>
            </a:pPr>
            <a:r>
              <a:rPr lang="en-US" altLang="ja-JP" sz="2800" dirty="0">
                <a:solidFill>
                  <a:srgbClr val="0000FF"/>
                </a:solidFill>
                <a:latin typeface="Arial" charset="0"/>
                <a:ea typeface="ＭＳ Ｐゴシック" charset="0"/>
                <a:cs typeface="ＭＳ Ｐゴシック" charset="0"/>
              </a:rPr>
              <a:t>Index reduction</a:t>
            </a:r>
          </a:p>
          <a:p>
            <a:pPr marL="0" indent="0">
              <a:buClr>
                <a:srgbClr val="FFFFFF"/>
              </a:buClr>
              <a:buNone/>
            </a:pPr>
            <a:r>
              <a:rPr lang="en-US" altLang="ja-JP" sz="2800" dirty="0">
                <a:solidFill>
                  <a:srgbClr val="0000FF"/>
                </a:solidFill>
                <a:latin typeface="Arial" charset="0"/>
                <a:ea typeface="ＭＳ Ｐゴシック" charset="0"/>
                <a:cs typeface="ＭＳ Ｐゴシック" charset="0"/>
              </a:rPr>
              <a:t>Reduction to BLT (Block lower triangular form)	</a:t>
            </a:r>
          </a:p>
          <a:p>
            <a:pPr marL="0" indent="0">
              <a:buClr>
                <a:srgbClr val="FFFFFF"/>
              </a:buClr>
              <a:buNone/>
            </a:pPr>
            <a:r>
              <a:rPr lang="en-US" altLang="ja-JP" sz="2800" dirty="0">
                <a:solidFill>
                  <a:srgbClr val="0000FF"/>
                </a:solidFill>
                <a:latin typeface="Arial" charset="0"/>
                <a:ea typeface="ＭＳ Ｐゴシック" charset="0"/>
                <a:cs typeface="ＭＳ Ｐゴシック" charset="0"/>
              </a:rPr>
              <a:t>Analytic solution of linear equations</a:t>
            </a:r>
          </a:p>
          <a:p>
            <a:pPr marL="0" indent="0">
              <a:buClr>
                <a:srgbClr val="FFFFFF"/>
              </a:buClr>
              <a:buNone/>
            </a:pPr>
            <a:r>
              <a:rPr lang="en-US" altLang="ja-JP" sz="2800" dirty="0">
                <a:latin typeface="Arial" charset="0"/>
                <a:ea typeface="ＭＳ Ｐゴシック" charset="0"/>
                <a:cs typeface="ＭＳ Ｐゴシック" charset="0"/>
              </a:rPr>
              <a:t>Solve nonlinear equations (tearing, </a:t>
            </a:r>
            <a:r>
              <a:rPr lang="en-US" altLang="ja-JP" sz="2800" dirty="0" smtClean="0">
                <a:latin typeface="Arial" charset="0"/>
                <a:ea typeface="ＭＳ Ｐゴシック" charset="0"/>
                <a:cs typeface="ＭＳ Ｐゴシック" charset="0"/>
              </a:rPr>
              <a:t>iterations)</a:t>
            </a:r>
            <a:endParaRPr lang="en-US" altLang="ja-JP" sz="2800" dirty="0">
              <a:latin typeface="Arial" charset="0"/>
              <a:ea typeface="ＭＳ Ｐゴシック" charset="0"/>
              <a:cs typeface="ＭＳ Ｐゴシック" charset="0"/>
            </a:endParaRPr>
          </a:p>
        </p:txBody>
      </p:sp>
      <p:pic>
        <p:nvPicPr>
          <p:cNvPr id="2" name="Bildobjekt 1" descr="pend.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131" y="1137050"/>
            <a:ext cx="5493242" cy="2449140"/>
          </a:xfrm>
          <a:prstGeom prst="rect">
            <a:avLst/>
          </a:prstGeom>
        </p:spPr>
      </p:pic>
    </p:spTree>
    <p:extLst>
      <p:ext uri="{BB962C8B-B14F-4D97-AF65-F5344CB8AC3E}">
        <p14:creationId xmlns:p14="http://schemas.microsoft.com/office/powerpoint/2010/main" val="2771715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The Road to </a:t>
            </a:r>
            <a:r>
              <a:rPr lang="en-US" b="1" dirty="0" err="1" smtClean="0">
                <a:solidFill>
                  <a:srgbClr val="0000FF"/>
                </a:solidFill>
                <a:latin typeface="Arial" charset="0"/>
                <a:ea typeface="ＭＳ Ｐゴシック" charset="0"/>
                <a:cs typeface="ＭＳ Ｐゴシック" charset="0"/>
              </a:rPr>
              <a:t>Modelica</a:t>
            </a:r>
            <a:endParaRPr lang="sv-SE" b="1" dirty="0">
              <a:solidFill>
                <a:srgbClr val="0000FF"/>
              </a:solidFill>
              <a:latin typeface="Arial" charset="0"/>
              <a:ea typeface="ＭＳ Ｐゴシック" charset="0"/>
              <a:cs typeface="ＭＳ Ｐゴシック" charset="0"/>
            </a:endParaRPr>
          </a:p>
        </p:txBody>
      </p:sp>
      <p:sp>
        <p:nvSpPr>
          <p:cNvPr id="41986" name="Text Box 3"/>
          <p:cNvSpPr txBox="1">
            <a:spLocks noChangeArrowheads="1"/>
          </p:cNvSpPr>
          <p:nvPr/>
        </p:nvSpPr>
        <p:spPr bwMode="auto">
          <a:xfrm>
            <a:off x="483666" y="1228681"/>
            <a:ext cx="8118324" cy="527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marL="346363" indent="-346363" eaLnBrk="1" hangingPunct="1">
              <a:spcBef>
                <a:spcPct val="50000"/>
              </a:spcBef>
              <a:buFont typeface="Wingdings" charset="2"/>
              <a:buChar char="Ø"/>
              <a:defRPr/>
            </a:pPr>
            <a:r>
              <a:rPr lang="en-US" b="0" dirty="0" smtClean="0">
                <a:solidFill>
                  <a:srgbClr val="0000FF"/>
                </a:solidFill>
              </a:rPr>
              <a:t>Too much for a single group</a:t>
            </a:r>
            <a:r>
              <a:rPr lang="en-US" b="0" dirty="0" smtClean="0"/>
              <a:t>: multi-domain modeling, </a:t>
            </a:r>
            <a:r>
              <a:rPr lang="en-US" b="0" dirty="0" err="1" smtClean="0"/>
              <a:t>numerics</a:t>
            </a:r>
            <a:r>
              <a:rPr lang="en-US" b="0" dirty="0" smtClean="0"/>
              <a:t>, computer science, control, software</a:t>
            </a:r>
          </a:p>
          <a:p>
            <a:pPr marL="346363" indent="-346363" eaLnBrk="1" hangingPunct="1">
              <a:spcBef>
                <a:spcPct val="50000"/>
              </a:spcBef>
              <a:buFont typeface="Wingdings" charset="2"/>
              <a:buChar char="Ø"/>
              <a:defRPr/>
            </a:pPr>
            <a:r>
              <a:rPr lang="en-US" b="0" dirty="0"/>
              <a:t> </a:t>
            </a:r>
            <a:r>
              <a:rPr lang="en-US" b="0" dirty="0" err="1" smtClean="0"/>
              <a:t>Omola</a:t>
            </a:r>
            <a:r>
              <a:rPr lang="en-US" b="0" dirty="0" smtClean="0"/>
              <a:t> </a:t>
            </a:r>
            <a:r>
              <a:rPr lang="en-US" b="0" dirty="0" err="1" smtClean="0"/>
              <a:t>Omsim</a:t>
            </a:r>
            <a:r>
              <a:rPr lang="en-US" b="0" dirty="0" smtClean="0"/>
              <a:t> (LTH) &amp; </a:t>
            </a:r>
            <a:r>
              <a:rPr lang="en-US" b="0" dirty="0" err="1" smtClean="0"/>
              <a:t>Dmola</a:t>
            </a:r>
            <a:r>
              <a:rPr lang="en-US" b="0" dirty="0" smtClean="0"/>
              <a:t> (</a:t>
            </a:r>
            <a:r>
              <a:rPr lang="en-US" b="0" dirty="0" err="1" smtClean="0"/>
              <a:t>Dynasim</a:t>
            </a:r>
            <a:r>
              <a:rPr lang="en-US" b="0" dirty="0" smtClean="0"/>
              <a:t> 1991)</a:t>
            </a:r>
          </a:p>
          <a:p>
            <a:pPr marL="346363" indent="-346363" eaLnBrk="1" hangingPunct="1">
              <a:spcBef>
                <a:spcPct val="50000"/>
              </a:spcBef>
              <a:buFont typeface="Wingdings" charset="2"/>
              <a:buChar char="Ø"/>
              <a:defRPr/>
            </a:pPr>
            <a:r>
              <a:rPr lang="en-US" b="0" dirty="0" smtClean="0"/>
              <a:t> </a:t>
            </a:r>
            <a:r>
              <a:rPr lang="en-US" b="0" dirty="0"/>
              <a:t>ESPRIT Simulation in Europe, Lund Sept </a:t>
            </a:r>
            <a:r>
              <a:rPr lang="en-US" b="0" dirty="0" smtClean="0"/>
              <a:t>1996</a:t>
            </a:r>
          </a:p>
          <a:p>
            <a:pPr marL="346363" indent="-346363" eaLnBrk="1" hangingPunct="1">
              <a:spcBef>
                <a:spcPct val="50000"/>
              </a:spcBef>
              <a:buFont typeface="Wingdings" charset="2"/>
              <a:buChar char="Ø"/>
              <a:defRPr/>
            </a:pPr>
            <a:r>
              <a:rPr lang="en-US" b="0" dirty="0"/>
              <a:t> COSY meeting Lund Sept 5-7, </a:t>
            </a:r>
            <a:r>
              <a:rPr lang="en-US" b="0" dirty="0" smtClean="0"/>
              <a:t>1996</a:t>
            </a:r>
          </a:p>
          <a:p>
            <a:pPr eaLnBrk="1" hangingPunct="1">
              <a:spcBef>
                <a:spcPct val="50000"/>
              </a:spcBef>
              <a:buFont typeface="Wingdings" charset="0"/>
              <a:buChar char="Ø"/>
              <a:defRPr/>
            </a:pPr>
            <a:r>
              <a:rPr lang="en-US" b="0" dirty="0" smtClean="0"/>
              <a:t>  European groups: 23 participants, 17 talks from </a:t>
            </a:r>
            <a:r>
              <a:rPr lang="en-US" b="0" dirty="0" err="1" smtClean="0"/>
              <a:t>Dynasim</a:t>
            </a:r>
            <a:r>
              <a:rPr lang="en-US" b="0" dirty="0" smtClean="0"/>
              <a:t>, LTH, ETH Zurich, INRIA Paris, DLR Munich, VTT Helsinki, </a:t>
            </a:r>
            <a:r>
              <a:rPr lang="en-US" b="0" dirty="0"/>
              <a:t>Imperial College </a:t>
            </a:r>
            <a:r>
              <a:rPr lang="en-US" b="0" dirty="0" smtClean="0"/>
              <a:t>London, LTH Lund,  </a:t>
            </a:r>
            <a:r>
              <a:rPr lang="en-US" b="0" dirty="0"/>
              <a:t>RWTH </a:t>
            </a:r>
            <a:r>
              <a:rPr lang="en-US" b="0" dirty="0" smtClean="0"/>
              <a:t>Aachen, Barcelona, Groningen, </a:t>
            </a:r>
            <a:r>
              <a:rPr lang="en-US" b="0" dirty="0"/>
              <a:t>Valencia</a:t>
            </a:r>
            <a:r>
              <a:rPr lang="en-US" b="0" dirty="0" smtClean="0"/>
              <a:t>, Wien</a:t>
            </a:r>
          </a:p>
          <a:p>
            <a:pPr eaLnBrk="1" hangingPunct="1">
              <a:spcBef>
                <a:spcPct val="50000"/>
              </a:spcBef>
              <a:buFont typeface="Wingdings" charset="0"/>
              <a:buChar char="Ø"/>
              <a:defRPr/>
            </a:pPr>
            <a:r>
              <a:rPr lang="en-US" b="0" dirty="0" smtClean="0"/>
              <a:t> </a:t>
            </a:r>
            <a:r>
              <a:rPr lang="en-US" b="0" dirty="0" err="1" smtClean="0"/>
              <a:t>Modelica</a:t>
            </a:r>
            <a:r>
              <a:rPr lang="en-US" b="0" dirty="0" smtClean="0"/>
              <a:t> language group formed</a:t>
            </a:r>
          </a:p>
          <a:p>
            <a:pPr eaLnBrk="1" hangingPunct="1">
              <a:spcBef>
                <a:spcPct val="50000"/>
              </a:spcBef>
              <a:buFont typeface="Wingdings" charset="0"/>
              <a:buChar char="Ø"/>
              <a:defRPr/>
            </a:pPr>
            <a:r>
              <a:rPr lang="en-US" b="0" dirty="0"/>
              <a:t> </a:t>
            </a:r>
            <a:r>
              <a:rPr lang="en-US" b="0" dirty="0" smtClean="0"/>
              <a:t>First </a:t>
            </a:r>
            <a:r>
              <a:rPr lang="en-US" b="0" dirty="0" err="1" smtClean="0"/>
              <a:t>Modelica</a:t>
            </a:r>
            <a:r>
              <a:rPr lang="en-US" b="0" dirty="0" smtClean="0"/>
              <a:t> language specification Sept 1997</a:t>
            </a:r>
          </a:p>
        </p:txBody>
      </p:sp>
    </p:spTree>
    <p:extLst>
      <p:ext uri="{BB962C8B-B14F-4D97-AF65-F5344CB8AC3E}">
        <p14:creationId xmlns:p14="http://schemas.microsoft.com/office/powerpoint/2010/main" val="15560550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1" y="539537"/>
            <a:ext cx="9144000" cy="1212763"/>
          </a:xfrm>
        </p:spPr>
        <p:txBody>
          <a:bodyPr/>
          <a:lstStyle/>
          <a:p>
            <a:pPr defTabSz="1010226"/>
            <a:r>
              <a:rPr lang="sv-SE" sz="3900">
                <a:latin typeface="Arial" charset="0"/>
                <a:ea typeface="ＭＳ Ｐゴシック" charset="0"/>
                <a:cs typeface="ＭＳ Ｐゴシック" charset="0"/>
              </a:rPr>
              <a:t> </a:t>
            </a:r>
            <a:endParaRPr lang="sv-SE">
              <a:latin typeface="Arial" charset="0"/>
              <a:ea typeface="ＭＳ Ｐゴシック" charset="0"/>
              <a:cs typeface="ＭＳ Ｐゴシック" charset="0"/>
            </a:endParaRPr>
          </a:p>
        </p:txBody>
      </p:sp>
      <p:sp>
        <p:nvSpPr>
          <p:cNvPr id="48130" name="Rectangle 3"/>
          <p:cNvSpPr>
            <a:spLocks noGrp="1" noChangeArrowheads="1"/>
          </p:cNvSpPr>
          <p:nvPr>
            <p:ph type="body" sz="half" idx="1"/>
          </p:nvPr>
        </p:nvSpPr>
        <p:spPr>
          <a:xfrm>
            <a:off x="380597" y="1518025"/>
            <a:ext cx="8763403" cy="4985547"/>
          </a:xfrm>
        </p:spPr>
        <p:txBody>
          <a:bodyPr>
            <a:normAutofit fontScale="77500" lnSpcReduction="20000"/>
          </a:bodyPr>
          <a:lstStyle/>
          <a:p>
            <a:pPr marL="192424" indent="-192424" defTabSz="1010226">
              <a:buNone/>
            </a:pPr>
            <a:endParaRPr lang="en-US" dirty="0">
              <a:latin typeface="Arial" charset="0"/>
              <a:ea typeface="ＭＳ Ｐゴシック" charset="0"/>
              <a:cs typeface="ＭＳ Ｐゴシック" charset="0"/>
            </a:endParaRPr>
          </a:p>
          <a:p>
            <a:pPr marL="192424" indent="-192424" defTabSz="1010226"/>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 unified </a:t>
            </a:r>
            <a:r>
              <a:rPr lang="en-US" dirty="0" smtClean="0">
                <a:solidFill>
                  <a:srgbClr val="0000FF"/>
                </a:solidFill>
                <a:latin typeface="Arial" charset="0"/>
                <a:ea typeface="ＭＳ Ｐゴシック" charset="0"/>
                <a:cs typeface="ＭＳ Ｐゴシック" charset="0"/>
              </a:rPr>
              <a:t>object-oriented</a:t>
            </a:r>
            <a:r>
              <a:rPr lang="en-US" dirty="0" smtClean="0">
                <a:latin typeface="Arial" charset="0"/>
                <a:ea typeface="ＭＳ Ｐゴシック" charset="0"/>
                <a:cs typeface="ＭＳ Ｐゴシック" charset="0"/>
              </a:rPr>
              <a:t> language for systems modeling</a:t>
            </a:r>
          </a:p>
          <a:p>
            <a:pPr marL="192424" indent="-192424" defTabSz="1010226"/>
            <a:r>
              <a:rPr lang="en-US" dirty="0" smtClean="0">
                <a:latin typeface="Arial" charset="0"/>
                <a:ea typeface="ＭＳ Ｐゴシック" charset="0"/>
                <a:cs typeface="ＭＳ Ｐゴシック" charset="0"/>
              </a:rPr>
              <a:t>  Component</a:t>
            </a:r>
            <a:r>
              <a:rPr lang="en-US" dirty="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based, multi</a:t>
            </a:r>
            <a:r>
              <a:rPr lang="en-US" dirty="0">
                <a:latin typeface="Arial" charset="0"/>
                <a:ea typeface="ＭＳ Ｐゴシック" charset="0"/>
                <a:cs typeface="ＭＳ Ｐゴシック" charset="0"/>
              </a:rPr>
              <a:t>-domain physical systems</a:t>
            </a:r>
          </a:p>
          <a:p>
            <a:pPr marL="192424" indent="-192424" defTabSz="1010226"/>
            <a:r>
              <a:rPr lang="en-US" dirty="0">
                <a:latin typeface="Arial" charset="0"/>
                <a:ea typeface="ＭＳ Ｐゴシック" charset="0"/>
                <a:cs typeface="ＭＳ Ｐゴシック" charset="0"/>
              </a:rPr>
              <a:t>  </a:t>
            </a:r>
            <a:r>
              <a:rPr lang="en-US" dirty="0" smtClean="0">
                <a:solidFill>
                  <a:srgbClr val="0000FF"/>
                </a:solidFill>
                <a:latin typeface="Arial" charset="0"/>
                <a:ea typeface="ＭＳ Ｐゴシック" charset="0"/>
                <a:cs typeface="ＭＳ Ｐゴシック" charset="0"/>
              </a:rPr>
              <a:t>Syntax </a:t>
            </a:r>
            <a:r>
              <a:rPr lang="en-US" dirty="0">
                <a:solidFill>
                  <a:srgbClr val="0000FF"/>
                </a:solidFill>
                <a:latin typeface="Arial" charset="0"/>
                <a:ea typeface="ＭＳ Ｐゴシック" charset="0"/>
                <a:cs typeface="ＭＳ Ｐゴシック" charset="0"/>
              </a:rPr>
              <a:t>formally defined</a:t>
            </a:r>
          </a:p>
          <a:p>
            <a:pPr marL="192424" indent="-192424" defTabSz="1010226"/>
            <a:r>
              <a:rPr lang="en-US" dirty="0">
                <a:latin typeface="Arial" charset="0"/>
                <a:ea typeface="ＭＳ Ｐゴシック" charset="0"/>
                <a:cs typeface="ＭＳ Ｐゴシック" charset="0"/>
              </a:rPr>
              <a:t>  Behavior-</a:t>
            </a:r>
            <a:r>
              <a:rPr lang="en-US" dirty="0" smtClean="0">
                <a:latin typeface="Arial" charset="0"/>
                <a:ea typeface="ＭＳ Ｐゴシック" charset="0"/>
                <a:cs typeface="ＭＳ Ｐゴシック" charset="0"/>
              </a:rPr>
              <a:t>based </a:t>
            </a:r>
            <a:r>
              <a:rPr lang="en-US" dirty="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equation-based, declarative, </a:t>
            </a:r>
            <a:r>
              <a:rPr lang="en-US" dirty="0">
                <a:latin typeface="Arial" charset="0"/>
                <a:ea typeface="ＭＳ Ｐゴシック" charset="0"/>
                <a:cs typeface="ＭＳ Ｐゴシック" charset="0"/>
              </a:rPr>
              <a:t>DAE</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pPr marL="192424" indent="-192424" defTabSz="1010226"/>
            <a:r>
              <a:rPr lang="en-US" dirty="0">
                <a:latin typeface="Arial" charset="0"/>
                <a:ea typeface="ＭＳ Ｐゴシック" charset="0"/>
                <a:cs typeface="ＭＳ Ｐゴシック" charset="0"/>
              </a:rPr>
              <a:t>  A</a:t>
            </a:r>
            <a:r>
              <a:rPr lang="en-US" dirty="0" smtClean="0">
                <a:latin typeface="Arial" charset="0"/>
                <a:ea typeface="ＭＳ Ｐゴシック" charset="0"/>
                <a:cs typeface="ＭＳ Ｐゴシック" charset="0"/>
              </a:rPr>
              <a:t>utomatic inversion, efficient real-time code generation</a:t>
            </a:r>
            <a:endParaRPr lang="en-US" dirty="0">
              <a:latin typeface="Arial" charset="0"/>
              <a:ea typeface="ＭＳ Ｐゴシック" charset="0"/>
              <a:cs typeface="ＭＳ Ｐゴシック" charset="0"/>
            </a:endParaRPr>
          </a:p>
          <a:p>
            <a:pPr marL="192424" indent="-192424" defTabSz="1010226"/>
            <a:r>
              <a:rPr lang="en-US" dirty="0">
                <a:latin typeface="Arial" charset="0"/>
                <a:ea typeface="ＭＳ Ｐゴシック" charset="0"/>
                <a:cs typeface="ＭＳ Ｐゴシック" charset="0"/>
              </a:rPr>
              <a:t>  Libraries and reuse</a:t>
            </a:r>
          </a:p>
          <a:p>
            <a:pPr marL="192424" indent="-192424" defTabSz="1010226"/>
            <a:r>
              <a:rPr lang="en-US" dirty="0">
                <a:latin typeface="Arial" charset="0"/>
                <a:ea typeface="ＭＳ Ｐゴシック" charset="0"/>
                <a:cs typeface="ＭＳ Ｐゴシック" charset="0"/>
              </a:rPr>
              <a:t>  </a:t>
            </a:r>
            <a:r>
              <a:rPr lang="en-US" dirty="0" err="1" smtClean="0">
                <a:solidFill>
                  <a:srgbClr val="0000FF"/>
                </a:solidFill>
                <a:latin typeface="Arial" charset="0"/>
                <a:ea typeface="ＭＳ Ｐゴシック" charset="0"/>
                <a:cs typeface="ＭＳ Ｐゴシック" charset="0"/>
              </a:rPr>
              <a:t>Modelica</a:t>
            </a:r>
            <a:r>
              <a:rPr lang="en-US" dirty="0" smtClean="0">
                <a:solidFill>
                  <a:srgbClr val="0000FF"/>
                </a:solidFill>
                <a:latin typeface="Arial" charset="0"/>
                <a:ea typeface="ＭＳ Ｐゴシック" charset="0"/>
                <a:cs typeface="ＭＳ Ｐゴシック" charset="0"/>
              </a:rPr>
              <a:t> association Non-</a:t>
            </a:r>
            <a:r>
              <a:rPr lang="en-US" dirty="0" err="1" smtClean="0">
                <a:solidFill>
                  <a:srgbClr val="0000FF"/>
                </a:solidFill>
                <a:latin typeface="Arial" charset="0"/>
                <a:ea typeface="ＭＳ Ｐゴシック" charset="0"/>
                <a:cs typeface="ＭＳ Ｐゴシック" charset="0"/>
              </a:rPr>
              <a:t>proprietory</a:t>
            </a:r>
            <a:endParaRPr lang="en-US" dirty="0">
              <a:solidFill>
                <a:srgbClr val="0000FF"/>
              </a:solidFill>
              <a:latin typeface="Arial" charset="0"/>
              <a:ea typeface="ＭＳ Ｐゴシック" charset="0"/>
              <a:cs typeface="ＭＳ Ｐゴシック" charset="0"/>
            </a:endParaRPr>
          </a:p>
          <a:p>
            <a:pPr marL="192424" indent="-192424" defTabSz="1010226"/>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Language </a:t>
            </a:r>
            <a:r>
              <a:rPr lang="en-US" dirty="0">
                <a:latin typeface="Arial" charset="0"/>
                <a:ea typeface="ＭＳ Ｐゴシック" charset="0"/>
                <a:cs typeface="ＭＳ Ｐゴシック" charset="0"/>
              </a:rPr>
              <a:t>Specification </a:t>
            </a:r>
            <a:r>
              <a:rPr lang="en-US" dirty="0" smtClean="0">
                <a:latin typeface="Arial" charset="0"/>
                <a:ea typeface="ＭＳ Ｐゴシック" charset="0"/>
                <a:cs typeface="ＭＳ Ｐゴシック" charset="0"/>
              </a:rPr>
              <a:t>3.3 May 2012</a:t>
            </a:r>
          </a:p>
          <a:p>
            <a:pPr marL="192424" indent="-192424" defTabSz="1010226"/>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Modelica’2012 9</a:t>
            </a:r>
            <a:r>
              <a:rPr lang="en-US" baseline="30000" dirty="0" smtClean="0">
                <a:latin typeface="Arial" charset="0"/>
                <a:ea typeface="ＭＳ Ｐゴシック" charset="0"/>
                <a:cs typeface="ＭＳ Ｐゴシック" charset="0"/>
              </a:rPr>
              <a:t>th</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Modelica</a:t>
            </a:r>
            <a:r>
              <a:rPr lang="en-US" dirty="0" smtClean="0">
                <a:latin typeface="Arial" charset="0"/>
                <a:ea typeface="ＭＳ Ｐゴシック" charset="0"/>
                <a:cs typeface="ＭＳ Ｐゴシック" charset="0"/>
              </a:rPr>
              <a:t> Conference</a:t>
            </a:r>
          </a:p>
          <a:p>
            <a:pPr marL="192424" indent="-192424" defTabSz="1010226"/>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78</a:t>
            </a:r>
            <a:r>
              <a:rPr lang="en-US" baseline="30000" dirty="0" smtClean="0">
                <a:latin typeface="Arial" charset="0"/>
                <a:ea typeface="ＭＳ Ｐゴシック" charset="0"/>
                <a:cs typeface="ＭＳ Ｐゴシック" charset="0"/>
              </a:rPr>
              <a:t>th</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Modelica</a:t>
            </a:r>
            <a:r>
              <a:rPr lang="en-US" dirty="0" smtClean="0">
                <a:latin typeface="Arial" charset="0"/>
                <a:ea typeface="ＭＳ Ｐゴシック" charset="0"/>
                <a:cs typeface="ＭＳ Ｐゴシック" charset="0"/>
              </a:rPr>
              <a:t> Design Meeting Mar 11 2013</a:t>
            </a:r>
          </a:p>
          <a:p>
            <a:pPr marL="192424" indent="-192424" defTabSz="1010226"/>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Modelica</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home page </a:t>
            </a:r>
            <a:r>
              <a:rPr lang="en-US" dirty="0" err="1" smtClean="0">
                <a:solidFill>
                  <a:srgbClr val="0000FF"/>
                </a:solidFill>
                <a:latin typeface="Arial" charset="0"/>
                <a:ea typeface="ＭＳ Ｐゴシック" charset="0"/>
                <a:cs typeface="ＭＳ Ｐゴシック" charset="0"/>
              </a:rPr>
              <a:t>www.modelica.org</a:t>
            </a:r>
            <a:endParaRPr lang="en-US" dirty="0" smtClean="0">
              <a:solidFill>
                <a:srgbClr val="0000FF"/>
              </a:solidFill>
              <a:latin typeface="Arial" charset="0"/>
              <a:ea typeface="ＭＳ Ｐゴシック" charset="0"/>
              <a:cs typeface="ＭＳ Ｐゴシック" charset="0"/>
            </a:endParaRPr>
          </a:p>
          <a:p>
            <a:pPr marL="192424" indent="-192424" defTabSz="1010226"/>
            <a:endParaRPr lang="en-US" dirty="0">
              <a:latin typeface="Arial" charset="0"/>
              <a:ea typeface="ＭＳ Ｐゴシック" charset="0"/>
              <a:cs typeface="ＭＳ Ｐゴシック" charset="0"/>
            </a:endParaRPr>
          </a:p>
          <a:p>
            <a:pPr marL="192424" indent="-192424" defTabSz="1010226"/>
            <a:endParaRPr lang="en-US" dirty="0">
              <a:latin typeface="Arial" charset="0"/>
              <a:ea typeface="ＭＳ Ｐゴシック" charset="0"/>
              <a:cs typeface="ＭＳ Ｐゴシック" charset="0"/>
            </a:endParaRPr>
          </a:p>
        </p:txBody>
      </p:sp>
      <p:pic>
        <p:nvPicPr>
          <p:cNvPr id="48131" name="Picture 4" descr="modelica_5"/>
          <p:cNvPicPr>
            <a:picLocks noChangeAspect="1" noChangeArrowheads="1"/>
          </p:cNvPicPr>
          <p:nvPr/>
        </p:nvPicPr>
        <p:blipFill>
          <a:blip r:embed="rId3">
            <a:extLst>
              <a:ext uri="{28A0092B-C50C-407E-A947-70E740481C1C}">
                <a14:useLocalDpi xmlns:a14="http://schemas.microsoft.com/office/drawing/2010/main" val="0"/>
              </a:ext>
            </a:extLst>
          </a:blip>
          <a:srcRect b="52211"/>
          <a:stretch>
            <a:fillRect/>
          </a:stretch>
        </p:blipFill>
        <p:spPr bwMode="auto">
          <a:xfrm>
            <a:off x="2898020" y="310354"/>
            <a:ext cx="2956076" cy="149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2819878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750299" y="0"/>
            <a:ext cx="7773206" cy="1142735"/>
          </a:xfrm>
        </p:spPr>
        <p:txBody>
          <a:bodyPr/>
          <a:lstStyle/>
          <a:p>
            <a:r>
              <a:rPr lang="sv-SE" b="1" dirty="0">
                <a:solidFill>
                  <a:srgbClr val="0000FF"/>
                </a:solidFill>
                <a:latin typeface="Arial" charset="0"/>
                <a:ea typeface="ＭＳ Ｐゴシック" charset="0"/>
                <a:cs typeface="ＭＳ Ｐゴシック" charset="0"/>
              </a:rPr>
              <a:t> </a:t>
            </a:r>
            <a:r>
              <a:rPr lang="en-US" b="1" dirty="0" smtClean="0">
                <a:solidFill>
                  <a:srgbClr val="0000FF"/>
                </a:solidFill>
                <a:latin typeface="Arial" charset="0"/>
                <a:ea typeface="ＭＳ Ｐゴシック" charset="0"/>
                <a:cs typeface="ＭＳ Ｐゴシック" charset="0"/>
              </a:rPr>
              <a:t>Modeling Cyber Systems</a:t>
            </a:r>
            <a:endParaRPr lang="sv-SE" b="1" dirty="0">
              <a:solidFill>
                <a:srgbClr val="0000FF"/>
              </a:solidFill>
              <a:latin typeface="Arial" charset="0"/>
              <a:ea typeface="ＭＳ Ｐゴシック" charset="0"/>
              <a:cs typeface="ＭＳ Ｐゴシック" charset="0"/>
            </a:endParaRPr>
          </a:p>
        </p:txBody>
      </p:sp>
      <p:sp>
        <p:nvSpPr>
          <p:cNvPr id="50178" name="textruta 1"/>
          <p:cNvSpPr txBox="1">
            <a:spLocks noChangeArrowheads="1"/>
          </p:cNvSpPr>
          <p:nvPr/>
        </p:nvSpPr>
        <p:spPr bwMode="auto">
          <a:xfrm>
            <a:off x="312782" y="1118886"/>
            <a:ext cx="8831218" cy="657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4" tIns="46182" rIns="92364" bIns="46182">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defRPr/>
            </a:pPr>
            <a:r>
              <a:rPr lang="sv-SE" sz="2800" b="0" dirty="0"/>
              <a:t> </a:t>
            </a:r>
            <a:r>
              <a:rPr lang="sv-SE" sz="2800" b="0" dirty="0" err="1"/>
              <a:t>Safe</a:t>
            </a:r>
            <a:r>
              <a:rPr lang="sv-SE" sz="2800" b="0" dirty="0"/>
              <a:t> mission </a:t>
            </a:r>
            <a:r>
              <a:rPr lang="sv-SE" sz="2800" b="0" dirty="0" err="1"/>
              <a:t>critical</a:t>
            </a:r>
            <a:r>
              <a:rPr lang="sv-SE" sz="2800" b="0" dirty="0"/>
              <a:t> </a:t>
            </a:r>
            <a:r>
              <a:rPr lang="sv-SE" sz="2800" b="0" dirty="0" err="1"/>
              <a:t>embedded</a:t>
            </a:r>
            <a:r>
              <a:rPr lang="sv-SE" sz="2800" b="0" dirty="0"/>
              <a:t> system</a:t>
            </a:r>
          </a:p>
          <a:p>
            <a:pPr eaLnBrk="1" hangingPunct="1">
              <a:buFont typeface="Wingdings" charset="0"/>
              <a:buChar char="Ø"/>
              <a:defRPr/>
            </a:pPr>
            <a:r>
              <a:rPr lang="sv-SE" sz="2800" b="0" dirty="0"/>
              <a:t> Control</a:t>
            </a:r>
          </a:p>
          <a:p>
            <a:pPr marL="0" indent="0" eaLnBrk="1" hangingPunct="1">
              <a:defRPr/>
            </a:pPr>
            <a:r>
              <a:rPr lang="sv-SE" sz="2800" b="0" dirty="0"/>
              <a:t>	Differential &amp; </a:t>
            </a:r>
            <a:r>
              <a:rPr lang="sv-SE" sz="2800" b="0" dirty="0" err="1"/>
              <a:t>difference</a:t>
            </a:r>
            <a:r>
              <a:rPr lang="sv-SE" sz="2800" b="0" dirty="0"/>
              <a:t> </a:t>
            </a:r>
            <a:r>
              <a:rPr lang="sv-SE" sz="2800" b="0" dirty="0" err="1"/>
              <a:t>eqations</a:t>
            </a:r>
            <a:endParaRPr lang="sv-SE" sz="2800" b="0" dirty="0"/>
          </a:p>
          <a:p>
            <a:pPr marL="0" indent="0" eaLnBrk="1" hangingPunct="1">
              <a:defRPr/>
            </a:pPr>
            <a:r>
              <a:rPr lang="sv-SE" sz="2800" b="0" dirty="0"/>
              <a:t>	</a:t>
            </a:r>
            <a:r>
              <a:rPr lang="sv-SE" sz="2800" b="0" dirty="0" err="1"/>
              <a:t>Logic</a:t>
            </a:r>
            <a:r>
              <a:rPr lang="sv-SE" sz="2800" b="0" dirty="0"/>
              <a:t> &amp; </a:t>
            </a:r>
            <a:r>
              <a:rPr lang="sv-SE" sz="2800" b="0" dirty="0" err="1"/>
              <a:t>finite</a:t>
            </a:r>
            <a:r>
              <a:rPr lang="sv-SE" sz="2800" b="0" dirty="0"/>
              <a:t> </a:t>
            </a:r>
            <a:r>
              <a:rPr lang="sv-SE" sz="2800" b="0" dirty="0" err="1"/>
              <a:t>state</a:t>
            </a:r>
            <a:r>
              <a:rPr lang="sv-SE" sz="2800" b="0" dirty="0"/>
              <a:t> </a:t>
            </a:r>
            <a:r>
              <a:rPr lang="sv-SE" sz="2800" b="0" dirty="0" err="1"/>
              <a:t>machines</a:t>
            </a:r>
            <a:endParaRPr lang="sv-SE" sz="2800" b="0" dirty="0"/>
          </a:p>
          <a:p>
            <a:pPr eaLnBrk="1" hangingPunct="1">
              <a:buFont typeface="Wingdings" charset="0"/>
              <a:buChar char="Ø"/>
              <a:defRPr/>
            </a:pPr>
            <a:r>
              <a:rPr lang="sv-SE" sz="2800" b="0" dirty="0"/>
              <a:t> Communication</a:t>
            </a:r>
          </a:p>
          <a:p>
            <a:pPr marL="461818" lvl="1" indent="0" eaLnBrk="1" hangingPunct="1">
              <a:defRPr/>
            </a:pPr>
            <a:r>
              <a:rPr lang="sv-SE" sz="2800" b="0" dirty="0"/>
              <a:t>	</a:t>
            </a:r>
            <a:r>
              <a:rPr lang="sv-SE" sz="2800" b="0" dirty="0" err="1"/>
              <a:t>Delays</a:t>
            </a:r>
            <a:r>
              <a:rPr lang="sv-SE" sz="2800" b="0" dirty="0"/>
              <a:t>, data loss, </a:t>
            </a:r>
            <a:r>
              <a:rPr lang="sv-SE" sz="2800" b="0" dirty="0" err="1"/>
              <a:t>protocols</a:t>
            </a:r>
            <a:r>
              <a:rPr lang="sv-SE" sz="2800" b="0" dirty="0"/>
              <a:t> </a:t>
            </a:r>
          </a:p>
          <a:p>
            <a:pPr eaLnBrk="1" hangingPunct="1">
              <a:buFont typeface="Wingdings" charset="0"/>
              <a:buChar char="Ø"/>
              <a:defRPr/>
            </a:pPr>
            <a:r>
              <a:rPr lang="sv-SE" sz="2800" b="0" dirty="0"/>
              <a:t> </a:t>
            </a:r>
            <a:r>
              <a:rPr lang="sv-SE" sz="2800" b="0" dirty="0" err="1"/>
              <a:t>Distributed</a:t>
            </a:r>
            <a:r>
              <a:rPr lang="sv-SE" sz="2800" b="0" dirty="0"/>
              <a:t> systems – </a:t>
            </a:r>
            <a:r>
              <a:rPr lang="sv-SE" sz="2800" b="0" dirty="0" err="1"/>
              <a:t>synchronizatoion</a:t>
            </a:r>
            <a:endParaRPr lang="sv-SE" sz="2800" b="0" dirty="0"/>
          </a:p>
          <a:p>
            <a:pPr eaLnBrk="1" hangingPunct="1">
              <a:buFont typeface="Wingdings" charset="0"/>
              <a:buChar char="Ø"/>
              <a:defRPr/>
            </a:pPr>
            <a:r>
              <a:rPr lang="sv-SE" sz="2800" b="0" dirty="0"/>
              <a:t> </a:t>
            </a:r>
            <a:r>
              <a:rPr lang="sv-SE" sz="2800" b="0" dirty="0" err="1" smtClean="0"/>
              <a:t>French</a:t>
            </a:r>
            <a:r>
              <a:rPr lang="sv-SE" sz="2800" b="0" dirty="0" smtClean="0"/>
              <a:t> </a:t>
            </a:r>
            <a:r>
              <a:rPr lang="sv-SE" sz="2800" b="0" dirty="0"/>
              <a:t>research in </a:t>
            </a:r>
            <a:r>
              <a:rPr lang="sv-SE" sz="2800" b="0" dirty="0" err="1"/>
              <a:t>synchronous</a:t>
            </a:r>
            <a:r>
              <a:rPr lang="sv-SE" sz="2800" b="0" dirty="0"/>
              <a:t> </a:t>
            </a:r>
            <a:r>
              <a:rPr lang="sv-SE" sz="2800" b="0" dirty="0" err="1"/>
              <a:t>languages</a:t>
            </a:r>
            <a:endParaRPr lang="sv-SE" sz="2800" b="0" dirty="0"/>
          </a:p>
          <a:p>
            <a:pPr eaLnBrk="1" hangingPunct="1">
              <a:buFont typeface="Wingdings" charset="0"/>
              <a:buChar char="Ø"/>
              <a:defRPr/>
            </a:pPr>
            <a:r>
              <a:rPr lang="sv-SE" sz="2800" b="0" dirty="0"/>
              <a:t> </a:t>
            </a:r>
            <a:r>
              <a:rPr lang="sv-SE" sz="2800" b="0" dirty="0" err="1"/>
              <a:t>Modelica</a:t>
            </a:r>
            <a:r>
              <a:rPr lang="sv-SE" sz="2800" b="0" dirty="0"/>
              <a:t> 3.3</a:t>
            </a:r>
          </a:p>
          <a:p>
            <a:pPr marL="0" indent="0" eaLnBrk="1" hangingPunct="1">
              <a:defRPr/>
            </a:pPr>
            <a:r>
              <a:rPr lang="sv-SE" sz="2800" b="0" dirty="0"/>
              <a:t>	</a:t>
            </a:r>
            <a:r>
              <a:rPr lang="sv-SE" sz="2800" b="0" dirty="0" err="1"/>
              <a:t>Variables</a:t>
            </a:r>
            <a:r>
              <a:rPr lang="sv-SE" sz="2800" b="0" dirty="0"/>
              <a:t> – </a:t>
            </a:r>
            <a:r>
              <a:rPr lang="sv-SE" sz="2800" b="0" dirty="0" err="1"/>
              <a:t>units</a:t>
            </a:r>
            <a:endParaRPr lang="sv-SE" sz="2800" b="0" dirty="0"/>
          </a:p>
          <a:p>
            <a:pPr marL="0" indent="0" eaLnBrk="1" hangingPunct="1">
              <a:defRPr/>
            </a:pPr>
            <a:r>
              <a:rPr lang="sv-SE" sz="2800" b="0" dirty="0"/>
              <a:t>	</a:t>
            </a:r>
            <a:r>
              <a:rPr lang="sv-SE" sz="2800" b="0" dirty="0" err="1"/>
              <a:t>Time</a:t>
            </a:r>
            <a:r>
              <a:rPr lang="sv-SE" sz="2800" b="0" dirty="0"/>
              <a:t> – </a:t>
            </a:r>
            <a:r>
              <a:rPr lang="sv-SE" sz="2800" b="0" dirty="0" err="1"/>
              <a:t>rational</a:t>
            </a:r>
            <a:r>
              <a:rPr lang="sv-SE" sz="2800" b="0" dirty="0"/>
              <a:t> </a:t>
            </a:r>
            <a:r>
              <a:rPr lang="sv-SE" sz="2800" b="0" dirty="0" err="1"/>
              <a:t>number</a:t>
            </a:r>
            <a:r>
              <a:rPr lang="sv-SE" sz="2800" b="0" dirty="0"/>
              <a:t>: </a:t>
            </a:r>
            <a:r>
              <a:rPr lang="sv-SE" sz="2800" b="0" dirty="0" err="1"/>
              <a:t>sample</a:t>
            </a:r>
            <a:r>
              <a:rPr lang="sv-SE" sz="2800" b="0" dirty="0"/>
              <a:t>, </a:t>
            </a:r>
            <a:r>
              <a:rPr lang="sv-SE" sz="2800" b="0" dirty="0" err="1"/>
              <a:t>hold</a:t>
            </a:r>
            <a:r>
              <a:rPr lang="sv-SE" sz="2800" b="0" dirty="0"/>
              <a:t> </a:t>
            </a:r>
          </a:p>
          <a:p>
            <a:pPr marL="0" indent="0" eaLnBrk="1" hangingPunct="1">
              <a:defRPr/>
            </a:pPr>
            <a:r>
              <a:rPr lang="sv-SE" sz="2800" b="0" dirty="0"/>
              <a:t>	</a:t>
            </a:r>
            <a:r>
              <a:rPr lang="sv-SE" sz="2800" b="0" dirty="0" err="1"/>
              <a:t>Hierarchical</a:t>
            </a:r>
            <a:r>
              <a:rPr lang="sv-SE" sz="2800" b="0" dirty="0"/>
              <a:t> </a:t>
            </a:r>
            <a:r>
              <a:rPr lang="sv-SE" sz="2800" b="0" dirty="0" err="1"/>
              <a:t>finite</a:t>
            </a:r>
            <a:r>
              <a:rPr lang="sv-SE" sz="2800" b="0" dirty="0"/>
              <a:t> </a:t>
            </a:r>
            <a:r>
              <a:rPr lang="sv-SE" sz="2800" b="0" dirty="0" err="1"/>
              <a:t>state</a:t>
            </a:r>
            <a:r>
              <a:rPr lang="sv-SE" sz="2800" b="0" dirty="0"/>
              <a:t> </a:t>
            </a:r>
            <a:r>
              <a:rPr lang="sv-SE" sz="2800" b="0" dirty="0" err="1"/>
              <a:t>machines</a:t>
            </a:r>
            <a:endParaRPr lang="sv-SE" sz="2800" b="0" dirty="0"/>
          </a:p>
          <a:p>
            <a:pPr marL="0" indent="0" eaLnBrk="1" hangingPunct="1">
              <a:defRPr/>
            </a:pPr>
            <a:endParaRPr lang="sv-SE" sz="2800" b="0" dirty="0"/>
          </a:p>
          <a:p>
            <a:pPr marL="0" indent="0" eaLnBrk="1" hangingPunct="1">
              <a:defRPr/>
            </a:pPr>
            <a:r>
              <a:rPr lang="sv-SE" sz="2800" b="0" dirty="0"/>
              <a:t>         </a:t>
            </a:r>
            <a:endParaRPr lang="sv-SE" sz="1600" b="0" dirty="0">
              <a:latin typeface="Courier"/>
            </a:endParaRPr>
          </a:p>
          <a:p>
            <a:pPr marL="0" indent="0" eaLnBrk="1" hangingPunct="1">
              <a:defRPr/>
            </a:pPr>
            <a:endParaRPr lang="sv-SE" sz="2800" b="0" dirty="0"/>
          </a:p>
        </p:txBody>
      </p:sp>
    </p:spTree>
    <p:extLst>
      <p:ext uri="{BB962C8B-B14F-4D97-AF65-F5344CB8AC3E}">
        <p14:creationId xmlns:p14="http://schemas.microsoft.com/office/powerpoint/2010/main" val="27086351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459620" y="187714"/>
            <a:ext cx="8227987" cy="1142735"/>
          </a:xfrm>
        </p:spPr>
        <p:txBody>
          <a:bodyPr/>
          <a:lstStyle/>
          <a:p>
            <a:r>
              <a:rPr lang="sv-SE" sz="2600" dirty="0">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A</a:t>
            </a:r>
            <a:r>
              <a:rPr lang="en-US" b="1" dirty="0" smtClean="0">
                <a:solidFill>
                  <a:srgbClr val="0000FF"/>
                </a:solidFill>
                <a:latin typeface="Arial" charset="0"/>
                <a:ea typeface="ＭＳ Ｐゴシック" charset="0"/>
                <a:cs typeface="ＭＳ Ｐゴシック" charset="0"/>
              </a:rPr>
              <a:t> Tool Chain</a:t>
            </a:r>
            <a:endParaRPr lang="sv-SE" b="1" dirty="0">
              <a:solidFill>
                <a:srgbClr val="0000FF"/>
              </a:solidFill>
              <a:latin typeface="Arial" charset="0"/>
              <a:ea typeface="ＭＳ Ｐゴシック" charset="0"/>
              <a:cs typeface="ＭＳ Ｐゴシック" charset="0"/>
            </a:endParaRPr>
          </a:p>
        </p:txBody>
      </p:sp>
      <p:sp>
        <p:nvSpPr>
          <p:cNvPr id="6146" name="Text Box 3"/>
          <p:cNvSpPr txBox="1">
            <a:spLocks noChangeArrowheads="1"/>
          </p:cNvSpPr>
          <p:nvPr/>
        </p:nvSpPr>
        <p:spPr bwMode="auto">
          <a:xfrm>
            <a:off x="590051" y="1175106"/>
            <a:ext cx="8148309" cy="527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buFont typeface="Wingdings" charset="0"/>
              <a:buChar char="Ø"/>
            </a:pPr>
            <a:r>
              <a:rPr lang="en-US" b="0" dirty="0"/>
              <a:t> </a:t>
            </a:r>
            <a:r>
              <a:rPr lang="en-US" b="0" dirty="0" smtClean="0">
                <a:solidFill>
                  <a:srgbClr val="0000FF"/>
                </a:solidFill>
              </a:rPr>
              <a:t>One tool cannot do everything</a:t>
            </a:r>
          </a:p>
          <a:p>
            <a:pPr eaLnBrk="1" hangingPunct="1">
              <a:spcBef>
                <a:spcPct val="50000"/>
              </a:spcBef>
              <a:buFont typeface="Wingdings" charset="0"/>
              <a:buChar char="Ø"/>
            </a:pPr>
            <a:r>
              <a:rPr lang="en-US" b="0" dirty="0" smtClean="0"/>
              <a:t> Requirements</a:t>
            </a:r>
            <a:endParaRPr lang="en-US" b="0" dirty="0"/>
          </a:p>
          <a:p>
            <a:pPr eaLnBrk="1" hangingPunct="1">
              <a:spcBef>
                <a:spcPct val="50000"/>
              </a:spcBef>
              <a:buFont typeface="Wingdings" charset="0"/>
              <a:buChar char="Ø"/>
            </a:pPr>
            <a:r>
              <a:rPr lang="en-US" b="0" dirty="0"/>
              <a:t> Architecture: System structure, sensors, actuators, computers, communication, HMI</a:t>
            </a:r>
          </a:p>
          <a:p>
            <a:pPr eaLnBrk="1" hangingPunct="1">
              <a:spcBef>
                <a:spcPct val="50000"/>
              </a:spcBef>
              <a:buFont typeface="Wingdings" charset="0"/>
              <a:buChar char="Ø"/>
            </a:pPr>
            <a:r>
              <a:rPr lang="en-US" b="0" dirty="0"/>
              <a:t> </a:t>
            </a:r>
            <a:r>
              <a:rPr lang="en-US" b="0" dirty="0">
                <a:solidFill>
                  <a:srgbClr val="0000FF"/>
                </a:solidFill>
              </a:rPr>
              <a:t>Modeling and simulation: Physics and data </a:t>
            </a:r>
          </a:p>
          <a:p>
            <a:pPr eaLnBrk="1" hangingPunct="1">
              <a:spcBef>
                <a:spcPct val="50000"/>
              </a:spcBef>
              <a:buFont typeface="Wingdings" charset="0"/>
              <a:buChar char="Ø"/>
            </a:pPr>
            <a:r>
              <a:rPr lang="en-US" b="0" dirty="0"/>
              <a:t> Control Design: Models, algorithms and logic</a:t>
            </a:r>
          </a:p>
          <a:p>
            <a:pPr eaLnBrk="1" hangingPunct="1">
              <a:spcBef>
                <a:spcPct val="50000"/>
              </a:spcBef>
              <a:buFont typeface="Wingdings" charset="0"/>
              <a:buChar char="Ø"/>
            </a:pPr>
            <a:r>
              <a:rPr lang="en-US" b="0" dirty="0"/>
              <a:t> </a:t>
            </a:r>
            <a:r>
              <a:rPr lang="en-US" b="0" dirty="0" smtClean="0">
                <a:solidFill>
                  <a:srgbClr val="0000FF"/>
                </a:solidFill>
              </a:rPr>
              <a:t>Implementation code generation: V&amp;V and HIL </a:t>
            </a:r>
            <a:endParaRPr lang="en-US" b="0" dirty="0">
              <a:solidFill>
                <a:srgbClr val="0000FF"/>
              </a:solidFill>
            </a:endParaRPr>
          </a:p>
          <a:p>
            <a:pPr eaLnBrk="1" hangingPunct="1">
              <a:spcBef>
                <a:spcPct val="50000"/>
              </a:spcBef>
              <a:buFont typeface="Wingdings" charset="0"/>
              <a:buChar char="Ø"/>
            </a:pPr>
            <a:r>
              <a:rPr lang="en-US" b="0" dirty="0"/>
              <a:t> Commissioning and tuning</a:t>
            </a:r>
          </a:p>
          <a:p>
            <a:pPr eaLnBrk="1" hangingPunct="1">
              <a:spcBef>
                <a:spcPct val="50000"/>
              </a:spcBef>
              <a:buFont typeface="Wingdings" charset="0"/>
              <a:buChar char="Ø"/>
            </a:pPr>
            <a:r>
              <a:rPr lang="en-US" b="0" dirty="0"/>
              <a:t> Operation: Diagnostics, assessment, fault detection</a:t>
            </a:r>
          </a:p>
          <a:p>
            <a:pPr eaLnBrk="1" hangingPunct="1">
              <a:spcBef>
                <a:spcPct val="50000"/>
              </a:spcBef>
              <a:buFont typeface="Wingdings" charset="0"/>
              <a:buChar char="Ø"/>
            </a:pPr>
            <a:r>
              <a:rPr lang="en-US" b="0" dirty="0"/>
              <a:t> Reconfiguration and upgrading</a:t>
            </a:r>
          </a:p>
        </p:txBody>
      </p:sp>
    </p:spTree>
    <p:extLst>
      <p:ext uri="{BB962C8B-B14F-4D97-AF65-F5344CB8AC3E}">
        <p14:creationId xmlns:p14="http://schemas.microsoft.com/office/powerpoint/2010/main" val="13792049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444960" y="356511"/>
            <a:ext cx="8227987" cy="1142735"/>
          </a:xfrm>
        </p:spPr>
        <p:txBody>
          <a:bodyPr/>
          <a:lstStyle/>
          <a:p>
            <a:r>
              <a:rPr lang="sv-SE" sz="2600" dirty="0">
                <a:latin typeface="Arial" charset="0"/>
                <a:ea typeface="ＭＳ Ｐゴシック" charset="0"/>
                <a:cs typeface="ＭＳ Ｐゴシック" charset="0"/>
              </a:rPr>
              <a:t> </a:t>
            </a:r>
            <a:r>
              <a:rPr lang="en-US" b="1" dirty="0" smtClean="0">
                <a:solidFill>
                  <a:srgbClr val="0000FF"/>
                </a:solidFill>
                <a:latin typeface="Arial" charset="0"/>
                <a:ea typeface="ＭＳ Ｐゴシック" charset="0"/>
                <a:cs typeface="ＭＳ Ｐゴシック" charset="0"/>
              </a:rPr>
              <a:t>Combining Tools</a:t>
            </a:r>
            <a:endParaRPr lang="sv-SE" b="1" dirty="0">
              <a:solidFill>
                <a:srgbClr val="0000FF"/>
              </a:solidFill>
              <a:latin typeface="Arial" charset="0"/>
              <a:ea typeface="ＭＳ Ｐゴシック" charset="0"/>
              <a:cs typeface="ＭＳ Ｐゴシック" charset="0"/>
            </a:endParaRPr>
          </a:p>
        </p:txBody>
      </p:sp>
      <p:sp>
        <p:nvSpPr>
          <p:cNvPr id="6146" name="Text Box 3"/>
          <p:cNvSpPr txBox="1">
            <a:spLocks noChangeArrowheads="1"/>
          </p:cNvSpPr>
          <p:nvPr/>
        </p:nvSpPr>
        <p:spPr bwMode="auto">
          <a:xfrm>
            <a:off x="3977670" y="1975686"/>
            <a:ext cx="4682559" cy="46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b="0" dirty="0" smtClean="0"/>
              <a:t>Functional mockup interface FMI</a:t>
            </a:r>
            <a:endParaRPr lang="en-US" b="0" dirty="0"/>
          </a:p>
        </p:txBody>
      </p:sp>
      <p:pic>
        <p:nvPicPr>
          <p:cNvPr id="4" name="Grafik 3" descr="banner_evolution.png"/>
          <p:cNvPicPr>
            <a:picLocks noChangeAspect="1"/>
          </p:cNvPicPr>
          <p:nvPr/>
        </p:nvPicPr>
        <p:blipFill>
          <a:blip r:embed="rId3" cstate="print"/>
          <a:srcRect l="4980" t="17365" r="66640" b="26369"/>
          <a:stretch>
            <a:fillRect/>
          </a:stretch>
        </p:blipFill>
        <p:spPr>
          <a:xfrm>
            <a:off x="319818" y="1519178"/>
            <a:ext cx="3517365" cy="1412597"/>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557070" y="2879201"/>
            <a:ext cx="2898959" cy="312762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779148" y="2704966"/>
            <a:ext cx="5207250" cy="3516426"/>
          </a:xfrm>
          <a:prstGeom prst="rect">
            <a:avLst/>
          </a:prstGeom>
          <a:noFill/>
          <a:ln w="9525">
            <a:noFill/>
            <a:miter lim="800000"/>
            <a:headEnd/>
            <a:tailEnd/>
          </a:ln>
        </p:spPr>
      </p:pic>
    </p:spTree>
    <p:extLst>
      <p:ext uri="{BB962C8B-B14F-4D97-AF65-F5344CB8AC3E}">
        <p14:creationId xmlns:p14="http://schemas.microsoft.com/office/powerpoint/2010/main" val="28574339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3702" y="323731"/>
            <a:ext cx="8894032" cy="1200031"/>
          </a:xfrm>
        </p:spPr>
        <p:txBody>
          <a:bodyPr/>
          <a:lstStyle/>
          <a:p>
            <a:r>
              <a:rPr lang="de-DE" b="1" dirty="0">
                <a:solidFill>
                  <a:srgbClr val="0000FF"/>
                </a:solidFill>
                <a:latin typeface="Arial" charset="0"/>
                <a:ea typeface="ＭＳ Ｐゴシック" charset="0"/>
                <a:cs typeface="ＭＳ Ｐゴシック" charset="0"/>
              </a:rPr>
              <a:t>Automotive </a:t>
            </a:r>
            <a:r>
              <a:rPr lang="de-DE" b="1" dirty="0" err="1">
                <a:solidFill>
                  <a:srgbClr val="0000FF"/>
                </a:solidFill>
                <a:latin typeface="Arial" charset="0"/>
                <a:ea typeface="ＭＳ Ｐゴシック" charset="0"/>
                <a:cs typeface="ＭＳ Ｐゴシック" charset="0"/>
              </a:rPr>
              <a:t>Climate</a:t>
            </a:r>
            <a:r>
              <a:rPr lang="de-DE" b="1" dirty="0">
                <a:solidFill>
                  <a:srgbClr val="0000FF"/>
                </a:solidFill>
                <a:latin typeface="Arial" charset="0"/>
                <a:ea typeface="ＭＳ Ｐゴシック" charset="0"/>
                <a:cs typeface="ＭＳ Ｐゴシック" charset="0"/>
              </a:rPr>
              <a:t> </a:t>
            </a:r>
            <a:r>
              <a:rPr lang="de-DE" b="1" dirty="0" err="1">
                <a:solidFill>
                  <a:srgbClr val="0000FF"/>
                </a:solidFill>
                <a:latin typeface="Arial" charset="0"/>
                <a:ea typeface="ＭＳ Ｐゴシック" charset="0"/>
                <a:cs typeface="ＭＳ Ｐゴシック" charset="0"/>
              </a:rPr>
              <a:t>Control</a:t>
            </a:r>
            <a:endParaRPr lang="en-US" b="1" dirty="0">
              <a:solidFill>
                <a:srgbClr val="0000FF"/>
              </a:solidFill>
              <a:latin typeface="Arial" charset="0"/>
              <a:ea typeface="ＭＳ Ｐゴシック" charset="0"/>
              <a:cs typeface="ＭＳ Ｐゴシック" charset="0"/>
            </a:endParaRPr>
          </a:p>
        </p:txBody>
      </p:sp>
      <p:pic>
        <p:nvPicPr>
          <p:cNvPr id="83970" name="Picture 3" descr="B_476-merca-frila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4" y="1656132"/>
            <a:ext cx="4155923" cy="340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4"/>
          <p:cNvSpPr txBox="1">
            <a:spLocks noChangeArrowheads="1"/>
          </p:cNvSpPr>
          <p:nvPr/>
        </p:nvSpPr>
        <p:spPr bwMode="auto">
          <a:xfrm>
            <a:off x="4536521" y="5022940"/>
            <a:ext cx="4571999" cy="36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marL="452438" indent="-452438"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endParaRPr lang="en-US" sz="1800" b="0"/>
          </a:p>
        </p:txBody>
      </p:sp>
      <p:sp>
        <p:nvSpPr>
          <p:cNvPr id="83972" name="Text Box 5"/>
          <p:cNvSpPr txBox="1">
            <a:spLocks noChangeArrowheads="1"/>
          </p:cNvSpPr>
          <p:nvPr/>
        </p:nvSpPr>
        <p:spPr bwMode="auto">
          <a:xfrm>
            <a:off x="332216" y="6086097"/>
            <a:ext cx="3504394" cy="33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1500" b="0" i="1">
                <a:solidFill>
                  <a:srgbClr val="0000FF"/>
                </a:solidFill>
              </a:rPr>
              <a:t>Picture courtesy of Behr GmbH &amp; Co.</a:t>
            </a:r>
          </a:p>
        </p:txBody>
      </p:sp>
      <p:sp>
        <p:nvSpPr>
          <p:cNvPr id="83973" name="Text Box 6"/>
          <p:cNvSpPr txBox="1">
            <a:spLocks noChangeArrowheads="1"/>
          </p:cNvSpPr>
          <p:nvPr/>
        </p:nvSpPr>
        <p:spPr bwMode="auto">
          <a:xfrm>
            <a:off x="4251177" y="1523762"/>
            <a:ext cx="4892824" cy="425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marL="0" lvl="1" indent="0">
              <a:spcBef>
                <a:spcPct val="50000"/>
              </a:spcBef>
              <a:buFont typeface="Wingdings" charset="0"/>
              <a:buChar char="Ø"/>
            </a:pPr>
            <a:r>
              <a:rPr lang="en-US" sz="2000" b="0" i="1" dirty="0"/>
              <a:t> Audi, BMW, </a:t>
            </a:r>
            <a:r>
              <a:rPr lang="en-US" sz="2000" b="0" i="1" dirty="0" smtClean="0"/>
              <a:t>Daimler, </a:t>
            </a:r>
            <a:r>
              <a:rPr lang="en-US" sz="2000" b="0" i="1" dirty="0"/>
              <a:t>Ford, </a:t>
            </a:r>
            <a:r>
              <a:rPr lang="en-US" sz="2000" b="0" i="1" dirty="0" smtClean="0"/>
              <a:t>Volvo</a:t>
            </a:r>
            <a:r>
              <a:rPr lang="en-US" sz="2000" b="0" i="1" dirty="0"/>
              <a:t>, </a:t>
            </a:r>
            <a:r>
              <a:rPr lang="en-US" sz="2000" b="0" i="1" dirty="0" smtClean="0"/>
              <a:t>VW </a:t>
            </a:r>
            <a:r>
              <a:rPr lang="en-US" sz="2000" b="0" i="1" dirty="0"/>
              <a:t>and their </a:t>
            </a:r>
            <a:r>
              <a:rPr lang="en-US" sz="2000" b="0" i="1" dirty="0" smtClean="0"/>
              <a:t>suppliers have </a:t>
            </a:r>
            <a:r>
              <a:rPr lang="en-US" sz="2000" b="0" i="1" dirty="0"/>
              <a:t>standardized </a:t>
            </a:r>
            <a:r>
              <a:rPr lang="en-US" sz="2000" b="0" i="1" dirty="0" smtClean="0"/>
              <a:t>MBD based on </a:t>
            </a:r>
            <a:r>
              <a:rPr lang="en-US" sz="2000" b="0" i="1" dirty="0" err="1"/>
              <a:t>Modelica</a:t>
            </a:r>
            <a:endParaRPr lang="en-US" sz="2000" b="0" i="1" dirty="0"/>
          </a:p>
          <a:p>
            <a:pPr>
              <a:spcBef>
                <a:spcPct val="50000"/>
              </a:spcBef>
              <a:buFont typeface="Wingdings" charset="0"/>
              <a:buChar char="Ø"/>
            </a:pPr>
            <a:r>
              <a:rPr lang="en-US" sz="2000" b="0" i="1" dirty="0"/>
              <a:t> Suppliers provide </a:t>
            </a:r>
            <a:r>
              <a:rPr lang="en-US" sz="2000" b="0" i="1" dirty="0">
                <a:solidFill>
                  <a:schemeClr val="hlink"/>
                </a:solidFill>
              </a:rPr>
              <a:t>components and validated </a:t>
            </a:r>
            <a:r>
              <a:rPr lang="en-US" sz="2000" b="0" i="1" dirty="0" err="1">
                <a:solidFill>
                  <a:schemeClr val="hlink"/>
                </a:solidFill>
              </a:rPr>
              <a:t>Modelica</a:t>
            </a:r>
            <a:r>
              <a:rPr lang="en-US" sz="2000" b="0" i="1" dirty="0">
                <a:solidFill>
                  <a:schemeClr val="hlink"/>
                </a:solidFill>
              </a:rPr>
              <a:t> </a:t>
            </a:r>
            <a:endParaRPr lang="en-US" sz="2000" b="0" i="1" dirty="0" smtClean="0">
              <a:solidFill>
                <a:schemeClr val="hlink"/>
              </a:solidFill>
            </a:endParaRPr>
          </a:p>
          <a:p>
            <a:pPr>
              <a:spcBef>
                <a:spcPct val="50000"/>
              </a:spcBef>
              <a:buFont typeface="Wingdings" charset="0"/>
              <a:buChar char="Ø"/>
            </a:pPr>
            <a:r>
              <a:rPr lang="en-US" sz="2000" b="0" i="1" dirty="0">
                <a:solidFill>
                  <a:schemeClr val="hlink"/>
                </a:solidFill>
              </a:rPr>
              <a:t> </a:t>
            </a:r>
            <a:r>
              <a:rPr lang="en-US" sz="2000" b="0" i="1" dirty="0" smtClean="0"/>
              <a:t>Car </a:t>
            </a:r>
            <a:r>
              <a:rPr lang="en-US" sz="2000" b="0" i="1" dirty="0"/>
              <a:t>manufacturers evaluate complete system by </a:t>
            </a:r>
            <a:r>
              <a:rPr lang="en-US" sz="2000" b="0" i="1" dirty="0" smtClean="0"/>
              <a:t>simulation</a:t>
            </a:r>
          </a:p>
          <a:p>
            <a:pPr>
              <a:spcBef>
                <a:spcPct val="50000"/>
              </a:spcBef>
              <a:buFont typeface="Wingdings" charset="0"/>
              <a:buChar char="Ø"/>
            </a:pPr>
            <a:r>
              <a:rPr lang="en-US" sz="2000" b="0" i="1" dirty="0" smtClean="0"/>
              <a:t> IP protected by extensive encryption</a:t>
            </a:r>
          </a:p>
          <a:p>
            <a:pPr>
              <a:spcBef>
                <a:spcPct val="50000"/>
              </a:spcBef>
              <a:buFont typeface="Wingdings" charset="0"/>
              <a:buChar char="Ø"/>
            </a:pPr>
            <a:r>
              <a:rPr lang="en-US" sz="2000" b="0" i="1" dirty="0" smtClean="0"/>
              <a:t> Substantial reduction of road &amp; climate chamber testing</a:t>
            </a:r>
            <a:endParaRPr lang="en-US" sz="2000" dirty="0">
              <a:solidFill>
                <a:srgbClr val="0000FF"/>
              </a:solidFill>
            </a:endParaRPr>
          </a:p>
          <a:p>
            <a:pPr>
              <a:spcBef>
                <a:spcPct val="50000"/>
              </a:spcBef>
              <a:buFont typeface="Wingdings" charset="0"/>
              <a:buChar char="Ø"/>
            </a:pPr>
            <a:endParaRPr lang="en-US" sz="2000" b="0" i="1" dirty="0"/>
          </a:p>
        </p:txBody>
      </p:sp>
      <p:pic>
        <p:nvPicPr>
          <p:cNvPr id="83974" name="Picture 7" descr="logo_rgb"/>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36521" y="5516320"/>
            <a:ext cx="2909308" cy="891269"/>
          </a:xfrm>
          <a:noFill/>
        </p:spPr>
      </p:pic>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7982996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sv-SE" sz="2600" dirty="0">
                <a:latin typeface="Arial" charset="0"/>
                <a:ea typeface="ＭＳ Ｐゴシック" charset="0"/>
                <a:cs typeface="ＭＳ Ｐゴシック" charset="0"/>
              </a:rPr>
              <a:t> </a:t>
            </a:r>
            <a:r>
              <a:rPr lang="en-US" sz="4800" b="1" dirty="0">
                <a:solidFill>
                  <a:srgbClr val="0000FF"/>
                </a:solidFill>
                <a:latin typeface="Arial" charset="0"/>
                <a:ea typeface="ＭＳ Ｐゴシック" charset="0"/>
                <a:cs typeface="ＭＳ Ｐゴシック" charset="0"/>
              </a:rPr>
              <a:t>What is </a:t>
            </a:r>
            <a:r>
              <a:rPr lang="en-US" sz="4800" b="1" dirty="0" smtClean="0">
                <a:solidFill>
                  <a:srgbClr val="0000FF"/>
                </a:solidFill>
                <a:latin typeface="Arial" charset="0"/>
                <a:ea typeface="ＭＳ Ｐゴシック" charset="0"/>
                <a:cs typeface="ＭＳ Ｐゴシック" charset="0"/>
              </a:rPr>
              <a:t>Controls?</a:t>
            </a:r>
            <a:endParaRPr lang="sv-SE" sz="4800" b="1" dirty="0">
              <a:solidFill>
                <a:srgbClr val="0000FF"/>
              </a:solidFill>
              <a:latin typeface="Arial" charset="0"/>
              <a:ea typeface="ＭＳ Ｐゴシック" charset="0"/>
              <a:cs typeface="ＭＳ Ｐゴシック" charset="0"/>
            </a:endParaRPr>
          </a:p>
        </p:txBody>
      </p:sp>
      <p:sp>
        <p:nvSpPr>
          <p:cNvPr id="27651" name="Text Box 3"/>
          <p:cNvSpPr txBox="1">
            <a:spLocks noChangeArrowheads="1"/>
          </p:cNvSpPr>
          <p:nvPr/>
        </p:nvSpPr>
        <p:spPr bwMode="auto">
          <a:xfrm>
            <a:off x="609600" y="1599511"/>
            <a:ext cx="8244114" cy="472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buFont typeface="Wingdings" charset="0"/>
              <a:buChar char="Ø"/>
            </a:pPr>
            <a:r>
              <a:rPr lang="en-US" b="0" dirty="0"/>
              <a:t> Requirements: Specifications</a:t>
            </a:r>
          </a:p>
          <a:p>
            <a:pPr eaLnBrk="1" hangingPunct="1">
              <a:spcBef>
                <a:spcPct val="50000"/>
              </a:spcBef>
              <a:buFont typeface="Wingdings" charset="0"/>
              <a:buChar char="Ø"/>
            </a:pPr>
            <a:r>
              <a:rPr lang="en-US" b="0" dirty="0"/>
              <a:t> Architecture: System structure, sensors, actuators, computers, communication, HMI</a:t>
            </a:r>
          </a:p>
          <a:p>
            <a:pPr eaLnBrk="1" hangingPunct="1">
              <a:spcBef>
                <a:spcPct val="50000"/>
              </a:spcBef>
              <a:buFont typeface="Wingdings" charset="0"/>
              <a:buChar char="Ø"/>
            </a:pPr>
            <a:r>
              <a:rPr lang="en-US" b="0" dirty="0"/>
              <a:t> Modeling and simulation: Physics and data </a:t>
            </a:r>
          </a:p>
          <a:p>
            <a:pPr eaLnBrk="1" hangingPunct="1">
              <a:spcBef>
                <a:spcPct val="50000"/>
              </a:spcBef>
              <a:buFont typeface="Wingdings" charset="0"/>
              <a:buChar char="Ø"/>
            </a:pPr>
            <a:r>
              <a:rPr lang="en-US" b="0" dirty="0"/>
              <a:t> Control Design: Models, algorithms and logic</a:t>
            </a:r>
          </a:p>
          <a:p>
            <a:pPr eaLnBrk="1" hangingPunct="1">
              <a:spcBef>
                <a:spcPct val="50000"/>
              </a:spcBef>
              <a:buFont typeface="Wingdings" charset="0"/>
              <a:buChar char="Ø"/>
            </a:pPr>
            <a:r>
              <a:rPr lang="en-US" b="0" dirty="0"/>
              <a:t> Implementation: Verification and validation </a:t>
            </a:r>
          </a:p>
          <a:p>
            <a:pPr eaLnBrk="1" hangingPunct="1">
              <a:spcBef>
                <a:spcPct val="50000"/>
              </a:spcBef>
              <a:buFont typeface="Wingdings" charset="0"/>
              <a:buChar char="Ø"/>
            </a:pPr>
            <a:r>
              <a:rPr lang="en-US" b="0" dirty="0"/>
              <a:t> Commissioning and tuning</a:t>
            </a:r>
          </a:p>
          <a:p>
            <a:pPr eaLnBrk="1" hangingPunct="1">
              <a:spcBef>
                <a:spcPct val="50000"/>
              </a:spcBef>
              <a:buFont typeface="Wingdings" charset="0"/>
              <a:buChar char="Ø"/>
            </a:pPr>
            <a:r>
              <a:rPr lang="en-US" b="0" dirty="0"/>
              <a:t> Operation: Diagnostics, assessment, fault detection</a:t>
            </a:r>
          </a:p>
          <a:p>
            <a:pPr eaLnBrk="1" hangingPunct="1">
              <a:spcBef>
                <a:spcPct val="50000"/>
              </a:spcBef>
              <a:buFont typeface="Wingdings" charset="0"/>
              <a:buChar char="Ø"/>
            </a:pPr>
            <a:r>
              <a:rPr lang="en-US" b="0" dirty="0"/>
              <a:t> Reconfiguration and upgrading</a:t>
            </a: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29470297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sv-SE" sz="2600" b="1" dirty="0">
                <a:solidFill>
                  <a:srgbClr val="0000FF"/>
                </a:solidFill>
                <a:latin typeface="Arial" charset="0"/>
                <a:ea typeface="ＭＳ Ｐゴシック" charset="0"/>
                <a:cs typeface="ＭＳ Ｐゴシック" charset="0"/>
              </a:rPr>
              <a:t> </a:t>
            </a:r>
            <a:r>
              <a:rPr lang="en-US" b="1" dirty="0" err="1">
                <a:solidFill>
                  <a:srgbClr val="0000FF"/>
                </a:solidFill>
                <a:latin typeface="Arial" charset="0"/>
                <a:ea typeface="ＭＳ Ｐゴシック" charset="0"/>
                <a:cs typeface="ＭＳ Ｐゴシック" charset="0"/>
              </a:rPr>
              <a:t>Golomb</a:t>
            </a:r>
            <a:r>
              <a:rPr lang="en-US" b="1" dirty="0">
                <a:solidFill>
                  <a:srgbClr val="0000FF"/>
                </a:solidFill>
                <a:latin typeface="Arial" charset="0"/>
                <a:ea typeface="ＭＳ Ｐゴシック" charset="0"/>
                <a:cs typeface="ＭＳ Ｐゴシック" charset="0"/>
              </a:rPr>
              <a:t> On Modeling</a:t>
            </a:r>
            <a:endParaRPr lang="sv-SE" b="1" dirty="0">
              <a:solidFill>
                <a:srgbClr val="0000FF"/>
              </a:solidFill>
              <a:latin typeface="Arial" charset="0"/>
              <a:ea typeface="ＭＳ Ｐゴシック" charset="0"/>
              <a:cs typeface="ＭＳ Ｐゴシック" charset="0"/>
            </a:endParaRPr>
          </a:p>
        </p:txBody>
      </p:sp>
      <p:sp>
        <p:nvSpPr>
          <p:cNvPr id="103426" name="Text Box 3"/>
          <p:cNvSpPr txBox="1">
            <a:spLocks noChangeArrowheads="1"/>
          </p:cNvSpPr>
          <p:nvPr/>
        </p:nvSpPr>
        <p:spPr bwMode="auto">
          <a:xfrm>
            <a:off x="1118909" y="1424234"/>
            <a:ext cx="7331677" cy="470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buFont typeface="Wingdings" charset="0"/>
              <a:buChar char="Ø"/>
            </a:pPr>
            <a:r>
              <a:rPr lang="en-US" b="0" dirty="0"/>
              <a:t> Don’t apply a model until you understand the simplifying assumptions on which it is based and can test their applicability. </a:t>
            </a:r>
            <a:endParaRPr lang="en-US" b="0" dirty="0" smtClean="0"/>
          </a:p>
          <a:p>
            <a:pPr eaLnBrk="1" hangingPunct="1">
              <a:spcBef>
                <a:spcPct val="50000"/>
              </a:spcBef>
              <a:buFont typeface="Wingdings" charset="0"/>
              <a:buChar char="Ø"/>
            </a:pPr>
            <a:r>
              <a:rPr lang="en-US" b="0" dirty="0"/>
              <a:t> </a:t>
            </a:r>
            <a:r>
              <a:rPr lang="en-US" b="0" dirty="0" smtClean="0"/>
              <a:t>Distinguish </a:t>
            </a:r>
            <a:r>
              <a:rPr lang="en-US" b="0" dirty="0"/>
              <a:t>at all times between the model and the real world. </a:t>
            </a:r>
            <a:r>
              <a:rPr lang="en-US" b="0" dirty="0">
                <a:solidFill>
                  <a:srgbClr val="FF0000"/>
                </a:solidFill>
              </a:rPr>
              <a:t>You will never strike </a:t>
            </a:r>
            <a:r>
              <a:rPr lang="en-US" b="0" dirty="0" smtClean="0">
                <a:solidFill>
                  <a:srgbClr val="FF0000"/>
                </a:solidFill>
              </a:rPr>
              <a:t>oil by </a:t>
            </a:r>
            <a:r>
              <a:rPr lang="en-US" b="0" dirty="0">
                <a:solidFill>
                  <a:srgbClr val="FF0000"/>
                </a:solidFill>
              </a:rPr>
              <a:t>drilling through the map!</a:t>
            </a:r>
          </a:p>
          <a:p>
            <a:pPr eaLnBrk="1" hangingPunct="1">
              <a:buFont typeface="Wingdings" charset="0"/>
              <a:buChar char="Ø"/>
            </a:pPr>
            <a:r>
              <a:rPr lang="en-US" b="0" dirty="0"/>
              <a:t> Don’t expect that by having named a demon you have destroyed him</a:t>
            </a:r>
          </a:p>
          <a:p>
            <a:pPr eaLnBrk="1" hangingPunct="1">
              <a:buFont typeface="Wingdings" charset="0"/>
              <a:buChar char="Ø"/>
            </a:pPr>
            <a:r>
              <a:rPr lang="en-US" b="0" dirty="0"/>
              <a:t> The purpose of notation and terminology should be to enhance insight and facilitate computation – not to impress or confuse the uninitiated</a:t>
            </a:r>
          </a:p>
          <a:p>
            <a:pPr eaLnBrk="1" hangingPunct="1"/>
            <a:endParaRPr lang="en-US" b="0" dirty="0"/>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894" y="190576"/>
            <a:ext cx="1035743" cy="12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315894" y="6069639"/>
            <a:ext cx="8601288" cy="369332"/>
          </a:xfrm>
          <a:prstGeom prst="rect">
            <a:avLst/>
          </a:prstGeom>
        </p:spPr>
        <p:txBody>
          <a:bodyPr wrap="square">
            <a:spAutoFit/>
          </a:bodyPr>
          <a:lstStyle/>
          <a:p>
            <a:pPr>
              <a:spcBef>
                <a:spcPct val="50000"/>
              </a:spcBef>
            </a:pPr>
            <a:r>
              <a:rPr lang="en-US" dirty="0"/>
              <a:t>Solomon </a:t>
            </a:r>
            <a:r>
              <a:rPr lang="en-US" dirty="0" err="1"/>
              <a:t>Golomb</a:t>
            </a:r>
            <a:r>
              <a:rPr lang="en-US" dirty="0"/>
              <a:t>: Mathematical models – Uses and limitations. Aeronautical J 1968</a:t>
            </a:r>
          </a:p>
        </p:txBody>
      </p:sp>
    </p:spTree>
    <p:extLst>
      <p:ext uri="{BB962C8B-B14F-4D97-AF65-F5344CB8AC3E}">
        <p14:creationId xmlns:p14="http://schemas.microsoft.com/office/powerpoint/2010/main" val="2450777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subTitle" idx="1"/>
          </p:nvPr>
        </p:nvSpPr>
        <p:spPr>
          <a:xfrm>
            <a:off x="1619150" y="908777"/>
            <a:ext cx="6610451" cy="5110474"/>
          </a:xfrm>
        </p:spPr>
        <p:txBody>
          <a:bodyPr lIns="99979" tIns="49112" rIns="99979" bIns="49112"/>
          <a:lstStyle/>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1.	</a:t>
            </a:r>
            <a:r>
              <a:rPr lang="sv-SE" sz="4400" dirty="0" err="1">
                <a:solidFill>
                  <a:srgbClr val="3366FF"/>
                </a:solidFill>
                <a:latin typeface="Arial" charset="0"/>
                <a:ea typeface="ＭＳ Ｐゴシック" charset="0"/>
                <a:cs typeface="ＭＳ Ｐゴシック" charset="0"/>
              </a:rPr>
              <a:t>Introduction</a:t>
            </a:r>
            <a:endParaRPr lang="sv-SE" sz="4400" dirty="0">
              <a:solidFill>
                <a:srgbClr val="3366FF"/>
              </a:solidFill>
              <a:latin typeface="Arial" charset="0"/>
              <a:ea typeface="ＭＳ Ｐゴシック" charset="0"/>
              <a:cs typeface="ＭＳ Ｐゴシック" charset="0"/>
            </a:endParaRPr>
          </a:p>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2.	A </a:t>
            </a:r>
            <a:r>
              <a:rPr lang="sv-SE" sz="4400" dirty="0" smtClean="0">
                <a:solidFill>
                  <a:srgbClr val="3366FF"/>
                </a:solidFill>
                <a:latin typeface="Arial" charset="0"/>
                <a:ea typeface="ＭＳ Ｐゴシック" charset="0"/>
                <a:cs typeface="ＭＳ Ｐゴシック" charset="0"/>
              </a:rPr>
              <a:t>Bit </a:t>
            </a:r>
            <a:r>
              <a:rPr lang="sv-SE" sz="4400" dirty="0" err="1" smtClean="0">
                <a:solidFill>
                  <a:srgbClr val="3366FF"/>
                </a:solidFill>
                <a:latin typeface="Arial" charset="0"/>
                <a:ea typeface="ＭＳ Ｐゴシック" charset="0"/>
                <a:cs typeface="ＭＳ Ｐゴシック" charset="0"/>
              </a:rPr>
              <a:t>of</a:t>
            </a:r>
            <a:r>
              <a:rPr lang="sv-SE" sz="4400" dirty="0" smtClean="0">
                <a:solidFill>
                  <a:srgbClr val="3366FF"/>
                </a:solidFill>
                <a:latin typeface="Arial" charset="0"/>
                <a:ea typeface="ＭＳ Ｐゴシック" charset="0"/>
                <a:cs typeface="ＭＳ Ｐゴシック" charset="0"/>
              </a:rPr>
              <a:t> </a:t>
            </a:r>
            <a:r>
              <a:rPr lang="sv-SE" sz="4400" dirty="0" err="1" smtClean="0">
                <a:solidFill>
                  <a:srgbClr val="3366FF"/>
                </a:solidFill>
                <a:latin typeface="Arial" charset="0"/>
                <a:ea typeface="ＭＳ Ｐゴシック" charset="0"/>
                <a:cs typeface="ＭＳ Ｐゴシック" charset="0"/>
              </a:rPr>
              <a:t>History</a:t>
            </a:r>
            <a:endParaRPr lang="sv-SE" sz="4400" dirty="0">
              <a:solidFill>
                <a:srgbClr val="3366FF"/>
              </a:solidFill>
              <a:latin typeface="Arial" charset="0"/>
              <a:ea typeface="ＭＳ Ｐゴシック" charset="0"/>
              <a:cs typeface="ＭＳ Ｐゴシック" charset="0"/>
            </a:endParaRPr>
          </a:p>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3.	</a:t>
            </a:r>
            <a:r>
              <a:rPr lang="sv-SE" sz="4400" dirty="0" smtClean="0">
                <a:solidFill>
                  <a:srgbClr val="3366FF"/>
                </a:solidFill>
                <a:latin typeface="Arial" charset="0"/>
                <a:ea typeface="ＭＳ Ｐゴシック" charset="0"/>
                <a:cs typeface="ＭＳ Ｐゴシック" charset="0"/>
              </a:rPr>
              <a:t>Simulation &amp; </a:t>
            </a:r>
            <a:r>
              <a:rPr lang="sv-SE" sz="4400" dirty="0" err="1" smtClean="0">
                <a:solidFill>
                  <a:srgbClr val="3366FF"/>
                </a:solidFill>
                <a:latin typeface="Arial" charset="0"/>
                <a:ea typeface="ＭＳ Ｐゴシック" charset="0"/>
                <a:cs typeface="ＭＳ Ｐゴシック" charset="0"/>
              </a:rPr>
              <a:t>Modeling</a:t>
            </a:r>
            <a:endParaRPr lang="sv-SE" sz="4400" dirty="0">
              <a:solidFill>
                <a:srgbClr val="3366FF"/>
              </a:solidFill>
              <a:latin typeface="Arial" charset="0"/>
              <a:ea typeface="ＭＳ Ｐゴシック" charset="0"/>
              <a:cs typeface="ＭＳ Ｐゴシック" charset="0"/>
            </a:endParaRPr>
          </a:p>
          <a:p>
            <a:pPr marL="378434" indent="-378434" algn="l" defTabSz="739230">
              <a:lnSpc>
                <a:spcPct val="120000"/>
              </a:lnSpc>
            </a:pPr>
            <a:r>
              <a:rPr lang="sv-SE" sz="4400" dirty="0">
                <a:solidFill>
                  <a:srgbClr val="0000FF"/>
                </a:solidFill>
                <a:latin typeface="Arial" charset="0"/>
                <a:ea typeface="ＭＳ Ｐゴシック" charset="0"/>
                <a:cs typeface="ＭＳ Ｐゴシック" charset="0"/>
              </a:rPr>
              <a:t>4.	</a:t>
            </a:r>
            <a:r>
              <a:rPr lang="sv-SE" sz="4400" dirty="0" smtClean="0">
                <a:solidFill>
                  <a:srgbClr val="0000FF"/>
                </a:solidFill>
                <a:latin typeface="Arial" charset="0"/>
                <a:ea typeface="ＭＳ Ｐゴシック" charset="0"/>
                <a:cs typeface="ＭＳ Ｐゴシック" charset="0"/>
              </a:rPr>
              <a:t>Computer Control</a:t>
            </a:r>
            <a:endParaRPr lang="sv-SE" sz="4400" dirty="0">
              <a:solidFill>
                <a:srgbClr val="0000FF"/>
              </a:solidFill>
              <a:latin typeface="Arial" charset="0"/>
              <a:ea typeface="ＭＳ Ｐゴシック" charset="0"/>
              <a:cs typeface="ＭＳ Ｐゴシック" charset="0"/>
            </a:endParaRPr>
          </a:p>
          <a:p>
            <a:pPr marL="378434" indent="-378434" algn="l" defTabSz="739230"/>
            <a:r>
              <a:rPr lang="sv-SE" sz="4400" dirty="0">
                <a:solidFill>
                  <a:srgbClr val="3366FF"/>
                </a:solidFill>
                <a:latin typeface="Arial" charset="0"/>
                <a:ea typeface="ＭＳ Ｐゴシック" charset="0"/>
                <a:cs typeface="ＭＳ Ｐゴシック" charset="0"/>
              </a:rPr>
              <a:t>5.  </a:t>
            </a:r>
            <a:r>
              <a:rPr lang="sv-SE" sz="4400" dirty="0" err="1" smtClean="0">
                <a:solidFill>
                  <a:srgbClr val="3366FF"/>
                </a:solidFill>
                <a:latin typeface="Arial" charset="0"/>
                <a:ea typeface="ＭＳ Ｐゴシック" charset="0"/>
                <a:cs typeface="ＭＳ Ｐゴシック" charset="0"/>
              </a:rPr>
              <a:t>Summary</a:t>
            </a:r>
            <a:endParaRPr lang="sv-SE" sz="4400" dirty="0">
              <a:solidFill>
                <a:srgbClr val="3366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97326206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sv-SE" sz="2600" dirty="0">
                <a:latin typeface="Arial" charset="0"/>
                <a:ea typeface="ＭＳ Ｐゴシック" charset="0"/>
                <a:cs typeface="ＭＳ Ｐゴシック" charset="0"/>
              </a:rPr>
              <a:t> </a:t>
            </a:r>
            <a:r>
              <a:rPr lang="en-US" sz="4800" b="1" dirty="0">
                <a:solidFill>
                  <a:srgbClr val="0000FF"/>
                </a:solidFill>
                <a:latin typeface="Arial" charset="0"/>
                <a:ea typeface="ＭＳ Ｐゴシック" charset="0"/>
                <a:cs typeface="ＭＳ Ｐゴシック" charset="0"/>
              </a:rPr>
              <a:t>What is </a:t>
            </a:r>
            <a:r>
              <a:rPr lang="en-US" sz="4800" b="1" dirty="0" smtClean="0">
                <a:solidFill>
                  <a:srgbClr val="0000FF"/>
                </a:solidFill>
                <a:latin typeface="Arial" charset="0"/>
                <a:ea typeface="ＭＳ Ｐゴシック" charset="0"/>
                <a:cs typeface="ＭＳ Ｐゴシック" charset="0"/>
              </a:rPr>
              <a:t>Controls?</a:t>
            </a:r>
            <a:endParaRPr lang="sv-SE" sz="4800" b="1" dirty="0">
              <a:solidFill>
                <a:srgbClr val="0000FF"/>
              </a:solidFill>
              <a:latin typeface="Arial" charset="0"/>
              <a:ea typeface="ＭＳ Ｐゴシック" charset="0"/>
              <a:cs typeface="ＭＳ Ｐゴシック" charset="0"/>
            </a:endParaRPr>
          </a:p>
        </p:txBody>
      </p:sp>
      <p:sp>
        <p:nvSpPr>
          <p:cNvPr id="27651" name="Text Box 3"/>
          <p:cNvSpPr txBox="1">
            <a:spLocks noChangeArrowheads="1"/>
          </p:cNvSpPr>
          <p:nvPr/>
        </p:nvSpPr>
        <p:spPr bwMode="auto">
          <a:xfrm>
            <a:off x="609600" y="1599511"/>
            <a:ext cx="8244114" cy="472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buFont typeface="Wingdings" charset="0"/>
              <a:buChar char="Ø"/>
            </a:pPr>
            <a:r>
              <a:rPr lang="en-US" b="0" dirty="0"/>
              <a:t> Requirements: Specifications</a:t>
            </a:r>
          </a:p>
          <a:p>
            <a:pPr eaLnBrk="1" hangingPunct="1">
              <a:spcBef>
                <a:spcPct val="50000"/>
              </a:spcBef>
              <a:buFont typeface="Wingdings" charset="0"/>
              <a:buChar char="Ø"/>
            </a:pPr>
            <a:r>
              <a:rPr lang="en-US" b="0" dirty="0"/>
              <a:t> Architecture: System structure, sensors, actuators, computers, communication, HMI</a:t>
            </a:r>
          </a:p>
          <a:p>
            <a:pPr eaLnBrk="1" hangingPunct="1">
              <a:spcBef>
                <a:spcPct val="50000"/>
              </a:spcBef>
              <a:buFont typeface="Wingdings" charset="0"/>
              <a:buChar char="Ø"/>
            </a:pPr>
            <a:r>
              <a:rPr lang="en-US" b="0" dirty="0"/>
              <a:t> Modeling and simulation: Physics and data </a:t>
            </a:r>
          </a:p>
          <a:p>
            <a:pPr eaLnBrk="1" hangingPunct="1">
              <a:spcBef>
                <a:spcPct val="50000"/>
              </a:spcBef>
              <a:buFont typeface="Wingdings" charset="0"/>
              <a:buChar char="Ø"/>
            </a:pPr>
            <a:r>
              <a:rPr lang="en-US" b="0" dirty="0"/>
              <a:t> </a:t>
            </a:r>
            <a:r>
              <a:rPr lang="en-US" b="0" dirty="0">
                <a:solidFill>
                  <a:srgbClr val="0000FF"/>
                </a:solidFill>
              </a:rPr>
              <a:t>Control Design</a:t>
            </a:r>
            <a:r>
              <a:rPr lang="en-US" b="0" dirty="0"/>
              <a:t>: Models, algorithms and logic</a:t>
            </a:r>
          </a:p>
          <a:p>
            <a:pPr eaLnBrk="1" hangingPunct="1">
              <a:spcBef>
                <a:spcPct val="50000"/>
              </a:spcBef>
              <a:buFont typeface="Wingdings" charset="0"/>
              <a:buChar char="Ø"/>
            </a:pPr>
            <a:r>
              <a:rPr lang="en-US" b="0" dirty="0"/>
              <a:t> </a:t>
            </a:r>
            <a:r>
              <a:rPr lang="en-US" b="0" dirty="0">
                <a:solidFill>
                  <a:srgbClr val="0000FF"/>
                </a:solidFill>
              </a:rPr>
              <a:t>Implementation</a:t>
            </a:r>
            <a:r>
              <a:rPr lang="en-US" b="0" dirty="0"/>
              <a:t>: Verification and validation </a:t>
            </a:r>
          </a:p>
          <a:p>
            <a:pPr eaLnBrk="1" hangingPunct="1">
              <a:spcBef>
                <a:spcPct val="50000"/>
              </a:spcBef>
              <a:buFont typeface="Wingdings" charset="0"/>
              <a:buChar char="Ø"/>
            </a:pPr>
            <a:r>
              <a:rPr lang="en-US" b="0" dirty="0"/>
              <a:t> Commissioning and tuning</a:t>
            </a:r>
          </a:p>
          <a:p>
            <a:pPr eaLnBrk="1" hangingPunct="1">
              <a:spcBef>
                <a:spcPct val="50000"/>
              </a:spcBef>
              <a:buFont typeface="Wingdings" charset="0"/>
              <a:buChar char="Ø"/>
            </a:pPr>
            <a:r>
              <a:rPr lang="en-US" b="0" dirty="0"/>
              <a:t> Operation: Diagnostics, assessment, fault detection</a:t>
            </a:r>
          </a:p>
          <a:p>
            <a:pPr eaLnBrk="1" hangingPunct="1">
              <a:spcBef>
                <a:spcPct val="50000"/>
              </a:spcBef>
              <a:buFont typeface="Wingdings" charset="0"/>
              <a:buChar char="Ø"/>
            </a:pPr>
            <a:r>
              <a:rPr lang="en-US" b="0" dirty="0"/>
              <a:t> Reconfiguration and upgrading</a:t>
            </a: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04924863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Computer </a:t>
            </a:r>
            <a:r>
              <a:rPr lang="en-US" b="1" dirty="0" err="1" smtClean="0">
                <a:solidFill>
                  <a:srgbClr val="0000FF"/>
                </a:solidFill>
                <a:latin typeface="Arial" charset="0"/>
                <a:ea typeface="ＭＳ Ｐゴシック" charset="0"/>
                <a:cs typeface="ＭＳ Ｐゴシック" charset="0"/>
              </a:rPr>
              <a:t>Conntrol</a:t>
            </a:r>
            <a:r>
              <a:rPr lang="en-US" b="1" dirty="0" smtClean="0">
                <a:solidFill>
                  <a:srgbClr val="0000FF"/>
                </a:solidFill>
                <a:latin typeface="Arial" charset="0"/>
                <a:ea typeface="ＭＳ Ｐゴシック" charset="0"/>
                <a:cs typeface="ＭＳ Ｐゴシック" charset="0"/>
              </a:rPr>
              <a:t> 1960-2000</a:t>
            </a:r>
            <a:endParaRPr lang="sv-SE" b="1" dirty="0">
              <a:solidFill>
                <a:srgbClr val="0000FF"/>
              </a:solidFill>
              <a:latin typeface="Arial" charset="0"/>
              <a:ea typeface="ＭＳ Ｐゴシック" charset="0"/>
              <a:cs typeface="ＭＳ Ｐゴシック" charset="0"/>
            </a:endParaRPr>
          </a:p>
        </p:txBody>
      </p:sp>
      <p:sp>
        <p:nvSpPr>
          <p:cNvPr id="3" name="textruta 2"/>
          <p:cNvSpPr txBox="1"/>
          <p:nvPr/>
        </p:nvSpPr>
        <p:spPr>
          <a:xfrm>
            <a:off x="0" y="1212275"/>
            <a:ext cx="9143999" cy="4031873"/>
          </a:xfrm>
          <a:prstGeom prst="rect">
            <a:avLst/>
          </a:prstGeom>
          <a:noFill/>
        </p:spPr>
        <p:txBody>
          <a:bodyPr wrap="square" rtlCol="0">
            <a:spAutoFit/>
          </a:bodyPr>
          <a:lstStyle/>
          <a:p>
            <a:pPr marL="457200" indent="-457200">
              <a:buFont typeface="Wingdings" charset="2"/>
              <a:buChar char="Ø"/>
            </a:pPr>
            <a:r>
              <a:rPr lang="sv-SE" sz="3200" dirty="0" smtClean="0"/>
              <a:t> Driving force 1: Space race, </a:t>
            </a:r>
            <a:r>
              <a:rPr lang="sv-SE" sz="3200" dirty="0" err="1" smtClean="0"/>
              <a:t>cold</a:t>
            </a:r>
            <a:r>
              <a:rPr lang="sv-SE" sz="3200" dirty="0" smtClean="0"/>
              <a:t> </a:t>
            </a:r>
            <a:r>
              <a:rPr lang="sv-SE" sz="3200" dirty="0" err="1" smtClean="0"/>
              <a:t>war</a:t>
            </a:r>
            <a:r>
              <a:rPr lang="sv-SE" sz="3200" dirty="0" smtClean="0"/>
              <a:t>: Polaris,    SAGE, Apollo, flight </a:t>
            </a:r>
            <a:r>
              <a:rPr lang="sv-SE" sz="3200" dirty="0" err="1" smtClean="0"/>
              <a:t>control</a:t>
            </a:r>
            <a:endParaRPr lang="sv-SE" sz="3200" dirty="0" smtClean="0"/>
          </a:p>
          <a:p>
            <a:pPr marL="457200" indent="-457200">
              <a:buFont typeface="Wingdings" charset="2"/>
              <a:buChar char="Ø"/>
            </a:pPr>
            <a:r>
              <a:rPr lang="sv-SE" sz="3200" dirty="0"/>
              <a:t> </a:t>
            </a:r>
            <a:r>
              <a:rPr lang="sv-SE" sz="3200" dirty="0" smtClean="0"/>
              <a:t>Driving force 2: </a:t>
            </a:r>
            <a:r>
              <a:rPr lang="sv-SE" sz="3200" dirty="0" err="1" smtClean="0"/>
              <a:t>Computerized</a:t>
            </a:r>
            <a:r>
              <a:rPr lang="sv-SE" sz="3200" dirty="0" smtClean="0"/>
              <a:t> process </a:t>
            </a:r>
            <a:r>
              <a:rPr lang="sv-SE" sz="3200" dirty="0" err="1" smtClean="0"/>
              <a:t>control</a:t>
            </a:r>
            <a:r>
              <a:rPr lang="sv-SE" sz="3200" dirty="0" smtClean="0"/>
              <a:t>:</a:t>
            </a:r>
          </a:p>
          <a:p>
            <a:pPr marL="457200" indent="-457200">
              <a:buFont typeface="Wingdings" charset="2"/>
              <a:buChar char="Ø"/>
            </a:pPr>
            <a:r>
              <a:rPr lang="sv-SE" sz="3200" dirty="0"/>
              <a:t> </a:t>
            </a:r>
            <a:r>
              <a:rPr lang="sv-SE" sz="3200" dirty="0" smtClean="0"/>
              <a:t>       Port Arthur – TRW 1959, IBM 1710. 1720, 1800</a:t>
            </a:r>
            <a:endParaRPr lang="sv-SE" sz="3200" dirty="0"/>
          </a:p>
          <a:p>
            <a:pPr marL="457200" indent="-457200">
              <a:buFont typeface="Wingdings" charset="2"/>
              <a:buChar char="Ø"/>
            </a:pPr>
            <a:r>
              <a:rPr lang="sv-SE" sz="3200" dirty="0" smtClean="0"/>
              <a:t>        </a:t>
            </a:r>
            <a:r>
              <a:rPr lang="sv-SE" sz="3200" dirty="0" err="1" smtClean="0"/>
              <a:t>Direct</a:t>
            </a:r>
            <a:r>
              <a:rPr lang="sv-SE" sz="3200" dirty="0" smtClean="0"/>
              <a:t> Digital Control 1962</a:t>
            </a:r>
            <a:endParaRPr lang="sv-SE" sz="3200" dirty="0"/>
          </a:p>
          <a:p>
            <a:pPr marL="457200" indent="-457200">
              <a:buFont typeface="Wingdings" charset="2"/>
              <a:buChar char="Ø"/>
            </a:pPr>
            <a:r>
              <a:rPr lang="sv-SE" sz="3200" dirty="0" smtClean="0"/>
              <a:t>        DCS Honeywell </a:t>
            </a:r>
            <a:r>
              <a:rPr lang="sv-SE" sz="3200" dirty="0" err="1" smtClean="0"/>
              <a:t>Yokogawa</a:t>
            </a:r>
            <a:r>
              <a:rPr lang="sv-SE" sz="3200" dirty="0"/>
              <a:t> </a:t>
            </a:r>
            <a:r>
              <a:rPr lang="sv-SE" sz="3200" dirty="0" smtClean="0"/>
              <a:t>1975</a:t>
            </a:r>
            <a:endParaRPr lang="sv-SE" sz="3200" dirty="0"/>
          </a:p>
          <a:p>
            <a:pPr marL="457200" indent="-457200">
              <a:buFont typeface="Wingdings" charset="2"/>
              <a:buChar char="Ø"/>
            </a:pPr>
            <a:r>
              <a:rPr lang="sv-SE" sz="3200" dirty="0" smtClean="0"/>
              <a:t>        </a:t>
            </a:r>
            <a:r>
              <a:rPr lang="sv-SE" sz="3200" dirty="0" err="1" smtClean="0"/>
              <a:t>Fieldbus</a:t>
            </a:r>
            <a:r>
              <a:rPr lang="sv-SE" sz="3200" dirty="0" smtClean="0"/>
              <a:t>,</a:t>
            </a:r>
            <a:r>
              <a:rPr lang="sv-SE" sz="3200" dirty="0"/>
              <a:t> </a:t>
            </a:r>
            <a:r>
              <a:rPr lang="sv-SE" sz="3200" dirty="0" err="1" smtClean="0"/>
              <a:t>wireless</a:t>
            </a:r>
            <a:r>
              <a:rPr lang="sv-SE" sz="3200" dirty="0" smtClean="0"/>
              <a:t> and </a:t>
            </a:r>
            <a:r>
              <a:rPr lang="sv-SE" sz="3200" dirty="0" err="1" smtClean="0"/>
              <a:t>networks</a:t>
            </a:r>
            <a:r>
              <a:rPr lang="sv-SE" sz="3200" dirty="0" smtClean="0"/>
              <a:t> 1985, 1995</a:t>
            </a:r>
          </a:p>
          <a:p>
            <a:pPr marL="457200" indent="-457200">
              <a:buFont typeface="Wingdings" charset="2"/>
              <a:buChar char="Ø"/>
            </a:pPr>
            <a:r>
              <a:rPr lang="sv-SE" sz="3200" dirty="0"/>
              <a:t> </a:t>
            </a:r>
            <a:r>
              <a:rPr lang="sv-SE" sz="3200" dirty="0" smtClean="0"/>
              <a:t>Driving force 3: Automotive </a:t>
            </a: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29636562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457200" y="37877"/>
            <a:ext cx="8229600" cy="1143000"/>
          </a:xfrm>
        </p:spPr>
        <p:txBody>
          <a:bodyPr>
            <a:normAutofit/>
          </a:bodyPr>
          <a:lstStyle/>
          <a:p>
            <a:pPr defTabSz="1008623"/>
            <a:r>
              <a:rPr lang="en-US" altLang="ja-JP" sz="4800" b="1" dirty="0" smtClean="0">
                <a:solidFill>
                  <a:srgbClr val="0000FF"/>
                </a:solidFill>
                <a:latin typeface="Arial" charset="0"/>
                <a:ea typeface="ＭＳ Ｐゴシック" charset="0"/>
                <a:cs typeface="ＭＳ Ｐゴシック" charset="0"/>
              </a:rPr>
              <a:t>Sampled Data Control</a:t>
            </a:r>
            <a:endParaRPr lang="en-US" altLang="ja-JP" sz="4800"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ACC'12 Montreal</a:t>
            </a:r>
            <a:endParaRPr lang="sv-SE"/>
          </a:p>
        </p:txBody>
      </p:sp>
      <p:sp>
        <p:nvSpPr>
          <p:cNvPr id="3" name="Platshållare för innehåll 2"/>
          <p:cNvSpPr>
            <a:spLocks noGrp="1"/>
          </p:cNvSpPr>
          <p:nvPr>
            <p:ph idx="1"/>
          </p:nvPr>
        </p:nvSpPr>
        <p:spPr>
          <a:xfrm>
            <a:off x="457200" y="1180877"/>
            <a:ext cx="8686800" cy="5175473"/>
          </a:xfrm>
        </p:spPr>
        <p:txBody>
          <a:bodyPr>
            <a:noAutofit/>
          </a:bodyPr>
          <a:lstStyle/>
          <a:p>
            <a:pPr>
              <a:buFont typeface="Wingdings" charset="2"/>
              <a:buChar char="Ø"/>
            </a:pPr>
            <a:r>
              <a:rPr lang="en-US" sz="2400" dirty="0" smtClean="0"/>
              <a:t>Represent </a:t>
            </a:r>
            <a:r>
              <a:rPr lang="en-US" sz="2400" dirty="0"/>
              <a:t>y(t) by {y(</a:t>
            </a:r>
            <a:r>
              <a:rPr lang="en-US" sz="2400" dirty="0" err="1"/>
              <a:t>kh</a:t>
            </a:r>
            <a:r>
              <a:rPr lang="en-US" sz="2400" dirty="0"/>
              <a:t>)} for k = 0, 1, 2, . . </a:t>
            </a:r>
            <a:r>
              <a:rPr lang="en-US" sz="2400" dirty="0" smtClean="0"/>
              <a:t>.	</a:t>
            </a:r>
          </a:p>
          <a:p>
            <a:pPr marL="0" indent="0">
              <a:buNone/>
            </a:pPr>
            <a:r>
              <a:rPr lang="en-US" sz="2400" dirty="0"/>
              <a:t> </a:t>
            </a:r>
            <a:r>
              <a:rPr lang="en-US" sz="2400" dirty="0" smtClean="0"/>
              <a:t>         </a:t>
            </a:r>
            <a:r>
              <a:rPr lang="en-US" sz="2400" dirty="0" err="1" smtClean="0"/>
              <a:t>Injectivity</a:t>
            </a:r>
            <a:r>
              <a:rPr lang="en-US" sz="2400" dirty="0" smtClean="0"/>
              <a:t> </a:t>
            </a:r>
            <a:r>
              <a:rPr lang="en-US" sz="2400" dirty="0"/>
              <a:t>if h &lt; 1/ </a:t>
            </a:r>
            <a:r>
              <a:rPr lang="en-US" sz="2400" dirty="0" smtClean="0"/>
              <a:t>f </a:t>
            </a:r>
            <a:r>
              <a:rPr lang="en-US" sz="2400" dirty="0"/>
              <a:t>Shannon </a:t>
            </a:r>
            <a:r>
              <a:rPr lang="en-US" sz="2400" dirty="0" smtClean="0"/>
              <a:t>reconstruction</a:t>
            </a:r>
          </a:p>
          <a:p>
            <a:pPr marL="0" indent="0">
              <a:buNone/>
            </a:pPr>
            <a:r>
              <a:rPr lang="en-US" sz="2400" dirty="0"/>
              <a:t> </a:t>
            </a:r>
            <a:r>
              <a:rPr lang="en-US" sz="2400" dirty="0" smtClean="0"/>
              <a:t>         Time </a:t>
            </a:r>
            <a:r>
              <a:rPr lang="en-US" sz="2400" dirty="0"/>
              <a:t>invariant continuous </a:t>
            </a:r>
            <a:r>
              <a:rPr lang="en-US" sz="2400" dirty="0" smtClean="0"/>
              <a:t>systems </a:t>
            </a:r>
            <a:r>
              <a:rPr lang="en-US" sz="2400" dirty="0"/>
              <a:t>periodic </a:t>
            </a:r>
            <a:r>
              <a:rPr lang="en-US" sz="2400" dirty="0" smtClean="0"/>
              <a:t>systems</a:t>
            </a:r>
          </a:p>
          <a:p>
            <a:pPr marL="0" indent="0">
              <a:buNone/>
            </a:pPr>
            <a:r>
              <a:rPr lang="en-US" sz="2400" dirty="0"/>
              <a:t> </a:t>
            </a:r>
            <a:r>
              <a:rPr lang="en-US" sz="2400" dirty="0" smtClean="0"/>
              <a:t>         Nice theory: </a:t>
            </a:r>
            <a:r>
              <a:rPr lang="en-US" sz="2400" dirty="0" smtClean="0">
                <a:solidFill>
                  <a:srgbClr val="0000FF"/>
                </a:solidFill>
              </a:rPr>
              <a:t>Stroboscopic </a:t>
            </a:r>
            <a:r>
              <a:rPr lang="en-US" sz="2400" dirty="0">
                <a:solidFill>
                  <a:srgbClr val="0000FF"/>
                </a:solidFill>
              </a:rPr>
              <a:t>model</a:t>
            </a:r>
            <a:r>
              <a:rPr lang="en-US" sz="2400" dirty="0"/>
              <a:t>, </a:t>
            </a:r>
            <a:r>
              <a:rPr lang="en-US" sz="2400" dirty="0" err="1"/>
              <a:t>intersample</a:t>
            </a:r>
            <a:r>
              <a:rPr lang="en-US" sz="2400" dirty="0"/>
              <a:t> behavior, </a:t>
            </a:r>
            <a:r>
              <a:rPr lang="en-US" sz="2400" dirty="0" smtClean="0"/>
              <a:t>lifting</a:t>
            </a:r>
          </a:p>
          <a:p>
            <a:pPr marL="0" indent="0">
              <a:buNone/>
            </a:pPr>
            <a:r>
              <a:rPr lang="en-US" sz="2400" dirty="0"/>
              <a:t> </a:t>
            </a:r>
            <a:r>
              <a:rPr lang="en-US" sz="2400" dirty="0" smtClean="0"/>
              <a:t>         Powerful </a:t>
            </a:r>
            <a:r>
              <a:rPr lang="en-US" sz="2400" dirty="0"/>
              <a:t>control design </a:t>
            </a:r>
            <a:r>
              <a:rPr lang="en-US" sz="2400" dirty="0" smtClean="0"/>
              <a:t>methods</a:t>
            </a:r>
          </a:p>
          <a:p>
            <a:pPr marL="0" indent="0">
              <a:buNone/>
            </a:pPr>
            <a:r>
              <a:rPr lang="en-US" sz="2400" dirty="0"/>
              <a:t> </a:t>
            </a:r>
            <a:r>
              <a:rPr lang="en-US" sz="2400" dirty="0" smtClean="0"/>
              <a:t>         Standard </a:t>
            </a:r>
            <a:r>
              <a:rPr lang="en-US" sz="2400" dirty="0"/>
              <a:t>way to design computer controlled systems</a:t>
            </a:r>
          </a:p>
          <a:p>
            <a:pPr marL="0" indent="0">
              <a:buNone/>
            </a:pPr>
            <a:r>
              <a:rPr lang="en-US" sz="2400" dirty="0" smtClean="0"/>
              <a:t>          Time</a:t>
            </a:r>
            <a:r>
              <a:rPr lang="en-US" sz="2400" dirty="0"/>
              <a:t>-triggered </a:t>
            </a:r>
            <a:r>
              <a:rPr lang="en-US" sz="2400" dirty="0" smtClean="0"/>
              <a:t>architecture </a:t>
            </a:r>
            <a:r>
              <a:rPr lang="en-US" sz="2400" dirty="0"/>
              <a:t>for safe implementation</a:t>
            </a:r>
          </a:p>
          <a:p>
            <a:pPr>
              <a:buFont typeface="Wingdings" charset="2"/>
              <a:buChar char="Ø"/>
            </a:pPr>
            <a:r>
              <a:rPr lang="en-US" sz="2400" dirty="0"/>
              <a:t>Difficulties with</a:t>
            </a:r>
          </a:p>
          <a:p>
            <a:pPr marL="0" indent="0">
              <a:buNone/>
            </a:pPr>
            <a:r>
              <a:rPr lang="en-US" sz="2400" dirty="0" smtClean="0"/>
              <a:t>         </a:t>
            </a:r>
            <a:r>
              <a:rPr lang="en-US" sz="2400" dirty="0" smtClean="0">
                <a:solidFill>
                  <a:srgbClr val="0000FF"/>
                </a:solidFill>
              </a:rPr>
              <a:t> Multi</a:t>
            </a:r>
            <a:r>
              <a:rPr lang="en-US" sz="2400" dirty="0">
                <a:solidFill>
                  <a:srgbClr val="0000FF"/>
                </a:solidFill>
              </a:rPr>
              <a:t>-rate sampling</a:t>
            </a:r>
          </a:p>
          <a:p>
            <a:pPr marL="0" indent="0">
              <a:buNone/>
            </a:pPr>
            <a:r>
              <a:rPr lang="en-US" sz="2400" dirty="0" smtClean="0">
                <a:solidFill>
                  <a:srgbClr val="0000FF"/>
                </a:solidFill>
              </a:rPr>
              <a:t>          Communication </a:t>
            </a:r>
            <a:r>
              <a:rPr lang="en-US" sz="2400" dirty="0">
                <a:solidFill>
                  <a:srgbClr val="0000FF"/>
                </a:solidFill>
              </a:rPr>
              <a:t>nets, variable delays, sampling jitter</a:t>
            </a:r>
          </a:p>
          <a:p>
            <a:pPr marL="0" indent="0">
              <a:buNone/>
            </a:pPr>
            <a:r>
              <a:rPr lang="en-US" sz="2400" dirty="0" smtClean="0">
                <a:solidFill>
                  <a:srgbClr val="0000FF"/>
                </a:solidFill>
              </a:rPr>
              <a:t>          Biological </a:t>
            </a:r>
            <a:r>
              <a:rPr lang="en-US" sz="2400" dirty="0">
                <a:solidFill>
                  <a:srgbClr val="0000FF"/>
                </a:solidFill>
              </a:rPr>
              <a:t>systems </a:t>
            </a:r>
            <a:r>
              <a:rPr lang="en-US" sz="2400" dirty="0" smtClean="0">
                <a:solidFill>
                  <a:srgbClr val="0000FF"/>
                </a:solidFill>
              </a:rPr>
              <a:t>– other signal forms no </a:t>
            </a:r>
            <a:r>
              <a:rPr lang="en-US" sz="2400" dirty="0">
                <a:solidFill>
                  <a:srgbClr val="0000FF"/>
                </a:solidFill>
              </a:rPr>
              <a:t>central </a:t>
            </a:r>
            <a:r>
              <a:rPr lang="en-US" sz="2400" dirty="0" smtClean="0">
                <a:solidFill>
                  <a:srgbClr val="0000FF"/>
                </a:solidFill>
              </a:rPr>
              <a:t>clock</a:t>
            </a:r>
            <a:endParaRPr lang="en-US" sz="2400" dirty="0">
              <a:solidFill>
                <a:srgbClr val="0000FF"/>
              </a:solidFill>
            </a:endParaRPr>
          </a:p>
          <a:p>
            <a:pPr>
              <a:buFont typeface="Wingdings" charset="2"/>
              <a:buChar char="Ø"/>
            </a:pPr>
            <a:endParaRPr lang="sv-SE" sz="2400" dirty="0" smtClean="0"/>
          </a:p>
        </p:txBody>
      </p:sp>
    </p:spTree>
    <p:extLst>
      <p:ext uri="{BB962C8B-B14F-4D97-AF65-F5344CB8AC3E}">
        <p14:creationId xmlns:p14="http://schemas.microsoft.com/office/powerpoint/2010/main" val="3337478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normAutofit/>
          </a:bodyPr>
          <a:lstStyle/>
          <a:p>
            <a:pPr defTabSz="1008623"/>
            <a:r>
              <a:rPr lang="en-US" altLang="ja-JP" sz="4800" b="1" dirty="0" smtClean="0">
                <a:solidFill>
                  <a:srgbClr val="0000FF"/>
                </a:solidFill>
                <a:latin typeface="Arial" charset="0"/>
                <a:ea typeface="ＭＳ Ｐゴシック" charset="0"/>
                <a:cs typeface="ＭＳ Ｐゴシック" charset="0"/>
              </a:rPr>
              <a:t>Event Based Control</a:t>
            </a:r>
            <a:endParaRPr lang="en-US" altLang="ja-JP" sz="4800"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ACC'12 Montreal</a:t>
            </a:r>
            <a:endParaRPr lang="sv-SE"/>
          </a:p>
        </p:txBody>
      </p:sp>
      <p:pic>
        <p:nvPicPr>
          <p:cNvPr id="4" name="Bildobjekt 3" descr="riele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1809295"/>
            <a:ext cx="5461000" cy="3276600"/>
          </a:xfrm>
          <a:prstGeom prst="rect">
            <a:avLst/>
          </a:prstGeom>
        </p:spPr>
      </p:pic>
      <p:sp>
        <p:nvSpPr>
          <p:cNvPr id="5" name="textruta 4"/>
          <p:cNvSpPr txBox="1"/>
          <p:nvPr/>
        </p:nvSpPr>
        <p:spPr>
          <a:xfrm>
            <a:off x="1841500" y="5355775"/>
            <a:ext cx="5366774" cy="584776"/>
          </a:xfrm>
          <a:prstGeom prst="rect">
            <a:avLst/>
          </a:prstGeom>
          <a:noFill/>
        </p:spPr>
        <p:txBody>
          <a:bodyPr wrap="none" rtlCol="0">
            <a:spAutoFit/>
          </a:bodyPr>
          <a:lstStyle/>
          <a:p>
            <a:r>
              <a:rPr lang="sv-SE" sz="3200" dirty="0" err="1" smtClean="0">
                <a:solidFill>
                  <a:srgbClr val="FF0000"/>
                </a:solidFill>
              </a:rPr>
              <a:t>Riemann</a:t>
            </a:r>
            <a:r>
              <a:rPr lang="sv-SE" sz="3200" dirty="0" smtClean="0"/>
              <a:t> or </a:t>
            </a:r>
            <a:r>
              <a:rPr lang="sv-SE" sz="3200" dirty="0" err="1" smtClean="0">
                <a:solidFill>
                  <a:srgbClr val="0000FF"/>
                </a:solidFill>
              </a:rPr>
              <a:t>Lebesgue</a:t>
            </a:r>
            <a:r>
              <a:rPr lang="sv-SE" sz="3200" dirty="0" smtClean="0"/>
              <a:t> sampling</a:t>
            </a:r>
          </a:p>
        </p:txBody>
      </p:sp>
    </p:spTree>
    <p:extLst>
      <p:ext uri="{BB962C8B-B14F-4D97-AF65-F5344CB8AC3E}">
        <p14:creationId xmlns:p14="http://schemas.microsoft.com/office/powerpoint/2010/main" val="826804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dirty="0" smtClean="0">
                <a:solidFill>
                  <a:srgbClr val="0000FF"/>
                </a:solidFill>
                <a:latin typeface="Arial" charset="0"/>
                <a:ea typeface="ＭＳ Ｐゴシック" charset="0"/>
                <a:cs typeface="ＭＳ Ｐゴシック" charset="0"/>
              </a:rPr>
              <a:t>Example</a:t>
            </a:r>
            <a:endParaRPr lang="sv-SE" dirty="0">
              <a:solidFill>
                <a:srgbClr val="0000FF"/>
              </a:solidFill>
              <a:latin typeface="Arial" charset="0"/>
              <a:ea typeface="ＭＳ Ｐゴシック" charset="0"/>
              <a:cs typeface="ＭＳ Ｐゴシック" charset="0"/>
            </a:endParaRPr>
          </a:p>
        </p:txBody>
      </p:sp>
      <p:sp>
        <p:nvSpPr>
          <p:cNvPr id="3" name="Platshållare för sidfot 2"/>
          <p:cNvSpPr>
            <a:spLocks noGrp="1"/>
          </p:cNvSpPr>
          <p:nvPr>
            <p:ph type="ftr" sz="quarter" idx="11"/>
          </p:nvPr>
        </p:nvSpPr>
        <p:spPr/>
        <p:txBody>
          <a:bodyPr/>
          <a:lstStyle/>
          <a:p>
            <a:r>
              <a:rPr lang="sv-SE" smtClean="0"/>
              <a:t>CPS PI Meeting Oct 17 2013</a:t>
            </a:r>
            <a:endParaRPr lang="sv-SE"/>
          </a:p>
        </p:txBody>
      </p:sp>
      <p:pic>
        <p:nvPicPr>
          <p:cNvPr id="4" name="Bildobjekt 3" descr="event-based-com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20" y="3143645"/>
            <a:ext cx="8165683" cy="2953545"/>
          </a:xfrm>
          <a:prstGeom prst="rect">
            <a:avLst/>
          </a:prstGeom>
        </p:spPr>
      </p:pic>
      <p:sp>
        <p:nvSpPr>
          <p:cNvPr id="5" name="textruta 4"/>
          <p:cNvSpPr txBox="1"/>
          <p:nvPr/>
        </p:nvSpPr>
        <p:spPr>
          <a:xfrm>
            <a:off x="459620" y="1317806"/>
            <a:ext cx="8165683" cy="1754327"/>
          </a:xfrm>
          <a:prstGeom prst="rect">
            <a:avLst/>
          </a:prstGeom>
          <a:noFill/>
        </p:spPr>
        <p:txBody>
          <a:bodyPr wrap="square" rtlCol="0">
            <a:spAutoFit/>
          </a:bodyPr>
          <a:lstStyle/>
          <a:p>
            <a:r>
              <a:rPr lang="sv-SE" sz="3600" dirty="0"/>
              <a:t>d</a:t>
            </a:r>
            <a:r>
              <a:rPr lang="sv-SE" sz="3600" dirty="0" smtClean="0"/>
              <a:t>x=</a:t>
            </a:r>
            <a:r>
              <a:rPr lang="sv-SE" sz="3600" dirty="0" err="1" smtClean="0"/>
              <a:t>udt+dw</a:t>
            </a:r>
            <a:endParaRPr lang="sv-SE" sz="3600" dirty="0"/>
          </a:p>
          <a:p>
            <a:r>
              <a:rPr lang="sv-SE" sz="3600" dirty="0" err="1" smtClean="0"/>
              <a:t>Minimize</a:t>
            </a:r>
            <a:r>
              <a:rPr lang="sv-SE" sz="3600" dirty="0" smtClean="0"/>
              <a:t> </a:t>
            </a:r>
            <a:r>
              <a:rPr lang="sv-SE" sz="3600" dirty="0" err="1" smtClean="0"/>
              <a:t>mean</a:t>
            </a:r>
            <a:r>
              <a:rPr lang="sv-SE" sz="3600" dirty="0" smtClean="0"/>
              <a:t> </a:t>
            </a:r>
            <a:r>
              <a:rPr lang="sv-SE" sz="3600" dirty="0" err="1" smtClean="0"/>
              <a:t>square</a:t>
            </a:r>
            <a:r>
              <a:rPr lang="sv-SE" sz="3600" dirty="0" smtClean="0"/>
              <a:t> output</a:t>
            </a:r>
          </a:p>
          <a:p>
            <a:r>
              <a:rPr lang="sv-SE" sz="3600" dirty="0" err="1" smtClean="0"/>
              <a:t>V</a:t>
            </a:r>
            <a:r>
              <a:rPr lang="sv-SE" sz="3600" baseline="-25000" dirty="0" err="1" smtClean="0"/>
              <a:t>zoh</a:t>
            </a:r>
            <a:r>
              <a:rPr lang="sv-SE" sz="3600" dirty="0" smtClean="0"/>
              <a:t>=0.79 h, </a:t>
            </a:r>
            <a:r>
              <a:rPr lang="sv-SE" sz="3600" dirty="0" err="1" smtClean="0"/>
              <a:t>V</a:t>
            </a:r>
            <a:r>
              <a:rPr lang="sv-SE" sz="3600" baseline="-25000" dirty="0" err="1" smtClean="0"/>
              <a:t>ih</a:t>
            </a:r>
            <a:r>
              <a:rPr lang="sv-SE" sz="3600" dirty="0" smtClean="0"/>
              <a:t>=0.5h, </a:t>
            </a:r>
            <a:r>
              <a:rPr lang="sv-SE" sz="3600" dirty="0" err="1" smtClean="0"/>
              <a:t>V</a:t>
            </a:r>
            <a:r>
              <a:rPr lang="sv-SE" sz="3600" baseline="-25000" dirty="0" err="1" smtClean="0"/>
              <a:t>eih</a:t>
            </a:r>
            <a:r>
              <a:rPr lang="sv-SE" sz="3600" dirty="0" smtClean="0"/>
              <a:t>=0.17h</a:t>
            </a:r>
            <a:endParaRPr lang="sv-SE" sz="3600" dirty="0"/>
          </a:p>
        </p:txBody>
      </p:sp>
    </p:spTree>
    <p:extLst>
      <p:ext uri="{BB962C8B-B14F-4D97-AF65-F5344CB8AC3E}">
        <p14:creationId xmlns:p14="http://schemas.microsoft.com/office/powerpoint/2010/main" val="3310715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dirty="0" smtClean="0">
                <a:solidFill>
                  <a:srgbClr val="0000FF"/>
                </a:solidFill>
                <a:latin typeface="Arial" charset="0"/>
                <a:ea typeface="ＭＳ Ｐゴシック" charset="0"/>
                <a:cs typeface="ＭＳ Ｐゴシック" charset="0"/>
              </a:rPr>
              <a:t>Simulation</a:t>
            </a:r>
            <a:endParaRPr lang="sv-SE" dirty="0">
              <a:solidFill>
                <a:srgbClr val="0000FF"/>
              </a:solidFill>
              <a:latin typeface="Arial" charset="0"/>
              <a:ea typeface="ＭＳ Ｐゴシック" charset="0"/>
              <a:cs typeface="ＭＳ Ｐゴシック" charset="0"/>
            </a:endParaRPr>
          </a:p>
        </p:txBody>
      </p:sp>
      <p:pic>
        <p:nvPicPr>
          <p:cNvPr id="2" name="Bildobjekt 1" descr="sim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238" y="1557715"/>
            <a:ext cx="5920188" cy="4874707"/>
          </a:xfrm>
          <a:prstGeom prst="rect">
            <a:avLst/>
          </a:prstGeom>
        </p:spPr>
      </p:pic>
      <p:sp>
        <p:nvSpPr>
          <p:cNvPr id="3" name="Platshållare för sidfot 2"/>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26582263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normAutofit/>
          </a:bodyPr>
          <a:lstStyle/>
          <a:p>
            <a:pPr defTabSz="1008623"/>
            <a:r>
              <a:rPr lang="en-US" altLang="ja-JP" sz="4800" b="1" dirty="0" smtClean="0">
                <a:solidFill>
                  <a:srgbClr val="0000FF"/>
                </a:solidFill>
                <a:latin typeface="Arial" charset="0"/>
                <a:ea typeface="ＭＳ Ｐゴシック" charset="0"/>
                <a:cs typeface="ＭＳ Ｐゴシック" charset="0"/>
              </a:rPr>
              <a:t>Real Neurons</a:t>
            </a:r>
            <a:endParaRPr lang="en-US" altLang="ja-JP" sz="4800"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ACC'12 Montreal</a:t>
            </a:r>
            <a:endParaRPr lang="sv-SE"/>
          </a:p>
        </p:txBody>
      </p:sp>
      <p:pic>
        <p:nvPicPr>
          <p:cNvPr id="4" name="Bildobjekt 3"/>
          <p:cNvPicPr>
            <a:picLocks noChangeAspect="1"/>
          </p:cNvPicPr>
          <p:nvPr/>
        </p:nvPicPr>
        <p:blipFill>
          <a:blip r:embed="rId2"/>
          <a:stretch>
            <a:fillRect/>
          </a:stretch>
        </p:blipFill>
        <p:spPr>
          <a:xfrm>
            <a:off x="1523223" y="1369178"/>
            <a:ext cx="5688643" cy="4987172"/>
          </a:xfrm>
          <a:prstGeom prst="rect">
            <a:avLst/>
          </a:prstGeom>
        </p:spPr>
      </p:pic>
    </p:spTree>
    <p:extLst>
      <p:ext uri="{BB962C8B-B14F-4D97-AF65-F5344CB8AC3E}">
        <p14:creationId xmlns:p14="http://schemas.microsoft.com/office/powerpoint/2010/main" val="555145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Polaris  Computer</a:t>
            </a:r>
            <a:endParaRPr lang="sv-SE" b="1" dirty="0">
              <a:solidFill>
                <a:srgbClr val="0000FF"/>
              </a:solidFill>
              <a:latin typeface="Arial" charset="0"/>
              <a:ea typeface="ＭＳ Ｐゴシック" charset="0"/>
              <a:cs typeface="ＭＳ Ｐゴシック" charset="0"/>
            </a:endParaRPr>
          </a:p>
        </p:txBody>
      </p:sp>
      <p:sp>
        <p:nvSpPr>
          <p:cNvPr id="4" name="Platshållare för sidfot 3"/>
          <p:cNvSpPr>
            <a:spLocks noGrp="1"/>
          </p:cNvSpPr>
          <p:nvPr>
            <p:ph type="ftr" sz="quarter" idx="11"/>
          </p:nvPr>
        </p:nvSpPr>
        <p:spPr/>
        <p:txBody>
          <a:bodyPr/>
          <a:lstStyle/>
          <a:p>
            <a:r>
              <a:rPr lang="sv-SE" smtClean="0"/>
              <a:t>CPS PI Meeting Oct 17 2013</a:t>
            </a:r>
            <a:endParaRPr lang="sv-SE"/>
          </a:p>
        </p:txBody>
      </p:sp>
      <p:sp>
        <p:nvSpPr>
          <p:cNvPr id="5" name="Rektangel 4"/>
          <p:cNvSpPr/>
          <p:nvPr/>
        </p:nvSpPr>
        <p:spPr>
          <a:xfrm>
            <a:off x="1011813" y="1720840"/>
            <a:ext cx="6824363" cy="3539430"/>
          </a:xfrm>
          <a:prstGeom prst="rect">
            <a:avLst/>
          </a:prstGeom>
        </p:spPr>
        <p:txBody>
          <a:bodyPr wrap="square">
            <a:spAutoFit/>
          </a:bodyPr>
          <a:lstStyle/>
          <a:p>
            <a:pPr marL="457200" indent="-457200">
              <a:buFont typeface="Wingdings" charset="2"/>
              <a:buChar char="Ø"/>
            </a:pPr>
            <a:r>
              <a:rPr lang="sv-SE" sz="3200" dirty="0" smtClean="0"/>
              <a:t>Late 1950s </a:t>
            </a:r>
          </a:p>
          <a:p>
            <a:pPr marL="457200" indent="-457200">
              <a:buFont typeface="Wingdings" charset="2"/>
              <a:buChar char="Ø"/>
            </a:pPr>
            <a:r>
              <a:rPr lang="sv-SE" sz="3200" dirty="0" smtClean="0">
                <a:solidFill>
                  <a:srgbClr val="0000FF"/>
                </a:solidFill>
              </a:rPr>
              <a:t>Digital differential </a:t>
            </a:r>
            <a:r>
              <a:rPr lang="sv-SE" sz="3200" dirty="0" err="1" smtClean="0">
                <a:solidFill>
                  <a:srgbClr val="0000FF"/>
                </a:solidFill>
              </a:rPr>
              <a:t>analyzer</a:t>
            </a:r>
            <a:endParaRPr lang="sv-SE" sz="3200" dirty="0">
              <a:solidFill>
                <a:srgbClr val="0000FF"/>
              </a:solidFill>
            </a:endParaRPr>
          </a:p>
          <a:p>
            <a:pPr marL="457200" indent="-457200">
              <a:buFont typeface="Wingdings" charset="2"/>
              <a:buChar char="Ø"/>
            </a:pPr>
            <a:r>
              <a:rPr lang="sv-SE" sz="3200" dirty="0" err="1" smtClean="0"/>
              <a:t>Early</a:t>
            </a:r>
            <a:r>
              <a:rPr lang="sv-SE" sz="3200" dirty="0" smtClean="0"/>
              <a:t> </a:t>
            </a:r>
            <a:r>
              <a:rPr lang="sv-SE" sz="3200" dirty="0" err="1" smtClean="0"/>
              <a:t>use</a:t>
            </a:r>
            <a:r>
              <a:rPr lang="sv-SE" sz="3200" dirty="0" smtClean="0"/>
              <a:t> </a:t>
            </a:r>
            <a:r>
              <a:rPr lang="sv-SE" sz="3200" dirty="0" err="1" smtClean="0"/>
              <a:t>of</a:t>
            </a:r>
            <a:r>
              <a:rPr lang="sv-SE" sz="3200" dirty="0" smtClean="0"/>
              <a:t> </a:t>
            </a:r>
            <a:r>
              <a:rPr lang="sv-SE" sz="3200" dirty="0" err="1" smtClean="0"/>
              <a:t>integrated</a:t>
            </a:r>
            <a:r>
              <a:rPr lang="sv-SE" sz="3200" dirty="0" smtClean="0"/>
              <a:t> </a:t>
            </a:r>
            <a:r>
              <a:rPr lang="sv-SE" sz="3200" dirty="0" err="1" smtClean="0"/>
              <a:t>circuits</a:t>
            </a:r>
            <a:endParaRPr lang="sv-SE" sz="3200" dirty="0" smtClean="0"/>
          </a:p>
          <a:p>
            <a:pPr marL="457200" indent="-457200">
              <a:buFont typeface="Wingdings" charset="2"/>
              <a:buChar char="Ø"/>
            </a:pPr>
            <a:r>
              <a:rPr lang="sv-SE" sz="3200" dirty="0" smtClean="0"/>
              <a:t>Draper (Instrumentation) Lab MIT</a:t>
            </a:r>
          </a:p>
          <a:p>
            <a:pPr marL="457200" indent="-457200">
              <a:buFont typeface="Wingdings" charset="2"/>
              <a:buChar char="Ø"/>
            </a:pPr>
            <a:r>
              <a:rPr lang="sv-SE" sz="3200" dirty="0" smtClean="0"/>
              <a:t>Eldon Hall (Hall diagram)</a:t>
            </a:r>
            <a:endParaRPr lang="sv-SE" sz="3200" dirty="0"/>
          </a:p>
          <a:p>
            <a:pPr marL="457200" indent="-457200">
              <a:buFont typeface="Wingdings" charset="2"/>
              <a:buChar char="Ø"/>
            </a:pPr>
            <a:r>
              <a:rPr lang="sv-SE" sz="3200" dirty="0" smtClean="0"/>
              <a:t>Apollo </a:t>
            </a:r>
            <a:r>
              <a:rPr lang="sv-SE" sz="3200" dirty="0" err="1" smtClean="0"/>
              <a:t>Guidance</a:t>
            </a:r>
            <a:r>
              <a:rPr lang="sv-SE" sz="3200" dirty="0" smtClean="0"/>
              <a:t> </a:t>
            </a:r>
            <a:r>
              <a:rPr lang="sv-SE" sz="3200" dirty="0" err="1" smtClean="0"/>
              <a:t>Computers</a:t>
            </a:r>
            <a:r>
              <a:rPr lang="sv-SE" sz="3200" dirty="0" smtClean="0"/>
              <a:t> : 16 bit,  2 MHz, 2k RAM (</a:t>
            </a:r>
            <a:r>
              <a:rPr lang="sv-SE" sz="3200" dirty="0" err="1" smtClean="0"/>
              <a:t>core</a:t>
            </a:r>
            <a:r>
              <a:rPr lang="sv-SE" sz="3200" dirty="0" smtClean="0"/>
              <a:t>), 36k ROM </a:t>
            </a:r>
            <a:endParaRPr lang="sv-SE" sz="3200" dirty="0"/>
          </a:p>
        </p:txBody>
      </p:sp>
    </p:spTree>
    <p:extLst>
      <p:ext uri="{BB962C8B-B14F-4D97-AF65-F5344CB8AC3E}">
        <p14:creationId xmlns:p14="http://schemas.microsoft.com/office/powerpoint/2010/main" val="1616325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229003" y="609565"/>
            <a:ext cx="8229601" cy="1142735"/>
          </a:xfrm>
        </p:spPr>
        <p:txBody>
          <a:bodyPr>
            <a:normAutofit/>
          </a:bodyPr>
          <a:lstStyle/>
          <a:p>
            <a:r>
              <a:rPr lang="sv-SE" sz="4800" b="1" dirty="0">
                <a:solidFill>
                  <a:srgbClr val="0000FF"/>
                </a:solidFill>
                <a:latin typeface="Arial" charset="0"/>
                <a:ea typeface="ＭＳ Ｐゴシック" charset="0"/>
                <a:cs typeface="ＭＳ Ｐゴシック" charset="0"/>
              </a:rPr>
              <a:t>The Power </a:t>
            </a:r>
            <a:r>
              <a:rPr lang="sv-SE" sz="4800" b="1" dirty="0" err="1">
                <a:solidFill>
                  <a:srgbClr val="0000FF"/>
                </a:solidFill>
                <a:latin typeface="Arial" charset="0"/>
                <a:ea typeface="ＭＳ Ｐゴシック" charset="0"/>
                <a:cs typeface="ＭＳ Ｐゴシック" charset="0"/>
              </a:rPr>
              <a:t>of</a:t>
            </a:r>
            <a:r>
              <a:rPr lang="sv-SE" sz="4800" b="1" dirty="0">
                <a:solidFill>
                  <a:srgbClr val="0000FF"/>
                </a:solidFill>
                <a:latin typeface="Arial" charset="0"/>
                <a:ea typeface="ＭＳ Ｐゴシック" charset="0"/>
                <a:cs typeface="ＭＳ Ｐゴシック" charset="0"/>
              </a:rPr>
              <a:t> Feedback</a:t>
            </a:r>
            <a:endParaRPr lang="en-US" sz="4800"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
        <p:nvSpPr>
          <p:cNvPr id="3" name="textruta 2"/>
          <p:cNvSpPr txBox="1"/>
          <p:nvPr/>
        </p:nvSpPr>
        <p:spPr>
          <a:xfrm>
            <a:off x="407909" y="1838514"/>
            <a:ext cx="8597169" cy="4031873"/>
          </a:xfrm>
          <a:prstGeom prst="rect">
            <a:avLst/>
          </a:prstGeom>
          <a:noFill/>
        </p:spPr>
        <p:txBody>
          <a:bodyPr wrap="square" rtlCol="0">
            <a:spAutoFit/>
          </a:bodyPr>
          <a:lstStyle/>
          <a:p>
            <a:pPr marL="285750" indent="-285750">
              <a:buFont typeface="Wingdings" charset="2"/>
              <a:buChar char="Ø"/>
            </a:pPr>
            <a:r>
              <a:rPr lang="sv-SE" sz="3600" dirty="0"/>
              <a:t> </a:t>
            </a:r>
            <a:r>
              <a:rPr lang="sv-SE" sz="3200" dirty="0" err="1" smtClean="0"/>
              <a:t>Accurate</a:t>
            </a:r>
            <a:r>
              <a:rPr lang="sv-SE" sz="3200" dirty="0" smtClean="0"/>
              <a:t> systems from </a:t>
            </a:r>
            <a:r>
              <a:rPr lang="sv-SE" sz="3200" dirty="0" err="1" smtClean="0"/>
              <a:t>imprecise</a:t>
            </a:r>
            <a:r>
              <a:rPr lang="sv-SE" sz="3200" dirty="0" smtClean="0"/>
              <a:t> </a:t>
            </a:r>
            <a:r>
              <a:rPr lang="sv-SE" sz="3200" dirty="0" err="1" smtClean="0"/>
              <a:t>components</a:t>
            </a:r>
            <a:endParaRPr lang="sv-SE" sz="3200" dirty="0" smtClean="0"/>
          </a:p>
          <a:p>
            <a:pPr marL="285750" indent="-285750">
              <a:buFont typeface="Wingdings" charset="2"/>
              <a:buChar char="Ø"/>
            </a:pPr>
            <a:r>
              <a:rPr lang="sv-SE" sz="3200" dirty="0"/>
              <a:t> </a:t>
            </a:r>
            <a:r>
              <a:rPr lang="sv-SE" sz="3200" dirty="0" err="1" smtClean="0"/>
              <a:t>Reduce</a:t>
            </a:r>
            <a:r>
              <a:rPr lang="sv-SE" sz="3200" dirty="0" smtClean="0"/>
              <a:t> </a:t>
            </a:r>
            <a:r>
              <a:rPr lang="sv-SE" sz="3200" dirty="0" err="1" smtClean="0"/>
              <a:t>effects</a:t>
            </a:r>
            <a:r>
              <a:rPr lang="sv-SE" sz="3200" dirty="0" smtClean="0"/>
              <a:t> </a:t>
            </a:r>
            <a:r>
              <a:rPr lang="sv-SE" sz="3200" dirty="0" err="1" smtClean="0"/>
              <a:t>of</a:t>
            </a:r>
            <a:r>
              <a:rPr lang="sv-SE" sz="3200" dirty="0" smtClean="0"/>
              <a:t> </a:t>
            </a:r>
            <a:r>
              <a:rPr lang="sv-SE" sz="3200" dirty="0" err="1" smtClean="0"/>
              <a:t>disturbances</a:t>
            </a:r>
            <a:r>
              <a:rPr lang="sv-SE" sz="3200" dirty="0" smtClean="0"/>
              <a:t> and </a:t>
            </a:r>
            <a:r>
              <a:rPr lang="sv-SE" sz="3200" dirty="0" err="1" smtClean="0"/>
              <a:t>component</a:t>
            </a:r>
            <a:r>
              <a:rPr lang="sv-SE" sz="3200" dirty="0" smtClean="0"/>
              <a:t> variations</a:t>
            </a:r>
          </a:p>
          <a:p>
            <a:pPr marL="285750" indent="-285750">
              <a:buFont typeface="Wingdings" charset="2"/>
              <a:buChar char="Ø"/>
            </a:pPr>
            <a:r>
              <a:rPr lang="sv-SE" sz="3200" dirty="0"/>
              <a:t> </a:t>
            </a:r>
            <a:r>
              <a:rPr lang="sv-SE" sz="3200" dirty="0" err="1" smtClean="0"/>
              <a:t>Regulate</a:t>
            </a:r>
            <a:r>
              <a:rPr lang="sv-SE" sz="3200" dirty="0" smtClean="0"/>
              <a:t>, </a:t>
            </a:r>
            <a:r>
              <a:rPr lang="sv-SE" sz="3200" dirty="0" err="1" smtClean="0"/>
              <a:t>stabilize</a:t>
            </a:r>
            <a:r>
              <a:rPr lang="sv-SE" sz="3200" dirty="0" smtClean="0"/>
              <a:t> and </a:t>
            </a:r>
            <a:r>
              <a:rPr lang="sv-SE" sz="3200" dirty="0" err="1" smtClean="0"/>
              <a:t>shape</a:t>
            </a:r>
            <a:r>
              <a:rPr lang="sv-SE" sz="3200" dirty="0" smtClean="0"/>
              <a:t> </a:t>
            </a:r>
            <a:r>
              <a:rPr lang="sv-SE" sz="3200" dirty="0" err="1" smtClean="0"/>
              <a:t>behavior</a:t>
            </a:r>
            <a:endParaRPr lang="sv-SE" sz="3200" dirty="0" smtClean="0"/>
          </a:p>
          <a:p>
            <a:pPr marL="285750" indent="-285750">
              <a:buFont typeface="Wingdings" charset="2"/>
              <a:buChar char="Ø"/>
            </a:pPr>
            <a:r>
              <a:rPr lang="sv-SE" sz="3200" dirty="0"/>
              <a:t> </a:t>
            </a:r>
            <a:r>
              <a:rPr lang="sv-SE" sz="3200" dirty="0" smtClean="0"/>
              <a:t>Drawbacks</a:t>
            </a:r>
          </a:p>
          <a:p>
            <a:pPr lvl="1"/>
            <a:r>
              <a:rPr lang="sv-SE" sz="3200" dirty="0"/>
              <a:t> </a:t>
            </a:r>
            <a:r>
              <a:rPr lang="sv-SE" sz="3200" dirty="0" smtClean="0"/>
              <a:t>    </a:t>
            </a:r>
            <a:r>
              <a:rPr lang="sv-SE" sz="3200" dirty="0" smtClean="0">
                <a:solidFill>
                  <a:srgbClr val="FF0000"/>
                </a:solidFill>
              </a:rPr>
              <a:t>Risk </a:t>
            </a:r>
            <a:r>
              <a:rPr lang="sv-SE" sz="3200" dirty="0" err="1" smtClean="0">
                <a:solidFill>
                  <a:srgbClr val="FF0000"/>
                </a:solidFill>
              </a:rPr>
              <a:t>of</a:t>
            </a:r>
            <a:r>
              <a:rPr lang="sv-SE" sz="3200" dirty="0" smtClean="0">
                <a:solidFill>
                  <a:srgbClr val="FF0000"/>
                </a:solidFill>
              </a:rPr>
              <a:t> </a:t>
            </a:r>
            <a:r>
              <a:rPr lang="sv-SE" sz="3200" dirty="0" err="1" smtClean="0">
                <a:solidFill>
                  <a:srgbClr val="FF0000"/>
                </a:solidFill>
              </a:rPr>
              <a:t>instability</a:t>
            </a:r>
            <a:endParaRPr lang="sv-SE" sz="3200" dirty="0" smtClean="0">
              <a:solidFill>
                <a:srgbClr val="FF0000"/>
              </a:solidFill>
            </a:endParaRPr>
          </a:p>
          <a:p>
            <a:pPr lvl="1"/>
            <a:r>
              <a:rPr lang="sv-SE" sz="3200" dirty="0">
                <a:solidFill>
                  <a:srgbClr val="FF0000"/>
                </a:solidFill>
              </a:rPr>
              <a:t> </a:t>
            </a:r>
            <a:r>
              <a:rPr lang="sv-SE" sz="3200" dirty="0" smtClean="0">
                <a:solidFill>
                  <a:srgbClr val="FF0000"/>
                </a:solidFill>
              </a:rPr>
              <a:t>    Sensor </a:t>
            </a:r>
            <a:r>
              <a:rPr lang="sv-SE" sz="3200" dirty="0" err="1" smtClean="0">
                <a:solidFill>
                  <a:srgbClr val="FF0000"/>
                </a:solidFill>
              </a:rPr>
              <a:t>noise</a:t>
            </a:r>
            <a:r>
              <a:rPr lang="sv-SE" sz="3200" dirty="0" smtClean="0">
                <a:solidFill>
                  <a:srgbClr val="FF0000"/>
                </a:solidFill>
              </a:rPr>
              <a:t> is </a:t>
            </a:r>
            <a:r>
              <a:rPr lang="sv-SE" sz="3200" dirty="0" err="1" smtClean="0">
                <a:solidFill>
                  <a:srgbClr val="FF0000"/>
                </a:solidFill>
              </a:rPr>
              <a:t>fed</a:t>
            </a:r>
            <a:r>
              <a:rPr lang="sv-SE" sz="3200" dirty="0" smtClean="0">
                <a:solidFill>
                  <a:srgbClr val="FF0000"/>
                </a:solidFill>
              </a:rPr>
              <a:t> </a:t>
            </a:r>
            <a:r>
              <a:rPr lang="sv-SE" sz="3200" dirty="0" err="1" smtClean="0">
                <a:solidFill>
                  <a:srgbClr val="FF0000"/>
                </a:solidFill>
              </a:rPr>
              <a:t>into</a:t>
            </a:r>
            <a:r>
              <a:rPr lang="sv-SE" sz="3200" dirty="0" smtClean="0">
                <a:solidFill>
                  <a:srgbClr val="FF0000"/>
                </a:solidFill>
              </a:rPr>
              <a:t> the system</a:t>
            </a:r>
          </a:p>
          <a:p>
            <a:pPr lvl="1"/>
            <a:endParaRPr lang="sv-SE" sz="2800" dirty="0"/>
          </a:p>
        </p:txBody>
      </p:sp>
    </p:spTree>
    <p:extLst>
      <p:ext uri="{BB962C8B-B14F-4D97-AF65-F5344CB8AC3E}">
        <p14:creationId xmlns:p14="http://schemas.microsoft.com/office/powerpoint/2010/main" val="224805060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Computer Control 1964</a:t>
            </a:r>
            <a:endParaRPr lang="sv-SE" b="1" dirty="0">
              <a:solidFill>
                <a:srgbClr val="0000FF"/>
              </a:solidFill>
              <a:latin typeface="Arial" charset="0"/>
              <a:ea typeface="ＭＳ Ｐゴシック" charset="0"/>
              <a:cs typeface="ＭＳ Ｐゴシック" charset="0"/>
            </a:endParaRPr>
          </a:p>
        </p:txBody>
      </p:sp>
      <p:sp>
        <p:nvSpPr>
          <p:cNvPr id="3" name="textruta 2"/>
          <p:cNvSpPr txBox="1"/>
          <p:nvPr/>
        </p:nvSpPr>
        <p:spPr>
          <a:xfrm>
            <a:off x="258335" y="1317806"/>
            <a:ext cx="8429272" cy="5016757"/>
          </a:xfrm>
          <a:prstGeom prst="rect">
            <a:avLst/>
          </a:prstGeom>
          <a:noFill/>
        </p:spPr>
        <p:txBody>
          <a:bodyPr wrap="square" rtlCol="0">
            <a:spAutoFit/>
          </a:bodyPr>
          <a:lstStyle/>
          <a:p>
            <a:pPr marL="457200" indent="-457200">
              <a:buFont typeface="Wingdings" charset="2"/>
              <a:buChar char="Ø"/>
            </a:pPr>
            <a:r>
              <a:rPr lang="sv-SE" sz="3200" dirty="0"/>
              <a:t>IBM 1720 (</a:t>
            </a:r>
            <a:r>
              <a:rPr lang="sv-SE" sz="3200" dirty="0" err="1" smtClean="0"/>
              <a:t>spec</a:t>
            </a:r>
            <a:r>
              <a:rPr lang="sv-SE" sz="3200" dirty="0" smtClean="0"/>
              <a:t> </a:t>
            </a:r>
            <a:r>
              <a:rPr lang="sv-SE" sz="3200" dirty="0" err="1" smtClean="0"/>
              <a:t>ver</a:t>
            </a:r>
            <a:r>
              <a:rPr lang="sv-SE" sz="3200" dirty="0" smtClean="0"/>
              <a:t> 1620 </a:t>
            </a:r>
            <a:r>
              <a:rPr lang="sv-SE" sz="3200" dirty="0"/>
              <a:t>decimal </a:t>
            </a:r>
            <a:r>
              <a:rPr lang="sv-SE" sz="3200" dirty="0" err="1"/>
              <a:t>architecture</a:t>
            </a:r>
            <a:r>
              <a:rPr lang="sv-SE" sz="3200" dirty="0"/>
              <a:t>)</a:t>
            </a:r>
          </a:p>
          <a:p>
            <a:pPr marL="457200" indent="-457200">
              <a:buFont typeface="Wingdings" charset="2"/>
              <a:buChar char="Ø"/>
            </a:pPr>
            <a:r>
              <a:rPr lang="sv-SE" sz="3200" dirty="0" err="1"/>
              <a:t>Core</a:t>
            </a:r>
            <a:r>
              <a:rPr lang="sv-SE" sz="3200" dirty="0"/>
              <a:t> </a:t>
            </a:r>
            <a:r>
              <a:rPr lang="sv-SE" sz="3200" dirty="0" err="1"/>
              <a:t>Memory</a:t>
            </a:r>
            <a:r>
              <a:rPr lang="sv-SE" sz="3200" dirty="0"/>
              <a:t> 40k </a:t>
            </a:r>
            <a:r>
              <a:rPr lang="sv-SE" sz="3200" dirty="0" err="1"/>
              <a:t>words</a:t>
            </a:r>
            <a:r>
              <a:rPr lang="sv-SE" sz="3200" dirty="0"/>
              <a:t> (decimal </a:t>
            </a:r>
            <a:r>
              <a:rPr lang="sv-SE" sz="3200" dirty="0" err="1"/>
              <a:t>digits</a:t>
            </a:r>
            <a:r>
              <a:rPr lang="sv-SE" sz="3200" dirty="0"/>
              <a:t>)</a:t>
            </a:r>
          </a:p>
          <a:p>
            <a:pPr marL="457200" indent="-457200">
              <a:buFont typeface="Wingdings" charset="2"/>
              <a:buChar char="Ø"/>
            </a:pPr>
            <a:r>
              <a:rPr lang="sv-SE" sz="3200" dirty="0"/>
              <a:t>Disk 2 M decimal </a:t>
            </a:r>
            <a:r>
              <a:rPr lang="sv-SE" sz="3200" dirty="0" err="1"/>
              <a:t>digits</a:t>
            </a:r>
            <a:endParaRPr lang="sv-SE" sz="3200" dirty="0"/>
          </a:p>
          <a:p>
            <a:pPr marL="457200" indent="-457200">
              <a:buFont typeface="Wingdings" charset="2"/>
              <a:buChar char="Ø"/>
            </a:pPr>
            <a:r>
              <a:rPr lang="sv-SE" sz="3200" dirty="0"/>
              <a:t>80 Analog </a:t>
            </a:r>
            <a:r>
              <a:rPr lang="sv-SE" sz="3200" dirty="0" smtClean="0"/>
              <a:t>Inputs, 22 </a:t>
            </a:r>
            <a:r>
              <a:rPr lang="sv-SE" sz="3200" dirty="0" err="1"/>
              <a:t>Pulse</a:t>
            </a:r>
            <a:r>
              <a:rPr lang="sv-SE" sz="3200" dirty="0"/>
              <a:t> Counts</a:t>
            </a:r>
          </a:p>
          <a:p>
            <a:pPr marL="457200" indent="-457200">
              <a:buFont typeface="Wingdings" charset="2"/>
              <a:buChar char="Ø"/>
            </a:pPr>
            <a:r>
              <a:rPr lang="sv-SE" sz="3200" dirty="0"/>
              <a:t>100 Digital Inputs</a:t>
            </a:r>
          </a:p>
          <a:p>
            <a:pPr marL="457200" indent="-457200">
              <a:buFont typeface="Wingdings" charset="2"/>
              <a:buChar char="Ø"/>
            </a:pPr>
            <a:r>
              <a:rPr lang="sv-SE" sz="3200" dirty="0"/>
              <a:t>45 Analog Outputs (</a:t>
            </a:r>
            <a:r>
              <a:rPr lang="sv-SE" sz="3200" dirty="0" err="1"/>
              <a:t>Pulse</a:t>
            </a:r>
            <a:r>
              <a:rPr lang="sv-SE" sz="3200" dirty="0"/>
              <a:t> </a:t>
            </a:r>
            <a:r>
              <a:rPr lang="sv-SE" sz="3200" dirty="0" err="1"/>
              <a:t>width</a:t>
            </a:r>
            <a:r>
              <a:rPr lang="sv-SE" sz="3200" dirty="0"/>
              <a:t>)</a:t>
            </a:r>
          </a:p>
          <a:p>
            <a:pPr marL="457200" indent="-457200">
              <a:buFont typeface="Wingdings" charset="2"/>
              <a:buChar char="Ø"/>
            </a:pPr>
            <a:r>
              <a:rPr lang="sv-SE" sz="3200" dirty="0"/>
              <a:t>14 Digital Outputs</a:t>
            </a:r>
          </a:p>
          <a:p>
            <a:pPr marL="457200" indent="-457200">
              <a:buFont typeface="Wingdings" charset="2"/>
              <a:buChar char="Ø"/>
            </a:pPr>
            <a:r>
              <a:rPr lang="sv-SE" sz="3200" dirty="0" err="1"/>
              <a:t>Fastest</a:t>
            </a:r>
            <a:r>
              <a:rPr lang="sv-SE" sz="3200" dirty="0"/>
              <a:t> sampling rate 3.6 s</a:t>
            </a:r>
          </a:p>
          <a:p>
            <a:pPr marL="457200" indent="-457200">
              <a:buFont typeface="Wingdings" charset="2"/>
              <a:buChar char="Ø"/>
            </a:pPr>
            <a:r>
              <a:rPr lang="sv-SE" sz="3200" dirty="0" err="1"/>
              <a:t>One</a:t>
            </a:r>
            <a:r>
              <a:rPr lang="sv-SE" sz="3200" dirty="0"/>
              <a:t> hardware </a:t>
            </a:r>
            <a:r>
              <a:rPr lang="sv-SE" sz="3200" dirty="0" err="1"/>
              <a:t>interrupt</a:t>
            </a:r>
            <a:r>
              <a:rPr lang="sv-SE" sz="3200" dirty="0"/>
              <a:t> (special </a:t>
            </a:r>
            <a:r>
              <a:rPr lang="sv-SE" sz="3200" dirty="0" err="1"/>
              <a:t>engineering</a:t>
            </a:r>
            <a:r>
              <a:rPr lang="sv-SE" sz="3200" dirty="0"/>
              <a:t>)</a:t>
            </a:r>
          </a:p>
          <a:p>
            <a:pPr marL="457200" indent="-457200">
              <a:buFont typeface="Wingdings" charset="2"/>
              <a:buChar char="Ø"/>
            </a:pPr>
            <a:r>
              <a:rPr lang="sv-SE" sz="3200" dirty="0" err="1"/>
              <a:t>Home</a:t>
            </a:r>
            <a:r>
              <a:rPr lang="sv-SE" sz="3200" dirty="0"/>
              <a:t> </a:t>
            </a:r>
            <a:r>
              <a:rPr lang="sv-SE" sz="3200" dirty="0" err="1"/>
              <a:t>brew</a:t>
            </a:r>
            <a:r>
              <a:rPr lang="sv-SE" sz="3200" dirty="0"/>
              <a:t> operating </a:t>
            </a:r>
            <a:r>
              <a:rPr lang="sv-SE" sz="3200" dirty="0" smtClean="0"/>
              <a:t>system</a:t>
            </a:r>
            <a:endParaRPr lang="sv-SE" sz="3200" dirty="0"/>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1886501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664432" y="171888"/>
            <a:ext cx="7773206" cy="1142735"/>
          </a:xfrm>
        </p:spPr>
        <p:txBody>
          <a:bodyPr>
            <a:normAutofit/>
          </a:bodyPr>
          <a:lstStyle/>
          <a:p>
            <a:pPr defTabSz="1010226"/>
            <a:r>
              <a:rPr lang="en-US" altLang="ja-JP" sz="4800" b="1" dirty="0">
                <a:solidFill>
                  <a:srgbClr val="0000FF"/>
                </a:solidFill>
                <a:latin typeface="Arial" charset="0"/>
                <a:ea typeface="ＭＳ Ｐゴシック" charset="0"/>
                <a:cs typeface="ＭＳ Ｐゴシック" charset="0"/>
              </a:rPr>
              <a:t>Mill Wide Control</a:t>
            </a:r>
          </a:p>
        </p:txBody>
      </p:sp>
      <p:pic>
        <p:nvPicPr>
          <p:cNvPr id="56323" name="Picture 195"/>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82185" y="1412648"/>
            <a:ext cx="3993403" cy="2492516"/>
          </a:xfrm>
          <a:noFill/>
        </p:spPr>
      </p:pic>
      <p:sp>
        <p:nvSpPr>
          <p:cNvPr id="56324" name="Text Box 3"/>
          <p:cNvSpPr txBox="1">
            <a:spLocks noChangeArrowheads="1"/>
          </p:cNvSpPr>
          <p:nvPr/>
        </p:nvSpPr>
        <p:spPr bwMode="auto">
          <a:xfrm>
            <a:off x="1246617" y="2228174"/>
            <a:ext cx="6982984" cy="12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62230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lvl="1" eaLnBrk="1" hangingPunct="1"/>
            <a:r>
              <a:rPr lang="en-US" sz="1800"/>
              <a:t>	</a:t>
            </a:r>
          </a:p>
          <a:p>
            <a:pPr lvl="1" eaLnBrk="1" hangingPunct="1"/>
            <a:endParaRPr lang="en-US" sz="1800"/>
          </a:p>
          <a:p>
            <a:pPr lvl="1" eaLnBrk="1" hangingPunct="1"/>
            <a:endParaRPr lang="en-US" sz="1800"/>
          </a:p>
          <a:p>
            <a:pPr lvl="1" eaLnBrk="1" hangingPunct="1"/>
            <a:endParaRPr lang="en-US" sz="1800"/>
          </a:p>
        </p:txBody>
      </p:sp>
      <p:grpSp>
        <p:nvGrpSpPr>
          <p:cNvPr id="56325" name="Group 6"/>
          <p:cNvGrpSpPr>
            <a:grpSpLocks/>
          </p:cNvGrpSpPr>
          <p:nvPr/>
        </p:nvGrpSpPr>
        <p:grpSpPr bwMode="auto">
          <a:xfrm>
            <a:off x="5042908" y="1114086"/>
            <a:ext cx="4101092" cy="2928457"/>
            <a:chOff x="126" y="2332"/>
            <a:chExt cx="2584" cy="1844"/>
          </a:xfrm>
        </p:grpSpPr>
        <p:sp>
          <p:nvSpPr>
            <p:cNvPr id="56333" name="Oval 7"/>
            <p:cNvSpPr>
              <a:spLocks noChangeArrowheads="1"/>
            </p:cNvSpPr>
            <p:nvPr/>
          </p:nvSpPr>
          <p:spPr bwMode="auto">
            <a:xfrm>
              <a:off x="126" y="2332"/>
              <a:ext cx="2584" cy="1844"/>
            </a:xfrm>
            <a:prstGeom prst="ellipse">
              <a:avLst/>
            </a:pr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4" name="Text Box 8"/>
            <p:cNvSpPr txBox="1">
              <a:spLocks noChangeArrowheads="1"/>
            </p:cNvSpPr>
            <p:nvPr/>
          </p:nvSpPr>
          <p:spPr bwMode="auto">
            <a:xfrm>
              <a:off x="810" y="2356"/>
              <a:ext cx="1216"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26" tIns="41363" rIns="82726" bIns="41363">
              <a:spAutoFit/>
            </a:bodyPr>
            <a:lstStyle>
              <a:lvl1pPr defTabSz="903288" eaLnBrk="0" hangingPunct="0">
                <a:defRPr sz="2400" b="1">
                  <a:solidFill>
                    <a:schemeClr val="tx1"/>
                  </a:solidFill>
                  <a:latin typeface="Arial" charset="0"/>
                  <a:ea typeface="ＭＳ Ｐゴシック" charset="0"/>
                  <a:cs typeface="ＭＳ Ｐゴシック" charset="0"/>
                </a:defRPr>
              </a:lvl1pPr>
              <a:lvl2pPr marL="742950" indent="-285750" defTabSz="903288" eaLnBrk="0" hangingPunct="0">
                <a:defRPr sz="2400" b="1">
                  <a:solidFill>
                    <a:schemeClr val="tx1"/>
                  </a:solidFill>
                  <a:latin typeface="Arial" charset="0"/>
                  <a:ea typeface="ＭＳ Ｐゴシック" charset="0"/>
                </a:defRPr>
              </a:lvl2pPr>
              <a:lvl3pPr marL="1143000" indent="-228600" defTabSz="903288" eaLnBrk="0" hangingPunct="0">
                <a:defRPr sz="2400" b="1">
                  <a:solidFill>
                    <a:schemeClr val="tx1"/>
                  </a:solidFill>
                  <a:latin typeface="Arial" charset="0"/>
                  <a:ea typeface="ＭＳ Ｐゴシック" charset="0"/>
                </a:defRPr>
              </a:lvl3pPr>
              <a:lvl4pPr marL="1600200" indent="-228600" defTabSz="903288" eaLnBrk="0" hangingPunct="0">
                <a:defRPr sz="2400" b="1">
                  <a:solidFill>
                    <a:schemeClr val="tx1"/>
                  </a:solidFill>
                  <a:latin typeface="Arial" charset="0"/>
                  <a:ea typeface="ＭＳ Ｐゴシック" charset="0"/>
                </a:defRPr>
              </a:lvl4pPr>
              <a:lvl5pPr marL="2057400" indent="-228600" defTabSz="903288" eaLnBrk="0" hangingPunct="0">
                <a:defRPr sz="2400" b="1">
                  <a:solidFill>
                    <a:schemeClr val="tx1"/>
                  </a:solidFill>
                  <a:latin typeface="Arial" charset="0"/>
                  <a:ea typeface="ＭＳ Ｐゴシック" charset="0"/>
                </a:defRPr>
              </a:lvl5pPr>
              <a:lvl6pPr marL="2514600" indent="-228600" defTabSz="9032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032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032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032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500"/>
                <a:t>Dynamic</a:t>
              </a:r>
              <a:br>
                <a:rPr lang="en-US" sz="1500"/>
              </a:br>
              <a:r>
                <a:rPr lang="en-US" sz="1500"/>
                <a:t>mass balance</a:t>
              </a:r>
            </a:p>
          </p:txBody>
        </p:sp>
        <p:grpSp>
          <p:nvGrpSpPr>
            <p:cNvPr id="56335" name="Group 9"/>
            <p:cNvGrpSpPr>
              <a:grpSpLocks/>
            </p:cNvGrpSpPr>
            <p:nvPr/>
          </p:nvGrpSpPr>
          <p:grpSpPr bwMode="auto">
            <a:xfrm>
              <a:off x="300" y="2695"/>
              <a:ext cx="2328" cy="1436"/>
              <a:chOff x="300" y="2695"/>
              <a:chExt cx="2328" cy="1436"/>
            </a:xfrm>
          </p:grpSpPr>
          <p:grpSp>
            <p:nvGrpSpPr>
              <p:cNvPr id="56336" name="Group 10"/>
              <p:cNvGrpSpPr>
                <a:grpSpLocks/>
              </p:cNvGrpSpPr>
              <p:nvPr/>
            </p:nvGrpSpPr>
            <p:grpSpPr bwMode="auto">
              <a:xfrm>
                <a:off x="350" y="2825"/>
                <a:ext cx="348" cy="41"/>
                <a:chOff x="437" y="2888"/>
                <a:chExt cx="415" cy="29"/>
              </a:xfrm>
            </p:grpSpPr>
            <p:sp>
              <p:nvSpPr>
                <p:cNvPr id="56516" name="Line 11"/>
                <p:cNvSpPr>
                  <a:spLocks noChangeShapeType="1"/>
                </p:cNvSpPr>
                <p:nvPr/>
              </p:nvSpPr>
              <p:spPr bwMode="auto">
                <a:xfrm>
                  <a:off x="437" y="2902"/>
                  <a:ext cx="388"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17" name="Freeform 12"/>
                <p:cNvSpPr>
                  <a:spLocks/>
                </p:cNvSpPr>
                <p:nvPr/>
              </p:nvSpPr>
              <p:spPr bwMode="auto">
                <a:xfrm>
                  <a:off x="824" y="2888"/>
                  <a:ext cx="28" cy="29"/>
                </a:xfrm>
                <a:custGeom>
                  <a:avLst/>
                  <a:gdLst>
                    <a:gd name="T0" fmla="*/ 0 w 82"/>
                    <a:gd name="T1" fmla="*/ 0 h 87"/>
                    <a:gd name="T2" fmla="*/ 0 w 82"/>
                    <a:gd name="T3" fmla="*/ 0 h 87"/>
                    <a:gd name="T4" fmla="*/ 0 w 82"/>
                    <a:gd name="T5" fmla="*/ 0 h 87"/>
                    <a:gd name="T6" fmla="*/ 0 w 82"/>
                    <a:gd name="T7" fmla="*/ 0 h 87"/>
                    <a:gd name="T8" fmla="*/ 0 60000 65536"/>
                    <a:gd name="T9" fmla="*/ 0 60000 65536"/>
                    <a:gd name="T10" fmla="*/ 0 60000 65536"/>
                    <a:gd name="T11" fmla="*/ 0 60000 65536"/>
                    <a:gd name="T12" fmla="*/ 0 w 82"/>
                    <a:gd name="T13" fmla="*/ 0 h 87"/>
                    <a:gd name="T14" fmla="*/ 82 w 82"/>
                    <a:gd name="T15" fmla="*/ 87 h 87"/>
                  </a:gdLst>
                  <a:ahLst/>
                  <a:cxnLst>
                    <a:cxn ang="T8">
                      <a:pos x="T0" y="T1"/>
                    </a:cxn>
                    <a:cxn ang="T9">
                      <a:pos x="T2" y="T3"/>
                    </a:cxn>
                    <a:cxn ang="T10">
                      <a:pos x="T4" y="T5"/>
                    </a:cxn>
                    <a:cxn ang="T11">
                      <a:pos x="T6" y="T7"/>
                    </a:cxn>
                  </a:cxnLst>
                  <a:rect l="T12" t="T13" r="T14" b="T15"/>
                  <a:pathLst>
                    <a:path w="82" h="87">
                      <a:moveTo>
                        <a:pt x="0" y="87"/>
                      </a:moveTo>
                      <a:lnTo>
                        <a:pt x="82" y="44"/>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37" name="Group 13"/>
              <p:cNvGrpSpPr>
                <a:grpSpLocks/>
              </p:cNvGrpSpPr>
              <p:nvPr/>
            </p:nvGrpSpPr>
            <p:grpSpPr bwMode="auto">
              <a:xfrm>
                <a:off x="350" y="3035"/>
                <a:ext cx="348" cy="41"/>
                <a:chOff x="461" y="2988"/>
                <a:chExt cx="383" cy="29"/>
              </a:xfrm>
            </p:grpSpPr>
            <p:sp>
              <p:nvSpPr>
                <p:cNvPr id="56514" name="Line 14"/>
                <p:cNvSpPr>
                  <a:spLocks noChangeShapeType="1"/>
                </p:cNvSpPr>
                <p:nvPr/>
              </p:nvSpPr>
              <p:spPr bwMode="auto">
                <a:xfrm>
                  <a:off x="461" y="3002"/>
                  <a:ext cx="356"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15" name="Freeform 15"/>
                <p:cNvSpPr>
                  <a:spLocks/>
                </p:cNvSpPr>
                <p:nvPr/>
              </p:nvSpPr>
              <p:spPr bwMode="auto">
                <a:xfrm>
                  <a:off x="817" y="2988"/>
                  <a:ext cx="27" cy="29"/>
                </a:xfrm>
                <a:custGeom>
                  <a:avLst/>
                  <a:gdLst>
                    <a:gd name="T0" fmla="*/ 0 w 82"/>
                    <a:gd name="T1" fmla="*/ 0 h 87"/>
                    <a:gd name="T2" fmla="*/ 0 w 82"/>
                    <a:gd name="T3" fmla="*/ 0 h 87"/>
                    <a:gd name="T4" fmla="*/ 0 w 82"/>
                    <a:gd name="T5" fmla="*/ 0 h 87"/>
                    <a:gd name="T6" fmla="*/ 0 w 82"/>
                    <a:gd name="T7" fmla="*/ 0 h 87"/>
                    <a:gd name="T8" fmla="*/ 0 60000 65536"/>
                    <a:gd name="T9" fmla="*/ 0 60000 65536"/>
                    <a:gd name="T10" fmla="*/ 0 60000 65536"/>
                    <a:gd name="T11" fmla="*/ 0 60000 65536"/>
                    <a:gd name="T12" fmla="*/ 0 w 82"/>
                    <a:gd name="T13" fmla="*/ 0 h 87"/>
                    <a:gd name="T14" fmla="*/ 82 w 82"/>
                    <a:gd name="T15" fmla="*/ 87 h 87"/>
                  </a:gdLst>
                  <a:ahLst/>
                  <a:cxnLst>
                    <a:cxn ang="T8">
                      <a:pos x="T0" y="T1"/>
                    </a:cxn>
                    <a:cxn ang="T9">
                      <a:pos x="T2" y="T3"/>
                    </a:cxn>
                    <a:cxn ang="T10">
                      <a:pos x="T4" y="T5"/>
                    </a:cxn>
                    <a:cxn ang="T11">
                      <a:pos x="T6" y="T7"/>
                    </a:cxn>
                  </a:cxnLst>
                  <a:rect l="T12" t="T13" r="T14" b="T15"/>
                  <a:pathLst>
                    <a:path w="82" h="87">
                      <a:moveTo>
                        <a:pt x="0" y="87"/>
                      </a:moveTo>
                      <a:lnTo>
                        <a:pt x="82" y="43"/>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38" name="Group 16"/>
              <p:cNvGrpSpPr>
                <a:grpSpLocks/>
              </p:cNvGrpSpPr>
              <p:nvPr/>
            </p:nvGrpSpPr>
            <p:grpSpPr bwMode="auto">
              <a:xfrm>
                <a:off x="739" y="2701"/>
                <a:ext cx="150" cy="625"/>
                <a:chOff x="839" y="2812"/>
                <a:chExt cx="104" cy="436"/>
              </a:xfrm>
            </p:grpSpPr>
            <p:sp>
              <p:nvSpPr>
                <p:cNvPr id="56427" name="Rectangle 17"/>
                <p:cNvSpPr>
                  <a:spLocks noChangeArrowheads="1"/>
                </p:cNvSpPr>
                <p:nvPr/>
              </p:nvSpPr>
              <p:spPr bwMode="auto">
                <a:xfrm>
                  <a:off x="874" y="2865"/>
                  <a:ext cx="33"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28" name="Line 18"/>
                <p:cNvSpPr>
                  <a:spLocks noChangeShapeType="1"/>
                </p:cNvSpPr>
                <p:nvPr/>
              </p:nvSpPr>
              <p:spPr bwMode="auto">
                <a:xfrm>
                  <a:off x="874" y="2865"/>
                  <a:ext cx="3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29" name="Freeform 19"/>
                <p:cNvSpPr>
                  <a:spLocks/>
                </p:cNvSpPr>
                <p:nvPr/>
              </p:nvSpPr>
              <p:spPr bwMode="auto">
                <a:xfrm>
                  <a:off x="874" y="2865"/>
                  <a:ext cx="33" cy="9"/>
                </a:xfrm>
                <a:custGeom>
                  <a:avLst/>
                  <a:gdLst>
                    <a:gd name="T0" fmla="*/ 2147483647 w 16"/>
                    <a:gd name="T1" fmla="*/ 0 h 4"/>
                    <a:gd name="T2" fmla="*/ 2147483647 w 16"/>
                    <a:gd name="T3" fmla="*/ 2147483647 h 4"/>
                    <a:gd name="T4" fmla="*/ 0 w 16"/>
                    <a:gd name="T5" fmla="*/ 2147483647 h 4"/>
                    <a:gd name="T6" fmla="*/ 0 60000 65536"/>
                    <a:gd name="T7" fmla="*/ 0 60000 65536"/>
                    <a:gd name="T8" fmla="*/ 0 60000 65536"/>
                    <a:gd name="T9" fmla="*/ 0 w 16"/>
                    <a:gd name="T10" fmla="*/ 0 h 4"/>
                    <a:gd name="T11" fmla="*/ 16 w 16"/>
                    <a:gd name="T12" fmla="*/ 4 h 4"/>
                  </a:gdLst>
                  <a:ahLst/>
                  <a:cxnLst>
                    <a:cxn ang="T6">
                      <a:pos x="T0" y="T1"/>
                    </a:cxn>
                    <a:cxn ang="T7">
                      <a:pos x="T2" y="T3"/>
                    </a:cxn>
                    <a:cxn ang="T8">
                      <a:pos x="T4" y="T5"/>
                    </a:cxn>
                  </a:cxnLst>
                  <a:rect l="T9" t="T10" r="T11" b="T12"/>
                  <a:pathLst>
                    <a:path w="16" h="4">
                      <a:moveTo>
                        <a:pt x="16" y="0"/>
                      </a:moveTo>
                      <a:lnTo>
                        <a:pt x="16" y="4"/>
                      </a:lnTo>
                      <a:lnTo>
                        <a:pt x="0" y="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30" name="Line 20"/>
                <p:cNvSpPr>
                  <a:spLocks noChangeShapeType="1"/>
                </p:cNvSpPr>
                <p:nvPr/>
              </p:nvSpPr>
              <p:spPr bwMode="auto">
                <a:xfrm flipV="1">
                  <a:off x="874" y="2865"/>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31" name="Line 21"/>
                <p:cNvSpPr>
                  <a:spLocks noChangeShapeType="1"/>
                </p:cNvSpPr>
                <p:nvPr/>
              </p:nvSpPr>
              <p:spPr bwMode="auto">
                <a:xfrm>
                  <a:off x="874" y="2869"/>
                  <a:ext cx="33" cy="1"/>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32" name="Freeform 22"/>
                <p:cNvSpPr>
                  <a:spLocks/>
                </p:cNvSpPr>
                <p:nvPr/>
              </p:nvSpPr>
              <p:spPr bwMode="auto">
                <a:xfrm>
                  <a:off x="859" y="2823"/>
                  <a:ext cx="63" cy="42"/>
                </a:xfrm>
                <a:custGeom>
                  <a:avLst/>
                  <a:gdLst>
                    <a:gd name="T0" fmla="*/ 0 w 63"/>
                    <a:gd name="T1" fmla="*/ 0 h 42"/>
                    <a:gd name="T2" fmla="*/ 63 w 63"/>
                    <a:gd name="T3" fmla="*/ 0 h 42"/>
                    <a:gd name="T4" fmla="*/ 48 w 63"/>
                    <a:gd name="T5" fmla="*/ 42 h 42"/>
                    <a:gd name="T6" fmla="*/ 15 w 63"/>
                    <a:gd name="T7" fmla="*/ 42 h 42"/>
                    <a:gd name="T8" fmla="*/ 0 w 63"/>
                    <a:gd name="T9" fmla="*/ 0 h 42"/>
                    <a:gd name="T10" fmla="*/ 0 60000 65536"/>
                    <a:gd name="T11" fmla="*/ 0 60000 65536"/>
                    <a:gd name="T12" fmla="*/ 0 60000 65536"/>
                    <a:gd name="T13" fmla="*/ 0 60000 65536"/>
                    <a:gd name="T14" fmla="*/ 0 60000 65536"/>
                    <a:gd name="T15" fmla="*/ 0 w 63"/>
                    <a:gd name="T16" fmla="*/ 0 h 42"/>
                    <a:gd name="T17" fmla="*/ 63 w 63"/>
                    <a:gd name="T18" fmla="*/ 42 h 42"/>
                  </a:gdLst>
                  <a:ahLst/>
                  <a:cxnLst>
                    <a:cxn ang="T10">
                      <a:pos x="T0" y="T1"/>
                    </a:cxn>
                    <a:cxn ang="T11">
                      <a:pos x="T2" y="T3"/>
                    </a:cxn>
                    <a:cxn ang="T12">
                      <a:pos x="T4" y="T5"/>
                    </a:cxn>
                    <a:cxn ang="T13">
                      <a:pos x="T6" y="T7"/>
                    </a:cxn>
                    <a:cxn ang="T14">
                      <a:pos x="T8" y="T9"/>
                    </a:cxn>
                  </a:cxnLst>
                  <a:rect l="T15" t="T16" r="T17" b="T18"/>
                  <a:pathLst>
                    <a:path w="63" h="42">
                      <a:moveTo>
                        <a:pt x="0" y="0"/>
                      </a:moveTo>
                      <a:lnTo>
                        <a:pt x="63" y="0"/>
                      </a:lnTo>
                      <a:lnTo>
                        <a:pt x="48" y="42"/>
                      </a:lnTo>
                      <a:lnTo>
                        <a:pt x="15" y="42"/>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33" name="Line 23"/>
                <p:cNvSpPr>
                  <a:spLocks noChangeShapeType="1"/>
                </p:cNvSpPr>
                <p:nvPr/>
              </p:nvSpPr>
              <p:spPr bwMode="auto">
                <a:xfrm>
                  <a:off x="859" y="2823"/>
                  <a:ext cx="6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34" name="Freeform 24"/>
                <p:cNvSpPr>
                  <a:spLocks/>
                </p:cNvSpPr>
                <p:nvPr/>
              </p:nvSpPr>
              <p:spPr bwMode="auto">
                <a:xfrm>
                  <a:off x="874" y="2823"/>
                  <a:ext cx="48" cy="42"/>
                </a:xfrm>
                <a:custGeom>
                  <a:avLst/>
                  <a:gdLst>
                    <a:gd name="T0" fmla="*/ 2147483647 w 23"/>
                    <a:gd name="T1" fmla="*/ 0 h 19"/>
                    <a:gd name="T2" fmla="*/ 2147483647 w 23"/>
                    <a:gd name="T3" fmla="*/ 2147483647 h 19"/>
                    <a:gd name="T4" fmla="*/ 0 w 23"/>
                    <a:gd name="T5" fmla="*/ 2147483647 h 19"/>
                    <a:gd name="T6" fmla="*/ 0 60000 65536"/>
                    <a:gd name="T7" fmla="*/ 0 60000 65536"/>
                    <a:gd name="T8" fmla="*/ 0 60000 65536"/>
                    <a:gd name="T9" fmla="*/ 0 w 23"/>
                    <a:gd name="T10" fmla="*/ 0 h 19"/>
                    <a:gd name="T11" fmla="*/ 23 w 23"/>
                    <a:gd name="T12" fmla="*/ 19 h 19"/>
                  </a:gdLst>
                  <a:ahLst/>
                  <a:cxnLst>
                    <a:cxn ang="T6">
                      <a:pos x="T0" y="T1"/>
                    </a:cxn>
                    <a:cxn ang="T7">
                      <a:pos x="T2" y="T3"/>
                    </a:cxn>
                    <a:cxn ang="T8">
                      <a:pos x="T4" y="T5"/>
                    </a:cxn>
                  </a:cxnLst>
                  <a:rect l="T9" t="T10" r="T11" b="T12"/>
                  <a:pathLst>
                    <a:path w="23" h="19">
                      <a:moveTo>
                        <a:pt x="23" y="0"/>
                      </a:moveTo>
                      <a:lnTo>
                        <a:pt x="16" y="19"/>
                      </a:lnTo>
                      <a:lnTo>
                        <a:pt x="0" y="19"/>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35" name="Line 25"/>
                <p:cNvSpPr>
                  <a:spLocks noChangeShapeType="1"/>
                </p:cNvSpPr>
                <p:nvPr/>
              </p:nvSpPr>
              <p:spPr bwMode="auto">
                <a:xfrm flipH="1" flipV="1">
                  <a:off x="859" y="2823"/>
                  <a:ext cx="15" cy="42"/>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36" name="Rectangle 26"/>
                <p:cNvSpPr>
                  <a:spLocks noChangeArrowheads="1"/>
                </p:cNvSpPr>
                <p:nvPr/>
              </p:nvSpPr>
              <p:spPr bwMode="auto">
                <a:xfrm>
                  <a:off x="874" y="2916"/>
                  <a:ext cx="33"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37" name="Line 27"/>
                <p:cNvSpPr>
                  <a:spLocks noChangeShapeType="1"/>
                </p:cNvSpPr>
                <p:nvPr/>
              </p:nvSpPr>
              <p:spPr bwMode="auto">
                <a:xfrm>
                  <a:off x="874" y="2916"/>
                  <a:ext cx="3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38" name="Freeform 28"/>
                <p:cNvSpPr>
                  <a:spLocks/>
                </p:cNvSpPr>
                <p:nvPr/>
              </p:nvSpPr>
              <p:spPr bwMode="auto">
                <a:xfrm>
                  <a:off x="874" y="2916"/>
                  <a:ext cx="33" cy="9"/>
                </a:xfrm>
                <a:custGeom>
                  <a:avLst/>
                  <a:gdLst>
                    <a:gd name="T0" fmla="*/ 2147483647 w 16"/>
                    <a:gd name="T1" fmla="*/ 0 h 4"/>
                    <a:gd name="T2" fmla="*/ 2147483647 w 16"/>
                    <a:gd name="T3" fmla="*/ 2147483647 h 4"/>
                    <a:gd name="T4" fmla="*/ 0 w 16"/>
                    <a:gd name="T5" fmla="*/ 2147483647 h 4"/>
                    <a:gd name="T6" fmla="*/ 0 60000 65536"/>
                    <a:gd name="T7" fmla="*/ 0 60000 65536"/>
                    <a:gd name="T8" fmla="*/ 0 60000 65536"/>
                    <a:gd name="T9" fmla="*/ 0 w 16"/>
                    <a:gd name="T10" fmla="*/ 0 h 4"/>
                    <a:gd name="T11" fmla="*/ 16 w 16"/>
                    <a:gd name="T12" fmla="*/ 4 h 4"/>
                  </a:gdLst>
                  <a:ahLst/>
                  <a:cxnLst>
                    <a:cxn ang="T6">
                      <a:pos x="T0" y="T1"/>
                    </a:cxn>
                    <a:cxn ang="T7">
                      <a:pos x="T2" y="T3"/>
                    </a:cxn>
                    <a:cxn ang="T8">
                      <a:pos x="T4" y="T5"/>
                    </a:cxn>
                  </a:cxnLst>
                  <a:rect l="T9" t="T10" r="T11" b="T12"/>
                  <a:pathLst>
                    <a:path w="16" h="4">
                      <a:moveTo>
                        <a:pt x="16" y="0"/>
                      </a:moveTo>
                      <a:lnTo>
                        <a:pt x="16" y="4"/>
                      </a:lnTo>
                      <a:lnTo>
                        <a:pt x="0" y="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39" name="Line 29"/>
                <p:cNvSpPr>
                  <a:spLocks noChangeShapeType="1"/>
                </p:cNvSpPr>
                <p:nvPr/>
              </p:nvSpPr>
              <p:spPr bwMode="auto">
                <a:xfrm flipV="1">
                  <a:off x="874" y="2916"/>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40" name="Line 30"/>
                <p:cNvSpPr>
                  <a:spLocks noChangeShapeType="1"/>
                </p:cNvSpPr>
                <p:nvPr/>
              </p:nvSpPr>
              <p:spPr bwMode="auto">
                <a:xfrm>
                  <a:off x="874" y="2920"/>
                  <a:ext cx="33" cy="1"/>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41" name="Rectangle 31"/>
                <p:cNvSpPr>
                  <a:spLocks noChangeArrowheads="1"/>
                </p:cNvSpPr>
                <p:nvPr/>
              </p:nvSpPr>
              <p:spPr bwMode="auto">
                <a:xfrm>
                  <a:off x="870" y="2874"/>
                  <a:ext cx="39" cy="4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42" name="Line 32"/>
                <p:cNvSpPr>
                  <a:spLocks noChangeShapeType="1"/>
                </p:cNvSpPr>
                <p:nvPr/>
              </p:nvSpPr>
              <p:spPr bwMode="auto">
                <a:xfrm>
                  <a:off x="870" y="2874"/>
                  <a:ext cx="39"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43" name="Freeform 33"/>
                <p:cNvSpPr>
                  <a:spLocks/>
                </p:cNvSpPr>
                <p:nvPr/>
              </p:nvSpPr>
              <p:spPr bwMode="auto">
                <a:xfrm>
                  <a:off x="870" y="2874"/>
                  <a:ext cx="39" cy="42"/>
                </a:xfrm>
                <a:custGeom>
                  <a:avLst/>
                  <a:gdLst>
                    <a:gd name="T0" fmla="*/ 2147483647 w 19"/>
                    <a:gd name="T1" fmla="*/ 0 h 19"/>
                    <a:gd name="T2" fmla="*/ 2147483647 w 19"/>
                    <a:gd name="T3" fmla="*/ 2147483647 h 19"/>
                    <a:gd name="T4" fmla="*/ 0 w 19"/>
                    <a:gd name="T5" fmla="*/ 2147483647 h 19"/>
                    <a:gd name="T6" fmla="*/ 0 60000 65536"/>
                    <a:gd name="T7" fmla="*/ 0 60000 65536"/>
                    <a:gd name="T8" fmla="*/ 0 60000 65536"/>
                    <a:gd name="T9" fmla="*/ 0 w 19"/>
                    <a:gd name="T10" fmla="*/ 0 h 19"/>
                    <a:gd name="T11" fmla="*/ 19 w 19"/>
                    <a:gd name="T12" fmla="*/ 19 h 19"/>
                  </a:gdLst>
                  <a:ahLst/>
                  <a:cxnLst>
                    <a:cxn ang="T6">
                      <a:pos x="T0" y="T1"/>
                    </a:cxn>
                    <a:cxn ang="T7">
                      <a:pos x="T2" y="T3"/>
                    </a:cxn>
                    <a:cxn ang="T8">
                      <a:pos x="T4" y="T5"/>
                    </a:cxn>
                  </a:cxnLst>
                  <a:rect l="T9" t="T10" r="T11" b="T12"/>
                  <a:pathLst>
                    <a:path w="19" h="19">
                      <a:moveTo>
                        <a:pt x="19" y="0"/>
                      </a:moveTo>
                      <a:lnTo>
                        <a:pt x="19" y="19"/>
                      </a:lnTo>
                      <a:lnTo>
                        <a:pt x="0" y="19"/>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44" name="Line 34"/>
                <p:cNvSpPr>
                  <a:spLocks noChangeShapeType="1"/>
                </p:cNvSpPr>
                <p:nvPr/>
              </p:nvSpPr>
              <p:spPr bwMode="auto">
                <a:xfrm flipV="1">
                  <a:off x="870" y="2874"/>
                  <a:ext cx="1" cy="42"/>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45" name="Oval 35"/>
                <p:cNvSpPr>
                  <a:spLocks noChangeArrowheads="1"/>
                </p:cNvSpPr>
                <p:nvPr/>
              </p:nvSpPr>
              <p:spPr bwMode="auto">
                <a:xfrm>
                  <a:off x="874" y="2878"/>
                  <a:ext cx="33" cy="34"/>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46" name="Arc 36"/>
                <p:cNvSpPr>
                  <a:spLocks/>
                </p:cNvSpPr>
                <p:nvPr/>
              </p:nvSpPr>
              <p:spPr bwMode="auto">
                <a:xfrm>
                  <a:off x="879" y="2883"/>
                  <a:ext cx="28" cy="29"/>
                </a:xfrm>
                <a:custGeom>
                  <a:avLst/>
                  <a:gdLst>
                    <a:gd name="T0" fmla="*/ 0 w 37100"/>
                    <a:gd name="T1" fmla="*/ 0 h 37107"/>
                    <a:gd name="T2" fmla="*/ 0 w 37100"/>
                    <a:gd name="T3" fmla="*/ 0 h 37107"/>
                    <a:gd name="T4" fmla="*/ 0 w 37100"/>
                    <a:gd name="T5" fmla="*/ 0 h 37107"/>
                    <a:gd name="T6" fmla="*/ 0 60000 65536"/>
                    <a:gd name="T7" fmla="*/ 0 60000 65536"/>
                    <a:gd name="T8" fmla="*/ 0 60000 65536"/>
                    <a:gd name="T9" fmla="*/ 0 w 37100"/>
                    <a:gd name="T10" fmla="*/ 0 h 37107"/>
                    <a:gd name="T11" fmla="*/ 37100 w 37100"/>
                    <a:gd name="T12" fmla="*/ 37107 h 37107"/>
                  </a:gdLst>
                  <a:ahLst/>
                  <a:cxnLst>
                    <a:cxn ang="T6">
                      <a:pos x="T0" y="T1"/>
                    </a:cxn>
                    <a:cxn ang="T7">
                      <a:pos x="T2" y="T3"/>
                    </a:cxn>
                    <a:cxn ang="T8">
                      <a:pos x="T4" y="T5"/>
                    </a:cxn>
                  </a:cxnLst>
                  <a:rect l="T9" t="T10" r="T11" b="T12"/>
                  <a:pathLst>
                    <a:path w="37100" h="37107" fill="none" extrusionOk="0">
                      <a:moveTo>
                        <a:pt x="30536" y="0"/>
                      </a:moveTo>
                      <a:cubicBezTo>
                        <a:pt x="34732" y="4068"/>
                        <a:pt x="37100" y="9663"/>
                        <a:pt x="37100" y="15507"/>
                      </a:cubicBezTo>
                      <a:cubicBezTo>
                        <a:pt x="37100" y="27436"/>
                        <a:pt x="27429" y="37107"/>
                        <a:pt x="15500" y="37107"/>
                      </a:cubicBezTo>
                      <a:cubicBezTo>
                        <a:pt x="9659" y="37106"/>
                        <a:pt x="4067" y="34741"/>
                        <a:pt x="0" y="30550"/>
                      </a:cubicBezTo>
                    </a:path>
                    <a:path w="37100" h="37107" stroke="0" extrusionOk="0">
                      <a:moveTo>
                        <a:pt x="30536" y="0"/>
                      </a:moveTo>
                      <a:cubicBezTo>
                        <a:pt x="34732" y="4068"/>
                        <a:pt x="37100" y="9663"/>
                        <a:pt x="37100" y="15507"/>
                      </a:cubicBezTo>
                      <a:cubicBezTo>
                        <a:pt x="37100" y="27436"/>
                        <a:pt x="27429" y="37107"/>
                        <a:pt x="15500" y="37107"/>
                      </a:cubicBezTo>
                      <a:cubicBezTo>
                        <a:pt x="9659" y="37106"/>
                        <a:pt x="4067" y="34741"/>
                        <a:pt x="0" y="30550"/>
                      </a:cubicBezTo>
                      <a:lnTo>
                        <a:pt x="15500" y="15507"/>
                      </a:lnTo>
                      <a:lnTo>
                        <a:pt x="30536" y="0"/>
                      </a:lnTo>
                      <a:close/>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47" name="Arc 37"/>
                <p:cNvSpPr>
                  <a:spLocks/>
                </p:cNvSpPr>
                <p:nvPr/>
              </p:nvSpPr>
              <p:spPr bwMode="auto">
                <a:xfrm>
                  <a:off x="874" y="2878"/>
                  <a:ext cx="28" cy="29"/>
                </a:xfrm>
                <a:custGeom>
                  <a:avLst/>
                  <a:gdLst>
                    <a:gd name="T0" fmla="*/ 0 w 36637"/>
                    <a:gd name="T1" fmla="*/ 0 h 36644"/>
                    <a:gd name="T2" fmla="*/ 0 w 36637"/>
                    <a:gd name="T3" fmla="*/ 0 h 36644"/>
                    <a:gd name="T4" fmla="*/ 0 w 36637"/>
                    <a:gd name="T5" fmla="*/ 0 h 36644"/>
                    <a:gd name="T6" fmla="*/ 0 60000 65536"/>
                    <a:gd name="T7" fmla="*/ 0 60000 65536"/>
                    <a:gd name="T8" fmla="*/ 0 60000 65536"/>
                    <a:gd name="T9" fmla="*/ 0 w 36637"/>
                    <a:gd name="T10" fmla="*/ 0 h 36644"/>
                    <a:gd name="T11" fmla="*/ 36637 w 36637"/>
                    <a:gd name="T12" fmla="*/ 36644 h 36644"/>
                  </a:gdLst>
                  <a:ahLst/>
                  <a:cxnLst>
                    <a:cxn ang="T6">
                      <a:pos x="T0" y="T1"/>
                    </a:cxn>
                    <a:cxn ang="T7">
                      <a:pos x="T2" y="T3"/>
                    </a:cxn>
                    <a:cxn ang="T8">
                      <a:pos x="T4" y="T5"/>
                    </a:cxn>
                  </a:cxnLst>
                  <a:rect l="T9" t="T10" r="T11" b="T12"/>
                  <a:pathLst>
                    <a:path w="36637" h="36644" fill="none" extrusionOk="0">
                      <a:moveTo>
                        <a:pt x="6100" y="36643"/>
                      </a:moveTo>
                      <a:cubicBezTo>
                        <a:pt x="2188" y="32613"/>
                        <a:pt x="0" y="27217"/>
                        <a:pt x="0" y="21600"/>
                      </a:cubicBezTo>
                      <a:cubicBezTo>
                        <a:pt x="0" y="9670"/>
                        <a:pt x="9670" y="0"/>
                        <a:pt x="21600" y="0"/>
                      </a:cubicBezTo>
                      <a:cubicBezTo>
                        <a:pt x="27213" y="0"/>
                        <a:pt x="32606" y="2185"/>
                        <a:pt x="36636" y="6093"/>
                      </a:cubicBezTo>
                    </a:path>
                    <a:path w="36637" h="36644" stroke="0" extrusionOk="0">
                      <a:moveTo>
                        <a:pt x="6100" y="36643"/>
                      </a:moveTo>
                      <a:cubicBezTo>
                        <a:pt x="2188" y="32613"/>
                        <a:pt x="0" y="27217"/>
                        <a:pt x="0" y="21600"/>
                      </a:cubicBezTo>
                      <a:cubicBezTo>
                        <a:pt x="0" y="9670"/>
                        <a:pt x="9670" y="0"/>
                        <a:pt x="21600" y="0"/>
                      </a:cubicBezTo>
                      <a:cubicBezTo>
                        <a:pt x="27213" y="0"/>
                        <a:pt x="32606" y="2185"/>
                        <a:pt x="36636" y="6093"/>
                      </a:cubicBezTo>
                      <a:lnTo>
                        <a:pt x="21600" y="21600"/>
                      </a:lnTo>
                      <a:lnTo>
                        <a:pt x="6100" y="36643"/>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48" name="Rectangle 38"/>
                <p:cNvSpPr>
                  <a:spLocks noChangeArrowheads="1"/>
                </p:cNvSpPr>
                <p:nvPr/>
              </p:nvSpPr>
              <p:spPr bwMode="auto">
                <a:xfrm>
                  <a:off x="895" y="3163"/>
                  <a:ext cx="23"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49" name="Freeform 39"/>
                <p:cNvSpPr>
                  <a:spLocks/>
                </p:cNvSpPr>
                <p:nvPr/>
              </p:nvSpPr>
              <p:spPr bwMode="auto">
                <a:xfrm>
                  <a:off x="895" y="3163"/>
                  <a:ext cx="23" cy="9"/>
                </a:xfrm>
                <a:custGeom>
                  <a:avLst/>
                  <a:gdLst>
                    <a:gd name="T0" fmla="*/ 2147483647 w 11"/>
                    <a:gd name="T1" fmla="*/ 0 h 4"/>
                    <a:gd name="T2" fmla="*/ 2147483647 w 11"/>
                    <a:gd name="T3" fmla="*/ 2147483647 h 4"/>
                    <a:gd name="T4" fmla="*/ 0 w 11"/>
                    <a:gd name="T5" fmla="*/ 2147483647 h 4"/>
                    <a:gd name="T6" fmla="*/ 0 60000 65536"/>
                    <a:gd name="T7" fmla="*/ 0 60000 65536"/>
                    <a:gd name="T8" fmla="*/ 0 60000 65536"/>
                    <a:gd name="T9" fmla="*/ 0 w 11"/>
                    <a:gd name="T10" fmla="*/ 0 h 4"/>
                    <a:gd name="T11" fmla="*/ 11 w 11"/>
                    <a:gd name="T12" fmla="*/ 4 h 4"/>
                  </a:gdLst>
                  <a:ahLst/>
                  <a:cxnLst>
                    <a:cxn ang="T6">
                      <a:pos x="T0" y="T1"/>
                    </a:cxn>
                    <a:cxn ang="T7">
                      <a:pos x="T2" y="T3"/>
                    </a:cxn>
                    <a:cxn ang="T8">
                      <a:pos x="T4" y="T5"/>
                    </a:cxn>
                  </a:cxnLst>
                  <a:rect l="T9" t="T10" r="T11" b="T12"/>
                  <a:pathLst>
                    <a:path w="11" h="4">
                      <a:moveTo>
                        <a:pt x="11" y="0"/>
                      </a:moveTo>
                      <a:lnTo>
                        <a:pt x="11" y="4"/>
                      </a:lnTo>
                      <a:lnTo>
                        <a:pt x="0" y="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50" name="Line 40"/>
                <p:cNvSpPr>
                  <a:spLocks noChangeShapeType="1"/>
                </p:cNvSpPr>
                <p:nvPr/>
              </p:nvSpPr>
              <p:spPr bwMode="auto">
                <a:xfrm flipV="1">
                  <a:off x="895" y="3163"/>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51" name="Rectangle 41"/>
                <p:cNvSpPr>
                  <a:spLocks noChangeArrowheads="1"/>
                </p:cNvSpPr>
                <p:nvPr/>
              </p:nvSpPr>
              <p:spPr bwMode="auto">
                <a:xfrm>
                  <a:off x="891" y="3172"/>
                  <a:ext cx="31"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52" name="Line 42"/>
                <p:cNvSpPr>
                  <a:spLocks noChangeShapeType="1"/>
                </p:cNvSpPr>
                <p:nvPr/>
              </p:nvSpPr>
              <p:spPr bwMode="auto">
                <a:xfrm>
                  <a:off x="891" y="3172"/>
                  <a:ext cx="3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53" name="Freeform 43"/>
                <p:cNvSpPr>
                  <a:spLocks/>
                </p:cNvSpPr>
                <p:nvPr/>
              </p:nvSpPr>
              <p:spPr bwMode="auto">
                <a:xfrm>
                  <a:off x="891" y="3172"/>
                  <a:ext cx="31" cy="7"/>
                </a:xfrm>
                <a:custGeom>
                  <a:avLst/>
                  <a:gdLst>
                    <a:gd name="T0" fmla="*/ 2147483647 w 15"/>
                    <a:gd name="T1" fmla="*/ 0 h 3"/>
                    <a:gd name="T2" fmla="*/ 2147483647 w 15"/>
                    <a:gd name="T3" fmla="*/ 2147483647 h 3"/>
                    <a:gd name="T4" fmla="*/ 0 w 15"/>
                    <a:gd name="T5" fmla="*/ 2147483647 h 3"/>
                    <a:gd name="T6" fmla="*/ 0 60000 65536"/>
                    <a:gd name="T7" fmla="*/ 0 60000 65536"/>
                    <a:gd name="T8" fmla="*/ 0 60000 65536"/>
                    <a:gd name="T9" fmla="*/ 0 w 15"/>
                    <a:gd name="T10" fmla="*/ 0 h 3"/>
                    <a:gd name="T11" fmla="*/ 15 w 15"/>
                    <a:gd name="T12" fmla="*/ 3 h 3"/>
                  </a:gdLst>
                  <a:ahLst/>
                  <a:cxnLst>
                    <a:cxn ang="T6">
                      <a:pos x="T0" y="T1"/>
                    </a:cxn>
                    <a:cxn ang="T7">
                      <a:pos x="T2" y="T3"/>
                    </a:cxn>
                    <a:cxn ang="T8">
                      <a:pos x="T4" y="T5"/>
                    </a:cxn>
                  </a:cxnLst>
                  <a:rect l="T9" t="T10" r="T11" b="T12"/>
                  <a:pathLst>
                    <a:path w="15" h="3">
                      <a:moveTo>
                        <a:pt x="15" y="0"/>
                      </a:moveTo>
                      <a:lnTo>
                        <a:pt x="15" y="3"/>
                      </a:lnTo>
                      <a:lnTo>
                        <a:pt x="0" y="3"/>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54" name="Line 44"/>
                <p:cNvSpPr>
                  <a:spLocks noChangeShapeType="1"/>
                </p:cNvSpPr>
                <p:nvPr/>
              </p:nvSpPr>
              <p:spPr bwMode="auto">
                <a:xfrm flipV="1">
                  <a:off x="891" y="3172"/>
                  <a:ext cx="1" cy="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55" name="Line 45"/>
                <p:cNvSpPr>
                  <a:spLocks noChangeShapeType="1"/>
                </p:cNvSpPr>
                <p:nvPr/>
              </p:nvSpPr>
              <p:spPr bwMode="auto">
                <a:xfrm>
                  <a:off x="891" y="3176"/>
                  <a:ext cx="31" cy="1"/>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56" name="Freeform 46"/>
                <p:cNvSpPr>
                  <a:spLocks/>
                </p:cNvSpPr>
                <p:nvPr/>
              </p:nvSpPr>
              <p:spPr bwMode="auto">
                <a:xfrm>
                  <a:off x="870" y="3130"/>
                  <a:ext cx="39" cy="20"/>
                </a:xfrm>
                <a:custGeom>
                  <a:avLst/>
                  <a:gdLst>
                    <a:gd name="T0" fmla="*/ 0 w 39"/>
                    <a:gd name="T1" fmla="*/ 0 h 20"/>
                    <a:gd name="T2" fmla="*/ 39 w 39"/>
                    <a:gd name="T3" fmla="*/ 0 h 20"/>
                    <a:gd name="T4" fmla="*/ 39 w 39"/>
                    <a:gd name="T5" fmla="*/ 20 h 20"/>
                    <a:gd name="T6" fmla="*/ 21 w 39"/>
                    <a:gd name="T7" fmla="*/ 20 h 20"/>
                    <a:gd name="T8" fmla="*/ 0 w 39"/>
                    <a:gd name="T9" fmla="*/ 11 h 20"/>
                    <a:gd name="T10" fmla="*/ 0 w 39"/>
                    <a:gd name="T11" fmla="*/ 0 h 20"/>
                    <a:gd name="T12" fmla="*/ 0 60000 65536"/>
                    <a:gd name="T13" fmla="*/ 0 60000 65536"/>
                    <a:gd name="T14" fmla="*/ 0 60000 65536"/>
                    <a:gd name="T15" fmla="*/ 0 60000 65536"/>
                    <a:gd name="T16" fmla="*/ 0 60000 65536"/>
                    <a:gd name="T17" fmla="*/ 0 60000 65536"/>
                    <a:gd name="T18" fmla="*/ 0 w 39"/>
                    <a:gd name="T19" fmla="*/ 0 h 20"/>
                    <a:gd name="T20" fmla="*/ 39 w 39"/>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39" h="20">
                      <a:moveTo>
                        <a:pt x="0" y="0"/>
                      </a:moveTo>
                      <a:lnTo>
                        <a:pt x="39" y="0"/>
                      </a:lnTo>
                      <a:lnTo>
                        <a:pt x="39" y="20"/>
                      </a:lnTo>
                      <a:lnTo>
                        <a:pt x="21" y="20"/>
                      </a:lnTo>
                      <a:lnTo>
                        <a:pt x="0" y="11"/>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57" name="Line 47"/>
                <p:cNvSpPr>
                  <a:spLocks noChangeShapeType="1"/>
                </p:cNvSpPr>
                <p:nvPr/>
              </p:nvSpPr>
              <p:spPr bwMode="auto">
                <a:xfrm>
                  <a:off x="870" y="3130"/>
                  <a:ext cx="39"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58" name="Line 48"/>
                <p:cNvSpPr>
                  <a:spLocks noChangeShapeType="1"/>
                </p:cNvSpPr>
                <p:nvPr/>
              </p:nvSpPr>
              <p:spPr bwMode="auto">
                <a:xfrm>
                  <a:off x="909" y="3130"/>
                  <a:ext cx="1" cy="20"/>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59" name="Freeform 49"/>
                <p:cNvSpPr>
                  <a:spLocks/>
                </p:cNvSpPr>
                <p:nvPr/>
              </p:nvSpPr>
              <p:spPr bwMode="auto">
                <a:xfrm>
                  <a:off x="870" y="3130"/>
                  <a:ext cx="21" cy="20"/>
                </a:xfrm>
                <a:custGeom>
                  <a:avLst/>
                  <a:gdLst>
                    <a:gd name="T0" fmla="*/ 2147483647 w 10"/>
                    <a:gd name="T1" fmla="*/ 2147483647 h 9"/>
                    <a:gd name="T2" fmla="*/ 0 w 10"/>
                    <a:gd name="T3" fmla="*/ 2147483647 h 9"/>
                    <a:gd name="T4" fmla="*/ 0 w 10"/>
                    <a:gd name="T5" fmla="*/ 0 h 9"/>
                    <a:gd name="T6" fmla="*/ 0 60000 65536"/>
                    <a:gd name="T7" fmla="*/ 0 60000 65536"/>
                    <a:gd name="T8" fmla="*/ 0 60000 65536"/>
                    <a:gd name="T9" fmla="*/ 0 w 10"/>
                    <a:gd name="T10" fmla="*/ 0 h 9"/>
                    <a:gd name="T11" fmla="*/ 10 w 10"/>
                    <a:gd name="T12" fmla="*/ 9 h 9"/>
                  </a:gdLst>
                  <a:ahLst/>
                  <a:cxnLst>
                    <a:cxn ang="T6">
                      <a:pos x="T0" y="T1"/>
                    </a:cxn>
                    <a:cxn ang="T7">
                      <a:pos x="T2" y="T3"/>
                    </a:cxn>
                    <a:cxn ang="T8">
                      <a:pos x="T4" y="T5"/>
                    </a:cxn>
                  </a:cxnLst>
                  <a:rect l="T9" t="T10" r="T11" b="T12"/>
                  <a:pathLst>
                    <a:path w="10" h="9">
                      <a:moveTo>
                        <a:pt x="10" y="9"/>
                      </a:moveTo>
                      <a:lnTo>
                        <a:pt x="0" y="5"/>
                      </a:lnTo>
                      <a:lnTo>
                        <a:pt x="0" y="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60" name="Oval 50"/>
                <p:cNvSpPr>
                  <a:spLocks noChangeArrowheads="1"/>
                </p:cNvSpPr>
                <p:nvPr/>
              </p:nvSpPr>
              <p:spPr bwMode="auto">
                <a:xfrm>
                  <a:off x="891" y="3132"/>
                  <a:ext cx="31" cy="35"/>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61" name="Arc 51"/>
                <p:cNvSpPr>
                  <a:spLocks/>
                </p:cNvSpPr>
                <p:nvPr/>
              </p:nvSpPr>
              <p:spPr bwMode="auto">
                <a:xfrm>
                  <a:off x="896" y="3137"/>
                  <a:ext cx="27" cy="30"/>
                </a:xfrm>
                <a:custGeom>
                  <a:avLst/>
                  <a:gdLst>
                    <a:gd name="T0" fmla="*/ 0 w 37330"/>
                    <a:gd name="T1" fmla="*/ 0 h 37332"/>
                    <a:gd name="T2" fmla="*/ 0 w 37330"/>
                    <a:gd name="T3" fmla="*/ 0 h 37332"/>
                    <a:gd name="T4" fmla="*/ 0 w 37330"/>
                    <a:gd name="T5" fmla="*/ 0 h 37332"/>
                    <a:gd name="T6" fmla="*/ 0 60000 65536"/>
                    <a:gd name="T7" fmla="*/ 0 60000 65536"/>
                    <a:gd name="T8" fmla="*/ 0 60000 65536"/>
                    <a:gd name="T9" fmla="*/ 0 w 37330"/>
                    <a:gd name="T10" fmla="*/ 0 h 37332"/>
                    <a:gd name="T11" fmla="*/ 37330 w 37330"/>
                    <a:gd name="T12" fmla="*/ 37332 h 37332"/>
                  </a:gdLst>
                  <a:ahLst/>
                  <a:cxnLst>
                    <a:cxn ang="T6">
                      <a:pos x="T0" y="T1"/>
                    </a:cxn>
                    <a:cxn ang="T7">
                      <a:pos x="T2" y="T3"/>
                    </a:cxn>
                    <a:cxn ang="T8">
                      <a:pos x="T4" y="T5"/>
                    </a:cxn>
                  </a:cxnLst>
                  <a:rect l="T9" t="T10" r="T11" b="T12"/>
                  <a:pathLst>
                    <a:path w="37330" h="37332" fill="none" extrusionOk="0">
                      <a:moveTo>
                        <a:pt x="30530" y="0"/>
                      </a:moveTo>
                      <a:cubicBezTo>
                        <a:pt x="34869" y="4082"/>
                        <a:pt x="37330" y="9774"/>
                        <a:pt x="37330" y="15732"/>
                      </a:cubicBezTo>
                      <a:cubicBezTo>
                        <a:pt x="37330" y="27661"/>
                        <a:pt x="27659" y="37332"/>
                        <a:pt x="15730" y="37332"/>
                      </a:cubicBezTo>
                      <a:cubicBezTo>
                        <a:pt x="9773" y="37331"/>
                        <a:pt x="4081" y="34872"/>
                        <a:pt x="0" y="30534"/>
                      </a:cubicBezTo>
                    </a:path>
                    <a:path w="37330" h="37332" stroke="0" extrusionOk="0">
                      <a:moveTo>
                        <a:pt x="30530" y="0"/>
                      </a:moveTo>
                      <a:cubicBezTo>
                        <a:pt x="34869" y="4082"/>
                        <a:pt x="37330" y="9774"/>
                        <a:pt x="37330" y="15732"/>
                      </a:cubicBezTo>
                      <a:cubicBezTo>
                        <a:pt x="37330" y="27661"/>
                        <a:pt x="27659" y="37332"/>
                        <a:pt x="15730" y="37332"/>
                      </a:cubicBezTo>
                      <a:cubicBezTo>
                        <a:pt x="9773" y="37331"/>
                        <a:pt x="4081" y="34872"/>
                        <a:pt x="0" y="30534"/>
                      </a:cubicBezTo>
                      <a:lnTo>
                        <a:pt x="15730" y="15732"/>
                      </a:lnTo>
                      <a:lnTo>
                        <a:pt x="30530" y="0"/>
                      </a:lnTo>
                      <a:close/>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62" name="Arc 52"/>
                <p:cNvSpPr>
                  <a:spLocks/>
                </p:cNvSpPr>
                <p:nvPr/>
              </p:nvSpPr>
              <p:spPr bwMode="auto">
                <a:xfrm>
                  <a:off x="891" y="3132"/>
                  <a:ext cx="26" cy="29"/>
                </a:xfrm>
                <a:custGeom>
                  <a:avLst/>
                  <a:gdLst>
                    <a:gd name="T0" fmla="*/ 0 w 36401"/>
                    <a:gd name="T1" fmla="*/ 0 h 36403"/>
                    <a:gd name="T2" fmla="*/ 0 w 36401"/>
                    <a:gd name="T3" fmla="*/ 0 h 36403"/>
                    <a:gd name="T4" fmla="*/ 0 w 36401"/>
                    <a:gd name="T5" fmla="*/ 0 h 36403"/>
                    <a:gd name="T6" fmla="*/ 0 60000 65536"/>
                    <a:gd name="T7" fmla="*/ 0 60000 65536"/>
                    <a:gd name="T8" fmla="*/ 0 60000 65536"/>
                    <a:gd name="T9" fmla="*/ 0 w 36401"/>
                    <a:gd name="T10" fmla="*/ 0 h 36403"/>
                    <a:gd name="T11" fmla="*/ 36401 w 36401"/>
                    <a:gd name="T12" fmla="*/ 36403 h 36403"/>
                  </a:gdLst>
                  <a:ahLst/>
                  <a:cxnLst>
                    <a:cxn ang="T6">
                      <a:pos x="T0" y="T1"/>
                    </a:cxn>
                    <a:cxn ang="T7">
                      <a:pos x="T2" y="T3"/>
                    </a:cxn>
                    <a:cxn ang="T8">
                      <a:pos x="T4" y="T5"/>
                    </a:cxn>
                  </a:cxnLst>
                  <a:rect l="T9" t="T10" r="T11" b="T12"/>
                  <a:pathLst>
                    <a:path w="36401" h="36403" fill="none" extrusionOk="0">
                      <a:moveTo>
                        <a:pt x="5870" y="36402"/>
                      </a:moveTo>
                      <a:cubicBezTo>
                        <a:pt x="2099" y="32396"/>
                        <a:pt x="0" y="27101"/>
                        <a:pt x="0" y="21600"/>
                      </a:cubicBezTo>
                      <a:cubicBezTo>
                        <a:pt x="0" y="9670"/>
                        <a:pt x="9670" y="0"/>
                        <a:pt x="21600" y="0"/>
                      </a:cubicBezTo>
                      <a:cubicBezTo>
                        <a:pt x="27100" y="0"/>
                        <a:pt x="32394" y="2098"/>
                        <a:pt x="36400" y="5868"/>
                      </a:cubicBezTo>
                    </a:path>
                    <a:path w="36401" h="36403" stroke="0" extrusionOk="0">
                      <a:moveTo>
                        <a:pt x="5870" y="36402"/>
                      </a:moveTo>
                      <a:cubicBezTo>
                        <a:pt x="2099" y="32396"/>
                        <a:pt x="0" y="27101"/>
                        <a:pt x="0" y="21600"/>
                      </a:cubicBezTo>
                      <a:cubicBezTo>
                        <a:pt x="0" y="9670"/>
                        <a:pt x="9670" y="0"/>
                        <a:pt x="21600" y="0"/>
                      </a:cubicBezTo>
                      <a:cubicBezTo>
                        <a:pt x="27100" y="0"/>
                        <a:pt x="32394" y="2098"/>
                        <a:pt x="36400" y="5868"/>
                      </a:cubicBezTo>
                      <a:lnTo>
                        <a:pt x="21600" y="21600"/>
                      </a:lnTo>
                      <a:lnTo>
                        <a:pt x="5870" y="36402"/>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63" name="Freeform 53"/>
                <p:cNvSpPr>
                  <a:spLocks/>
                </p:cNvSpPr>
                <p:nvPr/>
              </p:nvSpPr>
              <p:spPr bwMode="auto">
                <a:xfrm>
                  <a:off x="866" y="3098"/>
                  <a:ext cx="48" cy="23"/>
                </a:xfrm>
                <a:custGeom>
                  <a:avLst/>
                  <a:gdLst>
                    <a:gd name="T0" fmla="*/ 0 w 48"/>
                    <a:gd name="T1" fmla="*/ 0 h 23"/>
                    <a:gd name="T2" fmla="*/ 48 w 48"/>
                    <a:gd name="T3" fmla="*/ 0 h 23"/>
                    <a:gd name="T4" fmla="*/ 41 w 48"/>
                    <a:gd name="T5" fmla="*/ 23 h 23"/>
                    <a:gd name="T6" fmla="*/ 8 w 48"/>
                    <a:gd name="T7" fmla="*/ 23 h 23"/>
                    <a:gd name="T8" fmla="*/ 0 w 48"/>
                    <a:gd name="T9" fmla="*/ 0 h 23"/>
                    <a:gd name="T10" fmla="*/ 0 60000 65536"/>
                    <a:gd name="T11" fmla="*/ 0 60000 65536"/>
                    <a:gd name="T12" fmla="*/ 0 60000 65536"/>
                    <a:gd name="T13" fmla="*/ 0 60000 65536"/>
                    <a:gd name="T14" fmla="*/ 0 60000 65536"/>
                    <a:gd name="T15" fmla="*/ 0 w 48"/>
                    <a:gd name="T16" fmla="*/ 0 h 23"/>
                    <a:gd name="T17" fmla="*/ 48 w 48"/>
                    <a:gd name="T18" fmla="*/ 23 h 23"/>
                  </a:gdLst>
                  <a:ahLst/>
                  <a:cxnLst>
                    <a:cxn ang="T10">
                      <a:pos x="T0" y="T1"/>
                    </a:cxn>
                    <a:cxn ang="T11">
                      <a:pos x="T2" y="T3"/>
                    </a:cxn>
                    <a:cxn ang="T12">
                      <a:pos x="T4" y="T5"/>
                    </a:cxn>
                    <a:cxn ang="T13">
                      <a:pos x="T6" y="T7"/>
                    </a:cxn>
                    <a:cxn ang="T14">
                      <a:pos x="T8" y="T9"/>
                    </a:cxn>
                  </a:cxnLst>
                  <a:rect l="T15" t="T16" r="T17" b="T18"/>
                  <a:pathLst>
                    <a:path w="48" h="23">
                      <a:moveTo>
                        <a:pt x="0" y="0"/>
                      </a:moveTo>
                      <a:lnTo>
                        <a:pt x="48" y="0"/>
                      </a:lnTo>
                      <a:lnTo>
                        <a:pt x="41" y="23"/>
                      </a:lnTo>
                      <a:lnTo>
                        <a:pt x="8" y="23"/>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64" name="Freeform 54"/>
                <p:cNvSpPr>
                  <a:spLocks/>
                </p:cNvSpPr>
                <p:nvPr/>
              </p:nvSpPr>
              <p:spPr bwMode="auto">
                <a:xfrm>
                  <a:off x="874" y="3098"/>
                  <a:ext cx="40" cy="23"/>
                </a:xfrm>
                <a:custGeom>
                  <a:avLst/>
                  <a:gdLst>
                    <a:gd name="T0" fmla="*/ 2147483647 w 19"/>
                    <a:gd name="T1" fmla="*/ 0 h 10"/>
                    <a:gd name="T2" fmla="*/ 2147483647 w 19"/>
                    <a:gd name="T3" fmla="*/ 2147483647 h 10"/>
                    <a:gd name="T4" fmla="*/ 0 w 19"/>
                    <a:gd name="T5" fmla="*/ 2147483647 h 10"/>
                    <a:gd name="T6" fmla="*/ 0 60000 65536"/>
                    <a:gd name="T7" fmla="*/ 0 60000 65536"/>
                    <a:gd name="T8" fmla="*/ 0 60000 65536"/>
                    <a:gd name="T9" fmla="*/ 0 w 19"/>
                    <a:gd name="T10" fmla="*/ 0 h 10"/>
                    <a:gd name="T11" fmla="*/ 19 w 19"/>
                    <a:gd name="T12" fmla="*/ 10 h 10"/>
                  </a:gdLst>
                  <a:ahLst/>
                  <a:cxnLst>
                    <a:cxn ang="T6">
                      <a:pos x="T0" y="T1"/>
                    </a:cxn>
                    <a:cxn ang="T7">
                      <a:pos x="T2" y="T3"/>
                    </a:cxn>
                    <a:cxn ang="T8">
                      <a:pos x="T4" y="T5"/>
                    </a:cxn>
                  </a:cxnLst>
                  <a:rect l="T9" t="T10" r="T11" b="T12"/>
                  <a:pathLst>
                    <a:path w="19" h="10">
                      <a:moveTo>
                        <a:pt x="19" y="0"/>
                      </a:moveTo>
                      <a:lnTo>
                        <a:pt x="16" y="10"/>
                      </a:lnTo>
                      <a:lnTo>
                        <a:pt x="0" y="10"/>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65" name="Line 55"/>
                <p:cNvSpPr>
                  <a:spLocks noChangeShapeType="1"/>
                </p:cNvSpPr>
                <p:nvPr/>
              </p:nvSpPr>
              <p:spPr bwMode="auto">
                <a:xfrm flipH="1" flipV="1">
                  <a:off x="866" y="3098"/>
                  <a:ext cx="8" cy="2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66" name="Rectangle 56"/>
                <p:cNvSpPr>
                  <a:spLocks noChangeArrowheads="1"/>
                </p:cNvSpPr>
                <p:nvPr/>
              </p:nvSpPr>
              <p:spPr bwMode="auto">
                <a:xfrm>
                  <a:off x="866" y="3121"/>
                  <a:ext cx="48"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67" name="Line 57"/>
                <p:cNvSpPr>
                  <a:spLocks noChangeShapeType="1"/>
                </p:cNvSpPr>
                <p:nvPr/>
              </p:nvSpPr>
              <p:spPr bwMode="auto">
                <a:xfrm>
                  <a:off x="866" y="3121"/>
                  <a:ext cx="48"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68" name="Freeform 58"/>
                <p:cNvSpPr>
                  <a:spLocks/>
                </p:cNvSpPr>
                <p:nvPr/>
              </p:nvSpPr>
              <p:spPr bwMode="auto">
                <a:xfrm>
                  <a:off x="866" y="3121"/>
                  <a:ext cx="48" cy="9"/>
                </a:xfrm>
                <a:custGeom>
                  <a:avLst/>
                  <a:gdLst>
                    <a:gd name="T0" fmla="*/ 2147483647 w 23"/>
                    <a:gd name="T1" fmla="*/ 0 h 4"/>
                    <a:gd name="T2" fmla="*/ 2147483647 w 23"/>
                    <a:gd name="T3" fmla="*/ 2147483647 h 4"/>
                    <a:gd name="T4" fmla="*/ 0 w 23"/>
                    <a:gd name="T5" fmla="*/ 2147483647 h 4"/>
                    <a:gd name="T6" fmla="*/ 0 60000 65536"/>
                    <a:gd name="T7" fmla="*/ 0 60000 65536"/>
                    <a:gd name="T8" fmla="*/ 0 60000 65536"/>
                    <a:gd name="T9" fmla="*/ 0 w 23"/>
                    <a:gd name="T10" fmla="*/ 0 h 4"/>
                    <a:gd name="T11" fmla="*/ 23 w 23"/>
                    <a:gd name="T12" fmla="*/ 4 h 4"/>
                  </a:gdLst>
                  <a:ahLst/>
                  <a:cxnLst>
                    <a:cxn ang="T6">
                      <a:pos x="T0" y="T1"/>
                    </a:cxn>
                    <a:cxn ang="T7">
                      <a:pos x="T2" y="T3"/>
                    </a:cxn>
                    <a:cxn ang="T8">
                      <a:pos x="T4" y="T5"/>
                    </a:cxn>
                  </a:cxnLst>
                  <a:rect l="T9" t="T10" r="T11" b="T12"/>
                  <a:pathLst>
                    <a:path w="23" h="4">
                      <a:moveTo>
                        <a:pt x="23" y="0"/>
                      </a:moveTo>
                      <a:lnTo>
                        <a:pt x="23" y="4"/>
                      </a:lnTo>
                      <a:lnTo>
                        <a:pt x="0" y="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69" name="Line 59"/>
                <p:cNvSpPr>
                  <a:spLocks noChangeShapeType="1"/>
                </p:cNvSpPr>
                <p:nvPr/>
              </p:nvSpPr>
              <p:spPr bwMode="auto">
                <a:xfrm flipV="1">
                  <a:off x="866" y="3121"/>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70" name="Line 60"/>
                <p:cNvSpPr>
                  <a:spLocks noChangeShapeType="1"/>
                </p:cNvSpPr>
                <p:nvPr/>
              </p:nvSpPr>
              <p:spPr bwMode="auto">
                <a:xfrm>
                  <a:off x="866" y="3125"/>
                  <a:ext cx="48" cy="1"/>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71" name="Rectangle 61"/>
                <p:cNvSpPr>
                  <a:spLocks noChangeArrowheads="1"/>
                </p:cNvSpPr>
                <p:nvPr/>
              </p:nvSpPr>
              <p:spPr bwMode="auto">
                <a:xfrm>
                  <a:off x="895" y="3230"/>
                  <a:ext cx="23" cy="1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72" name="Line 62"/>
                <p:cNvSpPr>
                  <a:spLocks noChangeShapeType="1"/>
                </p:cNvSpPr>
                <p:nvPr/>
              </p:nvSpPr>
              <p:spPr bwMode="auto">
                <a:xfrm>
                  <a:off x="895" y="3230"/>
                  <a:ext cx="2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73" name="Freeform 63"/>
                <p:cNvSpPr>
                  <a:spLocks/>
                </p:cNvSpPr>
                <p:nvPr/>
              </p:nvSpPr>
              <p:spPr bwMode="auto">
                <a:xfrm>
                  <a:off x="895" y="3230"/>
                  <a:ext cx="23" cy="18"/>
                </a:xfrm>
                <a:custGeom>
                  <a:avLst/>
                  <a:gdLst>
                    <a:gd name="T0" fmla="*/ 2147483647 w 11"/>
                    <a:gd name="T1" fmla="*/ 0 h 8"/>
                    <a:gd name="T2" fmla="*/ 2147483647 w 11"/>
                    <a:gd name="T3" fmla="*/ 2147483647 h 8"/>
                    <a:gd name="T4" fmla="*/ 0 w 11"/>
                    <a:gd name="T5" fmla="*/ 2147483647 h 8"/>
                    <a:gd name="T6" fmla="*/ 0 60000 65536"/>
                    <a:gd name="T7" fmla="*/ 0 60000 65536"/>
                    <a:gd name="T8" fmla="*/ 0 60000 65536"/>
                    <a:gd name="T9" fmla="*/ 0 w 11"/>
                    <a:gd name="T10" fmla="*/ 0 h 8"/>
                    <a:gd name="T11" fmla="*/ 11 w 11"/>
                    <a:gd name="T12" fmla="*/ 8 h 8"/>
                  </a:gdLst>
                  <a:ahLst/>
                  <a:cxnLst>
                    <a:cxn ang="T6">
                      <a:pos x="T0" y="T1"/>
                    </a:cxn>
                    <a:cxn ang="T7">
                      <a:pos x="T2" y="T3"/>
                    </a:cxn>
                    <a:cxn ang="T8">
                      <a:pos x="T4" y="T5"/>
                    </a:cxn>
                  </a:cxnLst>
                  <a:rect l="T9" t="T10" r="T11" b="T12"/>
                  <a:pathLst>
                    <a:path w="11" h="8">
                      <a:moveTo>
                        <a:pt x="11" y="0"/>
                      </a:moveTo>
                      <a:lnTo>
                        <a:pt x="11" y="8"/>
                      </a:lnTo>
                      <a:lnTo>
                        <a:pt x="0" y="8"/>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74" name="Line 64"/>
                <p:cNvSpPr>
                  <a:spLocks noChangeShapeType="1"/>
                </p:cNvSpPr>
                <p:nvPr/>
              </p:nvSpPr>
              <p:spPr bwMode="auto">
                <a:xfrm flipV="1">
                  <a:off x="895" y="3230"/>
                  <a:ext cx="1" cy="1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75" name="Rectangle 65"/>
                <p:cNvSpPr>
                  <a:spLocks noChangeArrowheads="1"/>
                </p:cNvSpPr>
                <p:nvPr/>
              </p:nvSpPr>
              <p:spPr bwMode="auto">
                <a:xfrm>
                  <a:off x="891" y="3221"/>
                  <a:ext cx="31"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76" name="Line 66"/>
                <p:cNvSpPr>
                  <a:spLocks noChangeShapeType="1"/>
                </p:cNvSpPr>
                <p:nvPr/>
              </p:nvSpPr>
              <p:spPr bwMode="auto">
                <a:xfrm>
                  <a:off x="891" y="3221"/>
                  <a:ext cx="31"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77" name="Freeform 67"/>
                <p:cNvSpPr>
                  <a:spLocks/>
                </p:cNvSpPr>
                <p:nvPr/>
              </p:nvSpPr>
              <p:spPr bwMode="auto">
                <a:xfrm>
                  <a:off x="891" y="3221"/>
                  <a:ext cx="31" cy="9"/>
                </a:xfrm>
                <a:custGeom>
                  <a:avLst/>
                  <a:gdLst>
                    <a:gd name="T0" fmla="*/ 2147483647 w 15"/>
                    <a:gd name="T1" fmla="*/ 0 h 4"/>
                    <a:gd name="T2" fmla="*/ 2147483647 w 15"/>
                    <a:gd name="T3" fmla="*/ 2147483647 h 4"/>
                    <a:gd name="T4" fmla="*/ 0 w 15"/>
                    <a:gd name="T5" fmla="*/ 2147483647 h 4"/>
                    <a:gd name="T6" fmla="*/ 0 60000 65536"/>
                    <a:gd name="T7" fmla="*/ 0 60000 65536"/>
                    <a:gd name="T8" fmla="*/ 0 60000 65536"/>
                    <a:gd name="T9" fmla="*/ 0 w 15"/>
                    <a:gd name="T10" fmla="*/ 0 h 4"/>
                    <a:gd name="T11" fmla="*/ 15 w 15"/>
                    <a:gd name="T12" fmla="*/ 4 h 4"/>
                  </a:gdLst>
                  <a:ahLst/>
                  <a:cxnLst>
                    <a:cxn ang="T6">
                      <a:pos x="T0" y="T1"/>
                    </a:cxn>
                    <a:cxn ang="T7">
                      <a:pos x="T2" y="T3"/>
                    </a:cxn>
                    <a:cxn ang="T8">
                      <a:pos x="T4" y="T5"/>
                    </a:cxn>
                  </a:cxnLst>
                  <a:rect l="T9" t="T10" r="T11" b="T12"/>
                  <a:pathLst>
                    <a:path w="15" h="4">
                      <a:moveTo>
                        <a:pt x="15" y="0"/>
                      </a:moveTo>
                      <a:lnTo>
                        <a:pt x="15" y="4"/>
                      </a:lnTo>
                      <a:lnTo>
                        <a:pt x="0" y="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78" name="Line 68"/>
                <p:cNvSpPr>
                  <a:spLocks noChangeShapeType="1"/>
                </p:cNvSpPr>
                <p:nvPr/>
              </p:nvSpPr>
              <p:spPr bwMode="auto">
                <a:xfrm flipV="1">
                  <a:off x="891" y="3221"/>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79" name="Line 69"/>
                <p:cNvSpPr>
                  <a:spLocks noChangeShapeType="1"/>
                </p:cNvSpPr>
                <p:nvPr/>
              </p:nvSpPr>
              <p:spPr bwMode="auto">
                <a:xfrm>
                  <a:off x="891" y="3225"/>
                  <a:ext cx="31" cy="1"/>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80" name="Rectangle 70"/>
                <p:cNvSpPr>
                  <a:spLocks noChangeArrowheads="1"/>
                </p:cNvSpPr>
                <p:nvPr/>
              </p:nvSpPr>
              <p:spPr bwMode="auto">
                <a:xfrm>
                  <a:off x="886" y="3179"/>
                  <a:ext cx="40" cy="4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81" name="Line 71"/>
                <p:cNvSpPr>
                  <a:spLocks noChangeShapeType="1"/>
                </p:cNvSpPr>
                <p:nvPr/>
              </p:nvSpPr>
              <p:spPr bwMode="auto">
                <a:xfrm>
                  <a:off x="886" y="3179"/>
                  <a:ext cx="40"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82" name="Freeform 72"/>
                <p:cNvSpPr>
                  <a:spLocks/>
                </p:cNvSpPr>
                <p:nvPr/>
              </p:nvSpPr>
              <p:spPr bwMode="auto">
                <a:xfrm>
                  <a:off x="886" y="3179"/>
                  <a:ext cx="40" cy="42"/>
                </a:xfrm>
                <a:custGeom>
                  <a:avLst/>
                  <a:gdLst>
                    <a:gd name="T0" fmla="*/ 2147483647 w 19"/>
                    <a:gd name="T1" fmla="*/ 0 h 19"/>
                    <a:gd name="T2" fmla="*/ 2147483647 w 19"/>
                    <a:gd name="T3" fmla="*/ 2147483647 h 19"/>
                    <a:gd name="T4" fmla="*/ 0 w 19"/>
                    <a:gd name="T5" fmla="*/ 2147483647 h 19"/>
                    <a:gd name="T6" fmla="*/ 0 60000 65536"/>
                    <a:gd name="T7" fmla="*/ 0 60000 65536"/>
                    <a:gd name="T8" fmla="*/ 0 60000 65536"/>
                    <a:gd name="T9" fmla="*/ 0 w 19"/>
                    <a:gd name="T10" fmla="*/ 0 h 19"/>
                    <a:gd name="T11" fmla="*/ 19 w 19"/>
                    <a:gd name="T12" fmla="*/ 19 h 19"/>
                  </a:gdLst>
                  <a:ahLst/>
                  <a:cxnLst>
                    <a:cxn ang="T6">
                      <a:pos x="T0" y="T1"/>
                    </a:cxn>
                    <a:cxn ang="T7">
                      <a:pos x="T2" y="T3"/>
                    </a:cxn>
                    <a:cxn ang="T8">
                      <a:pos x="T4" y="T5"/>
                    </a:cxn>
                  </a:cxnLst>
                  <a:rect l="T9" t="T10" r="T11" b="T12"/>
                  <a:pathLst>
                    <a:path w="19" h="19">
                      <a:moveTo>
                        <a:pt x="19" y="0"/>
                      </a:moveTo>
                      <a:lnTo>
                        <a:pt x="19" y="19"/>
                      </a:lnTo>
                      <a:lnTo>
                        <a:pt x="0" y="19"/>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83" name="Line 73"/>
                <p:cNvSpPr>
                  <a:spLocks noChangeShapeType="1"/>
                </p:cNvSpPr>
                <p:nvPr/>
              </p:nvSpPr>
              <p:spPr bwMode="auto">
                <a:xfrm flipV="1">
                  <a:off x="886" y="3179"/>
                  <a:ext cx="1" cy="42"/>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84" name="Oval 74"/>
                <p:cNvSpPr>
                  <a:spLocks noChangeArrowheads="1"/>
                </p:cNvSpPr>
                <p:nvPr/>
              </p:nvSpPr>
              <p:spPr bwMode="auto">
                <a:xfrm>
                  <a:off x="891" y="3183"/>
                  <a:ext cx="31" cy="36"/>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85" name="Arc 75"/>
                <p:cNvSpPr>
                  <a:spLocks/>
                </p:cNvSpPr>
                <p:nvPr/>
              </p:nvSpPr>
              <p:spPr bwMode="auto">
                <a:xfrm>
                  <a:off x="896" y="3188"/>
                  <a:ext cx="27" cy="31"/>
                </a:xfrm>
                <a:custGeom>
                  <a:avLst/>
                  <a:gdLst>
                    <a:gd name="T0" fmla="*/ 0 w 37114"/>
                    <a:gd name="T1" fmla="*/ 0 h 37122"/>
                    <a:gd name="T2" fmla="*/ 0 w 37114"/>
                    <a:gd name="T3" fmla="*/ 0 h 37122"/>
                    <a:gd name="T4" fmla="*/ 0 w 37114"/>
                    <a:gd name="T5" fmla="*/ 0 h 37122"/>
                    <a:gd name="T6" fmla="*/ 0 60000 65536"/>
                    <a:gd name="T7" fmla="*/ 0 60000 65536"/>
                    <a:gd name="T8" fmla="*/ 0 60000 65536"/>
                    <a:gd name="T9" fmla="*/ 0 w 37114"/>
                    <a:gd name="T10" fmla="*/ 0 h 37122"/>
                    <a:gd name="T11" fmla="*/ 37114 w 37114"/>
                    <a:gd name="T12" fmla="*/ 37122 h 37122"/>
                  </a:gdLst>
                  <a:ahLst/>
                  <a:cxnLst>
                    <a:cxn ang="T6">
                      <a:pos x="T0" y="T1"/>
                    </a:cxn>
                    <a:cxn ang="T7">
                      <a:pos x="T2" y="T3"/>
                    </a:cxn>
                    <a:cxn ang="T8">
                      <a:pos x="T4" y="T5"/>
                    </a:cxn>
                  </a:cxnLst>
                  <a:rect l="T9" t="T10" r="T11" b="T12"/>
                  <a:pathLst>
                    <a:path w="37114" h="37122" fill="none" extrusionOk="0">
                      <a:moveTo>
                        <a:pt x="30534" y="0"/>
                      </a:moveTo>
                      <a:cubicBezTo>
                        <a:pt x="34739" y="4069"/>
                        <a:pt x="37114" y="9670"/>
                        <a:pt x="37114" y="15522"/>
                      </a:cubicBezTo>
                      <a:cubicBezTo>
                        <a:pt x="37114" y="27451"/>
                        <a:pt x="27443" y="37122"/>
                        <a:pt x="15514" y="37122"/>
                      </a:cubicBezTo>
                      <a:cubicBezTo>
                        <a:pt x="9666" y="37121"/>
                        <a:pt x="4068" y="34751"/>
                        <a:pt x="-1" y="30551"/>
                      </a:cubicBezTo>
                    </a:path>
                    <a:path w="37114" h="37122" stroke="0" extrusionOk="0">
                      <a:moveTo>
                        <a:pt x="30534" y="0"/>
                      </a:moveTo>
                      <a:cubicBezTo>
                        <a:pt x="34739" y="4069"/>
                        <a:pt x="37114" y="9670"/>
                        <a:pt x="37114" y="15522"/>
                      </a:cubicBezTo>
                      <a:cubicBezTo>
                        <a:pt x="37114" y="27451"/>
                        <a:pt x="27443" y="37122"/>
                        <a:pt x="15514" y="37122"/>
                      </a:cubicBezTo>
                      <a:cubicBezTo>
                        <a:pt x="9666" y="37121"/>
                        <a:pt x="4068" y="34751"/>
                        <a:pt x="-1" y="30551"/>
                      </a:cubicBezTo>
                      <a:lnTo>
                        <a:pt x="15514" y="15522"/>
                      </a:lnTo>
                      <a:lnTo>
                        <a:pt x="30534" y="0"/>
                      </a:lnTo>
                      <a:close/>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86" name="Arc 76"/>
                <p:cNvSpPr>
                  <a:spLocks/>
                </p:cNvSpPr>
                <p:nvPr/>
              </p:nvSpPr>
              <p:spPr bwMode="auto">
                <a:xfrm>
                  <a:off x="891" y="3183"/>
                  <a:ext cx="26" cy="31"/>
                </a:xfrm>
                <a:custGeom>
                  <a:avLst/>
                  <a:gdLst>
                    <a:gd name="T0" fmla="*/ 0 w 36621"/>
                    <a:gd name="T1" fmla="*/ 0 h 36629"/>
                    <a:gd name="T2" fmla="*/ 0 w 36621"/>
                    <a:gd name="T3" fmla="*/ 0 h 36629"/>
                    <a:gd name="T4" fmla="*/ 0 w 36621"/>
                    <a:gd name="T5" fmla="*/ 0 h 36629"/>
                    <a:gd name="T6" fmla="*/ 0 60000 65536"/>
                    <a:gd name="T7" fmla="*/ 0 60000 65536"/>
                    <a:gd name="T8" fmla="*/ 0 60000 65536"/>
                    <a:gd name="T9" fmla="*/ 0 w 36621"/>
                    <a:gd name="T10" fmla="*/ 0 h 36629"/>
                    <a:gd name="T11" fmla="*/ 36621 w 36621"/>
                    <a:gd name="T12" fmla="*/ 36629 h 36629"/>
                  </a:gdLst>
                  <a:ahLst/>
                  <a:cxnLst>
                    <a:cxn ang="T6">
                      <a:pos x="T0" y="T1"/>
                    </a:cxn>
                    <a:cxn ang="T7">
                      <a:pos x="T2" y="T3"/>
                    </a:cxn>
                    <a:cxn ang="T8">
                      <a:pos x="T4" y="T5"/>
                    </a:cxn>
                  </a:cxnLst>
                  <a:rect l="T9" t="T10" r="T11" b="T12"/>
                  <a:pathLst>
                    <a:path w="36621" h="36629" fill="none" extrusionOk="0">
                      <a:moveTo>
                        <a:pt x="6085" y="36629"/>
                      </a:moveTo>
                      <a:cubicBezTo>
                        <a:pt x="2182" y="32599"/>
                        <a:pt x="0" y="27209"/>
                        <a:pt x="0" y="21600"/>
                      </a:cubicBezTo>
                      <a:cubicBezTo>
                        <a:pt x="0" y="9670"/>
                        <a:pt x="9670" y="0"/>
                        <a:pt x="21600" y="0"/>
                      </a:cubicBezTo>
                      <a:cubicBezTo>
                        <a:pt x="27206" y="0"/>
                        <a:pt x="32592" y="2179"/>
                        <a:pt x="36620" y="6078"/>
                      </a:cubicBezTo>
                    </a:path>
                    <a:path w="36621" h="36629" stroke="0" extrusionOk="0">
                      <a:moveTo>
                        <a:pt x="6085" y="36629"/>
                      </a:moveTo>
                      <a:cubicBezTo>
                        <a:pt x="2182" y="32599"/>
                        <a:pt x="0" y="27209"/>
                        <a:pt x="0" y="21600"/>
                      </a:cubicBezTo>
                      <a:cubicBezTo>
                        <a:pt x="0" y="9670"/>
                        <a:pt x="9670" y="0"/>
                        <a:pt x="21600" y="0"/>
                      </a:cubicBezTo>
                      <a:cubicBezTo>
                        <a:pt x="27206" y="0"/>
                        <a:pt x="32592" y="2179"/>
                        <a:pt x="36620" y="6078"/>
                      </a:cubicBezTo>
                      <a:lnTo>
                        <a:pt x="21600" y="21600"/>
                      </a:lnTo>
                      <a:lnTo>
                        <a:pt x="6085" y="36629"/>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87" name="Rectangle 77"/>
                <p:cNvSpPr>
                  <a:spLocks noChangeArrowheads="1"/>
                </p:cNvSpPr>
                <p:nvPr/>
              </p:nvSpPr>
              <p:spPr bwMode="auto">
                <a:xfrm>
                  <a:off x="851" y="3070"/>
                  <a:ext cx="79" cy="1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88" name="Line 78"/>
                <p:cNvSpPr>
                  <a:spLocks noChangeShapeType="1"/>
                </p:cNvSpPr>
                <p:nvPr/>
              </p:nvSpPr>
              <p:spPr bwMode="auto">
                <a:xfrm>
                  <a:off x="851" y="3070"/>
                  <a:ext cx="79"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89" name="Freeform 79"/>
                <p:cNvSpPr>
                  <a:spLocks/>
                </p:cNvSpPr>
                <p:nvPr/>
              </p:nvSpPr>
              <p:spPr bwMode="auto">
                <a:xfrm>
                  <a:off x="851" y="3070"/>
                  <a:ext cx="79" cy="17"/>
                </a:xfrm>
                <a:custGeom>
                  <a:avLst/>
                  <a:gdLst>
                    <a:gd name="T0" fmla="*/ 2147483647 w 38"/>
                    <a:gd name="T1" fmla="*/ 0 h 8"/>
                    <a:gd name="T2" fmla="*/ 2147483647 w 38"/>
                    <a:gd name="T3" fmla="*/ 2147483647 h 8"/>
                    <a:gd name="T4" fmla="*/ 0 w 38"/>
                    <a:gd name="T5" fmla="*/ 2147483647 h 8"/>
                    <a:gd name="T6" fmla="*/ 0 60000 65536"/>
                    <a:gd name="T7" fmla="*/ 0 60000 65536"/>
                    <a:gd name="T8" fmla="*/ 0 60000 65536"/>
                    <a:gd name="T9" fmla="*/ 0 w 38"/>
                    <a:gd name="T10" fmla="*/ 0 h 8"/>
                    <a:gd name="T11" fmla="*/ 38 w 38"/>
                    <a:gd name="T12" fmla="*/ 8 h 8"/>
                  </a:gdLst>
                  <a:ahLst/>
                  <a:cxnLst>
                    <a:cxn ang="T6">
                      <a:pos x="T0" y="T1"/>
                    </a:cxn>
                    <a:cxn ang="T7">
                      <a:pos x="T2" y="T3"/>
                    </a:cxn>
                    <a:cxn ang="T8">
                      <a:pos x="T4" y="T5"/>
                    </a:cxn>
                  </a:cxnLst>
                  <a:rect l="T9" t="T10" r="T11" b="T12"/>
                  <a:pathLst>
                    <a:path w="38" h="8">
                      <a:moveTo>
                        <a:pt x="38" y="0"/>
                      </a:moveTo>
                      <a:lnTo>
                        <a:pt x="38" y="8"/>
                      </a:lnTo>
                      <a:lnTo>
                        <a:pt x="0" y="8"/>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90" name="Line 80"/>
                <p:cNvSpPr>
                  <a:spLocks noChangeShapeType="1"/>
                </p:cNvSpPr>
                <p:nvPr/>
              </p:nvSpPr>
              <p:spPr bwMode="auto">
                <a:xfrm flipV="1">
                  <a:off x="851" y="3070"/>
                  <a:ext cx="1" cy="1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91" name="Freeform 81"/>
                <p:cNvSpPr>
                  <a:spLocks/>
                </p:cNvSpPr>
                <p:nvPr/>
              </p:nvSpPr>
              <p:spPr bwMode="auto">
                <a:xfrm>
                  <a:off x="841" y="3098"/>
                  <a:ext cx="97" cy="5"/>
                </a:xfrm>
                <a:custGeom>
                  <a:avLst/>
                  <a:gdLst>
                    <a:gd name="T0" fmla="*/ 0 w 47"/>
                    <a:gd name="T1" fmla="*/ 0 h 2"/>
                    <a:gd name="T2" fmla="*/ 2147483647 w 47"/>
                    <a:gd name="T3" fmla="*/ 2147483647 h 2"/>
                    <a:gd name="T4" fmla="*/ 2147483647 w 47"/>
                    <a:gd name="T5" fmla="*/ 2147483647 h 2"/>
                    <a:gd name="T6" fmla="*/ 0 w 47"/>
                    <a:gd name="T7" fmla="*/ 0 h 2"/>
                    <a:gd name="T8" fmla="*/ 0 60000 65536"/>
                    <a:gd name="T9" fmla="*/ 0 60000 65536"/>
                    <a:gd name="T10" fmla="*/ 0 60000 65536"/>
                    <a:gd name="T11" fmla="*/ 0 60000 65536"/>
                    <a:gd name="T12" fmla="*/ 0 w 47"/>
                    <a:gd name="T13" fmla="*/ 0 h 2"/>
                    <a:gd name="T14" fmla="*/ 47 w 47"/>
                    <a:gd name="T15" fmla="*/ 2 h 2"/>
                  </a:gdLst>
                  <a:ahLst/>
                  <a:cxnLst>
                    <a:cxn ang="T8">
                      <a:pos x="T0" y="T1"/>
                    </a:cxn>
                    <a:cxn ang="T9">
                      <a:pos x="T2" y="T3"/>
                    </a:cxn>
                    <a:cxn ang="T10">
                      <a:pos x="T4" y="T5"/>
                    </a:cxn>
                    <a:cxn ang="T11">
                      <a:pos x="T6" y="T7"/>
                    </a:cxn>
                  </a:cxnLst>
                  <a:rect l="T12" t="T13" r="T14" b="T15"/>
                  <a:pathLst>
                    <a:path w="47" h="2">
                      <a:moveTo>
                        <a:pt x="0" y="0"/>
                      </a:moveTo>
                      <a:cubicBezTo>
                        <a:pt x="8" y="2"/>
                        <a:pt x="17" y="2"/>
                        <a:pt x="25" y="2"/>
                      </a:cubicBezTo>
                      <a:cubicBezTo>
                        <a:pt x="32" y="2"/>
                        <a:pt x="40" y="2"/>
                        <a:pt x="47" y="1"/>
                      </a:cubicBez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92" name="Arc 82"/>
                <p:cNvSpPr>
                  <a:spLocks/>
                </p:cNvSpPr>
                <p:nvPr/>
              </p:nvSpPr>
              <p:spPr bwMode="auto">
                <a:xfrm>
                  <a:off x="843" y="2812"/>
                  <a:ext cx="96" cy="294"/>
                </a:xfrm>
                <a:custGeom>
                  <a:avLst/>
                  <a:gdLst>
                    <a:gd name="T0" fmla="*/ 0 w 7472"/>
                    <a:gd name="T1" fmla="*/ 0 h 21600"/>
                    <a:gd name="T2" fmla="*/ 0 w 7472"/>
                    <a:gd name="T3" fmla="*/ 0 h 21600"/>
                    <a:gd name="T4" fmla="*/ 0 w 7472"/>
                    <a:gd name="T5" fmla="*/ 0 h 21600"/>
                    <a:gd name="T6" fmla="*/ 0 60000 65536"/>
                    <a:gd name="T7" fmla="*/ 0 60000 65536"/>
                    <a:gd name="T8" fmla="*/ 0 60000 65536"/>
                    <a:gd name="T9" fmla="*/ 0 w 7472"/>
                    <a:gd name="T10" fmla="*/ 0 h 21600"/>
                    <a:gd name="T11" fmla="*/ 7472 w 7472"/>
                    <a:gd name="T12" fmla="*/ 21600 h 21600"/>
                  </a:gdLst>
                  <a:ahLst/>
                  <a:cxnLst>
                    <a:cxn ang="T6">
                      <a:pos x="T0" y="T1"/>
                    </a:cxn>
                    <a:cxn ang="T7">
                      <a:pos x="T2" y="T3"/>
                    </a:cxn>
                    <a:cxn ang="T8">
                      <a:pos x="T4" y="T5"/>
                    </a:cxn>
                  </a:cxnLst>
                  <a:rect l="T9" t="T10" r="T11" b="T12"/>
                  <a:pathLst>
                    <a:path w="7472" h="21600" fill="none" extrusionOk="0">
                      <a:moveTo>
                        <a:pt x="7471" y="21319"/>
                      </a:moveTo>
                      <a:cubicBezTo>
                        <a:pt x="6325" y="21506"/>
                        <a:pt x="5164" y="21599"/>
                        <a:pt x="4003" y="21599"/>
                      </a:cubicBezTo>
                      <a:cubicBezTo>
                        <a:pt x="2659" y="21599"/>
                        <a:pt x="1319" y="21474"/>
                        <a:pt x="0" y="21225"/>
                      </a:cubicBezTo>
                    </a:path>
                    <a:path w="7472" h="21600" stroke="0" extrusionOk="0">
                      <a:moveTo>
                        <a:pt x="7471" y="21319"/>
                      </a:moveTo>
                      <a:cubicBezTo>
                        <a:pt x="6325" y="21506"/>
                        <a:pt x="5164" y="21599"/>
                        <a:pt x="4003" y="21599"/>
                      </a:cubicBezTo>
                      <a:cubicBezTo>
                        <a:pt x="2659" y="21599"/>
                        <a:pt x="1319" y="21474"/>
                        <a:pt x="0" y="21225"/>
                      </a:cubicBezTo>
                      <a:lnTo>
                        <a:pt x="4003" y="0"/>
                      </a:lnTo>
                      <a:lnTo>
                        <a:pt x="7471" y="21319"/>
                      </a:lnTo>
                      <a:close/>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93" name="Line 83"/>
                <p:cNvSpPr>
                  <a:spLocks noChangeShapeType="1"/>
                </p:cNvSpPr>
                <p:nvPr/>
              </p:nvSpPr>
              <p:spPr bwMode="auto">
                <a:xfrm flipH="1">
                  <a:off x="843" y="3098"/>
                  <a:ext cx="95"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94" name="Rectangle 84"/>
                <p:cNvSpPr>
                  <a:spLocks noChangeArrowheads="1"/>
                </p:cNvSpPr>
                <p:nvPr/>
              </p:nvSpPr>
              <p:spPr bwMode="auto">
                <a:xfrm>
                  <a:off x="843" y="3094"/>
                  <a:ext cx="95" cy="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95" name="Line 85"/>
                <p:cNvSpPr>
                  <a:spLocks noChangeShapeType="1"/>
                </p:cNvSpPr>
                <p:nvPr/>
              </p:nvSpPr>
              <p:spPr bwMode="auto">
                <a:xfrm>
                  <a:off x="843" y="3094"/>
                  <a:ext cx="95"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96" name="Line 86"/>
                <p:cNvSpPr>
                  <a:spLocks noChangeShapeType="1"/>
                </p:cNvSpPr>
                <p:nvPr/>
              </p:nvSpPr>
              <p:spPr bwMode="auto">
                <a:xfrm>
                  <a:off x="938" y="3094"/>
                  <a:ext cx="1" cy="4"/>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97" name="Line 87"/>
                <p:cNvSpPr>
                  <a:spLocks noChangeShapeType="1"/>
                </p:cNvSpPr>
                <p:nvPr/>
              </p:nvSpPr>
              <p:spPr bwMode="auto">
                <a:xfrm flipV="1">
                  <a:off x="843" y="3094"/>
                  <a:ext cx="1" cy="4"/>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98" name="Rectangle 88"/>
                <p:cNvSpPr>
                  <a:spLocks noChangeArrowheads="1"/>
                </p:cNvSpPr>
                <p:nvPr/>
              </p:nvSpPr>
              <p:spPr bwMode="auto">
                <a:xfrm>
                  <a:off x="839" y="3087"/>
                  <a:ext cx="104"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99" name="Line 89"/>
                <p:cNvSpPr>
                  <a:spLocks noChangeShapeType="1"/>
                </p:cNvSpPr>
                <p:nvPr/>
              </p:nvSpPr>
              <p:spPr bwMode="auto">
                <a:xfrm>
                  <a:off x="839" y="3087"/>
                  <a:ext cx="104"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00" name="Freeform 90"/>
                <p:cNvSpPr>
                  <a:spLocks/>
                </p:cNvSpPr>
                <p:nvPr/>
              </p:nvSpPr>
              <p:spPr bwMode="auto">
                <a:xfrm>
                  <a:off x="839" y="3087"/>
                  <a:ext cx="104" cy="7"/>
                </a:xfrm>
                <a:custGeom>
                  <a:avLst/>
                  <a:gdLst>
                    <a:gd name="T0" fmla="*/ 2147483647 w 50"/>
                    <a:gd name="T1" fmla="*/ 0 h 3"/>
                    <a:gd name="T2" fmla="*/ 2147483647 w 50"/>
                    <a:gd name="T3" fmla="*/ 2147483647 h 3"/>
                    <a:gd name="T4" fmla="*/ 0 w 50"/>
                    <a:gd name="T5" fmla="*/ 2147483647 h 3"/>
                    <a:gd name="T6" fmla="*/ 0 60000 65536"/>
                    <a:gd name="T7" fmla="*/ 0 60000 65536"/>
                    <a:gd name="T8" fmla="*/ 0 60000 65536"/>
                    <a:gd name="T9" fmla="*/ 0 w 50"/>
                    <a:gd name="T10" fmla="*/ 0 h 3"/>
                    <a:gd name="T11" fmla="*/ 50 w 50"/>
                    <a:gd name="T12" fmla="*/ 3 h 3"/>
                  </a:gdLst>
                  <a:ahLst/>
                  <a:cxnLst>
                    <a:cxn ang="T6">
                      <a:pos x="T0" y="T1"/>
                    </a:cxn>
                    <a:cxn ang="T7">
                      <a:pos x="T2" y="T3"/>
                    </a:cxn>
                    <a:cxn ang="T8">
                      <a:pos x="T4" y="T5"/>
                    </a:cxn>
                  </a:cxnLst>
                  <a:rect l="T9" t="T10" r="T11" b="T12"/>
                  <a:pathLst>
                    <a:path w="50" h="3">
                      <a:moveTo>
                        <a:pt x="50" y="0"/>
                      </a:moveTo>
                      <a:lnTo>
                        <a:pt x="50" y="3"/>
                      </a:lnTo>
                      <a:lnTo>
                        <a:pt x="0" y="3"/>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501" name="Line 91"/>
                <p:cNvSpPr>
                  <a:spLocks noChangeShapeType="1"/>
                </p:cNvSpPr>
                <p:nvPr/>
              </p:nvSpPr>
              <p:spPr bwMode="auto">
                <a:xfrm flipV="1">
                  <a:off x="839" y="3087"/>
                  <a:ext cx="1" cy="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02" name="Freeform 92"/>
                <p:cNvSpPr>
                  <a:spLocks/>
                </p:cNvSpPr>
                <p:nvPr/>
              </p:nvSpPr>
              <p:spPr bwMode="auto">
                <a:xfrm>
                  <a:off x="843" y="3052"/>
                  <a:ext cx="95" cy="9"/>
                </a:xfrm>
                <a:custGeom>
                  <a:avLst/>
                  <a:gdLst>
                    <a:gd name="T0" fmla="*/ 0 w 95"/>
                    <a:gd name="T1" fmla="*/ 0 h 9"/>
                    <a:gd name="T2" fmla="*/ 95 w 95"/>
                    <a:gd name="T3" fmla="*/ 0 h 9"/>
                    <a:gd name="T4" fmla="*/ 87 w 95"/>
                    <a:gd name="T5" fmla="*/ 9 h 9"/>
                    <a:gd name="T6" fmla="*/ 8 w 95"/>
                    <a:gd name="T7" fmla="*/ 9 h 9"/>
                    <a:gd name="T8" fmla="*/ 0 w 95"/>
                    <a:gd name="T9" fmla="*/ 0 h 9"/>
                    <a:gd name="T10" fmla="*/ 0 60000 65536"/>
                    <a:gd name="T11" fmla="*/ 0 60000 65536"/>
                    <a:gd name="T12" fmla="*/ 0 60000 65536"/>
                    <a:gd name="T13" fmla="*/ 0 60000 65536"/>
                    <a:gd name="T14" fmla="*/ 0 60000 65536"/>
                    <a:gd name="T15" fmla="*/ 0 w 95"/>
                    <a:gd name="T16" fmla="*/ 0 h 9"/>
                    <a:gd name="T17" fmla="*/ 95 w 95"/>
                    <a:gd name="T18" fmla="*/ 9 h 9"/>
                  </a:gdLst>
                  <a:ahLst/>
                  <a:cxnLst>
                    <a:cxn ang="T10">
                      <a:pos x="T0" y="T1"/>
                    </a:cxn>
                    <a:cxn ang="T11">
                      <a:pos x="T2" y="T3"/>
                    </a:cxn>
                    <a:cxn ang="T12">
                      <a:pos x="T4" y="T5"/>
                    </a:cxn>
                    <a:cxn ang="T13">
                      <a:pos x="T6" y="T7"/>
                    </a:cxn>
                    <a:cxn ang="T14">
                      <a:pos x="T8" y="T9"/>
                    </a:cxn>
                  </a:cxnLst>
                  <a:rect l="T15" t="T16" r="T17" b="T18"/>
                  <a:pathLst>
                    <a:path w="95" h="9">
                      <a:moveTo>
                        <a:pt x="0" y="0"/>
                      </a:moveTo>
                      <a:lnTo>
                        <a:pt x="95" y="0"/>
                      </a:lnTo>
                      <a:lnTo>
                        <a:pt x="87" y="9"/>
                      </a:lnTo>
                      <a:lnTo>
                        <a:pt x="8" y="9"/>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503" name="Line 93"/>
                <p:cNvSpPr>
                  <a:spLocks noChangeShapeType="1"/>
                </p:cNvSpPr>
                <p:nvPr/>
              </p:nvSpPr>
              <p:spPr bwMode="auto">
                <a:xfrm>
                  <a:off x="843" y="3052"/>
                  <a:ext cx="95"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04" name="Freeform 94"/>
                <p:cNvSpPr>
                  <a:spLocks/>
                </p:cNvSpPr>
                <p:nvPr/>
              </p:nvSpPr>
              <p:spPr bwMode="auto">
                <a:xfrm>
                  <a:off x="851" y="3052"/>
                  <a:ext cx="87" cy="9"/>
                </a:xfrm>
                <a:custGeom>
                  <a:avLst/>
                  <a:gdLst>
                    <a:gd name="T0" fmla="*/ 2147483647 w 42"/>
                    <a:gd name="T1" fmla="*/ 0 h 4"/>
                    <a:gd name="T2" fmla="*/ 2147483647 w 42"/>
                    <a:gd name="T3" fmla="*/ 2147483647 h 4"/>
                    <a:gd name="T4" fmla="*/ 0 w 42"/>
                    <a:gd name="T5" fmla="*/ 2147483647 h 4"/>
                    <a:gd name="T6" fmla="*/ 0 60000 65536"/>
                    <a:gd name="T7" fmla="*/ 0 60000 65536"/>
                    <a:gd name="T8" fmla="*/ 0 60000 65536"/>
                    <a:gd name="T9" fmla="*/ 0 w 42"/>
                    <a:gd name="T10" fmla="*/ 0 h 4"/>
                    <a:gd name="T11" fmla="*/ 42 w 42"/>
                    <a:gd name="T12" fmla="*/ 4 h 4"/>
                  </a:gdLst>
                  <a:ahLst/>
                  <a:cxnLst>
                    <a:cxn ang="T6">
                      <a:pos x="T0" y="T1"/>
                    </a:cxn>
                    <a:cxn ang="T7">
                      <a:pos x="T2" y="T3"/>
                    </a:cxn>
                    <a:cxn ang="T8">
                      <a:pos x="T4" y="T5"/>
                    </a:cxn>
                  </a:cxnLst>
                  <a:rect l="T9" t="T10" r="T11" b="T12"/>
                  <a:pathLst>
                    <a:path w="42" h="4">
                      <a:moveTo>
                        <a:pt x="42" y="0"/>
                      </a:moveTo>
                      <a:lnTo>
                        <a:pt x="38" y="4"/>
                      </a:lnTo>
                      <a:lnTo>
                        <a:pt x="0" y="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505" name="Line 95"/>
                <p:cNvSpPr>
                  <a:spLocks noChangeShapeType="1"/>
                </p:cNvSpPr>
                <p:nvPr/>
              </p:nvSpPr>
              <p:spPr bwMode="auto">
                <a:xfrm flipH="1" flipV="1">
                  <a:off x="843" y="3052"/>
                  <a:ext cx="8"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06" name="Rectangle 96"/>
                <p:cNvSpPr>
                  <a:spLocks noChangeArrowheads="1"/>
                </p:cNvSpPr>
                <p:nvPr/>
              </p:nvSpPr>
              <p:spPr bwMode="auto">
                <a:xfrm>
                  <a:off x="839" y="3061"/>
                  <a:ext cx="104"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507" name="Line 97"/>
                <p:cNvSpPr>
                  <a:spLocks noChangeShapeType="1"/>
                </p:cNvSpPr>
                <p:nvPr/>
              </p:nvSpPr>
              <p:spPr bwMode="auto">
                <a:xfrm>
                  <a:off x="839" y="3061"/>
                  <a:ext cx="104"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08" name="Freeform 98"/>
                <p:cNvSpPr>
                  <a:spLocks/>
                </p:cNvSpPr>
                <p:nvPr/>
              </p:nvSpPr>
              <p:spPr bwMode="auto">
                <a:xfrm>
                  <a:off x="839" y="3061"/>
                  <a:ext cx="104" cy="9"/>
                </a:xfrm>
                <a:custGeom>
                  <a:avLst/>
                  <a:gdLst>
                    <a:gd name="T0" fmla="*/ 2147483647 w 50"/>
                    <a:gd name="T1" fmla="*/ 0 h 4"/>
                    <a:gd name="T2" fmla="*/ 2147483647 w 50"/>
                    <a:gd name="T3" fmla="*/ 2147483647 h 4"/>
                    <a:gd name="T4" fmla="*/ 0 w 50"/>
                    <a:gd name="T5" fmla="*/ 2147483647 h 4"/>
                    <a:gd name="T6" fmla="*/ 0 60000 65536"/>
                    <a:gd name="T7" fmla="*/ 0 60000 65536"/>
                    <a:gd name="T8" fmla="*/ 0 60000 65536"/>
                    <a:gd name="T9" fmla="*/ 0 w 50"/>
                    <a:gd name="T10" fmla="*/ 0 h 4"/>
                    <a:gd name="T11" fmla="*/ 50 w 50"/>
                    <a:gd name="T12" fmla="*/ 4 h 4"/>
                  </a:gdLst>
                  <a:ahLst/>
                  <a:cxnLst>
                    <a:cxn ang="T6">
                      <a:pos x="T0" y="T1"/>
                    </a:cxn>
                    <a:cxn ang="T7">
                      <a:pos x="T2" y="T3"/>
                    </a:cxn>
                    <a:cxn ang="T8">
                      <a:pos x="T4" y="T5"/>
                    </a:cxn>
                  </a:cxnLst>
                  <a:rect l="T9" t="T10" r="T11" b="T12"/>
                  <a:pathLst>
                    <a:path w="50" h="4">
                      <a:moveTo>
                        <a:pt x="50" y="0"/>
                      </a:moveTo>
                      <a:lnTo>
                        <a:pt x="50" y="4"/>
                      </a:lnTo>
                      <a:lnTo>
                        <a:pt x="0" y="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509" name="Line 99"/>
                <p:cNvSpPr>
                  <a:spLocks noChangeShapeType="1"/>
                </p:cNvSpPr>
                <p:nvPr/>
              </p:nvSpPr>
              <p:spPr bwMode="auto">
                <a:xfrm flipV="1">
                  <a:off x="839" y="3061"/>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10" name="Freeform 100"/>
                <p:cNvSpPr>
                  <a:spLocks/>
                </p:cNvSpPr>
                <p:nvPr/>
              </p:nvSpPr>
              <p:spPr bwMode="auto">
                <a:xfrm>
                  <a:off x="843" y="2925"/>
                  <a:ext cx="95" cy="127"/>
                </a:xfrm>
                <a:custGeom>
                  <a:avLst/>
                  <a:gdLst>
                    <a:gd name="T0" fmla="*/ 16 w 95"/>
                    <a:gd name="T1" fmla="*/ 0 h 127"/>
                    <a:gd name="T2" fmla="*/ 79 w 95"/>
                    <a:gd name="T3" fmla="*/ 0 h 127"/>
                    <a:gd name="T4" fmla="*/ 95 w 95"/>
                    <a:gd name="T5" fmla="*/ 127 h 127"/>
                    <a:gd name="T6" fmla="*/ 0 w 95"/>
                    <a:gd name="T7" fmla="*/ 127 h 127"/>
                    <a:gd name="T8" fmla="*/ 16 w 95"/>
                    <a:gd name="T9" fmla="*/ 0 h 127"/>
                    <a:gd name="T10" fmla="*/ 0 60000 65536"/>
                    <a:gd name="T11" fmla="*/ 0 60000 65536"/>
                    <a:gd name="T12" fmla="*/ 0 60000 65536"/>
                    <a:gd name="T13" fmla="*/ 0 60000 65536"/>
                    <a:gd name="T14" fmla="*/ 0 60000 65536"/>
                    <a:gd name="T15" fmla="*/ 0 w 95"/>
                    <a:gd name="T16" fmla="*/ 0 h 127"/>
                    <a:gd name="T17" fmla="*/ 95 w 95"/>
                    <a:gd name="T18" fmla="*/ 127 h 127"/>
                  </a:gdLst>
                  <a:ahLst/>
                  <a:cxnLst>
                    <a:cxn ang="T10">
                      <a:pos x="T0" y="T1"/>
                    </a:cxn>
                    <a:cxn ang="T11">
                      <a:pos x="T2" y="T3"/>
                    </a:cxn>
                    <a:cxn ang="T12">
                      <a:pos x="T4" y="T5"/>
                    </a:cxn>
                    <a:cxn ang="T13">
                      <a:pos x="T6" y="T7"/>
                    </a:cxn>
                    <a:cxn ang="T14">
                      <a:pos x="T8" y="T9"/>
                    </a:cxn>
                  </a:cxnLst>
                  <a:rect l="T15" t="T16" r="T17" b="T18"/>
                  <a:pathLst>
                    <a:path w="95" h="127">
                      <a:moveTo>
                        <a:pt x="16" y="0"/>
                      </a:moveTo>
                      <a:lnTo>
                        <a:pt x="79" y="0"/>
                      </a:lnTo>
                      <a:lnTo>
                        <a:pt x="95" y="127"/>
                      </a:lnTo>
                      <a:lnTo>
                        <a:pt x="0" y="127"/>
                      </a:lnTo>
                      <a:lnTo>
                        <a:pt x="1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511" name="Line 101"/>
                <p:cNvSpPr>
                  <a:spLocks noChangeShapeType="1"/>
                </p:cNvSpPr>
                <p:nvPr/>
              </p:nvSpPr>
              <p:spPr bwMode="auto">
                <a:xfrm>
                  <a:off x="859" y="2925"/>
                  <a:ext cx="6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512" name="Freeform 102"/>
                <p:cNvSpPr>
                  <a:spLocks/>
                </p:cNvSpPr>
                <p:nvPr/>
              </p:nvSpPr>
              <p:spPr bwMode="auto">
                <a:xfrm>
                  <a:off x="843" y="2925"/>
                  <a:ext cx="95" cy="127"/>
                </a:xfrm>
                <a:custGeom>
                  <a:avLst/>
                  <a:gdLst>
                    <a:gd name="T0" fmla="*/ 2147483647 w 46"/>
                    <a:gd name="T1" fmla="*/ 0 h 57"/>
                    <a:gd name="T2" fmla="*/ 2147483647 w 46"/>
                    <a:gd name="T3" fmla="*/ 2147483647 h 57"/>
                    <a:gd name="T4" fmla="*/ 0 w 46"/>
                    <a:gd name="T5" fmla="*/ 2147483647 h 57"/>
                    <a:gd name="T6" fmla="*/ 0 60000 65536"/>
                    <a:gd name="T7" fmla="*/ 0 60000 65536"/>
                    <a:gd name="T8" fmla="*/ 0 60000 65536"/>
                    <a:gd name="T9" fmla="*/ 0 w 46"/>
                    <a:gd name="T10" fmla="*/ 0 h 57"/>
                    <a:gd name="T11" fmla="*/ 46 w 46"/>
                    <a:gd name="T12" fmla="*/ 57 h 57"/>
                  </a:gdLst>
                  <a:ahLst/>
                  <a:cxnLst>
                    <a:cxn ang="T6">
                      <a:pos x="T0" y="T1"/>
                    </a:cxn>
                    <a:cxn ang="T7">
                      <a:pos x="T2" y="T3"/>
                    </a:cxn>
                    <a:cxn ang="T8">
                      <a:pos x="T4" y="T5"/>
                    </a:cxn>
                  </a:cxnLst>
                  <a:rect l="T9" t="T10" r="T11" b="T12"/>
                  <a:pathLst>
                    <a:path w="46" h="57">
                      <a:moveTo>
                        <a:pt x="38" y="0"/>
                      </a:moveTo>
                      <a:lnTo>
                        <a:pt x="46" y="57"/>
                      </a:lnTo>
                      <a:lnTo>
                        <a:pt x="0" y="57"/>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513" name="Line 103"/>
                <p:cNvSpPr>
                  <a:spLocks noChangeShapeType="1"/>
                </p:cNvSpPr>
                <p:nvPr/>
              </p:nvSpPr>
              <p:spPr bwMode="auto">
                <a:xfrm flipV="1">
                  <a:off x="843" y="2925"/>
                  <a:ext cx="16" cy="12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grpSp>
          <p:grpSp>
            <p:nvGrpSpPr>
              <p:cNvPr id="56339" name="Group 104"/>
              <p:cNvGrpSpPr>
                <a:grpSpLocks/>
              </p:cNvGrpSpPr>
              <p:nvPr/>
            </p:nvGrpSpPr>
            <p:grpSpPr bwMode="auto">
              <a:xfrm>
                <a:off x="1090" y="2920"/>
                <a:ext cx="204" cy="1051"/>
                <a:chOff x="2079" y="1709"/>
                <a:chExt cx="337" cy="1740"/>
              </a:xfrm>
            </p:grpSpPr>
            <p:sp>
              <p:nvSpPr>
                <p:cNvPr id="56412" name="Rectangle 105"/>
                <p:cNvSpPr>
                  <a:spLocks noChangeArrowheads="1"/>
                </p:cNvSpPr>
                <p:nvPr/>
              </p:nvSpPr>
              <p:spPr bwMode="auto">
                <a:xfrm>
                  <a:off x="2176" y="3354"/>
                  <a:ext cx="131"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13" name="Freeform 106"/>
                <p:cNvSpPr>
                  <a:spLocks/>
                </p:cNvSpPr>
                <p:nvPr/>
              </p:nvSpPr>
              <p:spPr bwMode="auto">
                <a:xfrm>
                  <a:off x="2176" y="3354"/>
                  <a:ext cx="131" cy="95"/>
                </a:xfrm>
                <a:custGeom>
                  <a:avLst/>
                  <a:gdLst>
                    <a:gd name="T0" fmla="*/ 2147483647 w 12"/>
                    <a:gd name="T1" fmla="*/ 0 h 8"/>
                    <a:gd name="T2" fmla="*/ 2147483647 w 12"/>
                    <a:gd name="T3" fmla="*/ 2147483647 h 8"/>
                    <a:gd name="T4" fmla="*/ 0 w 12"/>
                    <a:gd name="T5" fmla="*/ 2147483647 h 8"/>
                    <a:gd name="T6" fmla="*/ 0 60000 65536"/>
                    <a:gd name="T7" fmla="*/ 0 60000 65536"/>
                    <a:gd name="T8" fmla="*/ 0 60000 65536"/>
                    <a:gd name="T9" fmla="*/ 0 w 12"/>
                    <a:gd name="T10" fmla="*/ 0 h 8"/>
                    <a:gd name="T11" fmla="*/ 12 w 12"/>
                    <a:gd name="T12" fmla="*/ 8 h 8"/>
                  </a:gdLst>
                  <a:ahLst/>
                  <a:cxnLst>
                    <a:cxn ang="T6">
                      <a:pos x="T0" y="T1"/>
                    </a:cxn>
                    <a:cxn ang="T7">
                      <a:pos x="T2" y="T3"/>
                    </a:cxn>
                    <a:cxn ang="T8">
                      <a:pos x="T4" y="T5"/>
                    </a:cxn>
                  </a:cxnLst>
                  <a:rect l="T9" t="T10" r="T11" b="T12"/>
                  <a:pathLst>
                    <a:path w="12" h="8">
                      <a:moveTo>
                        <a:pt x="12" y="0"/>
                      </a:moveTo>
                      <a:lnTo>
                        <a:pt x="12" y="8"/>
                      </a:lnTo>
                      <a:lnTo>
                        <a:pt x="0" y="8"/>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14" name="Line 107"/>
                <p:cNvSpPr>
                  <a:spLocks noChangeShapeType="1"/>
                </p:cNvSpPr>
                <p:nvPr/>
              </p:nvSpPr>
              <p:spPr bwMode="auto">
                <a:xfrm flipV="1">
                  <a:off x="2176" y="3354"/>
                  <a:ext cx="3" cy="95"/>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15" name="Freeform 108"/>
                <p:cNvSpPr>
                  <a:spLocks/>
                </p:cNvSpPr>
                <p:nvPr/>
              </p:nvSpPr>
              <p:spPr bwMode="auto">
                <a:xfrm>
                  <a:off x="2100" y="1778"/>
                  <a:ext cx="283" cy="1157"/>
                </a:xfrm>
                <a:custGeom>
                  <a:avLst/>
                  <a:gdLst>
                    <a:gd name="T0" fmla="*/ 2147483647 w 119"/>
                    <a:gd name="T1" fmla="*/ 0 h 488"/>
                    <a:gd name="T2" fmla="*/ 2147483647 w 119"/>
                    <a:gd name="T3" fmla="*/ 0 h 488"/>
                    <a:gd name="T4" fmla="*/ 2147483647 w 119"/>
                    <a:gd name="T5" fmla="*/ 2147483647 h 488"/>
                    <a:gd name="T6" fmla="*/ 2147483647 w 119"/>
                    <a:gd name="T7" fmla="*/ 2147483647 h 488"/>
                    <a:gd name="T8" fmla="*/ 2147483647 w 119"/>
                    <a:gd name="T9" fmla="*/ 2147483647 h 488"/>
                    <a:gd name="T10" fmla="*/ 2147483647 w 119"/>
                    <a:gd name="T11" fmla="*/ 2147483647 h 488"/>
                    <a:gd name="T12" fmla="*/ 2147483647 w 119"/>
                    <a:gd name="T13" fmla="*/ 2147483647 h 488"/>
                    <a:gd name="T14" fmla="*/ 0 w 119"/>
                    <a:gd name="T15" fmla="*/ 2147483647 h 488"/>
                    <a:gd name="T16" fmla="*/ 0 w 119"/>
                    <a:gd name="T17" fmla="*/ 2147483647 h 488"/>
                    <a:gd name="T18" fmla="*/ 2147483647 w 119"/>
                    <a:gd name="T19" fmla="*/ 2147483647 h 488"/>
                    <a:gd name="T20" fmla="*/ 2147483647 w 119"/>
                    <a:gd name="T21" fmla="*/ 2147483647 h 488"/>
                    <a:gd name="T22" fmla="*/ 2147483647 w 119"/>
                    <a:gd name="T23" fmla="*/ 2147483647 h 488"/>
                    <a:gd name="T24" fmla="*/ 2147483647 w 119"/>
                    <a:gd name="T25" fmla="*/ 0 h 4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488"/>
                    <a:gd name="T41" fmla="*/ 119 w 119"/>
                    <a:gd name="T42" fmla="*/ 488 h 4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488">
                      <a:moveTo>
                        <a:pt x="14" y="0"/>
                      </a:moveTo>
                      <a:lnTo>
                        <a:pt x="101" y="0"/>
                      </a:lnTo>
                      <a:lnTo>
                        <a:pt x="101" y="74"/>
                      </a:lnTo>
                      <a:lnTo>
                        <a:pt x="110" y="94"/>
                      </a:lnTo>
                      <a:lnTo>
                        <a:pt x="110" y="207"/>
                      </a:lnTo>
                      <a:lnTo>
                        <a:pt x="119" y="227"/>
                      </a:lnTo>
                      <a:lnTo>
                        <a:pt x="119" y="488"/>
                      </a:lnTo>
                      <a:lnTo>
                        <a:pt x="0" y="488"/>
                      </a:lnTo>
                      <a:lnTo>
                        <a:pt x="0" y="227"/>
                      </a:lnTo>
                      <a:lnTo>
                        <a:pt x="5" y="207"/>
                      </a:lnTo>
                      <a:lnTo>
                        <a:pt x="5" y="94"/>
                      </a:lnTo>
                      <a:lnTo>
                        <a:pt x="14" y="74"/>
                      </a:lnTo>
                      <a:lnTo>
                        <a:pt x="14"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16" name="Freeform 109"/>
                <p:cNvSpPr>
                  <a:spLocks/>
                </p:cNvSpPr>
                <p:nvPr/>
              </p:nvSpPr>
              <p:spPr bwMode="auto">
                <a:xfrm>
                  <a:off x="2340" y="1778"/>
                  <a:ext cx="43" cy="1157"/>
                </a:xfrm>
                <a:custGeom>
                  <a:avLst/>
                  <a:gdLst>
                    <a:gd name="T0" fmla="*/ 0 w 4"/>
                    <a:gd name="T1" fmla="*/ 0 h 99"/>
                    <a:gd name="T2" fmla="*/ 0 w 4"/>
                    <a:gd name="T3" fmla="*/ 2147483647 h 99"/>
                    <a:gd name="T4" fmla="*/ 2147483647 w 4"/>
                    <a:gd name="T5" fmla="*/ 2147483647 h 99"/>
                    <a:gd name="T6" fmla="*/ 2147483647 w 4"/>
                    <a:gd name="T7" fmla="*/ 2147483647 h 99"/>
                    <a:gd name="T8" fmla="*/ 2147483647 w 4"/>
                    <a:gd name="T9" fmla="*/ 2147483647 h 99"/>
                    <a:gd name="T10" fmla="*/ 2147483647 w 4"/>
                    <a:gd name="T11" fmla="*/ 2147483647 h 99"/>
                    <a:gd name="T12" fmla="*/ 0 60000 65536"/>
                    <a:gd name="T13" fmla="*/ 0 60000 65536"/>
                    <a:gd name="T14" fmla="*/ 0 60000 65536"/>
                    <a:gd name="T15" fmla="*/ 0 60000 65536"/>
                    <a:gd name="T16" fmla="*/ 0 60000 65536"/>
                    <a:gd name="T17" fmla="*/ 0 60000 65536"/>
                    <a:gd name="T18" fmla="*/ 0 w 4"/>
                    <a:gd name="T19" fmla="*/ 0 h 99"/>
                    <a:gd name="T20" fmla="*/ 4 w 4"/>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4" h="99">
                      <a:moveTo>
                        <a:pt x="0" y="0"/>
                      </a:moveTo>
                      <a:lnTo>
                        <a:pt x="0" y="15"/>
                      </a:lnTo>
                      <a:lnTo>
                        <a:pt x="2" y="19"/>
                      </a:lnTo>
                      <a:lnTo>
                        <a:pt x="2" y="42"/>
                      </a:lnTo>
                      <a:lnTo>
                        <a:pt x="4" y="46"/>
                      </a:lnTo>
                      <a:lnTo>
                        <a:pt x="4" y="99"/>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17" name="Freeform 110"/>
                <p:cNvSpPr>
                  <a:spLocks/>
                </p:cNvSpPr>
                <p:nvPr/>
              </p:nvSpPr>
              <p:spPr bwMode="auto">
                <a:xfrm>
                  <a:off x="2100" y="1778"/>
                  <a:ext cx="34" cy="1157"/>
                </a:xfrm>
                <a:custGeom>
                  <a:avLst/>
                  <a:gdLst>
                    <a:gd name="T0" fmla="*/ 0 w 3"/>
                    <a:gd name="T1" fmla="*/ 2147483647 h 99"/>
                    <a:gd name="T2" fmla="*/ 0 w 3"/>
                    <a:gd name="T3" fmla="*/ 2147483647 h 99"/>
                    <a:gd name="T4" fmla="*/ 2147483647 w 3"/>
                    <a:gd name="T5" fmla="*/ 2147483647 h 99"/>
                    <a:gd name="T6" fmla="*/ 2147483647 w 3"/>
                    <a:gd name="T7" fmla="*/ 2147483647 h 99"/>
                    <a:gd name="T8" fmla="*/ 2147483647 w 3"/>
                    <a:gd name="T9" fmla="*/ 2147483647 h 99"/>
                    <a:gd name="T10" fmla="*/ 2147483647 w 3"/>
                    <a:gd name="T11" fmla="*/ 0 h 99"/>
                    <a:gd name="T12" fmla="*/ 0 60000 65536"/>
                    <a:gd name="T13" fmla="*/ 0 60000 65536"/>
                    <a:gd name="T14" fmla="*/ 0 60000 65536"/>
                    <a:gd name="T15" fmla="*/ 0 60000 65536"/>
                    <a:gd name="T16" fmla="*/ 0 60000 65536"/>
                    <a:gd name="T17" fmla="*/ 0 60000 65536"/>
                    <a:gd name="T18" fmla="*/ 0 w 3"/>
                    <a:gd name="T19" fmla="*/ 0 h 99"/>
                    <a:gd name="T20" fmla="*/ 3 w 3"/>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3" h="99">
                      <a:moveTo>
                        <a:pt x="0" y="99"/>
                      </a:moveTo>
                      <a:lnTo>
                        <a:pt x="0" y="46"/>
                      </a:lnTo>
                      <a:lnTo>
                        <a:pt x="1" y="42"/>
                      </a:lnTo>
                      <a:lnTo>
                        <a:pt x="1" y="19"/>
                      </a:lnTo>
                      <a:lnTo>
                        <a:pt x="3" y="15"/>
                      </a:lnTo>
                      <a:lnTo>
                        <a:pt x="3" y="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18" name="Freeform 111"/>
                <p:cNvSpPr>
                  <a:spLocks/>
                </p:cNvSpPr>
                <p:nvPr/>
              </p:nvSpPr>
              <p:spPr bwMode="auto">
                <a:xfrm>
                  <a:off x="2122" y="1709"/>
                  <a:ext cx="218" cy="57"/>
                </a:xfrm>
                <a:custGeom>
                  <a:avLst/>
                  <a:gdLst>
                    <a:gd name="T0" fmla="*/ 2147483647 w 20"/>
                    <a:gd name="T1" fmla="*/ 2147483647 h 5"/>
                    <a:gd name="T2" fmla="*/ 2147483647 w 20"/>
                    <a:gd name="T3" fmla="*/ 2147483647 h 5"/>
                    <a:gd name="T4" fmla="*/ 0 w 20"/>
                    <a:gd name="T5" fmla="*/ 2147483647 h 5"/>
                    <a:gd name="T6" fmla="*/ 2147483647 w 20"/>
                    <a:gd name="T7" fmla="*/ 2147483647 h 5"/>
                    <a:gd name="T8" fmla="*/ 0 60000 65536"/>
                    <a:gd name="T9" fmla="*/ 0 60000 65536"/>
                    <a:gd name="T10" fmla="*/ 0 60000 65536"/>
                    <a:gd name="T11" fmla="*/ 0 60000 65536"/>
                    <a:gd name="T12" fmla="*/ 0 w 20"/>
                    <a:gd name="T13" fmla="*/ 0 h 5"/>
                    <a:gd name="T14" fmla="*/ 20 w 20"/>
                    <a:gd name="T15" fmla="*/ 5 h 5"/>
                  </a:gdLst>
                  <a:ahLst/>
                  <a:cxnLst>
                    <a:cxn ang="T8">
                      <a:pos x="T0" y="T1"/>
                    </a:cxn>
                    <a:cxn ang="T9">
                      <a:pos x="T2" y="T3"/>
                    </a:cxn>
                    <a:cxn ang="T10">
                      <a:pos x="T4" y="T5"/>
                    </a:cxn>
                    <a:cxn ang="T11">
                      <a:pos x="T6" y="T7"/>
                    </a:cxn>
                  </a:cxnLst>
                  <a:rect l="T12" t="T13" r="T14" b="T15"/>
                  <a:pathLst>
                    <a:path w="20" h="5">
                      <a:moveTo>
                        <a:pt x="20" y="5"/>
                      </a:moveTo>
                      <a:cubicBezTo>
                        <a:pt x="20" y="3"/>
                        <a:pt x="15" y="1"/>
                        <a:pt x="10" y="1"/>
                      </a:cubicBezTo>
                      <a:cubicBezTo>
                        <a:pt x="5" y="0"/>
                        <a:pt x="0" y="3"/>
                        <a:pt x="0" y="5"/>
                      </a:cubicBezTo>
                      <a:lnTo>
                        <a:pt x="20" y="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19" name="Arc 112"/>
                <p:cNvSpPr>
                  <a:spLocks/>
                </p:cNvSpPr>
                <p:nvPr/>
              </p:nvSpPr>
              <p:spPr bwMode="auto">
                <a:xfrm>
                  <a:off x="2122" y="1721"/>
                  <a:ext cx="225" cy="64"/>
                </a:xfrm>
                <a:custGeom>
                  <a:avLst/>
                  <a:gdLst>
                    <a:gd name="T0" fmla="*/ 0 w 42879"/>
                    <a:gd name="T1" fmla="*/ 0 h 21600"/>
                    <a:gd name="T2" fmla="*/ 0 w 42879"/>
                    <a:gd name="T3" fmla="*/ 0 h 21600"/>
                    <a:gd name="T4" fmla="*/ 0 w 42879"/>
                    <a:gd name="T5" fmla="*/ 0 h 21600"/>
                    <a:gd name="T6" fmla="*/ 0 60000 65536"/>
                    <a:gd name="T7" fmla="*/ 0 60000 65536"/>
                    <a:gd name="T8" fmla="*/ 0 60000 65536"/>
                    <a:gd name="T9" fmla="*/ 0 w 42879"/>
                    <a:gd name="T10" fmla="*/ 0 h 21600"/>
                    <a:gd name="T11" fmla="*/ 42879 w 42879"/>
                    <a:gd name="T12" fmla="*/ 21600 h 21600"/>
                  </a:gdLst>
                  <a:ahLst/>
                  <a:cxnLst>
                    <a:cxn ang="T6">
                      <a:pos x="T0" y="T1"/>
                    </a:cxn>
                    <a:cxn ang="T7">
                      <a:pos x="T2" y="T3"/>
                    </a:cxn>
                    <a:cxn ang="T8">
                      <a:pos x="T4" y="T5"/>
                    </a:cxn>
                  </a:cxnLst>
                  <a:rect l="T9" t="T10" r="T11" b="T12"/>
                  <a:pathLst>
                    <a:path w="42879" h="21600" fill="none" extrusionOk="0">
                      <a:moveTo>
                        <a:pt x="0" y="18941"/>
                      </a:moveTo>
                      <a:cubicBezTo>
                        <a:pt x="1342" y="8122"/>
                        <a:pt x="10534" y="-1"/>
                        <a:pt x="21436" y="-1"/>
                      </a:cubicBezTo>
                      <a:cubicBezTo>
                        <a:pt x="32360" y="-1"/>
                        <a:pt x="41564" y="8156"/>
                        <a:pt x="42879" y="19000"/>
                      </a:cubicBezTo>
                    </a:path>
                    <a:path w="42879" h="21600" stroke="0" extrusionOk="0">
                      <a:moveTo>
                        <a:pt x="0" y="18941"/>
                      </a:moveTo>
                      <a:cubicBezTo>
                        <a:pt x="1342" y="8122"/>
                        <a:pt x="10534" y="-1"/>
                        <a:pt x="21436" y="-1"/>
                      </a:cubicBezTo>
                      <a:cubicBezTo>
                        <a:pt x="32360" y="-1"/>
                        <a:pt x="41564" y="8156"/>
                        <a:pt x="42879" y="19000"/>
                      </a:cubicBezTo>
                      <a:lnTo>
                        <a:pt x="21436" y="21600"/>
                      </a:lnTo>
                      <a:lnTo>
                        <a:pt x="0" y="18941"/>
                      </a:lnTo>
                      <a:close/>
                    </a:path>
                  </a:pathLst>
                </a:custGeom>
                <a:solidFill>
                  <a:srgbClr val="C0C0C0"/>
                </a:solidFill>
                <a:ln w="0">
                  <a:solidFill>
                    <a:srgbClr val="808080"/>
                  </a:solidFill>
                  <a:round/>
                  <a:headEnd/>
                  <a:tailEnd/>
                </a:ln>
              </p:spPr>
              <p:txBody>
                <a:bodyPr/>
                <a:lstStyle/>
                <a:p>
                  <a:endParaRPr lang="sv-SE"/>
                </a:p>
              </p:txBody>
            </p:sp>
            <p:sp>
              <p:nvSpPr>
                <p:cNvPr id="56420" name="Line 113"/>
                <p:cNvSpPr>
                  <a:spLocks noChangeShapeType="1"/>
                </p:cNvSpPr>
                <p:nvPr/>
              </p:nvSpPr>
              <p:spPr bwMode="auto">
                <a:xfrm>
                  <a:off x="2340" y="1766"/>
                  <a:ext cx="2" cy="12"/>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21" name="Freeform 114"/>
                <p:cNvSpPr>
                  <a:spLocks/>
                </p:cNvSpPr>
                <p:nvPr/>
              </p:nvSpPr>
              <p:spPr bwMode="auto">
                <a:xfrm>
                  <a:off x="2079" y="2935"/>
                  <a:ext cx="325" cy="395"/>
                </a:xfrm>
                <a:custGeom>
                  <a:avLst/>
                  <a:gdLst>
                    <a:gd name="T0" fmla="*/ 2147483647 w 137"/>
                    <a:gd name="T1" fmla="*/ 0 h 167"/>
                    <a:gd name="T2" fmla="*/ 2147483647 w 137"/>
                    <a:gd name="T3" fmla="*/ 0 h 167"/>
                    <a:gd name="T4" fmla="*/ 2147483647 w 137"/>
                    <a:gd name="T5" fmla="*/ 2147483647 h 167"/>
                    <a:gd name="T6" fmla="*/ 2147483647 w 137"/>
                    <a:gd name="T7" fmla="*/ 2147483647 h 167"/>
                    <a:gd name="T8" fmla="*/ 0 w 137"/>
                    <a:gd name="T9" fmla="*/ 2147483647 h 167"/>
                    <a:gd name="T10" fmla="*/ 0 w 137"/>
                    <a:gd name="T11" fmla="*/ 2147483647 h 167"/>
                    <a:gd name="T12" fmla="*/ 2147483647 w 137"/>
                    <a:gd name="T13" fmla="*/ 0 h 167"/>
                    <a:gd name="T14" fmla="*/ 0 60000 65536"/>
                    <a:gd name="T15" fmla="*/ 0 60000 65536"/>
                    <a:gd name="T16" fmla="*/ 0 60000 65536"/>
                    <a:gd name="T17" fmla="*/ 0 60000 65536"/>
                    <a:gd name="T18" fmla="*/ 0 60000 65536"/>
                    <a:gd name="T19" fmla="*/ 0 60000 65536"/>
                    <a:gd name="T20" fmla="*/ 0 60000 65536"/>
                    <a:gd name="T21" fmla="*/ 0 w 137"/>
                    <a:gd name="T22" fmla="*/ 0 h 167"/>
                    <a:gd name="T23" fmla="*/ 137 w 137"/>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67">
                      <a:moveTo>
                        <a:pt x="9" y="0"/>
                      </a:moveTo>
                      <a:lnTo>
                        <a:pt x="128" y="0"/>
                      </a:lnTo>
                      <a:lnTo>
                        <a:pt x="137" y="20"/>
                      </a:lnTo>
                      <a:lnTo>
                        <a:pt x="137" y="167"/>
                      </a:lnTo>
                      <a:lnTo>
                        <a:pt x="0" y="167"/>
                      </a:lnTo>
                      <a:lnTo>
                        <a:pt x="0" y="20"/>
                      </a:lnTo>
                      <a:lnTo>
                        <a:pt x="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22" name="Freeform 115"/>
                <p:cNvSpPr>
                  <a:spLocks/>
                </p:cNvSpPr>
                <p:nvPr/>
              </p:nvSpPr>
              <p:spPr bwMode="auto">
                <a:xfrm>
                  <a:off x="2383" y="2935"/>
                  <a:ext cx="21" cy="395"/>
                </a:xfrm>
                <a:custGeom>
                  <a:avLst/>
                  <a:gdLst>
                    <a:gd name="T0" fmla="*/ 0 w 2"/>
                    <a:gd name="T1" fmla="*/ 0 h 34"/>
                    <a:gd name="T2" fmla="*/ 2147483647 w 2"/>
                    <a:gd name="T3" fmla="*/ 2147483647 h 34"/>
                    <a:gd name="T4" fmla="*/ 2147483647 w 2"/>
                    <a:gd name="T5" fmla="*/ 2147483647 h 34"/>
                    <a:gd name="T6" fmla="*/ 0 60000 65536"/>
                    <a:gd name="T7" fmla="*/ 0 60000 65536"/>
                    <a:gd name="T8" fmla="*/ 0 60000 65536"/>
                    <a:gd name="T9" fmla="*/ 0 w 2"/>
                    <a:gd name="T10" fmla="*/ 0 h 34"/>
                    <a:gd name="T11" fmla="*/ 2 w 2"/>
                    <a:gd name="T12" fmla="*/ 34 h 34"/>
                  </a:gdLst>
                  <a:ahLst/>
                  <a:cxnLst>
                    <a:cxn ang="T6">
                      <a:pos x="T0" y="T1"/>
                    </a:cxn>
                    <a:cxn ang="T7">
                      <a:pos x="T2" y="T3"/>
                    </a:cxn>
                    <a:cxn ang="T8">
                      <a:pos x="T4" y="T5"/>
                    </a:cxn>
                  </a:cxnLst>
                  <a:rect l="T9" t="T10" r="T11" b="T12"/>
                  <a:pathLst>
                    <a:path w="2" h="34">
                      <a:moveTo>
                        <a:pt x="0" y="0"/>
                      </a:moveTo>
                      <a:lnTo>
                        <a:pt x="2" y="4"/>
                      </a:lnTo>
                      <a:lnTo>
                        <a:pt x="2" y="34"/>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23" name="Freeform 116"/>
                <p:cNvSpPr>
                  <a:spLocks/>
                </p:cNvSpPr>
                <p:nvPr/>
              </p:nvSpPr>
              <p:spPr bwMode="auto">
                <a:xfrm>
                  <a:off x="2079" y="2935"/>
                  <a:ext cx="21" cy="395"/>
                </a:xfrm>
                <a:custGeom>
                  <a:avLst/>
                  <a:gdLst>
                    <a:gd name="T0" fmla="*/ 0 w 2"/>
                    <a:gd name="T1" fmla="*/ 2147483647 h 34"/>
                    <a:gd name="T2" fmla="*/ 0 w 2"/>
                    <a:gd name="T3" fmla="*/ 2147483647 h 34"/>
                    <a:gd name="T4" fmla="*/ 2147483647 w 2"/>
                    <a:gd name="T5" fmla="*/ 0 h 34"/>
                    <a:gd name="T6" fmla="*/ 2147483647 w 2"/>
                    <a:gd name="T7" fmla="*/ 0 h 34"/>
                    <a:gd name="T8" fmla="*/ 0 60000 65536"/>
                    <a:gd name="T9" fmla="*/ 0 60000 65536"/>
                    <a:gd name="T10" fmla="*/ 0 60000 65536"/>
                    <a:gd name="T11" fmla="*/ 0 60000 65536"/>
                    <a:gd name="T12" fmla="*/ 0 w 2"/>
                    <a:gd name="T13" fmla="*/ 0 h 34"/>
                    <a:gd name="T14" fmla="*/ 2 w 2"/>
                    <a:gd name="T15" fmla="*/ 34 h 34"/>
                  </a:gdLst>
                  <a:ahLst/>
                  <a:cxnLst>
                    <a:cxn ang="T8">
                      <a:pos x="T0" y="T1"/>
                    </a:cxn>
                    <a:cxn ang="T9">
                      <a:pos x="T2" y="T3"/>
                    </a:cxn>
                    <a:cxn ang="T10">
                      <a:pos x="T4" y="T5"/>
                    </a:cxn>
                    <a:cxn ang="T11">
                      <a:pos x="T6" y="T7"/>
                    </a:cxn>
                  </a:cxnLst>
                  <a:rect l="T12" t="T13" r="T14" b="T15"/>
                  <a:pathLst>
                    <a:path w="2" h="34">
                      <a:moveTo>
                        <a:pt x="0" y="34"/>
                      </a:moveTo>
                      <a:lnTo>
                        <a:pt x="0" y="4"/>
                      </a:lnTo>
                      <a:lnTo>
                        <a:pt x="2" y="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24" name="Freeform 117"/>
                <p:cNvSpPr>
                  <a:spLocks/>
                </p:cNvSpPr>
                <p:nvPr/>
              </p:nvSpPr>
              <p:spPr bwMode="auto">
                <a:xfrm>
                  <a:off x="2079" y="3319"/>
                  <a:ext cx="335" cy="71"/>
                </a:xfrm>
                <a:custGeom>
                  <a:avLst/>
                  <a:gdLst>
                    <a:gd name="T0" fmla="*/ 0 w 31"/>
                    <a:gd name="T1" fmla="*/ 0 h 6"/>
                    <a:gd name="T2" fmla="*/ 2147483647 w 31"/>
                    <a:gd name="T3" fmla="*/ 2147483647 h 6"/>
                    <a:gd name="T4" fmla="*/ 2147483647 w 31"/>
                    <a:gd name="T5" fmla="*/ 2147483647 h 6"/>
                    <a:gd name="T6" fmla="*/ 0 w 31"/>
                    <a:gd name="T7" fmla="*/ 0 h 6"/>
                    <a:gd name="T8" fmla="*/ 0 60000 65536"/>
                    <a:gd name="T9" fmla="*/ 0 60000 65536"/>
                    <a:gd name="T10" fmla="*/ 0 60000 65536"/>
                    <a:gd name="T11" fmla="*/ 0 60000 65536"/>
                    <a:gd name="T12" fmla="*/ 0 w 31"/>
                    <a:gd name="T13" fmla="*/ 0 h 6"/>
                    <a:gd name="T14" fmla="*/ 31 w 31"/>
                    <a:gd name="T15" fmla="*/ 6 h 6"/>
                  </a:gdLst>
                  <a:ahLst/>
                  <a:cxnLst>
                    <a:cxn ang="T8">
                      <a:pos x="T0" y="T1"/>
                    </a:cxn>
                    <a:cxn ang="T9">
                      <a:pos x="T2" y="T3"/>
                    </a:cxn>
                    <a:cxn ang="T10">
                      <a:pos x="T4" y="T5"/>
                    </a:cxn>
                    <a:cxn ang="T11">
                      <a:pos x="T6" y="T7"/>
                    </a:cxn>
                  </a:cxnLst>
                  <a:rect l="T12" t="T13" r="T14" b="T15"/>
                  <a:pathLst>
                    <a:path w="31" h="6">
                      <a:moveTo>
                        <a:pt x="0" y="0"/>
                      </a:moveTo>
                      <a:cubicBezTo>
                        <a:pt x="4" y="4"/>
                        <a:pt x="10" y="6"/>
                        <a:pt x="16" y="6"/>
                      </a:cubicBezTo>
                      <a:cubicBezTo>
                        <a:pt x="21" y="6"/>
                        <a:pt x="26" y="5"/>
                        <a:pt x="31" y="2"/>
                      </a:cubicBez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25" name="Arc 118"/>
                <p:cNvSpPr>
                  <a:spLocks/>
                </p:cNvSpPr>
                <p:nvPr/>
              </p:nvSpPr>
              <p:spPr bwMode="auto">
                <a:xfrm>
                  <a:off x="2079" y="3105"/>
                  <a:ext cx="337" cy="299"/>
                </a:xfrm>
                <a:custGeom>
                  <a:avLst/>
                  <a:gdLst>
                    <a:gd name="T0" fmla="*/ 0 w 26389"/>
                    <a:gd name="T1" fmla="*/ 0 h 21600"/>
                    <a:gd name="T2" fmla="*/ 0 w 26389"/>
                    <a:gd name="T3" fmla="*/ 0 h 21600"/>
                    <a:gd name="T4" fmla="*/ 0 w 26389"/>
                    <a:gd name="T5" fmla="*/ 0 h 21600"/>
                    <a:gd name="T6" fmla="*/ 0 60000 65536"/>
                    <a:gd name="T7" fmla="*/ 0 60000 65536"/>
                    <a:gd name="T8" fmla="*/ 0 60000 65536"/>
                    <a:gd name="T9" fmla="*/ 0 w 26389"/>
                    <a:gd name="T10" fmla="*/ 0 h 21600"/>
                    <a:gd name="T11" fmla="*/ 26389 w 26389"/>
                    <a:gd name="T12" fmla="*/ 21600 h 21600"/>
                  </a:gdLst>
                  <a:ahLst/>
                  <a:cxnLst>
                    <a:cxn ang="T6">
                      <a:pos x="T0" y="T1"/>
                    </a:cxn>
                    <a:cxn ang="T7">
                      <a:pos x="T2" y="T3"/>
                    </a:cxn>
                    <a:cxn ang="T8">
                      <a:pos x="T4" y="T5"/>
                    </a:cxn>
                  </a:cxnLst>
                  <a:rect l="T9" t="T10" r="T11" b="T12"/>
                  <a:pathLst>
                    <a:path w="26389" h="21600" fill="none" extrusionOk="0">
                      <a:moveTo>
                        <a:pt x="26389" y="17764"/>
                      </a:moveTo>
                      <a:cubicBezTo>
                        <a:pt x="22778" y="20261"/>
                        <a:pt x="18491" y="21599"/>
                        <a:pt x="14101" y="21599"/>
                      </a:cubicBezTo>
                      <a:cubicBezTo>
                        <a:pt x="8924" y="21599"/>
                        <a:pt x="3920" y="19741"/>
                        <a:pt x="-1" y="16362"/>
                      </a:cubicBezTo>
                    </a:path>
                    <a:path w="26389" h="21600" stroke="0" extrusionOk="0">
                      <a:moveTo>
                        <a:pt x="26389" y="17764"/>
                      </a:moveTo>
                      <a:cubicBezTo>
                        <a:pt x="22778" y="20261"/>
                        <a:pt x="18491" y="21599"/>
                        <a:pt x="14101" y="21599"/>
                      </a:cubicBezTo>
                      <a:cubicBezTo>
                        <a:pt x="8924" y="21599"/>
                        <a:pt x="3920" y="19741"/>
                        <a:pt x="-1" y="16362"/>
                      </a:cubicBezTo>
                      <a:lnTo>
                        <a:pt x="14101" y="0"/>
                      </a:lnTo>
                      <a:lnTo>
                        <a:pt x="26389" y="17764"/>
                      </a:lnTo>
                      <a:close/>
                    </a:path>
                  </a:pathLst>
                </a:custGeom>
                <a:solidFill>
                  <a:srgbClr val="C0C0C0"/>
                </a:solidFill>
                <a:ln w="0">
                  <a:solidFill>
                    <a:srgbClr val="808080"/>
                  </a:solidFill>
                  <a:round/>
                  <a:headEnd/>
                  <a:tailEnd/>
                </a:ln>
              </p:spPr>
              <p:txBody>
                <a:bodyPr/>
                <a:lstStyle/>
                <a:p>
                  <a:endParaRPr lang="sv-SE"/>
                </a:p>
              </p:txBody>
            </p:sp>
            <p:sp>
              <p:nvSpPr>
                <p:cNvPr id="56426" name="Line 119"/>
                <p:cNvSpPr>
                  <a:spLocks noChangeShapeType="1"/>
                </p:cNvSpPr>
                <p:nvPr/>
              </p:nvSpPr>
              <p:spPr bwMode="auto">
                <a:xfrm flipH="1">
                  <a:off x="2079" y="3330"/>
                  <a:ext cx="325" cy="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grpSp>
          <p:grpSp>
            <p:nvGrpSpPr>
              <p:cNvPr id="56340" name="Group 120"/>
              <p:cNvGrpSpPr>
                <a:grpSpLocks/>
              </p:cNvGrpSpPr>
              <p:nvPr/>
            </p:nvGrpSpPr>
            <p:grpSpPr bwMode="auto">
              <a:xfrm>
                <a:off x="1680" y="2942"/>
                <a:ext cx="116" cy="275"/>
                <a:chOff x="1495" y="2980"/>
                <a:chExt cx="81" cy="192"/>
              </a:xfrm>
            </p:grpSpPr>
            <p:sp>
              <p:nvSpPr>
                <p:cNvPr id="56396" name="Freeform 121"/>
                <p:cNvSpPr>
                  <a:spLocks/>
                </p:cNvSpPr>
                <p:nvPr/>
              </p:nvSpPr>
              <p:spPr bwMode="auto">
                <a:xfrm>
                  <a:off x="1495" y="2980"/>
                  <a:ext cx="78" cy="192"/>
                </a:xfrm>
                <a:custGeom>
                  <a:avLst/>
                  <a:gdLst>
                    <a:gd name="T0" fmla="*/ 0 w 78"/>
                    <a:gd name="T1" fmla="*/ 0 h 192"/>
                    <a:gd name="T2" fmla="*/ 78 w 78"/>
                    <a:gd name="T3" fmla="*/ 0 h 192"/>
                    <a:gd name="T4" fmla="*/ 78 w 78"/>
                    <a:gd name="T5" fmla="*/ 128 h 192"/>
                    <a:gd name="T6" fmla="*/ 39 w 78"/>
                    <a:gd name="T7" fmla="*/ 192 h 192"/>
                    <a:gd name="T8" fmla="*/ 0 w 78"/>
                    <a:gd name="T9" fmla="*/ 128 h 192"/>
                    <a:gd name="T10" fmla="*/ 0 w 78"/>
                    <a:gd name="T11" fmla="*/ 0 h 192"/>
                    <a:gd name="T12" fmla="*/ 0 60000 65536"/>
                    <a:gd name="T13" fmla="*/ 0 60000 65536"/>
                    <a:gd name="T14" fmla="*/ 0 60000 65536"/>
                    <a:gd name="T15" fmla="*/ 0 60000 65536"/>
                    <a:gd name="T16" fmla="*/ 0 60000 65536"/>
                    <a:gd name="T17" fmla="*/ 0 60000 65536"/>
                    <a:gd name="T18" fmla="*/ 0 w 78"/>
                    <a:gd name="T19" fmla="*/ 0 h 192"/>
                    <a:gd name="T20" fmla="*/ 78 w 78"/>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78" h="192">
                      <a:moveTo>
                        <a:pt x="0" y="0"/>
                      </a:moveTo>
                      <a:lnTo>
                        <a:pt x="78" y="0"/>
                      </a:lnTo>
                      <a:lnTo>
                        <a:pt x="78" y="128"/>
                      </a:lnTo>
                      <a:lnTo>
                        <a:pt x="39" y="192"/>
                      </a:lnTo>
                      <a:lnTo>
                        <a:pt x="0" y="128"/>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397" name="Line 122"/>
                <p:cNvSpPr>
                  <a:spLocks noChangeShapeType="1"/>
                </p:cNvSpPr>
                <p:nvPr/>
              </p:nvSpPr>
              <p:spPr bwMode="auto">
                <a:xfrm>
                  <a:off x="1495" y="2980"/>
                  <a:ext cx="78"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98" name="Freeform 123"/>
                <p:cNvSpPr>
                  <a:spLocks/>
                </p:cNvSpPr>
                <p:nvPr/>
              </p:nvSpPr>
              <p:spPr bwMode="auto">
                <a:xfrm>
                  <a:off x="1534" y="2980"/>
                  <a:ext cx="39" cy="192"/>
                </a:xfrm>
                <a:custGeom>
                  <a:avLst/>
                  <a:gdLst>
                    <a:gd name="T0" fmla="*/ 2147483647 w 15"/>
                    <a:gd name="T1" fmla="*/ 0 h 69"/>
                    <a:gd name="T2" fmla="*/ 2147483647 w 15"/>
                    <a:gd name="T3" fmla="*/ 2147483647 h 69"/>
                    <a:gd name="T4" fmla="*/ 0 w 15"/>
                    <a:gd name="T5" fmla="*/ 2147483647 h 69"/>
                    <a:gd name="T6" fmla="*/ 0 60000 65536"/>
                    <a:gd name="T7" fmla="*/ 0 60000 65536"/>
                    <a:gd name="T8" fmla="*/ 0 60000 65536"/>
                    <a:gd name="T9" fmla="*/ 0 w 15"/>
                    <a:gd name="T10" fmla="*/ 0 h 69"/>
                    <a:gd name="T11" fmla="*/ 15 w 15"/>
                    <a:gd name="T12" fmla="*/ 69 h 69"/>
                  </a:gdLst>
                  <a:ahLst/>
                  <a:cxnLst>
                    <a:cxn ang="T6">
                      <a:pos x="T0" y="T1"/>
                    </a:cxn>
                    <a:cxn ang="T7">
                      <a:pos x="T2" y="T3"/>
                    </a:cxn>
                    <a:cxn ang="T8">
                      <a:pos x="T4" y="T5"/>
                    </a:cxn>
                  </a:cxnLst>
                  <a:rect l="T9" t="T10" r="T11" b="T12"/>
                  <a:pathLst>
                    <a:path w="15" h="69">
                      <a:moveTo>
                        <a:pt x="15" y="0"/>
                      </a:moveTo>
                      <a:lnTo>
                        <a:pt x="15" y="46"/>
                      </a:lnTo>
                      <a:lnTo>
                        <a:pt x="0" y="69"/>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399" name="Freeform 124"/>
                <p:cNvSpPr>
                  <a:spLocks/>
                </p:cNvSpPr>
                <p:nvPr/>
              </p:nvSpPr>
              <p:spPr bwMode="auto">
                <a:xfrm>
                  <a:off x="1495" y="2980"/>
                  <a:ext cx="39" cy="192"/>
                </a:xfrm>
                <a:custGeom>
                  <a:avLst/>
                  <a:gdLst>
                    <a:gd name="T0" fmla="*/ 2147483647 w 15"/>
                    <a:gd name="T1" fmla="*/ 2147483647 h 69"/>
                    <a:gd name="T2" fmla="*/ 0 w 15"/>
                    <a:gd name="T3" fmla="*/ 2147483647 h 69"/>
                    <a:gd name="T4" fmla="*/ 0 w 15"/>
                    <a:gd name="T5" fmla="*/ 0 h 69"/>
                    <a:gd name="T6" fmla="*/ 0 60000 65536"/>
                    <a:gd name="T7" fmla="*/ 0 60000 65536"/>
                    <a:gd name="T8" fmla="*/ 0 60000 65536"/>
                    <a:gd name="T9" fmla="*/ 0 w 15"/>
                    <a:gd name="T10" fmla="*/ 0 h 69"/>
                    <a:gd name="T11" fmla="*/ 15 w 15"/>
                    <a:gd name="T12" fmla="*/ 69 h 69"/>
                  </a:gdLst>
                  <a:ahLst/>
                  <a:cxnLst>
                    <a:cxn ang="T6">
                      <a:pos x="T0" y="T1"/>
                    </a:cxn>
                    <a:cxn ang="T7">
                      <a:pos x="T2" y="T3"/>
                    </a:cxn>
                    <a:cxn ang="T8">
                      <a:pos x="T4" y="T5"/>
                    </a:cxn>
                  </a:cxnLst>
                  <a:rect l="T9" t="T10" r="T11" b="T12"/>
                  <a:pathLst>
                    <a:path w="15" h="69">
                      <a:moveTo>
                        <a:pt x="15" y="69"/>
                      </a:moveTo>
                      <a:lnTo>
                        <a:pt x="0" y="46"/>
                      </a:lnTo>
                      <a:lnTo>
                        <a:pt x="0" y="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00" name="Freeform 125"/>
                <p:cNvSpPr>
                  <a:spLocks/>
                </p:cNvSpPr>
                <p:nvPr/>
              </p:nvSpPr>
              <p:spPr bwMode="auto">
                <a:xfrm>
                  <a:off x="1498" y="3022"/>
                  <a:ext cx="18" cy="14"/>
                </a:xfrm>
                <a:custGeom>
                  <a:avLst/>
                  <a:gdLst>
                    <a:gd name="T0" fmla="*/ 0 w 7"/>
                    <a:gd name="T1" fmla="*/ 2147483647 h 5"/>
                    <a:gd name="T2" fmla="*/ 0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cubicBezTo>
                        <a:pt x="0" y="1"/>
                        <a:pt x="0" y="1"/>
                        <a:pt x="0" y="1"/>
                      </a:cubicBezTo>
                      <a:cubicBezTo>
                        <a:pt x="0" y="3"/>
                        <a:pt x="1" y="5"/>
                        <a:pt x="3" y="5"/>
                      </a:cubicBezTo>
                      <a:cubicBezTo>
                        <a:pt x="5" y="5"/>
                        <a:pt x="7" y="3"/>
                        <a:pt x="7" y="1"/>
                      </a:cubicBezTo>
                      <a:cubicBezTo>
                        <a:pt x="6" y="1"/>
                        <a:pt x="6" y="1"/>
                        <a:pt x="6" y="0"/>
                      </a:cubicBez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01" name="Arc 126"/>
                <p:cNvSpPr>
                  <a:spLocks/>
                </p:cNvSpPr>
                <p:nvPr/>
              </p:nvSpPr>
              <p:spPr bwMode="auto">
                <a:xfrm>
                  <a:off x="1498" y="3025"/>
                  <a:ext cx="18" cy="11"/>
                </a:xfrm>
                <a:custGeom>
                  <a:avLst/>
                  <a:gdLst>
                    <a:gd name="T0" fmla="*/ 0 w 43200"/>
                    <a:gd name="T1" fmla="*/ 0 h 24354"/>
                    <a:gd name="T2" fmla="*/ 0 w 43200"/>
                    <a:gd name="T3" fmla="*/ 0 h 24354"/>
                    <a:gd name="T4" fmla="*/ 0 w 43200"/>
                    <a:gd name="T5" fmla="*/ 0 h 24354"/>
                    <a:gd name="T6" fmla="*/ 0 60000 65536"/>
                    <a:gd name="T7" fmla="*/ 0 60000 65536"/>
                    <a:gd name="T8" fmla="*/ 0 60000 65536"/>
                    <a:gd name="T9" fmla="*/ 0 w 43200"/>
                    <a:gd name="T10" fmla="*/ 0 h 24354"/>
                    <a:gd name="T11" fmla="*/ 43200 w 43200"/>
                    <a:gd name="T12" fmla="*/ 24354 h 24354"/>
                  </a:gdLst>
                  <a:ahLst/>
                  <a:cxnLst>
                    <a:cxn ang="T6">
                      <a:pos x="T0" y="T1"/>
                    </a:cxn>
                    <a:cxn ang="T7">
                      <a:pos x="T2" y="T3"/>
                    </a:cxn>
                    <a:cxn ang="T8">
                      <a:pos x="T4" y="T5"/>
                    </a:cxn>
                  </a:cxnLst>
                  <a:rect l="T9" t="T10" r="T11" b="T12"/>
                  <a:pathLst>
                    <a:path w="43200" h="24354" fill="none" extrusionOk="0">
                      <a:moveTo>
                        <a:pt x="43023" y="0"/>
                      </a:moveTo>
                      <a:cubicBezTo>
                        <a:pt x="43141" y="913"/>
                        <a:pt x="43200" y="1833"/>
                        <a:pt x="43200" y="2754"/>
                      </a:cubicBezTo>
                      <a:cubicBezTo>
                        <a:pt x="43200" y="14683"/>
                        <a:pt x="33529" y="24354"/>
                        <a:pt x="21600" y="24354"/>
                      </a:cubicBezTo>
                      <a:cubicBezTo>
                        <a:pt x="9670" y="24354"/>
                        <a:pt x="0" y="14683"/>
                        <a:pt x="0" y="2754"/>
                      </a:cubicBezTo>
                      <a:cubicBezTo>
                        <a:pt x="0" y="2215"/>
                        <a:pt x="20" y="1676"/>
                        <a:pt x="60" y="1139"/>
                      </a:cubicBezTo>
                    </a:path>
                    <a:path w="43200" h="24354" stroke="0" extrusionOk="0">
                      <a:moveTo>
                        <a:pt x="43023" y="0"/>
                      </a:moveTo>
                      <a:cubicBezTo>
                        <a:pt x="43141" y="913"/>
                        <a:pt x="43200" y="1833"/>
                        <a:pt x="43200" y="2754"/>
                      </a:cubicBezTo>
                      <a:cubicBezTo>
                        <a:pt x="43200" y="14683"/>
                        <a:pt x="33529" y="24354"/>
                        <a:pt x="21600" y="24354"/>
                      </a:cubicBezTo>
                      <a:cubicBezTo>
                        <a:pt x="9670" y="24354"/>
                        <a:pt x="0" y="14683"/>
                        <a:pt x="0" y="2754"/>
                      </a:cubicBezTo>
                      <a:cubicBezTo>
                        <a:pt x="0" y="2215"/>
                        <a:pt x="20" y="1676"/>
                        <a:pt x="60" y="1139"/>
                      </a:cubicBezTo>
                      <a:lnTo>
                        <a:pt x="21600" y="2754"/>
                      </a:lnTo>
                      <a:lnTo>
                        <a:pt x="43023" y="0"/>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02" name="Line 127"/>
                <p:cNvSpPr>
                  <a:spLocks noChangeShapeType="1"/>
                </p:cNvSpPr>
                <p:nvPr/>
              </p:nvSpPr>
              <p:spPr bwMode="auto">
                <a:xfrm flipH="1">
                  <a:off x="1495" y="3025"/>
                  <a:ext cx="19"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03" name="Freeform 128"/>
                <p:cNvSpPr>
                  <a:spLocks/>
                </p:cNvSpPr>
                <p:nvPr/>
              </p:nvSpPr>
              <p:spPr bwMode="auto">
                <a:xfrm>
                  <a:off x="1514" y="3022"/>
                  <a:ext cx="23" cy="17"/>
                </a:xfrm>
                <a:custGeom>
                  <a:avLst/>
                  <a:gdLst>
                    <a:gd name="T0" fmla="*/ 0 w 9"/>
                    <a:gd name="T1" fmla="*/ 2147483647 h 6"/>
                    <a:gd name="T2" fmla="*/ 0 w 9"/>
                    <a:gd name="T3" fmla="*/ 2147483647 h 6"/>
                    <a:gd name="T4" fmla="*/ 2147483647 w 9"/>
                    <a:gd name="T5" fmla="*/ 2147483647 h 6"/>
                    <a:gd name="T6" fmla="*/ 2147483647 w 9"/>
                    <a:gd name="T7" fmla="*/ 2147483647 h 6"/>
                    <a:gd name="T8" fmla="*/ 2147483647 w 9"/>
                    <a:gd name="T9" fmla="*/ 0 h 6"/>
                    <a:gd name="T10" fmla="*/ 0 w 9"/>
                    <a:gd name="T11" fmla="*/ 2147483647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1"/>
                      </a:moveTo>
                      <a:cubicBezTo>
                        <a:pt x="0" y="1"/>
                        <a:pt x="0" y="1"/>
                        <a:pt x="0" y="1"/>
                      </a:cubicBezTo>
                      <a:cubicBezTo>
                        <a:pt x="0" y="3"/>
                        <a:pt x="2" y="6"/>
                        <a:pt x="4" y="6"/>
                      </a:cubicBezTo>
                      <a:cubicBezTo>
                        <a:pt x="6" y="6"/>
                        <a:pt x="9" y="3"/>
                        <a:pt x="9" y="1"/>
                      </a:cubicBezTo>
                      <a:cubicBezTo>
                        <a:pt x="8" y="1"/>
                        <a:pt x="8" y="1"/>
                        <a:pt x="8" y="0"/>
                      </a:cubicBez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04" name="Arc 129"/>
                <p:cNvSpPr>
                  <a:spLocks/>
                </p:cNvSpPr>
                <p:nvPr/>
              </p:nvSpPr>
              <p:spPr bwMode="auto">
                <a:xfrm>
                  <a:off x="1514" y="3025"/>
                  <a:ext cx="23" cy="14"/>
                </a:xfrm>
                <a:custGeom>
                  <a:avLst/>
                  <a:gdLst>
                    <a:gd name="T0" fmla="*/ 0 w 43200"/>
                    <a:gd name="T1" fmla="*/ 0 h 23974"/>
                    <a:gd name="T2" fmla="*/ 0 w 43200"/>
                    <a:gd name="T3" fmla="*/ 0 h 23974"/>
                    <a:gd name="T4" fmla="*/ 0 w 43200"/>
                    <a:gd name="T5" fmla="*/ 0 h 23974"/>
                    <a:gd name="T6" fmla="*/ 0 60000 65536"/>
                    <a:gd name="T7" fmla="*/ 0 60000 65536"/>
                    <a:gd name="T8" fmla="*/ 0 60000 65536"/>
                    <a:gd name="T9" fmla="*/ 0 w 43200"/>
                    <a:gd name="T10" fmla="*/ 0 h 23974"/>
                    <a:gd name="T11" fmla="*/ 43200 w 43200"/>
                    <a:gd name="T12" fmla="*/ 23974 h 23974"/>
                  </a:gdLst>
                  <a:ahLst/>
                  <a:cxnLst>
                    <a:cxn ang="T6">
                      <a:pos x="T0" y="T1"/>
                    </a:cxn>
                    <a:cxn ang="T7">
                      <a:pos x="T2" y="T3"/>
                    </a:cxn>
                    <a:cxn ang="T8">
                      <a:pos x="T4" y="T5"/>
                    </a:cxn>
                  </a:cxnLst>
                  <a:rect l="T9" t="T10" r="T11" b="T12"/>
                  <a:pathLst>
                    <a:path w="43200" h="23974" fill="none" extrusionOk="0">
                      <a:moveTo>
                        <a:pt x="43069" y="-1"/>
                      </a:moveTo>
                      <a:cubicBezTo>
                        <a:pt x="43156" y="788"/>
                        <a:pt x="43200" y="1580"/>
                        <a:pt x="43200" y="2374"/>
                      </a:cubicBezTo>
                      <a:cubicBezTo>
                        <a:pt x="43200" y="14303"/>
                        <a:pt x="33529" y="23974"/>
                        <a:pt x="21600" y="23974"/>
                      </a:cubicBezTo>
                      <a:cubicBezTo>
                        <a:pt x="9670" y="23974"/>
                        <a:pt x="0" y="14303"/>
                        <a:pt x="0" y="2374"/>
                      </a:cubicBezTo>
                      <a:cubicBezTo>
                        <a:pt x="0" y="1844"/>
                        <a:pt x="19" y="1314"/>
                        <a:pt x="58" y="786"/>
                      </a:cubicBezTo>
                    </a:path>
                    <a:path w="43200" h="23974" stroke="0" extrusionOk="0">
                      <a:moveTo>
                        <a:pt x="43069" y="-1"/>
                      </a:moveTo>
                      <a:cubicBezTo>
                        <a:pt x="43156" y="788"/>
                        <a:pt x="43200" y="1580"/>
                        <a:pt x="43200" y="2374"/>
                      </a:cubicBezTo>
                      <a:cubicBezTo>
                        <a:pt x="43200" y="14303"/>
                        <a:pt x="33529" y="23974"/>
                        <a:pt x="21600" y="23974"/>
                      </a:cubicBezTo>
                      <a:cubicBezTo>
                        <a:pt x="9670" y="23974"/>
                        <a:pt x="0" y="14303"/>
                        <a:pt x="0" y="2374"/>
                      </a:cubicBezTo>
                      <a:cubicBezTo>
                        <a:pt x="0" y="1844"/>
                        <a:pt x="19" y="1314"/>
                        <a:pt x="58" y="786"/>
                      </a:cubicBezTo>
                      <a:lnTo>
                        <a:pt x="21600" y="2374"/>
                      </a:lnTo>
                      <a:lnTo>
                        <a:pt x="43069" y="-1"/>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05" name="Line 130"/>
                <p:cNvSpPr>
                  <a:spLocks noChangeShapeType="1"/>
                </p:cNvSpPr>
                <p:nvPr/>
              </p:nvSpPr>
              <p:spPr bwMode="auto">
                <a:xfrm flipH="1">
                  <a:off x="1514" y="3025"/>
                  <a:ext cx="20"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06" name="Freeform 131"/>
                <p:cNvSpPr>
                  <a:spLocks/>
                </p:cNvSpPr>
                <p:nvPr/>
              </p:nvSpPr>
              <p:spPr bwMode="auto">
                <a:xfrm>
                  <a:off x="1534" y="3022"/>
                  <a:ext cx="24" cy="17"/>
                </a:xfrm>
                <a:custGeom>
                  <a:avLst/>
                  <a:gdLst>
                    <a:gd name="T0" fmla="*/ 0 w 9"/>
                    <a:gd name="T1" fmla="*/ 2147483647 h 6"/>
                    <a:gd name="T2" fmla="*/ 0 w 9"/>
                    <a:gd name="T3" fmla="*/ 2147483647 h 6"/>
                    <a:gd name="T4" fmla="*/ 2147483647 w 9"/>
                    <a:gd name="T5" fmla="*/ 2147483647 h 6"/>
                    <a:gd name="T6" fmla="*/ 2147483647 w 9"/>
                    <a:gd name="T7" fmla="*/ 2147483647 h 6"/>
                    <a:gd name="T8" fmla="*/ 2147483647 w 9"/>
                    <a:gd name="T9" fmla="*/ 0 h 6"/>
                    <a:gd name="T10" fmla="*/ 0 w 9"/>
                    <a:gd name="T11" fmla="*/ 2147483647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1"/>
                      </a:moveTo>
                      <a:cubicBezTo>
                        <a:pt x="0" y="1"/>
                        <a:pt x="0" y="1"/>
                        <a:pt x="0" y="1"/>
                      </a:cubicBezTo>
                      <a:cubicBezTo>
                        <a:pt x="0" y="3"/>
                        <a:pt x="2" y="6"/>
                        <a:pt x="4" y="6"/>
                      </a:cubicBezTo>
                      <a:cubicBezTo>
                        <a:pt x="6" y="6"/>
                        <a:pt x="9" y="3"/>
                        <a:pt x="9" y="1"/>
                      </a:cubicBezTo>
                      <a:cubicBezTo>
                        <a:pt x="8" y="1"/>
                        <a:pt x="8" y="1"/>
                        <a:pt x="8" y="0"/>
                      </a:cubicBez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07" name="Arc 132"/>
                <p:cNvSpPr>
                  <a:spLocks/>
                </p:cNvSpPr>
                <p:nvPr/>
              </p:nvSpPr>
              <p:spPr bwMode="auto">
                <a:xfrm>
                  <a:off x="1534" y="3025"/>
                  <a:ext cx="24" cy="14"/>
                </a:xfrm>
                <a:custGeom>
                  <a:avLst/>
                  <a:gdLst>
                    <a:gd name="T0" fmla="*/ 0 w 43200"/>
                    <a:gd name="T1" fmla="*/ 0 h 23804"/>
                    <a:gd name="T2" fmla="*/ 0 w 43200"/>
                    <a:gd name="T3" fmla="*/ 0 h 23804"/>
                    <a:gd name="T4" fmla="*/ 0 w 43200"/>
                    <a:gd name="T5" fmla="*/ 0 h 23804"/>
                    <a:gd name="T6" fmla="*/ 0 60000 65536"/>
                    <a:gd name="T7" fmla="*/ 0 60000 65536"/>
                    <a:gd name="T8" fmla="*/ 0 60000 65536"/>
                    <a:gd name="T9" fmla="*/ 0 w 43200"/>
                    <a:gd name="T10" fmla="*/ 0 h 23804"/>
                    <a:gd name="T11" fmla="*/ 43200 w 43200"/>
                    <a:gd name="T12" fmla="*/ 23804 h 23804"/>
                  </a:gdLst>
                  <a:ahLst/>
                  <a:cxnLst>
                    <a:cxn ang="T6">
                      <a:pos x="T0" y="T1"/>
                    </a:cxn>
                    <a:cxn ang="T7">
                      <a:pos x="T2" y="T3"/>
                    </a:cxn>
                    <a:cxn ang="T8">
                      <a:pos x="T4" y="T5"/>
                    </a:cxn>
                  </a:cxnLst>
                  <a:rect l="T9" t="T10" r="T11" b="T12"/>
                  <a:pathLst>
                    <a:path w="43200" h="23804" fill="none" extrusionOk="0">
                      <a:moveTo>
                        <a:pt x="43087" y="-1"/>
                      </a:moveTo>
                      <a:cubicBezTo>
                        <a:pt x="43162" y="732"/>
                        <a:pt x="43200" y="1467"/>
                        <a:pt x="43200" y="2204"/>
                      </a:cubicBezTo>
                      <a:cubicBezTo>
                        <a:pt x="43200" y="14133"/>
                        <a:pt x="33529" y="23804"/>
                        <a:pt x="21600" y="23804"/>
                      </a:cubicBezTo>
                      <a:cubicBezTo>
                        <a:pt x="9670" y="23804"/>
                        <a:pt x="0" y="14133"/>
                        <a:pt x="0" y="2204"/>
                      </a:cubicBezTo>
                      <a:cubicBezTo>
                        <a:pt x="0" y="1651"/>
                        <a:pt x="21" y="1098"/>
                        <a:pt x="63" y="546"/>
                      </a:cubicBezTo>
                    </a:path>
                    <a:path w="43200" h="23804" stroke="0" extrusionOk="0">
                      <a:moveTo>
                        <a:pt x="43087" y="-1"/>
                      </a:moveTo>
                      <a:cubicBezTo>
                        <a:pt x="43162" y="732"/>
                        <a:pt x="43200" y="1467"/>
                        <a:pt x="43200" y="2204"/>
                      </a:cubicBezTo>
                      <a:cubicBezTo>
                        <a:pt x="43200" y="14133"/>
                        <a:pt x="33529" y="23804"/>
                        <a:pt x="21600" y="23804"/>
                      </a:cubicBezTo>
                      <a:cubicBezTo>
                        <a:pt x="9670" y="23804"/>
                        <a:pt x="0" y="14133"/>
                        <a:pt x="0" y="2204"/>
                      </a:cubicBezTo>
                      <a:cubicBezTo>
                        <a:pt x="0" y="1651"/>
                        <a:pt x="21" y="1098"/>
                        <a:pt x="63" y="546"/>
                      </a:cubicBezTo>
                      <a:lnTo>
                        <a:pt x="21600" y="2204"/>
                      </a:lnTo>
                      <a:lnTo>
                        <a:pt x="43087" y="-1"/>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08" name="Line 133"/>
                <p:cNvSpPr>
                  <a:spLocks noChangeShapeType="1"/>
                </p:cNvSpPr>
                <p:nvPr/>
              </p:nvSpPr>
              <p:spPr bwMode="auto">
                <a:xfrm flipH="1">
                  <a:off x="1534" y="3025"/>
                  <a:ext cx="2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409" name="Freeform 134"/>
                <p:cNvSpPr>
                  <a:spLocks/>
                </p:cNvSpPr>
                <p:nvPr/>
              </p:nvSpPr>
              <p:spPr bwMode="auto">
                <a:xfrm>
                  <a:off x="1558" y="3022"/>
                  <a:ext cx="18" cy="14"/>
                </a:xfrm>
                <a:custGeom>
                  <a:avLst/>
                  <a:gdLst>
                    <a:gd name="T0" fmla="*/ 0 w 7"/>
                    <a:gd name="T1" fmla="*/ 2147483647 h 5"/>
                    <a:gd name="T2" fmla="*/ 0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cubicBezTo>
                        <a:pt x="0" y="1"/>
                        <a:pt x="0" y="1"/>
                        <a:pt x="0" y="1"/>
                      </a:cubicBezTo>
                      <a:cubicBezTo>
                        <a:pt x="0" y="3"/>
                        <a:pt x="1" y="5"/>
                        <a:pt x="3" y="5"/>
                      </a:cubicBezTo>
                      <a:cubicBezTo>
                        <a:pt x="5" y="5"/>
                        <a:pt x="7" y="3"/>
                        <a:pt x="7" y="1"/>
                      </a:cubicBezTo>
                      <a:cubicBezTo>
                        <a:pt x="6" y="1"/>
                        <a:pt x="6" y="1"/>
                        <a:pt x="6" y="0"/>
                      </a:cubicBez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410" name="Arc 135"/>
                <p:cNvSpPr>
                  <a:spLocks/>
                </p:cNvSpPr>
                <p:nvPr/>
              </p:nvSpPr>
              <p:spPr bwMode="auto">
                <a:xfrm>
                  <a:off x="1558" y="3025"/>
                  <a:ext cx="18" cy="11"/>
                </a:xfrm>
                <a:custGeom>
                  <a:avLst/>
                  <a:gdLst>
                    <a:gd name="T0" fmla="*/ 0 w 43200"/>
                    <a:gd name="T1" fmla="*/ 0 h 24804"/>
                    <a:gd name="T2" fmla="*/ 0 w 43200"/>
                    <a:gd name="T3" fmla="*/ 0 h 24804"/>
                    <a:gd name="T4" fmla="*/ 0 w 43200"/>
                    <a:gd name="T5" fmla="*/ 0 h 24804"/>
                    <a:gd name="T6" fmla="*/ 0 60000 65536"/>
                    <a:gd name="T7" fmla="*/ 0 60000 65536"/>
                    <a:gd name="T8" fmla="*/ 0 60000 65536"/>
                    <a:gd name="T9" fmla="*/ 0 w 43200"/>
                    <a:gd name="T10" fmla="*/ 0 h 24804"/>
                    <a:gd name="T11" fmla="*/ 43200 w 43200"/>
                    <a:gd name="T12" fmla="*/ 24804 h 24804"/>
                  </a:gdLst>
                  <a:ahLst/>
                  <a:cxnLst>
                    <a:cxn ang="T6">
                      <a:pos x="T0" y="T1"/>
                    </a:cxn>
                    <a:cxn ang="T7">
                      <a:pos x="T2" y="T3"/>
                    </a:cxn>
                    <a:cxn ang="T8">
                      <a:pos x="T4" y="T5"/>
                    </a:cxn>
                  </a:cxnLst>
                  <a:rect l="T9" t="T10" r="T11" b="T12"/>
                  <a:pathLst>
                    <a:path w="43200" h="24804" fill="none" extrusionOk="0">
                      <a:moveTo>
                        <a:pt x="42961" y="-1"/>
                      </a:moveTo>
                      <a:cubicBezTo>
                        <a:pt x="43120" y="1060"/>
                        <a:pt x="43200" y="2131"/>
                        <a:pt x="43200" y="3204"/>
                      </a:cubicBezTo>
                      <a:cubicBezTo>
                        <a:pt x="43200" y="15133"/>
                        <a:pt x="33529" y="24804"/>
                        <a:pt x="21600" y="24804"/>
                      </a:cubicBezTo>
                      <a:cubicBezTo>
                        <a:pt x="9670" y="24804"/>
                        <a:pt x="0" y="15133"/>
                        <a:pt x="0" y="3204"/>
                      </a:cubicBezTo>
                      <a:cubicBezTo>
                        <a:pt x="0" y="2665"/>
                        <a:pt x="20" y="2126"/>
                        <a:pt x="60" y="1589"/>
                      </a:cubicBezTo>
                    </a:path>
                    <a:path w="43200" h="24804" stroke="0" extrusionOk="0">
                      <a:moveTo>
                        <a:pt x="42961" y="-1"/>
                      </a:moveTo>
                      <a:cubicBezTo>
                        <a:pt x="43120" y="1060"/>
                        <a:pt x="43200" y="2131"/>
                        <a:pt x="43200" y="3204"/>
                      </a:cubicBezTo>
                      <a:cubicBezTo>
                        <a:pt x="43200" y="15133"/>
                        <a:pt x="33529" y="24804"/>
                        <a:pt x="21600" y="24804"/>
                      </a:cubicBezTo>
                      <a:cubicBezTo>
                        <a:pt x="9670" y="24804"/>
                        <a:pt x="0" y="15133"/>
                        <a:pt x="0" y="3204"/>
                      </a:cubicBezTo>
                      <a:cubicBezTo>
                        <a:pt x="0" y="2665"/>
                        <a:pt x="20" y="2126"/>
                        <a:pt x="60" y="1589"/>
                      </a:cubicBezTo>
                      <a:lnTo>
                        <a:pt x="21600" y="3204"/>
                      </a:lnTo>
                      <a:lnTo>
                        <a:pt x="42961" y="-1"/>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411" name="Line 136"/>
                <p:cNvSpPr>
                  <a:spLocks noChangeShapeType="1"/>
                </p:cNvSpPr>
                <p:nvPr/>
              </p:nvSpPr>
              <p:spPr bwMode="auto">
                <a:xfrm flipH="1">
                  <a:off x="1555" y="3025"/>
                  <a:ext cx="18"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grpSp>
          <p:grpSp>
            <p:nvGrpSpPr>
              <p:cNvPr id="56341" name="Group 137"/>
              <p:cNvGrpSpPr>
                <a:grpSpLocks/>
              </p:cNvGrpSpPr>
              <p:nvPr/>
            </p:nvGrpSpPr>
            <p:grpSpPr bwMode="auto">
              <a:xfrm>
                <a:off x="2187" y="2799"/>
                <a:ext cx="174" cy="769"/>
                <a:chOff x="3893" y="1508"/>
                <a:chExt cx="289" cy="1273"/>
              </a:xfrm>
            </p:grpSpPr>
            <p:sp>
              <p:nvSpPr>
                <p:cNvPr id="56382" name="Freeform 138"/>
                <p:cNvSpPr>
                  <a:spLocks/>
                </p:cNvSpPr>
                <p:nvPr/>
              </p:nvSpPr>
              <p:spPr bwMode="auto">
                <a:xfrm>
                  <a:off x="3900" y="1627"/>
                  <a:ext cx="277" cy="376"/>
                </a:xfrm>
                <a:custGeom>
                  <a:avLst/>
                  <a:gdLst>
                    <a:gd name="T0" fmla="*/ 0 w 117"/>
                    <a:gd name="T1" fmla="*/ 0 h 159"/>
                    <a:gd name="T2" fmla="*/ 2147483647 w 117"/>
                    <a:gd name="T3" fmla="*/ 0 h 159"/>
                    <a:gd name="T4" fmla="*/ 2147483647 w 117"/>
                    <a:gd name="T5" fmla="*/ 2147483647 h 159"/>
                    <a:gd name="T6" fmla="*/ 2147483647 w 117"/>
                    <a:gd name="T7" fmla="*/ 2147483647 h 159"/>
                    <a:gd name="T8" fmla="*/ 2147483647 w 117"/>
                    <a:gd name="T9" fmla="*/ 2147483647 h 159"/>
                    <a:gd name="T10" fmla="*/ 2147483647 w 117"/>
                    <a:gd name="T11" fmla="*/ 2147483647 h 159"/>
                    <a:gd name="T12" fmla="*/ 2147483647 w 117"/>
                    <a:gd name="T13" fmla="*/ 2147483647 h 159"/>
                    <a:gd name="T14" fmla="*/ 0 w 117"/>
                    <a:gd name="T15" fmla="*/ 2147483647 h 159"/>
                    <a:gd name="T16" fmla="*/ 0 w 117"/>
                    <a:gd name="T17" fmla="*/ 0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59"/>
                    <a:gd name="T29" fmla="*/ 117 w 117"/>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59">
                      <a:moveTo>
                        <a:pt x="0" y="0"/>
                      </a:moveTo>
                      <a:lnTo>
                        <a:pt x="117" y="0"/>
                      </a:lnTo>
                      <a:lnTo>
                        <a:pt x="117" y="83"/>
                      </a:lnTo>
                      <a:lnTo>
                        <a:pt x="88" y="125"/>
                      </a:lnTo>
                      <a:lnTo>
                        <a:pt x="88" y="159"/>
                      </a:lnTo>
                      <a:lnTo>
                        <a:pt x="28" y="159"/>
                      </a:lnTo>
                      <a:lnTo>
                        <a:pt x="28" y="125"/>
                      </a:lnTo>
                      <a:lnTo>
                        <a:pt x="0" y="83"/>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383" name="Line 139"/>
                <p:cNvSpPr>
                  <a:spLocks noChangeShapeType="1"/>
                </p:cNvSpPr>
                <p:nvPr/>
              </p:nvSpPr>
              <p:spPr bwMode="auto">
                <a:xfrm>
                  <a:off x="3900" y="1627"/>
                  <a:ext cx="277" cy="2"/>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84" name="Freeform 140"/>
                <p:cNvSpPr>
                  <a:spLocks/>
                </p:cNvSpPr>
                <p:nvPr/>
              </p:nvSpPr>
              <p:spPr bwMode="auto">
                <a:xfrm>
                  <a:off x="3966" y="1627"/>
                  <a:ext cx="211" cy="376"/>
                </a:xfrm>
                <a:custGeom>
                  <a:avLst/>
                  <a:gdLst>
                    <a:gd name="T0" fmla="*/ 2147483647 w 34"/>
                    <a:gd name="T1" fmla="*/ 0 h 57"/>
                    <a:gd name="T2" fmla="*/ 2147483647 w 34"/>
                    <a:gd name="T3" fmla="*/ 2147483647 h 57"/>
                    <a:gd name="T4" fmla="*/ 2147483647 w 34"/>
                    <a:gd name="T5" fmla="*/ 2147483647 h 57"/>
                    <a:gd name="T6" fmla="*/ 2147483647 w 34"/>
                    <a:gd name="T7" fmla="*/ 2147483647 h 57"/>
                    <a:gd name="T8" fmla="*/ 0 w 34"/>
                    <a:gd name="T9" fmla="*/ 2147483647 h 57"/>
                    <a:gd name="T10" fmla="*/ 0 60000 65536"/>
                    <a:gd name="T11" fmla="*/ 0 60000 65536"/>
                    <a:gd name="T12" fmla="*/ 0 60000 65536"/>
                    <a:gd name="T13" fmla="*/ 0 60000 65536"/>
                    <a:gd name="T14" fmla="*/ 0 60000 65536"/>
                    <a:gd name="T15" fmla="*/ 0 w 34"/>
                    <a:gd name="T16" fmla="*/ 0 h 57"/>
                    <a:gd name="T17" fmla="*/ 34 w 34"/>
                    <a:gd name="T18" fmla="*/ 57 h 57"/>
                  </a:gdLst>
                  <a:ahLst/>
                  <a:cxnLst>
                    <a:cxn ang="T10">
                      <a:pos x="T0" y="T1"/>
                    </a:cxn>
                    <a:cxn ang="T11">
                      <a:pos x="T2" y="T3"/>
                    </a:cxn>
                    <a:cxn ang="T12">
                      <a:pos x="T4" y="T5"/>
                    </a:cxn>
                    <a:cxn ang="T13">
                      <a:pos x="T6" y="T7"/>
                    </a:cxn>
                    <a:cxn ang="T14">
                      <a:pos x="T8" y="T9"/>
                    </a:cxn>
                  </a:cxnLst>
                  <a:rect l="T15" t="T16" r="T17" b="T18"/>
                  <a:pathLst>
                    <a:path w="34" h="57">
                      <a:moveTo>
                        <a:pt x="34" y="0"/>
                      </a:moveTo>
                      <a:lnTo>
                        <a:pt x="34" y="30"/>
                      </a:lnTo>
                      <a:lnTo>
                        <a:pt x="23" y="45"/>
                      </a:lnTo>
                      <a:lnTo>
                        <a:pt x="23" y="57"/>
                      </a:lnTo>
                      <a:lnTo>
                        <a:pt x="0" y="57"/>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385" name="Freeform 141"/>
                <p:cNvSpPr>
                  <a:spLocks/>
                </p:cNvSpPr>
                <p:nvPr/>
              </p:nvSpPr>
              <p:spPr bwMode="auto">
                <a:xfrm>
                  <a:off x="3900" y="1627"/>
                  <a:ext cx="66" cy="376"/>
                </a:xfrm>
                <a:custGeom>
                  <a:avLst/>
                  <a:gdLst>
                    <a:gd name="T0" fmla="*/ 2147483647 w 11"/>
                    <a:gd name="T1" fmla="*/ 2147483647 h 57"/>
                    <a:gd name="T2" fmla="*/ 2147483647 w 11"/>
                    <a:gd name="T3" fmla="*/ 2147483647 h 57"/>
                    <a:gd name="T4" fmla="*/ 0 w 11"/>
                    <a:gd name="T5" fmla="*/ 2147483647 h 57"/>
                    <a:gd name="T6" fmla="*/ 0 w 11"/>
                    <a:gd name="T7" fmla="*/ 0 h 57"/>
                    <a:gd name="T8" fmla="*/ 0 60000 65536"/>
                    <a:gd name="T9" fmla="*/ 0 60000 65536"/>
                    <a:gd name="T10" fmla="*/ 0 60000 65536"/>
                    <a:gd name="T11" fmla="*/ 0 60000 65536"/>
                    <a:gd name="T12" fmla="*/ 0 w 11"/>
                    <a:gd name="T13" fmla="*/ 0 h 57"/>
                    <a:gd name="T14" fmla="*/ 11 w 11"/>
                    <a:gd name="T15" fmla="*/ 57 h 57"/>
                  </a:gdLst>
                  <a:ahLst/>
                  <a:cxnLst>
                    <a:cxn ang="T8">
                      <a:pos x="T0" y="T1"/>
                    </a:cxn>
                    <a:cxn ang="T9">
                      <a:pos x="T2" y="T3"/>
                    </a:cxn>
                    <a:cxn ang="T10">
                      <a:pos x="T4" y="T5"/>
                    </a:cxn>
                    <a:cxn ang="T11">
                      <a:pos x="T6" y="T7"/>
                    </a:cxn>
                  </a:cxnLst>
                  <a:rect l="T12" t="T13" r="T14" b="T15"/>
                  <a:pathLst>
                    <a:path w="11" h="57">
                      <a:moveTo>
                        <a:pt x="11" y="57"/>
                      </a:moveTo>
                      <a:lnTo>
                        <a:pt x="11" y="45"/>
                      </a:lnTo>
                      <a:lnTo>
                        <a:pt x="0" y="30"/>
                      </a:lnTo>
                      <a:lnTo>
                        <a:pt x="0" y="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386" name="Freeform 142"/>
                <p:cNvSpPr>
                  <a:spLocks/>
                </p:cNvSpPr>
                <p:nvPr/>
              </p:nvSpPr>
              <p:spPr bwMode="auto">
                <a:xfrm>
                  <a:off x="3893" y="1508"/>
                  <a:ext cx="284" cy="104"/>
                </a:xfrm>
                <a:custGeom>
                  <a:avLst/>
                  <a:gdLst>
                    <a:gd name="T0" fmla="*/ 2147483647 w 46"/>
                    <a:gd name="T1" fmla="*/ 2147483647 h 16"/>
                    <a:gd name="T2" fmla="*/ 2147483647 w 46"/>
                    <a:gd name="T3" fmla="*/ 2147483647 h 16"/>
                    <a:gd name="T4" fmla="*/ 0 w 46"/>
                    <a:gd name="T5" fmla="*/ 2147483647 h 16"/>
                    <a:gd name="T6" fmla="*/ 2147483647 w 46"/>
                    <a:gd name="T7" fmla="*/ 2147483647 h 16"/>
                    <a:gd name="T8" fmla="*/ 0 60000 65536"/>
                    <a:gd name="T9" fmla="*/ 0 60000 65536"/>
                    <a:gd name="T10" fmla="*/ 0 60000 65536"/>
                    <a:gd name="T11" fmla="*/ 0 60000 65536"/>
                    <a:gd name="T12" fmla="*/ 0 w 46"/>
                    <a:gd name="T13" fmla="*/ 0 h 16"/>
                    <a:gd name="T14" fmla="*/ 46 w 46"/>
                    <a:gd name="T15" fmla="*/ 16 h 16"/>
                  </a:gdLst>
                  <a:ahLst/>
                  <a:cxnLst>
                    <a:cxn ang="T8">
                      <a:pos x="T0" y="T1"/>
                    </a:cxn>
                    <a:cxn ang="T9">
                      <a:pos x="T2" y="T3"/>
                    </a:cxn>
                    <a:cxn ang="T10">
                      <a:pos x="T4" y="T5"/>
                    </a:cxn>
                    <a:cxn ang="T11">
                      <a:pos x="T6" y="T7"/>
                    </a:cxn>
                  </a:cxnLst>
                  <a:rect l="T12" t="T13" r="T14" b="T15"/>
                  <a:pathLst>
                    <a:path w="46" h="16">
                      <a:moveTo>
                        <a:pt x="46" y="16"/>
                      </a:moveTo>
                      <a:cubicBezTo>
                        <a:pt x="46" y="8"/>
                        <a:pt x="36" y="1"/>
                        <a:pt x="23" y="1"/>
                      </a:cubicBezTo>
                      <a:cubicBezTo>
                        <a:pt x="10" y="0"/>
                        <a:pt x="0" y="8"/>
                        <a:pt x="0" y="16"/>
                      </a:cubicBezTo>
                      <a:lnTo>
                        <a:pt x="46" y="1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387" name="Arc 143"/>
                <p:cNvSpPr>
                  <a:spLocks/>
                </p:cNvSpPr>
                <p:nvPr/>
              </p:nvSpPr>
              <p:spPr bwMode="auto">
                <a:xfrm>
                  <a:off x="3893" y="1515"/>
                  <a:ext cx="289" cy="109"/>
                </a:xfrm>
                <a:custGeom>
                  <a:avLst/>
                  <a:gdLst>
                    <a:gd name="T0" fmla="*/ 0 w 43155"/>
                    <a:gd name="T1" fmla="*/ 0 h 21600"/>
                    <a:gd name="T2" fmla="*/ 0 w 43155"/>
                    <a:gd name="T3" fmla="*/ 0 h 21600"/>
                    <a:gd name="T4" fmla="*/ 0 w 43155"/>
                    <a:gd name="T5" fmla="*/ 0 h 21600"/>
                    <a:gd name="T6" fmla="*/ 0 60000 65536"/>
                    <a:gd name="T7" fmla="*/ 0 60000 65536"/>
                    <a:gd name="T8" fmla="*/ 0 60000 65536"/>
                    <a:gd name="T9" fmla="*/ 0 w 43155"/>
                    <a:gd name="T10" fmla="*/ 0 h 21600"/>
                    <a:gd name="T11" fmla="*/ 43155 w 43155"/>
                    <a:gd name="T12" fmla="*/ 21600 h 21600"/>
                  </a:gdLst>
                  <a:ahLst/>
                  <a:cxnLst>
                    <a:cxn ang="T6">
                      <a:pos x="T0" y="T1"/>
                    </a:cxn>
                    <a:cxn ang="T7">
                      <a:pos x="T2" y="T3"/>
                    </a:cxn>
                    <a:cxn ang="T8">
                      <a:pos x="T4" y="T5"/>
                    </a:cxn>
                  </a:cxnLst>
                  <a:rect l="T9" t="T10" r="T11" b="T12"/>
                  <a:pathLst>
                    <a:path w="43155" h="21600" fill="none" extrusionOk="0">
                      <a:moveTo>
                        <a:pt x="-1" y="20612"/>
                      </a:moveTo>
                      <a:cubicBezTo>
                        <a:pt x="527" y="9079"/>
                        <a:pt x="10031" y="-1"/>
                        <a:pt x="21577" y="-1"/>
                      </a:cubicBezTo>
                      <a:cubicBezTo>
                        <a:pt x="33129" y="-1"/>
                        <a:pt x="42636" y="9089"/>
                        <a:pt x="43155" y="20629"/>
                      </a:cubicBezTo>
                    </a:path>
                    <a:path w="43155" h="21600" stroke="0" extrusionOk="0">
                      <a:moveTo>
                        <a:pt x="-1" y="20612"/>
                      </a:moveTo>
                      <a:cubicBezTo>
                        <a:pt x="527" y="9079"/>
                        <a:pt x="10031" y="-1"/>
                        <a:pt x="21577" y="-1"/>
                      </a:cubicBezTo>
                      <a:cubicBezTo>
                        <a:pt x="33129" y="-1"/>
                        <a:pt x="42636" y="9089"/>
                        <a:pt x="43155" y="20629"/>
                      </a:cubicBezTo>
                      <a:lnTo>
                        <a:pt x="21577" y="21600"/>
                      </a:lnTo>
                      <a:lnTo>
                        <a:pt x="-1" y="20612"/>
                      </a:lnTo>
                      <a:close/>
                    </a:path>
                  </a:pathLst>
                </a:custGeom>
                <a:solidFill>
                  <a:srgbClr val="C0C0C0"/>
                </a:solidFill>
                <a:ln w="0">
                  <a:solidFill>
                    <a:srgbClr val="808080"/>
                  </a:solidFill>
                  <a:round/>
                  <a:headEnd/>
                  <a:tailEnd/>
                </a:ln>
              </p:spPr>
              <p:txBody>
                <a:bodyPr/>
                <a:lstStyle/>
                <a:p>
                  <a:endParaRPr lang="sv-SE"/>
                </a:p>
              </p:txBody>
            </p:sp>
            <p:sp>
              <p:nvSpPr>
                <p:cNvPr id="56388" name="Line 144"/>
                <p:cNvSpPr>
                  <a:spLocks noChangeShapeType="1"/>
                </p:cNvSpPr>
                <p:nvPr/>
              </p:nvSpPr>
              <p:spPr bwMode="auto">
                <a:xfrm>
                  <a:off x="3900" y="1619"/>
                  <a:ext cx="277" cy="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89" name="Line 145"/>
                <p:cNvSpPr>
                  <a:spLocks noChangeShapeType="1"/>
                </p:cNvSpPr>
                <p:nvPr/>
              </p:nvSpPr>
              <p:spPr bwMode="auto">
                <a:xfrm>
                  <a:off x="3900" y="1823"/>
                  <a:ext cx="277" cy="3"/>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90" name="Line 146"/>
                <p:cNvSpPr>
                  <a:spLocks noChangeShapeType="1"/>
                </p:cNvSpPr>
                <p:nvPr/>
              </p:nvSpPr>
              <p:spPr bwMode="auto">
                <a:xfrm>
                  <a:off x="3966" y="1923"/>
                  <a:ext cx="143" cy="2"/>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91" name="Freeform 147"/>
                <p:cNvSpPr>
                  <a:spLocks/>
                </p:cNvSpPr>
                <p:nvPr/>
              </p:nvSpPr>
              <p:spPr bwMode="auto">
                <a:xfrm>
                  <a:off x="3992" y="2003"/>
                  <a:ext cx="93" cy="778"/>
                </a:xfrm>
                <a:custGeom>
                  <a:avLst/>
                  <a:gdLst>
                    <a:gd name="T0" fmla="*/ 0 w 39"/>
                    <a:gd name="T1" fmla="*/ 0 h 328"/>
                    <a:gd name="T2" fmla="*/ 2147483647 w 39"/>
                    <a:gd name="T3" fmla="*/ 0 h 328"/>
                    <a:gd name="T4" fmla="*/ 2147483647 w 39"/>
                    <a:gd name="T5" fmla="*/ 2147483647 h 328"/>
                    <a:gd name="T6" fmla="*/ 2147483647 w 39"/>
                    <a:gd name="T7" fmla="*/ 2147483647 h 328"/>
                    <a:gd name="T8" fmla="*/ 0 w 39"/>
                    <a:gd name="T9" fmla="*/ 2147483647 h 328"/>
                    <a:gd name="T10" fmla="*/ 0 w 39"/>
                    <a:gd name="T11" fmla="*/ 0 h 328"/>
                    <a:gd name="T12" fmla="*/ 0 60000 65536"/>
                    <a:gd name="T13" fmla="*/ 0 60000 65536"/>
                    <a:gd name="T14" fmla="*/ 0 60000 65536"/>
                    <a:gd name="T15" fmla="*/ 0 60000 65536"/>
                    <a:gd name="T16" fmla="*/ 0 60000 65536"/>
                    <a:gd name="T17" fmla="*/ 0 60000 65536"/>
                    <a:gd name="T18" fmla="*/ 0 w 39"/>
                    <a:gd name="T19" fmla="*/ 0 h 328"/>
                    <a:gd name="T20" fmla="*/ 39 w 39"/>
                    <a:gd name="T21" fmla="*/ 328 h 328"/>
                  </a:gdLst>
                  <a:ahLst/>
                  <a:cxnLst>
                    <a:cxn ang="T12">
                      <a:pos x="T0" y="T1"/>
                    </a:cxn>
                    <a:cxn ang="T13">
                      <a:pos x="T2" y="T3"/>
                    </a:cxn>
                    <a:cxn ang="T14">
                      <a:pos x="T4" y="T5"/>
                    </a:cxn>
                    <a:cxn ang="T15">
                      <a:pos x="T6" y="T7"/>
                    </a:cxn>
                    <a:cxn ang="T16">
                      <a:pos x="T8" y="T9"/>
                    </a:cxn>
                    <a:cxn ang="T17">
                      <a:pos x="T10" y="T11"/>
                    </a:cxn>
                  </a:cxnLst>
                  <a:rect l="T18" t="T19" r="T20" b="T21"/>
                  <a:pathLst>
                    <a:path w="39" h="328">
                      <a:moveTo>
                        <a:pt x="0" y="0"/>
                      </a:moveTo>
                      <a:lnTo>
                        <a:pt x="39" y="0"/>
                      </a:lnTo>
                      <a:lnTo>
                        <a:pt x="39" y="264"/>
                      </a:lnTo>
                      <a:lnTo>
                        <a:pt x="20" y="328"/>
                      </a:lnTo>
                      <a:lnTo>
                        <a:pt x="0" y="264"/>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56392" name="Freeform 148"/>
                <p:cNvSpPr>
                  <a:spLocks/>
                </p:cNvSpPr>
                <p:nvPr/>
              </p:nvSpPr>
              <p:spPr bwMode="auto">
                <a:xfrm>
                  <a:off x="4040" y="2003"/>
                  <a:ext cx="45" cy="778"/>
                </a:xfrm>
                <a:custGeom>
                  <a:avLst/>
                  <a:gdLst>
                    <a:gd name="T0" fmla="*/ 2147483647 w 7"/>
                    <a:gd name="T1" fmla="*/ 0 h 118"/>
                    <a:gd name="T2" fmla="*/ 2147483647 w 7"/>
                    <a:gd name="T3" fmla="*/ 2147483647 h 118"/>
                    <a:gd name="T4" fmla="*/ 0 w 7"/>
                    <a:gd name="T5" fmla="*/ 2147483647 h 118"/>
                    <a:gd name="T6" fmla="*/ 0 60000 65536"/>
                    <a:gd name="T7" fmla="*/ 0 60000 65536"/>
                    <a:gd name="T8" fmla="*/ 0 60000 65536"/>
                    <a:gd name="T9" fmla="*/ 0 w 7"/>
                    <a:gd name="T10" fmla="*/ 0 h 118"/>
                    <a:gd name="T11" fmla="*/ 7 w 7"/>
                    <a:gd name="T12" fmla="*/ 118 h 118"/>
                  </a:gdLst>
                  <a:ahLst/>
                  <a:cxnLst>
                    <a:cxn ang="T6">
                      <a:pos x="T0" y="T1"/>
                    </a:cxn>
                    <a:cxn ang="T7">
                      <a:pos x="T2" y="T3"/>
                    </a:cxn>
                    <a:cxn ang="T8">
                      <a:pos x="T4" y="T5"/>
                    </a:cxn>
                  </a:cxnLst>
                  <a:rect l="T9" t="T10" r="T11" b="T12"/>
                  <a:pathLst>
                    <a:path w="7" h="118">
                      <a:moveTo>
                        <a:pt x="7" y="0"/>
                      </a:moveTo>
                      <a:lnTo>
                        <a:pt x="7" y="95"/>
                      </a:lnTo>
                      <a:lnTo>
                        <a:pt x="0" y="118"/>
                      </a:lnTo>
                    </a:path>
                  </a:pathLst>
                </a:custGeom>
                <a:noFill/>
                <a:ln w="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393" name="Freeform 149"/>
                <p:cNvSpPr>
                  <a:spLocks/>
                </p:cNvSpPr>
                <p:nvPr/>
              </p:nvSpPr>
              <p:spPr bwMode="auto">
                <a:xfrm>
                  <a:off x="3992" y="2003"/>
                  <a:ext cx="48" cy="778"/>
                </a:xfrm>
                <a:custGeom>
                  <a:avLst/>
                  <a:gdLst>
                    <a:gd name="T0" fmla="*/ 2147483647 w 8"/>
                    <a:gd name="T1" fmla="*/ 2147483647 h 118"/>
                    <a:gd name="T2" fmla="*/ 0 w 8"/>
                    <a:gd name="T3" fmla="*/ 2147483647 h 118"/>
                    <a:gd name="T4" fmla="*/ 0 w 8"/>
                    <a:gd name="T5" fmla="*/ 0 h 118"/>
                    <a:gd name="T6" fmla="*/ 0 60000 65536"/>
                    <a:gd name="T7" fmla="*/ 0 60000 65536"/>
                    <a:gd name="T8" fmla="*/ 0 60000 65536"/>
                    <a:gd name="T9" fmla="*/ 0 w 8"/>
                    <a:gd name="T10" fmla="*/ 0 h 118"/>
                    <a:gd name="T11" fmla="*/ 8 w 8"/>
                    <a:gd name="T12" fmla="*/ 118 h 118"/>
                  </a:gdLst>
                  <a:ahLst/>
                  <a:cxnLst>
                    <a:cxn ang="T6">
                      <a:pos x="T0" y="T1"/>
                    </a:cxn>
                    <a:cxn ang="T7">
                      <a:pos x="T2" y="T3"/>
                    </a:cxn>
                    <a:cxn ang="T8">
                      <a:pos x="T4" y="T5"/>
                    </a:cxn>
                  </a:cxnLst>
                  <a:rect l="T9" t="T10" r="T11" b="T12"/>
                  <a:pathLst>
                    <a:path w="8" h="118">
                      <a:moveTo>
                        <a:pt x="8" y="118"/>
                      </a:moveTo>
                      <a:lnTo>
                        <a:pt x="0" y="95"/>
                      </a:lnTo>
                      <a:lnTo>
                        <a:pt x="0" y="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6394" name="Line 150"/>
                <p:cNvSpPr>
                  <a:spLocks noChangeShapeType="1"/>
                </p:cNvSpPr>
                <p:nvPr/>
              </p:nvSpPr>
              <p:spPr bwMode="auto">
                <a:xfrm>
                  <a:off x="3966" y="2003"/>
                  <a:ext cx="143" cy="3"/>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95" name="Line 151"/>
                <p:cNvSpPr>
                  <a:spLocks noChangeShapeType="1"/>
                </p:cNvSpPr>
                <p:nvPr/>
              </p:nvSpPr>
              <p:spPr bwMode="auto">
                <a:xfrm>
                  <a:off x="3992" y="2629"/>
                  <a:ext cx="93" cy="3"/>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grpSp>
          <p:grpSp>
            <p:nvGrpSpPr>
              <p:cNvPr id="56342" name="Group 152"/>
              <p:cNvGrpSpPr>
                <a:grpSpLocks/>
              </p:cNvGrpSpPr>
              <p:nvPr/>
            </p:nvGrpSpPr>
            <p:grpSpPr bwMode="auto">
              <a:xfrm>
                <a:off x="2322" y="3118"/>
                <a:ext cx="306" cy="41"/>
                <a:chOff x="1943" y="3103"/>
                <a:chExt cx="214" cy="29"/>
              </a:xfrm>
            </p:grpSpPr>
            <p:sp>
              <p:nvSpPr>
                <p:cNvPr id="56380" name="Line 153"/>
                <p:cNvSpPr>
                  <a:spLocks noChangeShapeType="1"/>
                </p:cNvSpPr>
                <p:nvPr/>
              </p:nvSpPr>
              <p:spPr bwMode="auto">
                <a:xfrm>
                  <a:off x="1943" y="3117"/>
                  <a:ext cx="187"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81" name="Freeform 154"/>
                <p:cNvSpPr>
                  <a:spLocks/>
                </p:cNvSpPr>
                <p:nvPr/>
              </p:nvSpPr>
              <p:spPr bwMode="auto">
                <a:xfrm>
                  <a:off x="2130" y="3103"/>
                  <a:ext cx="27" cy="29"/>
                </a:xfrm>
                <a:custGeom>
                  <a:avLst/>
                  <a:gdLst>
                    <a:gd name="T0" fmla="*/ 0 w 81"/>
                    <a:gd name="T1" fmla="*/ 0 h 87"/>
                    <a:gd name="T2" fmla="*/ 0 w 81"/>
                    <a:gd name="T3" fmla="*/ 0 h 87"/>
                    <a:gd name="T4" fmla="*/ 0 w 81"/>
                    <a:gd name="T5" fmla="*/ 0 h 87"/>
                    <a:gd name="T6" fmla="*/ 0 w 81"/>
                    <a:gd name="T7" fmla="*/ 0 h 87"/>
                    <a:gd name="T8" fmla="*/ 0 60000 65536"/>
                    <a:gd name="T9" fmla="*/ 0 60000 65536"/>
                    <a:gd name="T10" fmla="*/ 0 60000 65536"/>
                    <a:gd name="T11" fmla="*/ 0 60000 65536"/>
                    <a:gd name="T12" fmla="*/ 0 w 81"/>
                    <a:gd name="T13" fmla="*/ 0 h 87"/>
                    <a:gd name="T14" fmla="*/ 81 w 81"/>
                    <a:gd name="T15" fmla="*/ 87 h 87"/>
                  </a:gdLst>
                  <a:ahLst/>
                  <a:cxnLst>
                    <a:cxn ang="T8">
                      <a:pos x="T0" y="T1"/>
                    </a:cxn>
                    <a:cxn ang="T9">
                      <a:pos x="T2" y="T3"/>
                    </a:cxn>
                    <a:cxn ang="T10">
                      <a:pos x="T4" y="T5"/>
                    </a:cxn>
                    <a:cxn ang="T11">
                      <a:pos x="T6" y="T7"/>
                    </a:cxn>
                  </a:cxnLst>
                  <a:rect l="T12" t="T13" r="T14" b="T15"/>
                  <a:pathLst>
                    <a:path w="81" h="87">
                      <a:moveTo>
                        <a:pt x="0" y="87"/>
                      </a:moveTo>
                      <a:lnTo>
                        <a:pt x="81" y="43"/>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43" name="Group 155"/>
              <p:cNvGrpSpPr>
                <a:grpSpLocks/>
              </p:cNvGrpSpPr>
              <p:nvPr/>
            </p:nvGrpSpPr>
            <p:grpSpPr bwMode="auto">
              <a:xfrm>
                <a:off x="1856" y="3122"/>
                <a:ext cx="343" cy="42"/>
                <a:chOff x="1618" y="3106"/>
                <a:chExt cx="240" cy="29"/>
              </a:xfrm>
            </p:grpSpPr>
            <p:sp>
              <p:nvSpPr>
                <p:cNvPr id="56378" name="Line 156"/>
                <p:cNvSpPr>
                  <a:spLocks noChangeShapeType="1"/>
                </p:cNvSpPr>
                <p:nvPr/>
              </p:nvSpPr>
              <p:spPr bwMode="auto">
                <a:xfrm>
                  <a:off x="1618" y="3120"/>
                  <a:ext cx="21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79" name="Freeform 157"/>
                <p:cNvSpPr>
                  <a:spLocks/>
                </p:cNvSpPr>
                <p:nvPr/>
              </p:nvSpPr>
              <p:spPr bwMode="auto">
                <a:xfrm>
                  <a:off x="1830" y="3106"/>
                  <a:ext cx="28" cy="29"/>
                </a:xfrm>
                <a:custGeom>
                  <a:avLst/>
                  <a:gdLst>
                    <a:gd name="T0" fmla="*/ 0 w 83"/>
                    <a:gd name="T1" fmla="*/ 0 h 87"/>
                    <a:gd name="T2" fmla="*/ 0 w 83"/>
                    <a:gd name="T3" fmla="*/ 0 h 87"/>
                    <a:gd name="T4" fmla="*/ 0 w 83"/>
                    <a:gd name="T5" fmla="*/ 0 h 87"/>
                    <a:gd name="T6" fmla="*/ 0 w 83"/>
                    <a:gd name="T7" fmla="*/ 0 h 87"/>
                    <a:gd name="T8" fmla="*/ 0 60000 65536"/>
                    <a:gd name="T9" fmla="*/ 0 60000 65536"/>
                    <a:gd name="T10" fmla="*/ 0 60000 65536"/>
                    <a:gd name="T11" fmla="*/ 0 60000 65536"/>
                    <a:gd name="T12" fmla="*/ 0 w 83"/>
                    <a:gd name="T13" fmla="*/ 0 h 87"/>
                    <a:gd name="T14" fmla="*/ 83 w 83"/>
                    <a:gd name="T15" fmla="*/ 87 h 87"/>
                  </a:gdLst>
                  <a:ahLst/>
                  <a:cxnLst>
                    <a:cxn ang="T8">
                      <a:pos x="T0" y="T1"/>
                    </a:cxn>
                    <a:cxn ang="T9">
                      <a:pos x="T2" y="T3"/>
                    </a:cxn>
                    <a:cxn ang="T10">
                      <a:pos x="T4" y="T5"/>
                    </a:cxn>
                    <a:cxn ang="T11">
                      <a:pos x="T6" y="T7"/>
                    </a:cxn>
                  </a:cxnLst>
                  <a:rect l="T12" t="T13" r="T14" b="T15"/>
                  <a:pathLst>
                    <a:path w="83" h="87">
                      <a:moveTo>
                        <a:pt x="0" y="87"/>
                      </a:moveTo>
                      <a:lnTo>
                        <a:pt x="83" y="44"/>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44" name="Group 158"/>
              <p:cNvGrpSpPr>
                <a:grpSpLocks/>
              </p:cNvGrpSpPr>
              <p:nvPr/>
            </p:nvGrpSpPr>
            <p:grpSpPr bwMode="auto">
              <a:xfrm>
                <a:off x="1265" y="3069"/>
                <a:ext cx="381" cy="42"/>
                <a:chOff x="1206" y="3069"/>
                <a:chExt cx="266" cy="29"/>
              </a:xfrm>
            </p:grpSpPr>
            <p:sp>
              <p:nvSpPr>
                <p:cNvPr id="56376" name="Line 159"/>
                <p:cNvSpPr>
                  <a:spLocks noChangeShapeType="1"/>
                </p:cNvSpPr>
                <p:nvPr/>
              </p:nvSpPr>
              <p:spPr bwMode="auto">
                <a:xfrm>
                  <a:off x="1206" y="3083"/>
                  <a:ext cx="239"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77" name="Freeform 160"/>
                <p:cNvSpPr>
                  <a:spLocks/>
                </p:cNvSpPr>
                <p:nvPr/>
              </p:nvSpPr>
              <p:spPr bwMode="auto">
                <a:xfrm>
                  <a:off x="1444" y="3069"/>
                  <a:ext cx="28" cy="29"/>
                </a:xfrm>
                <a:custGeom>
                  <a:avLst/>
                  <a:gdLst>
                    <a:gd name="T0" fmla="*/ 0 w 83"/>
                    <a:gd name="T1" fmla="*/ 0 h 87"/>
                    <a:gd name="T2" fmla="*/ 0 w 83"/>
                    <a:gd name="T3" fmla="*/ 0 h 87"/>
                    <a:gd name="T4" fmla="*/ 0 w 83"/>
                    <a:gd name="T5" fmla="*/ 0 h 87"/>
                    <a:gd name="T6" fmla="*/ 0 w 83"/>
                    <a:gd name="T7" fmla="*/ 0 h 87"/>
                    <a:gd name="T8" fmla="*/ 0 60000 65536"/>
                    <a:gd name="T9" fmla="*/ 0 60000 65536"/>
                    <a:gd name="T10" fmla="*/ 0 60000 65536"/>
                    <a:gd name="T11" fmla="*/ 0 60000 65536"/>
                    <a:gd name="T12" fmla="*/ 0 w 83"/>
                    <a:gd name="T13" fmla="*/ 0 h 87"/>
                    <a:gd name="T14" fmla="*/ 83 w 83"/>
                    <a:gd name="T15" fmla="*/ 87 h 87"/>
                  </a:gdLst>
                  <a:ahLst/>
                  <a:cxnLst>
                    <a:cxn ang="T8">
                      <a:pos x="T0" y="T1"/>
                    </a:cxn>
                    <a:cxn ang="T9">
                      <a:pos x="T2" y="T3"/>
                    </a:cxn>
                    <a:cxn ang="T10">
                      <a:pos x="T4" y="T5"/>
                    </a:cxn>
                    <a:cxn ang="T11">
                      <a:pos x="T6" y="T7"/>
                    </a:cxn>
                  </a:cxnLst>
                  <a:rect l="T12" t="T13" r="T14" b="T15"/>
                  <a:pathLst>
                    <a:path w="83" h="87">
                      <a:moveTo>
                        <a:pt x="0" y="87"/>
                      </a:moveTo>
                      <a:lnTo>
                        <a:pt x="83" y="44"/>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45" name="Group 161"/>
              <p:cNvGrpSpPr>
                <a:grpSpLocks/>
              </p:cNvGrpSpPr>
              <p:nvPr/>
            </p:nvGrpSpPr>
            <p:grpSpPr bwMode="auto">
              <a:xfrm>
                <a:off x="1720" y="2796"/>
                <a:ext cx="38" cy="154"/>
                <a:chOff x="1523" y="2878"/>
                <a:chExt cx="27" cy="108"/>
              </a:xfrm>
            </p:grpSpPr>
            <p:sp>
              <p:nvSpPr>
                <p:cNvPr id="56374" name="Line 162"/>
                <p:cNvSpPr>
                  <a:spLocks noChangeShapeType="1"/>
                </p:cNvSpPr>
                <p:nvPr/>
              </p:nvSpPr>
              <p:spPr bwMode="auto">
                <a:xfrm flipV="1">
                  <a:off x="1536" y="2905"/>
                  <a:ext cx="1" cy="8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75" name="Freeform 163"/>
                <p:cNvSpPr>
                  <a:spLocks/>
                </p:cNvSpPr>
                <p:nvPr/>
              </p:nvSpPr>
              <p:spPr bwMode="auto">
                <a:xfrm>
                  <a:off x="1523" y="2878"/>
                  <a:ext cx="27" cy="29"/>
                </a:xfrm>
                <a:custGeom>
                  <a:avLst/>
                  <a:gdLst>
                    <a:gd name="T0" fmla="*/ 0 w 81"/>
                    <a:gd name="T1" fmla="*/ 0 h 87"/>
                    <a:gd name="T2" fmla="*/ 0 w 81"/>
                    <a:gd name="T3" fmla="*/ 0 h 87"/>
                    <a:gd name="T4" fmla="*/ 0 w 81"/>
                    <a:gd name="T5" fmla="*/ 0 h 87"/>
                    <a:gd name="T6" fmla="*/ 0 w 81"/>
                    <a:gd name="T7" fmla="*/ 0 h 87"/>
                    <a:gd name="T8" fmla="*/ 0 60000 65536"/>
                    <a:gd name="T9" fmla="*/ 0 60000 65536"/>
                    <a:gd name="T10" fmla="*/ 0 60000 65536"/>
                    <a:gd name="T11" fmla="*/ 0 60000 65536"/>
                    <a:gd name="T12" fmla="*/ 0 w 81"/>
                    <a:gd name="T13" fmla="*/ 0 h 87"/>
                    <a:gd name="T14" fmla="*/ 81 w 81"/>
                    <a:gd name="T15" fmla="*/ 87 h 87"/>
                  </a:gdLst>
                  <a:ahLst/>
                  <a:cxnLst>
                    <a:cxn ang="T8">
                      <a:pos x="T0" y="T1"/>
                    </a:cxn>
                    <a:cxn ang="T9">
                      <a:pos x="T2" y="T3"/>
                    </a:cxn>
                    <a:cxn ang="T10">
                      <a:pos x="T4" y="T5"/>
                    </a:cxn>
                    <a:cxn ang="T11">
                      <a:pos x="T6" y="T7"/>
                    </a:cxn>
                  </a:cxnLst>
                  <a:rect l="T12" t="T13" r="T14" b="T15"/>
                  <a:pathLst>
                    <a:path w="81" h="87">
                      <a:moveTo>
                        <a:pt x="81" y="87"/>
                      </a:moveTo>
                      <a:lnTo>
                        <a:pt x="41" y="0"/>
                      </a:lnTo>
                      <a:lnTo>
                        <a:pt x="0" y="87"/>
                      </a:lnTo>
                      <a:lnTo>
                        <a:pt x="81"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46" name="Group 164"/>
              <p:cNvGrpSpPr>
                <a:grpSpLocks/>
              </p:cNvGrpSpPr>
              <p:nvPr/>
            </p:nvGrpSpPr>
            <p:grpSpPr bwMode="auto">
              <a:xfrm>
                <a:off x="866" y="3181"/>
                <a:ext cx="243" cy="40"/>
                <a:chOff x="927" y="3147"/>
                <a:chExt cx="170" cy="28"/>
              </a:xfrm>
            </p:grpSpPr>
            <p:sp>
              <p:nvSpPr>
                <p:cNvPr id="56372" name="Line 165"/>
                <p:cNvSpPr>
                  <a:spLocks noChangeShapeType="1"/>
                </p:cNvSpPr>
                <p:nvPr/>
              </p:nvSpPr>
              <p:spPr bwMode="auto">
                <a:xfrm>
                  <a:off x="927" y="3161"/>
                  <a:ext cx="14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73" name="Freeform 166"/>
                <p:cNvSpPr>
                  <a:spLocks/>
                </p:cNvSpPr>
                <p:nvPr/>
              </p:nvSpPr>
              <p:spPr bwMode="auto">
                <a:xfrm>
                  <a:off x="1069" y="3147"/>
                  <a:ext cx="28" cy="28"/>
                </a:xfrm>
                <a:custGeom>
                  <a:avLst/>
                  <a:gdLst>
                    <a:gd name="T0" fmla="*/ 0 w 83"/>
                    <a:gd name="T1" fmla="*/ 0 h 86"/>
                    <a:gd name="T2" fmla="*/ 0 w 83"/>
                    <a:gd name="T3" fmla="*/ 0 h 86"/>
                    <a:gd name="T4" fmla="*/ 0 w 83"/>
                    <a:gd name="T5" fmla="*/ 0 h 86"/>
                    <a:gd name="T6" fmla="*/ 0 w 83"/>
                    <a:gd name="T7" fmla="*/ 0 h 86"/>
                    <a:gd name="T8" fmla="*/ 0 60000 65536"/>
                    <a:gd name="T9" fmla="*/ 0 60000 65536"/>
                    <a:gd name="T10" fmla="*/ 0 60000 65536"/>
                    <a:gd name="T11" fmla="*/ 0 60000 65536"/>
                    <a:gd name="T12" fmla="*/ 0 w 83"/>
                    <a:gd name="T13" fmla="*/ 0 h 86"/>
                    <a:gd name="T14" fmla="*/ 83 w 83"/>
                    <a:gd name="T15" fmla="*/ 86 h 86"/>
                  </a:gdLst>
                  <a:ahLst/>
                  <a:cxnLst>
                    <a:cxn ang="T8">
                      <a:pos x="T0" y="T1"/>
                    </a:cxn>
                    <a:cxn ang="T9">
                      <a:pos x="T2" y="T3"/>
                    </a:cxn>
                    <a:cxn ang="T10">
                      <a:pos x="T4" y="T5"/>
                    </a:cxn>
                    <a:cxn ang="T11">
                      <a:pos x="T6" y="T7"/>
                    </a:cxn>
                  </a:cxnLst>
                  <a:rect l="T12" t="T13" r="T14" b="T15"/>
                  <a:pathLst>
                    <a:path w="83" h="86">
                      <a:moveTo>
                        <a:pt x="0" y="86"/>
                      </a:moveTo>
                      <a:lnTo>
                        <a:pt x="83" y="42"/>
                      </a:lnTo>
                      <a:lnTo>
                        <a:pt x="0" y="0"/>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47" name="Group 167"/>
              <p:cNvGrpSpPr>
                <a:grpSpLocks/>
              </p:cNvGrpSpPr>
              <p:nvPr/>
            </p:nvGrpSpPr>
            <p:grpSpPr bwMode="auto">
              <a:xfrm>
                <a:off x="507" y="3352"/>
                <a:ext cx="590" cy="41"/>
                <a:chOff x="677" y="3266"/>
                <a:chExt cx="411" cy="29"/>
              </a:xfrm>
            </p:grpSpPr>
            <p:sp>
              <p:nvSpPr>
                <p:cNvPr id="56370" name="Line 168"/>
                <p:cNvSpPr>
                  <a:spLocks noChangeShapeType="1"/>
                </p:cNvSpPr>
                <p:nvPr/>
              </p:nvSpPr>
              <p:spPr bwMode="auto">
                <a:xfrm>
                  <a:off x="677" y="3281"/>
                  <a:ext cx="385"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71" name="Freeform 169"/>
                <p:cNvSpPr>
                  <a:spLocks/>
                </p:cNvSpPr>
                <p:nvPr/>
              </p:nvSpPr>
              <p:spPr bwMode="auto">
                <a:xfrm>
                  <a:off x="1061" y="3266"/>
                  <a:ext cx="27" cy="29"/>
                </a:xfrm>
                <a:custGeom>
                  <a:avLst/>
                  <a:gdLst>
                    <a:gd name="T0" fmla="*/ 0 w 81"/>
                    <a:gd name="T1" fmla="*/ 0 h 87"/>
                    <a:gd name="T2" fmla="*/ 0 w 81"/>
                    <a:gd name="T3" fmla="*/ 0 h 87"/>
                    <a:gd name="T4" fmla="*/ 0 w 81"/>
                    <a:gd name="T5" fmla="*/ 0 h 87"/>
                    <a:gd name="T6" fmla="*/ 0 w 81"/>
                    <a:gd name="T7" fmla="*/ 0 h 87"/>
                    <a:gd name="T8" fmla="*/ 0 60000 65536"/>
                    <a:gd name="T9" fmla="*/ 0 60000 65536"/>
                    <a:gd name="T10" fmla="*/ 0 60000 65536"/>
                    <a:gd name="T11" fmla="*/ 0 60000 65536"/>
                    <a:gd name="T12" fmla="*/ 0 w 81"/>
                    <a:gd name="T13" fmla="*/ 0 h 87"/>
                    <a:gd name="T14" fmla="*/ 81 w 81"/>
                    <a:gd name="T15" fmla="*/ 87 h 87"/>
                  </a:gdLst>
                  <a:ahLst/>
                  <a:cxnLst>
                    <a:cxn ang="T8">
                      <a:pos x="T0" y="T1"/>
                    </a:cxn>
                    <a:cxn ang="T9">
                      <a:pos x="T2" y="T3"/>
                    </a:cxn>
                    <a:cxn ang="T10">
                      <a:pos x="T4" y="T5"/>
                    </a:cxn>
                    <a:cxn ang="T11">
                      <a:pos x="T6" y="T7"/>
                    </a:cxn>
                  </a:cxnLst>
                  <a:rect l="T12" t="T13" r="T14" b="T15"/>
                  <a:pathLst>
                    <a:path w="81" h="87">
                      <a:moveTo>
                        <a:pt x="0" y="87"/>
                      </a:moveTo>
                      <a:lnTo>
                        <a:pt x="81" y="44"/>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48" name="Group 170"/>
              <p:cNvGrpSpPr>
                <a:grpSpLocks/>
              </p:cNvGrpSpPr>
              <p:nvPr/>
            </p:nvGrpSpPr>
            <p:grpSpPr bwMode="auto">
              <a:xfrm>
                <a:off x="2261" y="3545"/>
                <a:ext cx="39" cy="80"/>
                <a:chOff x="1901" y="3401"/>
                <a:chExt cx="27" cy="56"/>
              </a:xfrm>
            </p:grpSpPr>
            <p:sp>
              <p:nvSpPr>
                <p:cNvPr id="56368" name="Line 171"/>
                <p:cNvSpPr>
                  <a:spLocks noChangeShapeType="1"/>
                </p:cNvSpPr>
                <p:nvPr/>
              </p:nvSpPr>
              <p:spPr bwMode="auto">
                <a:xfrm>
                  <a:off x="1915" y="3401"/>
                  <a:ext cx="1" cy="28"/>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69" name="Freeform 172"/>
                <p:cNvSpPr>
                  <a:spLocks/>
                </p:cNvSpPr>
                <p:nvPr/>
              </p:nvSpPr>
              <p:spPr bwMode="auto">
                <a:xfrm>
                  <a:off x="1901" y="3428"/>
                  <a:ext cx="27" cy="29"/>
                </a:xfrm>
                <a:custGeom>
                  <a:avLst/>
                  <a:gdLst>
                    <a:gd name="T0" fmla="*/ 0 w 81"/>
                    <a:gd name="T1" fmla="*/ 0 h 89"/>
                    <a:gd name="T2" fmla="*/ 0 w 81"/>
                    <a:gd name="T3" fmla="*/ 0 h 89"/>
                    <a:gd name="T4" fmla="*/ 0 w 81"/>
                    <a:gd name="T5" fmla="*/ 0 h 89"/>
                    <a:gd name="T6" fmla="*/ 0 w 81"/>
                    <a:gd name="T7" fmla="*/ 0 h 89"/>
                    <a:gd name="T8" fmla="*/ 0 60000 65536"/>
                    <a:gd name="T9" fmla="*/ 0 60000 65536"/>
                    <a:gd name="T10" fmla="*/ 0 60000 65536"/>
                    <a:gd name="T11" fmla="*/ 0 60000 65536"/>
                    <a:gd name="T12" fmla="*/ 0 w 81"/>
                    <a:gd name="T13" fmla="*/ 0 h 89"/>
                    <a:gd name="T14" fmla="*/ 81 w 81"/>
                    <a:gd name="T15" fmla="*/ 89 h 89"/>
                  </a:gdLst>
                  <a:ahLst/>
                  <a:cxnLst>
                    <a:cxn ang="T8">
                      <a:pos x="T0" y="T1"/>
                    </a:cxn>
                    <a:cxn ang="T9">
                      <a:pos x="T2" y="T3"/>
                    </a:cxn>
                    <a:cxn ang="T10">
                      <a:pos x="T4" y="T5"/>
                    </a:cxn>
                    <a:cxn ang="T11">
                      <a:pos x="T6" y="T7"/>
                    </a:cxn>
                  </a:cxnLst>
                  <a:rect l="T12" t="T13" r="T14" b="T15"/>
                  <a:pathLst>
                    <a:path w="81" h="89">
                      <a:moveTo>
                        <a:pt x="0" y="0"/>
                      </a:moveTo>
                      <a:lnTo>
                        <a:pt x="41" y="89"/>
                      </a:lnTo>
                      <a:lnTo>
                        <a:pt x="8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49" name="Group 173"/>
              <p:cNvGrpSpPr>
                <a:grpSpLocks/>
              </p:cNvGrpSpPr>
              <p:nvPr/>
            </p:nvGrpSpPr>
            <p:grpSpPr bwMode="auto">
              <a:xfrm>
                <a:off x="1149" y="3970"/>
                <a:ext cx="39" cy="155"/>
                <a:chOff x="1125" y="3698"/>
                <a:chExt cx="27" cy="108"/>
              </a:xfrm>
            </p:grpSpPr>
            <p:sp>
              <p:nvSpPr>
                <p:cNvPr id="56366" name="Line 174"/>
                <p:cNvSpPr>
                  <a:spLocks noChangeShapeType="1"/>
                </p:cNvSpPr>
                <p:nvPr/>
              </p:nvSpPr>
              <p:spPr bwMode="auto">
                <a:xfrm flipV="1">
                  <a:off x="1138" y="3726"/>
                  <a:ext cx="1" cy="8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67" name="Freeform 175"/>
                <p:cNvSpPr>
                  <a:spLocks/>
                </p:cNvSpPr>
                <p:nvPr/>
              </p:nvSpPr>
              <p:spPr bwMode="auto">
                <a:xfrm>
                  <a:off x="1125" y="3698"/>
                  <a:ext cx="27" cy="29"/>
                </a:xfrm>
                <a:custGeom>
                  <a:avLst/>
                  <a:gdLst>
                    <a:gd name="T0" fmla="*/ 0 w 81"/>
                    <a:gd name="T1" fmla="*/ 0 h 87"/>
                    <a:gd name="T2" fmla="*/ 0 w 81"/>
                    <a:gd name="T3" fmla="*/ 0 h 87"/>
                    <a:gd name="T4" fmla="*/ 0 w 81"/>
                    <a:gd name="T5" fmla="*/ 0 h 87"/>
                    <a:gd name="T6" fmla="*/ 0 w 81"/>
                    <a:gd name="T7" fmla="*/ 0 h 87"/>
                    <a:gd name="T8" fmla="*/ 0 60000 65536"/>
                    <a:gd name="T9" fmla="*/ 0 60000 65536"/>
                    <a:gd name="T10" fmla="*/ 0 60000 65536"/>
                    <a:gd name="T11" fmla="*/ 0 60000 65536"/>
                    <a:gd name="T12" fmla="*/ 0 w 81"/>
                    <a:gd name="T13" fmla="*/ 0 h 87"/>
                    <a:gd name="T14" fmla="*/ 81 w 81"/>
                    <a:gd name="T15" fmla="*/ 87 h 87"/>
                  </a:gdLst>
                  <a:ahLst/>
                  <a:cxnLst>
                    <a:cxn ang="T8">
                      <a:pos x="T0" y="T1"/>
                    </a:cxn>
                    <a:cxn ang="T9">
                      <a:pos x="T2" y="T3"/>
                    </a:cxn>
                    <a:cxn ang="T10">
                      <a:pos x="T4" y="T5"/>
                    </a:cxn>
                    <a:cxn ang="T11">
                      <a:pos x="T6" y="T7"/>
                    </a:cxn>
                  </a:cxnLst>
                  <a:rect l="T12" t="T13" r="T14" b="T15"/>
                  <a:pathLst>
                    <a:path w="81" h="87">
                      <a:moveTo>
                        <a:pt x="81" y="87"/>
                      </a:moveTo>
                      <a:lnTo>
                        <a:pt x="41" y="0"/>
                      </a:lnTo>
                      <a:lnTo>
                        <a:pt x="0" y="87"/>
                      </a:lnTo>
                      <a:lnTo>
                        <a:pt x="81"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grpSp>
            <p:nvGrpSpPr>
              <p:cNvPr id="56350" name="Group 176"/>
              <p:cNvGrpSpPr>
                <a:grpSpLocks/>
              </p:cNvGrpSpPr>
              <p:nvPr/>
            </p:nvGrpSpPr>
            <p:grpSpPr bwMode="auto">
              <a:xfrm>
                <a:off x="1201" y="3975"/>
                <a:ext cx="39" cy="156"/>
                <a:chOff x="1161" y="3701"/>
                <a:chExt cx="27" cy="109"/>
              </a:xfrm>
            </p:grpSpPr>
            <p:sp>
              <p:nvSpPr>
                <p:cNvPr id="56364" name="Line 177"/>
                <p:cNvSpPr>
                  <a:spLocks noChangeShapeType="1"/>
                </p:cNvSpPr>
                <p:nvPr/>
              </p:nvSpPr>
              <p:spPr bwMode="auto">
                <a:xfrm>
                  <a:off x="1175" y="3701"/>
                  <a:ext cx="1" cy="8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6365" name="Freeform 178"/>
                <p:cNvSpPr>
                  <a:spLocks/>
                </p:cNvSpPr>
                <p:nvPr/>
              </p:nvSpPr>
              <p:spPr bwMode="auto">
                <a:xfrm>
                  <a:off x="1161" y="3780"/>
                  <a:ext cx="27" cy="30"/>
                </a:xfrm>
                <a:custGeom>
                  <a:avLst/>
                  <a:gdLst>
                    <a:gd name="T0" fmla="*/ 0 w 81"/>
                    <a:gd name="T1" fmla="*/ 0 h 88"/>
                    <a:gd name="T2" fmla="*/ 0 w 81"/>
                    <a:gd name="T3" fmla="*/ 0 h 88"/>
                    <a:gd name="T4" fmla="*/ 0 w 81"/>
                    <a:gd name="T5" fmla="*/ 0 h 88"/>
                    <a:gd name="T6" fmla="*/ 0 w 81"/>
                    <a:gd name="T7" fmla="*/ 0 h 88"/>
                    <a:gd name="T8" fmla="*/ 0 60000 65536"/>
                    <a:gd name="T9" fmla="*/ 0 60000 65536"/>
                    <a:gd name="T10" fmla="*/ 0 60000 65536"/>
                    <a:gd name="T11" fmla="*/ 0 60000 65536"/>
                    <a:gd name="T12" fmla="*/ 0 w 81"/>
                    <a:gd name="T13" fmla="*/ 0 h 88"/>
                    <a:gd name="T14" fmla="*/ 81 w 81"/>
                    <a:gd name="T15" fmla="*/ 88 h 88"/>
                  </a:gdLst>
                  <a:ahLst/>
                  <a:cxnLst>
                    <a:cxn ang="T8">
                      <a:pos x="T0" y="T1"/>
                    </a:cxn>
                    <a:cxn ang="T9">
                      <a:pos x="T2" y="T3"/>
                    </a:cxn>
                    <a:cxn ang="T10">
                      <a:pos x="T4" y="T5"/>
                    </a:cxn>
                    <a:cxn ang="T11">
                      <a:pos x="T6" y="T7"/>
                    </a:cxn>
                  </a:cxnLst>
                  <a:rect l="T12" t="T13" r="T14" b="T15"/>
                  <a:pathLst>
                    <a:path w="81" h="88">
                      <a:moveTo>
                        <a:pt x="0" y="0"/>
                      </a:moveTo>
                      <a:lnTo>
                        <a:pt x="41" y="88"/>
                      </a:lnTo>
                      <a:lnTo>
                        <a:pt x="8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grpSp>
          <p:sp>
            <p:nvSpPr>
              <p:cNvPr id="56351" name="Rectangle 179"/>
              <p:cNvSpPr>
                <a:spLocks noChangeArrowheads="1"/>
              </p:cNvSpPr>
              <p:nvPr/>
            </p:nvSpPr>
            <p:spPr bwMode="auto">
              <a:xfrm>
                <a:off x="343" y="2857"/>
                <a:ext cx="26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inletPulp</a:t>
                </a:r>
                <a:endParaRPr lang="en-US" sz="900"/>
              </a:p>
            </p:txBody>
          </p:sp>
          <p:sp>
            <p:nvSpPr>
              <p:cNvPr id="56352" name="Rectangle 180"/>
              <p:cNvSpPr>
                <a:spLocks noChangeArrowheads="1"/>
              </p:cNvSpPr>
              <p:nvPr/>
            </p:nvSpPr>
            <p:spPr bwMode="auto">
              <a:xfrm>
                <a:off x="300" y="3068"/>
                <a:ext cx="3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inletSteam</a:t>
                </a:r>
                <a:endParaRPr lang="en-US" sz="900"/>
              </a:p>
            </p:txBody>
          </p:sp>
          <p:sp>
            <p:nvSpPr>
              <p:cNvPr id="56353" name="Rectangle 181"/>
              <p:cNvSpPr>
                <a:spLocks noChangeArrowheads="1"/>
              </p:cNvSpPr>
              <p:nvPr/>
            </p:nvSpPr>
            <p:spPr bwMode="auto">
              <a:xfrm>
                <a:off x="427" y="3393"/>
                <a:ext cx="22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inletWL</a:t>
                </a:r>
                <a:endParaRPr lang="en-US" sz="900"/>
              </a:p>
            </p:txBody>
          </p:sp>
          <p:sp>
            <p:nvSpPr>
              <p:cNvPr id="56354" name="Rectangle 182"/>
              <p:cNvSpPr>
                <a:spLocks noChangeArrowheads="1"/>
              </p:cNvSpPr>
              <p:nvPr/>
            </p:nvSpPr>
            <p:spPr bwMode="auto">
              <a:xfrm>
                <a:off x="756" y="3982"/>
                <a:ext cx="31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inletWater</a:t>
                </a:r>
                <a:endParaRPr lang="en-US" sz="900"/>
              </a:p>
            </p:txBody>
          </p:sp>
          <p:sp>
            <p:nvSpPr>
              <p:cNvPr id="56355" name="Rectangle 183"/>
              <p:cNvSpPr>
                <a:spLocks noChangeArrowheads="1"/>
              </p:cNvSpPr>
              <p:nvPr/>
            </p:nvSpPr>
            <p:spPr bwMode="auto">
              <a:xfrm>
                <a:off x="1823" y="3018"/>
                <a:ext cx="31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outletNCG</a:t>
                </a:r>
                <a:endParaRPr lang="en-US" sz="900"/>
              </a:p>
            </p:txBody>
          </p:sp>
          <p:sp>
            <p:nvSpPr>
              <p:cNvPr id="56356" name="Rectangle 184"/>
              <p:cNvSpPr>
                <a:spLocks noChangeArrowheads="1"/>
              </p:cNvSpPr>
              <p:nvPr/>
            </p:nvSpPr>
            <p:spPr bwMode="auto">
              <a:xfrm>
                <a:off x="1774" y="2695"/>
                <a:ext cx="50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Lockmannkolonn</a:t>
                </a:r>
                <a:endParaRPr lang="en-US" sz="900"/>
              </a:p>
            </p:txBody>
          </p:sp>
          <p:sp>
            <p:nvSpPr>
              <p:cNvPr id="56357" name="Rectangle 185"/>
              <p:cNvSpPr>
                <a:spLocks noChangeArrowheads="1"/>
              </p:cNvSpPr>
              <p:nvPr/>
            </p:nvSpPr>
            <p:spPr bwMode="auto">
              <a:xfrm>
                <a:off x="2352" y="3174"/>
                <a:ext cx="25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outletBL</a:t>
                </a:r>
                <a:endParaRPr lang="en-US" sz="900"/>
              </a:p>
            </p:txBody>
          </p:sp>
          <p:sp>
            <p:nvSpPr>
              <p:cNvPr id="56358" name="Rectangle 186"/>
              <p:cNvSpPr>
                <a:spLocks noChangeArrowheads="1"/>
              </p:cNvSpPr>
              <p:nvPr/>
            </p:nvSpPr>
            <p:spPr bwMode="auto">
              <a:xfrm>
                <a:off x="1918" y="3637"/>
                <a:ext cx="53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outletCondensate</a:t>
                </a:r>
                <a:endParaRPr lang="en-US" sz="900"/>
              </a:p>
            </p:txBody>
          </p:sp>
          <p:sp>
            <p:nvSpPr>
              <p:cNvPr id="56359" name="Rectangle 187"/>
              <p:cNvSpPr>
                <a:spLocks noChangeArrowheads="1"/>
              </p:cNvSpPr>
              <p:nvPr/>
            </p:nvSpPr>
            <p:spPr bwMode="auto">
              <a:xfrm>
                <a:off x="1274" y="3982"/>
                <a:ext cx="30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900">
                    <a:solidFill>
                      <a:srgbClr val="000000"/>
                    </a:solidFill>
                  </a:rPr>
                  <a:t>outletPulp</a:t>
                </a:r>
                <a:endParaRPr lang="en-US" sz="900"/>
              </a:p>
            </p:txBody>
          </p:sp>
          <p:sp>
            <p:nvSpPr>
              <p:cNvPr id="56360" name="Rectangle 188"/>
              <p:cNvSpPr>
                <a:spLocks noChangeArrowheads="1"/>
              </p:cNvSpPr>
              <p:nvPr/>
            </p:nvSpPr>
            <p:spPr bwMode="auto">
              <a:xfrm>
                <a:off x="1022" y="3221"/>
                <a:ext cx="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1000">
                    <a:solidFill>
                      <a:srgbClr val="000000"/>
                    </a:solidFill>
                  </a:rPr>
                  <a:t>6</a:t>
                </a:r>
                <a:endParaRPr lang="en-US" sz="1000"/>
              </a:p>
            </p:txBody>
          </p:sp>
          <p:sp>
            <p:nvSpPr>
              <p:cNvPr id="56361" name="Rectangle 189"/>
              <p:cNvSpPr>
                <a:spLocks noChangeArrowheads="1"/>
              </p:cNvSpPr>
              <p:nvPr/>
            </p:nvSpPr>
            <p:spPr bwMode="auto">
              <a:xfrm>
                <a:off x="1547" y="3109"/>
                <a:ext cx="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1000">
                    <a:solidFill>
                      <a:srgbClr val="000000"/>
                    </a:solidFill>
                  </a:rPr>
                  <a:t>7</a:t>
                </a:r>
                <a:endParaRPr lang="en-US" sz="1000"/>
              </a:p>
            </p:txBody>
          </p:sp>
          <p:sp>
            <p:nvSpPr>
              <p:cNvPr id="56362" name="Rectangle 190"/>
              <p:cNvSpPr>
                <a:spLocks noChangeArrowheads="1"/>
              </p:cNvSpPr>
              <p:nvPr/>
            </p:nvSpPr>
            <p:spPr bwMode="auto">
              <a:xfrm>
                <a:off x="2108" y="3162"/>
                <a:ext cx="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411"/>
                <a:r>
                  <a:rPr lang="en-US" sz="1000">
                    <a:solidFill>
                      <a:srgbClr val="000000"/>
                    </a:solidFill>
                  </a:rPr>
                  <a:t>8</a:t>
                </a:r>
                <a:endParaRPr lang="en-US" sz="1000"/>
              </a:p>
            </p:txBody>
          </p:sp>
          <p:sp>
            <p:nvSpPr>
              <p:cNvPr id="56363" name="Text Box 191"/>
              <p:cNvSpPr txBox="1">
                <a:spLocks noChangeArrowheads="1"/>
              </p:cNvSpPr>
              <p:nvPr/>
            </p:nvSpPr>
            <p:spPr bwMode="auto">
              <a:xfrm>
                <a:off x="1260" y="3289"/>
                <a:ext cx="73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854" tIns="41363" rIns="48854" bIns="41363" anchorCtr="1">
                <a:spAutoFit/>
              </a:bodyPr>
              <a:lstStyle>
                <a:lvl1pPr defTabSz="903288" eaLnBrk="0" hangingPunct="0">
                  <a:defRPr sz="2400" b="1">
                    <a:solidFill>
                      <a:schemeClr val="tx1"/>
                    </a:solidFill>
                    <a:latin typeface="Arial" charset="0"/>
                    <a:ea typeface="ＭＳ Ｐゴシック" charset="0"/>
                    <a:cs typeface="ＭＳ Ｐゴシック" charset="0"/>
                  </a:defRPr>
                </a:lvl1pPr>
                <a:lvl2pPr marL="742950" indent="-285750" defTabSz="903288" eaLnBrk="0" hangingPunct="0">
                  <a:defRPr sz="2400" b="1">
                    <a:solidFill>
                      <a:schemeClr val="tx1"/>
                    </a:solidFill>
                    <a:latin typeface="Arial" charset="0"/>
                    <a:ea typeface="ＭＳ Ｐゴシック" charset="0"/>
                  </a:defRPr>
                </a:lvl2pPr>
                <a:lvl3pPr marL="1143000" indent="-228600" defTabSz="903288" eaLnBrk="0" hangingPunct="0">
                  <a:defRPr sz="2400" b="1">
                    <a:solidFill>
                      <a:schemeClr val="tx1"/>
                    </a:solidFill>
                    <a:latin typeface="Arial" charset="0"/>
                    <a:ea typeface="ＭＳ Ｐゴシック" charset="0"/>
                  </a:defRPr>
                </a:lvl3pPr>
                <a:lvl4pPr marL="1600200" indent="-228600" defTabSz="903288" eaLnBrk="0" hangingPunct="0">
                  <a:defRPr sz="2400" b="1">
                    <a:solidFill>
                      <a:schemeClr val="tx1"/>
                    </a:solidFill>
                    <a:latin typeface="Arial" charset="0"/>
                    <a:ea typeface="ＭＳ Ｐゴシック" charset="0"/>
                  </a:defRPr>
                </a:lvl4pPr>
                <a:lvl5pPr marL="2057400" indent="-228600" defTabSz="903288" eaLnBrk="0" hangingPunct="0">
                  <a:defRPr sz="2400" b="1">
                    <a:solidFill>
                      <a:schemeClr val="tx1"/>
                    </a:solidFill>
                    <a:latin typeface="Arial" charset="0"/>
                    <a:ea typeface="ＭＳ Ｐゴシック" charset="0"/>
                  </a:defRPr>
                </a:lvl5pPr>
                <a:lvl6pPr marL="2514600" indent="-228600" defTabSz="9032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032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032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03288"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900">
                    <a:solidFill>
                      <a:srgbClr val="000000"/>
                    </a:solidFill>
                  </a:rPr>
                  <a:t>Diffusören är inbakad i kokaren</a:t>
                </a:r>
                <a:endParaRPr lang="en-US" sz="900"/>
              </a:p>
              <a:p>
                <a:pPr eaLnBrk="1" hangingPunct="1"/>
                <a:r>
                  <a:rPr lang="en-US" sz="900">
                    <a:solidFill>
                      <a:srgbClr val="000000"/>
                    </a:solidFill>
                  </a:rPr>
                  <a:t>Flash 1-spliten är en intern loop</a:t>
                </a:r>
                <a:endParaRPr lang="en-US" sz="900"/>
              </a:p>
            </p:txBody>
          </p:sp>
        </p:grpSp>
      </p:grpSp>
      <p:sp>
        <p:nvSpPr>
          <p:cNvPr id="56326" name="Text Box 192"/>
          <p:cNvSpPr txBox="1">
            <a:spLocks noChangeArrowheads="1"/>
          </p:cNvSpPr>
          <p:nvPr/>
        </p:nvSpPr>
        <p:spPr bwMode="auto">
          <a:xfrm>
            <a:off x="582185" y="4200108"/>
            <a:ext cx="3325384" cy="17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a:t>25 	Production units</a:t>
            </a:r>
          </a:p>
          <a:p>
            <a:pPr eaLnBrk="1" hangingPunct="1"/>
            <a:r>
              <a:rPr lang="sv-SE" sz="1800"/>
              <a:t>38 	Buffer tanks</a:t>
            </a:r>
          </a:p>
          <a:p>
            <a:pPr eaLnBrk="1" hangingPunct="1"/>
            <a:r>
              <a:rPr lang="sv-SE" sz="1800"/>
              <a:t>250	Streams</a:t>
            </a:r>
          </a:p>
          <a:p>
            <a:pPr eaLnBrk="1" hangingPunct="1"/>
            <a:r>
              <a:rPr lang="sv-SE" sz="1800"/>
              <a:t>250 	Measurements</a:t>
            </a:r>
          </a:p>
          <a:p>
            <a:pPr eaLnBrk="1" hangingPunct="1"/>
            <a:r>
              <a:rPr lang="sv-SE" sz="1800"/>
              <a:t>2500	Variables</a:t>
            </a:r>
            <a:endParaRPr lang="en-US" sz="1800"/>
          </a:p>
          <a:p>
            <a:pPr eaLnBrk="1" hangingPunct="1"/>
            <a:endParaRPr lang="en-US" sz="1800"/>
          </a:p>
        </p:txBody>
      </p:sp>
      <p:sp>
        <p:nvSpPr>
          <p:cNvPr id="56327" name="Text Box 198"/>
          <p:cNvSpPr txBox="1">
            <a:spLocks noChangeArrowheads="1"/>
          </p:cNvSpPr>
          <p:nvPr/>
        </p:nvSpPr>
        <p:spPr bwMode="auto">
          <a:xfrm>
            <a:off x="498324" y="6000153"/>
            <a:ext cx="3077029" cy="34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a:solidFill>
                  <a:srgbClr val="0000FF"/>
                </a:solidFill>
              </a:rPr>
              <a:t>Slide from Alf Isaksson ABB</a:t>
            </a:r>
          </a:p>
        </p:txBody>
      </p:sp>
      <p:sp>
        <p:nvSpPr>
          <p:cNvPr id="56328" name="Text Box 199"/>
          <p:cNvSpPr txBox="1">
            <a:spLocks noChangeArrowheads="1"/>
          </p:cNvSpPr>
          <p:nvPr/>
        </p:nvSpPr>
        <p:spPr bwMode="auto">
          <a:xfrm>
            <a:off x="941816" y="1543806"/>
            <a:ext cx="3331835" cy="47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err="1">
                <a:solidFill>
                  <a:schemeClr val="bg1"/>
                </a:solidFill>
              </a:rPr>
              <a:t>Billerud</a:t>
            </a:r>
            <a:r>
              <a:rPr lang="en-US" dirty="0">
                <a:solidFill>
                  <a:schemeClr val="bg1"/>
                </a:solidFill>
              </a:rPr>
              <a:t> </a:t>
            </a:r>
            <a:r>
              <a:rPr lang="en-US" dirty="0" err="1">
                <a:solidFill>
                  <a:schemeClr val="bg1"/>
                </a:solidFill>
              </a:rPr>
              <a:t>Gruvön</a:t>
            </a:r>
            <a:r>
              <a:rPr lang="en-US" dirty="0">
                <a:solidFill>
                  <a:schemeClr val="bg1"/>
                </a:solidFill>
              </a:rPr>
              <a:t> plant</a:t>
            </a:r>
          </a:p>
        </p:txBody>
      </p:sp>
      <p:pic>
        <p:nvPicPr>
          <p:cNvPr id="56329" name="Picture 2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36369" y="4371996"/>
            <a:ext cx="2991555" cy="1919412"/>
          </a:xfrm>
          <a:noFill/>
        </p:spPr>
      </p:pic>
      <p:sp>
        <p:nvSpPr>
          <p:cNvPr id="56330" name="Text Box 202"/>
          <p:cNvSpPr txBox="1">
            <a:spLocks noChangeArrowheads="1"/>
          </p:cNvSpPr>
          <p:nvPr/>
        </p:nvSpPr>
        <p:spPr bwMode="auto">
          <a:xfrm rot="10800000" flipV="1">
            <a:off x="5562198" y="3261092"/>
            <a:ext cx="3270552" cy="4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solidFill>
                  <a:srgbClr val="0000FF"/>
                </a:solidFill>
              </a:rPr>
              <a:t>Modelica modeling</a:t>
            </a:r>
          </a:p>
        </p:txBody>
      </p:sp>
    </p:spTree>
    <p:extLst>
      <p:ext uri="{BB962C8B-B14F-4D97-AF65-F5344CB8AC3E}">
        <p14:creationId xmlns:p14="http://schemas.microsoft.com/office/powerpoint/2010/main" val="31103491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normAutofit/>
          </a:bodyPr>
          <a:lstStyle/>
          <a:p>
            <a:pPr defTabSz="1010226"/>
            <a:r>
              <a:rPr lang="en-US" altLang="ja-JP" sz="4800" b="1" dirty="0">
                <a:solidFill>
                  <a:srgbClr val="0000FF"/>
                </a:solidFill>
                <a:latin typeface="Arial" charset="0"/>
                <a:ea typeface="ＭＳ Ｐゴシック" charset="0"/>
                <a:cs typeface="ＭＳ Ｐゴシック" charset="0"/>
              </a:rPr>
              <a:t>Global Enterprise Control</a:t>
            </a:r>
          </a:p>
        </p:txBody>
      </p:sp>
      <p:sp>
        <p:nvSpPr>
          <p:cNvPr id="57346" name="Text Box 3"/>
          <p:cNvSpPr txBox="1">
            <a:spLocks noChangeArrowheads="1"/>
          </p:cNvSpPr>
          <p:nvPr/>
        </p:nvSpPr>
        <p:spPr bwMode="auto">
          <a:xfrm>
            <a:off x="1246617" y="2228174"/>
            <a:ext cx="6982984" cy="12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62230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lvl="1" eaLnBrk="1" hangingPunct="1"/>
            <a:r>
              <a:rPr lang="en-US" sz="1800"/>
              <a:t>	</a:t>
            </a:r>
          </a:p>
          <a:p>
            <a:pPr lvl="1" eaLnBrk="1" hangingPunct="1"/>
            <a:endParaRPr lang="en-US" sz="1800"/>
          </a:p>
          <a:p>
            <a:pPr lvl="1" eaLnBrk="1" hangingPunct="1"/>
            <a:endParaRPr lang="en-US" sz="1800"/>
          </a:p>
          <a:p>
            <a:pPr lvl="1" eaLnBrk="1" hangingPunct="1"/>
            <a:endParaRPr lang="en-US" sz="1800"/>
          </a:p>
        </p:txBody>
      </p:sp>
      <p:sp>
        <p:nvSpPr>
          <p:cNvPr id="57347" name="Rectangle 4"/>
          <p:cNvSpPr>
            <a:spLocks noChangeArrowheads="1"/>
          </p:cNvSpPr>
          <p:nvPr/>
        </p:nvSpPr>
        <p:spPr bwMode="auto">
          <a:xfrm>
            <a:off x="1" y="2057878"/>
            <a:ext cx="9144000" cy="934241"/>
          </a:xfrm>
          <a:prstGeom prst="rect">
            <a:avLst/>
          </a:prstGeom>
          <a:solidFill>
            <a:srgbClr val="228CDC"/>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nchor="ctr">
            <a:spAutoFit/>
          </a:bodyPr>
          <a:lstStyle/>
          <a:p>
            <a:endParaRPr lang="en-US"/>
          </a:p>
          <a:p>
            <a:endParaRPr lang="en-US"/>
          </a:p>
          <a:p>
            <a:endParaRPr lang="en-US"/>
          </a:p>
        </p:txBody>
      </p:sp>
      <p:sp>
        <p:nvSpPr>
          <p:cNvPr id="57348" name="Rectangle 5"/>
          <p:cNvSpPr>
            <a:spLocks noChangeArrowheads="1"/>
          </p:cNvSpPr>
          <p:nvPr/>
        </p:nvSpPr>
        <p:spPr bwMode="auto">
          <a:xfrm>
            <a:off x="1" y="3429796"/>
            <a:ext cx="9144000" cy="934241"/>
          </a:xfrm>
          <a:prstGeom prst="rect">
            <a:avLst/>
          </a:prstGeom>
          <a:solidFill>
            <a:srgbClr val="28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nchor="ctr">
            <a:spAutoFit/>
          </a:bodyPr>
          <a:lstStyle/>
          <a:p>
            <a:endParaRPr lang="en-US"/>
          </a:p>
          <a:p>
            <a:endParaRPr lang="en-US"/>
          </a:p>
          <a:p>
            <a:endParaRPr lang="en-US"/>
          </a:p>
        </p:txBody>
      </p:sp>
      <p:sp>
        <p:nvSpPr>
          <p:cNvPr id="57349" name="Rectangle 6"/>
          <p:cNvSpPr>
            <a:spLocks noChangeArrowheads="1"/>
          </p:cNvSpPr>
          <p:nvPr/>
        </p:nvSpPr>
        <p:spPr bwMode="auto">
          <a:xfrm>
            <a:off x="1" y="4800123"/>
            <a:ext cx="9144000" cy="934242"/>
          </a:xfrm>
          <a:prstGeom prst="rect">
            <a:avLst/>
          </a:prstGeom>
          <a:solidFill>
            <a:srgbClr val="618FFD"/>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nchor="ctr">
            <a:spAutoFit/>
          </a:bodyPr>
          <a:lstStyle/>
          <a:p>
            <a:endParaRPr lang="en-US"/>
          </a:p>
          <a:p>
            <a:endParaRPr lang="en-US"/>
          </a:p>
          <a:p>
            <a:endParaRPr lang="en-US"/>
          </a:p>
        </p:txBody>
      </p:sp>
      <p:sp>
        <p:nvSpPr>
          <p:cNvPr id="57350" name="AutoShape 7"/>
          <p:cNvSpPr>
            <a:spLocks noChangeArrowheads="1"/>
          </p:cNvSpPr>
          <p:nvPr/>
        </p:nvSpPr>
        <p:spPr bwMode="auto">
          <a:xfrm flipV="1">
            <a:off x="498325" y="1543806"/>
            <a:ext cx="5570260" cy="480012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FE4C6A"/>
          </a:solidFill>
          <a:ln w="12700">
            <a:solidFill>
              <a:schemeClr val="tx1"/>
            </a:solidFill>
            <a:miter lim="800000"/>
            <a:headEnd/>
            <a:tailEnd/>
          </a:ln>
        </p:spPr>
        <p:txBody>
          <a:bodyPr rot="10800000" wrap="none" lIns="91420" tIns="45709" rIns="91420" bIns="45709" anchor="ctr"/>
          <a:lstStyle/>
          <a:p>
            <a:endParaRPr lang="sv-SE"/>
          </a:p>
        </p:txBody>
      </p:sp>
      <p:sp>
        <p:nvSpPr>
          <p:cNvPr id="57351" name="Text Box 8"/>
          <p:cNvSpPr txBox="1">
            <a:spLocks noChangeArrowheads="1"/>
          </p:cNvSpPr>
          <p:nvPr/>
        </p:nvSpPr>
        <p:spPr bwMode="auto">
          <a:xfrm>
            <a:off x="253195" y="2279104"/>
            <a:ext cx="8561815" cy="51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700"/>
              <a:t>Strategic, Enterprise system, global, 1-10 years</a:t>
            </a:r>
          </a:p>
        </p:txBody>
      </p:sp>
      <p:sp>
        <p:nvSpPr>
          <p:cNvPr id="57352" name="Text Box 9"/>
          <p:cNvSpPr txBox="1">
            <a:spLocks noChangeArrowheads="1"/>
          </p:cNvSpPr>
          <p:nvPr/>
        </p:nvSpPr>
        <p:spPr bwMode="auto">
          <a:xfrm>
            <a:off x="332216" y="3580993"/>
            <a:ext cx="8811784" cy="51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700"/>
              <a:t>Tactical, Manufacturing system, 10 km, year, shift, </a:t>
            </a:r>
          </a:p>
        </p:txBody>
      </p:sp>
      <p:sp>
        <p:nvSpPr>
          <p:cNvPr id="57353" name="Text Box 10"/>
          <p:cNvSpPr txBox="1">
            <a:spLocks noChangeArrowheads="1"/>
          </p:cNvSpPr>
          <p:nvPr/>
        </p:nvSpPr>
        <p:spPr bwMode="auto">
          <a:xfrm>
            <a:off x="380598" y="4952912"/>
            <a:ext cx="8481181" cy="51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700"/>
              <a:t>Operational, Process Control, 1 km, shift, ms </a:t>
            </a:r>
          </a:p>
        </p:txBody>
      </p:sp>
      <p:sp>
        <p:nvSpPr>
          <p:cNvPr id="2" name="Platshållare för sidfot 1"/>
          <p:cNvSpPr>
            <a:spLocks noGrp="1"/>
          </p:cNvSpPr>
          <p:nvPr>
            <p:ph type="ftr" sz="quarter" idx="11"/>
          </p:nvPr>
        </p:nvSpPr>
        <p:spPr/>
        <p:txBody>
          <a:bodyPr/>
          <a:lstStyle/>
          <a:p>
            <a:r>
              <a:rPr lang="sv-SE" smtClean="0"/>
              <a:t>ACC'12 Montreal</a:t>
            </a:r>
            <a:endParaRPr lang="sv-SE"/>
          </a:p>
        </p:txBody>
      </p:sp>
    </p:spTree>
    <p:extLst>
      <p:ext uri="{BB962C8B-B14F-4D97-AF65-F5344CB8AC3E}">
        <p14:creationId xmlns:p14="http://schemas.microsoft.com/office/powerpoint/2010/main" val="3133932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Driving Forces 2000--</a:t>
            </a:r>
            <a:endParaRPr lang="sv-SE" b="1" dirty="0">
              <a:solidFill>
                <a:srgbClr val="0000FF"/>
              </a:solidFill>
              <a:latin typeface="Arial" charset="0"/>
              <a:ea typeface="ＭＳ Ｐゴシック" charset="0"/>
              <a:cs typeface="ＭＳ Ｐゴシック" charset="0"/>
            </a:endParaRPr>
          </a:p>
        </p:txBody>
      </p:sp>
      <p:sp>
        <p:nvSpPr>
          <p:cNvPr id="3" name="textruta 2"/>
          <p:cNvSpPr txBox="1"/>
          <p:nvPr/>
        </p:nvSpPr>
        <p:spPr>
          <a:xfrm>
            <a:off x="302365" y="1212275"/>
            <a:ext cx="9143999" cy="4524315"/>
          </a:xfrm>
          <a:prstGeom prst="rect">
            <a:avLst/>
          </a:prstGeom>
          <a:noFill/>
        </p:spPr>
        <p:txBody>
          <a:bodyPr wrap="square" rtlCol="0">
            <a:spAutoFit/>
          </a:bodyPr>
          <a:lstStyle/>
          <a:p>
            <a:pPr marL="457200" indent="-457200">
              <a:buFont typeface="Wingdings" charset="2"/>
              <a:buChar char="Ø"/>
            </a:pPr>
            <a:r>
              <a:rPr lang="sv-SE" sz="3200" dirty="0" err="1" smtClean="0"/>
              <a:t>Networks</a:t>
            </a:r>
            <a:endParaRPr lang="sv-SE" sz="3200" dirty="0" smtClean="0"/>
          </a:p>
          <a:p>
            <a:pPr marL="457200" indent="-457200">
              <a:buFont typeface="Wingdings" charset="2"/>
              <a:buChar char="Ø"/>
            </a:pPr>
            <a:r>
              <a:rPr lang="sv-SE" sz="3200" dirty="0" err="1"/>
              <a:t>Autonomy</a:t>
            </a:r>
            <a:endParaRPr lang="sv-SE" sz="3200" dirty="0"/>
          </a:p>
          <a:p>
            <a:pPr marL="457200" indent="-457200">
              <a:buFont typeface="Wingdings" charset="2"/>
              <a:buChar char="Ø"/>
            </a:pPr>
            <a:r>
              <a:rPr lang="sv-SE" sz="3200" dirty="0" err="1"/>
              <a:t>Complexity</a:t>
            </a:r>
            <a:endParaRPr lang="sv-SE" sz="3200" dirty="0"/>
          </a:p>
          <a:p>
            <a:pPr marL="457200" indent="-457200">
              <a:buFont typeface="Wingdings" charset="2"/>
              <a:buChar char="Ø"/>
            </a:pPr>
            <a:r>
              <a:rPr lang="sv-SE" sz="3200" dirty="0" err="1" smtClean="0"/>
              <a:t>Correctness</a:t>
            </a:r>
            <a:r>
              <a:rPr lang="sv-SE" sz="3200" dirty="0" smtClean="0"/>
              <a:t> by design</a:t>
            </a:r>
          </a:p>
          <a:p>
            <a:pPr marL="457200" indent="-457200">
              <a:buFont typeface="Wingdings" charset="2"/>
              <a:buChar char="Ø"/>
            </a:pPr>
            <a:r>
              <a:rPr lang="sv-SE" sz="3200" dirty="0" err="1" smtClean="0"/>
              <a:t>Scalability</a:t>
            </a:r>
            <a:endParaRPr lang="sv-SE" sz="3200" dirty="0"/>
          </a:p>
          <a:p>
            <a:pPr marL="457200" indent="-457200">
              <a:buFont typeface="Wingdings" charset="2"/>
              <a:buChar char="Ø"/>
            </a:pPr>
            <a:r>
              <a:rPr lang="sv-SE" sz="3200" dirty="0" smtClean="0"/>
              <a:t>Telecom LTE/4G 100 </a:t>
            </a:r>
            <a:r>
              <a:rPr lang="sv-SE" sz="3200" dirty="0" err="1" smtClean="0"/>
              <a:t>ms</a:t>
            </a:r>
            <a:r>
              <a:rPr lang="sv-SE" sz="3200" dirty="0" smtClean="0"/>
              <a:t> vs 5G (~2020) 1ms</a:t>
            </a:r>
          </a:p>
          <a:p>
            <a:pPr marL="457200" indent="-457200">
              <a:buFont typeface="Wingdings" charset="2"/>
              <a:buChar char="Ø"/>
            </a:pPr>
            <a:r>
              <a:rPr lang="sv-SE" sz="3200" dirty="0" err="1" smtClean="0"/>
              <a:t>Embedded</a:t>
            </a:r>
            <a:r>
              <a:rPr lang="sv-SE" sz="3200" dirty="0" smtClean="0"/>
              <a:t> Systems: Software </a:t>
            </a:r>
            <a:r>
              <a:rPr lang="sv-SE" sz="3200" dirty="0" err="1" smtClean="0"/>
              <a:t>enabled</a:t>
            </a:r>
            <a:r>
              <a:rPr lang="sv-SE" sz="3200" dirty="0" smtClean="0"/>
              <a:t> </a:t>
            </a:r>
            <a:r>
              <a:rPr lang="sv-SE" sz="3200" dirty="0" err="1" smtClean="0"/>
              <a:t>control</a:t>
            </a:r>
            <a:r>
              <a:rPr lang="sv-SE" sz="3200" dirty="0" smtClean="0"/>
              <a:t>, ARTIST, ARTEMIS</a:t>
            </a:r>
          </a:p>
          <a:p>
            <a:pPr marL="457200" indent="-457200">
              <a:buFont typeface="Wingdings" charset="2"/>
              <a:buChar char="Ø"/>
            </a:pPr>
            <a:r>
              <a:rPr lang="sv-SE" sz="3200" dirty="0" smtClean="0"/>
              <a:t>Cyber-</a:t>
            </a:r>
            <a:r>
              <a:rPr lang="sv-SE" sz="3200" dirty="0" err="1" smtClean="0"/>
              <a:t>physical</a:t>
            </a:r>
            <a:r>
              <a:rPr lang="sv-SE" sz="3200" dirty="0" smtClean="0"/>
              <a:t> systems </a:t>
            </a:r>
            <a:endParaRPr lang="sv-SE" sz="3200" dirty="0"/>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898578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normAutofit/>
          </a:bodyPr>
          <a:lstStyle/>
          <a:p>
            <a:r>
              <a:rPr lang="en-US" sz="4800" b="1" dirty="0">
                <a:solidFill>
                  <a:srgbClr val="0000FF"/>
                </a:solidFill>
                <a:latin typeface="Arial" charset="0"/>
                <a:ea typeface="ＭＳ Ｐゴシック" charset="0"/>
                <a:cs typeface="ＭＳ Ｐゴシック" charset="0"/>
              </a:rPr>
              <a:t>Automotive</a:t>
            </a:r>
          </a:p>
        </p:txBody>
      </p:sp>
      <p:sp>
        <p:nvSpPr>
          <p:cNvPr id="52227" name="Text Box 4"/>
          <p:cNvSpPr txBox="1">
            <a:spLocks noChangeArrowheads="1"/>
          </p:cNvSpPr>
          <p:nvPr/>
        </p:nvSpPr>
        <p:spPr bwMode="auto">
          <a:xfrm>
            <a:off x="664432" y="1425401"/>
            <a:ext cx="4157537" cy="501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marL="342900" indent="-342900">
              <a:spcBef>
                <a:spcPts val="840"/>
              </a:spcBef>
              <a:buFont typeface="Wingdings" charset="2"/>
              <a:buChar char="Ø"/>
            </a:pPr>
            <a:r>
              <a:rPr lang="en-US" b="0" dirty="0"/>
              <a:t>Strong technology </a:t>
            </a:r>
            <a:r>
              <a:rPr lang="en-US" b="0" dirty="0" smtClean="0"/>
              <a:t>driver 8 million cars per </a:t>
            </a:r>
            <a:r>
              <a:rPr lang="en-US" b="0" dirty="0" err="1" smtClean="0"/>
              <a:t>year!Microcontroller</a:t>
            </a:r>
            <a:r>
              <a:rPr lang="en-US" b="0" dirty="0" smtClean="0"/>
              <a:t>, </a:t>
            </a:r>
            <a:r>
              <a:rPr lang="en-US" b="0" dirty="0" err="1" smtClean="0"/>
              <a:t>Autosar</a:t>
            </a:r>
            <a:endParaRPr lang="en-US" b="0" dirty="0"/>
          </a:p>
          <a:p>
            <a:pPr marL="342900" indent="-342900">
              <a:spcBef>
                <a:spcPts val="840"/>
              </a:spcBef>
              <a:buFont typeface="Wingdings" charset="2"/>
              <a:buChar char="Ø"/>
            </a:pPr>
            <a:r>
              <a:rPr lang="en-US" b="0" dirty="0"/>
              <a:t>Power trains</a:t>
            </a:r>
          </a:p>
          <a:p>
            <a:pPr marL="342900" indent="-342900">
              <a:spcBef>
                <a:spcPts val="840"/>
              </a:spcBef>
              <a:buFont typeface="Wingdings" charset="2"/>
              <a:buChar char="Ø"/>
            </a:pPr>
            <a:r>
              <a:rPr lang="en-US" b="0" dirty="0"/>
              <a:t>Adaptive cruise control</a:t>
            </a:r>
          </a:p>
          <a:p>
            <a:pPr marL="342900" indent="-342900">
              <a:spcBef>
                <a:spcPts val="840"/>
              </a:spcBef>
              <a:buFont typeface="Wingdings" charset="2"/>
              <a:buChar char="Ø"/>
            </a:pPr>
            <a:r>
              <a:rPr lang="en-US" b="0" dirty="0"/>
              <a:t>Collision avoidance</a:t>
            </a:r>
          </a:p>
          <a:p>
            <a:pPr marL="342900" indent="-342900">
              <a:spcBef>
                <a:spcPts val="840"/>
              </a:spcBef>
              <a:buFont typeface="Wingdings" charset="2"/>
              <a:buChar char="Ø"/>
            </a:pPr>
            <a:r>
              <a:rPr lang="en-US" b="0" dirty="0"/>
              <a:t>Traction control</a:t>
            </a:r>
          </a:p>
          <a:p>
            <a:pPr marL="342900" indent="-342900">
              <a:spcBef>
                <a:spcPts val="840"/>
              </a:spcBef>
              <a:buFont typeface="Wingdings" charset="2"/>
              <a:buChar char="Ø"/>
            </a:pPr>
            <a:r>
              <a:rPr lang="en-US" b="0" dirty="0"/>
              <a:t>Lane guidance assistance</a:t>
            </a:r>
          </a:p>
          <a:p>
            <a:pPr marL="342900" indent="-342900">
              <a:spcBef>
                <a:spcPts val="840"/>
              </a:spcBef>
              <a:buFont typeface="Wingdings" charset="2"/>
              <a:buChar char="Ø"/>
            </a:pPr>
            <a:r>
              <a:rPr lang="en-US" b="0" dirty="0"/>
              <a:t>Traffic flow </a:t>
            </a:r>
            <a:r>
              <a:rPr lang="en-US" b="0" dirty="0" smtClean="0"/>
              <a:t>control</a:t>
            </a:r>
          </a:p>
          <a:p>
            <a:pPr marL="342900" indent="-342900">
              <a:spcBef>
                <a:spcPts val="840"/>
              </a:spcBef>
              <a:buFont typeface="Wingdings" charset="2"/>
              <a:buChar char="Ø"/>
            </a:pPr>
            <a:r>
              <a:rPr lang="en-US" b="0" dirty="0" smtClean="0"/>
              <a:t>Platooning</a:t>
            </a:r>
          </a:p>
          <a:p>
            <a:pPr marL="342900" indent="-342900">
              <a:spcBef>
                <a:spcPts val="840"/>
              </a:spcBef>
              <a:buFont typeface="Wingdings" charset="2"/>
              <a:buChar char="Ø"/>
            </a:pPr>
            <a:r>
              <a:rPr lang="en-US" b="0" dirty="0" smtClean="0"/>
              <a:t>Autonomy</a:t>
            </a:r>
            <a:endParaRPr lang="en-US" b="0" dirty="0"/>
          </a:p>
        </p:txBody>
      </p:sp>
      <p:pic>
        <p:nvPicPr>
          <p:cNvPr id="737285" name="Picture 5" descr="automative network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93695" y="1628159"/>
            <a:ext cx="3493105" cy="2505104"/>
          </a:xfrm>
          <a:noFill/>
          <a:ln w="28575">
            <a:solidFill>
              <a:schemeClr val="folHlink"/>
            </a:solidFill>
            <a:miter lim="800000"/>
            <a:headEnd/>
            <a:tailEnd/>
          </a:ln>
        </p:spPr>
      </p:pic>
      <p:sp>
        <p:nvSpPr>
          <p:cNvPr id="2" name="Platshållare för sidfot 1"/>
          <p:cNvSpPr>
            <a:spLocks noGrp="1"/>
          </p:cNvSpPr>
          <p:nvPr>
            <p:ph type="ftr" sz="quarter" idx="11"/>
          </p:nvPr>
        </p:nvSpPr>
        <p:spPr/>
        <p:txBody>
          <a:bodyPr/>
          <a:lstStyle/>
          <a:p>
            <a:r>
              <a:rPr lang="sv-SE" smtClean="0"/>
              <a:t>CPS PI Meeting Oct 17 2013</a:t>
            </a:r>
            <a:endParaRPr lang="sv-SE"/>
          </a:p>
        </p:txBody>
      </p:sp>
      <p:pic>
        <p:nvPicPr>
          <p:cNvPr id="7" name="Picture 5" descr="PlatooningWithGol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969" y="3454152"/>
            <a:ext cx="4019737" cy="2674885"/>
          </a:xfrm>
          <a:prstGeom prst="rect">
            <a:avLst/>
          </a:prstGeom>
        </p:spPr>
      </p:pic>
      <p:sp>
        <p:nvSpPr>
          <p:cNvPr id="3" name="textruta 2"/>
          <p:cNvSpPr txBox="1"/>
          <p:nvPr/>
        </p:nvSpPr>
        <p:spPr>
          <a:xfrm>
            <a:off x="5128824" y="5702573"/>
            <a:ext cx="1421783" cy="369332"/>
          </a:xfrm>
          <a:prstGeom prst="rect">
            <a:avLst/>
          </a:prstGeom>
          <a:noFill/>
        </p:spPr>
        <p:txBody>
          <a:bodyPr wrap="none" rtlCol="0">
            <a:spAutoFit/>
          </a:bodyPr>
          <a:lstStyle/>
          <a:p>
            <a:r>
              <a:rPr lang="sv-SE" dirty="0" smtClean="0"/>
              <a:t>KTH &amp; Scania</a:t>
            </a:r>
            <a:endParaRPr lang="sv-SE" dirty="0"/>
          </a:p>
        </p:txBody>
      </p:sp>
    </p:spTree>
    <p:extLst>
      <p:ext uri="{BB962C8B-B14F-4D97-AF65-F5344CB8AC3E}">
        <p14:creationId xmlns:p14="http://schemas.microsoft.com/office/powerpoint/2010/main" val="3063724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737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en-US" altLang="ja-JP" b="1" dirty="0">
                <a:solidFill>
                  <a:srgbClr val="0000FF"/>
                </a:solidFill>
                <a:latin typeface="Arial" charset="0"/>
                <a:ea typeface="ＭＳ Ｐゴシック" charset="0"/>
                <a:cs typeface="ＭＳ Ｐゴシック" charset="0"/>
              </a:rPr>
              <a:t>Autonomous Systems</a:t>
            </a:r>
          </a:p>
        </p:txBody>
      </p:sp>
      <p:sp>
        <p:nvSpPr>
          <p:cNvPr id="70658" name="TextBox 3"/>
          <p:cNvSpPr txBox="1">
            <a:spLocks noChangeArrowheads="1"/>
          </p:cNvSpPr>
          <p:nvPr/>
        </p:nvSpPr>
        <p:spPr bwMode="auto">
          <a:xfrm>
            <a:off x="1009549" y="1063157"/>
            <a:ext cx="3938210" cy="527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3600" b="0"/>
          </a:p>
          <a:p>
            <a:pPr eaLnBrk="1" hangingPunct="1">
              <a:buFont typeface="Wingdings" charset="0"/>
              <a:buChar char="Ø"/>
            </a:pPr>
            <a:r>
              <a:rPr lang="en-US" sz="3600" b="0"/>
              <a:t> Adaptation</a:t>
            </a:r>
          </a:p>
          <a:p>
            <a:pPr eaLnBrk="1" hangingPunct="1">
              <a:buFont typeface="Wingdings" charset="0"/>
              <a:buChar char="Ø"/>
            </a:pPr>
            <a:r>
              <a:rPr lang="en-US" sz="3600" b="0"/>
              <a:t> Learning</a:t>
            </a:r>
          </a:p>
          <a:p>
            <a:pPr eaLnBrk="1" hangingPunct="1">
              <a:buFont typeface="Wingdings" charset="0"/>
              <a:buChar char="Ø"/>
            </a:pPr>
            <a:r>
              <a:rPr lang="en-US" sz="3600" b="0"/>
              <a:t> Cognition</a:t>
            </a:r>
          </a:p>
          <a:p>
            <a:pPr eaLnBrk="1" hangingPunct="1">
              <a:buFont typeface="Wingdings" charset="0"/>
              <a:buChar char="Ø"/>
            </a:pPr>
            <a:r>
              <a:rPr lang="en-US" sz="3600" b="0"/>
              <a:t> Safety</a:t>
            </a:r>
          </a:p>
          <a:p>
            <a:pPr eaLnBrk="1" hangingPunct="1">
              <a:buFont typeface="Wingdings" charset="0"/>
              <a:buChar char="Ø"/>
            </a:pPr>
            <a:r>
              <a:rPr lang="en-US" sz="3600" b="0"/>
              <a:t> Diagnostics</a:t>
            </a:r>
          </a:p>
          <a:p>
            <a:pPr eaLnBrk="1" hangingPunct="1">
              <a:buFont typeface="Wingdings" charset="0"/>
              <a:buChar char="Ø"/>
            </a:pPr>
            <a:r>
              <a:rPr lang="en-US" sz="3600" b="0"/>
              <a:t> Maintenance</a:t>
            </a:r>
          </a:p>
          <a:p>
            <a:pPr eaLnBrk="1" hangingPunct="1">
              <a:buFont typeface="Wingdings" charset="0"/>
              <a:buChar char="Ø"/>
            </a:pPr>
            <a:r>
              <a:rPr lang="en-US" sz="3600" b="0"/>
              <a:t> Reconfiguration</a:t>
            </a:r>
          </a:p>
          <a:p>
            <a:pPr eaLnBrk="1" hangingPunct="1">
              <a:buFont typeface="Wingdings" charset="0"/>
              <a:buChar char="Ø"/>
            </a:pPr>
            <a:endParaRPr lang="en-US" b="0"/>
          </a:p>
          <a:p>
            <a:pPr eaLnBrk="1" hangingPunct="1">
              <a:buFont typeface="Wingdings" charset="0"/>
              <a:buChar char="Ø"/>
            </a:pPr>
            <a:endParaRPr lang="en-US" b="0"/>
          </a:p>
        </p:txBody>
      </p:sp>
      <p:pic>
        <p:nvPicPr>
          <p:cNvPr id="70659" name="Picture 4" descr="TartanRacing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571" y="1942733"/>
            <a:ext cx="3356026" cy="191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1" descr="pred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219" y="5014346"/>
            <a:ext cx="1646566" cy="117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5"/>
          <p:cNvSpPr>
            <a:spLocks noChangeArrowheads="1"/>
          </p:cNvSpPr>
          <p:nvPr/>
        </p:nvSpPr>
        <p:spPr bwMode="auto">
          <a:xfrm>
            <a:off x="4947759" y="3996940"/>
            <a:ext cx="2926966" cy="33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p>
            <a:r>
              <a:rPr lang="en-US" sz="1600" dirty="0" err="1"/>
              <a:t>Dickmanns</a:t>
            </a:r>
            <a:r>
              <a:rPr lang="en-US" sz="1600" dirty="0"/>
              <a:t> 1995 - 95% </a:t>
            </a:r>
            <a:r>
              <a:rPr lang="en-US" sz="1600" dirty="0" err="1"/>
              <a:t>autonomi</a:t>
            </a:r>
            <a:endParaRPr lang="en-US" sz="1600" dirty="0"/>
          </a:p>
        </p:txBody>
      </p:sp>
      <p:sp>
        <p:nvSpPr>
          <p:cNvPr id="70662" name="TextBox 6"/>
          <p:cNvSpPr txBox="1">
            <a:spLocks noChangeArrowheads="1"/>
          </p:cNvSpPr>
          <p:nvPr/>
        </p:nvSpPr>
        <p:spPr bwMode="auto">
          <a:xfrm>
            <a:off x="5004204" y="1417638"/>
            <a:ext cx="2739101" cy="37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err="1"/>
              <a:t>Darpa</a:t>
            </a:r>
            <a:r>
              <a:rPr lang="en-US" sz="1800" dirty="0"/>
              <a:t> </a:t>
            </a:r>
            <a:r>
              <a:rPr lang="en-US" sz="1800" dirty="0" smtClean="0"/>
              <a:t>Urban </a:t>
            </a:r>
            <a:r>
              <a:rPr lang="en-US" sz="1800" dirty="0"/>
              <a:t>Challenge</a:t>
            </a:r>
          </a:p>
        </p:txBody>
      </p:sp>
      <p:sp>
        <p:nvSpPr>
          <p:cNvPr id="2" name="Platshållare för sidfot 1"/>
          <p:cNvSpPr>
            <a:spLocks noGrp="1"/>
          </p:cNvSpPr>
          <p:nvPr>
            <p:ph type="ftr" sz="quarter" idx="11"/>
          </p:nvPr>
        </p:nvSpPr>
        <p:spPr/>
        <p:txBody>
          <a:bodyPr/>
          <a:lstStyle/>
          <a:p>
            <a:r>
              <a:rPr lang="sv-SE" smtClean="0"/>
              <a:t>ACC'12 Montreal</a:t>
            </a:r>
            <a:endParaRPr lang="sv-SE"/>
          </a:p>
        </p:txBody>
      </p:sp>
      <p:sp>
        <p:nvSpPr>
          <p:cNvPr id="11" name="TextBox 6"/>
          <p:cNvSpPr txBox="1">
            <a:spLocks noChangeArrowheads="1"/>
          </p:cNvSpPr>
          <p:nvPr/>
        </p:nvSpPr>
        <p:spPr bwMode="auto">
          <a:xfrm>
            <a:off x="4955934" y="4410489"/>
            <a:ext cx="2547267" cy="37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a:t>G</a:t>
            </a:r>
            <a:r>
              <a:rPr lang="en-US" sz="1800" dirty="0" smtClean="0"/>
              <a:t>oogle driverless car</a:t>
            </a:r>
            <a:endParaRPr lang="en-US" sz="1800" dirty="0"/>
          </a:p>
        </p:txBody>
      </p:sp>
    </p:spTree>
    <p:extLst>
      <p:ext uri="{BB962C8B-B14F-4D97-AF65-F5344CB8AC3E}">
        <p14:creationId xmlns:p14="http://schemas.microsoft.com/office/powerpoint/2010/main" val="3103474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Autonomy</a:t>
            </a:r>
            <a:endParaRPr lang="sv-SE"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
        <p:nvSpPr>
          <p:cNvPr id="5" name="Rektangel 4"/>
          <p:cNvSpPr/>
          <p:nvPr/>
        </p:nvSpPr>
        <p:spPr>
          <a:xfrm>
            <a:off x="1011813" y="4283225"/>
            <a:ext cx="7900761" cy="2246769"/>
          </a:xfrm>
          <a:prstGeom prst="rect">
            <a:avLst/>
          </a:prstGeom>
        </p:spPr>
        <p:txBody>
          <a:bodyPr wrap="square">
            <a:spAutoFit/>
          </a:bodyPr>
          <a:lstStyle/>
          <a:p>
            <a:pPr marL="457200" indent="-457200">
              <a:buFont typeface="Wingdings" charset="2"/>
              <a:buChar char="Ø"/>
            </a:pPr>
            <a:r>
              <a:rPr lang="sv-SE" sz="2800" dirty="0" smtClean="0"/>
              <a:t>September </a:t>
            </a:r>
            <a:r>
              <a:rPr lang="sv-SE" sz="2800" dirty="0"/>
              <a:t>1947 C-54</a:t>
            </a:r>
          </a:p>
          <a:p>
            <a:pPr marL="457200" indent="-457200">
              <a:buFont typeface="Wingdings" charset="2"/>
              <a:buChar char="Ø"/>
            </a:pPr>
            <a:r>
              <a:rPr lang="sv-SE" sz="2800" dirty="0" err="1"/>
              <a:t>Sperry</a:t>
            </a:r>
            <a:r>
              <a:rPr lang="sv-SE" sz="2800" dirty="0"/>
              <a:t> A-12 autopilot</a:t>
            </a:r>
          </a:p>
          <a:p>
            <a:pPr marL="457200" indent="-457200">
              <a:buFont typeface="Wingdings" charset="2"/>
              <a:buChar char="Ø"/>
            </a:pPr>
            <a:r>
              <a:rPr lang="sv-SE" sz="2800" dirty="0"/>
              <a:t>Bendix </a:t>
            </a:r>
            <a:r>
              <a:rPr lang="sv-SE" sz="2800" dirty="0" err="1"/>
              <a:t>automatic</a:t>
            </a:r>
            <a:r>
              <a:rPr lang="sv-SE" sz="2800" dirty="0"/>
              <a:t> </a:t>
            </a:r>
            <a:r>
              <a:rPr lang="sv-SE" sz="2800" dirty="0" err="1"/>
              <a:t>throttle</a:t>
            </a:r>
            <a:r>
              <a:rPr lang="sv-SE" sz="2800" dirty="0"/>
              <a:t> </a:t>
            </a:r>
            <a:r>
              <a:rPr lang="sv-SE" sz="2800" dirty="0" err="1"/>
              <a:t>control</a:t>
            </a:r>
            <a:endParaRPr lang="sv-SE" sz="2800" dirty="0"/>
          </a:p>
          <a:p>
            <a:pPr marL="457200" indent="-457200">
              <a:buFont typeface="Wingdings" charset="2"/>
              <a:buChar char="Ø"/>
            </a:pPr>
            <a:r>
              <a:rPr lang="sv-SE" sz="2800" dirty="0"/>
              <a:t>IBM punch </a:t>
            </a:r>
            <a:r>
              <a:rPr lang="sv-SE" sz="2800" dirty="0" err="1"/>
              <a:t>card</a:t>
            </a:r>
            <a:r>
              <a:rPr lang="sv-SE" sz="2800" dirty="0"/>
              <a:t> </a:t>
            </a:r>
            <a:r>
              <a:rPr lang="sv-SE" sz="2800" dirty="0" err="1"/>
              <a:t>equipment</a:t>
            </a:r>
            <a:r>
              <a:rPr lang="sv-SE" sz="2800" dirty="0"/>
              <a:t> </a:t>
            </a:r>
            <a:r>
              <a:rPr lang="sv-SE" sz="2800" dirty="0" err="1"/>
              <a:t>provided</a:t>
            </a:r>
            <a:r>
              <a:rPr lang="sv-SE" sz="2800" dirty="0"/>
              <a:t> input </a:t>
            </a:r>
            <a:r>
              <a:rPr lang="sv-SE" sz="2800" dirty="0" err="1" smtClean="0"/>
              <a:t>to</a:t>
            </a:r>
            <a:r>
              <a:rPr lang="sv-SE" sz="2800" dirty="0"/>
              <a:t> </a:t>
            </a:r>
            <a:r>
              <a:rPr lang="sv-SE" sz="2800" dirty="0" smtClean="0"/>
              <a:t>autopilots</a:t>
            </a:r>
            <a:endParaRPr lang="sv-SE" sz="2800" dirty="0"/>
          </a:p>
        </p:txBody>
      </p:sp>
      <p:pic>
        <p:nvPicPr>
          <p:cNvPr id="3" name="Bildobjekt 2"/>
          <p:cNvPicPr>
            <a:picLocks noChangeAspect="1"/>
          </p:cNvPicPr>
          <p:nvPr/>
        </p:nvPicPr>
        <p:blipFill>
          <a:blip r:embed="rId3"/>
          <a:stretch>
            <a:fillRect/>
          </a:stretch>
        </p:blipFill>
        <p:spPr>
          <a:xfrm>
            <a:off x="1956264" y="1317806"/>
            <a:ext cx="5018795" cy="2670821"/>
          </a:xfrm>
          <a:prstGeom prst="rect">
            <a:avLst/>
          </a:prstGeom>
        </p:spPr>
      </p:pic>
    </p:spTree>
    <p:extLst>
      <p:ext uri="{BB962C8B-B14F-4D97-AF65-F5344CB8AC3E}">
        <p14:creationId xmlns:p14="http://schemas.microsoft.com/office/powerpoint/2010/main" val="15095968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subTitle" idx="1"/>
          </p:nvPr>
        </p:nvSpPr>
        <p:spPr>
          <a:xfrm>
            <a:off x="1074894" y="908777"/>
            <a:ext cx="7028469" cy="5110474"/>
          </a:xfrm>
        </p:spPr>
        <p:txBody>
          <a:bodyPr lIns="99979" tIns="49112" rIns="99979" bIns="49112">
            <a:normAutofit/>
          </a:bodyPr>
          <a:lstStyle/>
          <a:p>
            <a:pPr marL="378434" indent="-378434" algn="l" defTabSz="739230">
              <a:lnSpc>
                <a:spcPct val="120000"/>
              </a:lnSpc>
            </a:pPr>
            <a:r>
              <a:rPr lang="sv-SE" sz="4400" b="1" dirty="0">
                <a:solidFill>
                  <a:srgbClr val="0000FF"/>
                </a:solidFill>
                <a:latin typeface="Arial" charset="0"/>
                <a:ea typeface="ＭＳ Ｐゴシック" charset="0"/>
                <a:cs typeface="ＭＳ Ｐゴシック" charset="0"/>
              </a:rPr>
              <a:t>1.	</a:t>
            </a:r>
            <a:r>
              <a:rPr lang="sv-SE" sz="4400" b="1" dirty="0" err="1">
                <a:solidFill>
                  <a:srgbClr val="0000FF"/>
                </a:solidFill>
                <a:latin typeface="Arial" charset="0"/>
                <a:ea typeface="ＭＳ Ｐゴシック" charset="0"/>
                <a:cs typeface="ＭＳ Ｐゴシック" charset="0"/>
              </a:rPr>
              <a:t>Introduction</a:t>
            </a:r>
            <a:endParaRPr lang="sv-SE" sz="4400" b="1" dirty="0">
              <a:solidFill>
                <a:srgbClr val="0000FF"/>
              </a:solidFill>
              <a:latin typeface="Arial" charset="0"/>
              <a:ea typeface="ＭＳ Ｐゴシック" charset="0"/>
              <a:cs typeface="ＭＳ Ｐゴシック" charset="0"/>
            </a:endParaRPr>
          </a:p>
          <a:p>
            <a:pPr marL="378434" indent="-378434" algn="l" defTabSz="739230">
              <a:lnSpc>
                <a:spcPct val="120000"/>
              </a:lnSpc>
            </a:pPr>
            <a:r>
              <a:rPr lang="sv-SE" sz="4400" b="1" dirty="0">
                <a:solidFill>
                  <a:srgbClr val="0000FF"/>
                </a:solidFill>
                <a:latin typeface="Arial" charset="0"/>
                <a:ea typeface="ＭＳ Ｐゴシック" charset="0"/>
                <a:cs typeface="ＭＳ Ｐゴシック" charset="0"/>
              </a:rPr>
              <a:t>2.	A </a:t>
            </a:r>
            <a:r>
              <a:rPr lang="sv-SE" sz="4400" b="1" dirty="0" smtClean="0">
                <a:solidFill>
                  <a:srgbClr val="0000FF"/>
                </a:solidFill>
                <a:latin typeface="Arial" charset="0"/>
                <a:ea typeface="ＭＳ Ｐゴシック" charset="0"/>
                <a:cs typeface="ＭＳ Ｐゴシック" charset="0"/>
              </a:rPr>
              <a:t>Bit </a:t>
            </a:r>
            <a:r>
              <a:rPr lang="sv-SE" sz="4400" b="1" dirty="0" err="1" smtClean="0">
                <a:solidFill>
                  <a:srgbClr val="0000FF"/>
                </a:solidFill>
                <a:latin typeface="Arial" charset="0"/>
                <a:ea typeface="ＭＳ Ｐゴシック" charset="0"/>
                <a:cs typeface="ＭＳ Ｐゴシック" charset="0"/>
              </a:rPr>
              <a:t>of</a:t>
            </a:r>
            <a:r>
              <a:rPr lang="sv-SE" sz="4400" b="1" dirty="0" smtClean="0">
                <a:solidFill>
                  <a:srgbClr val="0000FF"/>
                </a:solidFill>
                <a:latin typeface="Arial" charset="0"/>
                <a:ea typeface="ＭＳ Ｐゴシック" charset="0"/>
                <a:cs typeface="ＭＳ Ｐゴシック" charset="0"/>
              </a:rPr>
              <a:t> </a:t>
            </a:r>
            <a:r>
              <a:rPr lang="sv-SE" sz="4400" b="1" dirty="0" err="1" smtClean="0">
                <a:solidFill>
                  <a:srgbClr val="0000FF"/>
                </a:solidFill>
                <a:latin typeface="Arial" charset="0"/>
                <a:ea typeface="ＭＳ Ｐゴシック" charset="0"/>
                <a:cs typeface="ＭＳ Ｐゴシック" charset="0"/>
              </a:rPr>
              <a:t>History</a:t>
            </a:r>
            <a:endParaRPr lang="sv-SE" sz="4400" b="1" dirty="0">
              <a:solidFill>
                <a:srgbClr val="0000FF"/>
              </a:solidFill>
              <a:latin typeface="Arial" charset="0"/>
              <a:ea typeface="ＭＳ Ｐゴシック" charset="0"/>
              <a:cs typeface="ＭＳ Ｐゴシック" charset="0"/>
            </a:endParaRPr>
          </a:p>
          <a:p>
            <a:pPr marL="378434" indent="-378434" algn="l" defTabSz="739230">
              <a:lnSpc>
                <a:spcPct val="120000"/>
              </a:lnSpc>
            </a:pPr>
            <a:r>
              <a:rPr lang="sv-SE" sz="4400" b="1" dirty="0">
                <a:solidFill>
                  <a:srgbClr val="0000FF"/>
                </a:solidFill>
                <a:latin typeface="Arial" charset="0"/>
                <a:ea typeface="ＭＳ Ｐゴシック" charset="0"/>
                <a:cs typeface="ＭＳ Ｐゴシック" charset="0"/>
              </a:rPr>
              <a:t>3.	</a:t>
            </a:r>
            <a:r>
              <a:rPr lang="sv-SE" sz="4400" b="1" dirty="0" smtClean="0">
                <a:solidFill>
                  <a:srgbClr val="0000FF"/>
                </a:solidFill>
                <a:latin typeface="Arial" charset="0"/>
                <a:ea typeface="ＭＳ Ｐゴシック" charset="0"/>
                <a:cs typeface="ＭＳ Ｐゴシック" charset="0"/>
              </a:rPr>
              <a:t>Simulation &amp; </a:t>
            </a:r>
            <a:r>
              <a:rPr lang="sv-SE" sz="4400" b="1" dirty="0" err="1" smtClean="0">
                <a:solidFill>
                  <a:srgbClr val="0000FF"/>
                </a:solidFill>
                <a:latin typeface="Arial" charset="0"/>
                <a:ea typeface="ＭＳ Ｐゴシック" charset="0"/>
                <a:cs typeface="ＭＳ Ｐゴシック" charset="0"/>
              </a:rPr>
              <a:t>Modeling</a:t>
            </a:r>
            <a:endParaRPr lang="sv-SE" sz="4400" b="1" dirty="0">
              <a:solidFill>
                <a:srgbClr val="0000FF"/>
              </a:solidFill>
              <a:latin typeface="Arial" charset="0"/>
              <a:ea typeface="ＭＳ Ｐゴシック" charset="0"/>
              <a:cs typeface="ＭＳ Ｐゴシック" charset="0"/>
            </a:endParaRPr>
          </a:p>
          <a:p>
            <a:pPr marL="378434" indent="-378434" algn="l" defTabSz="739230">
              <a:lnSpc>
                <a:spcPct val="120000"/>
              </a:lnSpc>
            </a:pPr>
            <a:r>
              <a:rPr lang="sv-SE" sz="4400" b="1" dirty="0">
                <a:solidFill>
                  <a:srgbClr val="0000FF"/>
                </a:solidFill>
                <a:latin typeface="Arial" charset="0"/>
                <a:ea typeface="ＭＳ Ｐゴシック" charset="0"/>
                <a:cs typeface="ＭＳ Ｐゴシック" charset="0"/>
              </a:rPr>
              <a:t>4.	</a:t>
            </a:r>
            <a:r>
              <a:rPr lang="sv-SE" sz="4400" b="1" dirty="0" smtClean="0">
                <a:solidFill>
                  <a:srgbClr val="0000FF"/>
                </a:solidFill>
                <a:latin typeface="Arial" charset="0"/>
                <a:ea typeface="ＭＳ Ｐゴシック" charset="0"/>
                <a:cs typeface="ＭＳ Ｐゴシック" charset="0"/>
              </a:rPr>
              <a:t>Computer Control</a:t>
            </a:r>
            <a:endParaRPr lang="sv-SE" sz="4400" b="1" dirty="0">
              <a:solidFill>
                <a:srgbClr val="0000FF"/>
              </a:solidFill>
              <a:latin typeface="Arial" charset="0"/>
              <a:ea typeface="ＭＳ Ｐゴシック" charset="0"/>
              <a:cs typeface="ＭＳ Ｐゴシック" charset="0"/>
            </a:endParaRPr>
          </a:p>
          <a:p>
            <a:pPr marL="378434" indent="-378434" algn="l" defTabSz="739230"/>
            <a:r>
              <a:rPr lang="sv-SE" sz="4400" b="1" dirty="0">
                <a:solidFill>
                  <a:srgbClr val="0000FF"/>
                </a:solidFill>
                <a:latin typeface="Arial" charset="0"/>
                <a:ea typeface="ＭＳ Ｐゴシック" charset="0"/>
                <a:cs typeface="ＭＳ Ｐゴシック" charset="0"/>
              </a:rPr>
              <a:t>5.  </a:t>
            </a:r>
            <a:r>
              <a:rPr lang="sv-SE" sz="4400" b="1" dirty="0" err="1" smtClean="0">
                <a:solidFill>
                  <a:srgbClr val="0000FF"/>
                </a:solidFill>
                <a:latin typeface="Arial" charset="0"/>
                <a:ea typeface="ＭＳ Ｐゴシック" charset="0"/>
                <a:cs typeface="ＭＳ Ｐゴシック" charset="0"/>
              </a:rPr>
              <a:t>Summary</a:t>
            </a:r>
            <a:endParaRPr lang="sv-SE" sz="4400"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41747974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sv-SE" sz="2600" dirty="0">
                <a:latin typeface="Arial" charset="0"/>
                <a:ea typeface="ＭＳ Ｐゴシック" charset="0"/>
                <a:cs typeface="ＭＳ Ｐゴシック" charset="0"/>
              </a:rPr>
              <a:t> </a:t>
            </a:r>
            <a:r>
              <a:rPr lang="en-US" sz="4800" b="1" dirty="0">
                <a:solidFill>
                  <a:srgbClr val="0000FF"/>
                </a:solidFill>
                <a:latin typeface="Arial" charset="0"/>
                <a:ea typeface="ＭＳ Ｐゴシック" charset="0"/>
                <a:cs typeface="ＭＳ Ｐゴシック" charset="0"/>
              </a:rPr>
              <a:t>What is </a:t>
            </a:r>
            <a:r>
              <a:rPr lang="en-US" sz="4800" b="1" dirty="0" smtClean="0">
                <a:solidFill>
                  <a:srgbClr val="0000FF"/>
                </a:solidFill>
                <a:latin typeface="Arial" charset="0"/>
                <a:ea typeface="ＭＳ Ｐゴシック" charset="0"/>
                <a:cs typeface="ＭＳ Ｐゴシック" charset="0"/>
              </a:rPr>
              <a:t>Controls?</a:t>
            </a:r>
            <a:endParaRPr lang="sv-SE" sz="4800" b="1" dirty="0">
              <a:solidFill>
                <a:srgbClr val="0000FF"/>
              </a:solidFill>
              <a:latin typeface="Arial" charset="0"/>
              <a:ea typeface="ＭＳ Ｐゴシック" charset="0"/>
              <a:cs typeface="ＭＳ Ｐゴシック" charset="0"/>
            </a:endParaRPr>
          </a:p>
        </p:txBody>
      </p:sp>
      <p:sp>
        <p:nvSpPr>
          <p:cNvPr id="27651" name="Text Box 3"/>
          <p:cNvSpPr txBox="1">
            <a:spLocks noChangeArrowheads="1"/>
          </p:cNvSpPr>
          <p:nvPr/>
        </p:nvSpPr>
        <p:spPr bwMode="auto">
          <a:xfrm>
            <a:off x="609600" y="1599511"/>
            <a:ext cx="8244114" cy="472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buFont typeface="Wingdings" charset="0"/>
              <a:buChar char="Ø"/>
            </a:pPr>
            <a:r>
              <a:rPr lang="en-US" b="0" dirty="0"/>
              <a:t> Requirements: Specifications</a:t>
            </a:r>
          </a:p>
          <a:p>
            <a:pPr eaLnBrk="1" hangingPunct="1">
              <a:spcBef>
                <a:spcPct val="50000"/>
              </a:spcBef>
              <a:buFont typeface="Wingdings" charset="0"/>
              <a:buChar char="Ø"/>
            </a:pPr>
            <a:r>
              <a:rPr lang="en-US" b="0" dirty="0"/>
              <a:t> Architecture: System structure, sensors, actuators, computers, communication, HMI</a:t>
            </a:r>
          </a:p>
          <a:p>
            <a:pPr eaLnBrk="1" hangingPunct="1">
              <a:spcBef>
                <a:spcPct val="50000"/>
              </a:spcBef>
              <a:buFont typeface="Wingdings" charset="0"/>
              <a:buChar char="Ø"/>
            </a:pPr>
            <a:r>
              <a:rPr lang="en-US" b="0" dirty="0"/>
              <a:t> Modeling and simulation: Physics and data </a:t>
            </a:r>
          </a:p>
          <a:p>
            <a:pPr eaLnBrk="1" hangingPunct="1">
              <a:spcBef>
                <a:spcPct val="50000"/>
              </a:spcBef>
              <a:buFont typeface="Wingdings" charset="0"/>
              <a:buChar char="Ø"/>
            </a:pPr>
            <a:r>
              <a:rPr lang="en-US" b="0" dirty="0"/>
              <a:t> Control Design: Models, algorithms and logic</a:t>
            </a:r>
          </a:p>
          <a:p>
            <a:pPr eaLnBrk="1" hangingPunct="1">
              <a:spcBef>
                <a:spcPct val="50000"/>
              </a:spcBef>
              <a:buFont typeface="Wingdings" charset="0"/>
              <a:buChar char="Ø"/>
            </a:pPr>
            <a:r>
              <a:rPr lang="en-US" b="0" dirty="0"/>
              <a:t> Implementation: Verification and validation </a:t>
            </a:r>
          </a:p>
          <a:p>
            <a:pPr eaLnBrk="1" hangingPunct="1">
              <a:spcBef>
                <a:spcPct val="50000"/>
              </a:spcBef>
              <a:buFont typeface="Wingdings" charset="0"/>
              <a:buChar char="Ø"/>
            </a:pPr>
            <a:r>
              <a:rPr lang="en-US" b="0" dirty="0"/>
              <a:t> Commissioning and tuning</a:t>
            </a:r>
          </a:p>
          <a:p>
            <a:pPr eaLnBrk="1" hangingPunct="1">
              <a:spcBef>
                <a:spcPct val="50000"/>
              </a:spcBef>
              <a:buFont typeface="Wingdings" charset="0"/>
              <a:buChar char="Ø"/>
            </a:pPr>
            <a:r>
              <a:rPr lang="en-US" b="0" dirty="0"/>
              <a:t> Operation: Diagnostics, assessment, fault detection</a:t>
            </a:r>
          </a:p>
          <a:p>
            <a:pPr eaLnBrk="1" hangingPunct="1">
              <a:spcBef>
                <a:spcPct val="50000"/>
              </a:spcBef>
              <a:buFont typeface="Wingdings" charset="0"/>
              <a:buChar char="Ø"/>
            </a:pPr>
            <a:r>
              <a:rPr lang="en-US" b="0" dirty="0"/>
              <a:t> Reconfiguration and upgrading</a:t>
            </a: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26076407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ChangeArrowheads="1"/>
          </p:cNvSpPr>
          <p:nvPr/>
        </p:nvSpPr>
        <p:spPr bwMode="auto">
          <a:xfrm>
            <a:off x="0" y="685959"/>
            <a:ext cx="9056914" cy="838748"/>
          </a:xfrm>
          <a:prstGeom prst="rect">
            <a:avLst/>
          </a:prstGeom>
          <a:noFill/>
          <a:ln w="12700">
            <a:noFill/>
            <a:miter lim="800000"/>
            <a:headEnd/>
            <a:tailEnd/>
          </a:ln>
          <a:effectLst/>
        </p:spPr>
        <p:txBody>
          <a:bodyPr lIns="99979" tIns="49112" rIns="99979" bIns="49112">
            <a:spAutoFit/>
          </a:bodyPr>
          <a:lstStyle/>
          <a:p>
            <a:pPr algn="ctr" defTabSz="838649" eaLnBrk="0" hangingPunct="0">
              <a:defRPr/>
            </a:pPr>
            <a:r>
              <a:rPr lang="en-US" sz="4800" b="1" dirty="0">
                <a:solidFill>
                  <a:srgbClr val="0000FF"/>
                </a:solidFill>
                <a:effectLst>
                  <a:outerShdw blurRad="38100" dist="38100" dir="2700000" algn="tl">
                    <a:srgbClr val="DDDDDD"/>
                  </a:outerShdw>
                </a:effectLst>
              </a:rPr>
              <a:t>Educational Challenges</a:t>
            </a:r>
            <a:endParaRPr lang="sv-SE" sz="4800" b="1" dirty="0">
              <a:solidFill>
                <a:srgbClr val="0000FF"/>
              </a:solidFill>
              <a:effectLst>
                <a:outerShdw blurRad="38100" dist="38100" dir="2700000" algn="tl">
                  <a:srgbClr val="DDDDDD"/>
                </a:outerShdw>
              </a:effectLst>
            </a:endParaRPr>
          </a:p>
        </p:txBody>
      </p:sp>
      <p:sp>
        <p:nvSpPr>
          <p:cNvPr id="88066" name="Rectangle 3"/>
          <p:cNvSpPr>
            <a:spLocks noChangeArrowheads="1"/>
          </p:cNvSpPr>
          <p:nvPr/>
        </p:nvSpPr>
        <p:spPr bwMode="auto">
          <a:xfrm>
            <a:off x="827315" y="1448313"/>
            <a:ext cx="7936088" cy="631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979" tIns="49112" rIns="99979" bIns="49112">
            <a:spAutoFit/>
          </a:bodyPr>
          <a:lstStyle/>
          <a:p>
            <a:pPr marL="750454" lvl="1" indent="-285429" defTabSz="838649" eaLnBrk="0" hangingPunct="0">
              <a:lnSpc>
                <a:spcPct val="150000"/>
              </a:lnSpc>
              <a:buFont typeface="Wingdings" charset="0"/>
              <a:buChar char="Ø"/>
            </a:pPr>
            <a:r>
              <a:rPr lang="en-US" sz="2700" dirty="0"/>
              <a:t>  Educating the future engineers</a:t>
            </a:r>
          </a:p>
          <a:p>
            <a:pPr marL="750454" lvl="1" indent="-285429" defTabSz="838649" eaLnBrk="0" hangingPunct="0">
              <a:lnSpc>
                <a:spcPct val="150000"/>
              </a:lnSpc>
              <a:buFont typeface="Wingdings" charset="0"/>
              <a:buChar char="Ø"/>
            </a:pPr>
            <a:r>
              <a:rPr lang="en-US" sz="2700" dirty="0"/>
              <a:t>  </a:t>
            </a:r>
            <a:r>
              <a:rPr lang="en-US" sz="2700" dirty="0" smtClean="0"/>
              <a:t>Control, communication, computer science</a:t>
            </a:r>
            <a:endParaRPr lang="en-US" sz="2700" dirty="0"/>
          </a:p>
          <a:p>
            <a:pPr marL="750454" lvl="1" indent="-285429" defTabSz="838649" eaLnBrk="0" hangingPunct="0">
              <a:lnSpc>
                <a:spcPct val="150000"/>
              </a:lnSpc>
              <a:buFont typeface="Wingdings" charset="0"/>
              <a:buChar char="Ø"/>
            </a:pPr>
            <a:r>
              <a:rPr lang="en-US" sz="2700" dirty="0"/>
              <a:t>  </a:t>
            </a:r>
            <a:r>
              <a:rPr lang="en-US" sz="2700" dirty="0" smtClean="0"/>
              <a:t>The dilemma </a:t>
            </a:r>
            <a:r>
              <a:rPr lang="en-US" sz="2700" dirty="0"/>
              <a:t>of emerging fields</a:t>
            </a:r>
          </a:p>
          <a:p>
            <a:pPr marL="750454" lvl="1" indent="-285429" defTabSz="838649" eaLnBrk="0" hangingPunct="0">
              <a:lnSpc>
                <a:spcPct val="150000"/>
              </a:lnSpc>
              <a:buFont typeface="Wingdings" charset="0"/>
              <a:buChar char="Ø"/>
            </a:pPr>
            <a:r>
              <a:rPr lang="en-US" sz="2700" dirty="0"/>
              <a:t>  Filter out the fundamentals and exploit </a:t>
            </a:r>
            <a:r>
              <a:rPr lang="en-US" sz="2700" dirty="0" smtClean="0"/>
              <a:t>advances in computing. Curriculum compression! </a:t>
            </a:r>
            <a:endParaRPr lang="en-US" sz="2700" dirty="0"/>
          </a:p>
          <a:p>
            <a:pPr marL="750454" lvl="1" indent="-285429" defTabSz="838649" eaLnBrk="0" hangingPunct="0">
              <a:lnSpc>
                <a:spcPct val="150000"/>
              </a:lnSpc>
              <a:buFont typeface="Wingdings" charset="0"/>
              <a:buChar char="Ø"/>
            </a:pPr>
            <a:r>
              <a:rPr lang="en-US" sz="2700" dirty="0"/>
              <a:t>  Deep knowledge in specific areas</a:t>
            </a:r>
          </a:p>
          <a:p>
            <a:pPr marL="750454" lvl="1" indent="-285429" defTabSz="838649" eaLnBrk="0" hangingPunct="0">
              <a:lnSpc>
                <a:spcPct val="150000"/>
              </a:lnSpc>
              <a:buFont typeface="Wingdings" charset="0"/>
              <a:buChar char="Ø"/>
            </a:pPr>
            <a:r>
              <a:rPr lang="en-US" sz="2700" dirty="0"/>
              <a:t>  Broad knowledge of neighboring fields</a:t>
            </a:r>
          </a:p>
          <a:p>
            <a:pPr marL="750454" lvl="1" indent="-285429" defTabSz="838649" eaLnBrk="0" hangingPunct="0">
              <a:lnSpc>
                <a:spcPct val="150000"/>
              </a:lnSpc>
              <a:buFont typeface="Wingdings" charset="0"/>
              <a:buChar char="Ø"/>
            </a:pPr>
            <a:r>
              <a:rPr lang="en-US" sz="2700" dirty="0"/>
              <a:t>  Ability to communicate and to work in teams</a:t>
            </a:r>
          </a:p>
          <a:p>
            <a:pPr marL="750454" lvl="1" indent="-285429" defTabSz="838649" eaLnBrk="0" hangingPunct="0">
              <a:lnSpc>
                <a:spcPct val="150000"/>
              </a:lnSpc>
            </a:pPr>
            <a:endParaRPr lang="en-US" sz="2700" dirty="0"/>
          </a:p>
          <a:p>
            <a:pPr marL="750454" lvl="1" indent="-285429" defTabSz="838649" eaLnBrk="0" hangingPunct="0">
              <a:lnSpc>
                <a:spcPct val="150000"/>
              </a:lnSpc>
              <a:buFont typeface="Wingdings" charset="0"/>
              <a:buChar char="§"/>
            </a:pPr>
            <a:endParaRPr lang="sv-SE" sz="2700" dirty="0"/>
          </a:p>
        </p:txBody>
      </p:sp>
      <p:sp>
        <p:nvSpPr>
          <p:cNvPr id="2" name="Platshållare för sidfot 1"/>
          <p:cNvSpPr>
            <a:spLocks noGrp="1"/>
          </p:cNvSpPr>
          <p:nvPr>
            <p:ph type="ftr" sz="quarter" idx="11"/>
          </p:nvPr>
        </p:nvSpPr>
        <p:spPr/>
        <p:txBody>
          <a:bodyPr/>
          <a:lstStyle/>
          <a:p>
            <a:r>
              <a:rPr lang="sv-SE" smtClean="0"/>
              <a:t>ACC'12 Montreal</a:t>
            </a:r>
            <a:endParaRPr lang="sv-SE"/>
          </a:p>
        </p:txBody>
      </p:sp>
    </p:spTree>
    <p:extLst>
      <p:ext uri="{BB962C8B-B14F-4D97-AF65-F5344CB8AC3E}">
        <p14:creationId xmlns:p14="http://schemas.microsoft.com/office/powerpoint/2010/main" val="171849844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altLang="ja-JP" sz="4900" b="1" dirty="0" smtClean="0">
                <a:solidFill>
                  <a:srgbClr val="0000FF"/>
                </a:solidFill>
                <a:latin typeface="Arial" charset="0"/>
                <a:ea typeface="ＭＳ Ｐゴシック" charset="0"/>
                <a:cs typeface="ＭＳ Ｐゴシック" charset="0"/>
              </a:rPr>
              <a:t>The Computing Revolution</a:t>
            </a:r>
            <a:endParaRPr lang="en-US" altLang="ja-JP" sz="4900" b="1" dirty="0">
              <a:solidFill>
                <a:srgbClr val="0000FF"/>
              </a:solidFill>
              <a:latin typeface="Arial" charset="0"/>
              <a:ea typeface="ＭＳ Ｐゴシック" charset="0"/>
              <a:cs typeface="ＭＳ Ｐゴシック" charset="0"/>
            </a:endParaRPr>
          </a:p>
        </p:txBody>
      </p:sp>
      <p:sp>
        <p:nvSpPr>
          <p:cNvPr id="80898" name="Text Box 3"/>
          <p:cNvSpPr txBox="1">
            <a:spLocks noChangeArrowheads="1"/>
          </p:cNvSpPr>
          <p:nvPr/>
        </p:nvSpPr>
        <p:spPr bwMode="auto">
          <a:xfrm>
            <a:off x="485423" y="1163426"/>
            <a:ext cx="8395708" cy="614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endParaRPr lang="en-US" b="0" dirty="0"/>
          </a:p>
          <a:p>
            <a:pPr>
              <a:spcBef>
                <a:spcPct val="50000"/>
              </a:spcBef>
              <a:buFont typeface="Wingdings" charset="0"/>
              <a:buChar char="Ø"/>
            </a:pPr>
            <a:r>
              <a:rPr lang="en-US" b="0" dirty="0"/>
              <a:t>  </a:t>
            </a:r>
            <a:r>
              <a:rPr lang="en-US" b="0" dirty="0" err="1"/>
              <a:t>Vannevar</a:t>
            </a:r>
            <a:r>
              <a:rPr lang="en-US" b="0" dirty="0"/>
              <a:t> Bush 1927. Engineering can progress no faster than the mathematical analysis on which it is based. Formal mathematics is frequently inadequate for numerous problems, a mechanical solution offers the most promise.</a:t>
            </a:r>
          </a:p>
          <a:p>
            <a:pPr>
              <a:spcBef>
                <a:spcPct val="50000"/>
              </a:spcBef>
              <a:buFont typeface="Wingdings" charset="0"/>
              <a:buChar char="Ø"/>
            </a:pPr>
            <a:r>
              <a:rPr lang="en-US" b="0" dirty="0"/>
              <a:t>  Herman </a:t>
            </a:r>
            <a:r>
              <a:rPr lang="en-US" b="0" dirty="0" err="1"/>
              <a:t>Goldstine</a:t>
            </a:r>
            <a:r>
              <a:rPr lang="en-US" b="0" dirty="0"/>
              <a:t> 1962. When things change by two orders of magnitude it is revolution not evolution.</a:t>
            </a:r>
          </a:p>
          <a:p>
            <a:pPr>
              <a:spcBef>
                <a:spcPct val="50000"/>
              </a:spcBef>
              <a:buFont typeface="Wingdings" charset="0"/>
              <a:buChar char="Ø"/>
            </a:pPr>
            <a:r>
              <a:rPr lang="en-US" b="0" dirty="0"/>
              <a:t>  Gordon Moore 1965: The number of transistors per square inch on integrated circuits has doubled in approximately 18 months. </a:t>
            </a:r>
            <a:endParaRPr lang="en-US" b="0" dirty="0" smtClean="0"/>
          </a:p>
          <a:p>
            <a:pPr>
              <a:spcBef>
                <a:spcPct val="50000"/>
              </a:spcBef>
              <a:buFont typeface="Wingdings" charset="0"/>
              <a:buChar char="Ø"/>
            </a:pPr>
            <a:r>
              <a:rPr lang="en-US" b="0" dirty="0"/>
              <a:t> </a:t>
            </a:r>
            <a:r>
              <a:rPr lang="en-US" b="0" dirty="0" smtClean="0"/>
              <a:t> </a:t>
            </a:r>
            <a:r>
              <a:rPr lang="en-US" b="0" dirty="0" err="1" smtClean="0"/>
              <a:t>Goldstine</a:t>
            </a:r>
            <a:r>
              <a:rPr lang="en-US" b="0" dirty="0" smtClean="0"/>
              <a:t> + Moore: A </a:t>
            </a:r>
            <a:r>
              <a:rPr lang="en-US" b="0" dirty="0"/>
              <a:t>revolution every 10 years!</a:t>
            </a:r>
            <a:endParaRPr lang="en-US" b="0" dirty="0">
              <a:solidFill>
                <a:schemeClr val="accent1"/>
              </a:solidFill>
            </a:endParaRPr>
          </a:p>
          <a:p>
            <a:pPr>
              <a:spcBef>
                <a:spcPct val="50000"/>
              </a:spcBef>
            </a:pPr>
            <a:endParaRPr lang="en-US" sz="2700" b="0" dirty="0">
              <a:solidFill>
                <a:schemeClr val="accent1"/>
              </a:solidFill>
            </a:endParaRPr>
          </a:p>
          <a:p>
            <a:pPr>
              <a:spcBef>
                <a:spcPct val="50000"/>
              </a:spcBef>
            </a:pPr>
            <a:endParaRPr lang="en-US" sz="2700" b="0" dirty="0">
              <a:solidFill>
                <a:schemeClr val="accent1"/>
              </a:solidFill>
              <a:latin typeface="Times New Roman" charset="0"/>
            </a:endParaRPr>
          </a:p>
        </p:txBody>
      </p:sp>
      <p:sp>
        <p:nvSpPr>
          <p:cNvPr id="2" name="Platshållare för sidfot 1"/>
          <p:cNvSpPr>
            <a:spLocks noGrp="1"/>
          </p:cNvSpPr>
          <p:nvPr>
            <p:ph type="ftr" sz="quarter" idx="11"/>
          </p:nvPr>
        </p:nvSpPr>
        <p:spPr/>
        <p:txBody>
          <a:bodyPr/>
          <a:lstStyle/>
          <a:p>
            <a:r>
              <a:rPr lang="sv-SE" smtClean="0"/>
              <a:t>ACC'12 Montreal</a:t>
            </a:r>
            <a:endParaRPr lang="sv-SE"/>
          </a:p>
        </p:txBody>
      </p:sp>
    </p:spTree>
    <p:extLst>
      <p:ext uri="{BB962C8B-B14F-4D97-AF65-F5344CB8AC3E}">
        <p14:creationId xmlns:p14="http://schemas.microsoft.com/office/powerpoint/2010/main" val="39354810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416077" y="7372071"/>
            <a:ext cx="185461" cy="3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nchor="ctr">
            <a:spAutoFit/>
          </a:bodyPr>
          <a:lstStyle/>
          <a:p>
            <a:endParaRPr lang="en-US"/>
          </a:p>
        </p:txBody>
      </p:sp>
      <p:sp>
        <p:nvSpPr>
          <p:cNvPr id="78850" name="Oval 3"/>
          <p:cNvSpPr>
            <a:spLocks noChangeArrowheads="1"/>
          </p:cNvSpPr>
          <p:nvPr/>
        </p:nvSpPr>
        <p:spPr bwMode="auto">
          <a:xfrm>
            <a:off x="914401" y="2228174"/>
            <a:ext cx="261257" cy="5204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91430" tIns="45715" rIns="91430" bIns="45715" anchor="ctr">
            <a:spAutoFit/>
          </a:bodyPr>
          <a:lstStyle/>
          <a:p>
            <a:endParaRPr lang="en-US"/>
          </a:p>
        </p:txBody>
      </p:sp>
      <p:sp>
        <p:nvSpPr>
          <p:cNvPr id="78851" name="Oval 4"/>
          <p:cNvSpPr>
            <a:spLocks noChangeArrowheads="1"/>
          </p:cNvSpPr>
          <p:nvPr/>
        </p:nvSpPr>
        <p:spPr bwMode="auto">
          <a:xfrm>
            <a:off x="2327125" y="3429797"/>
            <a:ext cx="261257" cy="5188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91430" tIns="45715" rIns="91430" bIns="45715" anchor="ctr">
            <a:spAutoFit/>
          </a:bodyPr>
          <a:lstStyle/>
          <a:p>
            <a:endParaRPr lang="en-US"/>
          </a:p>
        </p:txBody>
      </p:sp>
      <p:sp>
        <p:nvSpPr>
          <p:cNvPr id="78852" name="Oval 5"/>
          <p:cNvSpPr>
            <a:spLocks noChangeArrowheads="1"/>
          </p:cNvSpPr>
          <p:nvPr/>
        </p:nvSpPr>
        <p:spPr bwMode="auto">
          <a:xfrm>
            <a:off x="3159277" y="857848"/>
            <a:ext cx="261257" cy="5188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91430" tIns="45715" rIns="91430" bIns="45715" anchor="ctr">
            <a:spAutoFit/>
          </a:bodyPr>
          <a:lstStyle/>
          <a:p>
            <a:endParaRPr lang="en-US"/>
          </a:p>
        </p:txBody>
      </p:sp>
      <p:sp>
        <p:nvSpPr>
          <p:cNvPr id="78853" name="Text Box 11"/>
          <p:cNvSpPr txBox="1">
            <a:spLocks noChangeArrowheads="1"/>
          </p:cNvSpPr>
          <p:nvPr/>
        </p:nvSpPr>
        <p:spPr bwMode="auto">
          <a:xfrm>
            <a:off x="3657600" y="3175148"/>
            <a:ext cx="1662693" cy="5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sz="2700">
                <a:solidFill>
                  <a:srgbClr val="0000FF"/>
                </a:solidFill>
              </a:rPr>
              <a:t>Control</a:t>
            </a:r>
          </a:p>
        </p:txBody>
      </p:sp>
      <p:sp>
        <p:nvSpPr>
          <p:cNvPr id="78854" name="Text Box 13"/>
          <p:cNvSpPr txBox="1">
            <a:spLocks noChangeArrowheads="1"/>
          </p:cNvSpPr>
          <p:nvPr/>
        </p:nvSpPr>
        <p:spPr bwMode="auto">
          <a:xfrm>
            <a:off x="3399568" y="1263693"/>
            <a:ext cx="2291645" cy="51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sz="2700">
                <a:solidFill>
                  <a:srgbClr val="0000FF"/>
                </a:solidFill>
              </a:rPr>
              <a:t>Computing</a:t>
            </a:r>
          </a:p>
        </p:txBody>
      </p:sp>
      <p:sp>
        <p:nvSpPr>
          <p:cNvPr id="78855" name="Text Box 14"/>
          <p:cNvSpPr txBox="1">
            <a:spLocks noChangeArrowheads="1"/>
          </p:cNvSpPr>
          <p:nvPr/>
        </p:nvSpPr>
        <p:spPr bwMode="auto">
          <a:xfrm>
            <a:off x="3128636" y="4944954"/>
            <a:ext cx="3075416" cy="51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048" tIns="50525" rIns="101048" bIns="50525">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sz="2700">
                <a:solidFill>
                  <a:srgbClr val="0000FF"/>
                </a:solidFill>
              </a:rPr>
              <a:t>Communication</a:t>
            </a:r>
          </a:p>
        </p:txBody>
      </p:sp>
      <p:sp>
        <p:nvSpPr>
          <p:cNvPr id="19" name="Donut 18"/>
          <p:cNvSpPr/>
          <p:nvPr/>
        </p:nvSpPr>
        <p:spPr bwMode="auto">
          <a:xfrm>
            <a:off x="2854476" y="3953417"/>
            <a:ext cx="3476978" cy="2428709"/>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3" name="Donut 22"/>
          <p:cNvSpPr/>
          <p:nvPr/>
        </p:nvSpPr>
        <p:spPr bwMode="auto">
          <a:xfrm>
            <a:off x="2822222" y="2196343"/>
            <a:ext cx="3478591" cy="2428709"/>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4" name="Donut 23"/>
          <p:cNvSpPr/>
          <p:nvPr/>
        </p:nvSpPr>
        <p:spPr bwMode="auto">
          <a:xfrm>
            <a:off x="5665411" y="2231357"/>
            <a:ext cx="3478590" cy="2430301"/>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5" name="Donut 24"/>
          <p:cNvSpPr/>
          <p:nvPr/>
        </p:nvSpPr>
        <p:spPr bwMode="auto">
          <a:xfrm>
            <a:off x="0" y="2183610"/>
            <a:ext cx="3478591" cy="2428709"/>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26" name="Donut 25"/>
          <p:cNvSpPr/>
          <p:nvPr/>
        </p:nvSpPr>
        <p:spPr bwMode="auto">
          <a:xfrm>
            <a:off x="2777067" y="459959"/>
            <a:ext cx="3478591" cy="2430300"/>
          </a:xfrm>
          <a:prstGeom prst="donut">
            <a:avLst>
              <a:gd name="adj" fmla="val 4455"/>
            </a:avLst>
          </a:prstGeom>
          <a:solidFill>
            <a:schemeClr val="accent1"/>
          </a:solidFill>
          <a:ln w="9525" cap="flat" cmpd="sng" algn="ctr">
            <a:solidFill>
              <a:schemeClr val="tx1"/>
            </a:solidFill>
            <a:prstDash val="solid"/>
            <a:round/>
            <a:headEnd type="none" w="med" len="med"/>
            <a:tailEnd type="none" w="med" len="med"/>
          </a:ln>
          <a:effectLst/>
        </p:spPr>
        <p:txBody>
          <a:bodyPr lIns="92364" tIns="46182" rIns="92364" bIns="46182"/>
          <a:lstStyle/>
          <a:p>
            <a:pPr defTabSz="914014">
              <a:defRPr/>
            </a:pPr>
            <a:endParaRPr lang="en-US">
              <a:ea typeface="+mn-ea"/>
              <a:cs typeface="+mn-cs"/>
            </a:endParaRPr>
          </a:p>
        </p:txBody>
      </p:sp>
      <p:sp>
        <p:nvSpPr>
          <p:cNvPr id="78861" name="TextBox 26"/>
          <p:cNvSpPr txBox="1">
            <a:spLocks noChangeArrowheads="1"/>
          </p:cNvSpPr>
          <p:nvPr/>
        </p:nvSpPr>
        <p:spPr bwMode="auto">
          <a:xfrm>
            <a:off x="475747" y="3031908"/>
            <a:ext cx="2562577" cy="80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solidFill>
                  <a:srgbClr val="0000FF"/>
                </a:solidFill>
              </a:rPr>
              <a:t>Mathematics</a:t>
            </a:r>
          </a:p>
          <a:p>
            <a:pPr eaLnBrk="1" hangingPunct="1"/>
            <a:endParaRPr lang="en-US" sz="1800"/>
          </a:p>
        </p:txBody>
      </p:sp>
      <p:sp>
        <p:nvSpPr>
          <p:cNvPr id="78862" name="TextBox 27"/>
          <p:cNvSpPr txBox="1">
            <a:spLocks noChangeArrowheads="1"/>
          </p:cNvSpPr>
          <p:nvPr/>
        </p:nvSpPr>
        <p:spPr bwMode="auto">
          <a:xfrm>
            <a:off x="6213728" y="2513062"/>
            <a:ext cx="2343250" cy="209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defTabSz="1000125" eaLnBrk="0" hangingPunct="0">
              <a:defRPr sz="2400" b="1">
                <a:solidFill>
                  <a:schemeClr val="tx1"/>
                </a:solidFill>
                <a:latin typeface="Arial" charset="0"/>
                <a:ea typeface="ＭＳ Ｐゴシック" charset="0"/>
                <a:cs typeface="ＭＳ Ｐゴシック" charset="0"/>
              </a:defRPr>
            </a:lvl1pPr>
            <a:lvl2pPr marL="742950" indent="-285750" defTabSz="1000125" eaLnBrk="0" hangingPunct="0">
              <a:defRPr sz="2400" b="1">
                <a:solidFill>
                  <a:schemeClr val="tx1"/>
                </a:solidFill>
                <a:latin typeface="Arial" charset="0"/>
                <a:ea typeface="ＭＳ Ｐゴシック" charset="0"/>
              </a:defRPr>
            </a:lvl2pPr>
            <a:lvl3pPr marL="1143000" indent="-228600" defTabSz="1000125" eaLnBrk="0" hangingPunct="0">
              <a:defRPr sz="2400" b="1">
                <a:solidFill>
                  <a:schemeClr val="tx1"/>
                </a:solidFill>
                <a:latin typeface="Arial" charset="0"/>
                <a:ea typeface="ＭＳ Ｐゴシック" charset="0"/>
              </a:defRPr>
            </a:lvl3pPr>
            <a:lvl4pPr marL="1600200" indent="-228600" defTabSz="1000125" eaLnBrk="0" hangingPunct="0">
              <a:defRPr sz="2400" b="1">
                <a:solidFill>
                  <a:schemeClr val="tx1"/>
                </a:solidFill>
                <a:latin typeface="Arial" charset="0"/>
                <a:ea typeface="ＭＳ Ｐゴシック" charset="0"/>
              </a:defRPr>
            </a:lvl4pPr>
            <a:lvl5pPr marL="2057400" indent="-228600" defTabSz="1000125" eaLnBrk="0" hangingPunct="0">
              <a:defRPr sz="2400" b="1">
                <a:solidFill>
                  <a:schemeClr val="tx1"/>
                </a:solidFill>
                <a:latin typeface="Arial" charset="0"/>
                <a:ea typeface="ＭＳ Ｐゴシック" charset="0"/>
              </a:defRPr>
            </a:lvl5pPr>
            <a:lvl6pPr marL="2514600" indent="-228600" defTabSz="1000125"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00125"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00125"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00125"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2800">
                <a:solidFill>
                  <a:srgbClr val="0000FF"/>
                </a:solidFill>
              </a:rPr>
              <a:t>Physics</a:t>
            </a:r>
          </a:p>
          <a:p>
            <a:pPr algn="ctr"/>
            <a:r>
              <a:rPr lang="en-US" sz="2800">
                <a:solidFill>
                  <a:srgbClr val="0000FF"/>
                </a:solidFill>
              </a:rPr>
              <a:t>Engineering</a:t>
            </a:r>
          </a:p>
          <a:p>
            <a:pPr algn="ctr"/>
            <a:r>
              <a:rPr lang="en-US" sz="2800">
                <a:solidFill>
                  <a:srgbClr val="0000FF"/>
                </a:solidFill>
              </a:rPr>
              <a:t>Biology</a:t>
            </a:r>
          </a:p>
          <a:p>
            <a:pPr algn="ctr"/>
            <a:r>
              <a:rPr lang="en-US" sz="2800">
                <a:solidFill>
                  <a:srgbClr val="0000FF"/>
                </a:solidFill>
              </a:rPr>
              <a:t>Economy</a:t>
            </a:r>
          </a:p>
          <a:p>
            <a:pPr eaLnBrk="1" hangingPunct="1"/>
            <a:endParaRPr lang="en-US" sz="1800"/>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9047199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endParaRPr lang="en-US" altLang="ja-JP" b="1" dirty="0">
              <a:solidFill>
                <a:srgbClr val="0000FF"/>
              </a:solidFill>
              <a:latin typeface="Arial" charset="0"/>
              <a:ea typeface="ＭＳ Ｐゴシック" charset="0"/>
              <a:cs typeface="ＭＳ Ｐゴシック" charset="0"/>
            </a:endParaRPr>
          </a:p>
        </p:txBody>
      </p:sp>
      <p:sp>
        <p:nvSpPr>
          <p:cNvPr id="77827" name="Text Box 4"/>
          <p:cNvSpPr txBox="1">
            <a:spLocks noChangeArrowheads="1"/>
          </p:cNvSpPr>
          <p:nvPr/>
        </p:nvSpPr>
        <p:spPr bwMode="auto">
          <a:xfrm>
            <a:off x="748292" y="5829858"/>
            <a:ext cx="3741460" cy="43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200" b="0" i="1">
                <a:solidFill>
                  <a:srgbClr val="0000FF"/>
                </a:solidFill>
              </a:rPr>
              <a:t>NAE The Engineer of 2020</a:t>
            </a:r>
          </a:p>
        </p:txBody>
      </p:sp>
      <p:sp>
        <p:nvSpPr>
          <p:cNvPr id="2" name="Platshållare för sidfot 1"/>
          <p:cNvSpPr>
            <a:spLocks noGrp="1"/>
          </p:cNvSpPr>
          <p:nvPr>
            <p:ph type="ftr" sz="quarter" idx="11"/>
          </p:nvPr>
        </p:nvSpPr>
        <p:spPr/>
        <p:txBody>
          <a:bodyPr/>
          <a:lstStyle/>
          <a:p>
            <a:r>
              <a:rPr lang="sv-SE" smtClean="0"/>
              <a:t>ACC'12 Montreal</a:t>
            </a:r>
            <a:endParaRPr lang="sv-SE"/>
          </a:p>
        </p:txBody>
      </p:sp>
      <p:sp>
        <p:nvSpPr>
          <p:cNvPr id="3" name="Platshållare för innehåll 2"/>
          <p:cNvSpPr>
            <a:spLocks noGrp="1"/>
          </p:cNvSpPr>
          <p:nvPr>
            <p:ph idx="1"/>
          </p:nvPr>
        </p:nvSpPr>
        <p:spPr/>
        <p:txBody>
          <a:bodyPr/>
          <a:lstStyle/>
          <a:p>
            <a:endParaRPr lang="sv-SE"/>
          </a:p>
        </p:txBody>
      </p:sp>
    </p:spTree>
    <p:extLst>
      <p:ext uri="{BB962C8B-B14F-4D97-AF65-F5344CB8AC3E}">
        <p14:creationId xmlns:p14="http://schemas.microsoft.com/office/powerpoint/2010/main" val="2744709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normAutofit/>
          </a:bodyPr>
          <a:lstStyle/>
          <a:p>
            <a:pPr defTabSz="1008623"/>
            <a:r>
              <a:rPr lang="en-US" altLang="ja-JP" sz="4800" b="1" dirty="0" smtClean="0">
                <a:solidFill>
                  <a:srgbClr val="0000FF"/>
                </a:solidFill>
                <a:latin typeface="Arial" charset="0"/>
                <a:ea typeface="ＭＳ Ｐゴシック" charset="0"/>
                <a:cs typeface="ＭＳ Ｐゴシック" charset="0"/>
              </a:rPr>
              <a:t>Silicon Neurons</a:t>
            </a:r>
            <a:endParaRPr lang="en-US" altLang="ja-JP" sz="4800"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ACC'12 Montreal</a:t>
            </a:r>
            <a:endParaRPr lang="sv-SE"/>
          </a:p>
        </p:txBody>
      </p:sp>
      <p:pic>
        <p:nvPicPr>
          <p:cNvPr id="3" name="Bildobjekt 2"/>
          <p:cNvPicPr>
            <a:picLocks noChangeAspect="1"/>
          </p:cNvPicPr>
          <p:nvPr/>
        </p:nvPicPr>
        <p:blipFill>
          <a:blip r:embed="rId2"/>
          <a:stretch>
            <a:fillRect/>
          </a:stretch>
        </p:blipFill>
        <p:spPr>
          <a:xfrm>
            <a:off x="1502173" y="1417638"/>
            <a:ext cx="5588000" cy="3238500"/>
          </a:xfrm>
          <a:prstGeom prst="rect">
            <a:avLst/>
          </a:prstGeom>
        </p:spPr>
      </p:pic>
      <p:sp>
        <p:nvSpPr>
          <p:cNvPr id="5" name="Rektangel 4"/>
          <p:cNvSpPr/>
          <p:nvPr/>
        </p:nvSpPr>
        <p:spPr>
          <a:xfrm>
            <a:off x="1553571" y="4752074"/>
            <a:ext cx="7133229" cy="1077218"/>
          </a:xfrm>
          <a:prstGeom prst="rect">
            <a:avLst/>
          </a:prstGeom>
        </p:spPr>
        <p:txBody>
          <a:bodyPr wrap="square">
            <a:spAutoFit/>
          </a:bodyPr>
          <a:lstStyle/>
          <a:p>
            <a:r>
              <a:rPr lang="sv-SE" sz="3200" dirty="0"/>
              <a:t>Analog VLSI </a:t>
            </a:r>
            <a:r>
              <a:rPr lang="sv-SE" sz="3200" dirty="0" err="1"/>
              <a:t>integrated</a:t>
            </a:r>
            <a:r>
              <a:rPr lang="sv-SE" sz="3200" dirty="0"/>
              <a:t> </a:t>
            </a:r>
            <a:r>
              <a:rPr lang="sv-SE" sz="3200" dirty="0" err="1"/>
              <a:t>with</a:t>
            </a:r>
            <a:r>
              <a:rPr lang="sv-SE" sz="3200" dirty="0"/>
              <a:t> </a:t>
            </a:r>
            <a:r>
              <a:rPr lang="sv-SE" sz="3200" dirty="0" smtClean="0"/>
              <a:t>sensors, </a:t>
            </a:r>
          </a:p>
          <a:p>
            <a:r>
              <a:rPr lang="sv-SE" sz="3200" dirty="0" err="1" smtClean="0"/>
              <a:t>redundancy</a:t>
            </a:r>
            <a:r>
              <a:rPr lang="sv-SE" sz="3200" dirty="0" smtClean="0"/>
              <a:t> </a:t>
            </a:r>
            <a:r>
              <a:rPr lang="sv-SE" sz="3200" dirty="0"/>
              <a:t>by </a:t>
            </a:r>
            <a:r>
              <a:rPr lang="sv-SE" sz="3200" dirty="0" err="1"/>
              <a:t>multiple</a:t>
            </a:r>
            <a:r>
              <a:rPr lang="sv-SE" sz="3200" dirty="0"/>
              <a:t> </a:t>
            </a:r>
            <a:r>
              <a:rPr lang="sv-SE" sz="3200" dirty="0" err="1"/>
              <a:t>circuits</a:t>
            </a:r>
            <a:r>
              <a:rPr lang="sv-SE" sz="3200" dirty="0" smtClean="0"/>
              <a:t>.</a:t>
            </a:r>
            <a:endParaRPr lang="sv-SE" sz="3200" dirty="0"/>
          </a:p>
        </p:txBody>
      </p:sp>
      <p:sp>
        <p:nvSpPr>
          <p:cNvPr id="6" name="Rektangel 5"/>
          <p:cNvSpPr/>
          <p:nvPr/>
        </p:nvSpPr>
        <p:spPr>
          <a:xfrm>
            <a:off x="457200" y="6033184"/>
            <a:ext cx="8229600" cy="646331"/>
          </a:xfrm>
          <a:prstGeom prst="rect">
            <a:avLst/>
          </a:prstGeom>
        </p:spPr>
        <p:txBody>
          <a:bodyPr wrap="square">
            <a:spAutoFit/>
          </a:bodyPr>
          <a:lstStyle/>
          <a:p>
            <a:r>
              <a:rPr lang="sv-SE" dirty="0" err="1" smtClean="0"/>
              <a:t>DeWeerth</a:t>
            </a:r>
            <a:r>
              <a:rPr lang="sv-SE" dirty="0"/>
              <a:t>, Nielsen, </a:t>
            </a:r>
            <a:r>
              <a:rPr lang="sv-SE" dirty="0" err="1"/>
              <a:t>Mead</a:t>
            </a:r>
            <a:r>
              <a:rPr lang="sv-SE" dirty="0"/>
              <a:t>, Astrom A simple neuron servo. IEEE Trans. Neural </a:t>
            </a:r>
            <a:r>
              <a:rPr lang="sv-SE" dirty="0" err="1"/>
              <a:t>Networks</a:t>
            </a:r>
            <a:r>
              <a:rPr lang="sv-SE" dirty="0"/>
              <a:t> 1991(2),248-251</a:t>
            </a:r>
          </a:p>
        </p:txBody>
      </p:sp>
    </p:spTree>
    <p:extLst>
      <p:ext uri="{BB962C8B-B14F-4D97-AF65-F5344CB8AC3E}">
        <p14:creationId xmlns:p14="http://schemas.microsoft.com/office/powerpoint/2010/main" val="958700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normAutofit/>
          </a:bodyPr>
          <a:lstStyle/>
          <a:p>
            <a:pPr defTabSz="1008623"/>
            <a:r>
              <a:rPr lang="en-US" altLang="ja-JP" sz="4800" b="1" dirty="0" smtClean="0">
                <a:solidFill>
                  <a:srgbClr val="0000FF"/>
                </a:solidFill>
                <a:latin typeface="Arial" charset="0"/>
                <a:ea typeface="ＭＳ Ｐゴシック" charset="0"/>
                <a:cs typeface="ＭＳ Ｐゴシック" charset="0"/>
              </a:rPr>
              <a:t>Experiments</a:t>
            </a:r>
            <a:endParaRPr lang="en-US" altLang="ja-JP" sz="4800" b="1" dirty="0">
              <a:solidFill>
                <a:srgbClr val="0000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ACC'12 Montreal</a:t>
            </a:r>
            <a:endParaRPr lang="sv-SE"/>
          </a:p>
        </p:txBody>
      </p:sp>
      <p:pic>
        <p:nvPicPr>
          <p:cNvPr id="4" name="Bildobjekt 3"/>
          <p:cNvPicPr>
            <a:picLocks noChangeAspect="1"/>
          </p:cNvPicPr>
          <p:nvPr/>
        </p:nvPicPr>
        <p:blipFill>
          <a:blip r:embed="rId2"/>
          <a:stretch>
            <a:fillRect/>
          </a:stretch>
        </p:blipFill>
        <p:spPr>
          <a:xfrm>
            <a:off x="292890" y="1236793"/>
            <a:ext cx="3797421" cy="3024906"/>
          </a:xfrm>
          <a:prstGeom prst="rect">
            <a:avLst/>
          </a:prstGeom>
        </p:spPr>
      </p:pic>
      <p:pic>
        <p:nvPicPr>
          <p:cNvPr id="5" name="Bildobjekt 4"/>
          <p:cNvPicPr>
            <a:picLocks noChangeAspect="1"/>
          </p:cNvPicPr>
          <p:nvPr/>
        </p:nvPicPr>
        <p:blipFill>
          <a:blip r:embed="rId3"/>
          <a:stretch>
            <a:fillRect/>
          </a:stretch>
        </p:blipFill>
        <p:spPr>
          <a:xfrm>
            <a:off x="4756349" y="1236794"/>
            <a:ext cx="3930451" cy="3024906"/>
          </a:xfrm>
          <a:prstGeom prst="rect">
            <a:avLst/>
          </a:prstGeom>
        </p:spPr>
      </p:pic>
      <p:sp>
        <p:nvSpPr>
          <p:cNvPr id="6" name="Rektangel 5"/>
          <p:cNvSpPr/>
          <p:nvPr/>
        </p:nvSpPr>
        <p:spPr>
          <a:xfrm>
            <a:off x="894637" y="4649127"/>
            <a:ext cx="7723424" cy="1569660"/>
          </a:xfrm>
          <a:prstGeom prst="rect">
            <a:avLst/>
          </a:prstGeom>
        </p:spPr>
        <p:txBody>
          <a:bodyPr wrap="square">
            <a:spAutoFit/>
          </a:bodyPr>
          <a:lstStyle/>
          <a:p>
            <a:r>
              <a:rPr lang="sv-SE" sz="2400" dirty="0"/>
              <a:t>Neurons </a:t>
            </a:r>
            <a:r>
              <a:rPr lang="sv-SE" sz="2400" dirty="0" err="1"/>
              <a:t>implemented</a:t>
            </a:r>
            <a:r>
              <a:rPr lang="sv-SE" sz="2400" dirty="0"/>
              <a:t> as </a:t>
            </a:r>
            <a:r>
              <a:rPr lang="sv-SE" sz="2400" dirty="0" err="1"/>
              <a:t>asynchronous</a:t>
            </a:r>
            <a:r>
              <a:rPr lang="sv-SE" sz="2400" dirty="0"/>
              <a:t> systems in analog</a:t>
            </a:r>
          </a:p>
          <a:p>
            <a:r>
              <a:rPr lang="sv-SE" sz="2400" dirty="0"/>
              <a:t>VLSI, </a:t>
            </a:r>
            <a:r>
              <a:rPr lang="sv-SE" sz="2400" dirty="0" err="1"/>
              <a:t>processing</a:t>
            </a:r>
            <a:r>
              <a:rPr lang="sv-SE" sz="2400" dirty="0"/>
              <a:t> </a:t>
            </a:r>
            <a:r>
              <a:rPr lang="sv-SE" sz="2400" dirty="0" err="1"/>
              <a:t>of</a:t>
            </a:r>
            <a:r>
              <a:rPr lang="sv-SE" sz="2400" dirty="0"/>
              <a:t> the </a:t>
            </a:r>
            <a:r>
              <a:rPr lang="sv-SE" sz="2400" dirty="0" err="1"/>
              <a:t>encoder</a:t>
            </a:r>
            <a:r>
              <a:rPr lang="sv-SE" sz="2400" dirty="0"/>
              <a:t> signals </a:t>
            </a:r>
            <a:r>
              <a:rPr lang="sv-SE" sz="2400" dirty="0" err="1"/>
              <a:t>were</a:t>
            </a:r>
            <a:r>
              <a:rPr lang="sv-SE" sz="2400" dirty="0"/>
              <a:t> </a:t>
            </a:r>
            <a:r>
              <a:rPr lang="sv-SE" sz="2400" dirty="0" err="1"/>
              <a:t>made</a:t>
            </a:r>
            <a:r>
              <a:rPr lang="sv-SE" sz="2400" dirty="0"/>
              <a:t> on the</a:t>
            </a:r>
          </a:p>
          <a:p>
            <a:r>
              <a:rPr lang="sv-SE" sz="2400" dirty="0"/>
              <a:t>same chip. </a:t>
            </a:r>
            <a:r>
              <a:rPr lang="sv-SE" sz="2400" dirty="0" err="1"/>
              <a:t>Many</a:t>
            </a:r>
            <a:r>
              <a:rPr lang="sv-SE" sz="2400" dirty="0"/>
              <a:t> </a:t>
            </a:r>
            <a:r>
              <a:rPr lang="sv-SE" sz="2400" dirty="0" err="1"/>
              <a:t>parallel</a:t>
            </a:r>
            <a:r>
              <a:rPr lang="sv-SE" sz="2400" dirty="0"/>
              <a:t> systems </a:t>
            </a:r>
            <a:r>
              <a:rPr lang="sv-SE" sz="2400" dirty="0" err="1"/>
              <a:t>implemented</a:t>
            </a:r>
            <a:r>
              <a:rPr lang="sv-SE" sz="2400" dirty="0"/>
              <a:t> </a:t>
            </a:r>
            <a:r>
              <a:rPr lang="sv-SE" sz="2400" dirty="0" err="1"/>
              <a:t>pulses</a:t>
            </a:r>
            <a:r>
              <a:rPr lang="sv-SE" sz="2400" dirty="0"/>
              <a:t> </a:t>
            </a:r>
            <a:r>
              <a:rPr lang="sv-SE" sz="2400" dirty="0" err="1"/>
              <a:t>were</a:t>
            </a:r>
            <a:endParaRPr lang="sv-SE" sz="2400" dirty="0"/>
          </a:p>
          <a:p>
            <a:r>
              <a:rPr lang="sv-SE" sz="2400" dirty="0" err="1"/>
              <a:t>added</a:t>
            </a:r>
            <a:r>
              <a:rPr lang="sv-SE" sz="2400" dirty="0"/>
              <a:t> </a:t>
            </a:r>
            <a:r>
              <a:rPr lang="sv-SE" sz="2400" dirty="0" err="1"/>
              <a:t>to</a:t>
            </a:r>
            <a:r>
              <a:rPr lang="sv-SE" sz="2400" dirty="0"/>
              <a:t> </a:t>
            </a:r>
            <a:r>
              <a:rPr lang="sv-SE" sz="2400" dirty="0" err="1"/>
              <a:t>give</a:t>
            </a:r>
            <a:r>
              <a:rPr lang="sv-SE" sz="2400" dirty="0"/>
              <a:t> </a:t>
            </a:r>
            <a:r>
              <a:rPr lang="sv-SE" sz="2400" dirty="0" err="1"/>
              <a:t>high</a:t>
            </a:r>
            <a:r>
              <a:rPr lang="sv-SE" sz="2400" dirty="0"/>
              <a:t> </a:t>
            </a:r>
            <a:r>
              <a:rPr lang="sv-SE" sz="2400" dirty="0" err="1"/>
              <a:t>reliability</a:t>
            </a:r>
            <a:r>
              <a:rPr lang="sv-SE" sz="2400" dirty="0"/>
              <a:t>!</a:t>
            </a:r>
          </a:p>
        </p:txBody>
      </p:sp>
    </p:spTree>
    <p:extLst>
      <p:ext uri="{BB962C8B-B14F-4D97-AF65-F5344CB8AC3E}">
        <p14:creationId xmlns:p14="http://schemas.microsoft.com/office/powerpoint/2010/main" val="18772648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en-US" altLang="ja-JP" b="1" dirty="0">
                <a:solidFill>
                  <a:srgbClr val="0000FF"/>
                </a:solidFill>
                <a:latin typeface="Arial" charset="0"/>
                <a:ea typeface="ＭＳ Ｐゴシック" charset="0"/>
                <a:cs typeface="ＭＳ Ｐゴシック" charset="0"/>
              </a:rPr>
              <a:t>The Systems Perspective</a:t>
            </a:r>
          </a:p>
        </p:txBody>
      </p:sp>
      <p:sp>
        <p:nvSpPr>
          <p:cNvPr id="77826" name="Text Box 3"/>
          <p:cNvSpPr txBox="1">
            <a:spLocks noChangeArrowheads="1"/>
          </p:cNvSpPr>
          <p:nvPr/>
        </p:nvSpPr>
        <p:spPr bwMode="auto">
          <a:xfrm>
            <a:off x="623308" y="1669772"/>
            <a:ext cx="8063492" cy="354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3200" b="0" dirty="0"/>
              <a:t>In the past steady increases in knowledge has spawned new </a:t>
            </a:r>
            <a:r>
              <a:rPr lang="en-US" sz="3200" b="0" dirty="0" err="1"/>
              <a:t>microdisciplines</a:t>
            </a:r>
            <a:r>
              <a:rPr lang="en-US" sz="3200" b="0" dirty="0"/>
              <a:t> within engineering. However, contemporary challenges – from biomedical devices to complex manufacturing designs to large systems of networked devices – increasingly require a systems perspective</a:t>
            </a:r>
          </a:p>
        </p:txBody>
      </p:sp>
      <p:sp>
        <p:nvSpPr>
          <p:cNvPr id="77827" name="Text Box 4"/>
          <p:cNvSpPr txBox="1">
            <a:spLocks noChangeArrowheads="1"/>
          </p:cNvSpPr>
          <p:nvPr/>
        </p:nvSpPr>
        <p:spPr bwMode="auto">
          <a:xfrm>
            <a:off x="748292" y="5829858"/>
            <a:ext cx="3741460" cy="43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200" b="0" i="1">
                <a:solidFill>
                  <a:srgbClr val="0000FF"/>
                </a:solidFill>
              </a:rPr>
              <a:t>NAE The Engineer of 2020</a:t>
            </a:r>
          </a:p>
        </p:txBody>
      </p:sp>
      <p:sp>
        <p:nvSpPr>
          <p:cNvPr id="2" name="Platshållare för sidfot 1"/>
          <p:cNvSpPr>
            <a:spLocks noGrp="1"/>
          </p:cNvSpPr>
          <p:nvPr>
            <p:ph type="ftr" sz="quarter" idx="11"/>
          </p:nvPr>
        </p:nvSpPr>
        <p:spPr/>
        <p:txBody>
          <a:bodyPr/>
          <a:lstStyle/>
          <a:p>
            <a:r>
              <a:rPr lang="sv-SE" smtClean="0"/>
              <a:t>ACC'12 Montreal</a:t>
            </a:r>
            <a:endParaRPr lang="sv-SE"/>
          </a:p>
        </p:txBody>
      </p:sp>
      <p:pic>
        <p:nvPicPr>
          <p:cNvPr id="6" name="Picture 2" descr="engineer202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705473" y="5382980"/>
            <a:ext cx="940204" cy="1338495"/>
          </a:xfrm>
          <a:noFill/>
        </p:spPr>
      </p:pic>
    </p:spTree>
    <p:extLst>
      <p:ext uri="{BB962C8B-B14F-4D97-AF65-F5344CB8AC3E}">
        <p14:creationId xmlns:p14="http://schemas.microsoft.com/office/powerpoint/2010/main" val="22166127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V2 Ballistic Missile</a:t>
            </a:r>
            <a:endParaRPr lang="sv-SE" b="1" dirty="0">
              <a:solidFill>
                <a:srgbClr val="0000FF"/>
              </a:solidFill>
              <a:latin typeface="Arial" charset="0"/>
              <a:ea typeface="ＭＳ Ｐゴシック" charset="0"/>
              <a:cs typeface="ＭＳ Ｐゴシック" charset="0"/>
            </a:endParaRPr>
          </a:p>
        </p:txBody>
      </p:sp>
      <p:pic>
        <p:nvPicPr>
          <p:cNvPr id="3" name="Bildobjekt 2"/>
          <p:cNvPicPr>
            <a:picLocks noChangeAspect="1"/>
          </p:cNvPicPr>
          <p:nvPr/>
        </p:nvPicPr>
        <p:blipFill>
          <a:blip r:embed="rId3"/>
          <a:stretch>
            <a:fillRect/>
          </a:stretch>
        </p:blipFill>
        <p:spPr>
          <a:xfrm>
            <a:off x="0" y="1790102"/>
            <a:ext cx="5550572" cy="3397117"/>
          </a:xfrm>
          <a:prstGeom prst="rect">
            <a:avLst/>
          </a:prstGeom>
        </p:spPr>
      </p:pic>
      <p:pic>
        <p:nvPicPr>
          <p:cNvPr id="6" name="Bildobjekt 5"/>
          <p:cNvPicPr>
            <a:picLocks noChangeAspect="1"/>
          </p:cNvPicPr>
          <p:nvPr/>
        </p:nvPicPr>
        <p:blipFill>
          <a:blip r:embed="rId4"/>
          <a:stretch>
            <a:fillRect/>
          </a:stretch>
        </p:blipFill>
        <p:spPr>
          <a:xfrm>
            <a:off x="5312924" y="1626231"/>
            <a:ext cx="3594268" cy="3560988"/>
          </a:xfrm>
          <a:prstGeom prst="rect">
            <a:avLst/>
          </a:prstGeom>
        </p:spPr>
      </p:pic>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405660170"/>
      </p:ext>
    </p:extLst>
  </p:cSld>
  <p:clrMapOvr>
    <a:masterClrMapping/>
  </p:clrMapOvr>
  <p:transition>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stretch>
            <a:fillRect/>
          </a:stretch>
        </p:blipFill>
        <p:spPr>
          <a:xfrm>
            <a:off x="581254" y="-49728"/>
            <a:ext cx="7996037" cy="6955383"/>
          </a:xfrm>
          <a:prstGeom prst="rect">
            <a:avLst/>
          </a:prstGeom>
        </p:spPr>
      </p:pic>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905461528"/>
      </p:ext>
    </p:extLst>
  </p:cSld>
  <p:clrMapOvr>
    <a:masterClrMapping/>
  </p:clrMapOvr>
  <p:transition>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85423" y="256241"/>
            <a:ext cx="8227987" cy="1142735"/>
          </a:xfrm>
        </p:spPr>
        <p:txBody>
          <a:bodyPr/>
          <a:lstStyle/>
          <a:p>
            <a:r>
              <a:rPr lang="en-US" b="1" dirty="0">
                <a:solidFill>
                  <a:srgbClr val="0000FF"/>
                </a:solidFill>
                <a:latin typeface="Arial" charset="0"/>
                <a:ea typeface="ＭＳ Ｐゴシック" charset="0"/>
                <a:cs typeface="ＭＳ Ｐゴシック" charset="0"/>
              </a:rPr>
              <a:t>Analog Computing</a:t>
            </a:r>
          </a:p>
        </p:txBody>
      </p:sp>
      <p:pic>
        <p:nvPicPr>
          <p:cNvPr id="22530" name="Bildobjekt 1" descr="analogsi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328" y="4617095"/>
            <a:ext cx="4009168" cy="140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ruta 2"/>
          <p:cNvSpPr txBox="1">
            <a:spLocks noChangeArrowheads="1"/>
          </p:cNvSpPr>
          <p:nvPr/>
        </p:nvSpPr>
        <p:spPr bwMode="auto">
          <a:xfrm>
            <a:off x="749906" y="1406933"/>
            <a:ext cx="7602260" cy="311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pPr>
            <a:r>
              <a:rPr lang="sv-SE" sz="2800" b="0" dirty="0" err="1" smtClean="0"/>
              <a:t>Use</a:t>
            </a:r>
            <a:r>
              <a:rPr lang="sv-SE" sz="2800" b="0" dirty="0" smtClean="0"/>
              <a:t> </a:t>
            </a:r>
            <a:r>
              <a:rPr lang="sv-SE" sz="2800" b="0" dirty="0"/>
              <a:t>a feedback loop </a:t>
            </a:r>
            <a:r>
              <a:rPr lang="sv-SE" sz="2800" b="0" dirty="0" err="1"/>
              <a:t>to</a:t>
            </a:r>
            <a:r>
              <a:rPr lang="sv-SE" sz="2800" b="0" dirty="0"/>
              <a:t> </a:t>
            </a:r>
            <a:r>
              <a:rPr lang="sv-SE" sz="2800" b="0" dirty="0" err="1"/>
              <a:t>solve</a:t>
            </a:r>
            <a:r>
              <a:rPr lang="sv-SE" sz="2800" b="0" dirty="0"/>
              <a:t> </a:t>
            </a:r>
            <a:r>
              <a:rPr lang="sv-SE" sz="2800" b="0" dirty="0" err="1"/>
              <a:t>ODEs</a:t>
            </a:r>
            <a:endParaRPr lang="sv-SE" sz="2800" b="0" dirty="0"/>
          </a:p>
          <a:p>
            <a:pPr eaLnBrk="1" hangingPunct="1">
              <a:buFont typeface="Wingdings" charset="0"/>
              <a:buChar char="Ø"/>
            </a:pPr>
            <a:r>
              <a:rPr lang="sv-SE" sz="2800" b="0" dirty="0" err="1"/>
              <a:t>Integrators</a:t>
            </a:r>
            <a:r>
              <a:rPr lang="sv-SE" sz="2800" b="0" dirty="0"/>
              <a:t> and </a:t>
            </a:r>
            <a:r>
              <a:rPr lang="sv-SE" sz="2800" b="0" dirty="0" err="1"/>
              <a:t>function</a:t>
            </a:r>
            <a:r>
              <a:rPr lang="sv-SE" sz="2800" b="0" dirty="0"/>
              <a:t> generation</a:t>
            </a:r>
          </a:p>
          <a:p>
            <a:pPr eaLnBrk="1" hangingPunct="1">
              <a:buFont typeface="Wingdings" charset="0"/>
              <a:buChar char="Ø"/>
            </a:pPr>
            <a:r>
              <a:rPr lang="sv-SE" sz="2800" b="0" dirty="0" err="1"/>
              <a:t>Parallelism</a:t>
            </a:r>
            <a:endParaRPr lang="sv-SE" sz="2800" b="0" dirty="0"/>
          </a:p>
          <a:p>
            <a:pPr eaLnBrk="1" hangingPunct="1">
              <a:buFont typeface="Wingdings" charset="0"/>
              <a:buChar char="Ø"/>
            </a:pPr>
            <a:r>
              <a:rPr lang="sv-SE" sz="2800" b="0" dirty="0" err="1"/>
              <a:t>Algebraic</a:t>
            </a:r>
            <a:r>
              <a:rPr lang="sv-SE" sz="2800" b="0" dirty="0"/>
              <a:t> loops</a:t>
            </a:r>
          </a:p>
          <a:p>
            <a:pPr eaLnBrk="1" hangingPunct="1">
              <a:buFont typeface="Wingdings" charset="0"/>
              <a:buChar char="Ø"/>
            </a:pPr>
            <a:r>
              <a:rPr lang="sv-SE" sz="2800" b="0" dirty="0" err="1"/>
              <a:t>Ordinary</a:t>
            </a:r>
            <a:r>
              <a:rPr lang="sv-SE" sz="2800" b="0" dirty="0"/>
              <a:t> differential </a:t>
            </a:r>
            <a:r>
              <a:rPr lang="sv-SE" sz="2800" b="0" dirty="0" err="1"/>
              <a:t>equations</a:t>
            </a:r>
            <a:endParaRPr lang="sv-SE" sz="2800" b="0" dirty="0"/>
          </a:p>
          <a:p>
            <a:pPr eaLnBrk="1" hangingPunct="1">
              <a:buFont typeface="Wingdings" charset="0"/>
              <a:buChar char="Ø"/>
            </a:pPr>
            <a:r>
              <a:rPr lang="sv-SE" sz="2800" b="0" dirty="0" err="1"/>
              <a:t>Granularity</a:t>
            </a:r>
            <a:r>
              <a:rPr lang="sv-SE" sz="2800" b="0" dirty="0"/>
              <a:t> and aggregation </a:t>
            </a:r>
          </a:p>
          <a:p>
            <a:pPr eaLnBrk="1" hangingPunct="1">
              <a:buFont typeface="Wingdings" charset="0"/>
              <a:buChar char="Ø"/>
            </a:pPr>
            <a:r>
              <a:rPr lang="sv-SE" sz="2800" b="0" dirty="0"/>
              <a:t>Alarms for </a:t>
            </a:r>
            <a:r>
              <a:rPr lang="sv-SE" sz="2800" b="0" dirty="0" err="1"/>
              <a:t>out</a:t>
            </a:r>
            <a:r>
              <a:rPr lang="sv-SE" sz="2800" b="0" dirty="0"/>
              <a:t> </a:t>
            </a:r>
            <a:r>
              <a:rPr lang="sv-SE" sz="2800" b="0" dirty="0" err="1"/>
              <a:t>of</a:t>
            </a:r>
            <a:r>
              <a:rPr lang="sv-SE" sz="2800" b="0" dirty="0"/>
              <a:t> </a:t>
            </a:r>
            <a:r>
              <a:rPr lang="sv-SE" sz="2800" b="0" dirty="0" err="1"/>
              <a:t>scale</a:t>
            </a:r>
            <a:r>
              <a:rPr lang="sv-SE" sz="2800" b="0" dirty="0"/>
              <a:t>!!</a:t>
            </a:r>
          </a:p>
        </p:txBody>
      </p:sp>
      <p:pic>
        <p:nvPicPr>
          <p:cNvPr id="22532" name="Bildobjekt 1" descr="analogischema.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6198" y="4421333"/>
            <a:ext cx="4054324" cy="17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184567499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229003" y="466326"/>
            <a:ext cx="8458604" cy="1130002"/>
          </a:xfrm>
        </p:spPr>
        <p:txBody>
          <a:bodyPr/>
          <a:lstStyle/>
          <a:p>
            <a:r>
              <a:rPr lang="sv-SE" dirty="0">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Analog Simulation - HIL</a:t>
            </a:r>
            <a:endParaRPr lang="sv-SE" b="1" dirty="0">
              <a:solidFill>
                <a:srgbClr val="0000FF"/>
              </a:solidFill>
              <a:latin typeface="Arial" charset="0"/>
              <a:ea typeface="ＭＳ Ｐゴシック" charset="0"/>
              <a:cs typeface="ＭＳ Ｐゴシック" charset="0"/>
            </a:endParaRPr>
          </a:p>
        </p:txBody>
      </p:sp>
      <p:pic>
        <p:nvPicPr>
          <p:cNvPr id="23554" name="Picture 3" descr="iron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715" y="4044136"/>
            <a:ext cx="6378222" cy="20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eai2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95" y="1639299"/>
            <a:ext cx="3136698" cy="33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4015619" y="1623384"/>
            <a:ext cx="4896152" cy="231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pPr>
            <a:r>
              <a:rPr lang="en-US" sz="1800"/>
              <a:t> </a:t>
            </a:r>
            <a:r>
              <a:rPr lang="en-US" sz="1800" b="0"/>
              <a:t>Ordinary differential equations dx/dt=f(x,p)</a:t>
            </a:r>
          </a:p>
          <a:p>
            <a:pPr eaLnBrk="1" hangingPunct="1">
              <a:buFont typeface="Wingdings" charset="0"/>
              <a:buChar char="Ø"/>
            </a:pPr>
            <a:r>
              <a:rPr lang="en-US" sz="1800" b="0"/>
              <a:t> Scaling</a:t>
            </a:r>
          </a:p>
          <a:p>
            <a:pPr eaLnBrk="1" hangingPunct="1">
              <a:buFont typeface="Wingdings" charset="0"/>
              <a:buChar char="Ø"/>
            </a:pPr>
            <a:r>
              <a:rPr lang="en-US" sz="1800" b="0"/>
              <a:t> Patching</a:t>
            </a:r>
          </a:p>
          <a:p>
            <a:pPr eaLnBrk="1" hangingPunct="1">
              <a:buFont typeface="Wingdings" charset="0"/>
              <a:buChar char="Ø"/>
            </a:pPr>
            <a:r>
              <a:rPr lang="en-US" sz="1800" b="0"/>
              <a:t> Set initial conditions and parameters</a:t>
            </a:r>
          </a:p>
          <a:p>
            <a:pPr eaLnBrk="1" hangingPunct="1">
              <a:buFont typeface="Wingdings" charset="0"/>
              <a:buChar char="Ø"/>
            </a:pPr>
            <a:r>
              <a:rPr lang="en-US" sz="1800" b="0"/>
              <a:t> Direct manipulation of parameters</a:t>
            </a:r>
          </a:p>
          <a:p>
            <a:pPr eaLnBrk="1" hangingPunct="1">
              <a:buFont typeface="Wingdings" charset="0"/>
              <a:buChar char="Ø"/>
            </a:pPr>
            <a:r>
              <a:rPr lang="en-US" sz="1800" b="0"/>
              <a:t> Print results</a:t>
            </a:r>
          </a:p>
          <a:p>
            <a:pPr eaLnBrk="1" hangingPunct="1">
              <a:buFont typeface="Wingdings" charset="0"/>
              <a:buChar char="Ø"/>
            </a:pPr>
            <a:r>
              <a:rPr lang="en-US" sz="1800" b="0"/>
              <a:t> Hardware in the loop simulation</a:t>
            </a:r>
          </a:p>
          <a:p>
            <a:pPr eaLnBrk="1" hangingPunct="1">
              <a:buFont typeface="Wingdings" charset="0"/>
              <a:buChar char="Ø"/>
            </a:pPr>
            <a:r>
              <a:rPr lang="en-US" sz="1800" b="0"/>
              <a:t> Simulation centers</a:t>
            </a:r>
          </a:p>
        </p:txBody>
      </p:sp>
    </p:spTree>
    <p:extLst>
      <p:ext uri="{BB962C8B-B14F-4D97-AF65-F5344CB8AC3E}">
        <p14:creationId xmlns:p14="http://schemas.microsoft.com/office/powerpoint/2010/main" val="652155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711201" y="284889"/>
            <a:ext cx="7773206" cy="1142735"/>
          </a:xfrm>
        </p:spPr>
        <p:txBody>
          <a:bodyPr/>
          <a:lstStyle/>
          <a:p>
            <a:r>
              <a:rPr lang="sv-SE" dirty="0">
                <a:latin typeface="Arial" charset="0"/>
                <a:ea typeface="ＭＳ Ｐゴシック" charset="0"/>
                <a:cs typeface="ＭＳ Ｐゴシック" charset="0"/>
              </a:rPr>
              <a:t> </a:t>
            </a:r>
            <a:r>
              <a:rPr lang="en-US" b="1" dirty="0" err="1">
                <a:solidFill>
                  <a:srgbClr val="0000FF"/>
                </a:solidFill>
                <a:latin typeface="Arial" charset="0"/>
                <a:ea typeface="ＭＳ Ｐゴシック" charset="0"/>
                <a:cs typeface="ＭＳ Ｐゴシック" charset="0"/>
              </a:rPr>
              <a:t>Elmqvist’s</a:t>
            </a:r>
            <a:r>
              <a:rPr lang="en-US" b="1" dirty="0">
                <a:solidFill>
                  <a:srgbClr val="0000FF"/>
                </a:solidFill>
                <a:latin typeface="Arial" charset="0"/>
                <a:ea typeface="ＭＳ Ｐゴシック" charset="0"/>
                <a:cs typeface="ＭＳ Ｐゴシック" charset="0"/>
              </a:rPr>
              <a:t> PhD Thesis</a:t>
            </a:r>
            <a:endParaRPr lang="sv-SE" b="1" dirty="0">
              <a:solidFill>
                <a:srgbClr val="0000FF"/>
              </a:solidFill>
              <a:latin typeface="Arial" charset="0"/>
              <a:ea typeface="ＭＳ Ｐゴシック" charset="0"/>
              <a:cs typeface="ＭＳ Ｐゴシック" charset="0"/>
            </a:endParaRPr>
          </a:p>
        </p:txBody>
      </p:sp>
      <p:sp>
        <p:nvSpPr>
          <p:cNvPr id="57346" name="textruta 1"/>
          <p:cNvSpPr txBox="1">
            <a:spLocks noChangeArrowheads="1"/>
          </p:cNvSpPr>
          <p:nvPr/>
        </p:nvSpPr>
        <p:spPr bwMode="auto">
          <a:xfrm>
            <a:off x="378985" y="1572454"/>
            <a:ext cx="8511822" cy="484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Char char="Ø"/>
            </a:pPr>
            <a:r>
              <a:rPr lang="sv-SE" sz="2800" b="0" dirty="0" smtClean="0"/>
              <a:t>Control </a:t>
            </a:r>
            <a:r>
              <a:rPr lang="sv-SE" sz="2800" b="0" dirty="0" err="1" smtClean="0"/>
              <a:t>requires</a:t>
            </a:r>
            <a:r>
              <a:rPr lang="sv-SE" sz="2800" b="0" dirty="0" smtClean="0"/>
              <a:t> </a:t>
            </a:r>
            <a:r>
              <a:rPr lang="sv-SE" sz="2800" b="0" dirty="0" err="1" smtClean="0"/>
              <a:t>models</a:t>
            </a:r>
            <a:r>
              <a:rPr lang="sv-SE" sz="2800" b="0" dirty="0" smtClean="0"/>
              <a:t> from </a:t>
            </a:r>
            <a:r>
              <a:rPr lang="sv-SE" sz="2800" b="0" dirty="0" err="1" smtClean="0"/>
              <a:t>many</a:t>
            </a:r>
            <a:r>
              <a:rPr lang="sv-SE" sz="2800" b="0" dirty="0" smtClean="0"/>
              <a:t> </a:t>
            </a:r>
            <a:r>
              <a:rPr lang="sv-SE" sz="2800" b="0" dirty="0" err="1" smtClean="0"/>
              <a:t>domains</a:t>
            </a:r>
            <a:endParaRPr lang="sv-SE" sz="2800" b="0" dirty="0"/>
          </a:p>
          <a:p>
            <a:pPr eaLnBrk="1" hangingPunct="1">
              <a:buFont typeface="Wingdings" charset="0"/>
              <a:buChar char="Ø"/>
            </a:pPr>
            <a:r>
              <a:rPr lang="sv-SE" sz="2800" b="0" dirty="0"/>
              <a:t>Strong </a:t>
            </a:r>
            <a:r>
              <a:rPr lang="sv-SE" sz="2800" b="0" dirty="0" err="1"/>
              <a:t>industrial</a:t>
            </a:r>
            <a:r>
              <a:rPr lang="sv-SE" sz="2800" b="0" dirty="0"/>
              <a:t> </a:t>
            </a:r>
            <a:r>
              <a:rPr lang="sv-SE" sz="2800" b="0" dirty="0" err="1"/>
              <a:t>interest</a:t>
            </a:r>
            <a:r>
              <a:rPr lang="sv-SE" sz="2800" b="0" dirty="0"/>
              <a:t> in SIMNON, </a:t>
            </a:r>
            <a:r>
              <a:rPr lang="sv-SE" sz="2800" b="0" dirty="0" err="1"/>
              <a:t>demands</a:t>
            </a:r>
            <a:r>
              <a:rPr lang="sv-SE" sz="2800" b="0" dirty="0"/>
              <a:t> for extensions, </a:t>
            </a:r>
            <a:r>
              <a:rPr lang="sv-SE" sz="2800" b="0" dirty="0" err="1"/>
              <a:t>matrices</a:t>
            </a:r>
            <a:r>
              <a:rPr lang="sv-SE" sz="2800" b="0" dirty="0"/>
              <a:t>, </a:t>
            </a:r>
            <a:r>
              <a:rPr lang="sv-SE" sz="2800" b="0" dirty="0" err="1"/>
              <a:t>hierarchies</a:t>
            </a:r>
            <a:r>
              <a:rPr lang="sv-SE" sz="2800" b="0" dirty="0"/>
              <a:t>. Is </a:t>
            </a:r>
            <a:r>
              <a:rPr lang="sv-SE" sz="2800" b="0" dirty="0" err="1"/>
              <a:t>this</a:t>
            </a:r>
            <a:r>
              <a:rPr lang="sv-SE" sz="2800" b="0" dirty="0"/>
              <a:t> a </a:t>
            </a:r>
            <a:r>
              <a:rPr lang="sv-SE" sz="2800" b="0" dirty="0" err="1"/>
              <a:t>good</a:t>
            </a:r>
            <a:r>
              <a:rPr lang="sv-SE" sz="2800" b="0" dirty="0"/>
              <a:t> </a:t>
            </a:r>
            <a:r>
              <a:rPr lang="sv-SE" sz="2800" b="0" dirty="0" err="1"/>
              <a:t>thesis</a:t>
            </a:r>
            <a:r>
              <a:rPr lang="sv-SE" sz="2800" b="0" dirty="0"/>
              <a:t> </a:t>
            </a:r>
            <a:r>
              <a:rPr lang="sv-SE" sz="2800" b="0" dirty="0" err="1"/>
              <a:t>topic</a:t>
            </a:r>
            <a:r>
              <a:rPr lang="sv-SE" sz="2800" b="0" dirty="0"/>
              <a:t>? Transpiration/inspiration?</a:t>
            </a:r>
          </a:p>
          <a:p>
            <a:pPr eaLnBrk="1" hangingPunct="1">
              <a:buFont typeface="Wingdings" charset="0"/>
              <a:buChar char="Ø"/>
            </a:pPr>
            <a:r>
              <a:rPr lang="sv-SE" sz="2800" b="0" dirty="0" err="1"/>
              <a:t>More</a:t>
            </a:r>
            <a:r>
              <a:rPr lang="sv-SE" sz="2800" b="0" dirty="0"/>
              <a:t> </a:t>
            </a:r>
            <a:r>
              <a:rPr lang="sv-SE" sz="2800" b="0" dirty="0" err="1"/>
              <a:t>interesting</a:t>
            </a:r>
            <a:r>
              <a:rPr lang="sv-SE" sz="2800" b="0" dirty="0"/>
              <a:t> </a:t>
            </a:r>
            <a:r>
              <a:rPr lang="sv-SE" sz="2800" b="0" dirty="0" err="1"/>
              <a:t>to</a:t>
            </a:r>
            <a:r>
              <a:rPr lang="sv-SE" sz="2800" b="0" dirty="0"/>
              <a:t> make a </a:t>
            </a:r>
            <a:r>
              <a:rPr lang="sv-SE" sz="2800" b="0" dirty="0" err="1"/>
              <a:t>modeling</a:t>
            </a:r>
            <a:r>
              <a:rPr lang="sv-SE" sz="2800" b="0" dirty="0"/>
              <a:t> </a:t>
            </a:r>
            <a:r>
              <a:rPr lang="sv-SE" sz="2800" b="0" dirty="0" err="1"/>
              <a:t>language</a:t>
            </a:r>
            <a:r>
              <a:rPr lang="sv-SE" sz="2800" b="0" dirty="0"/>
              <a:t> </a:t>
            </a:r>
          </a:p>
          <a:p>
            <a:pPr eaLnBrk="1" hangingPunct="1">
              <a:buFont typeface="Wingdings" charset="0"/>
              <a:buChar char="Ø"/>
            </a:pPr>
            <a:r>
              <a:rPr lang="sv-SE" sz="2800" b="0" dirty="0" err="1"/>
              <a:t>Modeling</a:t>
            </a:r>
            <a:r>
              <a:rPr lang="sv-SE" sz="2800" b="0" dirty="0"/>
              <a:t> paradigm – </a:t>
            </a:r>
            <a:r>
              <a:rPr lang="sv-SE" sz="2800" b="0" dirty="0" err="1"/>
              <a:t>balance</a:t>
            </a:r>
            <a:r>
              <a:rPr lang="sv-SE" sz="2800" b="0" dirty="0"/>
              <a:t> </a:t>
            </a:r>
            <a:r>
              <a:rPr lang="sv-SE" sz="2800" b="0" dirty="0" err="1"/>
              <a:t>equations</a:t>
            </a:r>
            <a:endParaRPr lang="sv-SE" sz="2800" b="0" dirty="0"/>
          </a:p>
          <a:p>
            <a:pPr eaLnBrk="1" hangingPunct="1">
              <a:buFont typeface="Wingdings" charset="0"/>
              <a:buChar char="Ø"/>
            </a:pPr>
            <a:r>
              <a:rPr lang="sv-SE" sz="2800" b="0" dirty="0" err="1"/>
              <a:t>Object</a:t>
            </a:r>
            <a:r>
              <a:rPr lang="sv-SE" sz="2800" b="0" dirty="0"/>
              <a:t> </a:t>
            </a:r>
            <a:r>
              <a:rPr lang="sv-SE" sz="2800" b="0" dirty="0" err="1"/>
              <a:t>orientation</a:t>
            </a:r>
            <a:r>
              <a:rPr lang="sv-SE" sz="2800" b="0" dirty="0"/>
              <a:t> (</a:t>
            </a:r>
            <a:r>
              <a:rPr lang="sv-SE" sz="2800" b="0" dirty="0" err="1"/>
              <a:t>Simula</a:t>
            </a:r>
            <a:r>
              <a:rPr lang="sv-SE" sz="2800" b="0" dirty="0"/>
              <a:t>)</a:t>
            </a:r>
          </a:p>
          <a:p>
            <a:pPr eaLnBrk="1" hangingPunct="1">
              <a:buFont typeface="Wingdings" charset="0"/>
              <a:buChar char="Ø"/>
            </a:pPr>
            <a:r>
              <a:rPr lang="sv-SE" sz="2800" b="0" dirty="0" err="1"/>
              <a:t>Symbolic</a:t>
            </a:r>
            <a:r>
              <a:rPr lang="sv-SE" sz="2800" b="0" dirty="0"/>
              <a:t> </a:t>
            </a:r>
            <a:r>
              <a:rPr lang="sv-SE" sz="2800" b="0" dirty="0" err="1"/>
              <a:t>computations</a:t>
            </a:r>
            <a:r>
              <a:rPr lang="sv-SE" sz="2800" b="0" dirty="0"/>
              <a:t> DAE </a:t>
            </a:r>
          </a:p>
          <a:p>
            <a:pPr eaLnBrk="1" hangingPunct="1">
              <a:buFont typeface="Wingdings" charset="0"/>
              <a:buChar char="Ø"/>
            </a:pPr>
            <a:r>
              <a:rPr lang="sv-SE" sz="2800" b="0" dirty="0" err="1"/>
              <a:t>Great</a:t>
            </a:r>
            <a:r>
              <a:rPr lang="sv-SE" sz="2800" b="0" dirty="0"/>
              <a:t> </a:t>
            </a:r>
            <a:r>
              <a:rPr lang="sv-SE" sz="2800" b="0" dirty="0" err="1"/>
              <a:t>ideas</a:t>
            </a:r>
            <a:r>
              <a:rPr lang="sv-SE" sz="2800" b="0" dirty="0"/>
              <a:t> </a:t>
            </a:r>
            <a:r>
              <a:rPr lang="sv-SE" sz="2800" b="0" dirty="0" err="1"/>
              <a:t>but</a:t>
            </a:r>
            <a:r>
              <a:rPr lang="sv-SE" sz="2800" b="0" dirty="0"/>
              <a:t> </a:t>
            </a:r>
            <a:r>
              <a:rPr lang="sv-SE" sz="2800" b="0" dirty="0" err="1"/>
              <a:t>premature</a:t>
            </a:r>
            <a:endParaRPr lang="sv-SE" sz="2800" b="0" dirty="0"/>
          </a:p>
          <a:p>
            <a:pPr eaLnBrk="1" hangingPunct="1">
              <a:buFont typeface="Wingdings" charset="0"/>
              <a:buChar char="Ø"/>
            </a:pPr>
            <a:r>
              <a:rPr lang="sv-SE" sz="2800" b="0" dirty="0" err="1"/>
              <a:t>Bolier</a:t>
            </a:r>
            <a:r>
              <a:rPr lang="sv-SE" sz="2800" b="0" dirty="0"/>
              <a:t> </a:t>
            </a:r>
            <a:r>
              <a:rPr lang="sv-SE" sz="2800" b="0" dirty="0" err="1"/>
              <a:t>model</a:t>
            </a:r>
            <a:r>
              <a:rPr lang="sv-SE" sz="2800" b="0" dirty="0"/>
              <a:t> </a:t>
            </a:r>
            <a:r>
              <a:rPr lang="sv-SE" sz="2800" b="0" dirty="0" err="1"/>
              <a:t>worked</a:t>
            </a:r>
            <a:endParaRPr lang="sv-SE" sz="2800" b="0" dirty="0"/>
          </a:p>
          <a:p>
            <a:pPr eaLnBrk="1" hangingPunct="1">
              <a:buFont typeface="Wingdings" charset="0"/>
              <a:buChar char="Ø"/>
            </a:pPr>
            <a:endParaRPr lang="sv-SE" sz="2800" b="0" dirty="0"/>
          </a:p>
        </p:txBody>
      </p:sp>
      <p:pic>
        <p:nvPicPr>
          <p:cNvPr id="57347" name="Bildobjekt 1" descr="HildingsThes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1436" y="4217614"/>
            <a:ext cx="1767517" cy="241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ruta 1"/>
          <p:cNvSpPr txBox="1">
            <a:spLocks noChangeArrowheads="1"/>
          </p:cNvSpPr>
          <p:nvPr/>
        </p:nvSpPr>
        <p:spPr bwMode="auto">
          <a:xfrm>
            <a:off x="7010400" y="4488179"/>
            <a:ext cx="883759" cy="46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a:t>1978</a:t>
            </a:r>
          </a:p>
        </p:txBody>
      </p:sp>
    </p:spTree>
    <p:extLst>
      <p:ext uri="{BB962C8B-B14F-4D97-AF65-F5344CB8AC3E}">
        <p14:creationId xmlns:p14="http://schemas.microsoft.com/office/powerpoint/2010/main" val="1054637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subTitle" idx="1"/>
          </p:nvPr>
        </p:nvSpPr>
        <p:spPr>
          <a:xfrm>
            <a:off x="1619150" y="908777"/>
            <a:ext cx="6610451" cy="5110474"/>
          </a:xfrm>
        </p:spPr>
        <p:txBody>
          <a:bodyPr lIns="99979" tIns="49112" rIns="99979" bIns="49112"/>
          <a:lstStyle/>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1.	</a:t>
            </a:r>
            <a:r>
              <a:rPr lang="sv-SE" sz="4400" dirty="0" err="1">
                <a:solidFill>
                  <a:srgbClr val="3366FF"/>
                </a:solidFill>
                <a:latin typeface="Arial" charset="0"/>
                <a:ea typeface="ＭＳ Ｐゴシック" charset="0"/>
                <a:cs typeface="ＭＳ Ｐゴシック" charset="0"/>
              </a:rPr>
              <a:t>Introduction</a:t>
            </a:r>
            <a:endParaRPr lang="sv-SE" sz="4400" dirty="0">
              <a:solidFill>
                <a:srgbClr val="3366FF"/>
              </a:solidFill>
              <a:latin typeface="Arial" charset="0"/>
              <a:ea typeface="ＭＳ Ｐゴシック" charset="0"/>
              <a:cs typeface="ＭＳ Ｐゴシック" charset="0"/>
            </a:endParaRPr>
          </a:p>
          <a:p>
            <a:pPr marL="378434" indent="-378434" algn="l" defTabSz="739230">
              <a:lnSpc>
                <a:spcPct val="120000"/>
              </a:lnSpc>
            </a:pPr>
            <a:r>
              <a:rPr lang="sv-SE" sz="4400" b="1" dirty="0">
                <a:solidFill>
                  <a:srgbClr val="0000FF"/>
                </a:solidFill>
                <a:latin typeface="Arial" charset="0"/>
                <a:ea typeface="ＭＳ Ｐゴシック" charset="0"/>
                <a:cs typeface="ＭＳ Ｐゴシック" charset="0"/>
              </a:rPr>
              <a:t>2.	A </a:t>
            </a:r>
            <a:r>
              <a:rPr lang="sv-SE" sz="4400" b="1" dirty="0" smtClean="0">
                <a:solidFill>
                  <a:srgbClr val="0000FF"/>
                </a:solidFill>
                <a:latin typeface="Arial" charset="0"/>
                <a:ea typeface="ＭＳ Ｐゴシック" charset="0"/>
                <a:cs typeface="ＭＳ Ｐゴシック" charset="0"/>
              </a:rPr>
              <a:t>Bit </a:t>
            </a:r>
            <a:r>
              <a:rPr lang="sv-SE" sz="4400" b="1" dirty="0" err="1" smtClean="0">
                <a:solidFill>
                  <a:srgbClr val="0000FF"/>
                </a:solidFill>
                <a:latin typeface="Arial" charset="0"/>
                <a:ea typeface="ＭＳ Ｐゴシック" charset="0"/>
                <a:cs typeface="ＭＳ Ｐゴシック" charset="0"/>
              </a:rPr>
              <a:t>of</a:t>
            </a:r>
            <a:r>
              <a:rPr lang="sv-SE" sz="4400" b="1" dirty="0" smtClean="0">
                <a:solidFill>
                  <a:srgbClr val="0000FF"/>
                </a:solidFill>
                <a:latin typeface="Arial" charset="0"/>
                <a:ea typeface="ＭＳ Ｐゴシック" charset="0"/>
                <a:cs typeface="ＭＳ Ｐゴシック" charset="0"/>
              </a:rPr>
              <a:t> </a:t>
            </a:r>
            <a:r>
              <a:rPr lang="sv-SE" sz="4400" b="1" dirty="0" err="1" smtClean="0">
                <a:solidFill>
                  <a:srgbClr val="0000FF"/>
                </a:solidFill>
                <a:latin typeface="Arial" charset="0"/>
                <a:ea typeface="ＭＳ Ｐゴシック" charset="0"/>
                <a:cs typeface="ＭＳ Ｐゴシック" charset="0"/>
              </a:rPr>
              <a:t>History</a:t>
            </a:r>
            <a:endParaRPr lang="sv-SE" sz="4400" b="1" dirty="0">
              <a:solidFill>
                <a:srgbClr val="0000FF"/>
              </a:solidFill>
              <a:latin typeface="Arial" charset="0"/>
              <a:ea typeface="ＭＳ Ｐゴシック" charset="0"/>
              <a:cs typeface="ＭＳ Ｐゴシック" charset="0"/>
            </a:endParaRPr>
          </a:p>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3.	</a:t>
            </a:r>
            <a:r>
              <a:rPr lang="sv-SE" sz="4400" dirty="0" smtClean="0">
                <a:solidFill>
                  <a:srgbClr val="3366FF"/>
                </a:solidFill>
                <a:latin typeface="Arial" charset="0"/>
                <a:ea typeface="ＭＳ Ｐゴシック" charset="0"/>
                <a:cs typeface="ＭＳ Ｐゴシック" charset="0"/>
              </a:rPr>
              <a:t>Simulation &amp; </a:t>
            </a:r>
            <a:r>
              <a:rPr lang="sv-SE" sz="4400" dirty="0" err="1" smtClean="0">
                <a:solidFill>
                  <a:srgbClr val="3366FF"/>
                </a:solidFill>
                <a:latin typeface="Arial" charset="0"/>
                <a:ea typeface="ＭＳ Ｐゴシック" charset="0"/>
                <a:cs typeface="ＭＳ Ｐゴシック" charset="0"/>
              </a:rPr>
              <a:t>Modeling</a:t>
            </a:r>
            <a:endParaRPr lang="sv-SE" sz="4400" dirty="0">
              <a:solidFill>
                <a:srgbClr val="3366FF"/>
              </a:solidFill>
              <a:latin typeface="Arial" charset="0"/>
              <a:ea typeface="ＭＳ Ｐゴシック" charset="0"/>
              <a:cs typeface="ＭＳ Ｐゴシック" charset="0"/>
            </a:endParaRPr>
          </a:p>
          <a:p>
            <a:pPr marL="378434" indent="-378434" algn="l" defTabSz="739230">
              <a:lnSpc>
                <a:spcPct val="120000"/>
              </a:lnSpc>
            </a:pPr>
            <a:r>
              <a:rPr lang="sv-SE" sz="4400" dirty="0">
                <a:solidFill>
                  <a:srgbClr val="3366FF"/>
                </a:solidFill>
                <a:latin typeface="Arial" charset="0"/>
                <a:ea typeface="ＭＳ Ｐゴシック" charset="0"/>
                <a:cs typeface="ＭＳ Ｐゴシック" charset="0"/>
              </a:rPr>
              <a:t>4.	</a:t>
            </a:r>
            <a:r>
              <a:rPr lang="sv-SE" sz="4400" dirty="0" smtClean="0">
                <a:solidFill>
                  <a:srgbClr val="3366FF"/>
                </a:solidFill>
                <a:latin typeface="Arial" charset="0"/>
                <a:ea typeface="ＭＳ Ｐゴシック" charset="0"/>
                <a:cs typeface="ＭＳ Ｐゴシック" charset="0"/>
              </a:rPr>
              <a:t>Computer Control</a:t>
            </a:r>
            <a:endParaRPr lang="sv-SE" sz="4400" dirty="0">
              <a:solidFill>
                <a:srgbClr val="3366FF"/>
              </a:solidFill>
              <a:latin typeface="Arial" charset="0"/>
              <a:ea typeface="ＭＳ Ｐゴシック" charset="0"/>
              <a:cs typeface="ＭＳ Ｐゴシック" charset="0"/>
            </a:endParaRPr>
          </a:p>
          <a:p>
            <a:pPr marL="378434" indent="-378434" algn="l" defTabSz="739230"/>
            <a:r>
              <a:rPr lang="sv-SE" sz="4400" dirty="0">
                <a:solidFill>
                  <a:srgbClr val="3366FF"/>
                </a:solidFill>
                <a:latin typeface="Arial" charset="0"/>
                <a:ea typeface="ＭＳ Ｐゴシック" charset="0"/>
                <a:cs typeface="ＭＳ Ｐゴシック" charset="0"/>
              </a:rPr>
              <a:t>5.  </a:t>
            </a:r>
            <a:r>
              <a:rPr lang="sv-SE" sz="4400" dirty="0" err="1" smtClean="0">
                <a:solidFill>
                  <a:srgbClr val="3366FF"/>
                </a:solidFill>
                <a:latin typeface="Arial" charset="0"/>
                <a:ea typeface="ＭＳ Ｐゴシック" charset="0"/>
                <a:cs typeface="ＭＳ Ｐゴシック" charset="0"/>
              </a:rPr>
              <a:t>Summary</a:t>
            </a:r>
            <a:endParaRPr lang="sv-SE" sz="4400" dirty="0">
              <a:solidFill>
                <a:srgbClr val="3366FF"/>
              </a:solidFill>
              <a:latin typeface="Arial" charset="0"/>
              <a:ea typeface="ＭＳ Ｐゴシック" charset="0"/>
              <a:cs typeface="ＭＳ Ｐゴシック" charset="0"/>
            </a:endParaRP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352667798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459620" y="175071"/>
            <a:ext cx="8227987" cy="1142735"/>
          </a:xfrm>
        </p:spPr>
        <p:txBody>
          <a:bodyPr/>
          <a:lstStyle/>
          <a:p>
            <a:r>
              <a:rPr lang="en-US" b="1" dirty="0" err="1">
                <a:solidFill>
                  <a:srgbClr val="0000FF"/>
                </a:solidFill>
                <a:latin typeface="Arial" charset="0"/>
                <a:ea typeface="ＭＳ Ｐゴシック" charset="0"/>
                <a:cs typeface="ＭＳ Ｐゴシック" charset="0"/>
              </a:rPr>
              <a:t>Omola-Omsim</a:t>
            </a:r>
            <a:r>
              <a:rPr lang="en-US" b="1" dirty="0">
                <a:solidFill>
                  <a:srgbClr val="0000FF"/>
                </a:solidFill>
                <a:latin typeface="Arial" charset="0"/>
                <a:ea typeface="ＭＳ Ｐゴシック" charset="0"/>
                <a:cs typeface="ＭＳ Ｐゴシック" charset="0"/>
              </a:rPr>
              <a:t> </a:t>
            </a:r>
            <a:r>
              <a:rPr lang="en-US" b="1" dirty="0" err="1">
                <a:solidFill>
                  <a:srgbClr val="0000FF"/>
                </a:solidFill>
                <a:latin typeface="Arial" charset="0"/>
                <a:ea typeface="ＭＳ Ｐゴシック" charset="0"/>
                <a:cs typeface="ＭＳ Ｐゴシック" charset="0"/>
              </a:rPr>
              <a:t>Modelica</a:t>
            </a:r>
            <a:endParaRPr lang="sv-SE" b="1" dirty="0">
              <a:solidFill>
                <a:srgbClr val="0000FF"/>
              </a:solidFill>
              <a:latin typeface="Arial" charset="0"/>
              <a:ea typeface="ＭＳ Ｐゴシック" charset="0"/>
              <a:cs typeface="ＭＳ Ｐゴシック" charset="0"/>
            </a:endParaRPr>
          </a:p>
        </p:txBody>
      </p:sp>
      <p:sp>
        <p:nvSpPr>
          <p:cNvPr id="61442" name="Text Box 3"/>
          <p:cNvSpPr txBox="1">
            <a:spLocks noChangeArrowheads="1"/>
          </p:cNvSpPr>
          <p:nvPr/>
        </p:nvSpPr>
        <p:spPr bwMode="auto">
          <a:xfrm>
            <a:off x="569283" y="1089175"/>
            <a:ext cx="8118324" cy="56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endParaRPr lang="en-US" b="0" dirty="0"/>
          </a:p>
          <a:p>
            <a:pPr eaLnBrk="1" hangingPunct="1">
              <a:spcBef>
                <a:spcPct val="50000"/>
              </a:spcBef>
              <a:buFont typeface="Wingdings" charset="0"/>
              <a:buChar char="Ø"/>
            </a:pPr>
            <a:r>
              <a:rPr lang="en-US" b="0" dirty="0"/>
              <a:t> Research on CACE stopped around 1980 because of computer, software </a:t>
            </a:r>
            <a:r>
              <a:rPr lang="en-US" b="0" dirty="0" err="1"/>
              <a:t>techology</a:t>
            </a:r>
            <a:r>
              <a:rPr lang="en-US" b="0" dirty="0"/>
              <a:t> and MATLAB</a:t>
            </a:r>
          </a:p>
          <a:p>
            <a:pPr eaLnBrk="1" hangingPunct="1">
              <a:spcBef>
                <a:spcPct val="50000"/>
              </a:spcBef>
              <a:buFont typeface="Wingdings" charset="0"/>
              <a:buChar char="Ø"/>
            </a:pPr>
            <a:r>
              <a:rPr lang="en-US" b="0" dirty="0"/>
              <a:t> New research project 1990 Object Oriented Modeling and Simulation: </a:t>
            </a:r>
            <a:r>
              <a:rPr lang="en-US" b="0" dirty="0" err="1" smtClean="0"/>
              <a:t>Mattsson</a:t>
            </a:r>
            <a:r>
              <a:rPr lang="en-US" b="0" dirty="0"/>
              <a:t>, </a:t>
            </a:r>
            <a:r>
              <a:rPr lang="en-US" b="0" dirty="0" err="1" smtClean="0"/>
              <a:t>Andersson</a:t>
            </a:r>
            <a:r>
              <a:rPr lang="en-US" b="0" dirty="0"/>
              <a:t>, </a:t>
            </a:r>
            <a:r>
              <a:rPr lang="en-US" b="0" dirty="0" smtClean="0"/>
              <a:t>Nilsson</a:t>
            </a:r>
            <a:r>
              <a:rPr lang="en-US" b="0" dirty="0"/>
              <a:t>, </a:t>
            </a:r>
            <a:r>
              <a:rPr lang="en-US" b="0" dirty="0" err="1" smtClean="0"/>
              <a:t>Bruck</a:t>
            </a:r>
            <a:endParaRPr lang="en-US" b="0" dirty="0" smtClean="0"/>
          </a:p>
          <a:p>
            <a:pPr eaLnBrk="1" hangingPunct="1">
              <a:spcBef>
                <a:spcPct val="50000"/>
              </a:spcBef>
              <a:buFont typeface="Wingdings" charset="0"/>
              <a:buChar char="Ø"/>
            </a:pPr>
            <a:r>
              <a:rPr lang="en-US" b="0" dirty="0"/>
              <a:t> Extensive symbolic manipulation (</a:t>
            </a:r>
            <a:r>
              <a:rPr lang="en-US" b="0" dirty="0" err="1"/>
              <a:t>Mattsson</a:t>
            </a:r>
            <a:r>
              <a:rPr lang="en-US" b="0" dirty="0"/>
              <a:t>)</a:t>
            </a:r>
          </a:p>
          <a:p>
            <a:pPr eaLnBrk="1" hangingPunct="1">
              <a:spcBef>
                <a:spcPct val="50000"/>
              </a:spcBef>
              <a:buFont typeface="Wingdings" charset="0"/>
              <a:buChar char="Ø"/>
            </a:pPr>
            <a:r>
              <a:rPr lang="en-US" b="0" dirty="0"/>
              <a:t> Index </a:t>
            </a:r>
            <a:r>
              <a:rPr lang="en-US" b="0" dirty="0" smtClean="0"/>
              <a:t>reduction</a:t>
            </a:r>
            <a:endParaRPr lang="en-US" b="0" dirty="0"/>
          </a:p>
          <a:p>
            <a:pPr eaLnBrk="1" hangingPunct="1">
              <a:spcBef>
                <a:spcPct val="50000"/>
              </a:spcBef>
              <a:buFont typeface="Wingdings" charset="0"/>
              <a:buChar char="Ø"/>
            </a:pPr>
            <a:r>
              <a:rPr lang="en-US" b="0" dirty="0"/>
              <a:t> </a:t>
            </a:r>
            <a:r>
              <a:rPr lang="en-US" b="0" dirty="0" err="1"/>
              <a:t>Dynasim</a:t>
            </a:r>
            <a:r>
              <a:rPr lang="en-US" b="0" dirty="0"/>
              <a:t> Lund </a:t>
            </a:r>
            <a:r>
              <a:rPr lang="en-US" b="0" dirty="0" smtClean="0"/>
              <a:t>1991, DLR, Toyota </a:t>
            </a:r>
            <a:r>
              <a:rPr lang="en-US" b="0" dirty="0" err="1" smtClean="0"/>
              <a:t>Prius</a:t>
            </a:r>
            <a:endParaRPr lang="en-US" b="0" dirty="0"/>
          </a:p>
          <a:p>
            <a:pPr eaLnBrk="1" hangingPunct="1">
              <a:spcBef>
                <a:spcPct val="50000"/>
              </a:spcBef>
              <a:buFont typeface="Wingdings" charset="0"/>
              <a:buChar char="Ø"/>
            </a:pPr>
            <a:r>
              <a:rPr lang="en-US" b="0" dirty="0"/>
              <a:t> The 1996 </a:t>
            </a:r>
            <a:r>
              <a:rPr lang="en-US" b="0" dirty="0" smtClean="0"/>
              <a:t>Lund Workshops and </a:t>
            </a:r>
            <a:r>
              <a:rPr lang="en-US" b="0" dirty="0" err="1" smtClean="0"/>
              <a:t>Modelica</a:t>
            </a:r>
            <a:r>
              <a:rPr lang="en-US" b="0" dirty="0" smtClean="0"/>
              <a:t> meeting</a:t>
            </a:r>
            <a:endParaRPr lang="en-US" b="0" dirty="0"/>
          </a:p>
          <a:p>
            <a:pPr eaLnBrk="1" hangingPunct="1">
              <a:spcBef>
                <a:spcPct val="50000"/>
              </a:spcBef>
              <a:buFont typeface="Wingdings" charset="0"/>
              <a:buChar char="Ø"/>
            </a:pPr>
            <a:r>
              <a:rPr lang="en-US" b="0" dirty="0"/>
              <a:t> Johan </a:t>
            </a:r>
            <a:r>
              <a:rPr lang="en-US" b="0" dirty="0" err="1"/>
              <a:t>Åkesson</a:t>
            </a:r>
            <a:r>
              <a:rPr lang="en-US" b="0" dirty="0"/>
              <a:t> </a:t>
            </a:r>
            <a:r>
              <a:rPr lang="en-US" b="0" dirty="0" err="1"/>
              <a:t>Optimica</a:t>
            </a:r>
            <a:r>
              <a:rPr lang="en-US" b="0" dirty="0"/>
              <a:t> and </a:t>
            </a:r>
            <a:r>
              <a:rPr lang="en-US" b="0" dirty="0" err="1"/>
              <a:t>JModelica</a:t>
            </a:r>
            <a:endParaRPr lang="en-US" b="0" dirty="0"/>
          </a:p>
          <a:p>
            <a:pPr eaLnBrk="1" hangingPunct="1">
              <a:spcBef>
                <a:spcPct val="50000"/>
              </a:spcBef>
            </a:pPr>
            <a:endParaRPr lang="en-US" b="0" dirty="0"/>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597879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33817" y="307170"/>
            <a:ext cx="8227987" cy="1142735"/>
          </a:xfrm>
        </p:spPr>
        <p:txBody>
          <a:bodyPr/>
          <a:lstStyle/>
          <a:p>
            <a:r>
              <a:rPr lang="sv-SE" sz="2600" b="1" dirty="0">
                <a:solidFill>
                  <a:srgbClr val="0000FF"/>
                </a:solidFill>
                <a:latin typeface="Arial" charset="0"/>
                <a:ea typeface="ＭＳ Ｐゴシック" charset="0"/>
                <a:cs typeface="ＭＳ Ｐゴシック" charset="0"/>
              </a:rPr>
              <a:t> </a:t>
            </a:r>
            <a:r>
              <a:rPr lang="en-US" b="1" dirty="0">
                <a:solidFill>
                  <a:srgbClr val="0000FF"/>
                </a:solidFill>
                <a:latin typeface="Arial" charset="0"/>
                <a:ea typeface="ＭＳ Ｐゴシック" charset="0"/>
                <a:cs typeface="ＭＳ Ｐゴシック" charset="0"/>
              </a:rPr>
              <a:t>Physical Modeling</a:t>
            </a:r>
            <a:endParaRPr lang="sv-SE" b="1" dirty="0">
              <a:solidFill>
                <a:srgbClr val="0000FF"/>
              </a:solidFill>
              <a:latin typeface="Arial" charset="0"/>
              <a:ea typeface="ＭＳ Ｐゴシック" charset="0"/>
              <a:cs typeface="ＭＳ Ｐゴシック" charset="0"/>
            </a:endParaRPr>
          </a:p>
        </p:txBody>
      </p:sp>
      <p:sp>
        <p:nvSpPr>
          <p:cNvPr id="55298" name="Text Box 3"/>
          <p:cNvSpPr txBox="1">
            <a:spLocks noChangeArrowheads="1"/>
          </p:cNvSpPr>
          <p:nvPr/>
        </p:nvSpPr>
        <p:spPr bwMode="auto">
          <a:xfrm>
            <a:off x="290286" y="1325764"/>
            <a:ext cx="8687607" cy="470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45715" rIns="91430" bIns="45715">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endParaRPr lang="en-US" b="0"/>
          </a:p>
          <a:p>
            <a:pPr eaLnBrk="1" hangingPunct="1">
              <a:spcBef>
                <a:spcPct val="50000"/>
              </a:spcBef>
              <a:buFont typeface="Wingdings" charset="0"/>
              <a:buChar char="Ø"/>
            </a:pPr>
            <a:r>
              <a:rPr lang="en-US" b="0"/>
              <a:t> Cut a system into subsystems</a:t>
            </a:r>
          </a:p>
          <a:p>
            <a:pPr eaLnBrk="1" hangingPunct="1">
              <a:spcBef>
                <a:spcPct val="50000"/>
              </a:spcBef>
              <a:buFont typeface="Wingdings" charset="0"/>
              <a:buChar char="Ø"/>
            </a:pPr>
            <a:r>
              <a:rPr lang="en-US" b="0"/>
              <a:t> Define interfaces account for interactions</a:t>
            </a:r>
          </a:p>
          <a:p>
            <a:pPr eaLnBrk="1" hangingPunct="1">
              <a:spcBef>
                <a:spcPct val="50000"/>
              </a:spcBef>
              <a:buFont typeface="Wingdings" charset="0"/>
              <a:buChar char="Ø"/>
            </a:pPr>
            <a:r>
              <a:rPr lang="en-US" b="0"/>
              <a:t> Mass, momentum and energy balances for each subsystem</a:t>
            </a:r>
          </a:p>
          <a:p>
            <a:pPr eaLnBrk="1" hangingPunct="1">
              <a:spcBef>
                <a:spcPct val="50000"/>
              </a:spcBef>
              <a:buFont typeface="Wingdings" charset="0"/>
              <a:buChar char="Ø"/>
            </a:pPr>
            <a:r>
              <a:rPr lang="en-US" b="0"/>
              <a:t> Subsystems described by DAE not ODE</a:t>
            </a:r>
          </a:p>
          <a:p>
            <a:pPr eaLnBrk="1" hangingPunct="1">
              <a:spcBef>
                <a:spcPct val="50000"/>
              </a:spcBef>
              <a:buFont typeface="Wingdings" charset="0"/>
              <a:buChar char="Ø"/>
            </a:pPr>
            <a:r>
              <a:rPr lang="en-US" b="0"/>
              <a:t> Constitutive equations and data bases for material properties</a:t>
            </a:r>
          </a:p>
          <a:p>
            <a:pPr eaLnBrk="1" hangingPunct="1">
              <a:spcBef>
                <a:spcPct val="50000"/>
              </a:spcBef>
              <a:buFont typeface="Wingdings" charset="0"/>
              <a:buChar char="Ø"/>
            </a:pPr>
            <a:r>
              <a:rPr lang="en-US" b="0"/>
              <a:t> Symbolic computing to transform the model</a:t>
            </a:r>
          </a:p>
          <a:p>
            <a:pPr eaLnBrk="1" hangingPunct="1">
              <a:spcBef>
                <a:spcPct val="50000"/>
              </a:spcBef>
              <a:buFont typeface="Wingdings" charset="0"/>
              <a:buChar char="Ø"/>
            </a:pPr>
            <a:r>
              <a:rPr lang="en-US" b="0"/>
              <a:t> Libraries for reuse</a:t>
            </a:r>
          </a:p>
        </p:txBody>
      </p:sp>
      <p:sp>
        <p:nvSpPr>
          <p:cNvPr id="2" name="Platshållare för sidfot 1"/>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28320903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501550" y="542720"/>
            <a:ext cx="8227987" cy="1142735"/>
          </a:xfrm>
        </p:spPr>
        <p:txBody>
          <a:bodyPr/>
          <a:lstStyle/>
          <a:p>
            <a:r>
              <a:rPr lang="en-US" altLang="ja-JP" b="1" dirty="0">
                <a:solidFill>
                  <a:srgbClr val="0000FF"/>
                </a:solidFill>
                <a:latin typeface="Arial" charset="0"/>
                <a:ea typeface="ＭＳ Ｐゴシック" charset="0"/>
                <a:cs typeface="ＭＳ Ｐゴシック" charset="0"/>
              </a:rPr>
              <a:t>Modeling and Simulation</a:t>
            </a:r>
          </a:p>
        </p:txBody>
      </p:sp>
      <p:sp>
        <p:nvSpPr>
          <p:cNvPr id="82946" name="Text Box 3"/>
          <p:cNvSpPr txBox="1">
            <a:spLocks noChangeArrowheads="1"/>
          </p:cNvSpPr>
          <p:nvPr/>
        </p:nvSpPr>
        <p:spPr bwMode="auto">
          <a:xfrm>
            <a:off x="1143404" y="1948060"/>
            <a:ext cx="7031365" cy="342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700" b="0"/>
              <a:t>There will be growth in areas of simulation and modeling around the creation of new engineering “structures”. Computer-based design-build engineering ... will become the norm for most product designs, accelerating the creation of complex structures for which multiple subsystems combine to form a final product.</a:t>
            </a:r>
          </a:p>
        </p:txBody>
      </p:sp>
      <p:sp>
        <p:nvSpPr>
          <p:cNvPr id="82947" name="Text Box 4"/>
          <p:cNvSpPr txBox="1">
            <a:spLocks noChangeArrowheads="1"/>
          </p:cNvSpPr>
          <p:nvPr/>
        </p:nvSpPr>
        <p:spPr bwMode="auto">
          <a:xfrm>
            <a:off x="1294998" y="5868055"/>
            <a:ext cx="4344610" cy="4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b="0" i="1">
                <a:solidFill>
                  <a:srgbClr val="0000FF"/>
                </a:solidFill>
              </a:rPr>
              <a:t>NAE The Engineer of 2020</a:t>
            </a:r>
          </a:p>
        </p:txBody>
      </p:sp>
      <p:pic>
        <p:nvPicPr>
          <p:cNvPr id="82948" name="Picture 2" descr="engineer202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041809" y="5017855"/>
            <a:ext cx="940204" cy="1338495"/>
          </a:xfrm>
          <a:noFill/>
        </p:spPr>
      </p:pic>
      <p:sp>
        <p:nvSpPr>
          <p:cNvPr id="2" name="Platshållare för sidfot 1"/>
          <p:cNvSpPr>
            <a:spLocks noGrp="1"/>
          </p:cNvSpPr>
          <p:nvPr>
            <p:ph type="ftr" sz="quarter" idx="11"/>
          </p:nvPr>
        </p:nvSpPr>
        <p:spPr/>
        <p:txBody>
          <a:bodyPr/>
          <a:lstStyle/>
          <a:p>
            <a:r>
              <a:rPr lang="sv-SE" smtClean="0"/>
              <a:t>CPS PI Meeting Oct 17 2013</a:t>
            </a:r>
            <a:endParaRPr lang="sv-SE"/>
          </a:p>
        </p:txBody>
      </p:sp>
      <p:sp>
        <p:nvSpPr>
          <p:cNvPr id="3" name="textruta 2"/>
          <p:cNvSpPr txBox="1"/>
          <p:nvPr/>
        </p:nvSpPr>
        <p:spPr>
          <a:xfrm>
            <a:off x="11133552" y="3095401"/>
            <a:ext cx="184666"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3487791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9"/>
          <p:cNvSpPr>
            <a:spLocks noGrp="1" noChangeArrowheads="1"/>
          </p:cNvSpPr>
          <p:nvPr>
            <p:ph type="title"/>
          </p:nvPr>
        </p:nvSpPr>
        <p:spPr>
          <a:xfrm>
            <a:off x="324153" y="239920"/>
            <a:ext cx="8527949" cy="1309848"/>
          </a:xfrm>
        </p:spPr>
        <p:txBody>
          <a:bodyPr/>
          <a:lstStyle/>
          <a:p>
            <a:r>
              <a:rPr lang="sv-SE" dirty="0">
                <a:latin typeface="Arial" charset="0"/>
                <a:ea typeface="ＭＳ Ｐゴシック" charset="0"/>
                <a:cs typeface="ＭＳ Ｐゴシック" charset="0"/>
              </a:rPr>
              <a:t> </a:t>
            </a:r>
            <a:r>
              <a:rPr lang="sv-SE" sz="4800" b="1" dirty="0" err="1" smtClean="0">
                <a:solidFill>
                  <a:srgbClr val="0000FF"/>
                </a:solidFill>
                <a:latin typeface="Arial" charset="0"/>
                <a:ea typeface="ＭＳ Ｐゴシック" charset="0"/>
                <a:cs typeface="ＭＳ Ｐゴシック" charset="0"/>
              </a:rPr>
              <a:t>Governors</a:t>
            </a:r>
            <a:endParaRPr lang="sv-SE" sz="4800" b="1" dirty="0">
              <a:solidFill>
                <a:srgbClr val="0000FF"/>
              </a:solidFill>
              <a:latin typeface="Arial" charset="0"/>
              <a:ea typeface="ＭＳ Ｐゴシック" charset="0"/>
              <a:cs typeface="ＭＳ Ｐゴシック" charset="0"/>
            </a:endParaRPr>
          </a:p>
        </p:txBody>
      </p:sp>
      <p:sp>
        <p:nvSpPr>
          <p:cNvPr id="13314" name="Rectangle 10"/>
          <p:cNvSpPr>
            <a:spLocks noGrp="1" noChangeArrowheads="1"/>
          </p:cNvSpPr>
          <p:nvPr>
            <p:ph type="body" sz="half" idx="1"/>
          </p:nvPr>
        </p:nvSpPr>
        <p:spPr>
          <a:xfrm>
            <a:off x="0" y="1549768"/>
            <a:ext cx="4873575" cy="3781528"/>
          </a:xfrm>
        </p:spPr>
        <p:txBody>
          <a:bodyPr>
            <a:normAutofit fontScale="85000" lnSpcReduction="10000"/>
          </a:bodyPr>
          <a:lstStyle/>
          <a:p>
            <a:pPr>
              <a:buFont typeface="Wingdings" charset="2"/>
              <a:buChar char="Ø"/>
            </a:pPr>
            <a:r>
              <a:rPr lang="sv-SE" dirty="0" smtClean="0">
                <a:latin typeface="Arial" charset="0"/>
                <a:ea typeface="ＭＳ Ｐゴシック" charset="0"/>
                <a:cs typeface="ＭＳ Ｐゴシック" charset="0"/>
              </a:rPr>
              <a:t>Problem</a:t>
            </a:r>
            <a:r>
              <a:rPr lang="sv-SE" dirty="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Run</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steam</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engines</a:t>
            </a:r>
            <a:r>
              <a:rPr lang="sv-SE" dirty="0" smtClean="0">
                <a:latin typeface="Arial" charset="0"/>
                <a:ea typeface="ＭＳ Ｐゴシック" charset="0"/>
                <a:cs typeface="ＭＳ Ｐゴシック" charset="0"/>
              </a:rPr>
              <a:t> at </a:t>
            </a:r>
            <a:r>
              <a:rPr lang="sv-SE" dirty="0" err="1" smtClean="0">
                <a:latin typeface="Arial" charset="0"/>
                <a:ea typeface="ＭＳ Ｐゴシック" charset="0"/>
                <a:cs typeface="ＭＳ Ｐゴシック" charset="0"/>
              </a:rPr>
              <a:t>constant</a:t>
            </a:r>
            <a:r>
              <a:rPr lang="sv-SE" dirty="0" smtClean="0">
                <a:latin typeface="Arial" charset="0"/>
                <a:ea typeface="ＭＳ Ｐゴシック" charset="0"/>
                <a:cs typeface="ＭＳ Ｐゴシック" charset="0"/>
              </a:rPr>
              <a:t> speed</a:t>
            </a:r>
            <a:endParaRPr lang="en-US" dirty="0">
              <a:latin typeface="Arial" charset="0"/>
              <a:ea typeface="ＭＳ Ｐゴシック" charset="0"/>
              <a:cs typeface="ＭＳ Ｐゴシック" charset="0"/>
            </a:endParaRPr>
          </a:p>
          <a:p>
            <a:pPr>
              <a:buFont typeface="Wingdings" charset="2"/>
              <a:buChar char="Ø"/>
            </a:pPr>
            <a:r>
              <a:rPr lang="en-US" dirty="0" smtClean="0">
                <a:latin typeface="Arial" charset="0"/>
                <a:ea typeface="ＭＳ Ｐゴシック" charset="0"/>
                <a:cs typeface="ＭＳ Ｐゴシック" charset="0"/>
              </a:rPr>
              <a:t>Solution</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Centrifugal governor </a:t>
            </a:r>
            <a:endParaRPr lang="en-US" dirty="0">
              <a:latin typeface="Arial" charset="0"/>
              <a:ea typeface="ＭＳ Ｐゴシック" charset="0"/>
              <a:cs typeface="ＭＳ Ｐゴシック" charset="0"/>
            </a:endParaRPr>
          </a:p>
          <a:p>
            <a:pPr>
              <a:buFont typeface="Wingdings" charset="2"/>
              <a:buChar char="Ø"/>
            </a:pPr>
            <a:r>
              <a:rPr lang="en-US" dirty="0" smtClean="0">
                <a:latin typeface="Arial" charset="0"/>
                <a:ea typeface="ＭＳ Ｐゴシック" charset="0"/>
                <a:cs typeface="ＭＳ Ｐゴシック" charset="0"/>
              </a:rPr>
              <a:t>Sensing, actuation, computing, communication, by mechanical devices</a:t>
            </a:r>
            <a:endParaRPr lang="en-US" dirty="0">
              <a:latin typeface="Arial" charset="0"/>
              <a:ea typeface="ＭＳ Ｐゴシック" charset="0"/>
              <a:cs typeface="ＭＳ Ｐゴシック" charset="0"/>
            </a:endParaRPr>
          </a:p>
          <a:p>
            <a:pPr>
              <a:buFont typeface="Wingdings" charset="2"/>
              <a:buChar char="Ø"/>
            </a:pPr>
            <a:r>
              <a:rPr lang="en-US" dirty="0" smtClean="0">
                <a:latin typeface="Arial" charset="0"/>
                <a:ea typeface="ＭＳ Ｐゴシック" charset="0"/>
                <a:cs typeface="ＭＳ Ｐゴシック" charset="0"/>
              </a:rPr>
              <a:t>Stability theory Maxwell, </a:t>
            </a:r>
            <a:r>
              <a:rPr lang="en-US" dirty="0" err="1" smtClean="0">
                <a:latin typeface="Arial" charset="0"/>
                <a:ea typeface="ＭＳ Ｐゴシック" charset="0"/>
                <a:cs typeface="ＭＳ Ｐゴシック" charset="0"/>
              </a:rPr>
              <a:t>Routh</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Vyshnegradski</a:t>
            </a:r>
            <a:r>
              <a:rPr lang="en-US" dirty="0" smtClean="0">
                <a:latin typeface="Arial" charset="0"/>
                <a:ea typeface="ＭＳ Ｐゴシック" charset="0"/>
                <a:cs typeface="ＭＳ Ｐゴシック" charset="0"/>
              </a:rPr>
              <a:t> </a:t>
            </a:r>
            <a:endParaRPr lang="sv-SE" dirty="0">
              <a:latin typeface="Arial" charset="0"/>
              <a:ea typeface="ＭＳ Ｐゴシック" charset="0"/>
              <a:cs typeface="ＭＳ Ｐゴシック" charset="0"/>
            </a:endParaRPr>
          </a:p>
        </p:txBody>
      </p:sp>
      <p:pic>
        <p:nvPicPr>
          <p:cNvPr id="13315" name="Picture 12"/>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15492" y="1549768"/>
            <a:ext cx="3917245" cy="3087743"/>
          </a:xfrm>
          <a:noFill/>
        </p:spPr>
      </p:pic>
      <p:pic>
        <p:nvPicPr>
          <p:cNvPr id="13317" name="Picture 5" descr="James_Clerk_Maxwe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438655" y="5314195"/>
            <a:ext cx="945041" cy="112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Edward_J_Rout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8210" y="5301462"/>
            <a:ext cx="907949" cy="114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Vyshnegradsky_Ivan_(1831-189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86648" y="5280772"/>
            <a:ext cx="901498" cy="115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4873575" y="5005481"/>
            <a:ext cx="3978527" cy="1430758"/>
          </a:xfrm>
          <a:prstGeom prst="rect">
            <a:avLst/>
          </a:prstGeom>
        </p:spPr>
        <p:txBody>
          <a:bodyPr wrap="square">
            <a:spAutoFit/>
          </a:bodyPr>
          <a:lstStyle/>
          <a:p>
            <a:pPr>
              <a:buFont typeface="Wingdings" charset="2"/>
              <a:buChar char="Ø"/>
            </a:pPr>
            <a:r>
              <a:rPr lang="en-US" dirty="0">
                <a:latin typeface="Arial" charset="0"/>
                <a:ea typeface="ＭＳ Ｐゴシック" charset="0"/>
                <a:cs typeface="ＭＳ Ｐゴシック" charset="0"/>
              </a:rPr>
              <a:t> </a:t>
            </a:r>
            <a:r>
              <a:rPr lang="en-US" sz="2800" dirty="0" smtClean="0">
                <a:latin typeface="Arial" charset="0"/>
                <a:ea typeface="ＭＳ Ｐゴシック" charset="0"/>
                <a:cs typeface="ＭＳ Ｐゴシック" charset="0"/>
              </a:rPr>
              <a:t>Integral action by      differentials and ball and disk integrators</a:t>
            </a:r>
            <a:endParaRPr lang="sv-SE"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1749810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9"/>
          <p:cNvSpPr>
            <a:spLocks noGrp="1" noChangeArrowheads="1"/>
          </p:cNvSpPr>
          <p:nvPr>
            <p:ph type="title"/>
          </p:nvPr>
        </p:nvSpPr>
        <p:spPr>
          <a:xfrm>
            <a:off x="349956" y="0"/>
            <a:ext cx="8527949" cy="1309848"/>
          </a:xfrm>
        </p:spPr>
        <p:txBody>
          <a:bodyPr/>
          <a:lstStyle/>
          <a:p>
            <a:r>
              <a:rPr lang="sv-SE" dirty="0">
                <a:latin typeface="Arial" charset="0"/>
                <a:ea typeface="ＭＳ Ｐゴシック" charset="0"/>
                <a:cs typeface="ＭＳ Ｐゴシック" charset="0"/>
              </a:rPr>
              <a:t> </a:t>
            </a:r>
            <a:r>
              <a:rPr lang="sv-SE" sz="4800" b="1" dirty="0">
                <a:solidFill>
                  <a:srgbClr val="0000FF"/>
                </a:solidFill>
                <a:latin typeface="Arial" charset="0"/>
                <a:ea typeface="ＭＳ Ｐゴシック" charset="0"/>
                <a:cs typeface="ＭＳ Ｐゴシック" charset="0"/>
              </a:rPr>
              <a:t>Process Control</a:t>
            </a:r>
          </a:p>
        </p:txBody>
      </p:sp>
      <p:sp>
        <p:nvSpPr>
          <p:cNvPr id="15362" name="Rectangle 10"/>
          <p:cNvSpPr>
            <a:spLocks noGrp="1" noChangeArrowheads="1"/>
          </p:cNvSpPr>
          <p:nvPr>
            <p:ph type="body" sz="half" idx="1"/>
          </p:nvPr>
        </p:nvSpPr>
        <p:spPr>
          <a:xfrm>
            <a:off x="251580" y="1309848"/>
            <a:ext cx="6773293" cy="2304165"/>
          </a:xfrm>
        </p:spPr>
        <p:txBody>
          <a:bodyPr>
            <a:noAutofit/>
          </a:bodyPr>
          <a:lstStyle/>
          <a:p>
            <a:pPr>
              <a:buFont typeface="Wingdings" charset="2"/>
              <a:buChar char="Ø"/>
            </a:pPr>
            <a:r>
              <a:rPr lang="sv-SE" dirty="0" smtClean="0">
                <a:latin typeface="Arial" charset="0"/>
                <a:ea typeface="ＭＳ Ｐゴシック" charset="0"/>
                <a:cs typeface="ＭＳ Ｐゴシック" charset="0"/>
              </a:rPr>
              <a:t>Problem</a:t>
            </a:r>
            <a:r>
              <a:rPr lang="sv-SE" dirty="0">
                <a:latin typeface="Arial" charset="0"/>
                <a:ea typeface="ＭＳ Ｐゴシック" charset="0"/>
                <a:cs typeface="ＭＳ Ｐゴシック" charset="0"/>
              </a:rPr>
              <a:t>: </a:t>
            </a:r>
            <a:r>
              <a:rPr lang="sv-SE" dirty="0" err="1">
                <a:latin typeface="Arial" charset="0"/>
                <a:ea typeface="ＭＳ Ｐゴシック" charset="0"/>
                <a:cs typeface="ＭＳ Ｐゴシック" charset="0"/>
              </a:rPr>
              <a:t>Keep</a:t>
            </a:r>
            <a:r>
              <a:rPr lang="sv-SE" dirty="0">
                <a:latin typeface="Arial" charset="0"/>
                <a:ea typeface="ＭＳ Ｐゴシック" charset="0"/>
                <a:cs typeface="ＭＳ Ｐゴシック" charset="0"/>
              </a:rPr>
              <a:t> </a:t>
            </a:r>
            <a:r>
              <a:rPr lang="sv-SE" dirty="0" err="1">
                <a:latin typeface="Arial" charset="0"/>
                <a:ea typeface="ＭＳ Ｐゴシック" charset="0"/>
                <a:cs typeface="ＭＳ Ｐゴシック" charset="0"/>
              </a:rPr>
              <a:t>pressure</a:t>
            </a:r>
            <a:r>
              <a:rPr lang="sv-SE" dirty="0">
                <a:latin typeface="Arial" charset="0"/>
                <a:ea typeface="ＭＳ Ｐゴシック" charset="0"/>
                <a:cs typeface="ＭＳ Ｐゴシック" charset="0"/>
              </a:rPr>
              <a:t>, </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temperature</a:t>
            </a:r>
            <a:r>
              <a:rPr lang="sv-SE" dirty="0" smtClean="0">
                <a:latin typeface="Arial" charset="0"/>
                <a:ea typeface="ＭＳ Ｐゴシック" charset="0"/>
                <a:cs typeface="ＭＳ Ｐゴシック" charset="0"/>
              </a:rPr>
              <a:t> </a:t>
            </a:r>
            <a:r>
              <a:rPr lang="sv-SE" dirty="0">
                <a:latin typeface="Arial" charset="0"/>
                <a:ea typeface="ＭＳ Ｐゴシック" charset="0"/>
                <a:cs typeface="ＭＳ Ｐゴシック" charset="0"/>
              </a:rPr>
              <a:t>and </a:t>
            </a:r>
            <a:r>
              <a:rPr lang="sv-SE" dirty="0" err="1">
                <a:latin typeface="Arial" charset="0"/>
                <a:ea typeface="ＭＳ Ｐゴシック" charset="0"/>
                <a:cs typeface="ＭＳ Ｐゴシック" charset="0"/>
              </a:rPr>
              <a:t>concentration</a:t>
            </a:r>
            <a:r>
              <a:rPr lang="sv-SE" dirty="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constant</a:t>
            </a:r>
            <a:r>
              <a:rPr lang="sv-SE" dirty="0" smtClean="0">
                <a:latin typeface="Arial" charset="0"/>
                <a:ea typeface="ＭＳ Ｐゴシック" charset="0"/>
                <a:cs typeface="ＭＳ Ｐゴシック" charset="0"/>
              </a:rPr>
              <a:t> in </a:t>
            </a:r>
            <a:r>
              <a:rPr lang="sv-SE" dirty="0" err="1" smtClean="0">
                <a:latin typeface="Arial" charset="0"/>
                <a:ea typeface="ＭＳ Ｐゴシック" charset="0"/>
                <a:cs typeface="ＭＳ Ｐゴシック" charset="0"/>
              </a:rPr>
              <a:t>chemical</a:t>
            </a:r>
            <a:r>
              <a:rPr lang="sv-SE" dirty="0" smtClean="0">
                <a:latin typeface="Arial" charset="0"/>
                <a:ea typeface="ＭＳ Ｐゴシック" charset="0"/>
                <a:cs typeface="ＭＳ Ｐゴシック" charset="0"/>
              </a:rPr>
              <a:t> </a:t>
            </a:r>
            <a:r>
              <a:rPr lang="sv-SE" dirty="0" err="1" smtClean="0">
                <a:latin typeface="Arial" charset="0"/>
                <a:ea typeface="ＭＳ Ｐゴシック" charset="0"/>
                <a:cs typeface="ＭＳ Ｐゴシック" charset="0"/>
              </a:rPr>
              <a:t>processes</a:t>
            </a:r>
            <a:endParaRPr lang="en-US" dirty="0">
              <a:latin typeface="Arial" charset="0"/>
              <a:ea typeface="ＭＳ Ｐゴシック" charset="0"/>
              <a:cs typeface="ＭＳ Ｐゴシック" charset="0"/>
            </a:endParaRPr>
          </a:p>
          <a:p>
            <a:pPr>
              <a:buFont typeface="Wingdings" charset="2"/>
              <a:buChar char="Ø"/>
            </a:pPr>
            <a:r>
              <a:rPr lang="en-US" dirty="0">
                <a:latin typeface="Arial" charset="0"/>
                <a:ea typeface="ＭＳ Ｐゴシック" charset="0"/>
                <a:cs typeface="ＭＳ Ｐゴシック" charset="0"/>
              </a:rPr>
              <a:t>Solution: </a:t>
            </a:r>
            <a:r>
              <a:rPr lang="en-US" dirty="0" smtClean="0">
                <a:latin typeface="Arial" charset="0"/>
                <a:ea typeface="ＭＳ Ｐゴシック" charset="0"/>
                <a:cs typeface="ＭＳ Ｐゴシック" charset="0"/>
              </a:rPr>
              <a:t>Pneumatic </a:t>
            </a:r>
            <a:r>
              <a:rPr lang="en-US" dirty="0">
                <a:latin typeface="Arial" charset="0"/>
                <a:ea typeface="ＭＳ Ｐゴシック" charset="0"/>
                <a:cs typeface="ＭＳ Ｐゴシック" charset="0"/>
              </a:rPr>
              <a:t>PID </a:t>
            </a:r>
            <a:r>
              <a:rPr lang="en-US" dirty="0" smtClean="0">
                <a:latin typeface="Arial" charset="0"/>
                <a:ea typeface="ＭＳ Ｐゴシック" charset="0"/>
                <a:cs typeface="ＭＳ Ｐゴシック" charset="0"/>
              </a:rPr>
              <a:t>controller</a:t>
            </a:r>
            <a:endParaRPr lang="en-US" dirty="0">
              <a:latin typeface="Arial" charset="0"/>
              <a:ea typeface="ＭＳ Ｐゴシック" charset="0"/>
              <a:cs typeface="ＭＳ Ｐゴシック" charset="0"/>
            </a:endParaRPr>
          </a:p>
        </p:txBody>
      </p:sp>
      <p:pic>
        <p:nvPicPr>
          <p:cNvPr id="15363" name="Picture 6" descr="ABBPetro600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873" y="1309848"/>
            <a:ext cx="1967378" cy="291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descr="pneumatic-pi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061" y="3614013"/>
            <a:ext cx="3977151" cy="1988576"/>
          </a:xfrm>
          <a:prstGeom prst="rect">
            <a:avLst/>
          </a:prstGeom>
        </p:spPr>
      </p:pic>
      <p:sp>
        <p:nvSpPr>
          <p:cNvPr id="2" name="Rektangel 1"/>
          <p:cNvSpPr/>
          <p:nvPr/>
        </p:nvSpPr>
        <p:spPr>
          <a:xfrm>
            <a:off x="349956" y="5602589"/>
            <a:ext cx="8794044" cy="1077218"/>
          </a:xfrm>
          <a:prstGeom prst="rect">
            <a:avLst/>
          </a:prstGeom>
        </p:spPr>
        <p:txBody>
          <a:bodyPr wrap="square">
            <a:spAutoFit/>
          </a:bodyPr>
          <a:lstStyle/>
          <a:p>
            <a:pPr>
              <a:buFont typeface="Wingdings" charset="2"/>
              <a:buChar char="Ø"/>
            </a:pPr>
            <a:r>
              <a:rPr lang="sv-SE" sz="3200" dirty="0">
                <a:latin typeface="Arial" charset="0"/>
                <a:ea typeface="ＭＳ Ｐゴシック" charset="0"/>
                <a:cs typeface="ＭＳ Ｐゴシック" charset="0"/>
              </a:rPr>
              <a:t> </a:t>
            </a:r>
            <a:r>
              <a:rPr lang="sv-SE" sz="3200" dirty="0" smtClean="0">
                <a:latin typeface="Arial" charset="0"/>
                <a:ea typeface="ＭＳ Ｐゴシック" charset="0"/>
                <a:cs typeface="ＭＳ Ｐゴシック" charset="0"/>
              </a:rPr>
              <a:t>Communication: </a:t>
            </a:r>
            <a:r>
              <a:rPr lang="sv-SE" sz="3200" dirty="0" err="1" smtClean="0">
                <a:latin typeface="Arial" charset="0"/>
                <a:ea typeface="ＭＳ Ｐゴシック" charset="0"/>
                <a:cs typeface="ＭＳ Ｐゴシック" charset="0"/>
              </a:rPr>
              <a:t>Tubes</a:t>
            </a:r>
            <a:r>
              <a:rPr lang="sv-SE" sz="3200" dirty="0" smtClean="0">
                <a:latin typeface="Arial" charset="0"/>
                <a:ea typeface="ＭＳ Ｐゴシック" charset="0"/>
                <a:cs typeface="ＭＳ Ｐゴシック" charset="0"/>
              </a:rPr>
              <a:t> </a:t>
            </a:r>
            <a:r>
              <a:rPr lang="sv-SE" sz="3200" dirty="0" err="1" smtClean="0">
                <a:latin typeface="Arial" charset="0"/>
                <a:ea typeface="ＭＳ Ｐゴシック" charset="0"/>
                <a:cs typeface="ＭＳ Ｐゴシック" charset="0"/>
              </a:rPr>
              <a:t>with</a:t>
            </a:r>
            <a:r>
              <a:rPr lang="sv-SE" sz="3200" dirty="0" smtClean="0">
                <a:latin typeface="Arial" charset="0"/>
                <a:ea typeface="ＭＳ Ｐゴシック" charset="0"/>
                <a:cs typeface="ＭＳ Ｐゴシック" charset="0"/>
              </a:rPr>
              <a:t> standard dimensions and </a:t>
            </a:r>
            <a:r>
              <a:rPr lang="sv-SE" sz="3200" dirty="0" err="1" smtClean="0">
                <a:latin typeface="Arial" charset="0"/>
                <a:ea typeface="ＭＳ Ｐゴシック" charset="0"/>
                <a:cs typeface="ＭＳ Ｐゴシック" charset="0"/>
              </a:rPr>
              <a:t>connectors</a:t>
            </a:r>
            <a:r>
              <a:rPr lang="sv-SE" sz="3200" dirty="0" smtClean="0">
                <a:latin typeface="Arial" charset="0"/>
                <a:ea typeface="ＭＳ Ｐゴシック" charset="0"/>
                <a:cs typeface="ＭＳ Ｐゴシック" charset="0"/>
              </a:rPr>
              <a:t> 3-15 </a:t>
            </a:r>
            <a:r>
              <a:rPr lang="sv-SE" sz="3200" dirty="0" err="1" smtClean="0">
                <a:latin typeface="Arial" charset="0"/>
                <a:ea typeface="ＭＳ Ｐゴシック" charset="0"/>
                <a:cs typeface="ＭＳ Ｐゴシック" charset="0"/>
              </a:rPr>
              <a:t>psi</a:t>
            </a:r>
            <a:r>
              <a:rPr lang="sv-SE" sz="3200" dirty="0" smtClean="0">
                <a:latin typeface="Arial" charset="0"/>
                <a:ea typeface="ＭＳ Ｐゴシック" charset="0"/>
                <a:cs typeface="ＭＳ Ｐゴシック" charset="0"/>
              </a:rPr>
              <a:t>, 4-20mA</a:t>
            </a:r>
            <a:endParaRPr lang="en-US" sz="3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4770217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9620" y="175071"/>
            <a:ext cx="8227987" cy="1142735"/>
          </a:xfrm>
        </p:spPr>
        <p:txBody>
          <a:bodyPr/>
          <a:lstStyle/>
          <a:p>
            <a:r>
              <a:rPr lang="en-US" b="1" dirty="0" smtClean="0">
                <a:solidFill>
                  <a:srgbClr val="0000FF"/>
                </a:solidFill>
                <a:latin typeface="Arial" charset="0"/>
                <a:ea typeface="ＭＳ Ｐゴシック" charset="0"/>
                <a:cs typeface="ＭＳ Ｐゴシック" charset="0"/>
              </a:rPr>
              <a:t>V1 Cruise Missile</a:t>
            </a:r>
            <a:endParaRPr lang="sv-SE" b="1" dirty="0">
              <a:solidFill>
                <a:srgbClr val="0000FF"/>
              </a:solidFill>
              <a:latin typeface="Arial" charset="0"/>
              <a:ea typeface="ＭＳ Ｐゴシック" charset="0"/>
              <a:cs typeface="ＭＳ Ｐゴシック" charset="0"/>
            </a:endParaRPr>
          </a:p>
        </p:txBody>
      </p:sp>
      <p:pic>
        <p:nvPicPr>
          <p:cNvPr id="2" name="Bildobjekt 1"/>
          <p:cNvPicPr>
            <a:picLocks noChangeAspect="1"/>
          </p:cNvPicPr>
          <p:nvPr/>
        </p:nvPicPr>
        <p:blipFill>
          <a:blip r:embed="rId3"/>
          <a:stretch>
            <a:fillRect/>
          </a:stretch>
        </p:blipFill>
        <p:spPr>
          <a:xfrm>
            <a:off x="825719" y="1317805"/>
            <a:ext cx="7756045" cy="2285263"/>
          </a:xfrm>
          <a:prstGeom prst="rect">
            <a:avLst/>
          </a:prstGeom>
        </p:spPr>
      </p:pic>
      <p:pic>
        <p:nvPicPr>
          <p:cNvPr id="4" name="Bildobjekt 3"/>
          <p:cNvPicPr>
            <a:picLocks noChangeAspect="1"/>
          </p:cNvPicPr>
          <p:nvPr/>
        </p:nvPicPr>
        <p:blipFill>
          <a:blip r:embed="rId4"/>
          <a:stretch>
            <a:fillRect/>
          </a:stretch>
        </p:blipFill>
        <p:spPr>
          <a:xfrm>
            <a:off x="459620" y="3659987"/>
            <a:ext cx="4244122" cy="2993997"/>
          </a:xfrm>
          <a:prstGeom prst="rect">
            <a:avLst/>
          </a:prstGeom>
        </p:spPr>
      </p:pic>
      <p:pic>
        <p:nvPicPr>
          <p:cNvPr id="5" name="Bildobjekt 4"/>
          <p:cNvPicPr>
            <a:picLocks noChangeAspect="1"/>
          </p:cNvPicPr>
          <p:nvPr/>
        </p:nvPicPr>
        <p:blipFill>
          <a:blip r:embed="rId5"/>
          <a:stretch>
            <a:fillRect/>
          </a:stretch>
        </p:blipFill>
        <p:spPr>
          <a:xfrm>
            <a:off x="5667983" y="3603069"/>
            <a:ext cx="3019624" cy="3050915"/>
          </a:xfrm>
          <a:prstGeom prst="rect">
            <a:avLst/>
          </a:prstGeom>
        </p:spPr>
      </p:pic>
      <p:sp>
        <p:nvSpPr>
          <p:cNvPr id="3" name="Platshållare för sidfot 2"/>
          <p:cNvSpPr>
            <a:spLocks noGrp="1"/>
          </p:cNvSpPr>
          <p:nvPr>
            <p:ph type="ftr" sz="quarter" idx="11"/>
          </p:nvPr>
        </p:nvSpPr>
        <p:spPr/>
        <p:txBody>
          <a:bodyPr/>
          <a:lstStyle/>
          <a:p>
            <a:r>
              <a:rPr lang="sv-SE" smtClean="0"/>
              <a:t>CPS PI Meeting Oct 17 2013</a:t>
            </a:r>
            <a:endParaRPr lang="sv-SE"/>
          </a:p>
        </p:txBody>
      </p:sp>
    </p:spTree>
    <p:extLst>
      <p:ext uri="{BB962C8B-B14F-4D97-AF65-F5344CB8AC3E}">
        <p14:creationId xmlns:p14="http://schemas.microsoft.com/office/powerpoint/2010/main" val="4044943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26196</TotalTime>
  <Words>3169</Words>
  <Application>Microsoft Office PowerPoint</Application>
  <PresentationFormat>On-screen Show (4:3)</PresentationFormat>
  <Paragraphs>623</Paragraphs>
  <Slides>62</Slides>
  <Notes>46</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Office-tema</vt:lpstr>
      <vt:lpstr>   </vt:lpstr>
      <vt:lpstr>PowerPoint Presentation</vt:lpstr>
      <vt:lpstr> What is Controls?</vt:lpstr>
      <vt:lpstr>The Power of Feedback</vt:lpstr>
      <vt:lpstr>The Computing Revolution</vt:lpstr>
      <vt:lpstr>PowerPoint Presentation</vt:lpstr>
      <vt:lpstr> Governors</vt:lpstr>
      <vt:lpstr> Process Control</vt:lpstr>
      <vt:lpstr>V1 Cruise Missile</vt:lpstr>
      <vt:lpstr>SS20 Cruise Missile</vt:lpstr>
      <vt:lpstr>PowerPoint Presentation</vt:lpstr>
      <vt:lpstr> What is Controls?</vt:lpstr>
      <vt:lpstr>Vannevar Bush 1927</vt:lpstr>
      <vt:lpstr>  Block Diagram Modeling </vt:lpstr>
      <vt:lpstr>Analog Computing</vt:lpstr>
      <vt:lpstr> Digital Emulators</vt:lpstr>
      <vt:lpstr> Simnon Elmqvist 1975 </vt:lpstr>
      <vt:lpstr> Matlab</vt:lpstr>
      <vt:lpstr>  Simulink the Ultimate  Block Diagram Tool</vt:lpstr>
      <vt:lpstr> Drawbacks of BDM</vt:lpstr>
      <vt:lpstr> Modeling Paradigms</vt:lpstr>
      <vt:lpstr> Early Development</vt:lpstr>
      <vt:lpstr>Computations</vt:lpstr>
      <vt:lpstr>The Road to Modelica</vt:lpstr>
      <vt:lpstr> </vt:lpstr>
      <vt:lpstr> Modeling Cyber Systems</vt:lpstr>
      <vt:lpstr> A Tool Chain</vt:lpstr>
      <vt:lpstr> Combining Tools</vt:lpstr>
      <vt:lpstr>Automotive Climate Control</vt:lpstr>
      <vt:lpstr> Golomb On Modeling</vt:lpstr>
      <vt:lpstr>PowerPoint Presentation</vt:lpstr>
      <vt:lpstr> What is Controls?</vt:lpstr>
      <vt:lpstr>Computer Conntrol 1960-2000</vt:lpstr>
      <vt:lpstr>Sampled Data Control</vt:lpstr>
      <vt:lpstr>Event Based Control</vt:lpstr>
      <vt:lpstr>Example</vt:lpstr>
      <vt:lpstr>Simulation</vt:lpstr>
      <vt:lpstr>Real Neurons</vt:lpstr>
      <vt:lpstr>Polaris  Computer</vt:lpstr>
      <vt:lpstr>Computer Control 1964</vt:lpstr>
      <vt:lpstr>Mill Wide Control</vt:lpstr>
      <vt:lpstr>Global Enterprise Control</vt:lpstr>
      <vt:lpstr>Driving Forces 2000--</vt:lpstr>
      <vt:lpstr>Automotive</vt:lpstr>
      <vt:lpstr>Autonomous Systems</vt:lpstr>
      <vt:lpstr>Autonomy</vt:lpstr>
      <vt:lpstr>PowerPoint Presentation</vt:lpstr>
      <vt:lpstr> What is Controls?</vt:lpstr>
      <vt:lpstr>PowerPoint Presentation</vt:lpstr>
      <vt:lpstr>PowerPoint Presentation</vt:lpstr>
      <vt:lpstr>PowerPoint Presentation</vt:lpstr>
      <vt:lpstr>Silicon Neurons</vt:lpstr>
      <vt:lpstr>Experiments</vt:lpstr>
      <vt:lpstr>The Systems Perspective</vt:lpstr>
      <vt:lpstr>V2 Ballistic Missile</vt:lpstr>
      <vt:lpstr>PowerPoint Presentation</vt:lpstr>
      <vt:lpstr>Analog Computing</vt:lpstr>
      <vt:lpstr> Analog Simulation - HIL</vt:lpstr>
      <vt:lpstr> Elmqvist’s PhD Thesis</vt:lpstr>
      <vt:lpstr>Omola-Omsim Modelica</vt:lpstr>
      <vt:lpstr> Physical Modeling</vt:lpstr>
      <vt:lpstr>Modeling and Simulation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 J. Astrom</dc:creator>
  <cp:lastModifiedBy>Guest</cp:lastModifiedBy>
  <cp:revision>215</cp:revision>
  <dcterms:created xsi:type="dcterms:W3CDTF">2012-06-28T13:51:44Z</dcterms:created>
  <dcterms:modified xsi:type="dcterms:W3CDTF">2013-10-17T12:03:51Z</dcterms:modified>
</cp:coreProperties>
</file>