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43891200" cy="32918400"/>
  <p:notesSz cx="9601200" cy="7315200"/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B39"/>
    <a:srgbClr val="4F6228"/>
    <a:srgbClr val="F8981D"/>
    <a:srgbClr val="0000FF"/>
    <a:srgbClr val="E46C0A"/>
    <a:srgbClr val="10253F"/>
    <a:srgbClr val="215968"/>
    <a:srgbClr val="403152"/>
    <a:srgbClr val="1E1C11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1" autoAdjust="0"/>
    <p:restoredTop sz="94713" autoAdjust="0"/>
  </p:normalViewPr>
  <p:slideViewPr>
    <p:cSldViewPr>
      <p:cViewPr varScale="1">
        <p:scale>
          <a:sx n="26" d="100"/>
          <a:sy n="26" d="100"/>
        </p:scale>
        <p:origin x="-1692" y="-12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41401" y="571500"/>
            <a:ext cx="32037867" cy="2857500"/>
          </a:xfrm>
        </p:spPr>
        <p:txBody>
          <a:bodyPr/>
          <a:lstStyle>
            <a:lvl1pPr marL="0" indent="0">
              <a:buNone/>
              <a:defRPr sz="13400"/>
            </a:lvl1pPr>
          </a:lstStyle>
          <a:p>
            <a:pPr algn="ctr"/>
            <a:r>
              <a:rPr lang="en-US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a Scientific Poster Template created by </a:t>
            </a:r>
            <a:r>
              <a:rPr lang="en-US" sz="67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Graphicsland</a:t>
            </a:r>
            <a:r>
              <a:rPr lang="en-US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&amp; MakeSigns.com </a:t>
            </a:r>
            <a:br>
              <a:rPr lang="en-US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poster title would go on these lines</a:t>
            </a:r>
            <a:endParaRPr lang="en-US" sz="67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41401" y="3886200"/>
            <a:ext cx="32037867" cy="1828800"/>
          </a:xfrm>
        </p:spPr>
        <p:txBody>
          <a:bodyPr/>
          <a:lstStyle>
            <a:lvl1pPr marL="0" indent="0">
              <a:buNone/>
              <a:defRPr sz="13400"/>
            </a:lvl1pPr>
          </a:lstStyle>
          <a:p>
            <a:pPr algn="ctr"/>
            <a: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  <a:t>Author Name, RN</a:t>
            </a:r>
            <a:r>
              <a:rPr lang="en-US" sz="4500" baseline="30000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  <a:t>; Author Name, Ph.D</a:t>
            </a:r>
            <a:r>
              <a:rPr lang="en-US" sz="4500" baseline="30000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  <a:t>, Author Name, RN</a:t>
            </a:r>
            <a:r>
              <a:rPr lang="en-US" sz="4500" baseline="30000" dirty="0" smtClean="0">
                <a:solidFill>
                  <a:schemeClr val="bg1"/>
                </a:solidFill>
                <a:cs typeface="Arial" pitchFamily="34" charset="0"/>
              </a:rPr>
              <a:t>2,3</a:t>
            </a:r>
            <a: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  <a:t>; Author Name, Ph.D</a:t>
            </a:r>
            <a:r>
              <a:rPr lang="en-US" sz="4500" baseline="30000" dirty="0" smtClean="0">
                <a:solidFill>
                  <a:schemeClr val="bg1"/>
                </a:solidFill>
                <a:cs typeface="Arial" pitchFamily="34" charset="0"/>
              </a:rPr>
              <a:t>1,4</a:t>
            </a:r>
            <a: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b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500" baseline="30000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4500" baseline="30000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4500" baseline="30000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4500" baseline="30000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r>
              <a:rPr lang="en-US" sz="4500" dirty="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endParaRPr 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2" y="4221484"/>
            <a:ext cx="35547303" cy="89877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7" y="4221484"/>
            <a:ext cx="105925617" cy="89877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7"/>
            <a:ext cx="37307520" cy="720089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24582124"/>
            <a:ext cx="70736457" cy="695172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4" y="24582124"/>
            <a:ext cx="70736463" cy="695172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5"/>
            <a:ext cx="19392903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2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0" cy="272034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5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5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80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02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86" indent="-1645886" algn="l" defTabSz="4389028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58600" y="457200"/>
            <a:ext cx="31165800" cy="3886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8400" dirty="0" smtClean="0">
                <a:solidFill>
                  <a:schemeClr val="tx2"/>
                </a:solidFill>
                <a:latin typeface="Futura BdCn BT"/>
              </a:rPr>
              <a:t>Converting </a:t>
            </a:r>
            <a:r>
              <a:rPr lang="en-US" sz="8400" b="1" dirty="0" smtClean="0">
                <a:solidFill>
                  <a:schemeClr val="tx2"/>
                </a:solidFill>
                <a:latin typeface="Futura BdCn BT"/>
              </a:rPr>
              <a:t>Multi-Axis Machine Tools</a:t>
            </a:r>
            <a:r>
              <a:rPr lang="en-US" sz="8400" dirty="0" smtClean="0">
                <a:solidFill>
                  <a:schemeClr val="tx2"/>
                </a:solidFill>
                <a:latin typeface="Futura BdCn BT"/>
              </a:rPr>
              <a:t> into </a:t>
            </a:r>
            <a:r>
              <a:rPr lang="en-US" sz="8400" b="1" dirty="0" smtClean="0">
                <a:solidFill>
                  <a:schemeClr val="tx2"/>
                </a:solidFill>
                <a:latin typeface="Futura BdCn BT"/>
              </a:rPr>
              <a:t>Subtractive 3D Printers</a:t>
            </a:r>
            <a:r>
              <a:rPr lang="en-US" sz="8400" dirty="0" smtClean="0">
                <a:solidFill>
                  <a:schemeClr val="tx2"/>
                </a:solidFill>
                <a:latin typeface="Futura BdCn BT"/>
              </a:rPr>
              <a:t>      </a:t>
            </a:r>
          </a:p>
          <a:p>
            <a:pPr algn="r"/>
            <a:r>
              <a:rPr lang="en-US" sz="8400" dirty="0" smtClean="0">
                <a:solidFill>
                  <a:schemeClr val="tx2"/>
                </a:solidFill>
                <a:latin typeface="Futura BdCn BT"/>
              </a:rPr>
              <a:t>             by using </a:t>
            </a:r>
            <a:r>
              <a:rPr lang="en-US" sz="8400" b="1" dirty="0" smtClean="0">
                <a:solidFill>
                  <a:schemeClr val="tx2"/>
                </a:solidFill>
                <a:latin typeface="Futura BdCn BT"/>
              </a:rPr>
              <a:t>Intelligent Discrete Geometry Data Structures</a:t>
            </a:r>
          </a:p>
          <a:p>
            <a:pPr algn="r"/>
            <a:r>
              <a:rPr lang="en-US" sz="8400" b="1" dirty="0" smtClean="0">
                <a:solidFill>
                  <a:schemeClr val="tx2"/>
                </a:solidFill>
                <a:latin typeface="Futura BdCn BT"/>
              </a:rPr>
              <a:t> </a:t>
            </a:r>
            <a:r>
              <a:rPr lang="en-US" sz="8400" dirty="0" smtClean="0">
                <a:solidFill>
                  <a:schemeClr val="tx2"/>
                </a:solidFill>
                <a:latin typeface="Futura BdCn BT"/>
              </a:rPr>
              <a:t>designed for </a:t>
            </a:r>
            <a:r>
              <a:rPr lang="en-US" sz="8400" b="1" dirty="0" smtClean="0">
                <a:solidFill>
                  <a:schemeClr val="tx2"/>
                </a:solidFill>
                <a:latin typeface="Futura BdCn BT"/>
              </a:rPr>
              <a:t>Parallel and Distributed Computing</a:t>
            </a:r>
            <a:endParaRPr lang="en-US" sz="8400" b="1" dirty="0">
              <a:solidFill>
                <a:schemeClr val="accent5"/>
              </a:solidFill>
              <a:latin typeface="Futura BdCn B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396969" y="30784800"/>
            <a:ext cx="7518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Light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2748200" y="2895600"/>
            <a:ext cx="18473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1398773" y="14449406"/>
            <a:ext cx="2030227" cy="254319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ounded Rectangle 4"/>
          <p:cNvSpPr/>
          <p:nvPr/>
        </p:nvSpPr>
        <p:spPr>
          <a:xfrm>
            <a:off x="1398773" y="15487643"/>
            <a:ext cx="2030227" cy="12001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latin typeface="FuturaLight" pitchFamily="34" charset="0"/>
              </a:rPr>
              <a:t>Model Representation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914321" y="14629429"/>
            <a:ext cx="999131" cy="99913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Group 36"/>
          <p:cNvGrpSpPr/>
          <p:nvPr/>
        </p:nvGrpSpPr>
        <p:grpSpPr>
          <a:xfrm>
            <a:off x="4599173" y="14449406"/>
            <a:ext cx="2106427" cy="2543194"/>
            <a:chOff x="2092439" y="0"/>
            <a:chExt cx="2106427" cy="3000394"/>
          </a:xfrm>
        </p:grpSpPr>
        <p:sp>
          <p:nvSpPr>
            <p:cNvPr id="44" name="Rounded Rectangle 43"/>
            <p:cNvSpPr/>
            <p:nvPr/>
          </p:nvSpPr>
          <p:spPr>
            <a:xfrm>
              <a:off x="2092439" y="0"/>
              <a:ext cx="2030227" cy="30003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7"/>
            <p:cNvSpPr/>
            <p:nvPr/>
          </p:nvSpPr>
          <p:spPr>
            <a:xfrm>
              <a:off x="2168639" y="1350743"/>
              <a:ext cx="2030227" cy="1200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FuturaLight" pitchFamily="34" charset="0"/>
                </a:rPr>
                <a:t>Machining Simulator</a:t>
              </a:r>
              <a:endParaRPr lang="en-US" sz="2200" kern="1200" dirty="0">
                <a:latin typeface="FuturaLight" pitchFamily="34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5114721" y="14629429"/>
            <a:ext cx="999131" cy="999131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Group 38"/>
          <p:cNvGrpSpPr/>
          <p:nvPr/>
        </p:nvGrpSpPr>
        <p:grpSpPr>
          <a:xfrm>
            <a:off x="7696200" y="14449406"/>
            <a:ext cx="2030227" cy="2466994"/>
            <a:chOff x="4183573" y="0"/>
            <a:chExt cx="2030227" cy="3000394"/>
          </a:xfrm>
        </p:grpSpPr>
        <p:sp>
          <p:nvSpPr>
            <p:cNvPr id="42" name="Rounded Rectangle 41"/>
            <p:cNvSpPr/>
            <p:nvPr/>
          </p:nvSpPr>
          <p:spPr>
            <a:xfrm>
              <a:off x="4183573" y="0"/>
              <a:ext cx="2030227" cy="30003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10"/>
            <p:cNvSpPr/>
            <p:nvPr/>
          </p:nvSpPr>
          <p:spPr>
            <a:xfrm>
              <a:off x="4183573" y="1336859"/>
              <a:ext cx="2030227" cy="1200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FuturaLight" pitchFamily="34" charset="0"/>
                </a:rPr>
                <a:t>Multi-axis Machining</a:t>
              </a:r>
              <a:endParaRPr lang="en-US" sz="2200" kern="1200" dirty="0">
                <a:latin typeface="FuturaLight" pitchFamily="34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8211748" y="14629429"/>
            <a:ext cx="999131" cy="99913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Left-Right Arrow 40"/>
          <p:cNvSpPr/>
          <p:nvPr/>
        </p:nvSpPr>
        <p:spPr>
          <a:xfrm>
            <a:off x="2209800" y="16497317"/>
            <a:ext cx="6629400" cy="266683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8" name="Group 67"/>
          <p:cNvGrpSpPr/>
          <p:nvPr/>
        </p:nvGrpSpPr>
        <p:grpSpPr>
          <a:xfrm>
            <a:off x="11125200" y="4850692"/>
            <a:ext cx="21183600" cy="8636708"/>
            <a:chOff x="11506200" y="8051535"/>
            <a:chExt cx="20116800" cy="8432137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4400" y="10744200"/>
              <a:ext cx="8506838" cy="403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" name="Group 30"/>
            <p:cNvGrpSpPr/>
            <p:nvPr/>
          </p:nvGrpSpPr>
          <p:grpSpPr>
            <a:xfrm>
              <a:off x="22174200" y="10744200"/>
              <a:ext cx="8719423" cy="5029200"/>
              <a:chOff x="208501" y="990600"/>
              <a:chExt cx="8719423" cy="5029200"/>
            </a:xfrm>
          </p:grpSpPr>
          <p:pic>
            <p:nvPicPr>
              <p:cNvPr id="84" name="Content Placeholder 6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876800" y="990600"/>
                <a:ext cx="4051124" cy="5029200"/>
              </a:xfrm>
              <a:prstGeom prst="rect">
                <a:avLst/>
              </a:prstGeom>
            </p:spPr>
          </p:pic>
          <p:grpSp>
            <p:nvGrpSpPr>
              <p:cNvPr id="85" name="Canvas 172"/>
              <p:cNvGrpSpPr>
                <a:grpSpLocks/>
              </p:cNvGrpSpPr>
              <p:nvPr/>
            </p:nvGrpSpPr>
            <p:grpSpPr bwMode="auto">
              <a:xfrm>
                <a:off x="208501" y="3733800"/>
                <a:ext cx="4551363" cy="2163763"/>
                <a:chOff x="0" y="0"/>
                <a:chExt cx="45516" cy="21640"/>
              </a:xfrm>
            </p:grpSpPr>
            <p:sp>
              <p:nvSpPr>
                <p:cNvPr id="96" name="AutoShap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45516" cy="21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173"/>
                <p:cNvSpPr>
                  <a:spLocks noChangeArrowheads="1"/>
                </p:cNvSpPr>
                <p:nvPr/>
              </p:nvSpPr>
              <p:spPr bwMode="auto">
                <a:xfrm>
                  <a:off x="18389" y="2540"/>
                  <a:ext cx="6909" cy="2844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Root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Rectangle 578"/>
                <p:cNvSpPr>
                  <a:spLocks noChangeArrowheads="1"/>
                </p:cNvSpPr>
                <p:nvPr/>
              </p:nvSpPr>
              <p:spPr bwMode="auto">
                <a:xfrm>
                  <a:off x="7416" y="10566"/>
                  <a:ext cx="6909" cy="2845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Cell</a:t>
                  </a:r>
                </a:p>
              </p:txBody>
            </p:sp>
            <p:sp>
              <p:nvSpPr>
                <p:cNvPr id="99" name="Rectangle 580"/>
                <p:cNvSpPr>
                  <a:spLocks noChangeArrowheads="1"/>
                </p:cNvSpPr>
                <p:nvPr/>
              </p:nvSpPr>
              <p:spPr bwMode="auto">
                <a:xfrm>
                  <a:off x="1422" y="17881"/>
                  <a:ext cx="6909" cy="2845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Subcell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Rectangle 590"/>
                <p:cNvSpPr>
                  <a:spLocks noChangeArrowheads="1"/>
                </p:cNvSpPr>
                <p:nvPr/>
              </p:nvSpPr>
              <p:spPr bwMode="auto">
                <a:xfrm>
                  <a:off x="17272" y="10566"/>
                  <a:ext cx="6908" cy="2845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Cell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Rectangle 603"/>
                <p:cNvSpPr>
                  <a:spLocks noChangeArrowheads="1"/>
                </p:cNvSpPr>
                <p:nvPr/>
              </p:nvSpPr>
              <p:spPr bwMode="auto">
                <a:xfrm>
                  <a:off x="26111" y="10566"/>
                  <a:ext cx="6909" cy="2845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Cell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Rectangle 613"/>
                <p:cNvSpPr>
                  <a:spLocks noChangeArrowheads="1"/>
                </p:cNvSpPr>
                <p:nvPr/>
              </p:nvSpPr>
              <p:spPr bwMode="auto">
                <a:xfrm>
                  <a:off x="36068" y="10566"/>
                  <a:ext cx="6908" cy="2845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Cell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Rectangle 614"/>
                <p:cNvSpPr>
                  <a:spLocks noChangeArrowheads="1"/>
                </p:cNvSpPr>
                <p:nvPr/>
              </p:nvSpPr>
              <p:spPr bwMode="auto">
                <a:xfrm>
                  <a:off x="9753" y="17881"/>
                  <a:ext cx="6909" cy="2845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Subcell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Rectangle 615"/>
                <p:cNvSpPr>
                  <a:spLocks noChangeArrowheads="1"/>
                </p:cNvSpPr>
                <p:nvPr/>
              </p:nvSpPr>
              <p:spPr bwMode="auto">
                <a:xfrm>
                  <a:off x="19202" y="17881"/>
                  <a:ext cx="6909" cy="2845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Subcell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Rectangle 616"/>
                <p:cNvSpPr>
                  <a:spLocks noChangeArrowheads="1"/>
                </p:cNvSpPr>
                <p:nvPr/>
              </p:nvSpPr>
              <p:spPr bwMode="auto">
                <a:xfrm>
                  <a:off x="27940" y="17881"/>
                  <a:ext cx="6908" cy="2845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Subcell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Rectangle 617"/>
                <p:cNvSpPr>
                  <a:spLocks noChangeArrowheads="1"/>
                </p:cNvSpPr>
                <p:nvPr/>
              </p:nvSpPr>
              <p:spPr bwMode="auto">
                <a:xfrm>
                  <a:off x="37896" y="17881"/>
                  <a:ext cx="6909" cy="2845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Subcell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Straight Arrow Connector 174"/>
                <p:cNvSpPr>
                  <a:spLocks noChangeShapeType="1"/>
                </p:cNvSpPr>
                <p:nvPr/>
              </p:nvSpPr>
              <p:spPr bwMode="auto">
                <a:xfrm flipH="1">
                  <a:off x="20726" y="5384"/>
                  <a:ext cx="1118" cy="5182"/>
                </a:xfrm>
                <a:prstGeom prst="straightConnector1">
                  <a:avLst/>
                </a:prstGeom>
                <a:noFill/>
                <a:ln w="9525">
                  <a:solidFill>
                    <a:srgbClr val="4579B8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Straight Arrow Connector 175"/>
                <p:cNvSpPr>
                  <a:spLocks noChangeShapeType="1"/>
                </p:cNvSpPr>
                <p:nvPr/>
              </p:nvSpPr>
              <p:spPr bwMode="auto">
                <a:xfrm flipH="1">
                  <a:off x="10871" y="5384"/>
                  <a:ext cx="10973" cy="5182"/>
                </a:xfrm>
                <a:prstGeom prst="straightConnector1">
                  <a:avLst/>
                </a:prstGeom>
                <a:noFill/>
                <a:ln w="9525">
                  <a:solidFill>
                    <a:srgbClr val="4579B8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Straight Arrow Connector 176"/>
                <p:cNvSpPr>
                  <a:spLocks noChangeShapeType="1"/>
                </p:cNvSpPr>
                <p:nvPr/>
              </p:nvSpPr>
              <p:spPr bwMode="auto">
                <a:xfrm>
                  <a:off x="21844" y="5384"/>
                  <a:ext cx="7721" cy="5182"/>
                </a:xfrm>
                <a:prstGeom prst="straightConnector1">
                  <a:avLst/>
                </a:prstGeom>
                <a:noFill/>
                <a:ln w="9525">
                  <a:solidFill>
                    <a:srgbClr val="4579B8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Straight Arrow Connector 177"/>
                <p:cNvSpPr>
                  <a:spLocks noChangeShapeType="1"/>
                </p:cNvSpPr>
                <p:nvPr/>
              </p:nvSpPr>
              <p:spPr bwMode="auto">
                <a:xfrm>
                  <a:off x="21844" y="5384"/>
                  <a:ext cx="17678" cy="5182"/>
                </a:xfrm>
                <a:prstGeom prst="straightConnector1">
                  <a:avLst/>
                </a:prstGeom>
                <a:noFill/>
                <a:ln w="9525">
                  <a:solidFill>
                    <a:srgbClr val="4579B8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Straight Arrow Connector 178"/>
                <p:cNvSpPr>
                  <a:spLocks noChangeShapeType="1"/>
                </p:cNvSpPr>
                <p:nvPr/>
              </p:nvSpPr>
              <p:spPr bwMode="auto">
                <a:xfrm flipH="1">
                  <a:off x="4876" y="13411"/>
                  <a:ext cx="15850" cy="4470"/>
                </a:xfrm>
                <a:prstGeom prst="straightConnector1">
                  <a:avLst/>
                </a:prstGeom>
                <a:noFill/>
                <a:ln w="9525">
                  <a:solidFill>
                    <a:srgbClr val="4579B8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Straight Arrow Connector 179"/>
                <p:cNvSpPr>
                  <a:spLocks noChangeShapeType="1"/>
                </p:cNvSpPr>
                <p:nvPr/>
              </p:nvSpPr>
              <p:spPr bwMode="auto">
                <a:xfrm flipH="1">
                  <a:off x="13512" y="13411"/>
                  <a:ext cx="7214" cy="4470"/>
                </a:xfrm>
                <a:prstGeom prst="straightConnector1">
                  <a:avLst/>
                </a:prstGeom>
                <a:noFill/>
                <a:ln w="9525">
                  <a:solidFill>
                    <a:srgbClr val="4579B8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Straight Arrow Connector 182"/>
                <p:cNvSpPr>
                  <a:spLocks noChangeShapeType="1"/>
                </p:cNvSpPr>
                <p:nvPr/>
              </p:nvSpPr>
              <p:spPr bwMode="auto">
                <a:xfrm>
                  <a:off x="20726" y="13411"/>
                  <a:ext cx="1930" cy="4470"/>
                </a:xfrm>
                <a:prstGeom prst="straightConnector1">
                  <a:avLst/>
                </a:prstGeom>
                <a:noFill/>
                <a:ln w="9525">
                  <a:solidFill>
                    <a:srgbClr val="4579B8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Straight Arrow Connector 183"/>
                <p:cNvSpPr>
                  <a:spLocks noChangeShapeType="1"/>
                </p:cNvSpPr>
                <p:nvPr/>
              </p:nvSpPr>
              <p:spPr bwMode="auto">
                <a:xfrm flipH="1">
                  <a:off x="31394" y="13411"/>
                  <a:ext cx="8128" cy="4470"/>
                </a:xfrm>
                <a:prstGeom prst="straightConnector1">
                  <a:avLst/>
                </a:prstGeom>
                <a:noFill/>
                <a:ln w="9525">
                  <a:solidFill>
                    <a:srgbClr val="4579B8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Straight Arrow Connector 184"/>
                <p:cNvSpPr>
                  <a:spLocks noChangeShapeType="1"/>
                </p:cNvSpPr>
                <p:nvPr/>
              </p:nvSpPr>
              <p:spPr bwMode="auto">
                <a:xfrm>
                  <a:off x="39522" y="13411"/>
                  <a:ext cx="1829" cy="4470"/>
                </a:xfrm>
                <a:prstGeom prst="straightConnector1">
                  <a:avLst/>
                </a:prstGeom>
                <a:noFill/>
                <a:ln w="9525">
                  <a:solidFill>
                    <a:srgbClr val="4579B8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95" name="Рисунок 21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72291" y="1295400"/>
                <a:ext cx="4223781" cy="243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12344400" y="9162258"/>
              <a:ext cx="8839200" cy="132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Futura (Light)" pitchFamily="34" charset="0"/>
                  <a:cs typeface="Arial" pitchFamily="34" charset="0"/>
                </a:rPr>
                <a:t>Tree-like to cluster resolution at the boundary where it is needed.</a:t>
              </a:r>
              <a:endParaRPr lang="en-US" sz="4000" dirty="0">
                <a:latin typeface="Futura (Light)" pitchFamily="34" charset="0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344399" y="14935200"/>
              <a:ext cx="9264123" cy="154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Futura (Light)" pitchFamily="34" charset="0"/>
                  <a:cs typeface="Arial" pitchFamily="34" charset="0"/>
                </a:rPr>
                <a:t>Voxel</a:t>
              </a:r>
              <a:r>
                <a:rPr lang="en-US" sz="4000" dirty="0" smtClean="0">
                  <a:latin typeface="Futura (Light)" pitchFamily="34" charset="0"/>
                  <a:cs typeface="Arial" pitchFamily="34" charset="0"/>
                </a:rPr>
                <a:t>-like at leaves to provide constant time inside/outside testing.</a:t>
              </a:r>
              <a:endParaRPr lang="en-US" sz="4000" dirty="0">
                <a:latin typeface="Futura (Light)" pitchFamily="34" charset="0"/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945600" y="9148345"/>
              <a:ext cx="9067801" cy="154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Futura (Light)" pitchFamily="34" charset="0"/>
                  <a:cs typeface="Arial" pitchFamily="34" charset="0"/>
                </a:rPr>
                <a:t>Tailored specifically for parallel processing such as GPUs</a:t>
              </a:r>
              <a:endParaRPr lang="en-US" sz="4000" dirty="0">
                <a:latin typeface="Futura (Light)" pitchFamily="34" charset="0"/>
                <a:cs typeface="Arial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1506200" y="8915400"/>
              <a:ext cx="20116800" cy="7543800"/>
            </a:xfrm>
            <a:prstGeom prst="roundRect">
              <a:avLst>
                <a:gd name="adj" fmla="val 13126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221603" y="8051535"/>
              <a:ext cx="11658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FuturaLight" pitchFamily="34" charset="0"/>
                  <a:cs typeface="Arial" pitchFamily="34" charset="0"/>
                </a:rPr>
                <a:t>Intelligent Discrete Geometry Data Structures</a:t>
              </a:r>
              <a:endParaRPr lang="en-US" sz="4400" b="1" dirty="0">
                <a:latin typeface="FuturaLight" pitchFamily="34" charset="0"/>
                <a:cs typeface="Arial" pitchFamily="34" charset="0"/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1023878" y="6467436"/>
            <a:ext cx="8501122" cy="5572164"/>
            <a:chOff x="1023878" y="6553200"/>
            <a:chExt cx="8501122" cy="5572164"/>
          </a:xfrm>
        </p:grpSpPr>
        <p:grpSp>
          <p:nvGrpSpPr>
            <p:cNvPr id="184" name="组合 38"/>
            <p:cNvGrpSpPr/>
            <p:nvPr/>
          </p:nvGrpSpPr>
          <p:grpSpPr>
            <a:xfrm>
              <a:off x="6095976" y="6553200"/>
              <a:ext cx="1643074" cy="5572140"/>
              <a:chOff x="2000232" y="2143116"/>
              <a:chExt cx="1643074" cy="4572008"/>
            </a:xfrm>
          </p:grpSpPr>
          <p:sp>
            <p:nvSpPr>
              <p:cNvPr id="185" name="圆角矩形 39"/>
              <p:cNvSpPr/>
              <p:nvPr/>
            </p:nvSpPr>
            <p:spPr>
              <a:xfrm>
                <a:off x="2000232" y="2143116"/>
                <a:ext cx="1643074" cy="457200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65000"/>
                </a:schemeClr>
              </a:solidFill>
              <a:ln>
                <a:solidFill>
                  <a:schemeClr val="accent5">
                    <a:lumMod val="20000"/>
                    <a:lumOff val="80000"/>
                    <a:alpha val="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FuturaLight" pitchFamily="34" charset="0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2143108" y="2428868"/>
                <a:ext cx="1285884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FuturaLight" pitchFamily="34" charset="0"/>
                  </a:rPr>
                  <a:t>Physical </a:t>
                </a:r>
                <a:endParaRPr lang="en-US" sz="2000" b="1" dirty="0">
                  <a:latin typeface="FuturaLight" pitchFamily="34" charset="0"/>
                </a:endParaRPr>
              </a:p>
            </p:txBody>
          </p:sp>
        </p:grpSp>
        <p:grpSp>
          <p:nvGrpSpPr>
            <p:cNvPr id="187" name="组合 41"/>
            <p:cNvGrpSpPr/>
            <p:nvPr/>
          </p:nvGrpSpPr>
          <p:grpSpPr>
            <a:xfrm>
              <a:off x="7810488" y="6553200"/>
              <a:ext cx="1714512" cy="5572140"/>
              <a:chOff x="2000232" y="2285992"/>
              <a:chExt cx="1714512" cy="4572008"/>
            </a:xfrm>
          </p:grpSpPr>
          <p:sp>
            <p:nvSpPr>
              <p:cNvPr id="188" name="圆角矩形 42"/>
              <p:cNvSpPr/>
              <p:nvPr/>
            </p:nvSpPr>
            <p:spPr>
              <a:xfrm>
                <a:off x="2000232" y="2285992"/>
                <a:ext cx="1643074" cy="457200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65000"/>
                </a:schemeClr>
              </a:solidFill>
              <a:ln>
                <a:solidFill>
                  <a:schemeClr val="accent5">
                    <a:lumMod val="20000"/>
                    <a:lumOff val="80000"/>
                    <a:alpha val="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FuturaLight" pitchFamily="34" charset="0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2000232" y="2571744"/>
                <a:ext cx="1714512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FuturaLight" pitchFamily="34" charset="0"/>
                  </a:rPr>
                  <a:t>Application</a:t>
                </a:r>
                <a:endParaRPr lang="en-US" sz="2000" b="1" dirty="0">
                  <a:latin typeface="FuturaLight" pitchFamily="34" charset="0"/>
                </a:endParaRPr>
              </a:p>
            </p:txBody>
          </p:sp>
        </p:grpSp>
        <p:grpSp>
          <p:nvGrpSpPr>
            <p:cNvPr id="190" name="组合 35"/>
            <p:cNvGrpSpPr/>
            <p:nvPr/>
          </p:nvGrpSpPr>
          <p:grpSpPr>
            <a:xfrm>
              <a:off x="4381464" y="6553224"/>
              <a:ext cx="1643074" cy="5572140"/>
              <a:chOff x="2857488" y="2051530"/>
              <a:chExt cx="1643074" cy="4572008"/>
            </a:xfrm>
          </p:grpSpPr>
          <p:sp>
            <p:nvSpPr>
              <p:cNvPr id="191" name="圆角矩形 36"/>
              <p:cNvSpPr/>
              <p:nvPr/>
            </p:nvSpPr>
            <p:spPr>
              <a:xfrm>
                <a:off x="2857488" y="2051530"/>
                <a:ext cx="1643074" cy="457200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65000"/>
                </a:schemeClr>
              </a:solidFill>
              <a:ln>
                <a:solidFill>
                  <a:schemeClr val="accent5">
                    <a:lumMod val="20000"/>
                    <a:lumOff val="80000"/>
                    <a:alpha val="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FuturaLight" pitchFamily="34" charset="0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3000364" y="2344609"/>
                <a:ext cx="1285884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FuturaLight" pitchFamily="34" charset="0"/>
                  </a:rPr>
                  <a:t>Logical </a:t>
                </a:r>
                <a:endParaRPr lang="en-US" sz="2000" b="1" dirty="0">
                  <a:latin typeface="FuturaLight" pitchFamily="34" charset="0"/>
                </a:endParaRPr>
              </a:p>
            </p:txBody>
          </p:sp>
        </p:grpSp>
        <p:sp>
          <p:nvSpPr>
            <p:cNvPr id="193" name="六边形 8"/>
            <p:cNvSpPr/>
            <p:nvPr/>
          </p:nvSpPr>
          <p:spPr>
            <a:xfrm>
              <a:off x="1023878" y="6767514"/>
              <a:ext cx="1428760" cy="128588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chilly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FuturaLight" pitchFamily="34" charset="0"/>
                  <a:cs typeface="Arial" pitchFamily="34" charset="0"/>
                </a:rPr>
                <a:t>Input from Target &amp;</a:t>
              </a:r>
            </a:p>
            <a:p>
              <a:pPr algn="ctr"/>
              <a:r>
                <a:rPr lang="en-US" sz="2000" b="1" dirty="0" smtClean="0">
                  <a:latin typeface="FuturaLight" pitchFamily="34" charset="0"/>
                  <a:cs typeface="Arial" pitchFamily="34" charset="0"/>
                </a:rPr>
                <a:t>Strategy</a:t>
              </a:r>
              <a:endParaRPr lang="en-US" sz="2000" b="1" dirty="0">
                <a:latin typeface="FuturaLight" pitchFamily="34" charset="0"/>
                <a:cs typeface="Arial" pitchFamily="34" charset="0"/>
              </a:endParaRPr>
            </a:p>
          </p:txBody>
        </p:sp>
        <p:grpSp>
          <p:nvGrpSpPr>
            <p:cNvPr id="194" name="组合 34"/>
            <p:cNvGrpSpPr/>
            <p:nvPr/>
          </p:nvGrpSpPr>
          <p:grpSpPr>
            <a:xfrm>
              <a:off x="2666952" y="6553200"/>
              <a:ext cx="1643074" cy="5572140"/>
              <a:chOff x="2000232" y="2285992"/>
              <a:chExt cx="1643074" cy="4572008"/>
            </a:xfrm>
          </p:grpSpPr>
          <p:sp>
            <p:nvSpPr>
              <p:cNvPr id="195" name="圆角矩形 32"/>
              <p:cNvSpPr/>
              <p:nvPr/>
            </p:nvSpPr>
            <p:spPr>
              <a:xfrm>
                <a:off x="2000232" y="2285992"/>
                <a:ext cx="1643074" cy="457200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65000"/>
                </a:schemeClr>
              </a:solidFill>
              <a:ln>
                <a:solidFill>
                  <a:schemeClr val="accent5">
                    <a:lumMod val="20000"/>
                    <a:lumOff val="80000"/>
                    <a:alpha val="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FuturaLight" pitchFamily="34" charset="0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2071670" y="2571744"/>
                <a:ext cx="1357322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FuturaLight" pitchFamily="34" charset="0"/>
                  </a:rPr>
                  <a:t>Conceptual</a:t>
                </a:r>
                <a:endParaRPr lang="en-US" sz="2000" b="1" dirty="0">
                  <a:latin typeface="FuturaLight" pitchFamily="34" charset="0"/>
                </a:endParaRPr>
              </a:p>
            </p:txBody>
          </p:sp>
        </p:grpSp>
        <p:grpSp>
          <p:nvGrpSpPr>
            <p:cNvPr id="197" name="组合 16"/>
            <p:cNvGrpSpPr/>
            <p:nvPr/>
          </p:nvGrpSpPr>
          <p:grpSpPr>
            <a:xfrm>
              <a:off x="1166754" y="9839348"/>
              <a:ext cx="8143932" cy="785818"/>
              <a:chOff x="928662" y="2928934"/>
              <a:chExt cx="8143932" cy="785818"/>
            </a:xfrm>
            <a:noFill/>
          </p:grpSpPr>
          <p:sp>
            <p:nvSpPr>
              <p:cNvPr id="198" name="矩形 17"/>
              <p:cNvSpPr/>
              <p:nvPr/>
            </p:nvSpPr>
            <p:spPr>
              <a:xfrm>
                <a:off x="928662" y="2928934"/>
                <a:ext cx="1071570" cy="785818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FuturaLight" pitchFamily="34" charset="0"/>
                  </a:rPr>
                  <a:t>Software Platform </a:t>
                </a:r>
                <a:endParaRPr lang="en-US" sz="2000" b="1" dirty="0">
                  <a:latin typeface="FuturaLight" pitchFamily="34" charset="0"/>
                </a:endParaRPr>
              </a:p>
            </p:txBody>
          </p:sp>
          <p:grpSp>
            <p:nvGrpSpPr>
              <p:cNvPr id="199" name="组合 18"/>
              <p:cNvGrpSpPr/>
              <p:nvPr/>
            </p:nvGrpSpPr>
            <p:grpSpPr>
              <a:xfrm>
                <a:off x="2571736" y="2928934"/>
                <a:ext cx="6500858" cy="785818"/>
                <a:chOff x="2571736" y="2928934"/>
                <a:chExt cx="6500858" cy="785818"/>
              </a:xfrm>
              <a:grpFill/>
            </p:grpSpPr>
            <p:grpSp>
              <p:nvGrpSpPr>
                <p:cNvPr id="200" name="组合 19"/>
                <p:cNvGrpSpPr/>
                <p:nvPr/>
              </p:nvGrpSpPr>
              <p:grpSpPr>
                <a:xfrm>
                  <a:off x="2571736" y="2928934"/>
                  <a:ext cx="4786346" cy="785818"/>
                  <a:chOff x="2571736" y="2928934"/>
                  <a:chExt cx="4786346" cy="785818"/>
                </a:xfrm>
                <a:grpFill/>
              </p:grpSpPr>
              <p:sp>
                <p:nvSpPr>
                  <p:cNvPr id="202" name="矩形 21"/>
                  <p:cNvSpPr/>
                  <p:nvPr/>
                </p:nvSpPr>
                <p:spPr>
                  <a:xfrm>
                    <a:off x="2571736" y="2928934"/>
                    <a:ext cx="1285884" cy="78581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latin typeface="FuturaLight" pitchFamily="34" charset="0"/>
                      </a:rPr>
                      <a:t>Data &amp; load Structure</a:t>
                    </a:r>
                    <a:endParaRPr lang="en-US" sz="2000" b="1" dirty="0">
                      <a:latin typeface="FuturaLight" pitchFamily="34" charset="0"/>
                    </a:endParaRPr>
                  </a:p>
                </p:txBody>
              </p:sp>
              <p:sp>
                <p:nvSpPr>
                  <p:cNvPr id="203" name="矩形 22"/>
                  <p:cNvSpPr/>
                  <p:nvPr/>
                </p:nvSpPr>
                <p:spPr>
                  <a:xfrm>
                    <a:off x="4286248" y="2928934"/>
                    <a:ext cx="1357322" cy="78581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latin typeface="FuturaLight" pitchFamily="34" charset="0"/>
                      </a:rPr>
                      <a:t>Parallel Processing </a:t>
                    </a:r>
                    <a:endParaRPr lang="en-US" sz="2000" b="1" dirty="0">
                      <a:latin typeface="FuturaLight" pitchFamily="34" charset="0"/>
                    </a:endParaRPr>
                  </a:p>
                </p:txBody>
              </p:sp>
              <p:sp>
                <p:nvSpPr>
                  <p:cNvPr id="204" name="矩形 23"/>
                  <p:cNvSpPr/>
                  <p:nvPr/>
                </p:nvSpPr>
                <p:spPr>
                  <a:xfrm>
                    <a:off x="6072198" y="2928934"/>
                    <a:ext cx="1285884" cy="78581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latin typeface="FuturaLight" pitchFamily="34" charset="0"/>
                      </a:rPr>
                      <a:t>GPU Processing </a:t>
                    </a:r>
                    <a:endParaRPr lang="en-US" sz="2000" b="1" dirty="0">
                      <a:latin typeface="FuturaLight" pitchFamily="34" charset="0"/>
                    </a:endParaRPr>
                  </a:p>
                </p:txBody>
              </p:sp>
            </p:grpSp>
            <p:sp>
              <p:nvSpPr>
                <p:cNvPr id="201" name="矩形 20"/>
                <p:cNvSpPr/>
                <p:nvPr/>
              </p:nvSpPr>
              <p:spPr>
                <a:xfrm>
                  <a:off x="7786710" y="2928934"/>
                  <a:ext cx="1285884" cy="78581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latin typeface="FuturaLight" pitchFamily="34" charset="0"/>
                    </a:rPr>
                    <a:t>CAD</a:t>
                  </a:r>
                  <a:endParaRPr lang="en-US" sz="2000" b="1" dirty="0">
                    <a:latin typeface="FuturaLight" pitchFamily="34" charset="0"/>
                  </a:endParaRPr>
                </a:p>
              </p:txBody>
            </p:sp>
          </p:grpSp>
        </p:grpSp>
        <p:grpSp>
          <p:nvGrpSpPr>
            <p:cNvPr id="205" name="组合 24"/>
            <p:cNvGrpSpPr/>
            <p:nvPr/>
          </p:nvGrpSpPr>
          <p:grpSpPr>
            <a:xfrm>
              <a:off x="1166754" y="11125232"/>
              <a:ext cx="8143932" cy="785818"/>
              <a:chOff x="928662" y="2928934"/>
              <a:chExt cx="8143932" cy="785818"/>
            </a:xfrm>
            <a:noFill/>
          </p:grpSpPr>
          <p:grpSp>
            <p:nvGrpSpPr>
              <p:cNvPr id="206" name="组合 26"/>
              <p:cNvGrpSpPr/>
              <p:nvPr/>
            </p:nvGrpSpPr>
            <p:grpSpPr>
              <a:xfrm>
                <a:off x="2571736" y="2928934"/>
                <a:ext cx="6500858" cy="785818"/>
                <a:chOff x="2571736" y="2928934"/>
                <a:chExt cx="6500858" cy="785818"/>
              </a:xfrm>
              <a:grpFill/>
            </p:grpSpPr>
            <p:grpSp>
              <p:nvGrpSpPr>
                <p:cNvPr id="208" name="组合 27"/>
                <p:cNvGrpSpPr/>
                <p:nvPr/>
              </p:nvGrpSpPr>
              <p:grpSpPr>
                <a:xfrm>
                  <a:off x="2571736" y="2928934"/>
                  <a:ext cx="4786346" cy="785818"/>
                  <a:chOff x="2571736" y="2928934"/>
                  <a:chExt cx="4786346" cy="785818"/>
                </a:xfrm>
                <a:grpFill/>
              </p:grpSpPr>
              <p:sp>
                <p:nvSpPr>
                  <p:cNvPr id="210" name="矩形 29"/>
                  <p:cNvSpPr/>
                  <p:nvPr/>
                </p:nvSpPr>
                <p:spPr>
                  <a:xfrm>
                    <a:off x="2571736" y="2928934"/>
                    <a:ext cx="1285884" cy="78581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latin typeface="FuturaLight" pitchFamily="34" charset="0"/>
                        <a:cs typeface="Arial" pitchFamily="34" charset="0"/>
                      </a:rPr>
                      <a:t>Optimize</a:t>
                    </a:r>
                    <a:endParaRPr lang="en-US" sz="2000" b="1" dirty="0">
                      <a:latin typeface="FuturaLight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1" name="矩形 30"/>
                  <p:cNvSpPr/>
                  <p:nvPr/>
                </p:nvSpPr>
                <p:spPr>
                  <a:xfrm>
                    <a:off x="4286248" y="2928934"/>
                    <a:ext cx="1357322" cy="78581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latin typeface="FuturaLight" pitchFamily="34" charset="0"/>
                        <a:cs typeface="Arial" pitchFamily="34" charset="0"/>
                      </a:rPr>
                      <a:t>Feature &amp; Function</a:t>
                    </a:r>
                    <a:endParaRPr lang="en-US" sz="2000" b="1" dirty="0">
                      <a:latin typeface="FuturaLight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2" name="矩形 31"/>
                  <p:cNvSpPr/>
                  <p:nvPr/>
                </p:nvSpPr>
                <p:spPr>
                  <a:xfrm>
                    <a:off x="6072198" y="2928934"/>
                    <a:ext cx="1285884" cy="78581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latin typeface="FuturaLight" pitchFamily="34" charset="0"/>
                        <a:cs typeface="Arial" pitchFamily="34" charset="0"/>
                      </a:rPr>
                      <a:t>Product</a:t>
                    </a:r>
                  </a:p>
                  <a:p>
                    <a:pPr algn="ctr"/>
                    <a:r>
                      <a:rPr lang="en-US" sz="2000" b="1" dirty="0" smtClean="0">
                        <a:latin typeface="FuturaLight" pitchFamily="34" charset="0"/>
                        <a:cs typeface="Arial" pitchFamily="34" charset="0"/>
                      </a:rPr>
                      <a:t>Quality</a:t>
                    </a:r>
                    <a:endParaRPr lang="en-US" sz="2000" b="1" dirty="0">
                      <a:latin typeface="FuturaLight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09" name="矩形 28"/>
                <p:cNvSpPr/>
                <p:nvPr/>
              </p:nvSpPr>
              <p:spPr>
                <a:xfrm>
                  <a:off x="7786710" y="2928934"/>
                  <a:ext cx="1285884" cy="78581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latin typeface="FuturaLight" pitchFamily="34" charset="0"/>
                      <a:cs typeface="Arial" pitchFamily="34" charset="0"/>
                    </a:rPr>
                    <a:t>Performance (Time &amp; Cost)</a:t>
                  </a:r>
                  <a:endParaRPr lang="en-US" sz="2000" b="1" dirty="0">
                    <a:latin typeface="FuturaLight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7" name="矩形 25"/>
              <p:cNvSpPr/>
              <p:nvPr/>
            </p:nvSpPr>
            <p:spPr>
              <a:xfrm>
                <a:off x="928662" y="2928934"/>
                <a:ext cx="1071570" cy="785818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FuturaLight" pitchFamily="34" charset="0"/>
                    <a:cs typeface="Arial" pitchFamily="34" charset="0"/>
                  </a:rPr>
                  <a:t>Automation</a:t>
                </a:r>
                <a:endParaRPr lang="en-US" sz="2000" b="1" dirty="0">
                  <a:latin typeface="FuturaLight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3" name="组合 46"/>
            <p:cNvGrpSpPr/>
            <p:nvPr/>
          </p:nvGrpSpPr>
          <p:grpSpPr>
            <a:xfrm>
              <a:off x="1166754" y="8553464"/>
              <a:ext cx="8143932" cy="3000396"/>
              <a:chOff x="500034" y="3143248"/>
              <a:chExt cx="8143932" cy="3000396"/>
            </a:xfrm>
          </p:grpSpPr>
          <p:grpSp>
            <p:nvGrpSpPr>
              <p:cNvPr id="214" name="组合 45"/>
              <p:cNvGrpSpPr/>
              <p:nvPr/>
            </p:nvGrpSpPr>
            <p:grpSpPr>
              <a:xfrm>
                <a:off x="500034" y="3143248"/>
                <a:ext cx="8143932" cy="3000396"/>
                <a:chOff x="500034" y="3143248"/>
                <a:chExt cx="8143932" cy="3000396"/>
              </a:xfrm>
            </p:grpSpPr>
            <p:grpSp>
              <p:nvGrpSpPr>
                <p:cNvPr id="218" name="组合 44"/>
                <p:cNvGrpSpPr/>
                <p:nvPr/>
              </p:nvGrpSpPr>
              <p:grpSpPr>
                <a:xfrm>
                  <a:off x="500034" y="3143248"/>
                  <a:ext cx="8143932" cy="3000396"/>
                  <a:chOff x="500034" y="3143248"/>
                  <a:chExt cx="8143932" cy="3000396"/>
                </a:xfrm>
              </p:grpSpPr>
              <p:grpSp>
                <p:nvGrpSpPr>
                  <p:cNvPr id="223" name="组合 11"/>
                  <p:cNvGrpSpPr/>
                  <p:nvPr/>
                </p:nvGrpSpPr>
                <p:grpSpPr>
                  <a:xfrm>
                    <a:off x="500034" y="3143248"/>
                    <a:ext cx="8143932" cy="785818"/>
                    <a:chOff x="928662" y="2928934"/>
                    <a:chExt cx="8143932" cy="785818"/>
                  </a:xfrm>
                  <a:noFill/>
                </p:grpSpPr>
                <p:grpSp>
                  <p:nvGrpSpPr>
                    <p:cNvPr id="227" name="组合 10"/>
                    <p:cNvGrpSpPr/>
                    <p:nvPr/>
                  </p:nvGrpSpPr>
                  <p:grpSpPr>
                    <a:xfrm>
                      <a:off x="2571736" y="2928934"/>
                      <a:ext cx="6500858" cy="785818"/>
                      <a:chOff x="2571736" y="2928934"/>
                      <a:chExt cx="6500858" cy="785818"/>
                    </a:xfrm>
                    <a:grpFill/>
                  </p:grpSpPr>
                  <p:grpSp>
                    <p:nvGrpSpPr>
                      <p:cNvPr id="229" name="组合 9"/>
                      <p:cNvGrpSpPr/>
                      <p:nvPr/>
                    </p:nvGrpSpPr>
                    <p:grpSpPr>
                      <a:xfrm>
                        <a:off x="2571736" y="2928934"/>
                        <a:ext cx="4786346" cy="785818"/>
                        <a:chOff x="2571736" y="2928934"/>
                        <a:chExt cx="4786346" cy="785818"/>
                      </a:xfrm>
                      <a:grpFill/>
                    </p:grpSpPr>
                    <p:sp>
                      <p:nvSpPr>
                        <p:cNvPr id="231" name="矩形 4"/>
                        <p:cNvSpPr/>
                        <p:nvPr/>
                      </p:nvSpPr>
                      <p:spPr>
                        <a:xfrm>
                          <a:off x="2571736" y="2928934"/>
                          <a:ext cx="1285884" cy="785818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FuturaLight" pitchFamily="34" charset="0"/>
                            </a:rPr>
                            <a:t>Business Target</a:t>
                          </a:r>
                          <a:endParaRPr lang="en-US" sz="2000" b="1" dirty="0">
                            <a:latin typeface="FuturaLight" pitchFamily="34" charset="0"/>
                          </a:endParaRPr>
                        </a:p>
                      </p:txBody>
                    </p:sp>
                    <p:sp>
                      <p:nvSpPr>
                        <p:cNvPr id="232" name="矩形 5"/>
                        <p:cNvSpPr/>
                        <p:nvPr/>
                      </p:nvSpPr>
                      <p:spPr>
                        <a:xfrm>
                          <a:off x="4286248" y="2928934"/>
                          <a:ext cx="1357322" cy="785818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FuturaLight" pitchFamily="34" charset="0"/>
                            </a:rPr>
                            <a:t>Machine Structure</a:t>
                          </a:r>
                          <a:endParaRPr lang="en-US" sz="2000" b="1" dirty="0">
                            <a:latin typeface="FuturaLight" pitchFamily="34" charset="0"/>
                          </a:endParaRPr>
                        </a:p>
                      </p:txBody>
                    </p:sp>
                    <p:sp>
                      <p:nvSpPr>
                        <p:cNvPr id="233" name="矩形 6"/>
                        <p:cNvSpPr/>
                        <p:nvPr/>
                      </p:nvSpPr>
                      <p:spPr>
                        <a:xfrm>
                          <a:off x="6072198" y="2928934"/>
                          <a:ext cx="1285884" cy="785818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FuturaLight" pitchFamily="34" charset="0"/>
                            </a:rPr>
                            <a:t>Multi-Axis Component</a:t>
                          </a:r>
                          <a:endParaRPr lang="en-US" sz="2000" b="1" dirty="0">
                            <a:latin typeface="FuturaLight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30" name="矩形 7"/>
                      <p:cNvSpPr/>
                      <p:nvPr/>
                    </p:nvSpPr>
                    <p:spPr>
                      <a:xfrm>
                        <a:off x="7786710" y="2928934"/>
                        <a:ext cx="1285884" cy="785818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000" b="1" dirty="0" smtClean="0">
                            <a:latin typeface="FuturaLight" pitchFamily="34" charset="0"/>
                          </a:rPr>
                          <a:t>Parts &amp; Tools</a:t>
                        </a:r>
                        <a:endParaRPr lang="en-US" sz="2000" b="1" dirty="0">
                          <a:latin typeface="FuturaLight" pitchFamily="34" charset="0"/>
                        </a:endParaRPr>
                      </a:p>
                    </p:txBody>
                  </p:sp>
                </p:grpSp>
                <p:sp>
                  <p:nvSpPr>
                    <p:cNvPr id="228" name="矩形 3"/>
                    <p:cNvSpPr/>
                    <p:nvPr/>
                  </p:nvSpPr>
                  <p:spPr>
                    <a:xfrm>
                      <a:off x="928662" y="2928934"/>
                      <a:ext cx="1071570" cy="785818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 smtClean="0">
                          <a:latin typeface="FuturaLight" pitchFamily="34" charset="0"/>
                        </a:rPr>
                        <a:t>Vision &amp;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FuturaLight" pitchFamily="34" charset="0"/>
                        </a:rPr>
                        <a:t>Metrics</a:t>
                      </a:r>
                      <a:endParaRPr lang="en-US" sz="2000" b="1" dirty="0">
                        <a:latin typeface="FuturaLight" pitchFamily="34" charset="0"/>
                      </a:endParaRPr>
                    </a:p>
                  </p:txBody>
                </p:sp>
              </p:grpSp>
              <p:sp>
                <p:nvSpPr>
                  <p:cNvPr id="224" name="右箭头 12"/>
                  <p:cNvSpPr/>
                  <p:nvPr/>
                </p:nvSpPr>
                <p:spPr>
                  <a:xfrm flipV="1">
                    <a:off x="1571604" y="3429001"/>
                    <a:ext cx="571504" cy="71438"/>
                  </a:xfrm>
                  <a:prstGeom prst="rightArrow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>
                      <a:latin typeface="FuturaLight" pitchFamily="34" charset="0"/>
                    </a:endParaRPr>
                  </a:p>
                </p:txBody>
              </p:sp>
              <p:sp>
                <p:nvSpPr>
                  <p:cNvPr id="225" name="右箭头 51"/>
                  <p:cNvSpPr/>
                  <p:nvPr/>
                </p:nvSpPr>
                <p:spPr>
                  <a:xfrm flipV="1">
                    <a:off x="1571604" y="4786322"/>
                    <a:ext cx="571504" cy="71438"/>
                  </a:xfrm>
                  <a:prstGeom prst="rightArrow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>
                      <a:latin typeface="FuturaLight" pitchFamily="34" charset="0"/>
                    </a:endParaRPr>
                  </a:p>
                </p:txBody>
              </p:sp>
              <p:sp>
                <p:nvSpPr>
                  <p:cNvPr id="226" name="右箭头 55"/>
                  <p:cNvSpPr/>
                  <p:nvPr/>
                </p:nvSpPr>
                <p:spPr>
                  <a:xfrm flipV="1">
                    <a:off x="1571604" y="6072206"/>
                    <a:ext cx="571504" cy="71438"/>
                  </a:xfrm>
                  <a:prstGeom prst="rightArrow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>
                      <a:latin typeface="FuturaLight" pitchFamily="34" charset="0"/>
                    </a:endParaRPr>
                  </a:p>
                </p:txBody>
              </p:sp>
            </p:grpSp>
            <p:sp>
              <p:nvSpPr>
                <p:cNvPr id="219" name="右箭头 13"/>
                <p:cNvSpPr/>
                <p:nvPr/>
              </p:nvSpPr>
              <p:spPr>
                <a:xfrm>
                  <a:off x="3428992" y="3429000"/>
                  <a:ext cx="428628" cy="71438"/>
                </a:xfrm>
                <a:prstGeom prst="rightArrow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FuturaLight" pitchFamily="34" charset="0"/>
                  </a:endParaRPr>
                </a:p>
              </p:txBody>
            </p:sp>
            <p:sp>
              <p:nvSpPr>
                <p:cNvPr id="221" name="右箭头 52"/>
                <p:cNvSpPr/>
                <p:nvPr/>
              </p:nvSpPr>
              <p:spPr>
                <a:xfrm>
                  <a:off x="3428992" y="4786322"/>
                  <a:ext cx="428628" cy="71438"/>
                </a:xfrm>
                <a:prstGeom prst="rightArrow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FuturaLight" pitchFamily="34" charset="0"/>
                  </a:endParaRPr>
                </a:p>
              </p:txBody>
            </p:sp>
            <p:sp>
              <p:nvSpPr>
                <p:cNvPr id="222" name="右箭头 56"/>
                <p:cNvSpPr/>
                <p:nvPr/>
              </p:nvSpPr>
              <p:spPr>
                <a:xfrm>
                  <a:off x="3428992" y="6072206"/>
                  <a:ext cx="428628" cy="71438"/>
                </a:xfrm>
                <a:prstGeom prst="rightArrow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FuturaLight" pitchFamily="34" charset="0"/>
                  </a:endParaRPr>
                </a:p>
              </p:txBody>
            </p:sp>
          </p:grpSp>
          <p:sp>
            <p:nvSpPr>
              <p:cNvPr id="215" name="右箭头 15"/>
              <p:cNvSpPr/>
              <p:nvPr/>
            </p:nvSpPr>
            <p:spPr>
              <a:xfrm>
                <a:off x="6929454" y="3429000"/>
                <a:ext cx="428628" cy="71438"/>
              </a:xfrm>
              <a:prstGeom prst="rightArrow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FuturaLight" pitchFamily="34" charset="0"/>
                </a:endParaRPr>
              </a:p>
            </p:txBody>
          </p:sp>
          <p:sp>
            <p:nvSpPr>
              <p:cNvPr id="216" name="右箭头 54"/>
              <p:cNvSpPr/>
              <p:nvPr/>
            </p:nvSpPr>
            <p:spPr>
              <a:xfrm>
                <a:off x="6929454" y="4786322"/>
                <a:ext cx="428628" cy="71438"/>
              </a:xfrm>
              <a:prstGeom prst="rightArrow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FuturaLight" pitchFamily="34" charset="0"/>
                </a:endParaRPr>
              </a:p>
            </p:txBody>
          </p:sp>
          <p:sp>
            <p:nvSpPr>
              <p:cNvPr id="217" name="右箭头 58"/>
              <p:cNvSpPr/>
              <p:nvPr/>
            </p:nvSpPr>
            <p:spPr>
              <a:xfrm>
                <a:off x="6929454" y="6072206"/>
                <a:ext cx="428628" cy="71438"/>
              </a:xfrm>
              <a:prstGeom prst="rightArrow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FuturaLight" pitchFamily="34" charset="0"/>
                </a:endParaRPr>
              </a:p>
            </p:txBody>
          </p:sp>
        </p:grpSp>
        <p:sp>
          <p:nvSpPr>
            <p:cNvPr id="234" name="右箭头 14"/>
            <p:cNvSpPr/>
            <p:nvPr/>
          </p:nvSpPr>
          <p:spPr>
            <a:xfrm>
              <a:off x="5881662" y="8839216"/>
              <a:ext cx="428628" cy="71438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5" name="下箭头 48"/>
            <p:cNvSpPr/>
            <p:nvPr/>
          </p:nvSpPr>
          <p:spPr>
            <a:xfrm>
              <a:off x="1666820" y="8053398"/>
              <a:ext cx="71438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6" name="下箭头 49"/>
            <p:cNvSpPr/>
            <p:nvPr/>
          </p:nvSpPr>
          <p:spPr>
            <a:xfrm>
              <a:off x="1666820" y="9339282"/>
              <a:ext cx="71438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7" name="下箭头 50"/>
            <p:cNvSpPr/>
            <p:nvPr/>
          </p:nvSpPr>
          <p:spPr>
            <a:xfrm>
              <a:off x="1666820" y="10625166"/>
              <a:ext cx="71438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8" name="右箭头 53"/>
            <p:cNvSpPr/>
            <p:nvPr/>
          </p:nvSpPr>
          <p:spPr>
            <a:xfrm>
              <a:off x="5881662" y="10196538"/>
              <a:ext cx="428628" cy="71438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9" name="右箭头 57"/>
            <p:cNvSpPr/>
            <p:nvPr/>
          </p:nvSpPr>
          <p:spPr>
            <a:xfrm>
              <a:off x="5881662" y="11482422"/>
              <a:ext cx="428628" cy="71438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240" name="Picture 4" descr="C:\Users\Satk\Dropbox\2014 fall\3d CNC problem\machine photo\IMG_9883.JPG"/>
            <p:cNvPicPr>
              <a:picLocks noChangeAspect="1" noChangeArrowheads="1"/>
            </p:cNvPicPr>
            <p:nvPr/>
          </p:nvPicPr>
          <p:blipFill>
            <a:blip r:embed="rId8" cstate="print"/>
            <a:srcRect l="5859" t="15625"/>
            <a:stretch>
              <a:fillRect/>
            </a:stretch>
          </p:blipFill>
          <p:spPr bwMode="auto">
            <a:xfrm>
              <a:off x="8024802" y="7410456"/>
              <a:ext cx="1143008" cy="857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41" name="Picture 3" descr="C:\Users\Satk\Dropbox\2014 fall\3d CNC problem\machine photo\IMG_991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10290" y="7410456"/>
              <a:ext cx="1143008" cy="8286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42" name="TextBox 241"/>
            <p:cNvSpPr txBox="1"/>
            <p:nvPr/>
          </p:nvSpPr>
          <p:spPr>
            <a:xfrm>
              <a:off x="4310026" y="7410456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pic>
          <p:nvPicPr>
            <p:cNvPr id="244" name="Picture 3" descr="C:\Users\Satk\Dropbox\2014 fall\3d CNC problem\machine photo\photo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52704" y="7339018"/>
              <a:ext cx="1143008" cy="9715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5" name="Picture 2" descr="C:\Users\Satk\Dropbox\2014 fall\3d CNC problem\machine photo\selfselectphoto\photo (7).JPG"/>
            <p:cNvPicPr>
              <a:picLocks noChangeAspect="1" noChangeArrowheads="1"/>
            </p:cNvPicPr>
            <p:nvPr/>
          </p:nvPicPr>
          <p:blipFill>
            <a:blip r:embed="rId11" cstate="print"/>
            <a:srcRect l="50000" t="45537" r="14223" b="29603"/>
            <a:stretch>
              <a:fillRect/>
            </a:stretch>
          </p:blipFill>
          <p:spPr bwMode="auto">
            <a:xfrm>
              <a:off x="4667216" y="7410456"/>
              <a:ext cx="1071570" cy="857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300" name="Group 299"/>
          <p:cNvGrpSpPr/>
          <p:nvPr/>
        </p:nvGrpSpPr>
        <p:grpSpPr>
          <a:xfrm>
            <a:off x="33223200" y="4876800"/>
            <a:ext cx="10210800" cy="6400800"/>
            <a:chOff x="32918400" y="4546600"/>
            <a:chExt cx="9525000" cy="7112000"/>
          </a:xfrm>
        </p:grpSpPr>
        <p:sp>
          <p:nvSpPr>
            <p:cNvPr id="250" name="Rounded Rectangle 249"/>
            <p:cNvSpPr/>
            <p:nvPr/>
          </p:nvSpPr>
          <p:spPr>
            <a:xfrm>
              <a:off x="32918400" y="5715000"/>
              <a:ext cx="9525000" cy="5943600"/>
            </a:xfrm>
            <a:prstGeom prst="roundRect">
              <a:avLst>
                <a:gd name="adj" fmla="val 9884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3202727" y="4546600"/>
              <a:ext cx="8773257" cy="854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FuturaLight" pitchFamily="34" charset="0"/>
                  <a:cs typeface="Arial" pitchFamily="34" charset="0"/>
                </a:rPr>
                <a:t>Interactive 3D Rendering of Model</a:t>
              </a:r>
              <a:endParaRPr lang="en-US" sz="4400" b="1" dirty="0">
                <a:latin typeface="FuturaLight" pitchFamily="34" charset="0"/>
                <a:cs typeface="Arial" pitchFamily="34" charset="0"/>
              </a:endParaRPr>
            </a:p>
          </p:txBody>
        </p:sp>
      </p:grpSp>
      <p:grpSp>
        <p:nvGrpSpPr>
          <p:cNvPr id="268" name="Canvas 152"/>
          <p:cNvGrpSpPr/>
          <p:nvPr/>
        </p:nvGrpSpPr>
        <p:grpSpPr>
          <a:xfrm>
            <a:off x="13335000" y="26744783"/>
            <a:ext cx="4951898" cy="3811417"/>
            <a:chOff x="0" y="0"/>
            <a:chExt cx="3663315" cy="2600961"/>
          </a:xfrm>
        </p:grpSpPr>
        <p:sp>
          <p:nvSpPr>
            <p:cNvPr id="274" name="Rectangle 273"/>
            <p:cNvSpPr/>
            <p:nvPr/>
          </p:nvSpPr>
          <p:spPr>
            <a:xfrm>
              <a:off x="0" y="0"/>
              <a:ext cx="3663315" cy="2600961"/>
            </a:xfrm>
            <a:prstGeom prst="rect">
              <a:avLst/>
            </a:prstGeom>
          </p:spPr>
        </p:sp>
        <p:grpSp>
          <p:nvGrpSpPr>
            <p:cNvPr id="275" name="Group 8"/>
            <p:cNvGrpSpPr/>
            <p:nvPr/>
          </p:nvGrpSpPr>
          <p:grpSpPr>
            <a:xfrm>
              <a:off x="142111" y="164880"/>
              <a:ext cx="1548988" cy="2328859"/>
              <a:chOff x="706120" y="529246"/>
              <a:chExt cx="1548987" cy="2328856"/>
            </a:xfrm>
          </p:grpSpPr>
          <p:sp>
            <p:nvSpPr>
              <p:cNvPr id="297" name="Parallelogram 296"/>
              <p:cNvSpPr/>
              <p:nvPr/>
            </p:nvSpPr>
            <p:spPr>
              <a:xfrm rot="5400000">
                <a:off x="316186" y="919180"/>
                <a:ext cx="2328856" cy="1548987"/>
              </a:xfrm>
              <a:prstGeom prst="parallelogram">
                <a:avLst>
                  <a:gd name="adj" fmla="val 348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895865" y="784661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210962" y="1884406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6" name="Group 9"/>
            <p:cNvGrpSpPr/>
            <p:nvPr/>
          </p:nvGrpSpPr>
          <p:grpSpPr>
            <a:xfrm>
              <a:off x="518992" y="164880"/>
              <a:ext cx="1548988" cy="2328859"/>
              <a:chOff x="706120" y="529246"/>
              <a:chExt cx="1548987" cy="2328856"/>
            </a:xfrm>
          </p:grpSpPr>
          <p:sp>
            <p:nvSpPr>
              <p:cNvPr id="294" name="Parallelogram 293"/>
              <p:cNvSpPr/>
              <p:nvPr/>
            </p:nvSpPr>
            <p:spPr>
              <a:xfrm rot="5400000">
                <a:off x="316186" y="919180"/>
                <a:ext cx="2328856" cy="1548987"/>
              </a:xfrm>
              <a:prstGeom prst="parallelogram">
                <a:avLst>
                  <a:gd name="adj" fmla="val 348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895865" y="945293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1210962" y="1884406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7" name="Group 10"/>
            <p:cNvGrpSpPr/>
            <p:nvPr/>
          </p:nvGrpSpPr>
          <p:grpSpPr>
            <a:xfrm>
              <a:off x="864982" y="164880"/>
              <a:ext cx="1548988" cy="2328859"/>
              <a:chOff x="706120" y="529246"/>
              <a:chExt cx="1548987" cy="2328856"/>
            </a:xfrm>
          </p:grpSpPr>
          <p:sp>
            <p:nvSpPr>
              <p:cNvPr id="291" name="Parallelogram 290"/>
              <p:cNvSpPr/>
              <p:nvPr/>
            </p:nvSpPr>
            <p:spPr>
              <a:xfrm rot="5400000">
                <a:off x="316186" y="919180"/>
                <a:ext cx="2328856" cy="1548987"/>
              </a:xfrm>
              <a:prstGeom prst="parallelogram">
                <a:avLst>
                  <a:gd name="adj" fmla="val 348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895865" y="1186249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1210962" y="1884406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8" name="Group 11"/>
            <p:cNvGrpSpPr/>
            <p:nvPr/>
          </p:nvGrpSpPr>
          <p:grpSpPr>
            <a:xfrm>
              <a:off x="1246257" y="112876"/>
              <a:ext cx="1548988" cy="2328860"/>
              <a:chOff x="706121" y="477242"/>
              <a:chExt cx="1548987" cy="2328857"/>
            </a:xfrm>
          </p:grpSpPr>
          <p:sp>
            <p:nvSpPr>
              <p:cNvPr id="288" name="Parallelogram 287"/>
              <p:cNvSpPr/>
              <p:nvPr/>
            </p:nvSpPr>
            <p:spPr>
              <a:xfrm rot="5400000">
                <a:off x="316186" y="867177"/>
                <a:ext cx="2328857" cy="1548987"/>
              </a:xfrm>
              <a:prstGeom prst="parallelogram">
                <a:avLst>
                  <a:gd name="adj" fmla="val 348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895865" y="1458098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1210962" y="1884406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9" name="Group 12"/>
            <p:cNvGrpSpPr/>
            <p:nvPr/>
          </p:nvGrpSpPr>
          <p:grpSpPr>
            <a:xfrm>
              <a:off x="1623137" y="164880"/>
              <a:ext cx="1548988" cy="2328859"/>
              <a:chOff x="706120" y="529246"/>
              <a:chExt cx="1548987" cy="2328856"/>
            </a:xfrm>
          </p:grpSpPr>
          <p:sp>
            <p:nvSpPr>
              <p:cNvPr id="285" name="Parallelogram 284"/>
              <p:cNvSpPr/>
              <p:nvPr/>
            </p:nvSpPr>
            <p:spPr>
              <a:xfrm rot="5400000">
                <a:off x="316186" y="919180"/>
                <a:ext cx="2328856" cy="1548987"/>
              </a:xfrm>
              <a:prstGeom prst="parallelogram">
                <a:avLst>
                  <a:gd name="adj" fmla="val 348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895865" y="1297460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1303638" y="1884406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0" name="Group 13"/>
            <p:cNvGrpSpPr/>
            <p:nvPr/>
          </p:nvGrpSpPr>
          <p:grpSpPr>
            <a:xfrm>
              <a:off x="1975306" y="164880"/>
              <a:ext cx="1548988" cy="2328859"/>
              <a:chOff x="706120" y="529246"/>
              <a:chExt cx="1548987" cy="2328856"/>
            </a:xfrm>
          </p:grpSpPr>
          <p:sp>
            <p:nvSpPr>
              <p:cNvPr id="282" name="Parallelogram 281"/>
              <p:cNvSpPr/>
              <p:nvPr/>
            </p:nvSpPr>
            <p:spPr>
              <a:xfrm rot="5400000">
                <a:off x="316186" y="919180"/>
                <a:ext cx="2328856" cy="1548987"/>
              </a:xfrm>
              <a:prstGeom prst="parallelogram">
                <a:avLst>
                  <a:gd name="adj" fmla="val 348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951469" y="1031790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1303638" y="1884406"/>
                <a:ext cx="914400" cy="58694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81" name="Freeform 280"/>
            <p:cNvSpPr/>
            <p:nvPr/>
          </p:nvSpPr>
          <p:spPr>
            <a:xfrm>
              <a:off x="426308" y="698157"/>
              <a:ext cx="2391033" cy="698444"/>
            </a:xfrm>
            <a:custGeom>
              <a:avLst/>
              <a:gdLst>
                <a:gd name="connsiteX0" fmla="*/ 2391033 w 2391033"/>
                <a:gd name="connsiteY0" fmla="*/ 203886 h 698444"/>
                <a:gd name="connsiteX1" fmla="*/ 1507524 w 2391033"/>
                <a:gd name="connsiteY1" fmla="*/ 556054 h 698444"/>
                <a:gd name="connsiteX2" fmla="*/ 1118287 w 2391033"/>
                <a:gd name="connsiteY2" fmla="*/ 691978 h 698444"/>
                <a:gd name="connsiteX3" fmla="*/ 741406 w 2391033"/>
                <a:gd name="connsiteY3" fmla="*/ 370702 h 698444"/>
                <a:gd name="connsiteX4" fmla="*/ 370703 w 2391033"/>
                <a:gd name="connsiteY4" fmla="*/ 179173 h 698444"/>
                <a:gd name="connsiteX5" fmla="*/ 0 w 2391033"/>
                <a:gd name="connsiteY5" fmla="*/ 0 h 6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1033" h="698444">
                  <a:moveTo>
                    <a:pt x="2391033" y="203886"/>
                  </a:moveTo>
                  <a:lnTo>
                    <a:pt x="1507524" y="556054"/>
                  </a:lnTo>
                  <a:cubicBezTo>
                    <a:pt x="1295400" y="637403"/>
                    <a:pt x="1245973" y="722870"/>
                    <a:pt x="1118287" y="691978"/>
                  </a:cubicBezTo>
                  <a:cubicBezTo>
                    <a:pt x="990601" y="661086"/>
                    <a:pt x="866003" y="456169"/>
                    <a:pt x="741406" y="370702"/>
                  </a:cubicBezTo>
                  <a:cubicBezTo>
                    <a:pt x="616809" y="285235"/>
                    <a:pt x="494271" y="240957"/>
                    <a:pt x="370703" y="179173"/>
                  </a:cubicBezTo>
                  <a:cubicBezTo>
                    <a:pt x="247135" y="117389"/>
                    <a:pt x="123567" y="58694"/>
                    <a:pt x="0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70" name="TextBox 269"/>
          <p:cNvSpPr txBox="1"/>
          <p:nvPr/>
        </p:nvSpPr>
        <p:spPr>
          <a:xfrm>
            <a:off x="11700251" y="24079200"/>
            <a:ext cx="958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utura (Light)" pitchFamily="34" charset="0"/>
                <a:cs typeface="Arial" pitchFamily="34" charset="0"/>
              </a:rPr>
              <a:t>A tool positioned on the offset volume must assume an orientation that avoids collisions.</a:t>
            </a:r>
            <a:endParaRPr lang="en-US" sz="3600" dirty="0">
              <a:latin typeface="Futura (Light)" pitchFamily="34" charset="0"/>
              <a:cs typeface="Arial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1658600" y="25450800"/>
            <a:ext cx="958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utura (Light)" pitchFamily="34" charset="0"/>
                <a:cs typeface="Arial" pitchFamily="34" charset="0"/>
              </a:rPr>
              <a:t>An “accessibility map” provides allowable orientations for the tool.</a:t>
            </a:r>
            <a:endParaRPr lang="en-US" sz="4000" dirty="0">
              <a:latin typeface="Futura (Light)" pitchFamily="34" charset="0"/>
              <a:cs typeface="Arial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11506200" y="30556200"/>
            <a:ext cx="9588700" cy="134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utura (Light)" pitchFamily="34" charset="0"/>
                <a:cs typeface="Arial" pitchFamily="34" charset="0"/>
              </a:rPr>
              <a:t>Stacked in sequence, the accessibility maps form an accessibility space.</a:t>
            </a:r>
            <a:endParaRPr lang="en-US" sz="4000" dirty="0">
              <a:latin typeface="Futura (Light)" pitchFamily="34" charset="0"/>
              <a:cs typeface="Arial" pitchFamily="34" charset="0"/>
            </a:endParaRPr>
          </a:p>
        </p:txBody>
      </p:sp>
      <p:sp>
        <p:nvSpPr>
          <p:cNvPr id="266" name="Rounded Rectangle 265"/>
          <p:cNvSpPr/>
          <p:nvPr/>
        </p:nvSpPr>
        <p:spPr>
          <a:xfrm>
            <a:off x="11270907" y="23850600"/>
            <a:ext cx="21190293" cy="8686800"/>
          </a:xfrm>
          <a:prstGeom prst="roundRect">
            <a:avLst>
              <a:gd name="adj" fmla="val 8087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TextBox 266"/>
          <p:cNvSpPr txBox="1"/>
          <p:nvPr/>
        </p:nvSpPr>
        <p:spPr>
          <a:xfrm>
            <a:off x="11955987" y="23012400"/>
            <a:ext cx="1057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FuturaLight" pitchFamily="34" charset="0"/>
                <a:cs typeface="Arial" pitchFamily="34" charset="0"/>
              </a:rPr>
              <a:t>Tool Orientation and </a:t>
            </a:r>
            <a:r>
              <a:rPr lang="en-US" sz="4400" b="1" dirty="0" smtClean="0">
                <a:latin typeface="FuturaLight" pitchFamily="34" charset="0"/>
                <a:cs typeface="Arial" pitchFamily="34" charset="0"/>
              </a:rPr>
              <a:t>Tool Retractions</a:t>
            </a:r>
            <a:endParaRPr lang="en-US" sz="4400" b="1" dirty="0">
              <a:latin typeface="FuturaLight" pitchFamily="34" charset="0"/>
              <a:cs typeface="Arial" pitchFamily="34" charset="0"/>
            </a:endParaRPr>
          </a:p>
        </p:txBody>
      </p:sp>
      <p:pic>
        <p:nvPicPr>
          <p:cNvPr id="166" name="Picture 2" descr="C:\Users\Tommy\Pictures\OffsetVolum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87191" y="16923841"/>
            <a:ext cx="10512599" cy="5209639"/>
          </a:xfrm>
          <a:prstGeom prst="rect">
            <a:avLst/>
          </a:prstGeom>
          <a:noFill/>
        </p:spPr>
      </p:pic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0" y="22479000"/>
            <a:ext cx="7010400" cy="475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11963400" y="15219402"/>
            <a:ext cx="11176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utura (Light)" pitchFamily="34" charset="0"/>
                <a:cs typeface="Arial" pitchFamily="34" charset="0"/>
              </a:rPr>
              <a:t>Offset volume provides surface where a tool of a given radius travels without over/under-cutting.</a:t>
            </a:r>
            <a:endParaRPr lang="en-US" sz="4000" dirty="0">
              <a:latin typeface="Futura (Light)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3503617" y="20955000"/>
            <a:ext cx="903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utura (Light)" pitchFamily="34" charset="0"/>
                <a:cs typeface="Arial" pitchFamily="34" charset="0"/>
              </a:rPr>
              <a:t>Successive offset volumes provide a sequence of XYZ points for a tool path.</a:t>
            </a:r>
            <a:endParaRPr lang="en-US" sz="4000" dirty="0">
              <a:latin typeface="Futura (Light)" pitchFamily="34" charset="0"/>
              <a:cs typeface="Arial" pitchFamily="34" charset="0"/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11201392" y="14942641"/>
            <a:ext cx="21183608" cy="7696200"/>
          </a:xfrm>
          <a:prstGeom prst="roundRect">
            <a:avLst>
              <a:gd name="adj" fmla="val 9614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11887200" y="13944600"/>
            <a:ext cx="995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FuturaLight" pitchFamily="34" charset="0"/>
                <a:cs typeface="Arial" pitchFamily="34" charset="0"/>
              </a:rPr>
              <a:t>Tool Positioning</a:t>
            </a:r>
            <a:endParaRPr lang="en-US" sz="4400" b="1" dirty="0">
              <a:latin typeface="FuturaLight" pitchFamily="34" charset="0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371600" y="4876800"/>
            <a:ext cx="4318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FuturaLight" pitchFamily="34" charset="0"/>
                <a:cs typeface="Arial" pitchFamily="34" charset="0"/>
              </a:rPr>
              <a:t>System Integration Scope</a:t>
            </a:r>
            <a:endParaRPr lang="en-US" sz="4400" b="1" dirty="0">
              <a:latin typeface="FuturaLight" pitchFamily="34" charset="0"/>
              <a:cs typeface="Arial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219200" y="13335000"/>
            <a:ext cx="3485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FuturaLight" pitchFamily="34" charset="0"/>
                <a:cs typeface="Arial" pitchFamily="34" charset="0"/>
              </a:rPr>
              <a:t>System Components</a:t>
            </a:r>
            <a:endParaRPr lang="en-US" sz="4400" b="1" dirty="0">
              <a:latin typeface="FuturaLight" pitchFamily="34" charset="0"/>
              <a:cs typeface="Arial" pitchFamily="34" charset="0"/>
            </a:endParaRPr>
          </a:p>
        </p:txBody>
      </p:sp>
      <p:pic>
        <p:nvPicPr>
          <p:cNvPr id="178" name="Picture 177" descr="renderin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747200" y="6477000"/>
            <a:ext cx="2971801" cy="4280484"/>
          </a:xfrm>
          <a:prstGeom prst="rect">
            <a:avLst/>
          </a:prstGeom>
        </p:spPr>
      </p:pic>
      <p:grpSp>
        <p:nvGrpSpPr>
          <p:cNvPr id="220" name="Group 219"/>
          <p:cNvGrpSpPr/>
          <p:nvPr/>
        </p:nvGrpSpPr>
        <p:grpSpPr>
          <a:xfrm>
            <a:off x="39014400" y="6477000"/>
            <a:ext cx="3255819" cy="4176722"/>
            <a:chOff x="38404799" y="6400800"/>
            <a:chExt cx="3255819" cy="4176722"/>
          </a:xfrm>
        </p:grpSpPr>
        <p:pic>
          <p:nvPicPr>
            <p:cNvPr id="181" name="Picture 180" descr="rendering_meshlab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04799" y="6400800"/>
              <a:ext cx="3255819" cy="3581400"/>
            </a:xfrm>
            <a:prstGeom prst="rect">
              <a:avLst/>
            </a:prstGeom>
          </p:spPr>
        </p:pic>
        <p:pic>
          <p:nvPicPr>
            <p:cNvPr id="182" name="Picture 181" descr="meshlab_rendering_spec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04800" y="9982200"/>
              <a:ext cx="3255264" cy="595322"/>
            </a:xfrm>
            <a:prstGeom prst="rect">
              <a:avLst/>
            </a:prstGeom>
          </p:spPr>
        </p:pic>
      </p:grpSp>
      <p:sp>
        <p:nvSpPr>
          <p:cNvPr id="243" name="Rounded Rectangle 242"/>
          <p:cNvSpPr/>
          <p:nvPr/>
        </p:nvSpPr>
        <p:spPr>
          <a:xfrm>
            <a:off x="33223200" y="12268200"/>
            <a:ext cx="10210800" cy="8153400"/>
          </a:xfrm>
          <a:prstGeom prst="roundRect">
            <a:avLst>
              <a:gd name="adj" fmla="val 692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/>
          <p:cNvSpPr txBox="1"/>
          <p:nvPr/>
        </p:nvSpPr>
        <p:spPr>
          <a:xfrm>
            <a:off x="33528000" y="11430000"/>
            <a:ext cx="6538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FuturaLight" pitchFamily="34" charset="0"/>
                <a:cs typeface="Arial" pitchFamily="34" charset="0"/>
              </a:rPr>
              <a:t>Software Interface</a:t>
            </a:r>
            <a:endParaRPr lang="en-US" sz="4400" b="1" dirty="0">
              <a:latin typeface="FuturaLight" pitchFamily="34" charset="0"/>
              <a:cs typeface="Arial" pitchFamily="34" charset="0"/>
            </a:endParaRPr>
          </a:p>
        </p:txBody>
      </p:sp>
      <p:grpSp>
        <p:nvGrpSpPr>
          <p:cNvPr id="305" name="Group 304"/>
          <p:cNvGrpSpPr/>
          <p:nvPr/>
        </p:nvGrpSpPr>
        <p:grpSpPr>
          <a:xfrm>
            <a:off x="33147000" y="20726401"/>
            <a:ext cx="10287000" cy="11734799"/>
            <a:chOff x="33147000" y="19591571"/>
            <a:chExt cx="10287000" cy="12107212"/>
          </a:xfrm>
        </p:grpSpPr>
        <p:grpSp>
          <p:nvGrpSpPr>
            <p:cNvPr id="256" name="Group 255"/>
            <p:cNvGrpSpPr/>
            <p:nvPr/>
          </p:nvGrpSpPr>
          <p:grpSpPr>
            <a:xfrm>
              <a:off x="33865465" y="28318196"/>
              <a:ext cx="8577935" cy="2819402"/>
              <a:chOff x="152400" y="1275389"/>
              <a:chExt cx="6468808" cy="2126172"/>
            </a:xfrm>
          </p:grpSpPr>
          <p:pic>
            <p:nvPicPr>
              <p:cNvPr id="257" name="Picture 256" descr="https://lh5.googleusercontent.com/-ng7-4VfLwVU/UOuZSzS-GQI/AAAAAAAARxc/2GTEb8AZe0o/s1423/Microsoft%2520Word%2520Document%252007.01.2013%2520225716.jpg"/>
              <p:cNvPicPr/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52400" y="1275389"/>
                <a:ext cx="4114800" cy="212616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8" name="Picture 257"/>
              <p:cNvPicPr/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60683" y="1275391"/>
                <a:ext cx="2360525" cy="212617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59" name="Rounded Rectangle 258"/>
            <p:cNvSpPr/>
            <p:nvPr/>
          </p:nvSpPr>
          <p:spPr>
            <a:xfrm>
              <a:off x="33147000" y="27760195"/>
              <a:ext cx="10287000" cy="3938588"/>
            </a:xfrm>
            <a:prstGeom prst="roundRect">
              <a:avLst>
                <a:gd name="adj" fmla="val 12548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33604200" y="26919811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FuturaLight" pitchFamily="34" charset="0"/>
                  <a:cs typeface="Arial" pitchFamily="34" charset="0"/>
                </a:rPr>
                <a:t>Resulting Parts</a:t>
              </a:r>
              <a:endParaRPr lang="en-US" sz="4400" b="1" dirty="0">
                <a:latin typeface="FuturaLight" pitchFamily="34" charset="0"/>
                <a:cs typeface="Arial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3528000" y="19591571"/>
              <a:ext cx="8229600" cy="79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FuturaLight" pitchFamily="34" charset="0"/>
                  <a:cs typeface="Arial" pitchFamily="34" charset="0"/>
                </a:rPr>
                <a:t>Iterative </a:t>
              </a:r>
              <a:r>
                <a:rPr lang="en-US" sz="4400" b="1" dirty="0" err="1" smtClean="0">
                  <a:latin typeface="FuturaLight" pitchFamily="34" charset="0"/>
                  <a:cs typeface="Arial" pitchFamily="34" charset="0"/>
                </a:rPr>
                <a:t>Toolpath</a:t>
              </a:r>
              <a:r>
                <a:rPr lang="en-US" sz="4400" b="1" dirty="0" smtClean="0">
                  <a:latin typeface="FuturaLight" pitchFamily="34" charset="0"/>
                  <a:cs typeface="Arial" pitchFamily="34" charset="0"/>
                </a:rPr>
                <a:t> Generation</a:t>
              </a:r>
              <a:endParaRPr lang="en-US" sz="4400" b="1" dirty="0">
                <a:latin typeface="FuturaLight" pitchFamily="34" charset="0"/>
                <a:cs typeface="Arial" pitchFamily="34" charset="0"/>
              </a:endParaRPr>
            </a:p>
          </p:txBody>
        </p:sp>
      </p:grpSp>
      <p:sp>
        <p:nvSpPr>
          <p:cNvPr id="302" name="Rounded Rectangle 301"/>
          <p:cNvSpPr/>
          <p:nvPr/>
        </p:nvSpPr>
        <p:spPr>
          <a:xfrm>
            <a:off x="609600" y="5791200"/>
            <a:ext cx="9753600" cy="6858000"/>
          </a:xfrm>
          <a:prstGeom prst="roundRect">
            <a:avLst>
              <a:gd name="adj" fmla="val 8087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ounded Rectangle 302"/>
          <p:cNvSpPr/>
          <p:nvPr/>
        </p:nvSpPr>
        <p:spPr>
          <a:xfrm>
            <a:off x="533400" y="14249400"/>
            <a:ext cx="9982200" cy="18288000"/>
          </a:xfrm>
          <a:prstGeom prst="roundRect">
            <a:avLst>
              <a:gd name="adj" fmla="val 8087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8" name="Group 247"/>
          <p:cNvGrpSpPr/>
          <p:nvPr/>
        </p:nvGrpSpPr>
        <p:grpSpPr>
          <a:xfrm>
            <a:off x="3657600" y="21793200"/>
            <a:ext cx="4495800" cy="4495800"/>
            <a:chOff x="3581400" y="22402800"/>
            <a:chExt cx="4495800" cy="4495800"/>
          </a:xfrm>
        </p:grpSpPr>
        <p:sp>
          <p:nvSpPr>
            <p:cNvPr id="331" name="Rounded Rectangle 330"/>
            <p:cNvSpPr/>
            <p:nvPr/>
          </p:nvSpPr>
          <p:spPr>
            <a:xfrm>
              <a:off x="3581400" y="22402800"/>
              <a:ext cx="4191000" cy="449580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hueOff val="0"/>
                <a:satOff val="0"/>
                <a:lumOff val="0"/>
                <a:alpha val="34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321" name="Picture 320" descr="C:\Users\Satk\Dropbox\Cuda_OpenCL\5axis_configuration_1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648200" y="22519184"/>
              <a:ext cx="1785950" cy="1864816"/>
            </a:xfrm>
            <a:prstGeom prst="rect">
              <a:avLst/>
            </a:prstGeom>
            <a:noFill/>
          </p:spPr>
        </p:pic>
        <p:pic>
          <p:nvPicPr>
            <p:cNvPr id="322" name="Picture 3" descr="C:\Users\Satk\Dropbox\Cuda_OpenCL\multus simulation.jpg"/>
            <p:cNvPicPr>
              <a:picLocks noChangeAspect="1" noChangeArrowheads="1"/>
            </p:cNvPicPr>
            <p:nvPr/>
          </p:nvPicPr>
          <p:blipFill>
            <a:blip r:embed="rId20" cstate="print"/>
            <a:srcRect t="13021"/>
            <a:stretch>
              <a:fillRect/>
            </a:stretch>
          </p:blipFill>
          <p:spPr bwMode="auto">
            <a:xfrm>
              <a:off x="3810000" y="24733990"/>
              <a:ext cx="3048000" cy="1859810"/>
            </a:xfrm>
            <a:prstGeom prst="rect">
              <a:avLst/>
            </a:prstGeom>
            <a:noFill/>
          </p:spPr>
        </p:pic>
        <p:sp>
          <p:nvSpPr>
            <p:cNvPr id="323" name="TextBox 322"/>
            <p:cNvSpPr txBox="1"/>
            <p:nvPr/>
          </p:nvSpPr>
          <p:spPr>
            <a:xfrm>
              <a:off x="6172200" y="23216652"/>
              <a:ext cx="1524000" cy="92333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FuturaLight" pitchFamily="34" charset="0"/>
                  <a:cs typeface="Arial" pitchFamily="34" charset="0"/>
                </a:rPr>
                <a:t>Axes Configuration</a:t>
              </a:r>
            </a:p>
            <a:p>
              <a:pPr algn="ctr"/>
              <a:r>
                <a:rPr lang="en-US" sz="1800" dirty="0" smtClean="0">
                  <a:latin typeface="FuturaLight" pitchFamily="34" charset="0"/>
                  <a:cs typeface="Arial" pitchFamily="34" charset="0"/>
                </a:rPr>
                <a:t>&amp;</a:t>
              </a:r>
            </a:p>
            <a:p>
              <a:pPr algn="ctr"/>
              <a:r>
                <a:rPr lang="en-US" sz="1800" dirty="0" smtClean="0">
                  <a:latin typeface="FuturaLight" pitchFamily="34" charset="0"/>
                  <a:cs typeface="Arial" pitchFamily="34" charset="0"/>
                </a:rPr>
                <a:t>Kinematics</a:t>
              </a:r>
              <a:endParaRPr lang="en-US" sz="1800" dirty="0">
                <a:latin typeface="FuturaLight" pitchFamily="34" charset="0"/>
                <a:cs typeface="Arial" pitchFamily="34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324600" y="25298400"/>
              <a:ext cx="1752600" cy="646331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FuturaLight" pitchFamily="34" charset="0"/>
                  <a:cs typeface="Arial" pitchFamily="34" charset="0"/>
                </a:rPr>
                <a:t>Multi-axis  Machining Simulation</a:t>
              </a:r>
              <a:endParaRPr lang="en-US" sz="1800" dirty="0">
                <a:latin typeface="FuturaLight" pitchFamily="34" charset="0"/>
                <a:cs typeface="Arial" pitchFamily="34" charset="0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62000" y="17221200"/>
            <a:ext cx="4267200" cy="4495800"/>
            <a:chOff x="762000" y="17221200"/>
            <a:chExt cx="4267200" cy="4495800"/>
          </a:xfrm>
        </p:grpSpPr>
        <p:sp>
          <p:nvSpPr>
            <p:cNvPr id="328" name="Rounded Rectangle 327"/>
            <p:cNvSpPr/>
            <p:nvPr/>
          </p:nvSpPr>
          <p:spPr>
            <a:xfrm>
              <a:off x="762000" y="17221200"/>
              <a:ext cx="3657600" cy="44958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0"/>
                <a:satOff val="0"/>
                <a:lumOff val="0"/>
                <a:alpha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306" name="Picture 305" descr="voxelized_teapot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7831" y="19507201"/>
              <a:ext cx="2990784" cy="1904999"/>
            </a:xfrm>
            <a:prstGeom prst="rect">
              <a:avLst/>
            </a:prstGeom>
          </p:spPr>
        </p:pic>
        <p:pic>
          <p:nvPicPr>
            <p:cNvPr id="308" name="Picture 307" descr="teapot_mesh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0600" y="17373600"/>
              <a:ext cx="2895600" cy="1714670"/>
            </a:xfrm>
            <a:prstGeom prst="rect">
              <a:avLst/>
            </a:prstGeom>
          </p:spPr>
        </p:pic>
        <p:sp>
          <p:nvSpPr>
            <p:cNvPr id="317" name="TextBox 316"/>
            <p:cNvSpPr txBox="1"/>
            <p:nvPr/>
          </p:nvSpPr>
          <p:spPr>
            <a:xfrm>
              <a:off x="3352800" y="18059400"/>
              <a:ext cx="1524000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FuturaLight" pitchFamily="34" charset="0"/>
                  <a:cs typeface="Arial" pitchFamily="34" charset="0"/>
                </a:rPr>
                <a:t>Input Mesh (STL)</a:t>
              </a:r>
              <a:endParaRPr lang="en-US" sz="1800" dirty="0">
                <a:latin typeface="FuturaLight" pitchFamily="34" charset="0"/>
                <a:cs typeface="Arial" pitchFamily="34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3276600" y="20280868"/>
              <a:ext cx="1752600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latin typeface="FuturaLight" pitchFamily="34" charset="0"/>
                  <a:cs typeface="Arial" pitchFamily="34" charset="0"/>
                </a:rPr>
                <a:t>Voxelized</a:t>
              </a:r>
              <a:r>
                <a:rPr lang="en-US" sz="1800" dirty="0" smtClean="0">
                  <a:latin typeface="FuturaLight" pitchFamily="34" charset="0"/>
                  <a:cs typeface="Arial" pitchFamily="34" charset="0"/>
                </a:rPr>
                <a:t>  Model</a:t>
              </a:r>
              <a:endParaRPr lang="en-US" sz="1800" dirty="0">
                <a:latin typeface="FuturaLight" pitchFamily="34" charset="0"/>
                <a:cs typeface="Arial" pitchFamily="34" charset="0"/>
              </a:endParaRPr>
            </a:p>
          </p:txBody>
        </p:sp>
      </p:grpSp>
      <p:sp>
        <p:nvSpPr>
          <p:cNvPr id="337" name="Rounded Rectangle 336"/>
          <p:cNvSpPr/>
          <p:nvPr/>
        </p:nvSpPr>
        <p:spPr>
          <a:xfrm>
            <a:off x="6477000" y="26593800"/>
            <a:ext cx="3733800" cy="5638800"/>
          </a:xfrm>
          <a:prstGeom prst="roundRect">
            <a:avLst>
              <a:gd name="adj" fmla="val 10000"/>
            </a:avLst>
          </a:prstGeom>
          <a:solidFill>
            <a:schemeClr val="accent4">
              <a:hueOff val="0"/>
              <a:satOff val="0"/>
              <a:lumOff val="0"/>
              <a:alpha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10" name="Picture 309" descr="teapot_milled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457306" y="30950148"/>
            <a:ext cx="2372494" cy="1206251"/>
          </a:xfrm>
          <a:prstGeom prst="rect">
            <a:avLst/>
          </a:prstGeom>
        </p:spPr>
      </p:pic>
      <p:sp>
        <p:nvSpPr>
          <p:cNvPr id="319" name="TextBox 318"/>
          <p:cNvSpPr txBox="1"/>
          <p:nvPr/>
        </p:nvSpPr>
        <p:spPr>
          <a:xfrm>
            <a:off x="6172200" y="29348664"/>
            <a:ext cx="1371600" cy="64633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FuturaLight" pitchFamily="34" charset="0"/>
                <a:cs typeface="Arial" pitchFamily="34" charset="0"/>
              </a:rPr>
              <a:t>Multi-axis CNC Machine</a:t>
            </a:r>
            <a:endParaRPr lang="en-US" sz="1800" dirty="0">
              <a:latin typeface="FuturaLight" pitchFamily="34" charset="0"/>
              <a:cs typeface="Arial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6324600" y="31546800"/>
            <a:ext cx="1447800" cy="3810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FuturaLight" pitchFamily="34" charset="0"/>
                <a:cs typeface="Arial" pitchFamily="34" charset="0"/>
              </a:rPr>
              <a:t>Machined Part</a:t>
            </a:r>
            <a:endParaRPr lang="en-US" sz="1800" dirty="0">
              <a:latin typeface="FuturaLight" pitchFamily="34" charset="0"/>
              <a:cs typeface="Arial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6477000" y="27660600"/>
            <a:ext cx="838200" cy="3810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FuturaLight" pitchFamily="34" charset="0"/>
                <a:cs typeface="Arial" pitchFamily="34" charset="0"/>
              </a:rPr>
              <a:t>G-codes</a:t>
            </a:r>
            <a:endParaRPr lang="en-US" sz="1800" dirty="0">
              <a:latin typeface="FuturaLight" pitchFamily="34" charset="0"/>
              <a:cs typeface="Arial" pitchFamily="34" charset="0"/>
            </a:endParaRPr>
          </a:p>
        </p:txBody>
      </p:sp>
      <p:pic>
        <p:nvPicPr>
          <p:cNvPr id="249" name="Picture 248" descr="multus_b300ii_2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239000" y="29032200"/>
            <a:ext cx="2819400" cy="1516856"/>
          </a:xfrm>
          <a:prstGeom prst="rect">
            <a:avLst/>
          </a:prstGeom>
        </p:spPr>
      </p:pic>
      <p:pic>
        <p:nvPicPr>
          <p:cNvPr id="304" name="Picture 303" descr="gcode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162800" y="26928260"/>
            <a:ext cx="2895600" cy="1522136"/>
          </a:xfrm>
          <a:prstGeom prst="rect">
            <a:avLst/>
          </a:prstGeom>
        </p:spPr>
      </p:pic>
      <p:grpSp>
        <p:nvGrpSpPr>
          <p:cNvPr id="307" name="Group 306"/>
          <p:cNvGrpSpPr/>
          <p:nvPr/>
        </p:nvGrpSpPr>
        <p:grpSpPr>
          <a:xfrm>
            <a:off x="23740395" y="25984200"/>
            <a:ext cx="7425405" cy="4876800"/>
            <a:chOff x="914400" y="914400"/>
            <a:chExt cx="7730205" cy="5105400"/>
          </a:xfrm>
        </p:grpSpPr>
        <p:pic>
          <p:nvPicPr>
            <p:cNvPr id="311" name="Picture 310"/>
            <p:cNvPicPr/>
            <p:nvPr/>
          </p:nvPicPr>
          <p:blipFill rotWithShape="1">
            <a:blip r:embed="rId26" cstate="print"/>
            <a:srcRect l="21987" t="9173" r="6643"/>
            <a:stretch/>
          </p:blipFill>
          <p:spPr bwMode="auto">
            <a:xfrm>
              <a:off x="914400" y="1742614"/>
              <a:ext cx="3581400" cy="341869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3" name="Picture 312"/>
            <p:cNvPicPr/>
            <p:nvPr/>
          </p:nvPicPr>
          <p:blipFill rotWithShape="1">
            <a:blip r:embed="rId27" cstate="print"/>
            <a:srcRect l="15653" b="19970"/>
            <a:stretch/>
          </p:blipFill>
          <p:spPr bwMode="auto">
            <a:xfrm>
              <a:off x="5105400" y="3500972"/>
              <a:ext cx="3539204" cy="2518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Picture 314"/>
            <p:cNvPicPr/>
            <p:nvPr/>
          </p:nvPicPr>
          <p:blipFill rotWithShape="1">
            <a:blip r:embed="rId28" cstate="print"/>
            <a:srcRect l="15653" b="19369"/>
            <a:stretch/>
          </p:blipFill>
          <p:spPr bwMode="auto">
            <a:xfrm>
              <a:off x="5105401" y="914400"/>
              <a:ext cx="3539204" cy="25375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16" name="TextBox 315"/>
          <p:cNvSpPr txBox="1"/>
          <p:nvPr/>
        </p:nvSpPr>
        <p:spPr>
          <a:xfrm>
            <a:off x="21640800" y="24155400"/>
            <a:ext cx="1120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utura (Light)" pitchFamily="34" charset="0"/>
                <a:cs typeface="Arial" pitchFamily="34" charset="0"/>
              </a:rPr>
              <a:t>Sometimes the path encounters a “dead end” in accessibility space and must jump to a new open “tunnel” in order to continue.</a:t>
            </a:r>
            <a:endParaRPr lang="en-US" sz="3600" dirty="0">
              <a:latin typeface="Futura (Light)" pitchFamily="34" charset="0"/>
              <a:cs typeface="Arial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22098000" y="30937200"/>
            <a:ext cx="99822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utura (Light)" pitchFamily="34" charset="0"/>
                <a:cs typeface="Arial" pitchFamily="34" charset="0"/>
              </a:rPr>
              <a:t>These events in accessibility space correspond to tool retractions.</a:t>
            </a:r>
            <a:endParaRPr lang="en-US" sz="4000" dirty="0">
              <a:latin typeface="Futura (Light)" pitchFamily="34" charset="0"/>
              <a:cs typeface="Arial" pitchFamily="34" charset="0"/>
            </a:endParaRPr>
          </a:p>
        </p:txBody>
      </p:sp>
      <p:sp>
        <p:nvSpPr>
          <p:cNvPr id="334" name="Rounded Rectangle 333"/>
          <p:cNvSpPr/>
          <p:nvPr/>
        </p:nvSpPr>
        <p:spPr>
          <a:xfrm>
            <a:off x="33223200" y="21488400"/>
            <a:ext cx="10210800" cy="6035040"/>
          </a:xfrm>
          <a:prstGeom prst="roundRect">
            <a:avLst>
              <a:gd name="adj" fmla="val 781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2" name="Picture 341" descr="milling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3909000" y="13487400"/>
            <a:ext cx="8753065" cy="6324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43" name="TextBox 342"/>
          <p:cNvSpPr txBox="1"/>
          <p:nvPr/>
        </p:nvSpPr>
        <p:spPr>
          <a:xfrm>
            <a:off x="33528000" y="21694914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utura (Light)" pitchFamily="34" charset="0"/>
                <a:cs typeface="Arial" pitchFamily="34" charset="0"/>
              </a:rPr>
              <a:t>Demonstration of iterations of volume removal:</a:t>
            </a:r>
            <a:endParaRPr lang="en-US" sz="3600" dirty="0">
              <a:latin typeface="Futura (Light)" pitchFamily="34" charset="0"/>
              <a:cs typeface="Arial" pitchFamily="34" charset="0"/>
            </a:endParaRPr>
          </a:p>
        </p:txBody>
      </p:sp>
      <p:pic>
        <p:nvPicPr>
          <p:cNvPr id="247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0" y="15468600"/>
            <a:ext cx="7010400" cy="52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TextBox 251"/>
          <p:cNvSpPr txBox="1"/>
          <p:nvPr/>
        </p:nvSpPr>
        <p:spPr>
          <a:xfrm>
            <a:off x="33604200" y="12496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utura (Light)" pitchFamily="34" charset="0"/>
                <a:cs typeface="Arial" pitchFamily="34" charset="0"/>
              </a:rPr>
              <a:t>G-code simulation with performance graphs:</a:t>
            </a:r>
            <a:endParaRPr lang="en-US" sz="3600" dirty="0">
              <a:latin typeface="Futura (Light)" pitchFamily="34" charset="0"/>
              <a:cs typeface="Arial" pitchFamily="34" charset="0"/>
            </a:endParaRPr>
          </a:p>
        </p:txBody>
      </p:sp>
      <p:pic>
        <p:nvPicPr>
          <p:cNvPr id="253" name="Picture 3"/>
          <p:cNvPicPr preferRelativeResize="0">
            <a:picLocks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914400" y="609600"/>
            <a:ext cx="7434072" cy="32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6282</TotalTime>
  <Words>281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Thomas R. Kurfess</cp:lastModifiedBy>
  <cp:revision>172</cp:revision>
  <cp:lastPrinted>2012-07-31T19:59:21Z</cp:lastPrinted>
  <dcterms:created xsi:type="dcterms:W3CDTF">2012-07-31T16:06:49Z</dcterms:created>
  <dcterms:modified xsi:type="dcterms:W3CDTF">2014-10-20T09:11:11Z</dcterms:modified>
  <cp:category>research posters template</cp:category>
</cp:coreProperties>
</file>